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7"/>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3" r:id="rId16"/>
    <p:sldId id="274" r:id="rId17"/>
    <p:sldId id="275" r:id="rId18"/>
    <p:sldId id="276" r:id="rId19"/>
    <p:sldId id="277" r:id="rId20"/>
    <p:sldId id="280" r:id="rId21"/>
    <p:sldId id="272" r:id="rId22"/>
    <p:sldId id="281" r:id="rId23"/>
    <p:sldId id="282" r:id="rId24"/>
    <p:sldId id="283" r:id="rId25"/>
    <p:sldId id="285" r:id="rId26"/>
    <p:sldId id="286" r:id="rId27"/>
    <p:sldId id="287" r:id="rId28"/>
    <p:sldId id="288" r:id="rId29"/>
    <p:sldId id="289" r:id="rId30"/>
    <p:sldId id="290" r:id="rId31"/>
    <p:sldId id="291" r:id="rId32"/>
    <p:sldId id="292" r:id="rId33"/>
    <p:sldId id="293" r:id="rId34"/>
    <p:sldId id="294" r:id="rId35"/>
    <p:sldId id="295" r:id="rId36"/>
    <p:sldId id="296" r:id="rId37"/>
    <p:sldId id="278" r:id="rId38"/>
    <p:sldId id="297" r:id="rId39"/>
    <p:sldId id="298" r:id="rId40"/>
    <p:sldId id="299" r:id="rId41"/>
    <p:sldId id="300" r:id="rId42"/>
    <p:sldId id="301" r:id="rId43"/>
    <p:sldId id="302" r:id="rId44"/>
    <p:sldId id="279" r:id="rId45"/>
    <p:sldId id="270"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43" autoAdjust="0"/>
    <p:restoredTop sz="78624" autoAdjust="0"/>
  </p:normalViewPr>
  <p:slideViewPr>
    <p:cSldViewPr snapToGrid="0">
      <p:cViewPr varScale="1">
        <p:scale>
          <a:sx n="69" d="100"/>
          <a:sy n="69" d="100"/>
        </p:scale>
        <p:origin x="1234"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58E359-F232-43C2-89A4-38E33DB05E35}" type="datetimeFigureOut">
              <a:rPr lang="en-US" smtClean="0"/>
              <a:t>2/20/2021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CB0A47A-EF75-49F8-BBF3-F10B1BF96631}" type="slidenum">
              <a:rPr lang="en-US" smtClean="0"/>
              <a:t>‹#›</a:t>
            </a:fld>
            <a:endParaRPr lang="en-US"/>
          </a:p>
        </p:txBody>
      </p:sp>
    </p:spTree>
    <p:extLst>
      <p:ext uri="{BB962C8B-B14F-4D97-AF65-F5344CB8AC3E}">
        <p14:creationId xmlns:p14="http://schemas.microsoft.com/office/powerpoint/2010/main" val="39428551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Slide Image Placeholder 1"/>
          <p:cNvSpPr>
            <a:spLocks noGrp="1" noRot="1" noChangeAspect="1" noTextEdit="1"/>
          </p:cNvSpPr>
          <p:nvPr>
            <p:ph type="sldImg"/>
          </p:nvPr>
        </p:nvSpPr>
        <p:spPr>
          <a:ln/>
        </p:spPr>
      </p:sp>
      <p:sp>
        <p:nvSpPr>
          <p:cNvPr id="13824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https://luattriminh.vn/tong-hop-cac-loai-hang-hoa-nhap-khau-vao-viet-nam-can-co-giay-phep.html</a:t>
            </a:r>
          </a:p>
          <a:p>
            <a:r>
              <a:rPr lang="en-US" altLang="en-US" b="1" smtClean="0"/>
              <a:t>Danh mục hàng hóa nhập khẩu vào Việt Nam cần giấy phép</a:t>
            </a:r>
          </a:p>
          <a:p>
            <a:r>
              <a:rPr lang="en-US" altLang="en-US" smtClean="0"/>
              <a:t>Sau khi hợp đồng mua bán ngoại thương được ký kết, </a:t>
            </a:r>
            <a:r>
              <a:rPr lang="en-US" altLang="en-US" b="1" smtClean="0"/>
              <a:t>đơn vị kinh doanh xuất nhập khẩu phải tổ chức thực hiện hợp đồng đó. Đây là một công việc phức tạp, nó đòi hỏi phải tuân thủ luật quốc gia và quốc tế, đòi hỏi sự phân bổ các nguồn lực của đơn vị kinh doanh một cách hợp lý, hơn nữa là đảm bảo được quyền lợi quốc gia và uy tín kinh doanh của công ty.</a:t>
            </a:r>
            <a:r>
              <a:rPr lang="en-US" altLang="en-US" smtClean="0"/>
              <a:t> </a:t>
            </a:r>
          </a:p>
          <a:p>
            <a:r>
              <a:rPr lang="en-US" altLang="en-US" smtClean="0"/>
              <a:t>Về mặt kinh doanh, trong quá trình thực hiện các khâu công việc của việc thực hiện hợp đồng, đơn vị kinh doanh xuất nhập khẩu phải cố gắng tiết kiệm chi phí, nâng cao hiệu quả, lợi nhuận của toàn bộ nghiệp vụ giao dịch.</a:t>
            </a:r>
          </a:p>
          <a:p>
            <a:r>
              <a:rPr lang="vi-VN" altLang="en-US" b="1" smtClean="0"/>
              <a:t>đối với nhập khẩu ngoài những sản phẩm </a:t>
            </a:r>
            <a:r>
              <a:rPr lang="vi-VN" altLang="en-US" smtClean="0"/>
              <a:t>trên thì hàng tiêu dùng thiết bị y tế phương tiện đã qua sử dụng ; sản phẩm công nghệ thông tin đã qua sử dụng ; tem bưu chính thuộc diện cấm kinh doanh trao đổi</a:t>
            </a:r>
            <a:endParaRPr lang="en-US" altLang="en-US" smtClean="0"/>
          </a:p>
        </p:txBody>
      </p:sp>
      <p:sp>
        <p:nvSpPr>
          <p:cNvPr id="13824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88988" indent="-303213">
              <a:defRPr sz="2400">
                <a:solidFill>
                  <a:schemeClr val="tx1"/>
                </a:solidFill>
                <a:latin typeface="Times New Roman" panose="02020603050405020304" pitchFamily="18" charset="0"/>
              </a:defRPr>
            </a:lvl2pPr>
            <a:lvl3pPr marL="1214438" indent="-242888">
              <a:defRPr sz="2400">
                <a:solidFill>
                  <a:schemeClr val="tx1"/>
                </a:solidFill>
                <a:latin typeface="Times New Roman" panose="02020603050405020304" pitchFamily="18" charset="0"/>
              </a:defRPr>
            </a:lvl3pPr>
            <a:lvl4pPr marL="1700213" indent="-242888">
              <a:defRPr sz="2400">
                <a:solidFill>
                  <a:schemeClr val="tx1"/>
                </a:solidFill>
                <a:latin typeface="Times New Roman" panose="02020603050405020304" pitchFamily="18" charset="0"/>
              </a:defRPr>
            </a:lvl4pPr>
            <a:lvl5pPr marL="2185988" indent="-242888">
              <a:defRPr sz="2400">
                <a:solidFill>
                  <a:schemeClr val="tx1"/>
                </a:solidFill>
                <a:latin typeface="Times New Roman" panose="02020603050405020304" pitchFamily="18" charset="0"/>
              </a:defRPr>
            </a:lvl5pPr>
            <a:lvl6pPr marL="2643188" indent="-242888" eaLnBrk="0" fontAlgn="base" hangingPunct="0">
              <a:spcBef>
                <a:spcPct val="0"/>
              </a:spcBef>
              <a:spcAft>
                <a:spcPct val="0"/>
              </a:spcAft>
              <a:defRPr sz="2400">
                <a:solidFill>
                  <a:schemeClr val="tx1"/>
                </a:solidFill>
                <a:latin typeface="Times New Roman" panose="02020603050405020304" pitchFamily="18" charset="0"/>
              </a:defRPr>
            </a:lvl6pPr>
            <a:lvl7pPr marL="3100388" indent="-242888" eaLnBrk="0" fontAlgn="base" hangingPunct="0">
              <a:spcBef>
                <a:spcPct val="0"/>
              </a:spcBef>
              <a:spcAft>
                <a:spcPct val="0"/>
              </a:spcAft>
              <a:defRPr sz="2400">
                <a:solidFill>
                  <a:schemeClr val="tx1"/>
                </a:solidFill>
                <a:latin typeface="Times New Roman" panose="02020603050405020304" pitchFamily="18" charset="0"/>
              </a:defRPr>
            </a:lvl7pPr>
            <a:lvl8pPr marL="3557588" indent="-242888" eaLnBrk="0" fontAlgn="base" hangingPunct="0">
              <a:spcBef>
                <a:spcPct val="0"/>
              </a:spcBef>
              <a:spcAft>
                <a:spcPct val="0"/>
              </a:spcAft>
              <a:defRPr sz="2400">
                <a:solidFill>
                  <a:schemeClr val="tx1"/>
                </a:solidFill>
                <a:latin typeface="Times New Roman" panose="02020603050405020304" pitchFamily="18" charset="0"/>
              </a:defRPr>
            </a:lvl8pPr>
            <a:lvl9pPr marL="4014788" indent="-242888"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BF6083A9-3A13-422A-A755-90FCE7937A27}" type="slidenum">
              <a:rPr kumimoji="0" lang="en-US" altLang="en-US" sz="13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a:t>
            </a:fld>
            <a:endParaRPr kumimoji="0" lang="en-US" altLang="en-US" sz="13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spTree>
    <p:extLst>
      <p:ext uri="{BB962C8B-B14F-4D97-AF65-F5344CB8AC3E}">
        <p14:creationId xmlns:p14="http://schemas.microsoft.com/office/powerpoint/2010/main" val="20542891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Slide Image Placeholder 1"/>
          <p:cNvSpPr>
            <a:spLocks noGrp="1" noRot="1" noChangeAspect="1" noTextEdit="1"/>
          </p:cNvSpPr>
          <p:nvPr>
            <p:ph type="sldImg"/>
          </p:nvPr>
        </p:nvSpPr>
        <p:spPr>
          <a:ln/>
        </p:spPr>
      </p:sp>
      <p:sp>
        <p:nvSpPr>
          <p:cNvPr id="14131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cs typeface="Times New Roman" panose="02020603050405020304" pitchFamily="18" charset="0"/>
              </a:rPr>
              <a:t>Những điều khoản của hợp đồng mua bán ngoại thương: điều kiện giao hàng, thời gian giao hàng, vận chuyển toàn phần hay từng phần </a:t>
            </a:r>
            <a:r>
              <a:rPr lang="en-US" altLang="en-US" smtClean="0">
                <a:cs typeface="Times New Roman" panose="02020603050405020304" pitchFamily="18" charset="0"/>
                <a:sym typeface="Wingdings" panose="05000000000000000000" pitchFamily="2" charset="2"/>
              </a:rPr>
              <a:t> tiến hành thuê tàu và tìm tàu phù hợp với các điều kiện trên</a:t>
            </a:r>
          </a:p>
          <a:p>
            <a:r>
              <a:rPr lang="en-US" altLang="en-US" smtClean="0">
                <a:sym typeface="Wingdings" panose="05000000000000000000" pitchFamily="2" charset="2"/>
              </a:rPr>
              <a:t>Đặc điểm mua bán: hàng khô rời, hay hàng lỏng hay hàng container,… để tìm loai phương tiện phù hipwj</a:t>
            </a:r>
          </a:p>
          <a:p>
            <a:r>
              <a:rPr lang="en-US" altLang="en-US" smtClean="0">
                <a:sym typeface="Wingdings" panose="05000000000000000000" pitchFamily="2" charset="2"/>
              </a:rPr>
              <a:t>Điều kiện vận tải : như cảng HCM chỉ tiếp nhận tàu 40k tấn mớn nước 8-9 m nếu đã thuê tàu 70k tán thì HĐVT phải cho phép xếp dỡ chuyển tại tại vùng nước của cảng NK </a:t>
            </a:r>
            <a:endParaRPr lang="en-US" altLang="en-US" smtClean="0"/>
          </a:p>
        </p:txBody>
      </p:sp>
      <p:sp>
        <p:nvSpPr>
          <p:cNvPr id="14131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88988" indent="-303213">
              <a:defRPr sz="2400">
                <a:solidFill>
                  <a:schemeClr val="tx1"/>
                </a:solidFill>
                <a:latin typeface="Times New Roman" panose="02020603050405020304" pitchFamily="18" charset="0"/>
              </a:defRPr>
            </a:lvl2pPr>
            <a:lvl3pPr marL="1214438" indent="-242888">
              <a:defRPr sz="2400">
                <a:solidFill>
                  <a:schemeClr val="tx1"/>
                </a:solidFill>
                <a:latin typeface="Times New Roman" panose="02020603050405020304" pitchFamily="18" charset="0"/>
              </a:defRPr>
            </a:lvl3pPr>
            <a:lvl4pPr marL="1700213" indent="-242888">
              <a:defRPr sz="2400">
                <a:solidFill>
                  <a:schemeClr val="tx1"/>
                </a:solidFill>
                <a:latin typeface="Times New Roman" panose="02020603050405020304" pitchFamily="18" charset="0"/>
              </a:defRPr>
            </a:lvl4pPr>
            <a:lvl5pPr marL="2185988" indent="-242888">
              <a:defRPr sz="2400">
                <a:solidFill>
                  <a:schemeClr val="tx1"/>
                </a:solidFill>
                <a:latin typeface="Times New Roman" panose="02020603050405020304" pitchFamily="18" charset="0"/>
              </a:defRPr>
            </a:lvl5pPr>
            <a:lvl6pPr marL="2643188" indent="-242888" eaLnBrk="0" fontAlgn="base" hangingPunct="0">
              <a:spcBef>
                <a:spcPct val="0"/>
              </a:spcBef>
              <a:spcAft>
                <a:spcPct val="0"/>
              </a:spcAft>
              <a:defRPr sz="2400">
                <a:solidFill>
                  <a:schemeClr val="tx1"/>
                </a:solidFill>
                <a:latin typeface="Times New Roman" panose="02020603050405020304" pitchFamily="18" charset="0"/>
              </a:defRPr>
            </a:lvl6pPr>
            <a:lvl7pPr marL="3100388" indent="-242888" eaLnBrk="0" fontAlgn="base" hangingPunct="0">
              <a:spcBef>
                <a:spcPct val="0"/>
              </a:spcBef>
              <a:spcAft>
                <a:spcPct val="0"/>
              </a:spcAft>
              <a:defRPr sz="2400">
                <a:solidFill>
                  <a:schemeClr val="tx1"/>
                </a:solidFill>
                <a:latin typeface="Times New Roman" panose="02020603050405020304" pitchFamily="18" charset="0"/>
              </a:defRPr>
            </a:lvl7pPr>
            <a:lvl8pPr marL="3557588" indent="-242888" eaLnBrk="0" fontAlgn="base" hangingPunct="0">
              <a:spcBef>
                <a:spcPct val="0"/>
              </a:spcBef>
              <a:spcAft>
                <a:spcPct val="0"/>
              </a:spcAft>
              <a:defRPr sz="2400">
                <a:solidFill>
                  <a:schemeClr val="tx1"/>
                </a:solidFill>
                <a:latin typeface="Times New Roman" panose="02020603050405020304" pitchFamily="18" charset="0"/>
              </a:defRPr>
            </a:lvl8pPr>
            <a:lvl9pPr marL="4014788" indent="-242888"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ED325B2C-EE46-4423-9B9D-9469EC3A7A3D}" type="slidenum">
              <a:rPr kumimoji="0" lang="en-US" altLang="en-US" sz="13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5</a:t>
            </a:fld>
            <a:endParaRPr kumimoji="0" lang="en-US" altLang="en-US" sz="13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spTree>
    <p:extLst>
      <p:ext uri="{BB962C8B-B14F-4D97-AF65-F5344CB8AC3E}">
        <p14:creationId xmlns:p14="http://schemas.microsoft.com/office/powerpoint/2010/main" val="10956708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r>
              <a:rPr lang="en-US" altLang="en-US" b="1" dirty="0" err="1" smtClean="0">
                <a:latin typeface="Times New Roman" panose="02020603050405020304" pitchFamily="18" charset="0"/>
                <a:cs typeface="Times New Roman" panose="02020603050405020304" pitchFamily="18" charset="0"/>
              </a:rPr>
              <a:t>Hợp</a:t>
            </a:r>
            <a:r>
              <a:rPr lang="en-US" altLang="en-US" b="1" dirty="0" smtClean="0">
                <a:latin typeface="Times New Roman" panose="02020603050405020304" pitchFamily="18" charset="0"/>
                <a:cs typeface="Times New Roman" panose="02020603050405020304" pitchFamily="18" charset="0"/>
              </a:rPr>
              <a:t> </a:t>
            </a:r>
            <a:r>
              <a:rPr lang="en-US" altLang="en-US" b="1" dirty="0" err="1" smtClean="0">
                <a:latin typeface="Times New Roman" panose="02020603050405020304" pitchFamily="18" charset="0"/>
                <a:cs typeface="Times New Roman" panose="02020603050405020304" pitchFamily="18" charset="0"/>
              </a:rPr>
              <a:t>đồng</a:t>
            </a:r>
            <a:r>
              <a:rPr lang="en-US" altLang="en-US" b="1" dirty="0" smtClean="0">
                <a:latin typeface="Times New Roman" panose="02020603050405020304" pitchFamily="18" charset="0"/>
                <a:cs typeface="Times New Roman" panose="02020603050405020304" pitchFamily="18" charset="0"/>
              </a:rPr>
              <a:t> </a:t>
            </a:r>
            <a:r>
              <a:rPr lang="en-US" altLang="en-US" b="1" dirty="0" err="1" smtClean="0">
                <a:latin typeface="Times New Roman" panose="02020603050405020304" pitchFamily="18" charset="0"/>
                <a:cs typeface="Times New Roman" panose="02020603050405020304" pitchFamily="18" charset="0"/>
              </a:rPr>
              <a:t>bảo</a:t>
            </a:r>
            <a:r>
              <a:rPr lang="en-US" altLang="en-US" b="1" dirty="0" smtClean="0">
                <a:latin typeface="Times New Roman" panose="02020603050405020304" pitchFamily="18" charset="0"/>
                <a:cs typeface="Times New Roman" panose="02020603050405020304" pitchFamily="18" charset="0"/>
              </a:rPr>
              <a:t> </a:t>
            </a:r>
            <a:r>
              <a:rPr lang="en-US" altLang="en-US" b="1" dirty="0" err="1" smtClean="0">
                <a:latin typeface="Times New Roman" panose="02020603050405020304" pitchFamily="18" charset="0"/>
                <a:cs typeface="Times New Roman" panose="02020603050405020304" pitchFamily="18" charset="0"/>
              </a:rPr>
              <a:t>hiểm</a:t>
            </a:r>
            <a:r>
              <a:rPr lang="en-US" altLang="en-US" b="1" dirty="0" smtClean="0">
                <a:latin typeface="Times New Roman" panose="02020603050405020304" pitchFamily="18" charset="0"/>
                <a:cs typeface="Times New Roman" panose="02020603050405020304" pitchFamily="18" charset="0"/>
              </a:rPr>
              <a:t> </a:t>
            </a:r>
            <a:r>
              <a:rPr lang="en-US" altLang="en-US" b="1" dirty="0" err="1" smtClean="0">
                <a:latin typeface="Times New Roman" panose="02020603050405020304" pitchFamily="18" charset="0"/>
                <a:cs typeface="Times New Roman" panose="02020603050405020304" pitchFamily="18" charset="0"/>
              </a:rPr>
              <a:t>bao</a:t>
            </a:r>
            <a:r>
              <a:rPr lang="en-US" altLang="en-US" b="1" dirty="0" smtClean="0">
                <a:latin typeface="Times New Roman" panose="02020603050405020304" pitchFamily="18" charset="0"/>
                <a:cs typeface="Times New Roman" panose="02020603050405020304" pitchFamily="18" charset="0"/>
              </a:rPr>
              <a:t> </a:t>
            </a:r>
            <a:r>
              <a:rPr lang="en-US" altLang="en-US" b="1" dirty="0" err="1" smtClean="0">
                <a:latin typeface="Times New Roman" panose="02020603050405020304" pitchFamily="18" charset="0"/>
                <a:cs typeface="Times New Roman" panose="02020603050405020304" pitchFamily="18" charset="0"/>
              </a:rPr>
              <a:t>nhiều</a:t>
            </a:r>
            <a:r>
              <a:rPr lang="en-US" altLang="en-US" b="1" dirty="0" smtClean="0">
                <a:latin typeface="Times New Roman" panose="02020603050405020304" pitchFamily="18" charset="0"/>
                <a:cs typeface="Times New Roman" panose="02020603050405020304" pitchFamily="18" charset="0"/>
              </a:rPr>
              <a:t> </a:t>
            </a:r>
            <a:r>
              <a:rPr lang="en-US" altLang="en-US" b="1" dirty="0" err="1" smtClean="0">
                <a:latin typeface="Times New Roman" panose="02020603050405020304" pitchFamily="18" charset="0"/>
                <a:cs typeface="Times New Roman" panose="02020603050405020304" pitchFamily="18" charset="0"/>
              </a:rPr>
              <a:t>chuyến</a:t>
            </a:r>
            <a:r>
              <a:rPr lang="en-US" altLang="en-US" b="1" dirty="0" smtClean="0">
                <a:latin typeface="Times New Roman" panose="02020603050405020304" pitchFamily="18" charset="0"/>
                <a:cs typeface="Times New Roman" panose="02020603050405020304" pitchFamily="18" charset="0"/>
              </a:rPr>
              <a:t> (Open Policy): </a:t>
            </a:r>
          </a:p>
          <a:p>
            <a:pPr algn="just"/>
            <a:r>
              <a:rPr lang="en-US" altLang="en-US" dirty="0" err="1" smtClean="0">
                <a:latin typeface="Times New Roman" panose="02020603050405020304" pitchFamily="18" charset="0"/>
                <a:cs typeface="Times New Roman" panose="02020603050405020304" pitchFamily="18" charset="0"/>
              </a:rPr>
              <a:t>Người</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bảo</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hiểm</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nhận</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bảo</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hiểm</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toàn</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bộ</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hàng</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hóa</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của</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người</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được</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bảo</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hiểm</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trong</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một</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thời</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gian</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nhất</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định</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Giá</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trị</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của</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mỗi</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lô</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hàng</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cũng</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có</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giới</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han</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nhất</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định</a:t>
            </a:r>
            <a:r>
              <a:rPr lang="en-US" altLang="en-US" dirty="0" smtClean="0"/>
              <a:t>. </a:t>
            </a:r>
          </a:p>
          <a:p>
            <a:r>
              <a:rPr lang="vi-VN" altLang="en-US" b="1" dirty="0" smtClean="0"/>
              <a:t>- Mỗi chuyến hàng đều phải thông </a:t>
            </a:r>
            <a:r>
              <a:rPr lang="vi-VN" altLang="en-US" dirty="0" smtClean="0"/>
              <a:t>báo cho doanh nghiệp bảo hiểm (DNBH) bằng văn bản.</a:t>
            </a:r>
          </a:p>
          <a:p>
            <a:r>
              <a:rPr lang="vi-VN" altLang="en-US" dirty="0" smtClean="0"/>
              <a:t>- </a:t>
            </a:r>
            <a:r>
              <a:rPr lang="vi-VN" altLang="en-US" b="1" dirty="0" smtClean="0"/>
              <a:t>Nếu trong thời hạn còn hiệu lực, nếu người </a:t>
            </a:r>
            <a:r>
              <a:rPr lang="vi-VN" altLang="en-US" dirty="0" smtClean="0"/>
              <a:t>tham gia phải chuyển nhượng cho người khác thì hai bên phải làm thủ tục chuyển nhượng hợp pháp, chủ hàng cũ phải kí hậu vào tất cả các đơn bảo hiểm đã kí kết.</a:t>
            </a:r>
          </a:p>
          <a:p>
            <a:r>
              <a:rPr lang="vi-VN" altLang="en-US" dirty="0" smtClean="0"/>
              <a:t>- </a:t>
            </a:r>
            <a:r>
              <a:rPr lang="vi-VN" altLang="en-US" b="1" dirty="0" smtClean="0"/>
              <a:t>Nếu có thay đổi về chủng loại hàng hoá, chủ hàng phải thông báo cho DNBH</a:t>
            </a:r>
            <a:r>
              <a:rPr lang="vi-VN" altLang="en-US" dirty="0" smtClean="0"/>
              <a:t> bằng văn bản để cấp giấy sửa đổi bổ sung và điều chỉnh phí. </a:t>
            </a:r>
            <a:r>
              <a:rPr lang="vi-VN" altLang="en-US" smtClean="0"/>
              <a:t>Giấy sửa đổi bổ sung là một bộ phận không tách rời của HĐBH.</a:t>
            </a:r>
          </a:p>
          <a:p>
            <a:endParaRPr lang="en-US"/>
          </a:p>
        </p:txBody>
      </p:sp>
      <p:sp>
        <p:nvSpPr>
          <p:cNvPr id="4" name="Slide Number Placeholder 3"/>
          <p:cNvSpPr>
            <a:spLocks noGrp="1"/>
          </p:cNvSpPr>
          <p:nvPr>
            <p:ph type="sldNum" sz="quarter" idx="10"/>
          </p:nvPr>
        </p:nvSpPr>
        <p:spPr/>
        <p:txBody>
          <a:bodyPr/>
          <a:lstStyle/>
          <a:p>
            <a:fld id="{ACB0A47A-EF75-49F8-BBF3-F10B1BF96631}" type="slidenum">
              <a:rPr lang="en-US" smtClean="0"/>
              <a:t>6</a:t>
            </a:fld>
            <a:endParaRPr lang="en-US"/>
          </a:p>
        </p:txBody>
      </p:sp>
    </p:spTree>
    <p:extLst>
      <p:ext uri="{BB962C8B-B14F-4D97-AF65-F5344CB8AC3E}">
        <p14:creationId xmlns:p14="http://schemas.microsoft.com/office/powerpoint/2010/main" val="27822365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Slide Image Placeholder 1"/>
          <p:cNvSpPr>
            <a:spLocks noGrp="1" noRot="1" noChangeAspect="1" noTextEdit="1"/>
          </p:cNvSpPr>
          <p:nvPr>
            <p:ph type="sldImg"/>
          </p:nvPr>
        </p:nvSpPr>
        <p:spPr>
          <a:ln/>
        </p:spPr>
      </p:sp>
      <p:sp>
        <p:nvSpPr>
          <p:cNvPr id="14438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cs typeface="Times New Roman" panose="02020603050405020304" pitchFamily="18" charset="0"/>
              </a:rPr>
              <a:t>Hàng hoá khi đi ngang qua biên giới quốc gia để xuất khẩu hoặc nhập khẩu đều phải làm thủ tục hải quan. </a:t>
            </a:r>
            <a:endParaRPr lang="en-US" altLang="en-US" smtClean="0"/>
          </a:p>
        </p:txBody>
      </p:sp>
      <p:sp>
        <p:nvSpPr>
          <p:cNvPr id="14438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88988" indent="-303213">
              <a:defRPr sz="2400">
                <a:solidFill>
                  <a:schemeClr val="tx1"/>
                </a:solidFill>
                <a:latin typeface="Times New Roman" panose="02020603050405020304" pitchFamily="18" charset="0"/>
              </a:defRPr>
            </a:lvl2pPr>
            <a:lvl3pPr marL="1214438" indent="-242888">
              <a:defRPr sz="2400">
                <a:solidFill>
                  <a:schemeClr val="tx1"/>
                </a:solidFill>
                <a:latin typeface="Times New Roman" panose="02020603050405020304" pitchFamily="18" charset="0"/>
              </a:defRPr>
            </a:lvl3pPr>
            <a:lvl4pPr marL="1700213" indent="-242888">
              <a:defRPr sz="2400">
                <a:solidFill>
                  <a:schemeClr val="tx1"/>
                </a:solidFill>
                <a:latin typeface="Times New Roman" panose="02020603050405020304" pitchFamily="18" charset="0"/>
              </a:defRPr>
            </a:lvl4pPr>
            <a:lvl5pPr marL="2185988" indent="-242888">
              <a:defRPr sz="2400">
                <a:solidFill>
                  <a:schemeClr val="tx1"/>
                </a:solidFill>
                <a:latin typeface="Times New Roman" panose="02020603050405020304" pitchFamily="18" charset="0"/>
              </a:defRPr>
            </a:lvl5pPr>
            <a:lvl6pPr marL="2643188" indent="-242888" eaLnBrk="0" fontAlgn="base" hangingPunct="0">
              <a:spcBef>
                <a:spcPct val="0"/>
              </a:spcBef>
              <a:spcAft>
                <a:spcPct val="0"/>
              </a:spcAft>
              <a:defRPr sz="2400">
                <a:solidFill>
                  <a:schemeClr val="tx1"/>
                </a:solidFill>
                <a:latin typeface="Times New Roman" panose="02020603050405020304" pitchFamily="18" charset="0"/>
              </a:defRPr>
            </a:lvl6pPr>
            <a:lvl7pPr marL="3100388" indent="-242888" eaLnBrk="0" fontAlgn="base" hangingPunct="0">
              <a:spcBef>
                <a:spcPct val="0"/>
              </a:spcBef>
              <a:spcAft>
                <a:spcPct val="0"/>
              </a:spcAft>
              <a:defRPr sz="2400">
                <a:solidFill>
                  <a:schemeClr val="tx1"/>
                </a:solidFill>
                <a:latin typeface="Times New Roman" panose="02020603050405020304" pitchFamily="18" charset="0"/>
              </a:defRPr>
            </a:lvl7pPr>
            <a:lvl8pPr marL="3557588" indent="-242888" eaLnBrk="0" fontAlgn="base" hangingPunct="0">
              <a:spcBef>
                <a:spcPct val="0"/>
              </a:spcBef>
              <a:spcAft>
                <a:spcPct val="0"/>
              </a:spcAft>
              <a:defRPr sz="2400">
                <a:solidFill>
                  <a:schemeClr val="tx1"/>
                </a:solidFill>
                <a:latin typeface="Times New Roman" panose="02020603050405020304" pitchFamily="18" charset="0"/>
              </a:defRPr>
            </a:lvl8pPr>
            <a:lvl9pPr marL="4014788" indent="-242888"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816330C4-3C0F-4581-96FC-35776D37A235}" type="slidenum">
              <a:rPr kumimoji="0" lang="en-US" altLang="en-US" sz="13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7</a:t>
            </a:fld>
            <a:endParaRPr kumimoji="0" lang="en-US" altLang="en-US" sz="13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spTree>
    <p:extLst>
      <p:ext uri="{BB962C8B-B14F-4D97-AF65-F5344CB8AC3E}">
        <p14:creationId xmlns:p14="http://schemas.microsoft.com/office/powerpoint/2010/main" val="23859299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Slide Image Placeholder 1"/>
          <p:cNvSpPr>
            <a:spLocks noGrp="1" noRot="1" noChangeAspect="1" noTextEdit="1"/>
          </p:cNvSpPr>
          <p:nvPr>
            <p:ph type="sldImg"/>
          </p:nvPr>
        </p:nvSpPr>
        <p:spPr>
          <a:ln/>
        </p:spPr>
      </p:sp>
      <p:sp>
        <p:nvSpPr>
          <p:cNvPr id="14848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vi-VN" altLang="en-US" b="1" smtClean="0"/>
              <a:t>Thư dự kháng (Letter of reservation) </a:t>
            </a:r>
            <a:r>
              <a:rPr lang="vi-VN" altLang="en-US" smtClean="0"/>
              <a:t>Khi nhận hàng tại cảng đích, nếu người nhận hàng thấy có nghi ngờ gì về tình trạng tổn thất của hàng hoá thì phải lập thư dự kháng để bảo lưu quyền khiếu nại đòi bồi thường các tổn thất về hàng hoá của mình. Như vậy thư dự kháng thực chất là một thông báo về tình trạng tổn thất của hàng hoá chưa rõ rệt do người nhận hàng lập gửi cho người chuyên chở hoặc đại lý của người chuyên chở. </a:t>
            </a:r>
            <a:endParaRPr lang="en-US" altLang="en-US" smtClean="0"/>
          </a:p>
        </p:txBody>
      </p:sp>
      <p:sp>
        <p:nvSpPr>
          <p:cNvPr id="14848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88988" indent="-303213">
              <a:defRPr sz="2400">
                <a:solidFill>
                  <a:schemeClr val="tx1"/>
                </a:solidFill>
                <a:latin typeface="Times New Roman" panose="02020603050405020304" pitchFamily="18" charset="0"/>
              </a:defRPr>
            </a:lvl2pPr>
            <a:lvl3pPr marL="1214438" indent="-242888">
              <a:defRPr sz="2400">
                <a:solidFill>
                  <a:schemeClr val="tx1"/>
                </a:solidFill>
                <a:latin typeface="Times New Roman" panose="02020603050405020304" pitchFamily="18" charset="0"/>
              </a:defRPr>
            </a:lvl3pPr>
            <a:lvl4pPr marL="1700213" indent="-242888">
              <a:defRPr sz="2400">
                <a:solidFill>
                  <a:schemeClr val="tx1"/>
                </a:solidFill>
                <a:latin typeface="Times New Roman" panose="02020603050405020304" pitchFamily="18" charset="0"/>
              </a:defRPr>
            </a:lvl4pPr>
            <a:lvl5pPr marL="2185988" indent="-242888">
              <a:defRPr sz="2400">
                <a:solidFill>
                  <a:schemeClr val="tx1"/>
                </a:solidFill>
                <a:latin typeface="Times New Roman" panose="02020603050405020304" pitchFamily="18" charset="0"/>
              </a:defRPr>
            </a:lvl5pPr>
            <a:lvl6pPr marL="2643188" indent="-242888" eaLnBrk="0" fontAlgn="base" hangingPunct="0">
              <a:spcBef>
                <a:spcPct val="0"/>
              </a:spcBef>
              <a:spcAft>
                <a:spcPct val="0"/>
              </a:spcAft>
              <a:defRPr sz="2400">
                <a:solidFill>
                  <a:schemeClr val="tx1"/>
                </a:solidFill>
                <a:latin typeface="Times New Roman" panose="02020603050405020304" pitchFamily="18" charset="0"/>
              </a:defRPr>
            </a:lvl6pPr>
            <a:lvl7pPr marL="3100388" indent="-242888" eaLnBrk="0" fontAlgn="base" hangingPunct="0">
              <a:spcBef>
                <a:spcPct val="0"/>
              </a:spcBef>
              <a:spcAft>
                <a:spcPct val="0"/>
              </a:spcAft>
              <a:defRPr sz="2400">
                <a:solidFill>
                  <a:schemeClr val="tx1"/>
                </a:solidFill>
                <a:latin typeface="Times New Roman" panose="02020603050405020304" pitchFamily="18" charset="0"/>
              </a:defRPr>
            </a:lvl7pPr>
            <a:lvl8pPr marL="3557588" indent="-242888" eaLnBrk="0" fontAlgn="base" hangingPunct="0">
              <a:spcBef>
                <a:spcPct val="0"/>
              </a:spcBef>
              <a:spcAft>
                <a:spcPct val="0"/>
              </a:spcAft>
              <a:defRPr sz="2400">
                <a:solidFill>
                  <a:schemeClr val="tx1"/>
                </a:solidFill>
                <a:latin typeface="Times New Roman" panose="02020603050405020304" pitchFamily="18" charset="0"/>
              </a:defRPr>
            </a:lvl8pPr>
            <a:lvl9pPr marL="4014788" indent="-242888"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957B5F5C-5A6A-4C5C-8A74-D0E113E82FEA}" type="slidenum">
              <a:rPr kumimoji="0" lang="en-US" altLang="en-US" sz="13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10</a:t>
            </a:fld>
            <a:endParaRPr kumimoji="0" lang="en-US" altLang="en-US" sz="13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spTree>
    <p:extLst>
      <p:ext uri="{BB962C8B-B14F-4D97-AF65-F5344CB8AC3E}">
        <p14:creationId xmlns:p14="http://schemas.microsoft.com/office/powerpoint/2010/main" val="21111654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a:ln/>
        </p:spPr>
      </p:sp>
      <p:sp>
        <p:nvSpPr>
          <p:cNvPr id="1229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vi-VN" altLang="en-US" smtClean="0"/>
              <a:t>Quy tắc và Thực hành thống nhất Tín dụng chứng từ (tiếng Anh: The Uniform Customs and Practice for Documentary Credits, viết tắt </a:t>
            </a:r>
            <a:r>
              <a:rPr lang="vi-VN" altLang="en-US" b="1" smtClean="0"/>
              <a:t>là UCP</a:t>
            </a:r>
            <a:r>
              <a:rPr lang="vi-VN" altLang="en-US" smtClean="0"/>
              <a:t>) </a:t>
            </a:r>
            <a:r>
              <a:rPr lang="vi-VN" altLang="en-US" b="1" smtClean="0"/>
              <a:t>là</a:t>
            </a:r>
            <a:r>
              <a:rPr lang="vi-VN" altLang="en-US" smtClean="0"/>
              <a:t> một bộ các quy định về việc ban hành và sử dụng thư tín dụng (hay L/C). </a:t>
            </a:r>
            <a:r>
              <a:rPr lang="vi-VN" altLang="en-US" b="1" smtClean="0"/>
              <a:t>UCP</a:t>
            </a:r>
            <a:r>
              <a:rPr lang="vi-VN" altLang="en-US" smtClean="0"/>
              <a:t> được các ngân hàng và các bên tham gia thương mại áp dụng ở trên 175 quốc gia.</a:t>
            </a:r>
            <a:endParaRPr lang="en-US" altLang="en-US" smtClean="0"/>
          </a:p>
        </p:txBody>
      </p:sp>
      <p:sp>
        <p:nvSpPr>
          <p:cNvPr id="1229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C6908B6F-9B9C-480A-9683-BFF06BA48A1F}" type="slidenum">
              <a:rPr lang="en-US" altLang="en-US" sz="1200" smtClean="0"/>
              <a:pPr/>
              <a:t>14</a:t>
            </a:fld>
            <a:endParaRPr lang="en-US" altLang="en-US" sz="1200" smtClean="0"/>
          </a:p>
        </p:txBody>
      </p:sp>
    </p:spTree>
    <p:extLst>
      <p:ext uri="{BB962C8B-B14F-4D97-AF65-F5344CB8AC3E}">
        <p14:creationId xmlns:p14="http://schemas.microsoft.com/office/powerpoint/2010/main" val="19843152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a:ln/>
        </p:spPr>
      </p:sp>
      <p:sp>
        <p:nvSpPr>
          <p:cNvPr id="1433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1434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8F14CEC1-4316-4417-A989-212B1CF1507C}" type="slidenum">
              <a:rPr lang="en-US" altLang="en-US" sz="1200" smtClean="0"/>
              <a:pPr/>
              <a:t>15</a:t>
            </a:fld>
            <a:endParaRPr lang="en-US" altLang="en-US" sz="1200" smtClean="0"/>
          </a:p>
        </p:txBody>
      </p:sp>
    </p:spTree>
    <p:extLst>
      <p:ext uri="{BB962C8B-B14F-4D97-AF65-F5344CB8AC3E}">
        <p14:creationId xmlns:p14="http://schemas.microsoft.com/office/powerpoint/2010/main" val="18880209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lgn="just"/>
            <a:r>
              <a:rPr lang="en-US" sz="1200" b="1" dirty="0" smtClean="0">
                <a:solidFill>
                  <a:prstClr val="black"/>
                </a:solidFill>
                <a:latin typeface="Times New Roman" panose="02020603050405020304" pitchFamily="18" charset="0"/>
                <a:ea typeface="Times New Roman" panose="02020603050405020304" pitchFamily="18" charset="0"/>
              </a:rPr>
              <a:t>Pre-carriage</a:t>
            </a:r>
            <a:endParaRPr lang="en-US" sz="1200" dirty="0" smtClean="0">
              <a:solidFill>
                <a:prstClr val="black"/>
              </a:solidFill>
              <a:latin typeface="Times New Roman" panose="02020603050405020304" pitchFamily="18" charset="0"/>
              <a:ea typeface="Calibri" panose="020F0502020204030204" pitchFamily="34" charset="0"/>
            </a:endParaRPr>
          </a:p>
          <a:p>
            <a:pPr marL="342900" lvl="0" indent="-342900" algn="just">
              <a:buFont typeface="Arial" panose="020B0604020202020204" pitchFamily="34" charset="0"/>
              <a:buChar char="•"/>
            </a:pPr>
            <a:r>
              <a:rPr lang="en-US" sz="1200" b="1" dirty="0" err="1" smtClean="0">
                <a:solidFill>
                  <a:prstClr val="black"/>
                </a:solidFill>
                <a:latin typeface="Times New Roman" panose="02020603050405020304" pitchFamily="18" charset="0"/>
                <a:ea typeface="Times New Roman" panose="02020603050405020304" pitchFamily="18" charset="0"/>
              </a:rPr>
              <a:t>Mục</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này</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sẽ</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ghi</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tên</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và</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số</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hiệu</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của</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phương</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tiện</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vận</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chuyển</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đó</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dirty="0" smtClean="0">
                <a:solidFill>
                  <a:prstClr val="black"/>
                </a:solidFill>
                <a:latin typeface="Times New Roman" panose="02020603050405020304" pitchFamily="18" charset="0"/>
                <a:ea typeface="Times New Roman" panose="02020603050405020304" pitchFamily="18" charset="0"/>
              </a:rPr>
              <a:t>(</a:t>
            </a:r>
            <a:r>
              <a:rPr lang="en-US" sz="1200" dirty="0" err="1" smtClean="0">
                <a:solidFill>
                  <a:prstClr val="black"/>
                </a:solidFill>
                <a:latin typeface="Times New Roman" panose="02020603050405020304" pitchFamily="18" charset="0"/>
                <a:ea typeface="Times New Roman" panose="02020603050405020304" pitchFamily="18" charset="0"/>
              </a:rPr>
              <a:t>thường</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là</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phương</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tiện</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vận</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tải</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đường</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bộ</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nếu</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là</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vận</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tải</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đa</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phương</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thức</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sẽ</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là</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thông</a:t>
            </a:r>
            <a:r>
              <a:rPr lang="en-US" sz="1200" dirty="0" smtClean="0">
                <a:solidFill>
                  <a:prstClr val="black"/>
                </a:solidFill>
                <a:latin typeface="Times New Roman" panose="02020603050405020304" pitchFamily="18" charset="0"/>
                <a:ea typeface="Times New Roman" panose="02020603050405020304" pitchFamily="18" charset="0"/>
              </a:rPr>
              <a:t> tin </a:t>
            </a:r>
            <a:r>
              <a:rPr lang="en-US" sz="1200" dirty="0" err="1" smtClean="0">
                <a:solidFill>
                  <a:prstClr val="black"/>
                </a:solidFill>
                <a:latin typeface="Times New Roman" panose="02020603050405020304" pitchFamily="18" charset="0"/>
                <a:ea typeface="Times New Roman" panose="02020603050405020304" pitchFamily="18" charset="0"/>
              </a:rPr>
              <a:t>của</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phương</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thức</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vận</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tải</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cuối</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cùng</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trước</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khi</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chuyển</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giao</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lên</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tàu</a:t>
            </a:r>
            <a:r>
              <a:rPr lang="en-US" sz="1200" dirty="0" smtClean="0">
                <a:solidFill>
                  <a:prstClr val="black"/>
                </a:solidFill>
                <a:latin typeface="Times New Roman" panose="02020603050405020304" pitchFamily="18" charset="0"/>
                <a:ea typeface="Times New Roman" panose="02020603050405020304" pitchFamily="18" charset="0"/>
              </a:rPr>
              <a:t>).</a:t>
            </a:r>
          </a:p>
          <a:p>
            <a:r>
              <a:rPr lang="vi-VN" b="1" dirty="0" smtClean="0"/>
              <a:t>Carriage by</a:t>
            </a:r>
            <a:r>
              <a:rPr lang="vi-VN" dirty="0" smtClean="0"/>
              <a:t>: là tên tàu feeder vận chuyển hàng từ cảng xếp đến cảnh dở cuối cùng</a:t>
            </a:r>
            <a:endParaRPr lang="en-US" dirty="0" smtClean="0"/>
          </a:p>
          <a:p>
            <a:r>
              <a:rPr lang="vi-VN" b="1" dirty="0" smtClean="0"/>
              <a:t>Place of receipt : </a:t>
            </a:r>
            <a:r>
              <a:rPr lang="vi-VN" dirty="0" smtClean="0"/>
              <a:t>là nơi nhận hàng hàng hay còn gọi là cảng xếp hàng</a:t>
            </a:r>
            <a:endParaRPr lang="en-US" dirty="0" smtClean="0"/>
          </a:p>
          <a:p>
            <a:r>
              <a:rPr lang="vi-VN" b="1" dirty="0" smtClean="0"/>
              <a:t>Ocean vessel </a:t>
            </a:r>
            <a:r>
              <a:rPr lang="vi-VN" dirty="0" smtClean="0"/>
              <a:t>là tên tàu biển hay còn gọi là tàu mẹ tàu trung chuyển nơi nhận công ty nơ từ Tàu feeder thông thường tàu trung chuyển đến cảng trung chuyển sợ không chắc chắn Nên sẽ được để trống</a:t>
            </a:r>
            <a:endParaRPr lang="en-US" dirty="0" smtClean="0"/>
          </a:p>
          <a:p>
            <a:r>
              <a:rPr lang="vi-VN" b="1" dirty="0" smtClean="0"/>
              <a:t>Port of discharging </a:t>
            </a:r>
            <a:r>
              <a:rPr lang="vi-VN" dirty="0" smtClean="0"/>
              <a:t>Là Cảng dỡ hạn cuối cùngVì vận đơn được ký phát ngay khi container được xếp lên tàu tại  cảng xếp đầu tiên còn tàu chung chuyển chỉ là tàu dự kiến có thể không chắc chắn một con tàu cụ thể trước khi đến cảng trung chuyển</a:t>
            </a:r>
            <a:endParaRPr lang="en-US" dirty="0" smtClean="0"/>
          </a:p>
          <a:p>
            <a:r>
              <a:rPr lang="vi-VN" b="1" dirty="0" smtClean="0"/>
              <a:t>Place of delivery </a:t>
            </a:r>
            <a:r>
              <a:rPr lang="vi-VN" dirty="0" smtClean="0"/>
              <a:t>Nếu lãnh đạo có Tiếp tục vận chuyển nội địa để giao cho người nhập khẩu tại nước nhập khẩu thì đây là nơi nhận hàng từ Cảng đi vào nội địa ra ở nước nhập khẩu khẩu thường là kho hàng</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24</a:t>
            </a:fld>
            <a:endParaRPr lang="en-US"/>
          </a:p>
        </p:txBody>
      </p:sp>
    </p:spTree>
    <p:extLst>
      <p:ext uri="{BB962C8B-B14F-4D97-AF65-F5344CB8AC3E}">
        <p14:creationId xmlns:p14="http://schemas.microsoft.com/office/powerpoint/2010/main" val="13930815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US" altLang="en-US" dirty="0" err="1" smtClean="0"/>
              <a:t>Đóng</a:t>
            </a:r>
            <a:r>
              <a:rPr lang="en-US" altLang="en-US" dirty="0" smtClean="0"/>
              <a:t> </a:t>
            </a:r>
            <a:r>
              <a:rPr lang="en-US" altLang="en-US" dirty="0" err="1" smtClean="0"/>
              <a:t>gói</a:t>
            </a:r>
            <a:r>
              <a:rPr lang="en-US" altLang="en-US" dirty="0" smtClean="0"/>
              <a:t> </a:t>
            </a:r>
            <a:r>
              <a:rPr lang="en-US" altLang="en-US" dirty="0" err="1" smtClean="0"/>
              <a:t>cà</a:t>
            </a:r>
            <a:r>
              <a:rPr lang="en-US" altLang="en-US" dirty="0" smtClean="0"/>
              <a:t> </a:t>
            </a:r>
            <a:r>
              <a:rPr lang="en-US" altLang="en-US" dirty="0" err="1" smtClean="0"/>
              <a:t>phê:Packing</a:t>
            </a:r>
            <a:r>
              <a:rPr lang="en-US" altLang="en-US" dirty="0" smtClean="0"/>
              <a:t>: in about 60 kg Net/ 60,7 </a:t>
            </a:r>
            <a:r>
              <a:rPr lang="en-US" altLang="en-US" dirty="0" err="1" smtClean="0"/>
              <a:t>kgs</a:t>
            </a:r>
            <a:r>
              <a:rPr lang="en-US" altLang="en-US" dirty="0" smtClean="0"/>
              <a:t> gross</a:t>
            </a:r>
            <a:r>
              <a:rPr lang="en-US" altLang="en-US" baseline="0" dirty="0" smtClean="0"/>
              <a:t> </a:t>
            </a:r>
            <a:r>
              <a:rPr lang="en-US" altLang="en-US" sz="1200" b="1" baseline="0" dirty="0" smtClean="0">
                <a:latin typeface="Times New Roman" panose="02020603050405020304" pitchFamily="18" charset="0"/>
              </a:rPr>
              <a:t>h</a:t>
            </a:r>
            <a:r>
              <a:rPr lang="en-US" sz="1200" b="1" dirty="0" smtClean="0">
                <a:latin typeface="Times New Roman" panose="02020603050405020304" pitchFamily="18" charset="0"/>
                <a:ea typeface="Times New Roman" panose="02020603050405020304" pitchFamily="18" charset="0"/>
              </a:rPr>
              <a:t>ay </a:t>
            </a:r>
            <a:r>
              <a:rPr lang="en-US" sz="1200" b="0" dirty="0" err="1" smtClean="0">
                <a:latin typeface="Times New Roman" panose="02020603050405020304" pitchFamily="18" charset="0"/>
                <a:ea typeface="Times New Roman" panose="02020603050405020304" pitchFamily="18" charset="0"/>
              </a:rPr>
              <a:t>hàng</a:t>
            </a:r>
            <a:r>
              <a:rPr lang="en-US" sz="1200" b="0" baseline="0" dirty="0" smtClean="0">
                <a:latin typeface="Times New Roman" panose="02020603050405020304" pitchFamily="18" charset="0"/>
                <a:ea typeface="Times New Roman" panose="02020603050405020304" pitchFamily="18" charset="0"/>
              </a:rPr>
              <a:t> </a:t>
            </a:r>
            <a:r>
              <a:rPr lang="en-US" sz="1200" b="0" baseline="0" dirty="0" err="1" smtClean="0">
                <a:latin typeface="Times New Roman" panose="02020603050405020304" pitchFamily="18" charset="0"/>
                <a:ea typeface="Times New Roman" panose="02020603050405020304" pitchFamily="18" charset="0"/>
              </a:rPr>
              <a:t>đóng</a:t>
            </a:r>
            <a:r>
              <a:rPr lang="en-US" sz="1200" b="0" baseline="0" dirty="0" smtClean="0">
                <a:latin typeface="Times New Roman" panose="02020603050405020304" pitchFamily="18" charset="0"/>
                <a:ea typeface="Times New Roman" panose="02020603050405020304" pitchFamily="18" charset="0"/>
              </a:rPr>
              <a:t> </a:t>
            </a:r>
            <a:r>
              <a:rPr lang="en-US" sz="1200" b="0" baseline="0" dirty="0" err="1" smtClean="0">
                <a:latin typeface="Times New Roman" panose="02020603050405020304" pitchFamily="18" charset="0"/>
                <a:ea typeface="Times New Roman" panose="02020603050405020304" pitchFamily="18" charset="0"/>
              </a:rPr>
              <a:t>trong</a:t>
            </a:r>
            <a:r>
              <a:rPr lang="en-US" sz="1200" b="0" baseline="0" dirty="0" smtClean="0">
                <a:latin typeface="Times New Roman" panose="02020603050405020304" pitchFamily="18" charset="0"/>
                <a:ea typeface="Times New Roman" panose="02020603050405020304" pitchFamily="18" charset="0"/>
              </a:rPr>
              <a:t> container 40 </a:t>
            </a:r>
            <a:r>
              <a:rPr lang="en-US" sz="1200" b="0" baseline="0" dirty="0" err="1" smtClean="0">
                <a:latin typeface="Times New Roman" panose="02020603050405020304" pitchFamily="18" charset="0"/>
                <a:ea typeface="Times New Roman" panose="02020603050405020304" pitchFamily="18" charset="0"/>
              </a:rPr>
              <a:t>là</a:t>
            </a:r>
            <a:r>
              <a:rPr lang="en-US" sz="1200" b="0" baseline="0" dirty="0" smtClean="0">
                <a:latin typeface="Times New Roman" panose="02020603050405020304" pitchFamily="18" charset="0"/>
                <a:ea typeface="Times New Roman" panose="02020603050405020304" pitchFamily="18" charset="0"/>
              </a:rPr>
              <a:t> 23.2 </a:t>
            </a:r>
            <a:r>
              <a:rPr lang="en-US" sz="1200" b="0" baseline="0" dirty="0" err="1" smtClean="0">
                <a:latin typeface="Times New Roman" panose="02020603050405020304" pitchFamily="18" charset="0"/>
                <a:ea typeface="Times New Roman" panose="02020603050405020304" pitchFamily="18" charset="0"/>
              </a:rPr>
              <a:t>tấn</a:t>
            </a:r>
            <a:r>
              <a:rPr lang="en-US" sz="1200" b="0" baseline="0" dirty="0" smtClean="0">
                <a:latin typeface="Times New Roman" panose="02020603050405020304" pitchFamily="18" charset="0"/>
                <a:ea typeface="Times New Roman" panose="02020603050405020304" pitchFamily="18" charset="0"/>
              </a:rPr>
              <a:t> THÌ 23 TẤN LÀ HÀNG THÌ 0.2 TẤN LÀ KHỐI LƯỢNG CỦA PALLET, </a:t>
            </a:r>
            <a:r>
              <a:rPr lang="en-US" sz="1200" b="0" baseline="0" dirty="0" err="1" smtClean="0">
                <a:latin typeface="Times New Roman" panose="02020603050405020304" pitchFamily="18" charset="0"/>
                <a:ea typeface="Times New Roman" panose="02020603050405020304" pitchFamily="18" charset="0"/>
              </a:rPr>
              <a:t>bao</a:t>
            </a:r>
            <a:r>
              <a:rPr lang="en-US" sz="1200" b="0" baseline="0" dirty="0" smtClean="0">
                <a:latin typeface="Times New Roman" panose="02020603050405020304" pitchFamily="18" charset="0"/>
                <a:ea typeface="Times New Roman" panose="02020603050405020304" pitchFamily="18" charset="0"/>
              </a:rPr>
              <a:t> </a:t>
            </a:r>
            <a:r>
              <a:rPr lang="en-US" sz="1200" b="0" baseline="0" dirty="0" err="1" smtClean="0">
                <a:latin typeface="Times New Roman" panose="02020603050405020304" pitchFamily="18" charset="0"/>
                <a:ea typeface="Times New Roman" panose="02020603050405020304" pitchFamily="18" charset="0"/>
              </a:rPr>
              <a:t>bì</a:t>
            </a:r>
            <a:r>
              <a:rPr lang="en-US" sz="1200" b="0" baseline="0" dirty="0" smtClean="0">
                <a:latin typeface="Times New Roman" panose="02020603050405020304" pitchFamily="18" charset="0"/>
                <a:ea typeface="Times New Roman" panose="02020603050405020304" pitchFamily="18" charset="0"/>
              </a:rPr>
              <a:t> , </a:t>
            </a:r>
            <a:r>
              <a:rPr lang="en-US" sz="1200" b="0" baseline="0" dirty="0" err="1" smtClean="0">
                <a:latin typeface="Times New Roman" panose="02020603050405020304" pitchFamily="18" charset="0"/>
                <a:ea typeface="Times New Roman" panose="02020603050405020304" pitchFamily="18" charset="0"/>
              </a:rPr>
              <a:t>hộp</a:t>
            </a:r>
            <a:r>
              <a:rPr lang="en-US" sz="1200" b="0" baseline="0" dirty="0" smtClean="0">
                <a:latin typeface="Times New Roman" panose="02020603050405020304" pitchFamily="18" charset="0"/>
                <a:ea typeface="Times New Roman" panose="02020603050405020304" pitchFamily="18" charset="0"/>
              </a:rPr>
              <a:t> carton</a:t>
            </a:r>
          </a:p>
          <a:p>
            <a:pPr marL="228600" marR="0" indent="-2286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lang="en-US" b="1" dirty="0" err="1" smtClean="0"/>
              <a:t>Đối</a:t>
            </a:r>
            <a:r>
              <a:rPr lang="en-US" b="1" dirty="0" smtClean="0"/>
              <a:t> </a:t>
            </a:r>
            <a:r>
              <a:rPr lang="en-US" b="1" dirty="0" err="1" smtClean="0"/>
              <a:t>với</a:t>
            </a:r>
            <a:r>
              <a:rPr lang="en-US" b="1" baseline="0" dirty="0" smtClean="0"/>
              <a:t> </a:t>
            </a:r>
            <a:r>
              <a:rPr lang="en-US" b="1" baseline="0" dirty="0" err="1" smtClean="0"/>
              <a:t>grosss</a:t>
            </a:r>
            <a:r>
              <a:rPr lang="en-US" b="1" baseline="0" dirty="0" smtClean="0"/>
              <a:t> </a:t>
            </a:r>
            <a:r>
              <a:rPr lang="en-US" b="1" baseline="0" dirty="0" err="1" smtClean="0"/>
              <a:t>của</a:t>
            </a:r>
            <a:r>
              <a:rPr lang="en-US" b="1" baseline="0" dirty="0" smtClean="0"/>
              <a:t> </a:t>
            </a:r>
            <a:r>
              <a:rPr lang="en-US" b="1" baseline="0" dirty="0" err="1" smtClean="0"/>
              <a:t>cont</a:t>
            </a:r>
            <a:r>
              <a:rPr lang="en-US" b="1" baseline="0" dirty="0" smtClean="0"/>
              <a:t> 20’ </a:t>
            </a:r>
            <a:r>
              <a:rPr lang="en-US" b="1" baseline="0" dirty="0" err="1" smtClean="0"/>
              <a:t>là</a:t>
            </a:r>
            <a:r>
              <a:rPr lang="en-US" b="1" baseline="0" dirty="0" smtClean="0"/>
              <a:t>  24 </a:t>
            </a:r>
            <a:r>
              <a:rPr lang="en-US" b="1" baseline="0" dirty="0" err="1" smtClean="0"/>
              <a:t>tấn</a:t>
            </a:r>
            <a:r>
              <a:rPr lang="en-US" b="1" baseline="0" dirty="0" smtClean="0"/>
              <a:t>  -</a:t>
            </a:r>
            <a:r>
              <a:rPr lang="en-US" b="1" baseline="0" dirty="0" smtClean="0">
                <a:sym typeface="Wingdings" panose="05000000000000000000" pitchFamily="2" charset="2"/>
              </a:rPr>
              <a:t> 20 </a:t>
            </a:r>
            <a:r>
              <a:rPr lang="en-US" b="1" baseline="0" dirty="0" err="1" smtClean="0">
                <a:sym typeface="Wingdings" panose="05000000000000000000" pitchFamily="2" charset="2"/>
              </a:rPr>
              <a:t>tấn</a:t>
            </a:r>
            <a:r>
              <a:rPr lang="en-US" b="1" baseline="0" dirty="0" smtClean="0">
                <a:sym typeface="Wingdings" panose="05000000000000000000" pitchFamily="2" charset="2"/>
              </a:rPr>
              <a:t> </a:t>
            </a:r>
            <a:r>
              <a:rPr lang="en-US" b="1" baseline="0" dirty="0" err="1" smtClean="0">
                <a:sym typeface="Wingdings" panose="05000000000000000000" pitchFamily="2" charset="2"/>
              </a:rPr>
              <a:t>vì</a:t>
            </a:r>
            <a:r>
              <a:rPr lang="en-US" b="1" baseline="0" dirty="0" smtClean="0">
                <a:sym typeface="Wingdings" panose="05000000000000000000" pitchFamily="2" charset="2"/>
              </a:rPr>
              <a:t> </a:t>
            </a:r>
            <a:r>
              <a:rPr lang="en-US" b="1" baseline="0" dirty="0" err="1" smtClean="0">
                <a:sym typeface="Wingdings" panose="05000000000000000000" pitchFamily="2" charset="2"/>
              </a:rPr>
              <a:t>vỏ</a:t>
            </a:r>
            <a:r>
              <a:rPr lang="en-US" b="1" baseline="0" dirty="0" smtClean="0">
                <a:sym typeface="Wingdings" panose="05000000000000000000" pitchFamily="2" charset="2"/>
              </a:rPr>
              <a:t> </a:t>
            </a:r>
            <a:r>
              <a:rPr lang="en-US" b="1" baseline="0" dirty="0" err="1" smtClean="0">
                <a:sym typeface="Wingdings" panose="05000000000000000000" pitchFamily="2" charset="2"/>
              </a:rPr>
              <a:t>cont</a:t>
            </a:r>
            <a:r>
              <a:rPr lang="en-US" b="1" baseline="0" dirty="0" smtClean="0">
                <a:sym typeface="Wingdings" panose="05000000000000000000" pitchFamily="2" charset="2"/>
              </a:rPr>
              <a:t> </a:t>
            </a:r>
            <a:r>
              <a:rPr lang="en-US" b="1" baseline="0" dirty="0" err="1" smtClean="0">
                <a:sym typeface="Wingdings" panose="05000000000000000000" pitchFamily="2" charset="2"/>
              </a:rPr>
              <a:t>đã</a:t>
            </a:r>
            <a:r>
              <a:rPr lang="en-US" b="1" baseline="0" dirty="0" smtClean="0">
                <a:sym typeface="Wingdings" panose="05000000000000000000" pitchFamily="2" charset="2"/>
              </a:rPr>
              <a:t> 2,2 </a:t>
            </a:r>
            <a:r>
              <a:rPr lang="en-US" b="1" baseline="0" dirty="0" err="1" smtClean="0">
                <a:sym typeface="Wingdings" panose="05000000000000000000" pitchFamily="2" charset="2"/>
              </a:rPr>
              <a:t>tấn</a:t>
            </a:r>
            <a:r>
              <a:rPr lang="en-US" b="1" baseline="0" dirty="0" smtClean="0">
                <a:sym typeface="Wingdings" panose="05000000000000000000" pitchFamily="2" charset="2"/>
              </a:rPr>
              <a:t> (</a:t>
            </a:r>
            <a:r>
              <a:rPr lang="en-US" b="1" baseline="0" dirty="0" err="1" smtClean="0">
                <a:sym typeface="Wingdings" panose="05000000000000000000" pitchFamily="2" charset="2"/>
              </a:rPr>
              <a:t>Cont</a:t>
            </a:r>
            <a:r>
              <a:rPr lang="en-US" b="1" baseline="0" dirty="0" smtClean="0">
                <a:sym typeface="Wingdings" panose="05000000000000000000" pitchFamily="2" charset="2"/>
              </a:rPr>
              <a:t> 20 </a:t>
            </a:r>
            <a:r>
              <a:rPr lang="en-US" b="1" baseline="0" dirty="0" err="1" smtClean="0">
                <a:sym typeface="Wingdings" panose="05000000000000000000" pitchFamily="2" charset="2"/>
              </a:rPr>
              <a:t>ft</a:t>
            </a:r>
            <a:r>
              <a:rPr lang="en-US" b="1" baseline="0" dirty="0" smtClean="0">
                <a:sym typeface="Wingdings" panose="05000000000000000000" pitchFamily="2" charset="2"/>
              </a:rPr>
              <a:t>)  </a:t>
            </a:r>
            <a:r>
              <a:rPr lang="en-US" b="1" baseline="0" dirty="0" err="1" smtClean="0">
                <a:sym typeface="Wingdings" panose="05000000000000000000" pitchFamily="2" charset="2"/>
              </a:rPr>
              <a:t>xếp</a:t>
            </a:r>
            <a:r>
              <a:rPr lang="en-US" b="1" baseline="0" dirty="0" smtClean="0">
                <a:sym typeface="Wingdings" panose="05000000000000000000" pitchFamily="2" charset="2"/>
              </a:rPr>
              <a:t> </a:t>
            </a:r>
            <a:r>
              <a:rPr lang="en-US" b="1" baseline="0" dirty="0" err="1" smtClean="0">
                <a:sym typeface="Wingdings" panose="05000000000000000000" pitchFamily="2" charset="2"/>
              </a:rPr>
              <a:t>đc</a:t>
            </a:r>
            <a:r>
              <a:rPr lang="en-US" b="1" baseline="0" dirty="0" smtClean="0">
                <a:sym typeface="Wingdings" panose="05000000000000000000" pitchFamily="2" charset="2"/>
              </a:rPr>
              <a:t> 20 -22 </a:t>
            </a:r>
            <a:r>
              <a:rPr lang="en-US" b="1" baseline="0" dirty="0" err="1" smtClean="0">
                <a:sym typeface="Wingdings" panose="05000000000000000000" pitchFamily="2" charset="2"/>
              </a:rPr>
              <a:t>tấn</a:t>
            </a:r>
            <a:r>
              <a:rPr lang="en-US" b="1" baseline="0" dirty="0" smtClean="0">
                <a:sym typeface="Wingdings" panose="05000000000000000000" pitchFamily="2" charset="2"/>
              </a:rPr>
              <a:t> </a:t>
            </a:r>
          </a:p>
          <a:p>
            <a:pPr marL="228600" marR="0" indent="-2286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lang="en-US" b="1" baseline="0" dirty="0" err="1" smtClean="0">
                <a:sym typeface="Wingdings" panose="05000000000000000000" pitchFamily="2" charset="2"/>
              </a:rPr>
              <a:t>Đối</a:t>
            </a:r>
            <a:r>
              <a:rPr lang="en-US" b="1" baseline="0" dirty="0" smtClean="0">
                <a:sym typeface="Wingdings" panose="05000000000000000000" pitchFamily="2" charset="2"/>
              </a:rPr>
              <a:t> </a:t>
            </a:r>
            <a:r>
              <a:rPr lang="en-US" b="1" baseline="0" dirty="0" err="1" smtClean="0">
                <a:sym typeface="Wingdings" panose="05000000000000000000" pitchFamily="2" charset="2"/>
              </a:rPr>
              <a:t>với</a:t>
            </a:r>
            <a:r>
              <a:rPr lang="en-US" b="1" baseline="0" dirty="0" smtClean="0">
                <a:sym typeface="Wingdings" panose="05000000000000000000" pitchFamily="2" charset="2"/>
              </a:rPr>
              <a:t> gross </a:t>
            </a:r>
            <a:r>
              <a:rPr lang="en-US" b="1" baseline="0" dirty="0" err="1" smtClean="0">
                <a:sym typeface="Wingdings" panose="05000000000000000000" pitchFamily="2" charset="2"/>
              </a:rPr>
              <a:t>của</a:t>
            </a:r>
            <a:r>
              <a:rPr lang="en-US" b="1" baseline="0" dirty="0" smtClean="0">
                <a:sym typeface="Wingdings" panose="05000000000000000000" pitchFamily="2" charset="2"/>
              </a:rPr>
              <a:t> </a:t>
            </a:r>
            <a:r>
              <a:rPr lang="en-US" b="1" baseline="0" dirty="0" err="1" smtClean="0">
                <a:sym typeface="Wingdings" panose="05000000000000000000" pitchFamily="2" charset="2"/>
              </a:rPr>
              <a:t>cont</a:t>
            </a:r>
            <a:r>
              <a:rPr lang="en-US" b="1" baseline="0" dirty="0" smtClean="0">
                <a:sym typeface="Wingdings" panose="05000000000000000000" pitchFamily="2" charset="2"/>
              </a:rPr>
              <a:t> 40’ </a:t>
            </a:r>
            <a:r>
              <a:rPr lang="en-US" b="1" baseline="0" dirty="0" err="1" smtClean="0">
                <a:sym typeface="Wingdings" panose="05000000000000000000" pitchFamily="2" charset="2"/>
              </a:rPr>
              <a:t>là</a:t>
            </a:r>
            <a:r>
              <a:rPr lang="en-US" b="1" baseline="0" dirty="0" smtClean="0">
                <a:sym typeface="Wingdings" panose="05000000000000000000" pitchFamily="2" charset="2"/>
              </a:rPr>
              <a:t>  30.4 </a:t>
            </a:r>
            <a:r>
              <a:rPr lang="en-US" b="1" baseline="0" dirty="0" err="1" smtClean="0">
                <a:sym typeface="Wingdings" panose="05000000000000000000" pitchFamily="2" charset="2"/>
              </a:rPr>
              <a:t>tấn</a:t>
            </a:r>
            <a:r>
              <a:rPr lang="en-US" b="1" baseline="0" dirty="0" smtClean="0">
                <a:sym typeface="Wingdings" panose="05000000000000000000" pitchFamily="2" charset="2"/>
              </a:rPr>
              <a:t>  26.7 </a:t>
            </a:r>
            <a:r>
              <a:rPr lang="en-US" b="1" baseline="0" dirty="0" err="1" smtClean="0">
                <a:sym typeface="Wingdings" panose="05000000000000000000" pitchFamily="2" charset="2"/>
              </a:rPr>
              <a:t>tấn</a:t>
            </a:r>
            <a:r>
              <a:rPr lang="en-US" b="1" baseline="0" dirty="0" smtClean="0">
                <a:sym typeface="Wingdings" panose="05000000000000000000" pitchFamily="2" charset="2"/>
              </a:rPr>
              <a:t> </a:t>
            </a:r>
            <a:r>
              <a:rPr lang="en-US" b="1" baseline="0" dirty="0" err="1" smtClean="0">
                <a:sym typeface="Wingdings" panose="05000000000000000000" pitchFamily="2" charset="2"/>
              </a:rPr>
              <a:t>hàng</a:t>
            </a:r>
            <a:r>
              <a:rPr lang="en-US" b="1" baseline="0" dirty="0" smtClean="0">
                <a:sym typeface="Wingdings" panose="05000000000000000000" pitchFamily="2" charset="2"/>
              </a:rPr>
              <a:t> </a:t>
            </a:r>
            <a:r>
              <a:rPr lang="en-US" b="1" baseline="0" dirty="0" err="1" smtClean="0">
                <a:sym typeface="Wingdings" panose="05000000000000000000" pitchFamily="2" charset="2"/>
              </a:rPr>
              <a:t>vì</a:t>
            </a:r>
            <a:r>
              <a:rPr lang="en-US" b="1" baseline="0" dirty="0" smtClean="0">
                <a:sym typeface="Wingdings" panose="05000000000000000000" pitchFamily="2" charset="2"/>
              </a:rPr>
              <a:t> </a:t>
            </a:r>
            <a:r>
              <a:rPr lang="en-US" b="1" baseline="0" dirty="0" err="1" smtClean="0">
                <a:sym typeface="Wingdings" panose="05000000000000000000" pitchFamily="2" charset="2"/>
              </a:rPr>
              <a:t>vỏ</a:t>
            </a:r>
            <a:r>
              <a:rPr lang="en-US" b="1" baseline="0" dirty="0" smtClean="0">
                <a:sym typeface="Wingdings" panose="05000000000000000000" pitchFamily="2" charset="2"/>
              </a:rPr>
              <a:t> </a:t>
            </a:r>
            <a:r>
              <a:rPr lang="en-US" b="1" baseline="0" dirty="0" err="1" smtClean="0">
                <a:sym typeface="Wingdings" panose="05000000000000000000" pitchFamily="2" charset="2"/>
              </a:rPr>
              <a:t>cont</a:t>
            </a:r>
            <a:r>
              <a:rPr lang="en-US" b="1" baseline="0" dirty="0" smtClean="0">
                <a:sym typeface="Wingdings" panose="05000000000000000000" pitchFamily="2" charset="2"/>
              </a:rPr>
              <a:t> (40 </a:t>
            </a:r>
            <a:r>
              <a:rPr lang="en-US" b="1" baseline="0" dirty="0" err="1" smtClean="0">
                <a:sym typeface="Wingdings" panose="05000000000000000000" pitchFamily="2" charset="2"/>
              </a:rPr>
              <a:t>ft</a:t>
            </a:r>
            <a:r>
              <a:rPr lang="en-US" b="1" baseline="0" dirty="0" smtClean="0">
                <a:sym typeface="Wingdings" panose="05000000000000000000" pitchFamily="2" charset="2"/>
              </a:rPr>
              <a:t>)  </a:t>
            </a:r>
            <a:r>
              <a:rPr lang="en-US" b="1" baseline="0" dirty="0" err="1" smtClean="0">
                <a:sym typeface="Wingdings" panose="05000000000000000000" pitchFamily="2" charset="2"/>
              </a:rPr>
              <a:t>vỏ</a:t>
            </a:r>
            <a:r>
              <a:rPr lang="en-US" b="1" baseline="0" dirty="0" smtClean="0">
                <a:sym typeface="Wingdings" panose="05000000000000000000" pitchFamily="2" charset="2"/>
              </a:rPr>
              <a:t> </a:t>
            </a:r>
            <a:r>
              <a:rPr lang="en-US" b="1" baseline="0" dirty="0" err="1" smtClean="0">
                <a:sym typeface="Wingdings" panose="05000000000000000000" pitchFamily="2" charset="2"/>
              </a:rPr>
              <a:t>cont</a:t>
            </a:r>
            <a:r>
              <a:rPr lang="en-US" b="1" baseline="0" dirty="0" smtClean="0">
                <a:sym typeface="Wingdings" panose="05000000000000000000" pitchFamily="2" charset="2"/>
              </a:rPr>
              <a:t> 3.7  - 3.9 (</a:t>
            </a:r>
            <a:r>
              <a:rPr lang="en-US" b="1" baseline="0" dirty="0" err="1" smtClean="0">
                <a:sym typeface="Wingdings" panose="05000000000000000000" pitchFamily="2" charset="2"/>
              </a:rPr>
              <a:t>vỏ</a:t>
            </a:r>
            <a:r>
              <a:rPr lang="en-US" b="1" baseline="0" dirty="0" smtClean="0">
                <a:sym typeface="Wingdings" panose="05000000000000000000" pitchFamily="2" charset="2"/>
              </a:rPr>
              <a:t> </a:t>
            </a:r>
            <a:r>
              <a:rPr lang="en-US" b="1" baseline="0" dirty="0" err="1" smtClean="0">
                <a:sym typeface="Wingdings" panose="05000000000000000000" pitchFamily="2" charset="2"/>
              </a:rPr>
              <a:t>cao</a:t>
            </a:r>
            <a:r>
              <a:rPr lang="en-US" b="1" baseline="0" dirty="0" smtClean="0">
                <a:sym typeface="Wingdings" panose="05000000000000000000" pitchFamily="2" charset="2"/>
              </a:rPr>
              <a:t>) </a:t>
            </a:r>
            <a:r>
              <a:rPr lang="en-US" b="1" baseline="0" dirty="0" err="1" smtClean="0">
                <a:sym typeface="Wingdings" panose="05000000000000000000" pitchFamily="2" charset="2"/>
              </a:rPr>
              <a:t>tấn</a:t>
            </a:r>
            <a:r>
              <a:rPr lang="en-US" b="1" baseline="0" dirty="0" smtClean="0">
                <a:sym typeface="Wingdings" panose="05000000000000000000" pitchFamily="2" charset="2"/>
              </a:rPr>
              <a:t>  </a:t>
            </a:r>
            <a:r>
              <a:rPr lang="en-US" b="1" baseline="0" dirty="0" err="1" smtClean="0">
                <a:sym typeface="Wingdings" panose="05000000000000000000" pitchFamily="2" charset="2"/>
              </a:rPr>
              <a:t>xếp</a:t>
            </a:r>
            <a:r>
              <a:rPr lang="en-US" b="1" baseline="0" dirty="0" smtClean="0">
                <a:sym typeface="Wingdings" panose="05000000000000000000" pitchFamily="2" charset="2"/>
              </a:rPr>
              <a:t> </a:t>
            </a:r>
            <a:r>
              <a:rPr lang="en-US" b="1" baseline="0" dirty="0" err="1" smtClean="0">
                <a:sym typeface="Wingdings" panose="05000000000000000000" pitchFamily="2" charset="2"/>
              </a:rPr>
              <a:t>đc</a:t>
            </a:r>
            <a:r>
              <a:rPr lang="en-US" b="1" baseline="0" dirty="0" smtClean="0">
                <a:sym typeface="Wingdings" panose="05000000000000000000" pitchFamily="2" charset="2"/>
              </a:rPr>
              <a:t> 25 -27 </a:t>
            </a:r>
            <a:r>
              <a:rPr lang="en-US" b="1" baseline="0" dirty="0" err="1" smtClean="0">
                <a:sym typeface="Wingdings" panose="05000000000000000000" pitchFamily="2" charset="2"/>
              </a:rPr>
              <a:t>tấn</a:t>
            </a:r>
            <a:endParaRPr lang="en-US" b="1" baseline="0" dirty="0" smtClean="0">
              <a:sym typeface="Wingdings" panose="05000000000000000000" pitchFamily="2" charset="2"/>
            </a:endParaRP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Trường</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hợp</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cont</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40’ CAO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có</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thể</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đóng</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tối</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đa</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28 -30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tấn</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 NẾU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quá</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tải</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hãng</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tàu</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có</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thể</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charge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hơn</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300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usd</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endParaRPr lang="en-US" sz="1200" b="1" dirty="0" smtClean="0">
              <a:latin typeface="Times New Roman" panose="02020603050405020304" pitchFamily="18" charset="0"/>
              <a:ea typeface="Times New Roman" panose="02020603050405020304" pitchFamily="18" charset="0"/>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US" sz="1200" b="1" dirty="0" err="1" smtClean="0">
                <a:latin typeface="Times New Roman" panose="02020603050405020304" pitchFamily="18" charset="0"/>
                <a:ea typeface="Times New Roman" panose="02020603050405020304" pitchFamily="18" charset="0"/>
              </a:rPr>
              <a:t>Thông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thường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nếu</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điều</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kiện</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bán</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hàng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là</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nhóm</a:t>
            </a:r>
            <a:r>
              <a:rPr lang="en-US" sz="1200" b="1" dirty="0" smtClean="0">
                <a:latin typeface="Times New Roman" panose="02020603050405020304" pitchFamily="18" charset="0"/>
                <a:ea typeface="Times New Roman" panose="02020603050405020304" pitchFamily="18" charset="0"/>
              </a:rPr>
              <a:t> E, F </a:t>
            </a:r>
            <a:r>
              <a:rPr lang="en-US" sz="1200" b="1" dirty="0" err="1" smtClean="0">
                <a:latin typeface="Times New Roman" panose="02020603050405020304" pitchFamily="18" charset="0"/>
                <a:ea typeface="Times New Roman" panose="02020603050405020304" pitchFamily="18" charset="0"/>
              </a:rPr>
              <a:t>thì</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trên</a:t>
            </a:r>
            <a:r>
              <a:rPr lang="en-US" sz="1200" b="1" dirty="0" smtClean="0">
                <a:latin typeface="Times New Roman" panose="02020603050405020304" pitchFamily="18" charset="0"/>
                <a:ea typeface="Times New Roman" panose="02020603050405020304" pitchFamily="18" charset="0"/>
              </a:rPr>
              <a:t> B/L </a:t>
            </a:r>
            <a:r>
              <a:rPr lang="en-US" sz="1200" b="1" dirty="0" err="1" smtClean="0">
                <a:latin typeface="Times New Roman" panose="02020603050405020304" pitchFamily="18" charset="0"/>
                <a:ea typeface="Times New Roman" panose="02020603050405020304" pitchFamily="18" charset="0"/>
              </a:rPr>
              <a:t>ghi</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là</a:t>
            </a:r>
            <a:r>
              <a:rPr lang="en-US" sz="1200" b="1" dirty="0" smtClean="0">
                <a:latin typeface="Times New Roman" panose="02020603050405020304" pitchFamily="18" charset="0"/>
                <a:ea typeface="Times New Roman" panose="02020603050405020304" pitchFamily="18" charset="0"/>
              </a:rPr>
              <a:t> Freight Collect; </a:t>
            </a:r>
            <a:r>
              <a:rPr lang="en-US" sz="1200" b="1" dirty="0" err="1" smtClean="0">
                <a:latin typeface="Times New Roman" panose="02020603050405020304" pitchFamily="18" charset="0"/>
                <a:ea typeface="Times New Roman" panose="02020603050405020304" pitchFamily="18" charset="0"/>
              </a:rPr>
              <a:t>ngược</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lại</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nếu</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điều</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kiện</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bán</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hàng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là</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nhóm</a:t>
            </a:r>
            <a:r>
              <a:rPr lang="en-US" sz="1200" b="1" dirty="0" smtClean="0">
                <a:latin typeface="Times New Roman" panose="02020603050405020304" pitchFamily="18" charset="0"/>
                <a:ea typeface="Times New Roman" panose="02020603050405020304" pitchFamily="18" charset="0"/>
              </a:rPr>
              <a:t> C,D </a:t>
            </a:r>
            <a:r>
              <a:rPr lang="en-US" sz="1200" b="1" dirty="0" err="1" smtClean="0">
                <a:latin typeface="Times New Roman" panose="02020603050405020304" pitchFamily="18" charset="0"/>
                <a:ea typeface="Times New Roman" panose="02020603050405020304" pitchFamily="18" charset="0"/>
              </a:rPr>
              <a:t>thì</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thì</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trên</a:t>
            </a:r>
            <a:r>
              <a:rPr lang="en-US" sz="1200" b="1" dirty="0" smtClean="0">
                <a:latin typeface="Times New Roman" panose="02020603050405020304" pitchFamily="18" charset="0"/>
                <a:ea typeface="Times New Roman" panose="02020603050405020304" pitchFamily="18" charset="0"/>
              </a:rPr>
              <a:t> B/L </a:t>
            </a:r>
            <a:r>
              <a:rPr lang="en-US" sz="1200" b="1" dirty="0" err="1" smtClean="0">
                <a:latin typeface="Times New Roman" panose="02020603050405020304" pitchFamily="18" charset="0"/>
                <a:ea typeface="Times New Roman" panose="02020603050405020304" pitchFamily="18" charset="0"/>
              </a:rPr>
              <a:t>thường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ghi</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là</a:t>
            </a:r>
            <a:r>
              <a:rPr lang="en-US" sz="1200" b="1" dirty="0" smtClean="0">
                <a:latin typeface="Times New Roman" panose="02020603050405020304" pitchFamily="18" charset="0"/>
                <a:ea typeface="Times New Roman" panose="02020603050405020304" pitchFamily="18" charset="0"/>
              </a:rPr>
              <a:t> Freight Prepaid. </a:t>
            </a:r>
            <a:r>
              <a:rPr lang="en-US" sz="1200" b="1" dirty="0" err="1" smtClean="0">
                <a:latin typeface="Times New Roman" panose="02020603050405020304" pitchFamily="18" charset="0"/>
                <a:ea typeface="Times New Roman" panose="02020603050405020304" pitchFamily="18" charset="0"/>
              </a:rPr>
              <a:t>Vì</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sao</a:t>
            </a:r>
            <a:r>
              <a:rPr lang="en-US" sz="1200" b="1" dirty="0" smtClean="0">
                <a:latin typeface="Times New Roman" panose="02020603050405020304" pitchFamily="18" charset="0"/>
                <a:ea typeface="Times New Roman" panose="02020603050405020304" pitchFamily="18" charset="0"/>
              </a:rPr>
              <a:t>?</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vi-VN" sz="1200" b="1" dirty="0" smtClean="0">
                <a:latin typeface="Times New Roman" panose="02020603050405020304" pitchFamily="18" charset="0"/>
                <a:ea typeface="Times New Roman" panose="02020603050405020304" pitchFamily="18" charset="0"/>
              </a:rPr>
              <a:t>Đứng ở góc độ lợi ích của hãng tàu, hãng tàu muốn tránh rủi ro bị nợ cước không đòi được:</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vi-VN" sz="1200" b="1" dirty="0" smtClean="0">
                <a:latin typeface="Times New Roman" panose="02020603050405020304" pitchFamily="18" charset="0"/>
                <a:ea typeface="Times New Roman" panose="02020603050405020304" pitchFamily="18" charset="0"/>
              </a:rPr>
              <a:t>•	</a:t>
            </a:r>
            <a:r>
              <a:rPr lang="vi-VN" sz="1200" b="0" dirty="0" smtClean="0">
                <a:latin typeface="Times New Roman" panose="02020603050405020304" pitchFamily="18" charset="0"/>
                <a:ea typeface="Times New Roman" panose="02020603050405020304" pitchFamily="18" charset="0"/>
              </a:rPr>
              <a:t>Nếu điều kiện bán hàng là nhóm C, D, người XK là người thuê tàu, người XK là người trả tiền cước - freight. Hãng tàu thường phải thu cước trước. Vì nếu hàng đến cảng đích mà tiền cước chưa được trả, hãng tàu muốn giữ hàng lại thì không thể được, vì chỉ cần người NK xuất trình B/L hợp lệ thì họ lấy được hàng. Người bán là người thuê tàu, nên hãng tàu phải giải quyết chuyện nợ cước với người XK.</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vi-VN" sz="1200" b="0" dirty="0" smtClean="0">
                <a:latin typeface="Times New Roman" panose="02020603050405020304" pitchFamily="18" charset="0"/>
                <a:ea typeface="Times New Roman" panose="02020603050405020304" pitchFamily="18" charset="0"/>
              </a:rPr>
              <a:t>•	Nếu điều kiện bán hàng là nhóm E, F thì người NK là người thuê tàu, người NK là người trả tiền cước - freight. Hãng tàu thường sẽ chấp nhận thu cước sau (đợi hàng đến cảng đích rồi thu cước). Và nếu hàng đến cảng đích mà tiền cước chưa được trả, hãng tàu sẽ giữ hàng lại, khi nào người NK trả tiền cước mới thả hàng ra.</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vi-VN" sz="1200" b="0" dirty="0" smtClean="0">
                <a:latin typeface="Times New Roman" panose="02020603050405020304" pitchFamily="18" charset="0"/>
                <a:ea typeface="Times New Roman" panose="02020603050405020304" pitchFamily="18" charset="0"/>
              </a:rPr>
              <a:t>•	Tuy nhiên, trong thực tế, nếu người XK là khách hàng VIP/truyền thống thì hãng tàu sẵn sàng cho người XK công nợ trả chậm tiền cước. Khi đó hãng tàu thể hiện trên B/L là Freight Collect. Là một người NK, trong lần đầu làm ăn, nếu mua bán theo điều kiện người XK phải thuê tàu (nhóm C, D), thì nên yêu cầu người bán phải có được B/L ghi rõ là Freight Prepaid.</a:t>
            </a:r>
            <a:endParaRPr lang="en-US" sz="1200" b="0" dirty="0" smtClean="0">
              <a:latin typeface="Times New Roman" panose="02020603050405020304" pitchFamily="18" charset="0"/>
              <a:ea typeface="Times New Roman" panose="02020603050405020304" pitchFamily="18" charset="0"/>
            </a:endParaRPr>
          </a:p>
          <a:p>
            <a:pPr marL="228600" marR="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US" sz="1200" b="1" dirty="0" err="1" smtClean="0">
                <a:latin typeface="Times New Roman" panose="02020603050405020304" pitchFamily="18" charset="0"/>
                <a:ea typeface="Times New Roman" panose="02020603050405020304" pitchFamily="18" charset="0"/>
              </a:rPr>
              <a:t>Rất</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nhiều</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trường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hợp</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trong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thực</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tế</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hư</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hại</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của</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hàng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hoá</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là</a:t>
            </a:r>
            <a:r>
              <a:rPr lang="en-US" sz="1200" b="1" dirty="0" smtClean="0">
                <a:latin typeface="Times New Roman" panose="02020603050405020304" pitchFamily="18" charset="0"/>
                <a:ea typeface="Times New Roman" panose="02020603050405020304" pitchFamily="18" charset="0"/>
              </a:rPr>
              <a:t> do </a:t>
            </a:r>
            <a:r>
              <a:rPr lang="en-US" sz="1200" b="1" dirty="0" err="1" smtClean="0">
                <a:latin typeface="Times New Roman" panose="02020603050405020304" pitchFamily="18" charset="0"/>
                <a:ea typeface="Times New Roman" panose="02020603050405020304" pitchFamily="18" charset="0"/>
              </a:rPr>
              <a:t>hãng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tàu</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gây</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ra.</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Hãng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tàu</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sẽ</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dùng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câu</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này</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để</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chối</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bỏ</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trách</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nhiệm</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Chủ</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hàng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cần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xuất</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trình</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đầy</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đủ</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các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bằng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chứng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để</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hãng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tàu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phải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chịu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trách</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nhiệm</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liên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quan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đến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việc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hư</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hại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này</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và</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đền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bù</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thiệt</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hại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Chủ</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hàng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nên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xuất</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trình</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giấy</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tờ</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để</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chứng</a:t>
            </a:r>
            <a:r>
              <a:rPr lang="en-US" sz="1200" dirty="0" smtClean="0">
                <a:latin typeface="Times New Roman" panose="02020603050405020304" pitchFamily="18" charset="0"/>
                <a:ea typeface="Times New Roman" panose="02020603050405020304" pitchFamily="18" charset="0"/>
              </a:rPr>
              <a:t> minh </a:t>
            </a:r>
            <a:r>
              <a:rPr lang="en-US" sz="1200" dirty="0" err="1" smtClean="0">
                <a:latin typeface="Times New Roman" panose="02020603050405020304" pitchFamily="18" charset="0"/>
                <a:ea typeface="Times New Roman" panose="02020603050405020304" pitchFamily="18" charset="0"/>
              </a:rPr>
              <a:t>theo</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nguyên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tắc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nếu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người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gửi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hàng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và</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người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nhận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hàng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không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gây</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ra</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hư</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hỏng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thì</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người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vận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chuyển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là</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người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phải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chịu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trách</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nhiệm</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cho</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hư</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hỏng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này</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chứ</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không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thể</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có</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ai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khác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Nếu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hư</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hại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đó</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là</a:t>
            </a:r>
            <a:r>
              <a:rPr lang="en-US" sz="1200" dirty="0" smtClean="0">
                <a:latin typeface="Times New Roman" panose="02020603050405020304" pitchFamily="18" charset="0"/>
                <a:ea typeface="Times New Roman" panose="02020603050405020304" pitchFamily="18" charset="0"/>
              </a:rPr>
              <a:t> do </a:t>
            </a:r>
            <a:r>
              <a:rPr lang="en-US" sz="1200" dirty="0" err="1" smtClean="0">
                <a:latin typeface="Times New Roman" panose="02020603050405020304" pitchFamily="18" charset="0"/>
                <a:ea typeface="Times New Roman" panose="02020603050405020304" pitchFamily="18" charset="0"/>
              </a:rPr>
              <a:t>các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bên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liên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quan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khác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gây</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ra</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thì</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hãng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tàu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phải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là</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người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chịu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trách</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nhiệm</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liên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lạc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và</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giải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quyết</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thiệt</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hại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gây</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ra.</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Xem</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thêm</a:t>
            </a:r>
            <a:r>
              <a:rPr lang="en-US" sz="1200" dirty="0" smtClean="0">
                <a:latin typeface="Times New Roman" panose="02020603050405020304" pitchFamily="18" charset="0"/>
                <a:ea typeface="Times New Roman" panose="02020603050405020304" pitchFamily="18" charset="0"/>
              </a:rPr>
              <a:t> ở </a:t>
            </a:r>
            <a:r>
              <a:rPr lang="en-US" sz="1200" dirty="0" err="1" smtClean="0">
                <a:latin typeface="Times New Roman" panose="02020603050405020304" pitchFamily="18" charset="0"/>
                <a:ea typeface="Times New Roman" panose="02020603050405020304" pitchFamily="18" charset="0"/>
              </a:rPr>
              <a:t>phần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tình</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huống</a:t>
            </a:r>
            <a:r>
              <a:rPr lang="en-US" sz="1200" dirty="0" smtClean="0">
                <a:latin typeface="Times New Roman" panose="02020603050405020304" pitchFamily="18" charset="0"/>
                <a:ea typeface="Times New Roman" panose="02020603050405020304" pitchFamily="18" charset="0"/>
              </a:rPr>
              <a:t>.</a:t>
            </a:r>
            <a:endParaRPr lang="en-US" sz="1200" dirty="0" smtClean="0">
              <a:latin typeface="Times New Roman" panose="02020603050405020304" pitchFamily="18" charset="0"/>
              <a:ea typeface="Calibri" panose="020F0502020204030204" pitchFamily="34" charset="0"/>
            </a:endParaRP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26</a:t>
            </a:fld>
            <a:endParaRPr lang="en-US"/>
          </a:p>
        </p:txBody>
      </p:sp>
    </p:spTree>
    <p:extLst>
      <p:ext uri="{BB962C8B-B14F-4D97-AF65-F5344CB8AC3E}">
        <p14:creationId xmlns:p14="http://schemas.microsoft.com/office/powerpoint/2010/main" val="42478735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Wingdings" panose="05000000000000000000" pitchFamily="2" charset="2"/>
              <a:buChar char="v"/>
            </a:pPr>
            <a:r>
              <a:rPr lang="en-US" sz="1200" kern="1200" dirty="0" err="1" smtClean="0">
                <a:solidFill>
                  <a:schemeClr val="tx1"/>
                </a:solidFill>
                <a:effectLst/>
                <a:latin typeface="+mn-lt"/>
                <a:ea typeface="+mn-ea"/>
                <a:cs typeface="+mn-cs"/>
              </a:rPr>
              <a:t>Chỉ</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a:t>
            </a:r>
          </a:p>
          <a:p>
            <a:pPr marL="171450" lvl="0" indent="-171450">
              <a:buFont typeface="Wingdings" panose="05000000000000000000" pitchFamily="2" charset="2"/>
              <a:buChar char="v"/>
            </a:pPr>
            <a:r>
              <a:rPr lang="en-US" sz="1200" b="1" kern="1200" dirty="0" err="1" smtClean="0">
                <a:solidFill>
                  <a:schemeClr val="tx1"/>
                </a:solidFill>
                <a:effectLst/>
                <a:latin typeface="+mn-lt"/>
                <a:ea typeface="+mn-ea"/>
                <a:cs typeface="+mn-cs"/>
              </a:rPr>
              <a:t>Trong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vận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chuyển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hàng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bằng</a:t>
            </a:r>
            <a:r>
              <a:rPr lang="en-US" sz="1200" b="1" kern="1200" dirty="0" smtClean="0">
                <a:solidFill>
                  <a:schemeClr val="tx1"/>
                </a:solidFill>
                <a:effectLst/>
                <a:latin typeface="+mn-lt"/>
                <a:ea typeface="+mn-ea"/>
                <a:cs typeface="+mn-cs"/>
              </a:rPr>
              <a:t> container, </a:t>
            </a:r>
            <a:r>
              <a:rPr lang="en-US" sz="1200" b="1" kern="1200" dirty="0" err="1" smtClean="0">
                <a:solidFill>
                  <a:schemeClr val="tx1"/>
                </a:solidFill>
                <a:effectLst/>
                <a:latin typeface="+mn-lt"/>
                <a:ea typeface="+mn-ea"/>
                <a:cs typeface="+mn-cs"/>
              </a:rPr>
              <a:t>theo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hiểu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thông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thường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người</a:t>
            </a:r>
            <a:r>
              <a:rPr lang="en-US" sz="1200" b="1" kern="1200" dirty="0" smtClean="0">
                <a:solidFill>
                  <a:schemeClr val="tx1"/>
                </a:solidFill>
                <a:effectLst/>
                <a:latin typeface="+mn-lt"/>
                <a:ea typeface="+mn-ea"/>
                <a:cs typeface="+mn-cs"/>
              </a:rPr>
              <a:t> XK </a:t>
            </a:r>
            <a:r>
              <a:rPr lang="en-US" sz="1200" b="1" kern="1200" dirty="0" err="1" smtClean="0">
                <a:solidFill>
                  <a:schemeClr val="tx1"/>
                </a:solidFill>
                <a:effectLst/>
                <a:latin typeface="+mn-lt"/>
                <a:ea typeface="+mn-ea"/>
                <a:cs typeface="+mn-cs"/>
              </a:rPr>
              <a:t>sẽ</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giao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hàng</a:t>
            </a:r>
            <a:r>
              <a:rPr lang="en-US" sz="1200" b="1" kern="1200" dirty="0" smtClean="0">
                <a:solidFill>
                  <a:schemeClr val="tx1"/>
                </a:solidFill>
                <a:effectLst/>
                <a:latin typeface="+mn-lt"/>
                <a:ea typeface="+mn-ea"/>
                <a:cs typeface="+mn-cs"/>
              </a:rPr>
              <a:t> ở </a:t>
            </a:r>
            <a:r>
              <a:rPr lang="en-US" sz="1200" b="1" kern="1200" dirty="0" err="1" smtClean="0">
                <a:solidFill>
                  <a:schemeClr val="tx1"/>
                </a:solidFill>
                <a:effectLst/>
                <a:latin typeface="+mn-lt"/>
                <a:ea typeface="+mn-ea"/>
                <a:cs typeface="+mn-cs"/>
              </a:rPr>
              <a:t>bãi</a:t>
            </a:r>
            <a:r>
              <a:rPr lang="en-US" sz="1200" b="1" kern="1200" dirty="0" smtClean="0">
                <a:solidFill>
                  <a:schemeClr val="tx1"/>
                </a:solidFill>
                <a:effectLst/>
                <a:latin typeface="+mn-lt"/>
                <a:ea typeface="+mn-ea"/>
                <a:cs typeface="+mn-cs"/>
              </a:rPr>
              <a:t> CY hay CFS </a:t>
            </a:r>
            <a:r>
              <a:rPr lang="en-US" sz="1200" b="1" kern="1200" dirty="0" err="1" smtClean="0">
                <a:solidFill>
                  <a:schemeClr val="tx1"/>
                </a:solidFill>
                <a:effectLst/>
                <a:latin typeface="+mn-lt"/>
                <a:ea typeface="+mn-ea"/>
                <a:cs typeface="+mn-cs"/>
              </a:rPr>
              <a:t>của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hãng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chở</a:t>
            </a:r>
            <a:r>
              <a:rPr lang="en-US" sz="1200" kern="1200" dirty="0" smtClean="0">
                <a:solidFill>
                  <a:schemeClr val="tx1"/>
                </a:solidFill>
                <a:effectLst/>
                <a:latin typeface="+mn-lt"/>
                <a:ea typeface="+mn-ea"/>
                <a:cs typeface="+mn-cs"/>
              </a:rPr>
              <a:t> ở </a:t>
            </a:r>
            <a:r>
              <a:rPr lang="en-US" sz="1200" kern="1200" dirty="0" err="1" smtClean="0">
                <a:solidFill>
                  <a:schemeClr val="tx1"/>
                </a:solidFill>
                <a:effectLst/>
                <a:latin typeface="+mn-lt"/>
                <a:ea typeface="+mn-ea"/>
                <a:cs typeface="+mn-cs"/>
              </a:rPr>
              <a:t>bãi</a:t>
            </a:r>
            <a:r>
              <a:rPr lang="en-US" sz="1200" kern="1200" dirty="0" smtClean="0">
                <a:solidFill>
                  <a:schemeClr val="tx1"/>
                </a:solidFill>
                <a:effectLst/>
                <a:latin typeface="+mn-lt"/>
                <a:ea typeface="+mn-ea"/>
                <a:cs typeface="+mn-cs"/>
              </a:rPr>
              <a:t> CY </a:t>
            </a:r>
            <a:r>
              <a:rPr lang="en-US" sz="1200" kern="1200" dirty="0" err="1" smtClean="0">
                <a:solidFill>
                  <a:schemeClr val="tx1"/>
                </a:solidFill>
                <a:effectLst/>
                <a:latin typeface="+mn-lt"/>
                <a:ea typeface="+mn-ea"/>
                <a:cs typeface="+mn-cs"/>
              </a:rPr>
              <a:t>đấy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chỉ</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cấp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loại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xếp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(Received for Shipment B/L) hay </a:t>
            </a:r>
            <a:r>
              <a:rPr lang="en-US" sz="1200" kern="1200" dirty="0" err="1" smtClean="0">
                <a:solidFill>
                  <a:schemeClr val="tx1"/>
                </a:solidFill>
                <a:effectLst/>
                <a:latin typeface="+mn-lt"/>
                <a:ea typeface="+mn-ea"/>
                <a:cs typeface="+mn-cs"/>
              </a:rPr>
              <a:t>nhận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chở</a:t>
            </a:r>
            <a:r>
              <a:rPr lang="en-US" sz="1200" kern="1200" dirty="0" smtClean="0">
                <a:solidFill>
                  <a:schemeClr val="tx1"/>
                </a:solidFill>
                <a:effectLst/>
                <a:latin typeface="+mn-lt"/>
                <a:ea typeface="+mn-ea"/>
                <a:cs typeface="+mn-cs"/>
              </a:rPr>
              <a:t> (Received for Carriage or Taken in Charge). </a:t>
            </a:r>
            <a:r>
              <a:rPr lang="en-US" sz="1200" kern="1200" dirty="0" err="1" smtClean="0">
                <a:solidFill>
                  <a:schemeClr val="tx1"/>
                </a:solidFill>
                <a:effectLst/>
                <a:latin typeface="+mn-lt"/>
                <a:ea typeface="+mn-ea"/>
                <a:cs typeface="+mn-cs"/>
              </a:rPr>
              <a:t>Trên</a:t>
            </a:r>
            <a:r>
              <a:rPr lang="en-US" sz="1200" kern="1200" dirty="0" smtClean="0">
                <a:solidFill>
                  <a:schemeClr val="tx1"/>
                </a:solidFill>
                <a:effectLst/>
                <a:latin typeface="+mn-lt"/>
                <a:ea typeface="+mn-ea"/>
                <a:cs typeface="+mn-cs"/>
              </a:rPr>
              <a:t> B/L </a:t>
            </a:r>
            <a:r>
              <a:rPr lang="en-US" sz="1200" kern="1200" dirty="0" err="1" smtClean="0">
                <a:solidFill>
                  <a:schemeClr val="tx1"/>
                </a:solidFill>
                <a:effectLst/>
                <a:latin typeface="+mn-lt"/>
                <a:ea typeface="+mn-ea"/>
                <a:cs typeface="+mn-cs"/>
              </a:rPr>
              <a:t>lúc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chỉ</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Laden on board hay Shipped on Board.</a:t>
            </a:r>
          </a:p>
          <a:p>
            <a:pPr marL="171450" lvl="0" indent="-171450">
              <a:buFont typeface="Wingdings" panose="05000000000000000000" pitchFamily="2" charset="2"/>
              <a:buChar char="v"/>
            </a:pPr>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B/L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được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hiểu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ngày</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giao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hàng</a:t>
            </a:r>
            <a:r>
              <a:rPr lang="en-US" sz="1200" b="1" kern="1200" dirty="0" smtClean="0">
                <a:solidFill>
                  <a:schemeClr val="tx1"/>
                </a:solidFill>
                <a:effectLst/>
                <a:latin typeface="+mn-lt"/>
                <a:ea typeface="+mn-ea"/>
                <a:cs typeface="+mn-cs"/>
              </a:rPr>
              <a:t> (Delivery date = ETD = Estimated time of departure </a:t>
            </a:r>
            <a:r>
              <a:rPr lang="en-US" sz="1200" b="1" kern="1200" dirty="0" err="1" smtClean="0">
                <a:solidFill>
                  <a:schemeClr val="tx1"/>
                </a:solidFill>
                <a:effectLst/>
                <a:latin typeface="+mn-lt"/>
                <a:ea typeface="+mn-ea"/>
                <a:cs typeface="+mn-cs"/>
              </a:rPr>
              <a:t>mà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hai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bên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mua</a:t>
            </a:r>
            <a:r>
              <a:rPr lang="en-US" sz="1200" b="1" kern="1200" dirty="0" smtClean="0">
                <a:solidFill>
                  <a:schemeClr val="tx1"/>
                </a:solidFill>
                <a:effectLst/>
                <a:latin typeface="+mn-lt"/>
                <a:ea typeface="+mn-ea"/>
                <a:cs typeface="+mn-cs"/>
              </a:rPr>
              <a:t>/</a:t>
            </a:r>
            <a:r>
              <a:rPr lang="en-US" sz="1200" b="1" kern="1200" dirty="0" err="1" smtClean="0">
                <a:solidFill>
                  <a:schemeClr val="tx1"/>
                </a:solidFill>
                <a:effectLst/>
                <a:latin typeface="+mn-lt"/>
                <a:ea typeface="+mn-ea"/>
                <a:cs typeface="+mn-cs"/>
              </a:rPr>
              <a:t>bán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đã</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thoả</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thuận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trong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hợp</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đồng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mua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bán</a:t>
            </a:r>
            <a:r>
              <a:rPr lang="en-US" sz="1200" b="1" kern="1200" dirty="0" smtClean="0">
                <a:solidFill>
                  <a:schemeClr val="tx1"/>
                </a:solidFill>
                <a:effectLst/>
                <a:latin typeface="+mn-lt"/>
                <a:ea typeface="+mn-ea"/>
                <a:cs typeface="+mn-cs"/>
              </a:rPr>
              <a:t>).</a:t>
            </a:r>
          </a:p>
          <a:p>
            <a:pPr marL="171450" lvl="0" indent="-171450">
              <a:buFont typeface="Wingdings" panose="05000000000000000000" pitchFamily="2" charset="2"/>
              <a:buChar char="v"/>
            </a:pP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hợp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bằng</a:t>
            </a:r>
            <a:r>
              <a:rPr lang="en-US" sz="1200" kern="1200" dirty="0" smtClean="0">
                <a:solidFill>
                  <a:schemeClr val="tx1"/>
                </a:solidFill>
                <a:effectLst/>
                <a:latin typeface="+mn-lt"/>
                <a:ea typeface="+mn-ea"/>
                <a:cs typeface="+mn-cs"/>
              </a:rPr>
              <a:t> L/C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L/C </a:t>
            </a:r>
            <a:r>
              <a:rPr lang="en-US" sz="1200" kern="1200" dirty="0" err="1" smtClean="0">
                <a:solidFill>
                  <a:schemeClr val="tx1"/>
                </a:solidFill>
                <a:effectLst/>
                <a:latin typeface="+mn-lt"/>
                <a:ea typeface="+mn-ea"/>
                <a:cs typeface="+mn-cs"/>
              </a:rPr>
              <a:t>yêu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cầu</a:t>
            </a:r>
            <a:r>
              <a:rPr lang="en-US" sz="1200" kern="1200" dirty="0" smtClean="0">
                <a:solidFill>
                  <a:schemeClr val="tx1"/>
                </a:solidFill>
                <a:effectLst/>
                <a:latin typeface="+mn-lt"/>
                <a:ea typeface="+mn-ea"/>
                <a:cs typeface="+mn-cs"/>
              </a:rPr>
              <a:t> B/L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Laden on board B/L hay Shipped on board B/L,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XK </a:t>
            </a:r>
            <a:r>
              <a:rPr lang="en-US" sz="1200" kern="1200" dirty="0" err="1" smtClean="0">
                <a:solidFill>
                  <a:schemeClr val="tx1"/>
                </a:solidFill>
                <a:effectLst/>
                <a:latin typeface="+mn-lt"/>
                <a:ea typeface="+mn-ea"/>
                <a:cs typeface="+mn-cs"/>
              </a:rPr>
              <a:t>muốn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chứng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phù</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hợp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yêu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L/C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cấp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trở</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như</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L/C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hợp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đồng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mua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XK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yêu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thêm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dòng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chữ</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xếp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tháng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năm</a:t>
            </a:r>
            <a:r>
              <a:rPr lang="en-US" sz="1200" kern="1200" dirty="0" smtClean="0">
                <a:solidFill>
                  <a:schemeClr val="tx1"/>
                </a:solidFill>
                <a:effectLst/>
                <a:latin typeface="+mn-lt"/>
                <a:ea typeface="+mn-ea"/>
                <a:cs typeface="+mn-cs"/>
              </a:rPr>
              <a:t>…: shipped (or laden) on board date…”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dấu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dòng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chữ</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trở</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xếp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theo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L/C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hợp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đồng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mua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bán</a:t>
            </a:r>
            <a:r>
              <a:rPr lang="en-US" sz="1200" kern="1200" dirty="0" smtClean="0">
                <a:solidFill>
                  <a:schemeClr val="tx1"/>
                </a:solidFill>
                <a:effectLst/>
                <a:latin typeface="+mn-lt"/>
                <a:ea typeface="+mn-ea"/>
                <a:cs typeface="+mn-cs"/>
              </a:rPr>
              <a:t>. </a:t>
            </a:r>
          </a:p>
          <a:p>
            <a:r>
              <a:rPr lang="en-US" sz="1200" b="1" i="1" kern="1200" dirty="0" err="1" smtClean="0">
                <a:solidFill>
                  <a:schemeClr val="tx1"/>
                </a:solidFill>
                <a:effectLst/>
                <a:latin typeface="+mn-lt"/>
                <a:ea typeface="+mn-ea"/>
                <a:cs typeface="+mn-cs"/>
              </a:rPr>
              <a:t>Ngày</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phát</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hành</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vận</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đơn</a:t>
            </a:r>
            <a:r>
              <a:rPr lang="en-US" sz="1200" b="1" i="1" kern="1200" dirty="0" smtClean="0">
                <a:solidFill>
                  <a:schemeClr val="tx1"/>
                </a:solidFill>
                <a:effectLst/>
                <a:latin typeface="+mn-lt"/>
                <a:ea typeface="+mn-ea"/>
                <a:cs typeface="+mn-cs"/>
              </a:rPr>
              <a:t> + Laden on board date/Shipped on board date</a:t>
            </a:r>
            <a:endParaRPr lang="en-US" sz="1200" b="1" kern="1200" dirty="0" smtClean="0">
              <a:solidFill>
                <a:schemeClr val="tx1"/>
              </a:solidFill>
              <a:effectLst/>
              <a:latin typeface="+mn-lt"/>
              <a:ea typeface="+mn-ea"/>
              <a:cs typeface="+mn-cs"/>
            </a:endParaRPr>
          </a:p>
          <a:p>
            <a:pPr marL="171450" lvl="0" indent="-171450">
              <a:buFont typeface="Wingdings" panose="05000000000000000000" pitchFamily="2" charset="2"/>
              <a:buChar char="v"/>
            </a:pPr>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tránh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những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rắc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hiện</a:t>
            </a:r>
            <a:r>
              <a:rPr lang="en-US" sz="1200" kern="1200" dirty="0" smtClean="0">
                <a:solidFill>
                  <a:schemeClr val="tx1"/>
                </a:solidFill>
                <a:effectLst/>
                <a:latin typeface="+mn-lt"/>
                <a:ea typeface="+mn-ea"/>
                <a:cs typeface="+mn-cs"/>
              </a:rPr>
              <a:t> nay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đều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đủ</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mục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Issue Date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Laden on board date/Shipped on board date.</a:t>
            </a:r>
          </a:p>
          <a:p>
            <a:pPr marL="171450" lvl="0" indent="-171450">
              <a:buFont typeface="Wingdings" panose="05000000000000000000" pitchFamily="2" charset="2"/>
              <a:buChar char="v"/>
            </a:pPr>
            <a:r>
              <a:rPr lang="en-US" sz="1200" kern="1200" dirty="0" err="1" smtClean="0">
                <a:solidFill>
                  <a:schemeClr val="tx1"/>
                </a:solidFill>
                <a:effectLst/>
                <a:latin typeface="+mn-lt"/>
                <a:ea typeface="+mn-ea"/>
                <a:cs typeface="+mn-cs"/>
              </a:rPr>
              <a:t>Nếu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On board </a:t>
            </a:r>
            <a:r>
              <a:rPr lang="en-US" sz="1200" kern="1200" dirty="0" err="1" smtClean="0">
                <a:solidFill>
                  <a:schemeClr val="tx1"/>
                </a:solidFill>
                <a:effectLst/>
                <a:latin typeface="+mn-lt"/>
                <a:ea typeface="+mn-ea"/>
                <a:cs typeface="+mn-cs"/>
              </a:rPr>
              <a:t>trước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=&gt;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tính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yêu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lại</a:t>
            </a:r>
            <a:r>
              <a:rPr lang="en-US" sz="1200" kern="1200" dirty="0" smtClean="0">
                <a:solidFill>
                  <a:schemeClr val="tx1"/>
                </a:solidFill>
                <a:effectLst/>
                <a:latin typeface="+mn-lt"/>
                <a:ea typeface="+mn-ea"/>
                <a:cs typeface="+mn-cs"/>
              </a:rPr>
              <a:t>.</a:t>
            </a:r>
          </a:p>
          <a:p>
            <a:pPr marL="171450" lvl="0" indent="-171450">
              <a:buFont typeface="Wingdings" panose="05000000000000000000" pitchFamily="2" charset="2"/>
              <a:buChar char="v"/>
            </a:pPr>
            <a:r>
              <a:rPr lang="en-US" sz="1200" kern="1200" dirty="0" err="1" smtClean="0">
                <a:solidFill>
                  <a:schemeClr val="tx1"/>
                </a:solidFill>
                <a:effectLst/>
                <a:latin typeface="+mn-lt"/>
                <a:ea typeface="+mn-ea"/>
                <a:cs typeface="+mn-cs"/>
              </a:rPr>
              <a:t>Nếu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Shipped on board/Laden on board </a:t>
            </a:r>
            <a:r>
              <a:rPr lang="en-US" sz="1200" kern="1200" dirty="0" err="1" smtClean="0">
                <a:solidFill>
                  <a:schemeClr val="tx1"/>
                </a:solidFill>
                <a:effectLst/>
                <a:latin typeface="+mn-lt"/>
                <a:ea typeface="+mn-ea"/>
                <a:cs typeface="+mn-cs"/>
              </a:rPr>
              <a:t>sau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=&gt;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hiểu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Shipped on board/Laden on board.</a:t>
            </a: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27</a:t>
            </a:fld>
            <a:endParaRPr lang="en-US"/>
          </a:p>
        </p:txBody>
      </p:sp>
    </p:spTree>
    <p:extLst>
      <p:ext uri="{BB962C8B-B14F-4D97-AF65-F5344CB8AC3E}">
        <p14:creationId xmlns:p14="http://schemas.microsoft.com/office/powerpoint/2010/main" val="31404435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arenR"/>
            </a:pPr>
            <a:r>
              <a:rPr lang="en-US" sz="1200" kern="1200" dirty="0" err="1" smtClean="0">
                <a:solidFill>
                  <a:schemeClr val="tx1"/>
                </a:solidFill>
                <a:effectLst/>
                <a:latin typeface="+mn-lt"/>
                <a:ea typeface="+mn-ea"/>
                <a:cs typeface="+mn-cs"/>
              </a:rPr>
              <a:t>Công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quốc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tắc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luật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liên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quan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đến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vận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đơn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Nghị</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định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thư</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đã</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ký</a:t>
            </a:r>
            <a:r>
              <a:rPr lang="en-US" sz="1200" b="1" kern="1200" dirty="0" smtClean="0">
                <a:solidFill>
                  <a:schemeClr val="tx1"/>
                </a:solidFill>
                <a:effectLst/>
                <a:latin typeface="+mn-lt"/>
                <a:ea typeface="+mn-ea"/>
                <a:cs typeface="+mn-cs"/>
              </a:rPr>
              <a:t> (“Hague Rules”), 1924</a:t>
            </a:r>
          </a:p>
          <a:p>
            <a:pPr marL="228600" indent="-228600">
              <a:buFont typeface="+mj-lt"/>
              <a:buAutoNum type="arabicParenR"/>
            </a:pPr>
            <a:r>
              <a:rPr lang="en-US" sz="1200" kern="1200" dirty="0" err="1" smtClean="0">
                <a:solidFill>
                  <a:schemeClr val="tx1"/>
                </a:solidFill>
                <a:effectLst/>
                <a:latin typeface="+mn-lt"/>
                <a:ea typeface="+mn-ea"/>
                <a:cs typeface="+mn-cs"/>
              </a:rPr>
              <a:t>Nghị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thư</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sửa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đổi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quốc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nhất</a:t>
            </a:r>
            <a:r>
              <a:rPr lang="en-US" sz="1200"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quy</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tắc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chung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của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luật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liên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quan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đến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vận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đơn</a:t>
            </a:r>
            <a:r>
              <a:rPr lang="en-US" sz="1200" b="1" kern="1200" dirty="0" smtClean="0">
                <a:solidFill>
                  <a:schemeClr val="tx1"/>
                </a:solidFill>
                <a:effectLst/>
                <a:latin typeface="+mn-lt"/>
                <a:ea typeface="+mn-ea"/>
                <a:cs typeface="+mn-cs"/>
              </a:rPr>
              <a:t> (“Visby Amendments”), 1958</a:t>
            </a:r>
          </a:p>
          <a:p>
            <a:pPr marL="228600" indent="-228600">
              <a:buFont typeface="+mj-lt"/>
              <a:buAutoNum type="arabicParenR"/>
            </a:pPr>
            <a:r>
              <a:rPr lang="en-US" sz="1200" kern="1200" dirty="0" err="1" smtClean="0">
                <a:solidFill>
                  <a:schemeClr val="tx1"/>
                </a:solidFill>
                <a:effectLst/>
                <a:latin typeface="+mn-lt"/>
                <a:ea typeface="+mn-ea"/>
                <a:cs typeface="+mn-cs"/>
              </a:rPr>
              <a:t>Quy</a:t>
            </a:r>
            <a:r>
              <a:rPr lang="en-US" sz="1200"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tắc</a:t>
            </a:r>
            <a:r>
              <a:rPr lang="en-US" sz="1200" b="1" kern="1200" dirty="0" smtClean="0">
                <a:solidFill>
                  <a:schemeClr val="tx1"/>
                </a:solidFill>
                <a:effectLst/>
                <a:latin typeface="+mn-lt"/>
                <a:ea typeface="+mn-ea"/>
                <a:cs typeface="+mn-cs"/>
              </a:rPr>
              <a:t> Hague-Visby, 1968.</a:t>
            </a:r>
          </a:p>
          <a:p>
            <a:pPr marL="228600" indent="-228600">
              <a:buFont typeface="+mj-lt"/>
              <a:buAutoNum type="arabicParenR"/>
            </a:pP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tắc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Ủy</a:t>
            </a:r>
            <a:r>
              <a:rPr lang="en-US" sz="1200" kern="1200" dirty="0" smtClean="0">
                <a:solidFill>
                  <a:schemeClr val="tx1"/>
                </a:solidFill>
                <a:effectLst/>
                <a:latin typeface="+mn-lt"/>
                <a:ea typeface="+mn-ea"/>
                <a:cs typeface="+mn-cs"/>
              </a:rPr>
              <a:t> ban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quốc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tử</a:t>
            </a:r>
            <a:r>
              <a:rPr lang="en-US" sz="1200" kern="1200" dirty="0" smtClean="0">
                <a:solidFill>
                  <a:schemeClr val="tx1"/>
                </a:solidFill>
                <a:effectLst/>
                <a:latin typeface="+mn-lt"/>
                <a:ea typeface="+mn-ea"/>
                <a:cs typeface="+mn-cs"/>
              </a:rPr>
              <a:t> 1990</a:t>
            </a:r>
            <a:r>
              <a:rPr lang="en-US" sz="1200" kern="1200" baseline="0" dirty="0" smtClean="0">
                <a:solidFill>
                  <a:schemeClr val="tx1"/>
                </a:solidFill>
                <a:effectLst/>
                <a:latin typeface="+mn-lt"/>
                <a:ea typeface="+mn-ea"/>
                <a:cs typeface="+mn-cs"/>
              </a:rPr>
              <a:t> - </a:t>
            </a:r>
            <a:r>
              <a:rPr lang="en-US" sz="1200" b="1" kern="1200" dirty="0" err="1" smtClean="0">
                <a:solidFill>
                  <a:schemeClr val="tx1"/>
                </a:solidFill>
                <a:effectLst/>
                <a:latin typeface="+mn-lt"/>
                <a:ea typeface="+mn-ea"/>
                <a:cs typeface="+mn-cs"/>
              </a:rPr>
              <a:t>Quy</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tắc</a:t>
            </a:r>
            <a:r>
              <a:rPr lang="en-US" sz="1200" b="1" kern="1200" dirty="0" smtClean="0">
                <a:solidFill>
                  <a:schemeClr val="tx1"/>
                </a:solidFill>
                <a:effectLst/>
                <a:latin typeface="+mn-lt"/>
                <a:ea typeface="+mn-ea"/>
                <a:cs typeface="+mn-cs"/>
              </a:rPr>
              <a:t> York-Antwerp 1994.</a:t>
            </a:r>
          </a:p>
          <a:p>
            <a:pPr marL="228600" indent="-228600">
              <a:buFont typeface="+mj-lt"/>
              <a:buAutoNum type="arabicParenR"/>
            </a:pPr>
            <a:endParaRPr lang="en-US" b="1" dirty="0"/>
          </a:p>
        </p:txBody>
      </p:sp>
      <p:sp>
        <p:nvSpPr>
          <p:cNvPr id="4" name="Slide Number Placeholder 3"/>
          <p:cNvSpPr>
            <a:spLocks noGrp="1"/>
          </p:cNvSpPr>
          <p:nvPr>
            <p:ph type="sldNum" sz="quarter" idx="10"/>
          </p:nvPr>
        </p:nvSpPr>
        <p:spPr/>
        <p:txBody>
          <a:bodyPr/>
          <a:lstStyle/>
          <a:p>
            <a:fld id="{CBE40377-7959-44A3-9E3A-A2263C614A7F}" type="slidenum">
              <a:rPr lang="en-US" smtClean="0"/>
              <a:t>29</a:t>
            </a:fld>
            <a:endParaRPr lang="en-US"/>
          </a:p>
        </p:txBody>
      </p:sp>
    </p:spTree>
    <p:extLst>
      <p:ext uri="{BB962C8B-B14F-4D97-AF65-F5344CB8AC3E}">
        <p14:creationId xmlns:p14="http://schemas.microsoft.com/office/powerpoint/2010/main" val="34359217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err="1" smtClean="0">
                <a:latin typeface="Times New Roman" panose="02020603050405020304" pitchFamily="18" charset="0"/>
                <a:ea typeface="Times New Roman" panose="02020603050405020304" pitchFamily="18" charset="0"/>
              </a:rPr>
              <a:t>Cách</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phổ</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biến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nhất</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là</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phân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loại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theo</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cách</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ghi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người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nhận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hàng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tương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ứng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với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chức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năng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quan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trọng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nhất</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liên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quan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đến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chứng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từ</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sở</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hữu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Ngoài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ra</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còn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có</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một</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số</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tiêu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chí</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phân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loại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khác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để</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phù</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hợp</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với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nhu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cầu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phân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biệt</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các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loại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vận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đơn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trong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thực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tế</a:t>
            </a:r>
            <a:r>
              <a:rPr lang="en-US" sz="1200" dirty="0" smtClean="0">
                <a:latin typeface="Times New Roman" panose="02020603050405020304" pitchFamily="18" charset="0"/>
                <a:ea typeface="Times New Roman" panose="02020603050405020304" pitchFamily="18" charset="0"/>
              </a:rPr>
              <a:t>.</a:t>
            </a:r>
            <a:endParaRPr lang="en-US" sz="1200" dirty="0" smtClean="0">
              <a:effectLst/>
              <a:latin typeface="Times New Roman" panose="02020603050405020304" pitchFamily="18" charset="0"/>
              <a:ea typeface="Calibri" panose="020F0502020204030204" pitchFamily="34" charset="0"/>
            </a:endParaRP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30</a:t>
            </a:fld>
            <a:endParaRPr lang="en-US"/>
          </a:p>
        </p:txBody>
      </p:sp>
    </p:spTree>
    <p:extLst>
      <p:ext uri="{BB962C8B-B14F-4D97-AF65-F5344CB8AC3E}">
        <p14:creationId xmlns:p14="http://schemas.microsoft.com/office/powerpoint/2010/main" val="21567082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Như</a:t>
            </a:r>
            <a:r>
              <a:rPr lang="en-US" baseline="0" dirty="0" smtClean="0"/>
              <a:t> </a:t>
            </a:r>
            <a:r>
              <a:rPr lang="en-US" baseline="0" dirty="0" err="1" smtClean="0"/>
              <a:t>vậy</a:t>
            </a:r>
            <a:r>
              <a:rPr lang="en-US" baseline="0" dirty="0" smtClean="0"/>
              <a:t> </a:t>
            </a:r>
            <a:r>
              <a:rPr lang="en-US" baseline="0" dirty="0" err="1" smtClean="0"/>
              <a:t>dựa</a:t>
            </a:r>
            <a:r>
              <a:rPr lang="en-US" baseline="0" dirty="0" smtClean="0"/>
              <a:t> </a:t>
            </a:r>
            <a:r>
              <a:rPr lang="en-US" b="1" baseline="0" dirty="0" err="1" smtClean="0"/>
              <a:t>trên</a:t>
            </a:r>
            <a:r>
              <a:rPr lang="en-US" b="1" baseline="0" dirty="0" smtClean="0"/>
              <a:t> </a:t>
            </a:r>
            <a:r>
              <a:rPr lang="en-US" b="1" baseline="0" dirty="0" err="1" smtClean="0"/>
              <a:t>hợp</a:t>
            </a:r>
            <a:r>
              <a:rPr lang="en-US" b="1" baseline="0" dirty="0" smtClean="0"/>
              <a:t> </a:t>
            </a:r>
            <a:r>
              <a:rPr lang="en-US" b="1" baseline="0" dirty="0" err="1" smtClean="0"/>
              <a:t>đồng</a:t>
            </a:r>
            <a:r>
              <a:rPr lang="en-US" b="1" baseline="0" dirty="0" smtClean="0"/>
              <a:t> </a:t>
            </a:r>
            <a:r>
              <a:rPr lang="en-US" b="1" baseline="0" dirty="0" err="1" smtClean="0"/>
              <a:t>bảo</a:t>
            </a:r>
            <a:r>
              <a:rPr lang="en-US" b="1" baseline="0" dirty="0" smtClean="0"/>
              <a:t> </a:t>
            </a:r>
            <a:r>
              <a:rPr lang="en-US" b="1" baseline="0" dirty="0" err="1" smtClean="0"/>
              <a:t>hiểm</a:t>
            </a:r>
            <a:r>
              <a:rPr lang="en-US" b="1" baseline="0" dirty="0" smtClean="0"/>
              <a:t> </a:t>
            </a:r>
            <a:r>
              <a:rPr lang="en-US" b="1" baseline="0" dirty="0" err="1" smtClean="0"/>
              <a:t>thì</a:t>
            </a:r>
            <a:r>
              <a:rPr lang="en-US" b="1" baseline="0" dirty="0" smtClean="0"/>
              <a:t> : (ta </a:t>
            </a:r>
            <a:r>
              <a:rPr lang="en-US" b="1" baseline="0" dirty="0" err="1" smtClean="0"/>
              <a:t>có</a:t>
            </a:r>
            <a:r>
              <a:rPr lang="en-US" b="1" baseline="0" dirty="0" smtClean="0"/>
              <a:t> </a:t>
            </a:r>
            <a:r>
              <a:rPr lang="en-US" b="1" baseline="0" dirty="0" err="1" smtClean="0"/>
              <a:t>sơ</a:t>
            </a:r>
            <a:r>
              <a:rPr lang="en-US" b="1" baseline="0" dirty="0" smtClean="0"/>
              <a:t> </a:t>
            </a:r>
            <a:r>
              <a:rPr lang="en-US" b="1" baseline="0" dirty="0" err="1" smtClean="0"/>
              <a:t>đồ</a:t>
            </a:r>
            <a:r>
              <a:rPr lang="en-US" b="1" baseline="0" dirty="0" smtClean="0"/>
              <a:t> </a:t>
            </a:r>
            <a:r>
              <a:rPr lang="en-US" b="1" baseline="0" dirty="0" err="1" smtClean="0"/>
              <a:t>sau</a:t>
            </a:r>
            <a:r>
              <a:rPr lang="en-US" b="1" baseline="0" dirty="0" smtClean="0"/>
              <a:t>:</a:t>
            </a:r>
          </a:p>
          <a:p>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sz="1200" b="1" dirty="0" err="1" smtClean="0">
                <a:solidFill>
                  <a:srgbClr val="FF0000"/>
                </a:solidFill>
                <a:latin typeface="Times New Roman" panose="02020603050405020304" pitchFamily="18" charset="0"/>
                <a:cs typeface="Times New Roman" panose="02020603050405020304" pitchFamily="18" charset="0"/>
              </a:rPr>
              <a:t>Tổn</a:t>
            </a:r>
            <a:r>
              <a:rPr lang="en-US" altLang="en-US" sz="1200" b="1" baseline="0" dirty="0" smtClean="0">
                <a:solidFill>
                  <a:srgbClr val="FF0000"/>
                </a:solidFill>
                <a:latin typeface="Times New Roman" panose="02020603050405020304" pitchFamily="18" charset="0"/>
                <a:cs typeface="Times New Roman" panose="02020603050405020304" pitchFamily="18" charset="0"/>
              </a:rPr>
              <a:t> </a:t>
            </a:r>
            <a:r>
              <a:rPr lang="vi-VN" altLang="en-US" sz="1200" b="1" dirty="0" smtClean="0">
                <a:solidFill>
                  <a:srgbClr val="FF0000"/>
                </a:solidFill>
                <a:latin typeface="Times New Roman" panose="02020603050405020304" pitchFamily="18" charset="0"/>
                <a:cs typeface="Times New Roman" panose="02020603050405020304" pitchFamily="18" charset="0"/>
              </a:rPr>
              <a:t>Là những hư hỏng</a:t>
            </a:r>
            <a:r>
              <a:rPr lang="en-US" altLang="en-US" sz="1200" b="1" dirty="0" smtClean="0">
                <a:solidFill>
                  <a:srgbClr val="FF0000"/>
                </a:solidFill>
                <a:latin typeface="Times New Roman" panose="02020603050405020304" pitchFamily="18" charset="0"/>
                <a:cs typeface="Times New Roman" panose="02020603050405020304" pitchFamily="18" charset="0"/>
              </a:rPr>
              <a:t>,</a:t>
            </a:r>
            <a:r>
              <a:rPr lang="vi-VN" altLang="en-US" sz="1200" b="1" dirty="0" smtClean="0">
                <a:solidFill>
                  <a:srgbClr val="FF0000"/>
                </a:solidFill>
                <a:latin typeface="Times New Roman" panose="02020603050405020304" pitchFamily="18" charset="0"/>
                <a:cs typeface="Times New Roman" panose="02020603050405020304" pitchFamily="18" charset="0"/>
              </a:rPr>
              <a:t> thiệt hại</a:t>
            </a:r>
            <a:r>
              <a:rPr lang="en-US" altLang="en-US" sz="1200" b="1" dirty="0" smtClean="0">
                <a:solidFill>
                  <a:srgbClr val="FF0000"/>
                </a:solidFill>
                <a:latin typeface="Times New Roman" panose="02020603050405020304" pitchFamily="18" charset="0"/>
                <a:cs typeface="Times New Roman" panose="02020603050405020304" pitchFamily="18" charset="0"/>
              </a:rPr>
              <a:t>,</a:t>
            </a:r>
            <a:r>
              <a:rPr lang="vi-VN" altLang="en-US" sz="1200" b="1" dirty="0" smtClean="0">
                <a:solidFill>
                  <a:srgbClr val="FF0000"/>
                </a:solidFill>
                <a:latin typeface="Times New Roman" panose="02020603050405020304" pitchFamily="18" charset="0"/>
                <a:cs typeface="Times New Roman" panose="02020603050405020304" pitchFamily="18" charset="0"/>
              </a:rPr>
              <a:t> mất mát của đối tượng bảo hiểm </a:t>
            </a:r>
            <a:r>
              <a:rPr lang="vi-VN" altLang="en-US" sz="1200" dirty="0" smtClean="0">
                <a:latin typeface="Times New Roman" panose="02020603050405020304" pitchFamily="18" charset="0"/>
                <a:cs typeface="Times New Roman" panose="02020603050405020304" pitchFamily="18" charset="0"/>
              </a:rPr>
              <a:t>do các </a:t>
            </a:r>
            <a:r>
              <a:rPr lang="en-US" altLang="en-US" sz="1200" dirty="0" err="1" smtClean="0">
                <a:latin typeface="Times New Roman" panose="02020603050405020304" pitchFamily="18" charset="0"/>
                <a:cs typeface="Times New Roman" panose="02020603050405020304" pitchFamily="18" charset="0"/>
              </a:rPr>
              <a:t>rủi</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ro</a:t>
            </a:r>
            <a:r>
              <a:rPr lang="en-US" altLang="en-US" sz="1200" dirty="0" smtClean="0">
                <a:latin typeface="Times New Roman" panose="02020603050405020304" pitchFamily="18" charset="0"/>
                <a:cs typeface="Times New Roman" panose="02020603050405020304" pitchFamily="18" charset="0"/>
              </a:rPr>
              <a:t> </a:t>
            </a:r>
            <a:r>
              <a:rPr lang="vi-VN" altLang="en-US" sz="1200" dirty="0" smtClean="0">
                <a:latin typeface="Times New Roman" panose="02020603050405020304" pitchFamily="18" charset="0"/>
                <a:cs typeface="Times New Roman" panose="02020603050405020304" pitchFamily="18" charset="0"/>
              </a:rPr>
              <a:t> gây ra</a:t>
            </a:r>
            <a:r>
              <a:rPr lang="en-US" altLang="en-US" sz="1200" dirty="0" smtClean="0">
                <a:latin typeface="Times New Roman" panose="02020603050405020304" pitchFamily="18" charset="0"/>
                <a:cs typeface="Times New Roman" panose="02020603050405020304" pitchFamily="18" charset="0"/>
              </a:rPr>
              <a:t>, </a:t>
            </a:r>
            <a:r>
              <a:rPr lang="vi-VN" altLang="en-US" sz="1200" dirty="0" smtClean="0">
                <a:latin typeface="Times New Roman" panose="02020603050405020304" pitchFamily="18" charset="0"/>
                <a:cs typeface="Times New Roman" panose="02020603050405020304" pitchFamily="18" charset="0"/>
              </a:rPr>
              <a:t> nói đến </a:t>
            </a:r>
            <a:r>
              <a:rPr lang="vi-VN" altLang="en-US" sz="1200" b="1" dirty="0" smtClean="0">
                <a:latin typeface="Times New Roman" panose="02020603050405020304" pitchFamily="18" charset="0"/>
                <a:cs typeface="Times New Roman" panose="02020603050405020304" pitchFamily="18" charset="0"/>
              </a:rPr>
              <a:t>tổn thất </a:t>
            </a:r>
            <a:r>
              <a:rPr lang="vi-VN" altLang="en-US" sz="1200" dirty="0" smtClean="0">
                <a:latin typeface="Times New Roman" panose="02020603050405020304" pitchFamily="18" charset="0"/>
                <a:cs typeface="Times New Roman" panose="02020603050405020304" pitchFamily="18" charset="0"/>
              </a:rPr>
              <a:t>là nói đến những thiệt hại và </a:t>
            </a:r>
            <a:r>
              <a:rPr lang="vi-VN" altLang="en-US" sz="1200" b="1" dirty="0" smtClean="0">
                <a:latin typeface="Times New Roman" panose="02020603050405020304" pitchFamily="18" charset="0"/>
                <a:cs typeface="Times New Roman" panose="02020603050405020304" pitchFamily="18" charset="0"/>
              </a:rPr>
              <a:t>đó là sự kiện trực tiếp làm phát sinh trách nhiệm </a:t>
            </a:r>
            <a:r>
              <a:rPr lang="vi-VN" altLang="en-US" sz="1200" dirty="0" smtClean="0">
                <a:latin typeface="Times New Roman" panose="02020603050405020304" pitchFamily="18" charset="0"/>
                <a:cs typeface="Times New Roman" panose="02020603050405020304" pitchFamily="18" charset="0"/>
              </a:rPr>
              <a:t>vật chất của bảo hiểm</a:t>
            </a:r>
            <a:endParaRPr lang="en-US" altLang="en-US" sz="1200" dirty="0" smtClean="0">
              <a:latin typeface="Times New Roman" panose="02020603050405020304" pitchFamily="18" charset="0"/>
              <a:cs typeface="Times New Roman" panose="02020603050405020304" pitchFamily="18" charset="0"/>
            </a:endParaRPr>
          </a:p>
          <a:p>
            <a:r>
              <a:rPr lang="vi-VN" altLang="en-US" dirty="0" smtClean="0"/>
              <a:t>Rủi ro là những rủi ro do thiên tai, tai nạn bất ngờ trên biển gây ra </a:t>
            </a:r>
            <a:r>
              <a:rPr lang="vi-VN" altLang="en-US" b="1" dirty="0" smtClean="0"/>
              <a:t>làm hư hỏng hàng hóa và phương tiện chuyên chở</a:t>
            </a:r>
            <a:r>
              <a:rPr lang="vi-VN" altLang="en-US" dirty="0" smtClean="0"/>
              <a:t>. </a:t>
            </a:r>
            <a:endParaRPr lang="en-US" altLang="en-US" dirty="0" smtClean="0"/>
          </a:p>
          <a:p>
            <a:r>
              <a:rPr lang="en-US" altLang="en-US" dirty="0" smtClean="0">
                <a:sym typeface="Wingdings" panose="05000000000000000000" pitchFamily="2" charset="2"/>
              </a:rPr>
              <a:t> </a:t>
            </a:r>
            <a:r>
              <a:rPr lang="vi-VN" altLang="en-US" dirty="0" smtClean="0"/>
              <a:t>Những gì con người </a:t>
            </a:r>
            <a:r>
              <a:rPr lang="vi-VN" altLang="en-US" b="1" dirty="0" smtClean="0"/>
              <a:t>cố ý gây ra cho chính mình, những gì lường trước được về không gian và thời gian xảy ra </a:t>
            </a:r>
            <a:r>
              <a:rPr lang="vi-VN" altLang="en-US" dirty="0" smtClean="0"/>
              <a:t>không xảy ra không phải là rủi ro.</a:t>
            </a:r>
            <a:endParaRPr lang="en-US" altLang="en-US" dirty="0" smtClean="0"/>
          </a:p>
          <a:p>
            <a:endParaRPr lang="en-US" dirty="0" smtClean="0"/>
          </a:p>
          <a:p>
            <a:pPr algn="just">
              <a:lnSpc>
                <a:spcPct val="80000"/>
              </a:lnSpc>
              <a:buFont typeface="Wingdings" panose="05000000000000000000" pitchFamily="2" charset="2"/>
              <a:buNone/>
            </a:pPr>
            <a:r>
              <a:rPr lang="en-US" altLang="en-US" sz="1200" b="1" u="sng" dirty="0" err="1" smtClean="0">
                <a:latin typeface="Times New Roman" panose="02020603050405020304" pitchFamily="18" charset="0"/>
                <a:cs typeface="Times New Roman" panose="02020603050405020304" pitchFamily="18" charset="0"/>
              </a:rPr>
              <a:t>Điều</a:t>
            </a:r>
            <a:r>
              <a:rPr lang="en-US" altLang="en-US" sz="1200" b="1" u="sng" dirty="0" smtClean="0">
                <a:latin typeface="Times New Roman" panose="02020603050405020304" pitchFamily="18" charset="0"/>
                <a:cs typeface="Times New Roman" panose="02020603050405020304" pitchFamily="18" charset="0"/>
              </a:rPr>
              <a:t> </a:t>
            </a:r>
            <a:r>
              <a:rPr lang="en-US" altLang="en-US" sz="1200" b="1" u="sng" dirty="0" err="1" smtClean="0">
                <a:latin typeface="Times New Roman" panose="02020603050405020304" pitchFamily="18" charset="0"/>
                <a:cs typeface="Times New Roman" panose="02020603050405020304" pitchFamily="18" charset="0"/>
              </a:rPr>
              <a:t>kiện</a:t>
            </a:r>
            <a:r>
              <a:rPr lang="en-US" altLang="en-US" sz="1200" b="1" u="sng" dirty="0" smtClean="0">
                <a:latin typeface="Times New Roman" panose="02020603050405020304" pitchFamily="18" charset="0"/>
                <a:cs typeface="Times New Roman" panose="02020603050405020304" pitchFamily="18" charset="0"/>
              </a:rPr>
              <a:t> C: </a:t>
            </a:r>
            <a:r>
              <a:rPr lang="en-US" altLang="en-US" sz="1200" dirty="0" err="1" smtClean="0">
                <a:latin typeface="Times New Roman" panose="02020603050405020304" pitchFamily="18" charset="0"/>
                <a:cs typeface="Times New Roman" panose="02020603050405020304" pitchFamily="18" charset="0"/>
              </a:rPr>
              <a:t>bảo</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hiểm</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bồi</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thường</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trong</a:t>
            </a:r>
            <a:r>
              <a:rPr lang="en-US" altLang="en-US" sz="1200" dirty="0" smtClean="0">
                <a:latin typeface="Times New Roman" panose="02020603050405020304" pitchFamily="18" charset="0"/>
                <a:cs typeface="Times New Roman" panose="02020603050405020304" pitchFamily="18" charset="0"/>
              </a:rPr>
              <a:t> 7 </a:t>
            </a:r>
            <a:r>
              <a:rPr lang="en-US" altLang="en-US" sz="1200" dirty="0" err="1" smtClean="0">
                <a:latin typeface="Times New Roman" panose="02020603050405020304" pitchFamily="18" charset="0"/>
                <a:cs typeface="Times New Roman" panose="02020603050405020304" pitchFamily="18" charset="0"/>
              </a:rPr>
              <a:t>trường</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hợp</a:t>
            </a:r>
            <a:r>
              <a:rPr lang="en-US" altLang="en-US" sz="1200" dirty="0" smtClean="0">
                <a:latin typeface="Times New Roman" panose="02020603050405020304" pitchFamily="18" charset="0"/>
                <a:cs typeface="Times New Roman" panose="02020603050405020304" pitchFamily="18" charset="0"/>
              </a:rPr>
              <a:t>:</a:t>
            </a:r>
          </a:p>
          <a:p>
            <a:pPr algn="just">
              <a:spcBef>
                <a:spcPts val="600"/>
              </a:spcBef>
              <a:buFont typeface="Calibri Light" panose="020F0302020204030204" pitchFamily="34" charset="0"/>
              <a:buAutoNum type="arabicParenR"/>
            </a:pP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Mắc</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cạn</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đắm</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cháy</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đâm</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va</a:t>
            </a:r>
            <a:endParaRPr lang="en-US" altLang="en-US" sz="1200" dirty="0" smtClean="0">
              <a:latin typeface="Times New Roman" panose="02020603050405020304" pitchFamily="18" charset="0"/>
              <a:cs typeface="Times New Roman" panose="02020603050405020304" pitchFamily="18" charset="0"/>
            </a:endParaRPr>
          </a:p>
          <a:p>
            <a:pPr algn="just">
              <a:spcBef>
                <a:spcPts val="600"/>
              </a:spcBef>
              <a:buFont typeface="Calibri Light" panose="020F0302020204030204" pitchFamily="34" charset="0"/>
              <a:buAutoNum type="arabicParenR"/>
            </a:pP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Dỡ</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hàng</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tại</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một</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cảng</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gặp</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nạn</a:t>
            </a:r>
            <a:endParaRPr lang="en-US" altLang="en-US" sz="1200" dirty="0" smtClean="0">
              <a:latin typeface="Times New Roman" panose="02020603050405020304" pitchFamily="18" charset="0"/>
              <a:cs typeface="Times New Roman" panose="02020603050405020304" pitchFamily="18" charset="0"/>
            </a:endParaRPr>
          </a:p>
          <a:p>
            <a:pPr algn="just">
              <a:spcBef>
                <a:spcPts val="600"/>
              </a:spcBef>
              <a:buFont typeface="Calibri Light" panose="020F0302020204030204" pitchFamily="34" charset="0"/>
              <a:buAutoNum type="arabicParenR"/>
            </a:pP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Phương</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tiện</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vận</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chuyển</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đường</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bộ</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bị</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lật</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đổ</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hoặc</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bị</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trật</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bánh</a:t>
            </a:r>
            <a:endParaRPr lang="en-US" altLang="en-US" sz="1200" dirty="0" smtClean="0">
              <a:latin typeface="Times New Roman" panose="02020603050405020304" pitchFamily="18" charset="0"/>
              <a:cs typeface="Times New Roman" panose="02020603050405020304" pitchFamily="18" charset="0"/>
            </a:endParaRPr>
          </a:p>
          <a:p>
            <a:pPr algn="just">
              <a:spcBef>
                <a:spcPts val="600"/>
              </a:spcBef>
              <a:buFont typeface="Calibri Light" panose="020F0302020204030204" pitchFamily="34" charset="0"/>
              <a:buAutoNum type="arabicParenR"/>
            </a:pP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Tổn</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thất</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chung</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và</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các</a:t>
            </a:r>
            <a:r>
              <a:rPr lang="en-US" altLang="en-US" sz="1200" dirty="0" smtClean="0">
                <a:latin typeface="Times New Roman" panose="02020603050405020304" pitchFamily="18" charset="0"/>
                <a:cs typeface="Times New Roman" panose="02020603050405020304" pitchFamily="18" charset="0"/>
              </a:rPr>
              <a:t> chi </a:t>
            </a:r>
            <a:r>
              <a:rPr lang="en-US" altLang="en-US" sz="1200" dirty="0" err="1" smtClean="0">
                <a:latin typeface="Times New Roman" panose="02020603050405020304" pitchFamily="18" charset="0"/>
                <a:cs typeface="Times New Roman" panose="02020603050405020304" pitchFamily="18" charset="0"/>
              </a:rPr>
              <a:t>phí</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hợp</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lý</a:t>
            </a:r>
            <a:r>
              <a:rPr lang="en-US" altLang="en-US" sz="1200" dirty="0" smtClean="0">
                <a:latin typeface="Times New Roman" panose="02020603050405020304" pitchFamily="18" charset="0"/>
                <a:cs typeface="Times New Roman" panose="02020603050405020304" pitchFamily="18" charset="0"/>
              </a:rPr>
              <a:t> (chi </a:t>
            </a:r>
            <a:r>
              <a:rPr lang="en-US" altLang="en-US" sz="1200" dirty="0" err="1" smtClean="0">
                <a:latin typeface="Times New Roman" panose="02020603050405020304" pitchFamily="18" charset="0"/>
                <a:cs typeface="Times New Roman" panose="02020603050405020304" pitchFamily="18" charset="0"/>
              </a:rPr>
              <a:t>phí</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cứu</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nạn</a:t>
            </a:r>
            <a:r>
              <a:rPr lang="en-US" altLang="en-US" sz="1200" dirty="0" smtClean="0">
                <a:latin typeface="Times New Roman" panose="02020603050405020304" pitchFamily="18" charset="0"/>
                <a:cs typeface="Times New Roman" panose="02020603050405020304" pitchFamily="18" charset="0"/>
              </a:rPr>
              <a:t>, chi </a:t>
            </a:r>
            <a:r>
              <a:rPr lang="en-US" altLang="en-US" sz="1200" dirty="0" err="1" smtClean="0">
                <a:latin typeface="Times New Roman" panose="02020603050405020304" pitchFamily="18" charset="0"/>
                <a:cs typeface="Times New Roman" panose="02020603050405020304" pitchFamily="18" charset="0"/>
              </a:rPr>
              <a:t>phí</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đề</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phòng</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hạn</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chế</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tổn</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thất</a:t>
            </a:r>
            <a:r>
              <a:rPr lang="en-US" altLang="en-US" sz="1200" dirty="0" smtClean="0">
                <a:latin typeface="Times New Roman" panose="02020603050405020304" pitchFamily="18" charset="0"/>
                <a:cs typeface="Times New Roman" panose="02020603050405020304" pitchFamily="18" charset="0"/>
              </a:rPr>
              <a:t>, chi </a:t>
            </a:r>
            <a:r>
              <a:rPr lang="en-US" altLang="en-US" sz="1200" dirty="0" err="1" smtClean="0">
                <a:latin typeface="Times New Roman" panose="02020603050405020304" pitchFamily="18" charset="0"/>
                <a:cs typeface="Times New Roman" panose="02020603050405020304" pitchFamily="18" charset="0"/>
              </a:rPr>
              <a:t>phí</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giám</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định</a:t>
            </a:r>
            <a:r>
              <a:rPr lang="en-US" altLang="en-US" sz="1200" dirty="0" smtClean="0">
                <a:latin typeface="Times New Roman" panose="02020603050405020304" pitchFamily="18" charset="0"/>
                <a:cs typeface="Times New Roman" panose="02020603050405020304" pitchFamily="18" charset="0"/>
              </a:rPr>
              <a:t>, chi </a:t>
            </a:r>
            <a:r>
              <a:rPr lang="en-US" altLang="en-US" sz="1200" dirty="0" err="1" smtClean="0">
                <a:latin typeface="Times New Roman" panose="02020603050405020304" pitchFamily="18" charset="0"/>
                <a:cs typeface="Times New Roman" panose="02020603050405020304" pitchFamily="18" charset="0"/>
              </a:rPr>
              <a:t>phí</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khiếu</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nại</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tố</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tụng</a:t>
            </a:r>
            <a:r>
              <a:rPr lang="en-US" altLang="en-US" sz="1200" dirty="0" smtClean="0">
                <a:latin typeface="Times New Roman" panose="02020603050405020304" pitchFamily="18" charset="0"/>
                <a:cs typeface="Times New Roman" panose="02020603050405020304" pitchFamily="18" charset="0"/>
              </a:rPr>
              <a:t>)</a:t>
            </a:r>
          </a:p>
          <a:p>
            <a:pPr algn="just">
              <a:spcBef>
                <a:spcPts val="600"/>
              </a:spcBef>
              <a:buFont typeface="Calibri Light" panose="020F0302020204030204" pitchFamily="34" charset="0"/>
              <a:buAutoNum type="arabicParenR"/>
            </a:pP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Ném</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hàng</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ra</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khỏi</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tàu</a:t>
            </a:r>
            <a:endParaRPr lang="en-US" altLang="en-US" sz="1200" dirty="0" smtClean="0">
              <a:latin typeface="Times New Roman" panose="02020603050405020304" pitchFamily="18" charset="0"/>
              <a:cs typeface="Times New Roman" panose="02020603050405020304" pitchFamily="18" charset="0"/>
            </a:endParaRPr>
          </a:p>
          <a:p>
            <a:pPr algn="just">
              <a:spcBef>
                <a:spcPts val="600"/>
              </a:spcBef>
              <a:buFont typeface="Calibri Light" panose="020F0302020204030204" pitchFamily="34" charset="0"/>
              <a:buAutoNum type="arabicParenR"/>
            </a:pP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Mất</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tích</a:t>
            </a:r>
            <a:endParaRPr lang="en-US" altLang="en-US" sz="1200" dirty="0" smtClean="0">
              <a:latin typeface="Times New Roman" panose="02020603050405020304" pitchFamily="18" charset="0"/>
              <a:cs typeface="Times New Roman" panose="02020603050405020304" pitchFamily="18" charset="0"/>
            </a:endParaRPr>
          </a:p>
          <a:p>
            <a:pPr algn="just">
              <a:spcBef>
                <a:spcPts val="600"/>
              </a:spcBef>
              <a:buFont typeface="Calibri Light" panose="020F0302020204030204" pitchFamily="34" charset="0"/>
              <a:buAutoNum type="arabicParenR"/>
            </a:pP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Phần</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trách</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nhiệm</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mà</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người</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được</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bảo</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hiểm</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phải</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chịu</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theo</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điều</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khoản</a:t>
            </a:r>
            <a:r>
              <a:rPr lang="en-US" altLang="en-US" sz="1200" dirty="0" smtClean="0">
                <a:latin typeface="Times New Roman" panose="02020603050405020304" pitchFamily="18" charset="0"/>
                <a:cs typeface="Times New Roman" panose="02020603050405020304" pitchFamily="18" charset="0"/>
              </a:rPr>
              <a:t> 2 </a:t>
            </a:r>
            <a:r>
              <a:rPr lang="en-US" altLang="en-US" sz="1200" dirty="0" err="1" smtClean="0">
                <a:latin typeface="Times New Roman" panose="02020603050405020304" pitchFamily="18" charset="0"/>
                <a:cs typeface="Times New Roman" panose="02020603050405020304" pitchFamily="18" charset="0"/>
              </a:rPr>
              <a:t>tàu</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đâm</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va</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nhau</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cùng</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có</a:t>
            </a:r>
            <a:r>
              <a:rPr lang="en-US" altLang="en-US" sz="1200" dirty="0" smtClean="0">
                <a:latin typeface="Times New Roman" panose="02020603050405020304" pitchFamily="18" charset="0"/>
                <a:cs typeface="Times New Roman" panose="02020603050405020304" pitchFamily="18" charset="0"/>
              </a:rPr>
              <a:t> </a:t>
            </a:r>
            <a:r>
              <a:rPr lang="en-US" altLang="en-US" sz="1200" dirty="0" err="1" smtClean="0">
                <a:latin typeface="Times New Roman" panose="02020603050405020304" pitchFamily="18" charset="0"/>
                <a:cs typeface="Times New Roman" panose="02020603050405020304" pitchFamily="18" charset="0"/>
              </a:rPr>
              <a:t>lỗi</a:t>
            </a:r>
            <a:endParaRPr lang="en-US" altLang="en-US" sz="1200" dirty="0" smtClean="0">
              <a:latin typeface="Times New Roman" panose="02020603050405020304" pitchFamily="18" charset="0"/>
              <a:cs typeface="Times New Roman" panose="02020603050405020304" pitchFamily="18" charset="0"/>
            </a:endParaRPr>
          </a:p>
          <a:p>
            <a:endParaRPr lang="en-US" dirty="0" smtClean="0"/>
          </a:p>
          <a:p>
            <a:endParaRPr lang="en-US" dirty="0"/>
          </a:p>
        </p:txBody>
      </p:sp>
      <p:sp>
        <p:nvSpPr>
          <p:cNvPr id="4" name="Slide Number Placeholder 3"/>
          <p:cNvSpPr>
            <a:spLocks noGrp="1"/>
          </p:cNvSpPr>
          <p:nvPr>
            <p:ph type="sldNum" sz="quarter" idx="10"/>
          </p:nvPr>
        </p:nvSpPr>
        <p:spPr/>
        <p:txBody>
          <a:bodyPr/>
          <a:lstStyle/>
          <a:p>
            <a:fld id="{ACB0A47A-EF75-49F8-BBF3-F10B1BF96631}" type="slidenum">
              <a:rPr lang="en-US" smtClean="0"/>
              <a:t>36</a:t>
            </a:fld>
            <a:endParaRPr lang="en-US"/>
          </a:p>
        </p:txBody>
      </p:sp>
    </p:spTree>
    <p:extLst>
      <p:ext uri="{BB962C8B-B14F-4D97-AF65-F5344CB8AC3E}">
        <p14:creationId xmlns:p14="http://schemas.microsoft.com/office/powerpoint/2010/main" val="11056107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vi-VN" b="1" dirty="0" smtClean="0"/>
              <a:t>Điểm khác biệt thứ nhất giữa Insurance Policy và Insurance Certificate là về mặt nội dung.</a:t>
            </a:r>
            <a:endParaRPr lang="en-US" b="1" dirty="0" smtClean="0"/>
          </a:p>
          <a:p>
            <a:pPr marL="171450" indent="-171450">
              <a:buFont typeface="Wingdings" panose="05000000000000000000" pitchFamily="2" charset="2"/>
              <a:buChar char="q"/>
              <a:defRPr/>
            </a:pPr>
            <a:r>
              <a:rPr lang="vi-VN" b="1" dirty="0" smtClean="0"/>
              <a:t>Nội dung của Insurance policy là một dạng hợp đồng đầy đủ giữa người bảo hiểm với người được bảo hiểm</a:t>
            </a:r>
            <a:r>
              <a:rPr lang="vi-VN" dirty="0" smtClean="0"/>
              <a:t>, nó thể hiện đầy đủ các nguyên tắc, điều kiện bảo hiểm,thời hiệu, mức phí, khấu trừ. </a:t>
            </a:r>
            <a:endParaRPr lang="en-US" dirty="0" smtClean="0"/>
          </a:p>
          <a:p>
            <a:pPr marL="171450" indent="-171450">
              <a:buFont typeface="Wingdings" panose="05000000000000000000" pitchFamily="2" charset="2"/>
              <a:buChar char="q"/>
              <a:defRPr/>
            </a:pPr>
            <a:r>
              <a:rPr lang="vi-VN" b="1" dirty="0" smtClean="0"/>
              <a:t>Nội dung của giấy chứng nhận bảo hiểm chỉ bao gồm điều khoản nói lên đối tượng được bảo hiểm, </a:t>
            </a:r>
            <a:r>
              <a:rPr lang="vi-VN" dirty="0" smtClean="0"/>
              <a:t>các chi tiết cần thiết cho việc tinh</a:t>
            </a:r>
            <a:r>
              <a:rPr lang="en-US" dirty="0" smtClean="0"/>
              <a:t> </a:t>
            </a:r>
            <a:r>
              <a:rPr lang="vi-VN" dirty="0" smtClean="0"/>
              <a:t>toán phí bảo hiểm và điều kiện bảo hiểm đã thỏa thuận</a:t>
            </a:r>
            <a:r>
              <a:rPr lang="en-US" dirty="0" smtClean="0"/>
              <a:t> </a:t>
            </a:r>
            <a:r>
              <a:rPr lang="en-US" dirty="0" smtClean="0">
                <a:sym typeface="Wingdings" panose="05000000000000000000" pitchFamily="2" charset="2"/>
              </a:rPr>
              <a:t> </a:t>
            </a:r>
            <a:r>
              <a:rPr lang="vi-VN" dirty="0" smtClean="0"/>
              <a:t>nó là bằng chứng thể hiện sự tồn tại của thoả thuận bảo hiểm theo điều kiện nào đó. </a:t>
            </a:r>
            <a:endParaRPr lang="en-US" dirty="0" smtClean="0"/>
          </a:p>
          <a:p>
            <a:pPr marL="171450" indent="-171450">
              <a:buFont typeface="Wingdings" panose="05000000000000000000" pitchFamily="2" charset="2"/>
              <a:buChar char="q"/>
              <a:defRPr/>
            </a:pPr>
            <a:r>
              <a:rPr lang="vi-VN" b="1" dirty="0" smtClean="0"/>
              <a:t>Trên</a:t>
            </a:r>
            <a:r>
              <a:rPr lang="en-US" b="1" dirty="0" smtClean="0"/>
              <a:t> </a:t>
            </a:r>
            <a:r>
              <a:rPr lang="vi-VN" b="1" dirty="0" smtClean="0"/>
              <a:t>một insurance Certificate thường </a:t>
            </a:r>
            <a:r>
              <a:rPr lang="vi-VN" dirty="0" smtClean="0"/>
              <a:t>chỉ thể hiện một số nội dung cốt lõi của thoả thuận bảo hiểm, thí dụ: thời hiệu, hình thức, giá trị bảo hiểm... </a:t>
            </a:r>
            <a:r>
              <a:rPr lang="vi-VN" b="1" dirty="0" smtClean="0"/>
              <a:t>mà không bao gồm các</a:t>
            </a:r>
            <a:r>
              <a:rPr lang="en-US" b="1" dirty="0" smtClean="0"/>
              <a:t> </a:t>
            </a:r>
            <a:r>
              <a:rPr lang="vi-VN" b="1" dirty="0" smtClean="0"/>
              <a:t>chi tiết thoả thuận cụ thể đầ</a:t>
            </a:r>
            <a:r>
              <a:rPr lang="en-US" b="1" dirty="0" smtClean="0"/>
              <a:t>y</a:t>
            </a:r>
            <a:r>
              <a:rPr lang="vi-VN" b="1" dirty="0" smtClean="0"/>
              <a:t> đủ của một hợp đồng bảo hiểm như insurance Policy thể hiện.</a:t>
            </a:r>
            <a:r>
              <a:rPr lang="en-US" b="1" dirty="0" smtClean="0"/>
              <a:t> </a:t>
            </a:r>
          </a:p>
          <a:p>
            <a:pPr>
              <a:defRPr/>
            </a:pPr>
            <a:r>
              <a:rPr lang="vi-VN" b="1" dirty="0" smtClean="0"/>
              <a:t>Điểm khác biệt thứ hai giữa Insurance Policy và Insurance Certificate là tính chuyển nhượng</a:t>
            </a:r>
            <a:r>
              <a:rPr lang="en-US" b="1" dirty="0" smtClean="0"/>
              <a:t> </a:t>
            </a:r>
          </a:p>
          <a:p>
            <a:pPr marL="171450" indent="-171450" algn="just">
              <a:buFont typeface="Wingdings" panose="05000000000000000000" pitchFamily="2" charset="2"/>
              <a:buChar char="v"/>
              <a:defRPr/>
            </a:pPr>
            <a:r>
              <a:rPr lang="vi-VN" b="1" dirty="0" smtClean="0"/>
              <a:t>Insurance Policy bản gốc có chức năng chuyển nhượng được</a:t>
            </a:r>
            <a:r>
              <a:rPr lang="vi-VN" dirty="0" smtClean="0"/>
              <a:t>. Cụ thể là khi người </a:t>
            </a:r>
            <a:r>
              <a:rPr lang="en-US" dirty="0" smtClean="0"/>
              <a:t>XK </a:t>
            </a:r>
            <a:r>
              <a:rPr lang="vi-VN" dirty="0" smtClean="0"/>
              <a:t>là người mua bảo hiểm, người này có thể thực hiện việc ký hậu trên mặtsau của </a:t>
            </a:r>
            <a:r>
              <a:rPr lang="en-US" dirty="0" err="1" smtClean="0"/>
              <a:t>đơn</a:t>
            </a:r>
            <a:r>
              <a:rPr lang="en-US" dirty="0" smtClean="0"/>
              <a:t> BH </a:t>
            </a:r>
            <a:r>
              <a:rPr lang="vi-VN" dirty="0" smtClean="0"/>
              <a:t>gửi cho người nhập khẩu thì người </a:t>
            </a:r>
            <a:r>
              <a:rPr lang="en-US" dirty="0" smtClean="0"/>
              <a:t>NK </a:t>
            </a:r>
            <a:r>
              <a:rPr lang="vi-VN" b="1" dirty="0" smtClean="0"/>
              <a:t>sẽ trở thành người được bảo hiểm và thụ hưởng số tiền bồi thường nếu có tổn thất xảy ra</a:t>
            </a:r>
            <a:r>
              <a:rPr lang="en-US" dirty="0" smtClean="0"/>
              <a:t> </a:t>
            </a:r>
            <a:r>
              <a:rPr lang="en-US" dirty="0" smtClean="0">
                <a:sym typeface="Wingdings" panose="05000000000000000000" pitchFamily="2" charset="2"/>
              </a:rPr>
              <a:t> </a:t>
            </a:r>
            <a:r>
              <a:rPr lang="vi-VN" dirty="0" smtClean="0"/>
              <a:t>đa số các thoả thuận bảo hiểm đều thể hiện ở dưới dạng Irisurance Policy để thuận tiện cho hai bên mua bán.</a:t>
            </a:r>
            <a:endParaRPr lang="en-US" dirty="0" smtClean="0"/>
          </a:p>
          <a:p>
            <a:pPr marL="171450" indent="-171450" algn="just">
              <a:buFont typeface="Wingdings" panose="05000000000000000000" pitchFamily="2" charset="2"/>
              <a:buChar char="v"/>
              <a:defRPr/>
            </a:pPr>
            <a:r>
              <a:rPr lang="vi-VN" b="1" dirty="0" smtClean="0"/>
              <a:t>Còn một Insurance Certificate dù là bản gốc cơ bản</a:t>
            </a:r>
            <a:r>
              <a:rPr lang="en-US" b="1" dirty="0" smtClean="0"/>
              <a:t> </a:t>
            </a:r>
            <a:r>
              <a:rPr lang="vi-VN" b="1" dirty="0" smtClean="0"/>
              <a:t>không có giá trị chuyển nhượng</a:t>
            </a:r>
            <a:r>
              <a:rPr lang="vi-VN" dirty="0" smtClean="0"/>
              <a:t>.</a:t>
            </a:r>
          </a:p>
          <a:p>
            <a:pPr>
              <a:defRPr/>
            </a:pPr>
            <a:r>
              <a:rPr lang="vi-VN" b="1" dirty="0" smtClean="0"/>
              <a:t>Điểm khác biệt thứ ba giữa Insurance Policy và Insurance Certificate là giá trị pháp lý</a:t>
            </a:r>
            <a:r>
              <a:rPr lang="vi-VN" dirty="0" smtClean="0"/>
              <a:t>.</a:t>
            </a:r>
            <a:r>
              <a:rPr lang="en-US" dirty="0" smtClean="0"/>
              <a:t> </a:t>
            </a:r>
          </a:p>
          <a:p>
            <a:pPr>
              <a:defRPr/>
            </a:pPr>
            <a:r>
              <a:rPr lang="vi-VN" b="1" dirty="0" smtClean="0"/>
              <a:t>Cả Insurance Policy và Insurance Certificate đều có giá trị trong việc đòi bồi thường và xử lý tranh chấp tại cấp tòa án</a:t>
            </a:r>
            <a:r>
              <a:rPr lang="vi-VN" dirty="0" smtClean="0"/>
              <a:t>. </a:t>
            </a:r>
            <a:endParaRPr lang="en-US" dirty="0" smtClean="0"/>
          </a:p>
          <a:p>
            <a:pPr>
              <a:defRPr/>
            </a:pPr>
            <a:r>
              <a:rPr lang="vi-VN" dirty="0" smtClean="0"/>
              <a:t>Về bản chất của nghiệp vụ bảo hiểm, </a:t>
            </a:r>
            <a:r>
              <a:rPr lang="vi-VN" b="1" dirty="0" smtClean="0"/>
              <a:t>Insurance</a:t>
            </a:r>
            <a:r>
              <a:rPr lang="en-US" b="1" dirty="0" smtClean="0"/>
              <a:t> </a:t>
            </a:r>
            <a:r>
              <a:rPr lang="vi-VN" b="1" dirty="0" smtClean="0"/>
              <a:t>Certificate tương đương với Insurance Policy</a:t>
            </a:r>
            <a:r>
              <a:rPr lang="vi-VN" dirty="0" smtClean="0"/>
              <a:t> </a:t>
            </a:r>
            <a:endParaRPr lang="en-US" dirty="0" smtClean="0"/>
          </a:p>
          <a:p>
            <a:pPr>
              <a:defRPr/>
            </a:pPr>
            <a:r>
              <a:rPr lang="vi-VN" dirty="0" smtClean="0"/>
              <a:t>nhưng xét về mặt pháp lý</a:t>
            </a:r>
            <a:r>
              <a:rPr lang="vi-VN" b="1" dirty="0" smtClean="0"/>
              <a:t>, Insurance Certificate không mạnh và chặt như một Insurance Policy</a:t>
            </a:r>
            <a:r>
              <a:rPr lang="vi-VN" dirty="0" smtClean="0"/>
              <a:t>, và một bản InsuranceCertificate thuần tuý (không tích hợp đầy đủ nội dung và chức năng của Insurance Policy) thi không có giá trị đầy đủ trong việc xử lý tranh chấp, khiếu nại pháp lý. </a:t>
            </a:r>
            <a:endParaRPr lang="en-US" dirty="0" smtClean="0"/>
          </a:p>
          <a:p>
            <a:pPr>
              <a:defRPr/>
            </a:pPr>
            <a:r>
              <a:rPr lang="en-US" dirty="0" smtClean="0">
                <a:sym typeface="Wingdings" panose="05000000000000000000" pitchFamily="2" charset="2"/>
              </a:rPr>
              <a:t> </a:t>
            </a:r>
            <a:r>
              <a:rPr lang="vi-VN" dirty="0" smtClean="0"/>
              <a:t>Khi</a:t>
            </a:r>
            <a:r>
              <a:rPr lang="en-US" dirty="0" smtClean="0"/>
              <a:t> </a:t>
            </a:r>
            <a:r>
              <a:rPr lang="vi-VN" dirty="0" smtClean="0"/>
              <a:t>đó, để giải quyết tranh chấp, phải kết hợp với Insurance Policy,Vậy khi nào công ty bảo hiểm phát hành Insurance Policy, </a:t>
            </a:r>
            <a:endParaRPr lang="en-US" dirty="0" smtClean="0"/>
          </a:p>
          <a:p>
            <a:pPr marL="171450" indent="-171450">
              <a:buFont typeface="Wingdings" panose="05000000000000000000" pitchFamily="2" charset="2"/>
              <a:buChar char="q"/>
              <a:defRPr/>
            </a:pPr>
            <a:r>
              <a:rPr lang="vi-VN" b="1" dirty="0" smtClean="0">
                <a:latin typeface="Times New Roman" panose="02020603050405020304" pitchFamily="18" charset="0"/>
                <a:cs typeface="Times New Roman" panose="02020603050405020304" pitchFamily="18" charset="0"/>
              </a:rPr>
              <a:t>khi nào phát hành Insurance Certificate?</a:t>
            </a:r>
            <a:endParaRPr lang="en-US" b="1" dirty="0" smtClean="0">
              <a:latin typeface="Times New Roman" panose="02020603050405020304" pitchFamily="18" charset="0"/>
              <a:cs typeface="Times New Roman" panose="02020603050405020304" pitchFamily="18" charset="0"/>
            </a:endParaRPr>
          </a:p>
          <a:p>
            <a:pPr>
              <a:defRPr/>
            </a:pPr>
            <a:r>
              <a:rPr lang="vi-VN" b="1" dirty="0" smtClean="0"/>
              <a:t>Trong thực tế, điều này phụ thuộc vào yêu cầu của người được bảo hiểm và thực tiễn của việc mua bán</a:t>
            </a:r>
            <a:r>
              <a:rPr lang="vi-VN" dirty="0" smtClean="0"/>
              <a:t>. </a:t>
            </a:r>
            <a:endParaRPr lang="en-US" dirty="0" smtClean="0"/>
          </a:p>
          <a:p>
            <a:pPr marL="171450" indent="-171450">
              <a:buFont typeface="Wingdings" panose="05000000000000000000" pitchFamily="2" charset="2"/>
              <a:buChar char="v"/>
              <a:defRPr/>
            </a:pPr>
            <a:r>
              <a:rPr lang="vi-VN" b="1" dirty="0" smtClean="0"/>
              <a:t>Nếu lô hàng được bảo hiểm là </a:t>
            </a:r>
            <a:r>
              <a:rPr lang="en-US" b="1" dirty="0" err="1" smtClean="0"/>
              <a:t>chuyến</a:t>
            </a:r>
            <a:r>
              <a:rPr lang="vi-VN" b="1" dirty="0" smtClean="0"/>
              <a:t> một, không giao hàngtừng phần</a:t>
            </a:r>
            <a:r>
              <a:rPr lang="vi-VN" dirty="0" smtClean="0"/>
              <a:t>, không giao hàng nhiều lần, thì thường người mua bảo hiểm sẽ </a:t>
            </a:r>
            <a:r>
              <a:rPr lang="vi-VN" b="1" dirty="0" smtClean="0"/>
              <a:t>muốn công ty bảo hiểm cấp Insurance Policy </a:t>
            </a:r>
            <a:r>
              <a:rPr lang="vi-VN" dirty="0" smtClean="0"/>
              <a:t>vì những tiện ích liên quan đến </a:t>
            </a:r>
            <a:r>
              <a:rPr lang="vi-VN" b="1" dirty="0" smtClean="0"/>
              <a:t>nội dung, tính</a:t>
            </a:r>
            <a:r>
              <a:rPr lang="en-US" b="1" dirty="0" smtClean="0"/>
              <a:t> </a:t>
            </a:r>
            <a:r>
              <a:rPr lang="vi-VN" b="1" dirty="0" smtClean="0"/>
              <a:t>chuyển nhượng và tính pháp lý </a:t>
            </a:r>
            <a:r>
              <a:rPr lang="vi-VN" dirty="0" smtClean="0"/>
              <a:t>như đã trình bày. </a:t>
            </a:r>
            <a:endParaRPr lang="en-US" dirty="0" smtClean="0"/>
          </a:p>
          <a:p>
            <a:pPr marL="171450" indent="-171450">
              <a:buFont typeface="Wingdings" panose="05000000000000000000" pitchFamily="2" charset="2"/>
              <a:buChar char="v"/>
              <a:defRPr/>
            </a:pPr>
            <a:r>
              <a:rPr lang="vi-VN" b="1" dirty="0" smtClean="0"/>
              <a:t>Nếu lô hàng là giao nhiều lần, giao từng phần, thì công ty bảo hiểm đôi khi sẽ cấp chứng từ dưới tên InsuranceCertificate</a:t>
            </a:r>
            <a:r>
              <a:rPr lang="vi-VN" dirty="0" smtClean="0"/>
              <a:t>, nhưng người mua bảo hiểm nên </a:t>
            </a:r>
            <a:r>
              <a:rPr lang="vi-VN" b="1" dirty="0" smtClean="0"/>
              <a:t>yêu cầu chứng thư này phải tích hợp đầy đủ nội dung như một Insurance Policy.</a:t>
            </a:r>
            <a:endParaRPr lang="en-US" b="1" dirty="0" smtClean="0"/>
          </a:p>
          <a:p>
            <a:pPr marL="171450" indent="-171450" algn="just">
              <a:buFont typeface="Wingdings" panose="05000000000000000000" pitchFamily="2" charset="2"/>
              <a:buChar char="v"/>
              <a:defRPr/>
            </a:pPr>
            <a:r>
              <a:rPr lang="vi-VN" dirty="0" smtClean="0"/>
              <a:t>Đặc biệt, trong </a:t>
            </a:r>
            <a:r>
              <a:rPr lang="vi-VN" b="1" dirty="0" smtClean="0"/>
              <a:t>trường hợp L</a:t>
            </a:r>
            <a:r>
              <a:rPr lang="en-US" b="1" dirty="0" smtClean="0"/>
              <a:t>/</a:t>
            </a:r>
            <a:r>
              <a:rPr lang="vi-VN" b="1" dirty="0" smtClean="0"/>
              <a:t>C yêu cầu</a:t>
            </a:r>
            <a:r>
              <a:rPr lang="en-US" b="1" dirty="0" smtClean="0"/>
              <a:t> </a:t>
            </a:r>
            <a:r>
              <a:rPr lang="vi-VN" b="1" dirty="0" smtClean="0"/>
              <a:t>các bên sử dụng Insurance Policy thì việc sử dụng Insurance Certificate không có giá trị thanh toán</a:t>
            </a:r>
            <a:r>
              <a:rPr lang="vi-VN" dirty="0" smtClean="0"/>
              <a:t>, ngược lại </a:t>
            </a:r>
            <a:r>
              <a:rPr lang="vi-VN" b="1" i="1" dirty="0" smtClean="0"/>
              <a:t>nếu LC chấp nhận Insurnace Certificate</a:t>
            </a:r>
            <a:r>
              <a:rPr lang="vi-VN" dirty="0" smtClean="0"/>
              <a:t> thì các bên cứmặc nhiên sử dụng mà không cần nghi ngại.</a:t>
            </a:r>
            <a:endParaRPr lang="en-US" dirty="0" smtClean="0"/>
          </a:p>
          <a:p>
            <a:endParaRPr lang="en-US" dirty="0"/>
          </a:p>
        </p:txBody>
      </p:sp>
      <p:sp>
        <p:nvSpPr>
          <p:cNvPr id="4" name="Slide Number Placeholder 3"/>
          <p:cNvSpPr>
            <a:spLocks noGrp="1"/>
          </p:cNvSpPr>
          <p:nvPr>
            <p:ph type="sldNum" sz="quarter" idx="10"/>
          </p:nvPr>
        </p:nvSpPr>
        <p:spPr/>
        <p:txBody>
          <a:bodyPr/>
          <a:lstStyle/>
          <a:p>
            <a:fld id="{ACB0A47A-EF75-49F8-BBF3-F10B1BF96631}" type="slidenum">
              <a:rPr lang="en-US" smtClean="0"/>
              <a:t>37</a:t>
            </a:fld>
            <a:endParaRPr lang="en-US"/>
          </a:p>
        </p:txBody>
      </p:sp>
    </p:spTree>
    <p:extLst>
      <p:ext uri="{BB962C8B-B14F-4D97-AF65-F5344CB8AC3E}">
        <p14:creationId xmlns:p14="http://schemas.microsoft.com/office/powerpoint/2010/main" val="261601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b="1" dirty="0" smtClean="0"/>
              <a:t>:</a:t>
            </a:r>
            <a:r>
              <a:rPr lang="en-US" altLang="en-US" dirty="0" smtClean="0"/>
              <a:t>ĐƠN BH LÀ BẰNG </a:t>
            </a:r>
            <a:r>
              <a:rPr lang="vi-VN" altLang="en-US" dirty="0" smtClean="0"/>
              <a:t>chứng </a:t>
            </a:r>
            <a:r>
              <a:rPr lang="en-US" altLang="en-US" dirty="0" smtClean="0"/>
              <a:t>CHO MỨC </a:t>
            </a:r>
            <a:r>
              <a:rPr lang="vi-VN" altLang="en-US" dirty="0" smtClean="0"/>
              <a:t>phí bảo hiểm</a:t>
            </a:r>
            <a:r>
              <a:rPr lang="en-US" altLang="en-US" dirty="0" smtClean="0"/>
              <a:t> ĐÃ ĐƯỢC</a:t>
            </a:r>
            <a:r>
              <a:rPr lang="vi-VN" altLang="en-US" dirty="0" smtClean="0"/>
              <a:t> thỏa thuận, được trả cho </a:t>
            </a:r>
            <a:r>
              <a:rPr lang="en-US" altLang="en-US" dirty="0" smtClean="0"/>
              <a:t>CTY BH </a:t>
            </a:r>
            <a:r>
              <a:rPr lang="en-US" altLang="en-US" dirty="0" err="1" smtClean="0"/>
              <a:t>Bảo</a:t>
            </a:r>
            <a:r>
              <a:rPr lang="en-US" altLang="en-US" dirty="0" smtClean="0"/>
              <a:t> </a:t>
            </a:r>
            <a:r>
              <a:rPr lang="en-US" altLang="en-US" dirty="0" err="1" smtClean="0"/>
              <a:t>việt</a:t>
            </a:r>
            <a:r>
              <a:rPr lang="vi-VN" altLang="en-US" dirty="0" smtClean="0"/>
              <a:t> </a:t>
            </a:r>
            <a:r>
              <a:rPr lang="en-US" altLang="en-US" dirty="0" smtClean="0"/>
              <a:t> </a:t>
            </a:r>
            <a:r>
              <a:rPr lang="en-US" altLang="en-US" dirty="0" err="1" smtClean="0"/>
              <a:t>theo</a:t>
            </a:r>
            <a:r>
              <a:rPr lang="en-US" altLang="en-US" dirty="0" smtClean="0"/>
              <a:t> </a:t>
            </a:r>
            <a:r>
              <a:rPr lang="en-US" altLang="en-US" dirty="0" err="1" smtClean="0"/>
              <a:t>tài</a:t>
            </a:r>
            <a:r>
              <a:rPr lang="en-US" altLang="en-US" dirty="0" smtClean="0"/>
              <a:t> </a:t>
            </a:r>
            <a:r>
              <a:rPr lang="en-US" altLang="en-US" dirty="0" err="1" smtClean="0"/>
              <a:t>khoản</a:t>
            </a:r>
            <a:r>
              <a:rPr lang="en-US" altLang="en-US" dirty="0" smtClean="0"/>
              <a:t> </a:t>
            </a:r>
            <a:r>
              <a:rPr lang="en-US" altLang="en-US" dirty="0" err="1" smtClean="0"/>
              <a:t>của</a:t>
            </a:r>
            <a:r>
              <a:rPr lang="en-US" altLang="en-US" dirty="0" smtClean="0"/>
              <a:t> </a:t>
            </a:r>
            <a:r>
              <a:rPr lang="en-US" altLang="en-US" dirty="0" err="1" smtClean="0"/>
              <a:t>người</a:t>
            </a:r>
            <a:r>
              <a:rPr lang="en-US" altLang="en-US" dirty="0" smtClean="0"/>
              <a:t> </a:t>
            </a:r>
            <a:r>
              <a:rPr lang="en-US" altLang="en-US" dirty="0" err="1" smtClean="0"/>
              <a:t>mua</a:t>
            </a:r>
            <a:r>
              <a:rPr lang="en-US" altLang="en-US" dirty="0" smtClean="0"/>
              <a:t> BH </a:t>
            </a:r>
            <a:r>
              <a:rPr lang="vi-VN" altLang="en-US" dirty="0" smtClean="0"/>
              <a:t>hoặc Người được ủy quyền hoặc người khác, Công ty bảo hiểm thực hiện bảo hiểm cho các hàng hóa sau, tuân theo Điều kiện chung của Bảo hiểm hàng hóa hàng hải như được in ở trang sau và các điều kiện và / hoặc mệnh đề như được chỉ định sau đây hoặc phụ lục theo đây hoặc được viết ở đây:</a:t>
            </a:r>
          </a:p>
          <a:p>
            <a:r>
              <a:rPr lang="en-US" altLang="en-US" b="1" dirty="0" smtClean="0"/>
              <a:t>HỢP ĐỒNG BẢO HIỂM HÀNG HÓA </a:t>
            </a:r>
          </a:p>
          <a:p>
            <a:r>
              <a:rPr lang="en-US" altLang="en-US" dirty="0" smtClean="0"/>
              <a:t>ASSURED: </a:t>
            </a:r>
            <a:r>
              <a:rPr lang="en-US" altLang="en-US" dirty="0" err="1" smtClean="0"/>
              <a:t>người</a:t>
            </a:r>
            <a:r>
              <a:rPr lang="en-US" altLang="en-US" dirty="0" smtClean="0"/>
              <a:t> </a:t>
            </a:r>
            <a:r>
              <a:rPr lang="en-US" altLang="en-US" dirty="0" err="1" smtClean="0"/>
              <a:t>đc</a:t>
            </a:r>
            <a:r>
              <a:rPr lang="en-US" altLang="en-US" dirty="0" smtClean="0"/>
              <a:t> </a:t>
            </a:r>
            <a:r>
              <a:rPr lang="en-US" altLang="en-US" dirty="0" err="1" smtClean="0"/>
              <a:t>bảo</a:t>
            </a:r>
            <a:r>
              <a:rPr lang="en-US" altLang="en-US" dirty="0" smtClean="0"/>
              <a:t> </a:t>
            </a:r>
            <a:r>
              <a:rPr lang="en-US" altLang="en-US" dirty="0" err="1" smtClean="0"/>
              <a:t>hiểm</a:t>
            </a:r>
            <a:r>
              <a:rPr lang="en-US" altLang="en-US" dirty="0" smtClean="0"/>
              <a:t> </a:t>
            </a:r>
            <a:r>
              <a:rPr lang="en-US" altLang="en-US" dirty="0" smtClean="0">
                <a:sym typeface="Wingdings" panose="05000000000000000000" pitchFamily="2" charset="2"/>
              </a:rPr>
              <a:t> raw stick: </a:t>
            </a:r>
            <a:r>
              <a:rPr lang="en-US" altLang="en-US" dirty="0" err="1" smtClean="0">
                <a:sym typeface="Wingdings" panose="05000000000000000000" pitchFamily="2" charset="2"/>
              </a:rPr>
              <a:t>hàng</a:t>
            </a:r>
            <a:r>
              <a:rPr lang="en-US" altLang="en-US" dirty="0" smtClean="0">
                <a:sym typeface="Wingdings" panose="05000000000000000000" pitchFamily="2" charset="2"/>
              </a:rPr>
              <a:t> </a:t>
            </a:r>
            <a:r>
              <a:rPr lang="en-US" altLang="en-US" dirty="0" err="1" smtClean="0">
                <a:sym typeface="Wingdings" panose="05000000000000000000" pitchFamily="2" charset="2"/>
              </a:rPr>
              <a:t>nhang</a:t>
            </a:r>
            <a:r>
              <a:rPr lang="en-US" altLang="en-US" dirty="0" smtClean="0">
                <a:sym typeface="Wingdings" panose="05000000000000000000" pitchFamily="2" charset="2"/>
              </a:rPr>
              <a:t>, 631 </a:t>
            </a:r>
            <a:r>
              <a:rPr lang="en-US" altLang="en-US" dirty="0" err="1" smtClean="0">
                <a:sym typeface="Wingdings" panose="05000000000000000000" pitchFamily="2" charset="2"/>
              </a:rPr>
              <a:t>bao</a:t>
            </a:r>
            <a:r>
              <a:rPr lang="en-US" altLang="en-US" dirty="0" smtClean="0">
                <a:sym typeface="Wingdings" panose="05000000000000000000" pitchFamily="2" charset="2"/>
              </a:rPr>
              <a:t> = 10k </a:t>
            </a:r>
            <a:r>
              <a:rPr lang="en-US" altLang="en-US" dirty="0" err="1" smtClean="0">
                <a:sym typeface="Wingdings" panose="05000000000000000000" pitchFamily="2" charset="2"/>
              </a:rPr>
              <a:t>tấn</a:t>
            </a:r>
            <a:r>
              <a:rPr lang="en-US" altLang="en-US" dirty="0" smtClean="0">
                <a:sym typeface="Wingdings" panose="05000000000000000000" pitchFamily="2" charset="2"/>
              </a:rPr>
              <a:t> </a:t>
            </a:r>
            <a:endParaRPr lang="en-US" altLang="en-US" dirty="0" smtClean="0"/>
          </a:p>
          <a:p>
            <a:r>
              <a:rPr lang="en-US" altLang="en-US" dirty="0" smtClean="0"/>
              <a:t>To be </a:t>
            </a:r>
            <a:r>
              <a:rPr lang="en-US" altLang="en-US" dirty="0" err="1" smtClean="0"/>
              <a:t>adivised</a:t>
            </a:r>
            <a:r>
              <a:rPr lang="en-US" altLang="en-US" dirty="0" smtClean="0"/>
              <a:t>: </a:t>
            </a:r>
            <a:r>
              <a:rPr lang="en-US" altLang="en-US" dirty="0" err="1" smtClean="0"/>
              <a:t>đã</a:t>
            </a:r>
            <a:r>
              <a:rPr lang="en-US" altLang="en-US" dirty="0" smtClean="0"/>
              <a:t> </a:t>
            </a:r>
            <a:r>
              <a:rPr lang="en-US" altLang="en-US" dirty="0" err="1" smtClean="0"/>
              <a:t>đc</a:t>
            </a:r>
            <a:r>
              <a:rPr lang="en-US" altLang="en-US" dirty="0" smtClean="0"/>
              <a:t> </a:t>
            </a:r>
            <a:r>
              <a:rPr lang="en-US" altLang="en-US" dirty="0" err="1" smtClean="0"/>
              <a:t>xuấy</a:t>
            </a:r>
            <a:r>
              <a:rPr lang="en-US" altLang="en-US" dirty="0" smtClean="0"/>
              <a:t> </a:t>
            </a:r>
            <a:r>
              <a:rPr lang="en-US" altLang="en-US" dirty="0" err="1" smtClean="0"/>
              <a:t>trình</a:t>
            </a:r>
            <a:r>
              <a:rPr lang="en-US" altLang="en-US" dirty="0" smtClean="0"/>
              <a:t> </a:t>
            </a:r>
          </a:p>
          <a:p>
            <a:r>
              <a:rPr lang="en-US" altLang="en-US" dirty="0" smtClean="0"/>
              <a:t>NIL </a:t>
            </a:r>
            <a:r>
              <a:rPr lang="en-US" altLang="en-US" dirty="0" err="1" smtClean="0"/>
              <a:t>ko</a:t>
            </a:r>
            <a:r>
              <a:rPr lang="en-US" altLang="en-US" dirty="0" smtClean="0"/>
              <a:t> </a:t>
            </a:r>
            <a:r>
              <a:rPr lang="en-US" altLang="en-US" dirty="0" err="1" smtClean="0"/>
              <a:t>có</a:t>
            </a:r>
            <a:r>
              <a:rPr lang="en-US" altLang="en-US" dirty="0" smtClean="0"/>
              <a:t> </a:t>
            </a:r>
          </a:p>
          <a:p>
            <a:r>
              <a:rPr lang="en-US" altLang="en-US" dirty="0" err="1" smtClean="0"/>
              <a:t>Tên</a:t>
            </a:r>
            <a:r>
              <a:rPr lang="en-US" altLang="en-US" dirty="0" smtClean="0"/>
              <a:t> </a:t>
            </a:r>
            <a:r>
              <a:rPr lang="en-US" altLang="en-US" dirty="0" err="1" smtClean="0"/>
              <a:t>tàu</a:t>
            </a:r>
            <a:r>
              <a:rPr lang="en-US" altLang="en-US" dirty="0" smtClean="0"/>
              <a:t> </a:t>
            </a:r>
            <a:r>
              <a:rPr lang="en-US" altLang="en-US" dirty="0" err="1" smtClean="0"/>
              <a:t>hoặc</a:t>
            </a:r>
            <a:r>
              <a:rPr lang="en-US" altLang="en-US" dirty="0" smtClean="0"/>
              <a:t> </a:t>
            </a:r>
            <a:r>
              <a:rPr lang="en-US" altLang="en-US" dirty="0" err="1" smtClean="0"/>
              <a:t>chuyến</a:t>
            </a:r>
            <a:r>
              <a:rPr lang="en-US" altLang="en-US" dirty="0" smtClean="0"/>
              <a:t> bay (name of vessel/flight)</a:t>
            </a:r>
          </a:p>
          <a:p>
            <a:r>
              <a:rPr lang="en-US" altLang="en-US" dirty="0" smtClean="0"/>
              <a:t>Sum insured: : </a:t>
            </a:r>
            <a:r>
              <a:rPr lang="en-US" altLang="en-US" dirty="0" err="1" smtClean="0"/>
              <a:t>giá</a:t>
            </a:r>
            <a:r>
              <a:rPr lang="en-US" altLang="en-US" dirty="0" smtClean="0"/>
              <a:t> 110% CIF: </a:t>
            </a:r>
            <a:r>
              <a:rPr lang="en-US" altLang="en-US" dirty="0" err="1" smtClean="0"/>
              <a:t>giá</a:t>
            </a:r>
            <a:r>
              <a:rPr lang="en-US" altLang="en-US" dirty="0" smtClean="0"/>
              <a:t> </a:t>
            </a:r>
            <a:r>
              <a:rPr lang="en-US" altLang="en-US" dirty="0" err="1" smtClean="0"/>
              <a:t>trị</a:t>
            </a:r>
            <a:r>
              <a:rPr lang="en-US" altLang="en-US" dirty="0" smtClean="0"/>
              <a:t> </a:t>
            </a:r>
            <a:r>
              <a:rPr lang="en-US" altLang="en-US" dirty="0" err="1" smtClean="0"/>
              <a:t>bảo</a:t>
            </a:r>
            <a:r>
              <a:rPr lang="en-US" altLang="en-US" dirty="0" smtClean="0"/>
              <a:t> </a:t>
            </a:r>
            <a:r>
              <a:rPr lang="en-US" altLang="en-US" dirty="0" err="1" smtClean="0"/>
              <a:t>hiểm</a:t>
            </a:r>
            <a:endParaRPr lang="en-US" altLang="en-US" dirty="0" smtClean="0"/>
          </a:p>
          <a:p>
            <a:r>
              <a:rPr lang="en-US" altLang="en-US" dirty="0" err="1" smtClean="0"/>
              <a:t>Bảo</a:t>
            </a:r>
            <a:r>
              <a:rPr lang="en-US" altLang="en-US" dirty="0" smtClean="0"/>
              <a:t> </a:t>
            </a:r>
            <a:r>
              <a:rPr lang="en-US" altLang="en-US" dirty="0" err="1" smtClean="0"/>
              <a:t>hiểm</a:t>
            </a:r>
            <a:r>
              <a:rPr lang="en-US" altLang="en-US" dirty="0" smtClean="0"/>
              <a:t> </a:t>
            </a:r>
            <a:r>
              <a:rPr lang="en-US" altLang="en-US" dirty="0" err="1" smtClean="0"/>
              <a:t>theo</a:t>
            </a:r>
            <a:r>
              <a:rPr lang="en-US" altLang="en-US" dirty="0" smtClean="0"/>
              <a:t> </a:t>
            </a:r>
            <a:r>
              <a:rPr lang="en-US" altLang="en-US" dirty="0" err="1" smtClean="0"/>
              <a:t>điểu</a:t>
            </a:r>
            <a:r>
              <a:rPr lang="en-US" altLang="en-US" dirty="0" smtClean="0"/>
              <a:t> </a:t>
            </a:r>
            <a:r>
              <a:rPr lang="en-US" altLang="en-US" dirty="0" err="1" smtClean="0"/>
              <a:t>khoản</a:t>
            </a:r>
            <a:r>
              <a:rPr lang="en-US" altLang="en-US" dirty="0" smtClean="0"/>
              <a:t> C </a:t>
            </a:r>
            <a:r>
              <a:rPr lang="en-US" altLang="en-US" dirty="0" err="1" smtClean="0"/>
              <a:t>của</a:t>
            </a:r>
            <a:r>
              <a:rPr lang="en-US" altLang="en-US" dirty="0" smtClean="0"/>
              <a:t> ICC </a:t>
            </a:r>
          </a:p>
          <a:p>
            <a:r>
              <a:rPr lang="en-US" altLang="en-US" dirty="0" err="1" smtClean="0"/>
              <a:t>Loại</a:t>
            </a:r>
            <a:r>
              <a:rPr lang="en-US" altLang="en-US" dirty="0" smtClean="0"/>
              <a:t> </a:t>
            </a:r>
            <a:r>
              <a:rPr lang="en-US" altLang="en-US" dirty="0" err="1" smtClean="0"/>
              <a:t>trừ</a:t>
            </a:r>
            <a:r>
              <a:rPr lang="en-US" altLang="en-US" dirty="0" smtClean="0"/>
              <a:t> </a:t>
            </a:r>
            <a:r>
              <a:rPr lang="en-US" altLang="en-US" dirty="0" err="1" smtClean="0"/>
              <a:t>điều</a:t>
            </a:r>
            <a:r>
              <a:rPr lang="en-US" altLang="en-US" dirty="0" smtClean="0"/>
              <a:t> </a:t>
            </a:r>
            <a:r>
              <a:rPr lang="en-US" altLang="en-US" dirty="0" err="1" smtClean="0"/>
              <a:t>khoản</a:t>
            </a:r>
            <a:r>
              <a:rPr lang="en-US" altLang="en-US" dirty="0" smtClean="0"/>
              <a:t> </a:t>
            </a:r>
            <a:r>
              <a:rPr lang="en-US" altLang="en-US" dirty="0" err="1" smtClean="0"/>
              <a:t>rủi</a:t>
            </a:r>
            <a:r>
              <a:rPr lang="en-US" altLang="en-US" dirty="0" smtClean="0"/>
              <a:t> </a:t>
            </a:r>
            <a:r>
              <a:rPr lang="en-US" altLang="en-US" dirty="0" err="1" smtClean="0"/>
              <a:t>ro</a:t>
            </a:r>
            <a:r>
              <a:rPr lang="en-US" altLang="en-US" dirty="0" smtClean="0"/>
              <a:t> do </a:t>
            </a:r>
            <a:r>
              <a:rPr lang="en-US" altLang="en-US" dirty="0" err="1" smtClean="0"/>
              <a:t>khủng</a:t>
            </a:r>
            <a:r>
              <a:rPr lang="en-US" altLang="en-US" dirty="0" smtClean="0"/>
              <a:t> </a:t>
            </a:r>
            <a:r>
              <a:rPr lang="en-US" altLang="en-US" dirty="0" err="1" smtClean="0"/>
              <a:t>bố</a:t>
            </a:r>
            <a:r>
              <a:rPr lang="en-US" altLang="en-US" dirty="0" smtClean="0"/>
              <a:t> (terrorism)</a:t>
            </a:r>
          </a:p>
          <a:p>
            <a:r>
              <a:rPr lang="en-US" altLang="en-US" b="1" dirty="0" smtClean="0"/>
              <a:t>sanction limitation and exclusion clause: </a:t>
            </a:r>
            <a:r>
              <a:rPr lang="vi-VN" altLang="en-US" dirty="0" smtClean="0"/>
              <a:t>giới hạn xử phạt và điều khoản loại trừ</a:t>
            </a:r>
            <a:endParaRPr lang="en-US" altLang="en-US" dirty="0" smtClean="0"/>
          </a:p>
          <a:p>
            <a:r>
              <a:rPr lang="en-US" altLang="en-US" dirty="0" err="1" smtClean="0"/>
              <a:t>Điều</a:t>
            </a:r>
            <a:r>
              <a:rPr lang="en-US" altLang="en-US" dirty="0" smtClean="0"/>
              <a:t> </a:t>
            </a:r>
            <a:r>
              <a:rPr lang="en-US" altLang="en-US" dirty="0" err="1" smtClean="0"/>
              <a:t>kiện</a:t>
            </a:r>
            <a:r>
              <a:rPr lang="en-US" altLang="en-US" dirty="0" smtClean="0"/>
              <a:t> </a:t>
            </a:r>
            <a:r>
              <a:rPr lang="en-US" altLang="en-US" dirty="0" err="1" smtClean="0"/>
              <a:t>bảo</a:t>
            </a:r>
            <a:r>
              <a:rPr lang="en-US" altLang="en-US" dirty="0" smtClean="0"/>
              <a:t> </a:t>
            </a:r>
            <a:r>
              <a:rPr lang="en-US" altLang="en-US" dirty="0" err="1" smtClean="0"/>
              <a:t>hiểm</a:t>
            </a:r>
            <a:r>
              <a:rPr lang="en-US" altLang="en-US" dirty="0" smtClean="0"/>
              <a:t> </a:t>
            </a:r>
            <a:r>
              <a:rPr lang="en-US" altLang="en-US" dirty="0" err="1" smtClean="0"/>
              <a:t>loại</a:t>
            </a:r>
            <a:r>
              <a:rPr lang="en-US" altLang="en-US" dirty="0" smtClean="0"/>
              <a:t> A - Strikes, Riots and Civil Commotion Clause (</a:t>
            </a:r>
            <a:r>
              <a:rPr lang="en-US" altLang="en-US" b="1" dirty="0" smtClean="0"/>
              <a:t>SRCC</a:t>
            </a:r>
            <a:r>
              <a:rPr lang="en-US" altLang="en-US" dirty="0" smtClean="0"/>
              <a:t>) -</a:t>
            </a:r>
            <a:r>
              <a:rPr lang="vi-VN" altLang="en-US" dirty="0" smtClean="0"/>
              <a:t>Các cuộc đình công, bạo loạn và điều khoản dân sự (SRCC)</a:t>
            </a:r>
            <a:r>
              <a:rPr lang="en-US" altLang="en-US" dirty="0" smtClean="0"/>
              <a:t>; without franchise : </a:t>
            </a:r>
            <a:r>
              <a:rPr lang="en-US" altLang="en-US" dirty="0" err="1" smtClean="0"/>
              <a:t>ko</a:t>
            </a:r>
            <a:r>
              <a:rPr lang="en-US" altLang="en-US" dirty="0" smtClean="0"/>
              <a:t> </a:t>
            </a:r>
            <a:r>
              <a:rPr lang="en-US" altLang="en-US" dirty="0" err="1" smtClean="0"/>
              <a:t>có</a:t>
            </a:r>
            <a:r>
              <a:rPr lang="en-US" altLang="en-US" dirty="0" smtClean="0"/>
              <a:t> </a:t>
            </a:r>
            <a:r>
              <a:rPr lang="en-US" altLang="en-US" dirty="0" err="1" smtClean="0"/>
              <a:t>mức</a:t>
            </a:r>
            <a:r>
              <a:rPr lang="en-US" altLang="en-US" dirty="0" smtClean="0"/>
              <a:t> </a:t>
            </a:r>
            <a:r>
              <a:rPr lang="en-US" altLang="en-US" dirty="0" err="1" smtClean="0"/>
              <a:t>miễn</a:t>
            </a:r>
            <a:r>
              <a:rPr lang="en-US" altLang="en-US" dirty="0" smtClean="0"/>
              <a:t> </a:t>
            </a:r>
            <a:r>
              <a:rPr lang="en-US" altLang="en-US" dirty="0" err="1" smtClean="0"/>
              <a:t>thường</a:t>
            </a:r>
            <a:endParaRPr lang="vi-VN" altLang="en-US" dirty="0" smtClean="0"/>
          </a:p>
          <a:p>
            <a:r>
              <a:rPr lang="en-US" altLang="en-US" dirty="0" smtClean="0"/>
              <a:t>Sum Insured:: </a:t>
            </a:r>
            <a:r>
              <a:rPr lang="en-US" altLang="en-US" dirty="0" err="1" smtClean="0"/>
              <a:t>số</a:t>
            </a:r>
            <a:r>
              <a:rPr lang="en-US" altLang="en-US" dirty="0" smtClean="0"/>
              <a:t> </a:t>
            </a:r>
            <a:r>
              <a:rPr lang="en-US" altLang="en-US" dirty="0" err="1" smtClean="0"/>
              <a:t>tiền</a:t>
            </a:r>
            <a:r>
              <a:rPr lang="en-US" altLang="en-US" dirty="0" smtClean="0"/>
              <a:t> </a:t>
            </a:r>
            <a:r>
              <a:rPr lang="en-US" altLang="en-US" dirty="0" err="1" smtClean="0"/>
              <a:t>bảo</a:t>
            </a:r>
            <a:r>
              <a:rPr lang="en-US" altLang="en-US" dirty="0" smtClean="0"/>
              <a:t> </a:t>
            </a:r>
            <a:r>
              <a:rPr lang="en-US" altLang="en-US" dirty="0" err="1" smtClean="0"/>
              <a:t>hiểm</a:t>
            </a:r>
            <a:endParaRPr lang="en-US" altLang="en-US" dirty="0" smtClean="0"/>
          </a:p>
          <a:p>
            <a:r>
              <a:rPr lang="en-US" altLang="en-US" dirty="0" err="1" smtClean="0"/>
              <a:t>Trong</a:t>
            </a:r>
            <a:r>
              <a:rPr lang="en-US" altLang="en-US" dirty="0" smtClean="0"/>
              <a:t> </a:t>
            </a:r>
            <a:r>
              <a:rPr lang="en-US" altLang="en-US" dirty="0" err="1" smtClean="0"/>
              <a:t>sự</a:t>
            </a:r>
            <a:r>
              <a:rPr lang="en-US" altLang="en-US" dirty="0" smtClean="0"/>
              <a:t> </a:t>
            </a:r>
            <a:r>
              <a:rPr lang="en-US" altLang="en-US" dirty="0" err="1" smtClean="0"/>
              <a:t>kiến</a:t>
            </a:r>
            <a:r>
              <a:rPr lang="en-US" altLang="en-US" dirty="0" smtClean="0"/>
              <a:t> </a:t>
            </a:r>
            <a:r>
              <a:rPr lang="en-US" altLang="en-US" dirty="0" err="1" smtClean="0"/>
              <a:t>tổn</a:t>
            </a:r>
            <a:r>
              <a:rPr lang="en-US" altLang="en-US" dirty="0" smtClean="0"/>
              <a:t> </a:t>
            </a:r>
            <a:r>
              <a:rPr lang="en-US" altLang="en-US" dirty="0" err="1" smtClean="0"/>
              <a:t>thất</a:t>
            </a:r>
            <a:r>
              <a:rPr lang="en-US" altLang="en-US" dirty="0" smtClean="0"/>
              <a:t> </a:t>
            </a:r>
            <a:r>
              <a:rPr lang="en-US" altLang="en-US" dirty="0" err="1" smtClean="0"/>
              <a:t>xảy</a:t>
            </a:r>
            <a:r>
              <a:rPr lang="en-US" altLang="en-US" dirty="0" smtClean="0"/>
              <a:t> </a:t>
            </a:r>
            <a:r>
              <a:rPr lang="en-US" altLang="en-US" dirty="0" err="1" smtClean="0"/>
              <a:t>ra</a:t>
            </a:r>
            <a:r>
              <a:rPr lang="en-US" altLang="en-US" dirty="0" smtClean="0"/>
              <a:t> </a:t>
            </a:r>
            <a:r>
              <a:rPr lang="en-US" altLang="en-US" dirty="0" err="1" smtClean="0"/>
              <a:t>thì</a:t>
            </a:r>
            <a:r>
              <a:rPr lang="en-US" altLang="en-US" dirty="0" smtClean="0"/>
              <a:t> </a:t>
            </a:r>
            <a:r>
              <a:rPr lang="en-US" altLang="en-US" dirty="0" err="1" smtClean="0"/>
              <a:t>sẽ</a:t>
            </a:r>
            <a:r>
              <a:rPr lang="en-US" altLang="en-US" dirty="0" smtClean="0"/>
              <a:t> </a:t>
            </a:r>
            <a:r>
              <a:rPr lang="en-US" altLang="en-US" dirty="0" err="1" smtClean="0"/>
              <a:t>sử</a:t>
            </a:r>
            <a:r>
              <a:rPr lang="en-US" altLang="en-US" dirty="0" smtClean="0"/>
              <a:t> </a:t>
            </a:r>
            <a:r>
              <a:rPr lang="en-US" altLang="en-US" dirty="0" err="1" smtClean="0"/>
              <a:t>dụng</a:t>
            </a:r>
            <a:r>
              <a:rPr lang="en-US" altLang="en-US" dirty="0" smtClean="0"/>
              <a:t> </a:t>
            </a:r>
            <a:r>
              <a:rPr lang="en-US" altLang="en-US" dirty="0" err="1" smtClean="0"/>
              <a:t>công</a:t>
            </a:r>
            <a:r>
              <a:rPr lang="en-US" altLang="en-US" dirty="0" smtClean="0"/>
              <a:t> ty </a:t>
            </a:r>
            <a:r>
              <a:rPr lang="en-US" altLang="en-US" dirty="0" err="1" smtClean="0"/>
              <a:t>giám</a:t>
            </a:r>
            <a:r>
              <a:rPr lang="en-US" altLang="en-US" dirty="0" smtClean="0"/>
              <a:t> </a:t>
            </a:r>
            <a:r>
              <a:rPr lang="en-US" altLang="en-US" dirty="0" err="1" smtClean="0"/>
              <a:t>định</a:t>
            </a:r>
            <a:r>
              <a:rPr lang="en-US" altLang="en-US" dirty="0" smtClean="0"/>
              <a:t> ….</a:t>
            </a:r>
          </a:p>
          <a:p>
            <a:r>
              <a:rPr lang="en-US" altLang="en-US" b="1" i="1" dirty="0" smtClean="0"/>
              <a:t>CLAIMS MUST BE PAYABLE IN TO THE ORDER OF APPLICANT, STATING AGENTS COMPANY REPRESENTATIVE IN SPAIN:  </a:t>
            </a:r>
            <a:r>
              <a:rPr lang="vi-VN" altLang="en-US" dirty="0" smtClean="0"/>
              <a:t>YÊU CẦU </a:t>
            </a:r>
            <a:r>
              <a:rPr lang="en-US" altLang="en-US" dirty="0" smtClean="0"/>
              <a:t>GIẢI QUYẾT QUYỀN LỢI BẢO HIỂM </a:t>
            </a:r>
            <a:r>
              <a:rPr lang="en-US" altLang="en-US" dirty="0" err="1" smtClean="0"/>
              <a:t>có</a:t>
            </a:r>
            <a:r>
              <a:rPr lang="en-US" altLang="en-US" dirty="0" smtClean="0"/>
              <a:t> </a:t>
            </a:r>
            <a:r>
              <a:rPr lang="en-US" altLang="en-US" dirty="0" err="1" smtClean="0"/>
              <a:t>thể</a:t>
            </a:r>
            <a:r>
              <a:rPr lang="en-US" altLang="en-US" dirty="0" smtClean="0"/>
              <a:t> </a:t>
            </a:r>
            <a:r>
              <a:rPr lang="en-US" altLang="en-US" dirty="0" err="1" smtClean="0"/>
              <a:t>đc</a:t>
            </a:r>
            <a:r>
              <a:rPr lang="en-US" altLang="en-US" dirty="0" smtClean="0"/>
              <a:t> chi </a:t>
            </a:r>
            <a:r>
              <a:rPr lang="en-US" altLang="en-US" dirty="0" err="1" smtClean="0"/>
              <a:t>trả</a:t>
            </a:r>
            <a:r>
              <a:rPr lang="en-US" altLang="en-US" dirty="0" smtClean="0"/>
              <a:t> </a:t>
            </a:r>
            <a:r>
              <a:rPr lang="en-US" altLang="en-US" dirty="0" err="1" smtClean="0"/>
              <a:t>theo</a:t>
            </a:r>
            <a:r>
              <a:rPr lang="en-US" altLang="en-US" dirty="0" smtClean="0"/>
              <a:t> </a:t>
            </a:r>
            <a:r>
              <a:rPr lang="en-US" altLang="en-US" dirty="0" err="1" smtClean="0"/>
              <a:t>lệnh</a:t>
            </a:r>
            <a:r>
              <a:rPr lang="en-US" altLang="en-US" dirty="0" smtClean="0"/>
              <a:t> </a:t>
            </a:r>
            <a:r>
              <a:rPr lang="en-US" altLang="en-US" dirty="0" err="1" smtClean="0"/>
              <a:t>của</a:t>
            </a:r>
            <a:r>
              <a:rPr lang="en-US" altLang="en-US" dirty="0" smtClean="0"/>
              <a:t> </a:t>
            </a:r>
            <a:r>
              <a:rPr lang="en-US" altLang="en-US" dirty="0" err="1" smtClean="0"/>
              <a:t>người</a:t>
            </a:r>
            <a:r>
              <a:rPr lang="en-US" altLang="en-US" dirty="0" smtClean="0"/>
              <a:t> </a:t>
            </a:r>
            <a:r>
              <a:rPr lang="en-US" altLang="en-US" dirty="0" err="1" smtClean="0"/>
              <a:t>yêu</a:t>
            </a:r>
            <a:r>
              <a:rPr lang="en-US" altLang="en-US" dirty="0" smtClean="0"/>
              <a:t> </a:t>
            </a:r>
            <a:r>
              <a:rPr lang="en-US" altLang="en-US" dirty="0" err="1" smtClean="0"/>
              <a:t>cầu</a:t>
            </a:r>
            <a:r>
              <a:rPr lang="en-US" altLang="en-US" dirty="0" smtClean="0"/>
              <a:t> </a:t>
            </a:r>
            <a:r>
              <a:rPr lang="en-US" altLang="en-US" dirty="0" err="1" smtClean="0"/>
              <a:t>bảo</a:t>
            </a:r>
            <a:r>
              <a:rPr lang="en-US" altLang="en-US" dirty="0" smtClean="0"/>
              <a:t> </a:t>
            </a:r>
            <a:r>
              <a:rPr lang="en-US" altLang="en-US" dirty="0" err="1" smtClean="0"/>
              <a:t>hiểm</a:t>
            </a:r>
            <a:r>
              <a:rPr lang="en-US" altLang="en-US" dirty="0" smtClean="0"/>
              <a:t>; CHỈ ĐỊNH </a:t>
            </a:r>
            <a:r>
              <a:rPr lang="vi-VN" altLang="en-US" dirty="0" smtClean="0"/>
              <a:t>CÔNG TY</a:t>
            </a:r>
            <a:r>
              <a:rPr lang="en-US" altLang="en-US" dirty="0" smtClean="0"/>
              <a:t> </a:t>
            </a:r>
            <a:r>
              <a:rPr lang="vi-VN" altLang="en-US" dirty="0" smtClean="0"/>
              <a:t>ĐẠI LÝ </a:t>
            </a:r>
            <a:r>
              <a:rPr lang="en-US" altLang="en-US" dirty="0" smtClean="0"/>
              <a:t>BH</a:t>
            </a:r>
            <a:r>
              <a:rPr lang="vi-VN" altLang="en-US" dirty="0" smtClean="0"/>
              <a:t> ĐẠI DIỆN Ở TÂY BAN NHA</a:t>
            </a:r>
            <a:endParaRPr lang="en-US" altLang="en-US" dirty="0" smtClean="0"/>
          </a:p>
          <a:p>
            <a:r>
              <a:rPr lang="en-US" altLang="en-US" dirty="0" smtClean="0"/>
              <a:t>https://paa.vn/tu-vung-anh-ngu-bao-hiem-tai-san.html</a:t>
            </a:r>
          </a:p>
          <a:p>
            <a:endParaRPr lang="en-US" altLang="en-US" dirty="0" smtClean="0"/>
          </a:p>
          <a:p>
            <a:endParaRPr lang="en-US" altLang="en-US" dirty="0" smtClean="0"/>
          </a:p>
          <a:p>
            <a:endParaRPr lang="en-US" dirty="0"/>
          </a:p>
        </p:txBody>
      </p:sp>
      <p:sp>
        <p:nvSpPr>
          <p:cNvPr id="4" name="Slide Number Placeholder 3"/>
          <p:cNvSpPr>
            <a:spLocks noGrp="1"/>
          </p:cNvSpPr>
          <p:nvPr>
            <p:ph type="sldNum" sz="quarter" idx="10"/>
          </p:nvPr>
        </p:nvSpPr>
        <p:spPr/>
        <p:txBody>
          <a:bodyPr/>
          <a:lstStyle/>
          <a:p>
            <a:fld id="{ACB0A47A-EF75-49F8-BBF3-F10B1BF96631}" type="slidenum">
              <a:rPr lang="en-US" smtClean="0"/>
              <a:t>41</a:t>
            </a:fld>
            <a:endParaRPr lang="en-US"/>
          </a:p>
        </p:txBody>
      </p:sp>
    </p:spTree>
    <p:extLst>
      <p:ext uri="{BB962C8B-B14F-4D97-AF65-F5344CB8AC3E}">
        <p14:creationId xmlns:p14="http://schemas.microsoft.com/office/powerpoint/2010/main" val="3720322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a:ln/>
        </p:spPr>
      </p:sp>
      <p:sp>
        <p:nvSpPr>
          <p:cNvPr id="6451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SUM INSURED: số tiền bảo hiểm</a:t>
            </a:r>
          </a:p>
          <a:p>
            <a:r>
              <a:rPr lang="en-US" altLang="en-US" smtClean="0"/>
              <a:t>PREMIUM : PHÍ BẢO HIỂM </a:t>
            </a:r>
          </a:p>
          <a:p>
            <a:r>
              <a:rPr lang="vi-VN" altLang="en-US" b="1" smtClean="0"/>
              <a:t>Policy Holder</a:t>
            </a:r>
            <a:r>
              <a:rPr lang="en-US" altLang="en-US" b="1" smtClean="0"/>
              <a:t> name </a:t>
            </a:r>
            <a:r>
              <a:rPr lang="vi-VN" altLang="en-US" b="1" smtClean="0"/>
              <a:t> </a:t>
            </a:r>
            <a:r>
              <a:rPr lang="vi-VN" altLang="en-US" smtClean="0"/>
              <a:t>là </a:t>
            </a:r>
            <a:r>
              <a:rPr lang="en-US" altLang="en-US" smtClean="0"/>
              <a:t>Người mua bảo hiểm </a:t>
            </a:r>
            <a:r>
              <a:rPr lang="en-US" altLang="en-US" smtClean="0">
                <a:sym typeface="Wingdings" panose="05000000000000000000" pitchFamily="2" charset="2"/>
              </a:rPr>
              <a:t></a:t>
            </a:r>
            <a:r>
              <a:rPr lang="vi-VN" altLang="en-US" smtClean="0"/>
              <a:t>Người Được Bảo Hiểm, Khách Hàng Bảo Hiểm, Người Giữ Đơn Bảo Hiểm.</a:t>
            </a:r>
            <a:endParaRPr lang="en-US" altLang="en-US" smtClean="0"/>
          </a:p>
          <a:p>
            <a:r>
              <a:rPr lang="en-US" altLang="en-US" b="1" smtClean="0"/>
              <a:t>ASSURED NAME </a:t>
            </a:r>
            <a:r>
              <a:rPr lang="en-US" altLang="en-US" smtClean="0"/>
              <a:t>: người được bảo hiểm, người thụ hưởng</a:t>
            </a:r>
          </a:p>
        </p:txBody>
      </p:sp>
      <p:sp>
        <p:nvSpPr>
          <p:cNvPr id="6451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C57B151A-A16A-4E45-8113-33DFBA4322D5}" type="slidenum">
              <a:rPr lang="en-US" altLang="en-US" sz="1200" smtClean="0">
                <a:latin typeface="Calibri" panose="020F0502020204030204" pitchFamily="34" charset="0"/>
              </a:rPr>
              <a:pPr/>
              <a:t>42</a:t>
            </a:fld>
            <a:endParaRPr lang="en-US" altLang="en-US" sz="1200" smtClean="0">
              <a:latin typeface="Calibri" panose="020F0502020204030204" pitchFamily="34" charset="0"/>
            </a:endParaRPr>
          </a:p>
        </p:txBody>
      </p:sp>
    </p:spTree>
    <p:extLst>
      <p:ext uri="{BB962C8B-B14F-4D97-AF65-F5344CB8AC3E}">
        <p14:creationId xmlns:p14="http://schemas.microsoft.com/office/powerpoint/2010/main" val="7136317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https://dichvulogistics.vn/ve-cac-dich-vu-logistics/thu-tuc-xuat-nhap-khau/to-khai-hai-quan-la-gi-cach-ghi-tieu-thuc-trong-to-khai-hai-quan/</a:t>
            </a:r>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pt-BR" altLang="en-US" sz="1200" dirty="0" smtClean="0">
                <a:latin typeface="Times New Roman" panose="02020603050405020304" pitchFamily="18" charset="0"/>
                <a:cs typeface="Calibri" panose="020F0502020204030204" pitchFamily="34" charset="0"/>
              </a:rPr>
              <a:t>Cũng có thể hiểu một cách khác như, khi có một lô hàng nào đó cần phải xuất đi hoặc nhập về thì phải làm thủ tục hải quan, trong đó việc tờ khai hải quan là không thể thiếu, bắt buộc phải có, nếu không có mọi hoạt động liên quan đến xuất nhập khẩu đều bị dừng lại.</a:t>
            </a:r>
            <a:endParaRPr lang="pt-BR" altLang="en-US" sz="1200" dirty="0" smtClean="0">
              <a:latin typeface="Times New Roman" panose="02020603050405020304" pitchFamily="18" charset="0"/>
            </a:endParaRPr>
          </a:p>
          <a:p>
            <a:r>
              <a:rPr lang="en-US" b="1" dirty="0" err="1" smtClean="0"/>
              <a:t>khi</a:t>
            </a:r>
            <a:r>
              <a:rPr lang="en-US" b="1" dirty="0" smtClean="0"/>
              <a:t> </a:t>
            </a:r>
            <a:r>
              <a:rPr lang="en-US" b="1" dirty="0" err="1" smtClean="0"/>
              <a:t>truyền</a:t>
            </a:r>
            <a:r>
              <a:rPr lang="en-US" b="1" dirty="0" smtClean="0"/>
              <a:t> </a:t>
            </a:r>
            <a:r>
              <a:rPr lang="en-US" b="1" dirty="0" err="1" smtClean="0"/>
              <a:t>tk</a:t>
            </a:r>
            <a:r>
              <a:rPr lang="en-US" b="1" dirty="0" smtClean="0"/>
              <a:t> </a:t>
            </a:r>
            <a:r>
              <a:rPr lang="en-US" b="1" dirty="0" err="1" smtClean="0"/>
              <a:t>chính</a:t>
            </a:r>
            <a:r>
              <a:rPr lang="en-US" b="1" dirty="0" smtClean="0"/>
              <a:t> </a:t>
            </a:r>
            <a:r>
              <a:rPr lang="en-US" b="1" dirty="0" err="1" smtClean="0"/>
              <a:t>thức</a:t>
            </a:r>
            <a:r>
              <a:rPr lang="en-US" b="1" dirty="0" smtClean="0"/>
              <a:t> </a:t>
            </a:r>
            <a:r>
              <a:rPr lang="en-US" b="1" dirty="0" err="1" smtClean="0"/>
              <a:t>sẽ</a:t>
            </a:r>
            <a:r>
              <a:rPr lang="en-US" b="1" dirty="0" smtClean="0"/>
              <a:t> </a:t>
            </a:r>
            <a:r>
              <a:rPr lang="en-US" b="1" dirty="0" err="1" smtClean="0"/>
              <a:t>có</a:t>
            </a:r>
            <a:r>
              <a:rPr lang="en-US" b="1" dirty="0" smtClean="0"/>
              <a:t> </a:t>
            </a:r>
            <a:r>
              <a:rPr lang="en-US" b="1" dirty="0" err="1" smtClean="0"/>
              <a:t>ngày</a:t>
            </a:r>
            <a:r>
              <a:rPr lang="en-US" b="1" dirty="0" smtClean="0"/>
              <a:t> </a:t>
            </a:r>
            <a:r>
              <a:rPr lang="en-US" b="1" dirty="0" err="1" smtClean="0"/>
              <a:t>giờ</a:t>
            </a:r>
            <a:r>
              <a:rPr lang="en-US" b="1" dirty="0" smtClean="0"/>
              <a:t> </a:t>
            </a:r>
            <a:r>
              <a:rPr lang="en-US" b="1" dirty="0" err="1" smtClean="0"/>
              <a:t>đky</a:t>
            </a:r>
            <a:r>
              <a:rPr lang="en-US" b="1" dirty="0" smtClean="0"/>
              <a:t> </a:t>
            </a:r>
            <a:r>
              <a:rPr lang="en-US" b="1" dirty="0" err="1" smtClean="0"/>
              <a:t>truyền</a:t>
            </a:r>
            <a:r>
              <a:rPr lang="en-US" b="1" dirty="0" smtClean="0"/>
              <a:t> </a:t>
            </a:r>
            <a:r>
              <a:rPr lang="en-US" b="1" dirty="0" err="1" smtClean="0"/>
              <a:t>tk</a:t>
            </a:r>
            <a:r>
              <a:rPr lang="en-US" b="1" dirty="0" smtClean="0"/>
              <a:t> </a:t>
            </a:r>
            <a:r>
              <a:rPr lang="en-US" b="1" dirty="0" err="1" smtClean="0"/>
              <a:t>và</a:t>
            </a:r>
            <a:r>
              <a:rPr lang="en-US" b="1" dirty="0" smtClean="0"/>
              <a:t> </a:t>
            </a:r>
            <a:r>
              <a:rPr lang="en-US" b="1" dirty="0" err="1" smtClean="0"/>
              <a:t>số</a:t>
            </a:r>
            <a:r>
              <a:rPr lang="en-US" b="1" dirty="0" smtClean="0"/>
              <a:t> </a:t>
            </a:r>
            <a:r>
              <a:rPr lang="en-US" b="1" dirty="0" err="1" smtClean="0"/>
              <a:t>tk</a:t>
            </a:r>
            <a:endParaRPr lang="en-US" b="1" dirty="0"/>
          </a:p>
        </p:txBody>
      </p:sp>
      <p:sp>
        <p:nvSpPr>
          <p:cNvPr id="4" name="Slide Number Placeholder 3"/>
          <p:cNvSpPr>
            <a:spLocks noGrp="1"/>
          </p:cNvSpPr>
          <p:nvPr>
            <p:ph type="sldNum" sz="quarter" idx="10"/>
          </p:nvPr>
        </p:nvSpPr>
        <p:spPr/>
        <p:txBody>
          <a:bodyPr/>
          <a:lstStyle/>
          <a:p>
            <a:fld id="{ACB0A47A-EF75-49F8-BBF3-F10B1BF96631}" type="slidenum">
              <a:rPr lang="en-US" smtClean="0"/>
              <a:t>43</a:t>
            </a:fld>
            <a:endParaRPr lang="en-US"/>
          </a:p>
        </p:txBody>
      </p:sp>
    </p:spTree>
    <p:extLst>
      <p:ext uri="{BB962C8B-B14F-4D97-AF65-F5344CB8AC3E}">
        <p14:creationId xmlns:p14="http://schemas.microsoft.com/office/powerpoint/2010/main" val="38550064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jpeg"/><Relationship Id="rId1" Type="http://schemas.openxmlformats.org/officeDocument/2006/relationships/slideMaster" Target="../slideMasters/slideMaster2.xml"/><Relationship Id="rId6" Type="http://schemas.openxmlformats.org/officeDocument/2006/relationships/image" Target="../media/image15.png"/><Relationship Id="rId11" Type="http://schemas.openxmlformats.org/officeDocument/2006/relationships/image" Target="../media/image10.png"/><Relationship Id="rId5" Type="http://schemas.openxmlformats.org/officeDocument/2006/relationships/image" Target="../media/image14.png"/><Relationship Id="rId10" Type="http://schemas.openxmlformats.org/officeDocument/2006/relationships/image" Target="../media/image9.png"/><Relationship Id="rId4" Type="http://schemas.openxmlformats.org/officeDocument/2006/relationships/image" Target="../media/image13.png"/><Relationship Id="rId9" Type="http://schemas.openxmlformats.org/officeDocument/2006/relationships/image" Target="../media/image18.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DA4B4F1-A1C6-4FB6-9DB0-9E385AE57070}" type="datetimeFigureOut">
              <a:rPr lang="en-US" smtClean="0"/>
              <a:t>2/20/2021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9A415-CE87-4BD8-8648-B1EC83831F87}" type="slidenum">
              <a:rPr lang="en-US" smtClean="0"/>
              <a:t>‹#›</a:t>
            </a:fld>
            <a:endParaRPr lang="en-US"/>
          </a:p>
        </p:txBody>
      </p:sp>
    </p:spTree>
    <p:extLst>
      <p:ext uri="{BB962C8B-B14F-4D97-AF65-F5344CB8AC3E}">
        <p14:creationId xmlns:p14="http://schemas.microsoft.com/office/powerpoint/2010/main" val="622584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A4B4F1-A1C6-4FB6-9DB0-9E385AE57070}" type="datetimeFigureOut">
              <a:rPr lang="en-US" smtClean="0"/>
              <a:t>2/20/2021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9A415-CE87-4BD8-8648-B1EC83831F87}" type="slidenum">
              <a:rPr lang="en-US" smtClean="0"/>
              <a:t>‹#›</a:t>
            </a:fld>
            <a:endParaRPr lang="en-US"/>
          </a:p>
        </p:txBody>
      </p:sp>
    </p:spTree>
    <p:extLst>
      <p:ext uri="{BB962C8B-B14F-4D97-AF65-F5344CB8AC3E}">
        <p14:creationId xmlns:p14="http://schemas.microsoft.com/office/powerpoint/2010/main" val="18504553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DA4B4F1-A1C6-4FB6-9DB0-9E385AE57070}" type="datetimeFigureOut">
              <a:rPr lang="en-US" smtClean="0"/>
              <a:t>2/20/2021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9A415-CE87-4BD8-8648-B1EC83831F87}" type="slidenum">
              <a:rPr lang="en-US" smtClean="0"/>
              <a:t>‹#›</a:t>
            </a:fld>
            <a:endParaRPr lang="en-US"/>
          </a:p>
        </p:txBody>
      </p:sp>
    </p:spTree>
    <p:extLst>
      <p:ext uri="{BB962C8B-B14F-4D97-AF65-F5344CB8AC3E}">
        <p14:creationId xmlns:p14="http://schemas.microsoft.com/office/powerpoint/2010/main" val="41679006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DA4B4F1-A1C6-4FB6-9DB0-9E385AE57070}" type="datetimeFigureOut">
              <a:rPr lang="en-US" smtClean="0"/>
              <a:t>2/20/2021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89A415-CE87-4BD8-8648-B1EC83831F87}" type="slidenum">
              <a:rPr lang="en-US" smtClean="0"/>
              <a:t>‹#›</a:t>
            </a:fld>
            <a:endParaRPr lang="en-US"/>
          </a:p>
        </p:txBody>
      </p:sp>
    </p:spTree>
    <p:extLst>
      <p:ext uri="{BB962C8B-B14F-4D97-AF65-F5344CB8AC3E}">
        <p14:creationId xmlns:p14="http://schemas.microsoft.com/office/powerpoint/2010/main" val="1034339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DA4B4F1-A1C6-4FB6-9DB0-9E385AE57070}" type="datetimeFigureOut">
              <a:rPr lang="en-US" smtClean="0"/>
              <a:t>2/20/2021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D89A415-CE87-4BD8-8648-B1EC83831F87}" type="slidenum">
              <a:rPr lang="en-US" smtClean="0"/>
              <a:t>‹#›</a:t>
            </a:fld>
            <a:endParaRPr lang="en-US"/>
          </a:p>
        </p:txBody>
      </p:sp>
    </p:spTree>
    <p:extLst>
      <p:ext uri="{BB962C8B-B14F-4D97-AF65-F5344CB8AC3E}">
        <p14:creationId xmlns:p14="http://schemas.microsoft.com/office/powerpoint/2010/main" val="17274715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DA4B4F1-A1C6-4FB6-9DB0-9E385AE57070}" type="datetimeFigureOut">
              <a:rPr lang="en-US" smtClean="0"/>
              <a:t>2/20/2021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D89A415-CE87-4BD8-8648-B1EC83831F87}" type="slidenum">
              <a:rPr lang="en-US" smtClean="0"/>
              <a:t>‹#›</a:t>
            </a:fld>
            <a:endParaRPr lang="en-US"/>
          </a:p>
        </p:txBody>
      </p:sp>
    </p:spTree>
    <p:extLst>
      <p:ext uri="{BB962C8B-B14F-4D97-AF65-F5344CB8AC3E}">
        <p14:creationId xmlns:p14="http://schemas.microsoft.com/office/powerpoint/2010/main" val="372123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A4B4F1-A1C6-4FB6-9DB0-9E385AE57070}" type="datetimeFigureOut">
              <a:rPr lang="en-US" smtClean="0"/>
              <a:t>2/20/2021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D89A415-CE87-4BD8-8648-B1EC83831F87}" type="slidenum">
              <a:rPr lang="en-US" smtClean="0"/>
              <a:t>‹#›</a:t>
            </a:fld>
            <a:endParaRPr lang="en-US"/>
          </a:p>
        </p:txBody>
      </p:sp>
    </p:spTree>
    <p:extLst>
      <p:ext uri="{BB962C8B-B14F-4D97-AF65-F5344CB8AC3E}">
        <p14:creationId xmlns:p14="http://schemas.microsoft.com/office/powerpoint/2010/main" val="25784038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DA4B4F1-A1C6-4FB6-9DB0-9E385AE57070}" type="datetimeFigureOut">
              <a:rPr lang="en-US" smtClean="0"/>
              <a:t>2/20/2021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89A415-CE87-4BD8-8648-B1EC83831F87}" type="slidenum">
              <a:rPr lang="en-US" smtClean="0"/>
              <a:t>‹#›</a:t>
            </a:fld>
            <a:endParaRPr lang="en-US"/>
          </a:p>
        </p:txBody>
      </p:sp>
    </p:spTree>
    <p:extLst>
      <p:ext uri="{BB962C8B-B14F-4D97-AF65-F5344CB8AC3E}">
        <p14:creationId xmlns:p14="http://schemas.microsoft.com/office/powerpoint/2010/main" val="13603691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DA4B4F1-A1C6-4FB6-9DB0-9E385AE57070}" type="datetimeFigureOut">
              <a:rPr lang="en-US" smtClean="0"/>
              <a:t>2/20/2021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89A415-CE87-4BD8-8648-B1EC83831F87}" type="slidenum">
              <a:rPr lang="en-US" smtClean="0"/>
              <a:t>‹#›</a:t>
            </a:fld>
            <a:endParaRPr lang="en-US"/>
          </a:p>
        </p:txBody>
      </p:sp>
    </p:spTree>
    <p:extLst>
      <p:ext uri="{BB962C8B-B14F-4D97-AF65-F5344CB8AC3E}">
        <p14:creationId xmlns:p14="http://schemas.microsoft.com/office/powerpoint/2010/main" val="1942022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A4B4F1-A1C6-4FB6-9DB0-9E385AE57070}" type="datetimeFigureOut">
              <a:rPr lang="en-US" smtClean="0"/>
              <a:t>2/20/2021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9A415-CE87-4BD8-8648-B1EC83831F87}" type="slidenum">
              <a:rPr lang="en-US" smtClean="0"/>
              <a:t>‹#›</a:t>
            </a:fld>
            <a:endParaRPr lang="en-US"/>
          </a:p>
        </p:txBody>
      </p:sp>
    </p:spTree>
    <p:extLst>
      <p:ext uri="{BB962C8B-B14F-4D97-AF65-F5344CB8AC3E}">
        <p14:creationId xmlns:p14="http://schemas.microsoft.com/office/powerpoint/2010/main" val="21961607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A4B4F1-A1C6-4FB6-9DB0-9E385AE57070}" type="datetimeFigureOut">
              <a:rPr lang="en-US" smtClean="0"/>
              <a:t>2/20/2021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9A415-CE87-4BD8-8648-B1EC83831F87}" type="slidenum">
              <a:rPr lang="en-US" smtClean="0"/>
              <a:t>‹#›</a:t>
            </a:fld>
            <a:endParaRPr lang="en-US"/>
          </a:p>
        </p:txBody>
      </p:sp>
    </p:spTree>
    <p:extLst>
      <p:ext uri="{BB962C8B-B14F-4D97-AF65-F5344CB8AC3E}">
        <p14:creationId xmlns:p14="http://schemas.microsoft.com/office/powerpoint/2010/main" val="26897722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127"/>
          <p:cNvSpPr>
            <a:spLocks noChangeArrowheads="1"/>
          </p:cNvSpPr>
          <p:nvPr/>
        </p:nvSpPr>
        <p:spPr bwMode="gray">
          <a:xfrm>
            <a:off x="0" y="0"/>
            <a:ext cx="12192000" cy="1828800"/>
          </a:xfrm>
          <a:prstGeom prst="rect">
            <a:avLst/>
          </a:prstGeom>
          <a:gradFill rotWithShape="1">
            <a:gsLst>
              <a:gs pos="0">
                <a:schemeClr val="accent1"/>
              </a:gs>
              <a:gs pos="100000">
                <a:schemeClr val="accent1">
                  <a:gamma/>
                  <a:tint val="0"/>
                  <a:invGamma/>
                  <a:alpha val="0"/>
                </a:schemeClr>
              </a:gs>
            </a:gsLst>
            <a:lin ang="5400000" scaled="1"/>
          </a:gradFill>
          <a:ln>
            <a:noFill/>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80808"/>
              </a:solidFill>
              <a:effectLst/>
              <a:uLnTx/>
              <a:uFillTx/>
              <a:latin typeface="Arial" charset="0"/>
              <a:ea typeface="+mn-ea"/>
              <a:cs typeface="+mn-cs"/>
            </a:endParaRPr>
          </a:p>
        </p:txBody>
      </p:sp>
      <p:grpSp>
        <p:nvGrpSpPr>
          <p:cNvPr id="5" name="Group 15"/>
          <p:cNvGrpSpPr>
            <a:grpSpLocks/>
          </p:cNvGrpSpPr>
          <p:nvPr/>
        </p:nvGrpSpPr>
        <p:grpSpPr bwMode="auto">
          <a:xfrm>
            <a:off x="203200" y="381000"/>
            <a:ext cx="9118600" cy="3365500"/>
            <a:chOff x="664" y="1951"/>
            <a:chExt cx="4308" cy="2120"/>
          </a:xfrm>
        </p:grpSpPr>
        <p:sp>
          <p:nvSpPr>
            <p:cNvPr id="6" name="Freeform 16"/>
            <p:cNvSpPr>
              <a:spLocks/>
            </p:cNvSpPr>
            <p:nvPr/>
          </p:nvSpPr>
          <p:spPr bwMode="invGray">
            <a:xfrm>
              <a:off x="743" y="2045"/>
              <a:ext cx="1267" cy="1938"/>
            </a:xfrm>
            <a:custGeom>
              <a:avLst/>
              <a:gdLst>
                <a:gd name="T0" fmla="*/ 1 w 1692"/>
                <a:gd name="T1" fmla="*/ 1 h 2586"/>
                <a:gd name="T2" fmla="*/ 1 w 1692"/>
                <a:gd name="T3" fmla="*/ 1 h 2586"/>
                <a:gd name="T4" fmla="*/ 1 w 1692"/>
                <a:gd name="T5" fmla="*/ 1 h 2586"/>
                <a:gd name="T6" fmla="*/ 1 w 1692"/>
                <a:gd name="T7" fmla="*/ 1 h 2586"/>
                <a:gd name="T8" fmla="*/ 1 w 1692"/>
                <a:gd name="T9" fmla="*/ 1 h 2586"/>
                <a:gd name="T10" fmla="*/ 1 w 1692"/>
                <a:gd name="T11" fmla="*/ 1 h 2586"/>
                <a:gd name="T12" fmla="*/ 1 w 1692"/>
                <a:gd name="T13" fmla="*/ 1 h 2586"/>
                <a:gd name="T14" fmla="*/ 1 w 1692"/>
                <a:gd name="T15" fmla="*/ 1 h 2586"/>
                <a:gd name="T16" fmla="*/ 1 w 1692"/>
                <a:gd name="T17" fmla="*/ 1 h 2586"/>
                <a:gd name="T18" fmla="*/ 1 w 1692"/>
                <a:gd name="T19" fmla="*/ 1 h 2586"/>
                <a:gd name="T20" fmla="*/ 1 w 1692"/>
                <a:gd name="T21" fmla="*/ 1 h 2586"/>
                <a:gd name="T22" fmla="*/ 1 w 1692"/>
                <a:gd name="T23" fmla="*/ 1 h 2586"/>
                <a:gd name="T24" fmla="*/ 1 w 1692"/>
                <a:gd name="T25" fmla="*/ 1 h 2586"/>
                <a:gd name="T26" fmla="*/ 1 w 1692"/>
                <a:gd name="T27" fmla="*/ 1 h 2586"/>
                <a:gd name="T28" fmla="*/ 1 w 1692"/>
                <a:gd name="T29" fmla="*/ 1 h 2586"/>
                <a:gd name="T30" fmla="*/ 1 w 1692"/>
                <a:gd name="T31" fmla="*/ 1 h 2586"/>
                <a:gd name="T32" fmla="*/ 1 w 1692"/>
                <a:gd name="T33" fmla="*/ 1 h 2586"/>
                <a:gd name="T34" fmla="*/ 1 w 1692"/>
                <a:gd name="T35" fmla="*/ 1 h 2586"/>
                <a:gd name="T36" fmla="*/ 1 w 1692"/>
                <a:gd name="T37" fmla="*/ 1 h 2586"/>
                <a:gd name="T38" fmla="*/ 1 w 1692"/>
                <a:gd name="T39" fmla="*/ 1 h 2586"/>
                <a:gd name="T40" fmla="*/ 1 w 1692"/>
                <a:gd name="T41" fmla="*/ 1 h 2586"/>
                <a:gd name="T42" fmla="*/ 1 w 1692"/>
                <a:gd name="T43" fmla="*/ 1 h 2586"/>
                <a:gd name="T44" fmla="*/ 1 w 1692"/>
                <a:gd name="T45" fmla="*/ 1 h 2586"/>
                <a:gd name="T46" fmla="*/ 1 w 1692"/>
                <a:gd name="T47" fmla="*/ 1 h 2586"/>
                <a:gd name="T48" fmla="*/ 1 w 1692"/>
                <a:gd name="T49" fmla="*/ 1 h 2586"/>
                <a:gd name="T50" fmla="*/ 1 w 1692"/>
                <a:gd name="T51" fmla="*/ 1 h 2586"/>
                <a:gd name="T52" fmla="*/ 1 w 1692"/>
                <a:gd name="T53" fmla="*/ 1 h 2586"/>
                <a:gd name="T54" fmla="*/ 1 w 1692"/>
                <a:gd name="T55" fmla="*/ 1 h 2586"/>
                <a:gd name="T56" fmla="*/ 1 w 1692"/>
                <a:gd name="T57" fmla="*/ 1 h 2586"/>
                <a:gd name="T58" fmla="*/ 1 w 1692"/>
                <a:gd name="T59" fmla="*/ 1 h 2586"/>
                <a:gd name="T60" fmla="*/ 1 w 1692"/>
                <a:gd name="T61" fmla="*/ 1 h 2586"/>
                <a:gd name="T62" fmla="*/ 1 w 1692"/>
                <a:gd name="T63" fmla="*/ 1 h 2586"/>
                <a:gd name="T64" fmla="*/ 1 w 1692"/>
                <a:gd name="T65" fmla="*/ 1 h 2586"/>
                <a:gd name="T66" fmla="*/ 1 w 1692"/>
                <a:gd name="T67" fmla="*/ 1 h 2586"/>
                <a:gd name="T68" fmla="*/ 1 w 1692"/>
                <a:gd name="T69" fmla="*/ 1 h 2586"/>
                <a:gd name="T70" fmla="*/ 1 w 1692"/>
                <a:gd name="T71" fmla="*/ 1 h 2586"/>
                <a:gd name="T72" fmla="*/ 1 w 1692"/>
                <a:gd name="T73" fmla="*/ 1 h 2586"/>
                <a:gd name="T74" fmla="*/ 1 w 1692"/>
                <a:gd name="T75" fmla="*/ 1 h 2586"/>
                <a:gd name="T76" fmla="*/ 1 w 1692"/>
                <a:gd name="T77" fmla="*/ 1 h 2586"/>
                <a:gd name="T78" fmla="*/ 1 w 1692"/>
                <a:gd name="T79" fmla="*/ 1 h 2586"/>
                <a:gd name="T80" fmla="*/ 1 w 1692"/>
                <a:gd name="T81" fmla="*/ 1 h 2586"/>
                <a:gd name="T82" fmla="*/ 1 w 1692"/>
                <a:gd name="T83" fmla="*/ 1 h 2586"/>
                <a:gd name="T84" fmla="*/ 1 w 1692"/>
                <a:gd name="T85" fmla="*/ 1 h 2586"/>
                <a:gd name="T86" fmla="*/ 1 w 1692"/>
                <a:gd name="T87" fmla="*/ 1 h 2586"/>
                <a:gd name="T88" fmla="*/ 1 w 1692"/>
                <a:gd name="T89" fmla="*/ 1 h 2586"/>
                <a:gd name="T90" fmla="*/ 1 w 1692"/>
                <a:gd name="T91" fmla="*/ 1 h 2586"/>
                <a:gd name="T92" fmla="*/ 1 w 1692"/>
                <a:gd name="T93" fmla="*/ 1 h 2586"/>
                <a:gd name="T94" fmla="*/ 1 w 1692"/>
                <a:gd name="T95" fmla="*/ 1 h 2586"/>
                <a:gd name="T96" fmla="*/ 1 w 1692"/>
                <a:gd name="T97" fmla="*/ 1 h 2586"/>
                <a:gd name="T98" fmla="*/ 1 w 1692"/>
                <a:gd name="T99" fmla="*/ 1 h 2586"/>
                <a:gd name="T100" fmla="*/ 1 w 1692"/>
                <a:gd name="T101" fmla="*/ 1 h 2586"/>
                <a:gd name="T102" fmla="*/ 1 w 1692"/>
                <a:gd name="T103" fmla="*/ 1 h 2586"/>
                <a:gd name="T104" fmla="*/ 1 w 1692"/>
                <a:gd name="T105" fmla="*/ 1 h 2586"/>
                <a:gd name="T106" fmla="*/ 1 w 1692"/>
                <a:gd name="T107" fmla="*/ 1 h 2586"/>
                <a:gd name="T108" fmla="*/ 1 w 1692"/>
                <a:gd name="T109" fmla="*/ 1 h 2586"/>
                <a:gd name="T110" fmla="*/ 1 w 1692"/>
                <a:gd name="T111" fmla="*/ 1 h 2586"/>
                <a:gd name="T112" fmla="*/ 1 w 1692"/>
                <a:gd name="T113" fmla="*/ 1 h 2586"/>
                <a:gd name="T114" fmla="*/ 1 w 1692"/>
                <a:gd name="T115" fmla="*/ 0 h 2586"/>
                <a:gd name="T116" fmla="*/ 1 w 1692"/>
                <a:gd name="T117" fmla="*/ 1 h 2586"/>
                <a:gd name="T118" fmla="*/ 1 w 1692"/>
                <a:gd name="T119" fmla="*/ 1 h 2586"/>
                <a:gd name="T120" fmla="*/ 1 w 1692"/>
                <a:gd name="T121" fmla="*/ 1 h 2586"/>
                <a:gd name="T122" fmla="*/ 1 w 1692"/>
                <a:gd name="T123" fmla="*/ 1 h 2586"/>
                <a:gd name="T124" fmla="*/ 1 w 1692"/>
                <a:gd name="T125" fmla="*/ 1 h 258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692" h="2586">
                  <a:moveTo>
                    <a:pt x="2" y="252"/>
                  </a:moveTo>
                  <a:lnTo>
                    <a:pt x="68" y="264"/>
                  </a:lnTo>
                  <a:lnTo>
                    <a:pt x="116" y="258"/>
                  </a:lnTo>
                  <a:lnTo>
                    <a:pt x="188" y="216"/>
                  </a:lnTo>
                  <a:lnTo>
                    <a:pt x="236" y="210"/>
                  </a:lnTo>
                  <a:lnTo>
                    <a:pt x="320" y="210"/>
                  </a:lnTo>
                  <a:lnTo>
                    <a:pt x="368" y="216"/>
                  </a:lnTo>
                  <a:lnTo>
                    <a:pt x="398" y="246"/>
                  </a:lnTo>
                  <a:lnTo>
                    <a:pt x="434" y="240"/>
                  </a:lnTo>
                  <a:lnTo>
                    <a:pt x="422" y="294"/>
                  </a:lnTo>
                  <a:lnTo>
                    <a:pt x="404" y="354"/>
                  </a:lnTo>
                  <a:lnTo>
                    <a:pt x="416" y="444"/>
                  </a:lnTo>
                  <a:lnTo>
                    <a:pt x="408" y="480"/>
                  </a:lnTo>
                  <a:lnTo>
                    <a:pt x="380" y="474"/>
                  </a:lnTo>
                  <a:lnTo>
                    <a:pt x="272" y="582"/>
                  </a:lnTo>
                  <a:lnTo>
                    <a:pt x="236" y="628"/>
                  </a:lnTo>
                  <a:lnTo>
                    <a:pt x="242" y="672"/>
                  </a:lnTo>
                  <a:lnTo>
                    <a:pt x="218" y="714"/>
                  </a:lnTo>
                  <a:lnTo>
                    <a:pt x="268" y="774"/>
                  </a:lnTo>
                  <a:lnTo>
                    <a:pt x="262" y="844"/>
                  </a:lnTo>
                  <a:lnTo>
                    <a:pt x="284" y="964"/>
                  </a:lnTo>
                  <a:lnTo>
                    <a:pt x="320" y="1010"/>
                  </a:lnTo>
                  <a:lnTo>
                    <a:pt x="324" y="970"/>
                  </a:lnTo>
                  <a:lnTo>
                    <a:pt x="316" y="960"/>
                  </a:lnTo>
                  <a:lnTo>
                    <a:pt x="302" y="834"/>
                  </a:lnTo>
                  <a:lnTo>
                    <a:pt x="326" y="830"/>
                  </a:lnTo>
                  <a:lnTo>
                    <a:pt x="328" y="906"/>
                  </a:lnTo>
                  <a:lnTo>
                    <a:pt x="380" y="996"/>
                  </a:lnTo>
                  <a:lnTo>
                    <a:pt x="368" y="1074"/>
                  </a:lnTo>
                  <a:lnTo>
                    <a:pt x="478" y="1154"/>
                  </a:lnTo>
                  <a:lnTo>
                    <a:pt x="564" y="1164"/>
                  </a:lnTo>
                  <a:lnTo>
                    <a:pt x="612" y="1208"/>
                  </a:lnTo>
                  <a:lnTo>
                    <a:pt x="650" y="1200"/>
                  </a:lnTo>
                  <a:lnTo>
                    <a:pt x="680" y="1224"/>
                  </a:lnTo>
                  <a:lnTo>
                    <a:pt x="698" y="1272"/>
                  </a:lnTo>
                  <a:lnTo>
                    <a:pt x="794" y="1350"/>
                  </a:lnTo>
                  <a:lnTo>
                    <a:pt x="842" y="1308"/>
                  </a:lnTo>
                  <a:lnTo>
                    <a:pt x="848" y="1350"/>
                  </a:lnTo>
                  <a:lnTo>
                    <a:pt x="854" y="1422"/>
                  </a:lnTo>
                  <a:lnTo>
                    <a:pt x="786" y="1490"/>
                  </a:lnTo>
                  <a:lnTo>
                    <a:pt x="788" y="1542"/>
                  </a:lnTo>
                  <a:lnTo>
                    <a:pt x="770" y="1608"/>
                  </a:lnTo>
                  <a:lnTo>
                    <a:pt x="802" y="1634"/>
                  </a:lnTo>
                  <a:lnTo>
                    <a:pt x="848" y="1668"/>
                  </a:lnTo>
                  <a:lnTo>
                    <a:pt x="916" y="1782"/>
                  </a:lnTo>
                  <a:lnTo>
                    <a:pt x="956" y="1800"/>
                  </a:lnTo>
                  <a:lnTo>
                    <a:pt x="1010" y="1848"/>
                  </a:lnTo>
                  <a:lnTo>
                    <a:pt x="1034" y="2022"/>
                  </a:lnTo>
                  <a:lnTo>
                    <a:pt x="1058" y="2178"/>
                  </a:lnTo>
                  <a:lnTo>
                    <a:pt x="1046" y="2244"/>
                  </a:lnTo>
                  <a:lnTo>
                    <a:pt x="1094" y="2310"/>
                  </a:lnTo>
                  <a:lnTo>
                    <a:pt x="1118" y="2364"/>
                  </a:lnTo>
                  <a:lnTo>
                    <a:pt x="1138" y="2458"/>
                  </a:lnTo>
                  <a:lnTo>
                    <a:pt x="1194" y="2540"/>
                  </a:lnTo>
                  <a:lnTo>
                    <a:pt x="1286" y="2586"/>
                  </a:lnTo>
                  <a:lnTo>
                    <a:pt x="1382" y="2574"/>
                  </a:lnTo>
                  <a:lnTo>
                    <a:pt x="1280" y="2520"/>
                  </a:lnTo>
                  <a:lnTo>
                    <a:pt x="1266" y="2472"/>
                  </a:lnTo>
                  <a:lnTo>
                    <a:pt x="1288" y="2428"/>
                  </a:lnTo>
                  <a:lnTo>
                    <a:pt x="1244" y="2394"/>
                  </a:lnTo>
                  <a:lnTo>
                    <a:pt x="1284" y="2334"/>
                  </a:lnTo>
                  <a:lnTo>
                    <a:pt x="1244" y="2300"/>
                  </a:lnTo>
                  <a:lnTo>
                    <a:pt x="1288" y="2306"/>
                  </a:lnTo>
                  <a:lnTo>
                    <a:pt x="1286" y="2244"/>
                  </a:lnTo>
                  <a:lnTo>
                    <a:pt x="1330" y="2268"/>
                  </a:lnTo>
                  <a:lnTo>
                    <a:pt x="1368" y="2228"/>
                  </a:lnTo>
                  <a:lnTo>
                    <a:pt x="1334" y="2160"/>
                  </a:lnTo>
                  <a:lnTo>
                    <a:pt x="1382" y="2184"/>
                  </a:lnTo>
                  <a:lnTo>
                    <a:pt x="1448" y="2076"/>
                  </a:lnTo>
                  <a:lnTo>
                    <a:pt x="1468" y="2052"/>
                  </a:lnTo>
                  <a:lnTo>
                    <a:pt x="1476" y="1982"/>
                  </a:lnTo>
                  <a:lnTo>
                    <a:pt x="1568" y="1950"/>
                  </a:lnTo>
                  <a:lnTo>
                    <a:pt x="1612" y="1880"/>
                  </a:lnTo>
                  <a:lnTo>
                    <a:pt x="1628" y="1830"/>
                  </a:lnTo>
                  <a:lnTo>
                    <a:pt x="1622" y="1746"/>
                  </a:lnTo>
                  <a:lnTo>
                    <a:pt x="1692" y="1644"/>
                  </a:lnTo>
                  <a:lnTo>
                    <a:pt x="1652" y="1578"/>
                  </a:lnTo>
                  <a:lnTo>
                    <a:pt x="1552" y="1538"/>
                  </a:lnTo>
                  <a:lnTo>
                    <a:pt x="1448" y="1500"/>
                  </a:lnTo>
                  <a:lnTo>
                    <a:pt x="1376" y="1494"/>
                  </a:lnTo>
                  <a:lnTo>
                    <a:pt x="1376" y="1410"/>
                  </a:lnTo>
                  <a:lnTo>
                    <a:pt x="1262" y="1356"/>
                  </a:lnTo>
                  <a:lnTo>
                    <a:pt x="1166" y="1272"/>
                  </a:lnTo>
                  <a:lnTo>
                    <a:pt x="1104" y="1280"/>
                  </a:lnTo>
                  <a:lnTo>
                    <a:pt x="1048" y="1276"/>
                  </a:lnTo>
                  <a:lnTo>
                    <a:pt x="1020" y="1244"/>
                  </a:lnTo>
                  <a:lnTo>
                    <a:pt x="974" y="1260"/>
                  </a:lnTo>
                  <a:lnTo>
                    <a:pt x="984" y="1238"/>
                  </a:lnTo>
                  <a:lnTo>
                    <a:pt x="934" y="1268"/>
                  </a:lnTo>
                  <a:lnTo>
                    <a:pt x="904" y="1268"/>
                  </a:lnTo>
                  <a:lnTo>
                    <a:pt x="872" y="1314"/>
                  </a:lnTo>
                  <a:lnTo>
                    <a:pt x="836" y="1272"/>
                  </a:lnTo>
                  <a:lnTo>
                    <a:pt x="794" y="1308"/>
                  </a:lnTo>
                  <a:lnTo>
                    <a:pt x="748" y="1278"/>
                  </a:lnTo>
                  <a:lnTo>
                    <a:pt x="758" y="1242"/>
                  </a:lnTo>
                  <a:lnTo>
                    <a:pt x="758" y="1174"/>
                  </a:lnTo>
                  <a:lnTo>
                    <a:pt x="698" y="1176"/>
                  </a:lnTo>
                  <a:lnTo>
                    <a:pt x="668" y="1140"/>
                  </a:lnTo>
                  <a:lnTo>
                    <a:pt x="736" y="1062"/>
                  </a:lnTo>
                  <a:lnTo>
                    <a:pt x="712" y="1050"/>
                  </a:lnTo>
                  <a:lnTo>
                    <a:pt x="658" y="1062"/>
                  </a:lnTo>
                  <a:lnTo>
                    <a:pt x="632" y="1104"/>
                  </a:lnTo>
                  <a:lnTo>
                    <a:pt x="596" y="1110"/>
                  </a:lnTo>
                  <a:lnTo>
                    <a:pt x="538" y="1066"/>
                  </a:lnTo>
                  <a:lnTo>
                    <a:pt x="568" y="950"/>
                  </a:lnTo>
                  <a:lnTo>
                    <a:pt x="632" y="894"/>
                  </a:lnTo>
                  <a:lnTo>
                    <a:pt x="686" y="894"/>
                  </a:lnTo>
                  <a:lnTo>
                    <a:pt x="740" y="912"/>
                  </a:lnTo>
                  <a:lnTo>
                    <a:pt x="736" y="900"/>
                  </a:lnTo>
                  <a:lnTo>
                    <a:pt x="766" y="868"/>
                  </a:lnTo>
                  <a:lnTo>
                    <a:pt x="842" y="906"/>
                  </a:lnTo>
                  <a:lnTo>
                    <a:pt x="848" y="966"/>
                  </a:lnTo>
                  <a:lnTo>
                    <a:pt x="884" y="984"/>
                  </a:lnTo>
                  <a:lnTo>
                    <a:pt x="896" y="900"/>
                  </a:lnTo>
                  <a:lnTo>
                    <a:pt x="878" y="858"/>
                  </a:lnTo>
                  <a:lnTo>
                    <a:pt x="998" y="806"/>
                  </a:lnTo>
                  <a:lnTo>
                    <a:pt x="1058" y="750"/>
                  </a:lnTo>
                  <a:lnTo>
                    <a:pt x="1100" y="696"/>
                  </a:lnTo>
                  <a:lnTo>
                    <a:pt x="1130" y="672"/>
                  </a:lnTo>
                  <a:lnTo>
                    <a:pt x="1184" y="678"/>
                  </a:lnTo>
                  <a:lnTo>
                    <a:pt x="1190" y="636"/>
                  </a:lnTo>
                  <a:lnTo>
                    <a:pt x="1280" y="588"/>
                  </a:lnTo>
                  <a:lnTo>
                    <a:pt x="1278" y="636"/>
                  </a:lnTo>
                  <a:lnTo>
                    <a:pt x="1360" y="602"/>
                  </a:lnTo>
                  <a:lnTo>
                    <a:pt x="1322" y="570"/>
                  </a:lnTo>
                  <a:lnTo>
                    <a:pt x="1340" y="538"/>
                  </a:lnTo>
                  <a:lnTo>
                    <a:pt x="1320" y="522"/>
                  </a:lnTo>
                  <a:lnTo>
                    <a:pt x="1286" y="546"/>
                  </a:lnTo>
                  <a:lnTo>
                    <a:pt x="1288" y="512"/>
                  </a:lnTo>
                  <a:lnTo>
                    <a:pt x="1400" y="504"/>
                  </a:lnTo>
                  <a:lnTo>
                    <a:pt x="1490" y="480"/>
                  </a:lnTo>
                  <a:lnTo>
                    <a:pt x="1526" y="456"/>
                  </a:lnTo>
                  <a:lnTo>
                    <a:pt x="1484" y="394"/>
                  </a:lnTo>
                  <a:cubicBezTo>
                    <a:pt x="1474" y="370"/>
                    <a:pt x="1479" y="319"/>
                    <a:pt x="1466" y="310"/>
                  </a:cubicBezTo>
                  <a:cubicBezTo>
                    <a:pt x="1456" y="300"/>
                    <a:pt x="1423" y="343"/>
                    <a:pt x="1406" y="342"/>
                  </a:cubicBezTo>
                  <a:lnTo>
                    <a:pt x="1376" y="312"/>
                  </a:lnTo>
                  <a:lnTo>
                    <a:pt x="1376" y="270"/>
                  </a:lnTo>
                  <a:lnTo>
                    <a:pt x="1328" y="264"/>
                  </a:lnTo>
                  <a:lnTo>
                    <a:pt x="1312" y="252"/>
                  </a:lnTo>
                  <a:lnTo>
                    <a:pt x="1256" y="314"/>
                  </a:lnTo>
                  <a:lnTo>
                    <a:pt x="1222" y="364"/>
                  </a:lnTo>
                  <a:lnTo>
                    <a:pt x="1172" y="402"/>
                  </a:lnTo>
                  <a:lnTo>
                    <a:pt x="1136" y="474"/>
                  </a:lnTo>
                  <a:lnTo>
                    <a:pt x="1110" y="444"/>
                  </a:lnTo>
                  <a:lnTo>
                    <a:pt x="1128" y="394"/>
                  </a:lnTo>
                  <a:lnTo>
                    <a:pt x="1038" y="334"/>
                  </a:lnTo>
                  <a:lnTo>
                    <a:pt x="1022" y="304"/>
                  </a:lnTo>
                  <a:lnTo>
                    <a:pt x="1122" y="226"/>
                  </a:lnTo>
                  <a:lnTo>
                    <a:pt x="1184" y="222"/>
                  </a:lnTo>
                  <a:lnTo>
                    <a:pt x="1212" y="240"/>
                  </a:lnTo>
                  <a:lnTo>
                    <a:pt x="1248" y="220"/>
                  </a:lnTo>
                  <a:lnTo>
                    <a:pt x="1300" y="220"/>
                  </a:lnTo>
                  <a:lnTo>
                    <a:pt x="1266" y="198"/>
                  </a:lnTo>
                  <a:lnTo>
                    <a:pt x="1208" y="196"/>
                  </a:lnTo>
                  <a:lnTo>
                    <a:pt x="1250" y="174"/>
                  </a:lnTo>
                  <a:lnTo>
                    <a:pt x="1328" y="172"/>
                  </a:lnTo>
                  <a:lnTo>
                    <a:pt x="1364" y="132"/>
                  </a:lnTo>
                  <a:cubicBezTo>
                    <a:pt x="1346" y="124"/>
                    <a:pt x="1343" y="119"/>
                    <a:pt x="1324" y="122"/>
                  </a:cubicBezTo>
                  <a:cubicBezTo>
                    <a:pt x="1310" y="124"/>
                    <a:pt x="1294" y="132"/>
                    <a:pt x="1286" y="144"/>
                  </a:cubicBezTo>
                  <a:cubicBezTo>
                    <a:pt x="1282" y="149"/>
                    <a:pt x="1274" y="148"/>
                    <a:pt x="1268" y="150"/>
                  </a:cubicBezTo>
                  <a:cubicBezTo>
                    <a:pt x="1266" y="144"/>
                    <a:pt x="1259" y="138"/>
                    <a:pt x="1262" y="132"/>
                  </a:cubicBezTo>
                  <a:cubicBezTo>
                    <a:pt x="1269" y="118"/>
                    <a:pt x="1303" y="134"/>
                    <a:pt x="1262" y="120"/>
                  </a:cubicBezTo>
                  <a:cubicBezTo>
                    <a:pt x="1221" y="134"/>
                    <a:pt x="1252" y="105"/>
                    <a:pt x="1262" y="90"/>
                  </a:cubicBezTo>
                  <a:cubicBezTo>
                    <a:pt x="1260" y="84"/>
                    <a:pt x="1262" y="75"/>
                    <a:pt x="1256" y="72"/>
                  </a:cubicBezTo>
                  <a:cubicBezTo>
                    <a:pt x="1238" y="63"/>
                    <a:pt x="1202" y="102"/>
                    <a:pt x="1202" y="102"/>
                  </a:cubicBezTo>
                  <a:cubicBezTo>
                    <a:pt x="1198" y="108"/>
                    <a:pt x="1186" y="140"/>
                    <a:pt x="1180" y="144"/>
                  </a:cubicBezTo>
                  <a:cubicBezTo>
                    <a:pt x="1169" y="151"/>
                    <a:pt x="1148" y="122"/>
                    <a:pt x="1148" y="122"/>
                  </a:cubicBezTo>
                  <a:cubicBezTo>
                    <a:pt x="1138" y="123"/>
                    <a:pt x="1121" y="137"/>
                    <a:pt x="1106" y="136"/>
                  </a:cubicBezTo>
                  <a:cubicBezTo>
                    <a:pt x="1091" y="135"/>
                    <a:pt x="1074" y="117"/>
                    <a:pt x="1056" y="116"/>
                  </a:cubicBezTo>
                  <a:cubicBezTo>
                    <a:pt x="1038" y="115"/>
                    <a:pt x="1016" y="131"/>
                    <a:pt x="998" y="132"/>
                  </a:cubicBezTo>
                  <a:cubicBezTo>
                    <a:pt x="997" y="132"/>
                    <a:pt x="956" y="125"/>
                    <a:pt x="950" y="120"/>
                  </a:cubicBezTo>
                  <a:cubicBezTo>
                    <a:pt x="918" y="94"/>
                    <a:pt x="960" y="108"/>
                    <a:pt x="920" y="90"/>
                  </a:cubicBezTo>
                  <a:cubicBezTo>
                    <a:pt x="852" y="60"/>
                    <a:pt x="806" y="58"/>
                    <a:pt x="730" y="54"/>
                  </a:cubicBezTo>
                  <a:cubicBezTo>
                    <a:pt x="656" y="39"/>
                    <a:pt x="625" y="15"/>
                    <a:pt x="550" y="0"/>
                  </a:cubicBezTo>
                  <a:cubicBezTo>
                    <a:pt x="510" y="2"/>
                    <a:pt x="486" y="5"/>
                    <a:pt x="446" y="8"/>
                  </a:cubicBezTo>
                  <a:cubicBezTo>
                    <a:pt x="424" y="9"/>
                    <a:pt x="423" y="14"/>
                    <a:pt x="406" y="18"/>
                  </a:cubicBezTo>
                  <a:cubicBezTo>
                    <a:pt x="389" y="22"/>
                    <a:pt x="353" y="24"/>
                    <a:pt x="344" y="32"/>
                  </a:cubicBezTo>
                  <a:cubicBezTo>
                    <a:pt x="346" y="38"/>
                    <a:pt x="354" y="60"/>
                    <a:pt x="350" y="64"/>
                  </a:cubicBezTo>
                  <a:cubicBezTo>
                    <a:pt x="274" y="50"/>
                    <a:pt x="250" y="81"/>
                    <a:pt x="236" y="82"/>
                  </a:cubicBezTo>
                  <a:cubicBezTo>
                    <a:pt x="278" y="110"/>
                    <a:pt x="270" y="72"/>
                    <a:pt x="290" y="102"/>
                  </a:cubicBezTo>
                  <a:cubicBezTo>
                    <a:pt x="234" y="121"/>
                    <a:pt x="178" y="104"/>
                    <a:pt x="128" y="138"/>
                  </a:cubicBezTo>
                  <a:cubicBezTo>
                    <a:pt x="126" y="144"/>
                    <a:pt x="122" y="150"/>
                    <a:pt x="122" y="156"/>
                  </a:cubicBezTo>
                  <a:cubicBezTo>
                    <a:pt x="122" y="162"/>
                    <a:pt x="132" y="170"/>
                    <a:pt x="128" y="174"/>
                  </a:cubicBezTo>
                  <a:cubicBezTo>
                    <a:pt x="126" y="182"/>
                    <a:pt x="109" y="197"/>
                    <a:pt x="112" y="202"/>
                  </a:cubicBezTo>
                  <a:cubicBezTo>
                    <a:pt x="124" y="206"/>
                    <a:pt x="137" y="195"/>
                    <a:pt x="146" y="204"/>
                  </a:cubicBezTo>
                  <a:cubicBezTo>
                    <a:pt x="151" y="209"/>
                    <a:pt x="135" y="213"/>
                    <a:pt x="128" y="216"/>
                  </a:cubicBezTo>
                  <a:cubicBezTo>
                    <a:pt x="116" y="221"/>
                    <a:pt x="104" y="226"/>
                    <a:pt x="92" y="228"/>
                  </a:cubicBezTo>
                  <a:cubicBezTo>
                    <a:pt x="48" y="237"/>
                    <a:pt x="72" y="233"/>
                    <a:pt x="20" y="240"/>
                  </a:cubicBezTo>
                  <a:cubicBezTo>
                    <a:pt x="0" y="247"/>
                    <a:pt x="2" y="240"/>
                    <a:pt x="2" y="252"/>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7" name="Freeform 17"/>
            <p:cNvSpPr>
              <a:spLocks/>
            </p:cNvSpPr>
            <p:nvPr/>
          </p:nvSpPr>
          <p:spPr bwMode="invGray">
            <a:xfrm>
              <a:off x="703" y="2230"/>
              <a:ext cx="34" cy="28"/>
            </a:xfrm>
            <a:custGeom>
              <a:avLst/>
              <a:gdLst>
                <a:gd name="T0" fmla="*/ 1 w 46"/>
                <a:gd name="T1" fmla="*/ 1 h 38"/>
                <a:gd name="T2" fmla="*/ 0 w 46"/>
                <a:gd name="T3" fmla="*/ 1 h 38"/>
                <a:gd name="T4" fmla="*/ 1 w 46"/>
                <a:gd name="T5" fmla="*/ 1 h 38"/>
                <a:gd name="T6" fmla="*/ 1 w 46"/>
                <a:gd name="T7" fmla="*/ 1 h 38"/>
                <a:gd name="T8" fmla="*/ 1 w 46"/>
                <a:gd name="T9" fmla="*/ 0 h 38"/>
                <a:gd name="T10" fmla="*/ 1 w 46"/>
                <a:gd name="T11" fmla="*/ 1 h 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6" h="38">
                  <a:moveTo>
                    <a:pt x="16" y="4"/>
                  </a:moveTo>
                  <a:lnTo>
                    <a:pt x="0" y="22"/>
                  </a:lnTo>
                  <a:lnTo>
                    <a:pt x="22" y="38"/>
                  </a:lnTo>
                  <a:lnTo>
                    <a:pt x="46" y="26"/>
                  </a:lnTo>
                  <a:lnTo>
                    <a:pt x="30" y="0"/>
                  </a:lnTo>
                  <a:lnTo>
                    <a:pt x="16" y="4"/>
                  </a:ln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8" name="Freeform 18"/>
            <p:cNvSpPr>
              <a:spLocks/>
            </p:cNvSpPr>
            <p:nvPr/>
          </p:nvSpPr>
          <p:spPr bwMode="invGray">
            <a:xfrm>
              <a:off x="1010" y="2353"/>
              <a:ext cx="39" cy="32"/>
            </a:xfrm>
            <a:custGeom>
              <a:avLst/>
              <a:gdLst>
                <a:gd name="T0" fmla="*/ 2 w 52"/>
                <a:gd name="T1" fmla="*/ 0 h 44"/>
                <a:gd name="T2" fmla="*/ 2 w 52"/>
                <a:gd name="T3" fmla="*/ 1 h 44"/>
                <a:gd name="T4" fmla="*/ 2 w 52"/>
                <a:gd name="T5" fmla="*/ 1 h 44"/>
                <a:gd name="T6" fmla="*/ 2 w 52"/>
                <a:gd name="T7" fmla="*/ 1 h 44"/>
                <a:gd name="T8" fmla="*/ 2 w 52"/>
                <a:gd name="T9" fmla="*/ 1 h 44"/>
                <a:gd name="T10" fmla="*/ 2 w 52"/>
                <a:gd name="T11" fmla="*/ 0 h 4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2" h="44">
                  <a:moveTo>
                    <a:pt x="12" y="0"/>
                  </a:moveTo>
                  <a:cubicBezTo>
                    <a:pt x="16" y="14"/>
                    <a:pt x="18" y="32"/>
                    <a:pt x="26" y="44"/>
                  </a:cubicBezTo>
                  <a:cubicBezTo>
                    <a:pt x="31" y="43"/>
                    <a:pt x="37" y="44"/>
                    <a:pt x="42" y="42"/>
                  </a:cubicBezTo>
                  <a:cubicBezTo>
                    <a:pt x="52" y="38"/>
                    <a:pt x="48" y="19"/>
                    <a:pt x="38" y="16"/>
                  </a:cubicBezTo>
                  <a:cubicBezTo>
                    <a:pt x="33" y="9"/>
                    <a:pt x="34" y="5"/>
                    <a:pt x="26" y="2"/>
                  </a:cubicBezTo>
                  <a:cubicBezTo>
                    <a:pt x="4" y="4"/>
                    <a:pt x="0" y="8"/>
                    <a:pt x="12"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9" name="Freeform 19"/>
            <p:cNvSpPr>
              <a:spLocks/>
            </p:cNvSpPr>
            <p:nvPr/>
          </p:nvSpPr>
          <p:spPr bwMode="invGray">
            <a:xfrm>
              <a:off x="1792" y="2409"/>
              <a:ext cx="98" cy="74"/>
            </a:xfrm>
            <a:custGeom>
              <a:avLst/>
              <a:gdLst>
                <a:gd name="T0" fmla="*/ 1 w 131"/>
                <a:gd name="T1" fmla="*/ 0 h 98"/>
                <a:gd name="T2" fmla="*/ 1 w 131"/>
                <a:gd name="T3" fmla="*/ 2 h 98"/>
                <a:gd name="T4" fmla="*/ 1 w 131"/>
                <a:gd name="T5" fmla="*/ 2 h 98"/>
                <a:gd name="T6" fmla="*/ 1 w 131"/>
                <a:gd name="T7" fmla="*/ 2 h 98"/>
                <a:gd name="T8" fmla="*/ 1 w 131"/>
                <a:gd name="T9" fmla="*/ 2 h 98"/>
                <a:gd name="T10" fmla="*/ 1 w 131"/>
                <a:gd name="T11" fmla="*/ 2 h 98"/>
                <a:gd name="T12" fmla="*/ 1 w 131"/>
                <a:gd name="T13" fmla="*/ 2 h 98"/>
                <a:gd name="T14" fmla="*/ 1 w 131"/>
                <a:gd name="T15" fmla="*/ 2 h 98"/>
                <a:gd name="T16" fmla="*/ 1 w 131"/>
                <a:gd name="T17" fmla="*/ 2 h 98"/>
                <a:gd name="T18" fmla="*/ 1 w 131"/>
                <a:gd name="T19" fmla="*/ 2 h 98"/>
                <a:gd name="T20" fmla="*/ 1 w 131"/>
                <a:gd name="T21" fmla="*/ 2 h 98"/>
                <a:gd name="T22" fmla="*/ 1 w 131"/>
                <a:gd name="T23" fmla="*/ 2 h 98"/>
                <a:gd name="T24" fmla="*/ 1 w 131"/>
                <a:gd name="T25" fmla="*/ 2 h 98"/>
                <a:gd name="T26" fmla="*/ 1 w 131"/>
                <a:gd name="T27" fmla="*/ 2 h 98"/>
                <a:gd name="T28" fmla="*/ 1 w 131"/>
                <a:gd name="T29" fmla="*/ 2 h 98"/>
                <a:gd name="T30" fmla="*/ 1 w 131"/>
                <a:gd name="T31" fmla="*/ 0 h 9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31" h="98">
                  <a:moveTo>
                    <a:pt x="97" y="0"/>
                  </a:moveTo>
                  <a:cubicBezTo>
                    <a:pt x="83" y="5"/>
                    <a:pt x="89" y="2"/>
                    <a:pt x="79" y="8"/>
                  </a:cubicBezTo>
                  <a:cubicBezTo>
                    <a:pt x="76" y="18"/>
                    <a:pt x="62" y="18"/>
                    <a:pt x="53" y="24"/>
                  </a:cubicBezTo>
                  <a:cubicBezTo>
                    <a:pt x="49" y="29"/>
                    <a:pt x="44" y="36"/>
                    <a:pt x="39" y="40"/>
                  </a:cubicBezTo>
                  <a:cubicBezTo>
                    <a:pt x="34" y="45"/>
                    <a:pt x="21" y="52"/>
                    <a:pt x="21" y="52"/>
                  </a:cubicBezTo>
                  <a:cubicBezTo>
                    <a:pt x="0" y="84"/>
                    <a:pt x="41" y="75"/>
                    <a:pt x="63" y="82"/>
                  </a:cubicBezTo>
                  <a:cubicBezTo>
                    <a:pt x="68" y="89"/>
                    <a:pt x="71" y="91"/>
                    <a:pt x="79" y="94"/>
                  </a:cubicBezTo>
                  <a:cubicBezTo>
                    <a:pt x="81" y="93"/>
                    <a:pt x="83" y="93"/>
                    <a:pt x="85" y="92"/>
                  </a:cubicBezTo>
                  <a:cubicBezTo>
                    <a:pt x="87" y="90"/>
                    <a:pt x="87" y="85"/>
                    <a:pt x="89" y="86"/>
                  </a:cubicBezTo>
                  <a:cubicBezTo>
                    <a:pt x="93" y="88"/>
                    <a:pt x="97" y="98"/>
                    <a:pt x="97" y="98"/>
                  </a:cubicBezTo>
                  <a:cubicBezTo>
                    <a:pt x="112" y="95"/>
                    <a:pt x="111" y="90"/>
                    <a:pt x="123" y="86"/>
                  </a:cubicBezTo>
                  <a:cubicBezTo>
                    <a:pt x="124" y="82"/>
                    <a:pt x="128" y="78"/>
                    <a:pt x="129" y="74"/>
                  </a:cubicBezTo>
                  <a:cubicBezTo>
                    <a:pt x="131" y="61"/>
                    <a:pt x="108" y="47"/>
                    <a:pt x="101" y="40"/>
                  </a:cubicBezTo>
                  <a:cubicBezTo>
                    <a:pt x="103" y="33"/>
                    <a:pt x="115" y="24"/>
                    <a:pt x="115" y="24"/>
                  </a:cubicBezTo>
                  <a:cubicBezTo>
                    <a:pt x="121" y="15"/>
                    <a:pt x="124" y="8"/>
                    <a:pt x="111" y="4"/>
                  </a:cubicBezTo>
                  <a:cubicBezTo>
                    <a:pt x="101" y="7"/>
                    <a:pt x="97" y="13"/>
                    <a:pt x="97"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0" name="Freeform 20"/>
            <p:cNvSpPr>
              <a:spLocks/>
            </p:cNvSpPr>
            <p:nvPr/>
          </p:nvSpPr>
          <p:spPr bwMode="invGray">
            <a:xfrm>
              <a:off x="1318" y="2793"/>
              <a:ext cx="158" cy="84"/>
            </a:xfrm>
            <a:custGeom>
              <a:avLst/>
              <a:gdLst>
                <a:gd name="T0" fmla="*/ 1 w 212"/>
                <a:gd name="T1" fmla="*/ 2 h 112"/>
                <a:gd name="T2" fmla="*/ 1 w 212"/>
                <a:gd name="T3" fmla="*/ 2 h 112"/>
                <a:gd name="T4" fmla="*/ 1 w 212"/>
                <a:gd name="T5" fmla="*/ 2 h 112"/>
                <a:gd name="T6" fmla="*/ 1 w 212"/>
                <a:gd name="T7" fmla="*/ 2 h 112"/>
                <a:gd name="T8" fmla="*/ 1 w 212"/>
                <a:gd name="T9" fmla="*/ 2 h 112"/>
                <a:gd name="T10" fmla="*/ 1 w 212"/>
                <a:gd name="T11" fmla="*/ 2 h 112"/>
                <a:gd name="T12" fmla="*/ 1 w 212"/>
                <a:gd name="T13" fmla="*/ 2 h 112"/>
                <a:gd name="T14" fmla="*/ 1 w 212"/>
                <a:gd name="T15" fmla="*/ 2 h 112"/>
                <a:gd name="T16" fmla="*/ 1 w 212"/>
                <a:gd name="T17" fmla="*/ 2 h 112"/>
                <a:gd name="T18" fmla="*/ 1 w 212"/>
                <a:gd name="T19" fmla="*/ 2 h 112"/>
                <a:gd name="T20" fmla="*/ 1 w 212"/>
                <a:gd name="T21" fmla="*/ 2 h 112"/>
                <a:gd name="T22" fmla="*/ 1 w 212"/>
                <a:gd name="T23" fmla="*/ 2 h 112"/>
                <a:gd name="T24" fmla="*/ 1 w 212"/>
                <a:gd name="T25" fmla="*/ 2 h 112"/>
                <a:gd name="T26" fmla="*/ 1 w 212"/>
                <a:gd name="T27" fmla="*/ 2 h 112"/>
                <a:gd name="T28" fmla="*/ 1 w 212"/>
                <a:gd name="T29" fmla="*/ 2 h 112"/>
                <a:gd name="T30" fmla="*/ 1 w 212"/>
                <a:gd name="T31" fmla="*/ 2 h 112"/>
                <a:gd name="T32" fmla="*/ 1 w 212"/>
                <a:gd name="T33" fmla="*/ 2 h 11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12" h="112">
                  <a:moveTo>
                    <a:pt x="47" y="12"/>
                  </a:moveTo>
                  <a:cubicBezTo>
                    <a:pt x="39" y="0"/>
                    <a:pt x="28" y="7"/>
                    <a:pt x="17" y="12"/>
                  </a:cubicBezTo>
                  <a:cubicBezTo>
                    <a:pt x="13" y="14"/>
                    <a:pt x="5" y="16"/>
                    <a:pt x="5" y="16"/>
                  </a:cubicBezTo>
                  <a:cubicBezTo>
                    <a:pt x="0" y="31"/>
                    <a:pt x="10" y="48"/>
                    <a:pt x="25" y="52"/>
                  </a:cubicBezTo>
                  <a:cubicBezTo>
                    <a:pt x="37" y="50"/>
                    <a:pt x="41" y="47"/>
                    <a:pt x="51" y="44"/>
                  </a:cubicBezTo>
                  <a:cubicBezTo>
                    <a:pt x="65" y="53"/>
                    <a:pt x="76" y="53"/>
                    <a:pt x="93" y="54"/>
                  </a:cubicBezTo>
                  <a:cubicBezTo>
                    <a:pt x="99" y="56"/>
                    <a:pt x="111" y="60"/>
                    <a:pt x="111" y="60"/>
                  </a:cubicBezTo>
                  <a:cubicBezTo>
                    <a:pt x="120" y="69"/>
                    <a:pt x="129" y="75"/>
                    <a:pt x="133" y="88"/>
                  </a:cubicBezTo>
                  <a:cubicBezTo>
                    <a:pt x="125" y="100"/>
                    <a:pt x="126" y="107"/>
                    <a:pt x="141" y="112"/>
                  </a:cubicBezTo>
                  <a:cubicBezTo>
                    <a:pt x="145" y="106"/>
                    <a:pt x="150" y="103"/>
                    <a:pt x="157" y="100"/>
                  </a:cubicBezTo>
                  <a:cubicBezTo>
                    <a:pt x="161" y="98"/>
                    <a:pt x="169" y="96"/>
                    <a:pt x="169" y="96"/>
                  </a:cubicBezTo>
                  <a:cubicBezTo>
                    <a:pt x="175" y="98"/>
                    <a:pt x="187" y="102"/>
                    <a:pt x="187" y="102"/>
                  </a:cubicBezTo>
                  <a:cubicBezTo>
                    <a:pt x="203" y="100"/>
                    <a:pt x="212" y="94"/>
                    <a:pt x="195" y="80"/>
                  </a:cubicBezTo>
                  <a:cubicBezTo>
                    <a:pt x="183" y="70"/>
                    <a:pt x="165" y="66"/>
                    <a:pt x="153" y="54"/>
                  </a:cubicBezTo>
                  <a:cubicBezTo>
                    <a:pt x="141" y="42"/>
                    <a:pt x="122" y="26"/>
                    <a:pt x="105" y="20"/>
                  </a:cubicBezTo>
                  <a:cubicBezTo>
                    <a:pt x="85" y="21"/>
                    <a:pt x="71" y="20"/>
                    <a:pt x="53" y="26"/>
                  </a:cubicBezTo>
                  <a:cubicBezTo>
                    <a:pt x="47" y="24"/>
                    <a:pt x="33" y="12"/>
                    <a:pt x="47" y="12"/>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1" name="Freeform 21"/>
            <p:cNvSpPr>
              <a:spLocks/>
            </p:cNvSpPr>
            <p:nvPr/>
          </p:nvSpPr>
          <p:spPr bwMode="invGray">
            <a:xfrm>
              <a:off x="1448" y="2857"/>
              <a:ext cx="99" cy="41"/>
            </a:xfrm>
            <a:custGeom>
              <a:avLst/>
              <a:gdLst>
                <a:gd name="T0" fmla="*/ 1 w 133"/>
                <a:gd name="T1" fmla="*/ 0 h 54"/>
                <a:gd name="T2" fmla="*/ 1 w 133"/>
                <a:gd name="T3" fmla="*/ 2 h 54"/>
                <a:gd name="T4" fmla="*/ 1 w 133"/>
                <a:gd name="T5" fmla="*/ 2 h 54"/>
                <a:gd name="T6" fmla="*/ 1 w 133"/>
                <a:gd name="T7" fmla="*/ 2 h 54"/>
                <a:gd name="T8" fmla="*/ 1 w 133"/>
                <a:gd name="T9" fmla="*/ 2 h 54"/>
                <a:gd name="T10" fmla="*/ 1 w 133"/>
                <a:gd name="T11" fmla="*/ 2 h 54"/>
                <a:gd name="T12" fmla="*/ 1 w 133"/>
                <a:gd name="T13" fmla="*/ 2 h 54"/>
                <a:gd name="T14" fmla="*/ 1 w 133"/>
                <a:gd name="T15" fmla="*/ 2 h 54"/>
                <a:gd name="T16" fmla="*/ 1 w 133"/>
                <a:gd name="T17" fmla="*/ 2 h 54"/>
                <a:gd name="T18" fmla="*/ 1 w 133"/>
                <a:gd name="T19" fmla="*/ 2 h 54"/>
                <a:gd name="T20" fmla="*/ 1 w 133"/>
                <a:gd name="T21" fmla="*/ 2 h 54"/>
                <a:gd name="T22" fmla="*/ 1 w 133"/>
                <a:gd name="T23" fmla="*/ 2 h 54"/>
                <a:gd name="T24" fmla="*/ 1 w 133"/>
                <a:gd name="T25" fmla="*/ 0 h 5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33" h="54">
                  <a:moveTo>
                    <a:pt x="57" y="0"/>
                  </a:moveTo>
                  <a:cubicBezTo>
                    <a:pt x="53" y="3"/>
                    <a:pt x="46" y="2"/>
                    <a:pt x="43" y="6"/>
                  </a:cubicBezTo>
                  <a:cubicBezTo>
                    <a:pt x="36" y="14"/>
                    <a:pt x="43" y="26"/>
                    <a:pt x="31" y="30"/>
                  </a:cubicBezTo>
                  <a:cubicBezTo>
                    <a:pt x="26" y="32"/>
                    <a:pt x="20" y="31"/>
                    <a:pt x="15" y="34"/>
                  </a:cubicBezTo>
                  <a:cubicBezTo>
                    <a:pt x="11" y="36"/>
                    <a:pt x="3" y="42"/>
                    <a:pt x="3" y="42"/>
                  </a:cubicBezTo>
                  <a:cubicBezTo>
                    <a:pt x="0" y="51"/>
                    <a:pt x="5" y="51"/>
                    <a:pt x="13" y="54"/>
                  </a:cubicBezTo>
                  <a:cubicBezTo>
                    <a:pt x="51" y="51"/>
                    <a:pt x="97" y="46"/>
                    <a:pt x="133" y="34"/>
                  </a:cubicBezTo>
                  <a:cubicBezTo>
                    <a:pt x="129" y="28"/>
                    <a:pt x="128" y="21"/>
                    <a:pt x="123" y="16"/>
                  </a:cubicBezTo>
                  <a:cubicBezTo>
                    <a:pt x="118" y="11"/>
                    <a:pt x="105" y="8"/>
                    <a:pt x="105" y="8"/>
                  </a:cubicBezTo>
                  <a:cubicBezTo>
                    <a:pt x="84" y="13"/>
                    <a:pt x="106" y="19"/>
                    <a:pt x="101" y="24"/>
                  </a:cubicBezTo>
                  <a:cubicBezTo>
                    <a:pt x="99" y="26"/>
                    <a:pt x="89" y="18"/>
                    <a:pt x="89" y="18"/>
                  </a:cubicBezTo>
                  <a:cubicBezTo>
                    <a:pt x="83" y="15"/>
                    <a:pt x="73" y="15"/>
                    <a:pt x="67" y="14"/>
                  </a:cubicBezTo>
                  <a:cubicBezTo>
                    <a:pt x="58" y="8"/>
                    <a:pt x="62" y="12"/>
                    <a:pt x="57"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2" name="Freeform 22"/>
            <p:cNvSpPr>
              <a:spLocks/>
            </p:cNvSpPr>
            <p:nvPr/>
          </p:nvSpPr>
          <p:spPr bwMode="invGray">
            <a:xfrm>
              <a:off x="1553" y="2883"/>
              <a:ext cx="38" cy="18"/>
            </a:xfrm>
            <a:custGeom>
              <a:avLst/>
              <a:gdLst>
                <a:gd name="T0" fmla="*/ 1 w 51"/>
                <a:gd name="T1" fmla="*/ 0 h 24"/>
                <a:gd name="T2" fmla="*/ 1 w 51"/>
                <a:gd name="T3" fmla="*/ 2 h 24"/>
                <a:gd name="T4" fmla="*/ 1 w 51"/>
                <a:gd name="T5" fmla="*/ 2 h 24"/>
                <a:gd name="T6" fmla="*/ 1 w 51"/>
                <a:gd name="T7" fmla="*/ 2 h 24"/>
                <a:gd name="T8" fmla="*/ 1 w 51"/>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 h="24">
                  <a:moveTo>
                    <a:pt x="13" y="0"/>
                  </a:moveTo>
                  <a:cubicBezTo>
                    <a:pt x="12" y="2"/>
                    <a:pt x="0" y="12"/>
                    <a:pt x="7" y="18"/>
                  </a:cubicBezTo>
                  <a:cubicBezTo>
                    <a:pt x="12" y="22"/>
                    <a:pt x="27" y="24"/>
                    <a:pt x="27" y="24"/>
                  </a:cubicBezTo>
                  <a:cubicBezTo>
                    <a:pt x="44" y="22"/>
                    <a:pt x="51" y="16"/>
                    <a:pt x="33" y="4"/>
                  </a:cubicBezTo>
                  <a:cubicBezTo>
                    <a:pt x="29" y="1"/>
                    <a:pt x="14" y="0"/>
                    <a:pt x="13"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3" name="Freeform 23"/>
            <p:cNvSpPr>
              <a:spLocks/>
            </p:cNvSpPr>
            <p:nvPr/>
          </p:nvSpPr>
          <p:spPr bwMode="invGray">
            <a:xfrm>
              <a:off x="1609" y="2886"/>
              <a:ext cx="12" cy="25"/>
            </a:xfrm>
            <a:custGeom>
              <a:avLst/>
              <a:gdLst>
                <a:gd name="T0" fmla="*/ 2 w 16"/>
                <a:gd name="T1" fmla="*/ 0 h 34"/>
                <a:gd name="T2" fmla="*/ 0 w 16"/>
                <a:gd name="T3" fmla="*/ 1 h 34"/>
                <a:gd name="T4" fmla="*/ 2 w 16"/>
                <a:gd name="T5" fmla="*/ 1 h 34"/>
                <a:gd name="T6" fmla="*/ 2 w 16"/>
                <a:gd name="T7" fmla="*/ 1 h 34"/>
                <a:gd name="T8" fmla="*/ 2 w 16"/>
                <a:gd name="T9" fmla="*/ 1 h 34"/>
                <a:gd name="T10" fmla="*/ 2 w 16"/>
                <a:gd name="T11" fmla="*/ 0 h 3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 h="34">
                  <a:moveTo>
                    <a:pt x="14" y="0"/>
                  </a:moveTo>
                  <a:cubicBezTo>
                    <a:pt x="5" y="3"/>
                    <a:pt x="2" y="4"/>
                    <a:pt x="0" y="14"/>
                  </a:cubicBezTo>
                  <a:cubicBezTo>
                    <a:pt x="3" y="26"/>
                    <a:pt x="4" y="30"/>
                    <a:pt x="16" y="34"/>
                  </a:cubicBezTo>
                  <a:cubicBezTo>
                    <a:pt x="15" y="29"/>
                    <a:pt x="11" y="23"/>
                    <a:pt x="12" y="18"/>
                  </a:cubicBezTo>
                  <a:cubicBezTo>
                    <a:pt x="12" y="14"/>
                    <a:pt x="16" y="6"/>
                    <a:pt x="16" y="6"/>
                  </a:cubicBezTo>
                  <a:cubicBezTo>
                    <a:pt x="9" y="1"/>
                    <a:pt x="8" y="3"/>
                    <a:pt x="14"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4" name="Freeform 24"/>
            <p:cNvSpPr>
              <a:spLocks/>
            </p:cNvSpPr>
            <p:nvPr/>
          </p:nvSpPr>
          <p:spPr bwMode="invGray">
            <a:xfrm>
              <a:off x="1426" y="2040"/>
              <a:ext cx="180" cy="88"/>
            </a:xfrm>
            <a:custGeom>
              <a:avLst/>
              <a:gdLst>
                <a:gd name="T0" fmla="*/ 2 w 240"/>
                <a:gd name="T1" fmla="*/ 1 h 117"/>
                <a:gd name="T2" fmla="*/ 2 w 240"/>
                <a:gd name="T3" fmla="*/ 2 h 117"/>
                <a:gd name="T4" fmla="*/ 2 w 240"/>
                <a:gd name="T5" fmla="*/ 2 h 117"/>
                <a:gd name="T6" fmla="*/ 0 w 240"/>
                <a:gd name="T7" fmla="*/ 2 h 117"/>
                <a:gd name="T8" fmla="*/ 2 w 240"/>
                <a:gd name="T9" fmla="*/ 2 h 117"/>
                <a:gd name="T10" fmla="*/ 2 w 240"/>
                <a:gd name="T11" fmla="*/ 2 h 117"/>
                <a:gd name="T12" fmla="*/ 2 w 240"/>
                <a:gd name="T13" fmla="*/ 2 h 117"/>
                <a:gd name="T14" fmla="*/ 2 w 240"/>
                <a:gd name="T15" fmla="*/ 2 h 117"/>
                <a:gd name="T16" fmla="*/ 2 w 240"/>
                <a:gd name="T17" fmla="*/ 2 h 117"/>
                <a:gd name="T18" fmla="*/ 2 w 240"/>
                <a:gd name="T19" fmla="*/ 2 h 117"/>
                <a:gd name="T20" fmla="*/ 2 w 240"/>
                <a:gd name="T21" fmla="*/ 2 h 117"/>
                <a:gd name="T22" fmla="*/ 2 w 240"/>
                <a:gd name="T23" fmla="*/ 2 h 117"/>
                <a:gd name="T24" fmla="*/ 2 w 240"/>
                <a:gd name="T25" fmla="*/ 2 h 117"/>
                <a:gd name="T26" fmla="*/ 2 w 240"/>
                <a:gd name="T27" fmla="*/ 2 h 117"/>
                <a:gd name="T28" fmla="*/ 2 w 240"/>
                <a:gd name="T29" fmla="*/ 2 h 117"/>
                <a:gd name="T30" fmla="*/ 2 w 240"/>
                <a:gd name="T31" fmla="*/ 2 h 117"/>
                <a:gd name="T32" fmla="*/ 2 w 240"/>
                <a:gd name="T33" fmla="*/ 2 h 117"/>
                <a:gd name="T34" fmla="*/ 2 w 240"/>
                <a:gd name="T35" fmla="*/ 2 h 117"/>
                <a:gd name="T36" fmla="*/ 2 w 240"/>
                <a:gd name="T37" fmla="*/ 2 h 117"/>
                <a:gd name="T38" fmla="*/ 2 w 240"/>
                <a:gd name="T39" fmla="*/ 2 h 117"/>
                <a:gd name="T40" fmla="*/ 2 w 240"/>
                <a:gd name="T41" fmla="*/ 2 h 117"/>
                <a:gd name="T42" fmla="*/ 2 w 240"/>
                <a:gd name="T43" fmla="*/ 2 h 117"/>
                <a:gd name="T44" fmla="*/ 2 w 240"/>
                <a:gd name="T45" fmla="*/ 2 h 117"/>
                <a:gd name="T46" fmla="*/ 2 w 240"/>
                <a:gd name="T47" fmla="*/ 2 h 117"/>
                <a:gd name="T48" fmla="*/ 2 w 240"/>
                <a:gd name="T49" fmla="*/ 2 h 117"/>
                <a:gd name="T50" fmla="*/ 2 w 240"/>
                <a:gd name="T51" fmla="*/ 2 h 117"/>
                <a:gd name="T52" fmla="*/ 2 w 240"/>
                <a:gd name="T53" fmla="*/ 2 h 117"/>
                <a:gd name="T54" fmla="*/ 2 w 240"/>
                <a:gd name="T55" fmla="*/ 1 h 117"/>
                <a:gd name="T56" fmla="*/ 2 w 240"/>
                <a:gd name="T57" fmla="*/ 1 h 117"/>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40" h="117">
                  <a:moveTo>
                    <a:pt x="64" y="1"/>
                  </a:moveTo>
                  <a:cubicBezTo>
                    <a:pt x="57" y="21"/>
                    <a:pt x="44" y="24"/>
                    <a:pt x="24" y="31"/>
                  </a:cubicBezTo>
                  <a:cubicBezTo>
                    <a:pt x="18" y="33"/>
                    <a:pt x="12" y="35"/>
                    <a:pt x="6" y="37"/>
                  </a:cubicBezTo>
                  <a:cubicBezTo>
                    <a:pt x="4" y="38"/>
                    <a:pt x="0" y="39"/>
                    <a:pt x="0" y="39"/>
                  </a:cubicBezTo>
                  <a:cubicBezTo>
                    <a:pt x="3" y="55"/>
                    <a:pt x="12" y="54"/>
                    <a:pt x="26" y="59"/>
                  </a:cubicBezTo>
                  <a:cubicBezTo>
                    <a:pt x="30" y="60"/>
                    <a:pt x="38" y="63"/>
                    <a:pt x="38" y="63"/>
                  </a:cubicBezTo>
                  <a:cubicBezTo>
                    <a:pt x="50" y="59"/>
                    <a:pt x="57" y="54"/>
                    <a:pt x="68" y="47"/>
                  </a:cubicBezTo>
                  <a:cubicBezTo>
                    <a:pt x="72" y="45"/>
                    <a:pt x="80" y="43"/>
                    <a:pt x="80" y="43"/>
                  </a:cubicBezTo>
                  <a:cubicBezTo>
                    <a:pt x="82" y="46"/>
                    <a:pt x="88" y="51"/>
                    <a:pt x="82" y="55"/>
                  </a:cubicBezTo>
                  <a:cubicBezTo>
                    <a:pt x="77" y="59"/>
                    <a:pt x="64" y="61"/>
                    <a:pt x="64" y="61"/>
                  </a:cubicBezTo>
                  <a:cubicBezTo>
                    <a:pt x="58" y="70"/>
                    <a:pt x="63" y="70"/>
                    <a:pt x="72" y="73"/>
                  </a:cubicBezTo>
                  <a:cubicBezTo>
                    <a:pt x="77" y="88"/>
                    <a:pt x="50" y="86"/>
                    <a:pt x="40" y="87"/>
                  </a:cubicBezTo>
                  <a:cubicBezTo>
                    <a:pt x="47" y="94"/>
                    <a:pt x="60" y="106"/>
                    <a:pt x="70" y="109"/>
                  </a:cubicBezTo>
                  <a:cubicBezTo>
                    <a:pt x="74" y="110"/>
                    <a:pt x="82" y="113"/>
                    <a:pt x="82" y="113"/>
                  </a:cubicBezTo>
                  <a:cubicBezTo>
                    <a:pt x="99" y="111"/>
                    <a:pt x="104" y="108"/>
                    <a:pt x="118" y="103"/>
                  </a:cubicBezTo>
                  <a:cubicBezTo>
                    <a:pt x="129" y="104"/>
                    <a:pt x="140" y="103"/>
                    <a:pt x="150" y="105"/>
                  </a:cubicBezTo>
                  <a:cubicBezTo>
                    <a:pt x="157" y="107"/>
                    <a:pt x="168" y="117"/>
                    <a:pt x="168" y="117"/>
                  </a:cubicBezTo>
                  <a:cubicBezTo>
                    <a:pt x="193" y="115"/>
                    <a:pt x="188" y="116"/>
                    <a:pt x="204" y="109"/>
                  </a:cubicBezTo>
                  <a:cubicBezTo>
                    <a:pt x="210" y="106"/>
                    <a:pt x="224" y="103"/>
                    <a:pt x="224" y="103"/>
                  </a:cubicBezTo>
                  <a:cubicBezTo>
                    <a:pt x="223" y="98"/>
                    <a:pt x="217" y="82"/>
                    <a:pt x="222" y="77"/>
                  </a:cubicBezTo>
                  <a:cubicBezTo>
                    <a:pt x="225" y="73"/>
                    <a:pt x="234" y="69"/>
                    <a:pt x="234" y="69"/>
                  </a:cubicBezTo>
                  <a:cubicBezTo>
                    <a:pt x="237" y="59"/>
                    <a:pt x="240" y="59"/>
                    <a:pt x="238" y="47"/>
                  </a:cubicBezTo>
                  <a:cubicBezTo>
                    <a:pt x="228" y="49"/>
                    <a:pt x="219" y="51"/>
                    <a:pt x="210" y="57"/>
                  </a:cubicBezTo>
                  <a:cubicBezTo>
                    <a:pt x="201" y="71"/>
                    <a:pt x="201" y="50"/>
                    <a:pt x="200" y="43"/>
                  </a:cubicBezTo>
                  <a:cubicBezTo>
                    <a:pt x="189" y="45"/>
                    <a:pt x="182" y="48"/>
                    <a:pt x="172" y="45"/>
                  </a:cubicBezTo>
                  <a:cubicBezTo>
                    <a:pt x="161" y="34"/>
                    <a:pt x="148" y="14"/>
                    <a:pt x="134" y="9"/>
                  </a:cubicBezTo>
                  <a:cubicBezTo>
                    <a:pt x="119" y="11"/>
                    <a:pt x="108" y="13"/>
                    <a:pt x="94" y="11"/>
                  </a:cubicBezTo>
                  <a:cubicBezTo>
                    <a:pt x="92" y="9"/>
                    <a:pt x="85" y="2"/>
                    <a:pt x="82" y="1"/>
                  </a:cubicBezTo>
                  <a:cubicBezTo>
                    <a:pt x="74" y="0"/>
                    <a:pt x="72" y="9"/>
                    <a:pt x="64" y="1"/>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5" name="Freeform 25"/>
            <p:cNvSpPr>
              <a:spLocks/>
            </p:cNvSpPr>
            <p:nvPr/>
          </p:nvSpPr>
          <p:spPr bwMode="invGray">
            <a:xfrm>
              <a:off x="1506" y="1999"/>
              <a:ext cx="146" cy="60"/>
            </a:xfrm>
            <a:custGeom>
              <a:avLst/>
              <a:gdLst>
                <a:gd name="T0" fmla="*/ 2 w 194"/>
                <a:gd name="T1" fmla="*/ 2 h 80"/>
                <a:gd name="T2" fmla="*/ 2 w 194"/>
                <a:gd name="T3" fmla="*/ 2 h 80"/>
                <a:gd name="T4" fmla="*/ 2 w 194"/>
                <a:gd name="T5" fmla="*/ 2 h 80"/>
                <a:gd name="T6" fmla="*/ 2 w 194"/>
                <a:gd name="T7" fmla="*/ 2 h 80"/>
                <a:gd name="T8" fmla="*/ 2 w 194"/>
                <a:gd name="T9" fmla="*/ 2 h 80"/>
                <a:gd name="T10" fmla="*/ 2 w 194"/>
                <a:gd name="T11" fmla="*/ 2 h 80"/>
                <a:gd name="T12" fmla="*/ 2 w 194"/>
                <a:gd name="T13" fmla="*/ 2 h 80"/>
                <a:gd name="T14" fmla="*/ 2 w 194"/>
                <a:gd name="T15" fmla="*/ 2 h 80"/>
                <a:gd name="T16" fmla="*/ 2 w 194"/>
                <a:gd name="T17" fmla="*/ 2 h 80"/>
                <a:gd name="T18" fmla="*/ 2 w 194"/>
                <a:gd name="T19" fmla="*/ 2 h 80"/>
                <a:gd name="T20" fmla="*/ 2 w 194"/>
                <a:gd name="T21" fmla="*/ 2 h 8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94" h="80">
                  <a:moveTo>
                    <a:pt x="97" y="10"/>
                  </a:moveTo>
                  <a:cubicBezTo>
                    <a:pt x="70" y="19"/>
                    <a:pt x="42" y="22"/>
                    <a:pt x="13" y="24"/>
                  </a:cubicBezTo>
                  <a:cubicBezTo>
                    <a:pt x="9" y="25"/>
                    <a:pt x="0" y="26"/>
                    <a:pt x="9" y="34"/>
                  </a:cubicBezTo>
                  <a:cubicBezTo>
                    <a:pt x="21" y="44"/>
                    <a:pt x="43" y="43"/>
                    <a:pt x="57" y="52"/>
                  </a:cubicBezTo>
                  <a:cubicBezTo>
                    <a:pt x="75" y="80"/>
                    <a:pt x="104" y="73"/>
                    <a:pt x="135" y="74"/>
                  </a:cubicBezTo>
                  <a:cubicBezTo>
                    <a:pt x="153" y="73"/>
                    <a:pt x="159" y="73"/>
                    <a:pt x="175" y="68"/>
                  </a:cubicBezTo>
                  <a:cubicBezTo>
                    <a:pt x="179" y="67"/>
                    <a:pt x="187" y="64"/>
                    <a:pt x="187" y="64"/>
                  </a:cubicBezTo>
                  <a:cubicBezTo>
                    <a:pt x="194" y="53"/>
                    <a:pt x="184" y="49"/>
                    <a:pt x="175" y="44"/>
                  </a:cubicBezTo>
                  <a:cubicBezTo>
                    <a:pt x="171" y="42"/>
                    <a:pt x="163" y="36"/>
                    <a:pt x="163" y="36"/>
                  </a:cubicBezTo>
                  <a:cubicBezTo>
                    <a:pt x="140" y="41"/>
                    <a:pt x="147" y="38"/>
                    <a:pt x="129" y="26"/>
                  </a:cubicBezTo>
                  <a:cubicBezTo>
                    <a:pt x="123" y="17"/>
                    <a:pt x="107" y="0"/>
                    <a:pt x="97" y="1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6" name="Freeform 26"/>
            <p:cNvSpPr>
              <a:spLocks/>
            </p:cNvSpPr>
            <p:nvPr/>
          </p:nvSpPr>
          <p:spPr bwMode="invGray">
            <a:xfrm>
              <a:off x="1711" y="2069"/>
              <a:ext cx="233" cy="190"/>
            </a:xfrm>
            <a:custGeom>
              <a:avLst/>
              <a:gdLst>
                <a:gd name="T0" fmla="*/ 2 w 310"/>
                <a:gd name="T1" fmla="*/ 1 h 254"/>
                <a:gd name="T2" fmla="*/ 2 w 310"/>
                <a:gd name="T3" fmla="*/ 1 h 254"/>
                <a:gd name="T4" fmla="*/ 2 w 310"/>
                <a:gd name="T5" fmla="*/ 1 h 254"/>
                <a:gd name="T6" fmla="*/ 2 w 310"/>
                <a:gd name="T7" fmla="*/ 1 h 254"/>
                <a:gd name="T8" fmla="*/ 2 w 310"/>
                <a:gd name="T9" fmla="*/ 1 h 254"/>
                <a:gd name="T10" fmla="*/ 2 w 310"/>
                <a:gd name="T11" fmla="*/ 1 h 254"/>
                <a:gd name="T12" fmla="*/ 2 w 310"/>
                <a:gd name="T13" fmla="*/ 1 h 254"/>
                <a:gd name="T14" fmla="*/ 2 w 310"/>
                <a:gd name="T15" fmla="*/ 1 h 254"/>
                <a:gd name="T16" fmla="*/ 2 w 310"/>
                <a:gd name="T17" fmla="*/ 1 h 254"/>
                <a:gd name="T18" fmla="*/ 2 w 310"/>
                <a:gd name="T19" fmla="*/ 1 h 254"/>
                <a:gd name="T20" fmla="*/ 2 w 310"/>
                <a:gd name="T21" fmla="*/ 1 h 254"/>
                <a:gd name="T22" fmla="*/ 2 w 310"/>
                <a:gd name="T23" fmla="*/ 1 h 254"/>
                <a:gd name="T24" fmla="*/ 2 w 310"/>
                <a:gd name="T25" fmla="*/ 1 h 254"/>
                <a:gd name="T26" fmla="*/ 2 w 310"/>
                <a:gd name="T27" fmla="*/ 1 h 254"/>
                <a:gd name="T28" fmla="*/ 2 w 310"/>
                <a:gd name="T29" fmla="*/ 1 h 254"/>
                <a:gd name="T30" fmla="*/ 2 w 310"/>
                <a:gd name="T31" fmla="*/ 1 h 254"/>
                <a:gd name="T32" fmla="*/ 2 w 310"/>
                <a:gd name="T33" fmla="*/ 1 h 254"/>
                <a:gd name="T34" fmla="*/ 2 w 310"/>
                <a:gd name="T35" fmla="*/ 1 h 254"/>
                <a:gd name="T36" fmla="*/ 2 w 310"/>
                <a:gd name="T37" fmla="*/ 1 h 254"/>
                <a:gd name="T38" fmla="*/ 2 w 310"/>
                <a:gd name="T39" fmla="*/ 1 h 254"/>
                <a:gd name="T40" fmla="*/ 2 w 310"/>
                <a:gd name="T41" fmla="*/ 1 h 254"/>
                <a:gd name="T42" fmla="*/ 2 w 310"/>
                <a:gd name="T43" fmla="*/ 1 h 254"/>
                <a:gd name="T44" fmla="*/ 2 w 310"/>
                <a:gd name="T45" fmla="*/ 1 h 254"/>
                <a:gd name="T46" fmla="*/ 2 w 310"/>
                <a:gd name="T47" fmla="*/ 1 h 254"/>
                <a:gd name="T48" fmla="*/ 2 w 310"/>
                <a:gd name="T49" fmla="*/ 1 h 254"/>
                <a:gd name="T50" fmla="*/ 2 w 310"/>
                <a:gd name="T51" fmla="*/ 1 h 254"/>
                <a:gd name="T52" fmla="*/ 2 w 310"/>
                <a:gd name="T53" fmla="*/ 1 h 254"/>
                <a:gd name="T54" fmla="*/ 2 w 310"/>
                <a:gd name="T55" fmla="*/ 1 h 254"/>
                <a:gd name="T56" fmla="*/ 2 w 310"/>
                <a:gd name="T57" fmla="*/ 1 h 254"/>
                <a:gd name="T58" fmla="*/ 2 w 310"/>
                <a:gd name="T59" fmla="*/ 1 h 254"/>
                <a:gd name="T60" fmla="*/ 2 w 310"/>
                <a:gd name="T61" fmla="*/ 1 h 254"/>
                <a:gd name="T62" fmla="*/ 2 w 310"/>
                <a:gd name="T63" fmla="*/ 1 h 254"/>
                <a:gd name="T64" fmla="*/ 2 w 310"/>
                <a:gd name="T65" fmla="*/ 1 h 254"/>
                <a:gd name="T66" fmla="*/ 2 w 310"/>
                <a:gd name="T67" fmla="*/ 1 h 254"/>
                <a:gd name="T68" fmla="*/ 2 w 310"/>
                <a:gd name="T69" fmla="*/ 1 h 254"/>
                <a:gd name="T70" fmla="*/ 2 w 310"/>
                <a:gd name="T71" fmla="*/ 1 h 254"/>
                <a:gd name="T72" fmla="*/ 2 w 310"/>
                <a:gd name="T73" fmla="*/ 1 h 254"/>
                <a:gd name="T74" fmla="*/ 2 w 310"/>
                <a:gd name="T75" fmla="*/ 1 h 254"/>
                <a:gd name="T76" fmla="*/ 2 w 310"/>
                <a:gd name="T77" fmla="*/ 1 h 254"/>
                <a:gd name="T78" fmla="*/ 2 w 310"/>
                <a:gd name="T79" fmla="*/ 1 h 254"/>
                <a:gd name="T80" fmla="*/ 2 w 310"/>
                <a:gd name="T81" fmla="*/ 1 h 254"/>
                <a:gd name="T82" fmla="*/ 2 w 310"/>
                <a:gd name="T83" fmla="*/ 1 h 254"/>
                <a:gd name="T84" fmla="*/ 2 w 310"/>
                <a:gd name="T85" fmla="*/ 1 h 254"/>
                <a:gd name="T86" fmla="*/ 2 w 310"/>
                <a:gd name="T87" fmla="*/ 1 h 25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310" h="254">
                  <a:moveTo>
                    <a:pt x="67" y="9"/>
                  </a:moveTo>
                  <a:cubicBezTo>
                    <a:pt x="63" y="15"/>
                    <a:pt x="51" y="23"/>
                    <a:pt x="51" y="23"/>
                  </a:cubicBezTo>
                  <a:cubicBezTo>
                    <a:pt x="43" y="34"/>
                    <a:pt x="33" y="35"/>
                    <a:pt x="21" y="39"/>
                  </a:cubicBezTo>
                  <a:cubicBezTo>
                    <a:pt x="0" y="71"/>
                    <a:pt x="30" y="74"/>
                    <a:pt x="53" y="77"/>
                  </a:cubicBezTo>
                  <a:cubicBezTo>
                    <a:pt x="61" y="89"/>
                    <a:pt x="63" y="87"/>
                    <a:pt x="79" y="85"/>
                  </a:cubicBezTo>
                  <a:cubicBezTo>
                    <a:pt x="88" y="88"/>
                    <a:pt x="93" y="96"/>
                    <a:pt x="103" y="99"/>
                  </a:cubicBezTo>
                  <a:cubicBezTo>
                    <a:pt x="117" y="96"/>
                    <a:pt x="116" y="89"/>
                    <a:pt x="127" y="85"/>
                  </a:cubicBezTo>
                  <a:cubicBezTo>
                    <a:pt x="134" y="90"/>
                    <a:pt x="138" y="94"/>
                    <a:pt x="143" y="101"/>
                  </a:cubicBezTo>
                  <a:cubicBezTo>
                    <a:pt x="140" y="116"/>
                    <a:pt x="134" y="117"/>
                    <a:pt x="149" y="127"/>
                  </a:cubicBezTo>
                  <a:cubicBezTo>
                    <a:pt x="161" y="144"/>
                    <a:pt x="126" y="147"/>
                    <a:pt x="115" y="151"/>
                  </a:cubicBezTo>
                  <a:cubicBezTo>
                    <a:pt x="109" y="160"/>
                    <a:pt x="100" y="169"/>
                    <a:pt x="89" y="173"/>
                  </a:cubicBezTo>
                  <a:cubicBezTo>
                    <a:pt x="81" y="172"/>
                    <a:pt x="76" y="171"/>
                    <a:pt x="69" y="169"/>
                  </a:cubicBezTo>
                  <a:cubicBezTo>
                    <a:pt x="65" y="168"/>
                    <a:pt x="57" y="165"/>
                    <a:pt x="57" y="165"/>
                  </a:cubicBezTo>
                  <a:cubicBezTo>
                    <a:pt x="46" y="169"/>
                    <a:pt x="46" y="177"/>
                    <a:pt x="43" y="187"/>
                  </a:cubicBezTo>
                  <a:cubicBezTo>
                    <a:pt x="42" y="191"/>
                    <a:pt x="39" y="199"/>
                    <a:pt x="39" y="199"/>
                  </a:cubicBezTo>
                  <a:cubicBezTo>
                    <a:pt x="50" y="203"/>
                    <a:pt x="61" y="204"/>
                    <a:pt x="73" y="205"/>
                  </a:cubicBezTo>
                  <a:cubicBezTo>
                    <a:pt x="82" y="203"/>
                    <a:pt x="86" y="201"/>
                    <a:pt x="95" y="203"/>
                  </a:cubicBezTo>
                  <a:cubicBezTo>
                    <a:pt x="107" y="211"/>
                    <a:pt x="111" y="218"/>
                    <a:pt x="115" y="231"/>
                  </a:cubicBezTo>
                  <a:cubicBezTo>
                    <a:pt x="116" y="235"/>
                    <a:pt x="123" y="234"/>
                    <a:pt x="127" y="235"/>
                  </a:cubicBezTo>
                  <a:cubicBezTo>
                    <a:pt x="131" y="236"/>
                    <a:pt x="139" y="239"/>
                    <a:pt x="139" y="239"/>
                  </a:cubicBezTo>
                  <a:cubicBezTo>
                    <a:pt x="144" y="246"/>
                    <a:pt x="147" y="248"/>
                    <a:pt x="155" y="251"/>
                  </a:cubicBezTo>
                  <a:cubicBezTo>
                    <a:pt x="169" y="250"/>
                    <a:pt x="187" y="254"/>
                    <a:pt x="181" y="237"/>
                  </a:cubicBezTo>
                  <a:cubicBezTo>
                    <a:pt x="184" y="220"/>
                    <a:pt x="192" y="228"/>
                    <a:pt x="203" y="235"/>
                  </a:cubicBezTo>
                  <a:cubicBezTo>
                    <a:pt x="224" y="233"/>
                    <a:pt x="224" y="232"/>
                    <a:pt x="229" y="213"/>
                  </a:cubicBezTo>
                  <a:cubicBezTo>
                    <a:pt x="229" y="211"/>
                    <a:pt x="229" y="192"/>
                    <a:pt x="225" y="185"/>
                  </a:cubicBezTo>
                  <a:cubicBezTo>
                    <a:pt x="223" y="181"/>
                    <a:pt x="217" y="173"/>
                    <a:pt x="217" y="173"/>
                  </a:cubicBezTo>
                  <a:cubicBezTo>
                    <a:pt x="220" y="163"/>
                    <a:pt x="224" y="165"/>
                    <a:pt x="233" y="167"/>
                  </a:cubicBezTo>
                  <a:cubicBezTo>
                    <a:pt x="240" y="172"/>
                    <a:pt x="242" y="175"/>
                    <a:pt x="245" y="183"/>
                  </a:cubicBezTo>
                  <a:cubicBezTo>
                    <a:pt x="246" y="188"/>
                    <a:pt x="244" y="193"/>
                    <a:pt x="247" y="197"/>
                  </a:cubicBezTo>
                  <a:cubicBezTo>
                    <a:pt x="250" y="201"/>
                    <a:pt x="256" y="194"/>
                    <a:pt x="261" y="193"/>
                  </a:cubicBezTo>
                  <a:cubicBezTo>
                    <a:pt x="276" y="188"/>
                    <a:pt x="290" y="178"/>
                    <a:pt x="303" y="169"/>
                  </a:cubicBezTo>
                  <a:cubicBezTo>
                    <a:pt x="310" y="158"/>
                    <a:pt x="302" y="153"/>
                    <a:pt x="293" y="147"/>
                  </a:cubicBezTo>
                  <a:cubicBezTo>
                    <a:pt x="281" y="129"/>
                    <a:pt x="283" y="126"/>
                    <a:pt x="259" y="123"/>
                  </a:cubicBezTo>
                  <a:cubicBezTo>
                    <a:pt x="256" y="115"/>
                    <a:pt x="257" y="111"/>
                    <a:pt x="265" y="107"/>
                  </a:cubicBezTo>
                  <a:cubicBezTo>
                    <a:pt x="269" y="105"/>
                    <a:pt x="277" y="103"/>
                    <a:pt x="277" y="103"/>
                  </a:cubicBezTo>
                  <a:cubicBezTo>
                    <a:pt x="287" y="88"/>
                    <a:pt x="269" y="66"/>
                    <a:pt x="253" y="63"/>
                  </a:cubicBezTo>
                  <a:cubicBezTo>
                    <a:pt x="239" y="60"/>
                    <a:pt x="244" y="62"/>
                    <a:pt x="233" y="59"/>
                  </a:cubicBezTo>
                  <a:cubicBezTo>
                    <a:pt x="229" y="58"/>
                    <a:pt x="221" y="55"/>
                    <a:pt x="221" y="55"/>
                  </a:cubicBezTo>
                  <a:cubicBezTo>
                    <a:pt x="200" y="60"/>
                    <a:pt x="217" y="38"/>
                    <a:pt x="201" y="33"/>
                  </a:cubicBezTo>
                  <a:cubicBezTo>
                    <a:pt x="185" y="35"/>
                    <a:pt x="169" y="36"/>
                    <a:pt x="155" y="45"/>
                  </a:cubicBezTo>
                  <a:cubicBezTo>
                    <a:pt x="145" y="30"/>
                    <a:pt x="152" y="30"/>
                    <a:pt x="167" y="25"/>
                  </a:cubicBezTo>
                  <a:cubicBezTo>
                    <a:pt x="163" y="10"/>
                    <a:pt x="155" y="15"/>
                    <a:pt x="139" y="17"/>
                  </a:cubicBezTo>
                  <a:cubicBezTo>
                    <a:pt x="131" y="20"/>
                    <a:pt x="127" y="22"/>
                    <a:pt x="119" y="19"/>
                  </a:cubicBezTo>
                  <a:cubicBezTo>
                    <a:pt x="106" y="0"/>
                    <a:pt x="74" y="29"/>
                    <a:pt x="67" y="9"/>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7" name="Freeform 27"/>
            <p:cNvSpPr>
              <a:spLocks/>
            </p:cNvSpPr>
            <p:nvPr/>
          </p:nvSpPr>
          <p:spPr bwMode="invGray">
            <a:xfrm>
              <a:off x="1709" y="1987"/>
              <a:ext cx="44" cy="37"/>
            </a:xfrm>
            <a:custGeom>
              <a:avLst/>
              <a:gdLst>
                <a:gd name="T0" fmla="*/ 1 w 59"/>
                <a:gd name="T1" fmla="*/ 0 h 50"/>
                <a:gd name="T2" fmla="*/ 0 w 59"/>
                <a:gd name="T3" fmla="*/ 1 h 50"/>
                <a:gd name="T4" fmla="*/ 1 w 59"/>
                <a:gd name="T5" fmla="*/ 1 h 50"/>
                <a:gd name="T6" fmla="*/ 1 w 59"/>
                <a:gd name="T7" fmla="*/ 1 h 50"/>
                <a:gd name="T8" fmla="*/ 1 w 59"/>
                <a:gd name="T9" fmla="*/ 1 h 50"/>
                <a:gd name="T10" fmla="*/ 1 w 59"/>
                <a:gd name="T11" fmla="*/ 1 h 50"/>
                <a:gd name="T12" fmla="*/ 1 w 59"/>
                <a:gd name="T13" fmla="*/ 0 h 5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9" h="50">
                  <a:moveTo>
                    <a:pt x="26" y="0"/>
                  </a:moveTo>
                  <a:cubicBezTo>
                    <a:pt x="13" y="2"/>
                    <a:pt x="7" y="0"/>
                    <a:pt x="0" y="10"/>
                  </a:cubicBezTo>
                  <a:cubicBezTo>
                    <a:pt x="4" y="22"/>
                    <a:pt x="18" y="36"/>
                    <a:pt x="30" y="40"/>
                  </a:cubicBezTo>
                  <a:cubicBezTo>
                    <a:pt x="37" y="42"/>
                    <a:pt x="48" y="50"/>
                    <a:pt x="48" y="50"/>
                  </a:cubicBezTo>
                  <a:cubicBezTo>
                    <a:pt x="57" y="44"/>
                    <a:pt x="55" y="37"/>
                    <a:pt x="58" y="28"/>
                  </a:cubicBezTo>
                  <a:cubicBezTo>
                    <a:pt x="55" y="11"/>
                    <a:pt x="59" y="18"/>
                    <a:pt x="44" y="8"/>
                  </a:cubicBezTo>
                  <a:cubicBezTo>
                    <a:pt x="42" y="6"/>
                    <a:pt x="26" y="5"/>
                    <a:pt x="26"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8" name="Freeform 28"/>
            <p:cNvSpPr>
              <a:spLocks/>
            </p:cNvSpPr>
            <p:nvPr/>
          </p:nvSpPr>
          <p:spPr bwMode="invGray">
            <a:xfrm>
              <a:off x="1625" y="2057"/>
              <a:ext cx="65" cy="42"/>
            </a:xfrm>
            <a:custGeom>
              <a:avLst/>
              <a:gdLst>
                <a:gd name="T0" fmla="*/ 2 w 86"/>
                <a:gd name="T1" fmla="*/ 1 h 57"/>
                <a:gd name="T2" fmla="*/ 2 w 86"/>
                <a:gd name="T3" fmla="*/ 1 h 57"/>
                <a:gd name="T4" fmla="*/ 2 w 86"/>
                <a:gd name="T5" fmla="*/ 1 h 57"/>
                <a:gd name="T6" fmla="*/ 2 w 86"/>
                <a:gd name="T7" fmla="*/ 1 h 57"/>
                <a:gd name="T8" fmla="*/ 2 w 86"/>
                <a:gd name="T9" fmla="*/ 1 h 57"/>
                <a:gd name="T10" fmla="*/ 2 w 86"/>
                <a:gd name="T11" fmla="*/ 1 h 57"/>
                <a:gd name="T12" fmla="*/ 2 w 86"/>
                <a:gd name="T13" fmla="*/ 1 h 57"/>
                <a:gd name="T14" fmla="*/ 2 w 86"/>
                <a:gd name="T15" fmla="*/ 1 h 5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86" h="57">
                  <a:moveTo>
                    <a:pt x="44" y="7"/>
                  </a:moveTo>
                  <a:cubicBezTo>
                    <a:pt x="39" y="14"/>
                    <a:pt x="31" y="20"/>
                    <a:pt x="24" y="25"/>
                  </a:cubicBezTo>
                  <a:cubicBezTo>
                    <a:pt x="16" y="19"/>
                    <a:pt x="12" y="22"/>
                    <a:pt x="4" y="27"/>
                  </a:cubicBezTo>
                  <a:cubicBezTo>
                    <a:pt x="0" y="38"/>
                    <a:pt x="4" y="53"/>
                    <a:pt x="16" y="57"/>
                  </a:cubicBezTo>
                  <a:cubicBezTo>
                    <a:pt x="33" y="51"/>
                    <a:pt x="60" y="45"/>
                    <a:pt x="74" y="35"/>
                  </a:cubicBezTo>
                  <a:cubicBezTo>
                    <a:pt x="78" y="29"/>
                    <a:pt x="86" y="17"/>
                    <a:pt x="86" y="17"/>
                  </a:cubicBezTo>
                  <a:cubicBezTo>
                    <a:pt x="80" y="0"/>
                    <a:pt x="74" y="5"/>
                    <a:pt x="56" y="7"/>
                  </a:cubicBezTo>
                  <a:cubicBezTo>
                    <a:pt x="43" y="11"/>
                    <a:pt x="44" y="15"/>
                    <a:pt x="44" y="7"/>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9" name="Freeform 29"/>
            <p:cNvSpPr>
              <a:spLocks/>
            </p:cNvSpPr>
            <p:nvPr/>
          </p:nvSpPr>
          <p:spPr bwMode="invGray">
            <a:xfrm>
              <a:off x="1693" y="2065"/>
              <a:ext cx="54" cy="25"/>
            </a:xfrm>
            <a:custGeom>
              <a:avLst/>
              <a:gdLst>
                <a:gd name="T0" fmla="*/ 1 w 73"/>
                <a:gd name="T1" fmla="*/ 0 h 34"/>
                <a:gd name="T2" fmla="*/ 1 w 73"/>
                <a:gd name="T3" fmla="*/ 1 h 34"/>
                <a:gd name="T4" fmla="*/ 1 w 73"/>
                <a:gd name="T5" fmla="*/ 1 h 34"/>
                <a:gd name="T6" fmla="*/ 1 w 73"/>
                <a:gd name="T7" fmla="*/ 1 h 34"/>
                <a:gd name="T8" fmla="*/ 1 w 73"/>
                <a:gd name="T9" fmla="*/ 1 h 34"/>
                <a:gd name="T10" fmla="*/ 1 w 73"/>
                <a:gd name="T11" fmla="*/ 0 h 3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3" h="34">
                  <a:moveTo>
                    <a:pt x="40" y="0"/>
                  </a:moveTo>
                  <a:cubicBezTo>
                    <a:pt x="30" y="6"/>
                    <a:pt x="20" y="10"/>
                    <a:pt x="10" y="16"/>
                  </a:cubicBezTo>
                  <a:cubicBezTo>
                    <a:pt x="0" y="31"/>
                    <a:pt x="13" y="30"/>
                    <a:pt x="24" y="34"/>
                  </a:cubicBezTo>
                  <a:cubicBezTo>
                    <a:pt x="44" y="31"/>
                    <a:pt x="35" y="34"/>
                    <a:pt x="52" y="28"/>
                  </a:cubicBezTo>
                  <a:cubicBezTo>
                    <a:pt x="57" y="26"/>
                    <a:pt x="64" y="20"/>
                    <a:pt x="64" y="20"/>
                  </a:cubicBezTo>
                  <a:cubicBezTo>
                    <a:pt x="73" y="7"/>
                    <a:pt x="48" y="8"/>
                    <a:pt x="40"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20" name="Freeform 30"/>
            <p:cNvSpPr>
              <a:spLocks/>
            </p:cNvSpPr>
            <p:nvPr/>
          </p:nvSpPr>
          <p:spPr bwMode="invGray">
            <a:xfrm>
              <a:off x="1664" y="2029"/>
              <a:ext cx="64" cy="34"/>
            </a:xfrm>
            <a:custGeom>
              <a:avLst/>
              <a:gdLst>
                <a:gd name="T0" fmla="*/ 2 w 85"/>
                <a:gd name="T1" fmla="*/ 2 h 45"/>
                <a:gd name="T2" fmla="*/ 2 w 85"/>
                <a:gd name="T3" fmla="*/ 2 h 45"/>
                <a:gd name="T4" fmla="*/ 0 w 85"/>
                <a:gd name="T5" fmla="*/ 2 h 45"/>
                <a:gd name="T6" fmla="*/ 2 w 85"/>
                <a:gd name="T7" fmla="*/ 2 h 45"/>
                <a:gd name="T8" fmla="*/ 2 w 85"/>
                <a:gd name="T9" fmla="*/ 2 h 45"/>
                <a:gd name="T10" fmla="*/ 2 w 85"/>
                <a:gd name="T11" fmla="*/ 2 h 45"/>
                <a:gd name="T12" fmla="*/ 2 w 85"/>
                <a:gd name="T13" fmla="*/ 2 h 45"/>
                <a:gd name="T14" fmla="*/ 2 w 85"/>
                <a:gd name="T15" fmla="*/ 0 h 45"/>
                <a:gd name="T16" fmla="*/ 2 w 85"/>
                <a:gd name="T17" fmla="*/ 2 h 4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5" h="45">
                  <a:moveTo>
                    <a:pt x="58" y="10"/>
                  </a:moveTo>
                  <a:cubicBezTo>
                    <a:pt x="39" y="16"/>
                    <a:pt x="45" y="10"/>
                    <a:pt x="28" y="4"/>
                  </a:cubicBezTo>
                  <a:cubicBezTo>
                    <a:pt x="7" y="6"/>
                    <a:pt x="5" y="2"/>
                    <a:pt x="0" y="18"/>
                  </a:cubicBezTo>
                  <a:cubicBezTo>
                    <a:pt x="5" y="34"/>
                    <a:pt x="26" y="31"/>
                    <a:pt x="40" y="32"/>
                  </a:cubicBezTo>
                  <a:cubicBezTo>
                    <a:pt x="50" y="42"/>
                    <a:pt x="49" y="45"/>
                    <a:pt x="64" y="40"/>
                  </a:cubicBezTo>
                  <a:cubicBezTo>
                    <a:pt x="69" y="32"/>
                    <a:pt x="77" y="25"/>
                    <a:pt x="84" y="18"/>
                  </a:cubicBezTo>
                  <a:cubicBezTo>
                    <a:pt x="83" y="14"/>
                    <a:pt x="85" y="9"/>
                    <a:pt x="82" y="6"/>
                  </a:cubicBezTo>
                  <a:cubicBezTo>
                    <a:pt x="78" y="1"/>
                    <a:pt x="64" y="0"/>
                    <a:pt x="64" y="0"/>
                  </a:cubicBezTo>
                  <a:cubicBezTo>
                    <a:pt x="56" y="3"/>
                    <a:pt x="47" y="21"/>
                    <a:pt x="58" y="1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21" name="Freeform 31"/>
            <p:cNvSpPr>
              <a:spLocks/>
            </p:cNvSpPr>
            <p:nvPr/>
          </p:nvSpPr>
          <p:spPr bwMode="invGray">
            <a:xfrm>
              <a:off x="1637" y="1997"/>
              <a:ext cx="44" cy="24"/>
            </a:xfrm>
            <a:custGeom>
              <a:avLst/>
              <a:gdLst>
                <a:gd name="T0" fmla="*/ 2 w 58"/>
                <a:gd name="T1" fmla="*/ 2 h 31"/>
                <a:gd name="T2" fmla="*/ 0 w 58"/>
                <a:gd name="T3" fmla="*/ 2 h 31"/>
                <a:gd name="T4" fmla="*/ 2 w 58"/>
                <a:gd name="T5" fmla="*/ 2 h 31"/>
                <a:gd name="T6" fmla="*/ 2 w 58"/>
                <a:gd name="T7" fmla="*/ 2 h 31"/>
                <a:gd name="T8" fmla="*/ 2 w 58"/>
                <a:gd name="T9" fmla="*/ 2 h 31"/>
                <a:gd name="T10" fmla="*/ 2 w 58"/>
                <a:gd name="T11" fmla="*/ 0 h 31"/>
                <a:gd name="T12" fmla="*/ 2 w 58"/>
                <a:gd name="T13" fmla="*/ 2 h 3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8" h="31">
                  <a:moveTo>
                    <a:pt x="16" y="4"/>
                  </a:moveTo>
                  <a:cubicBezTo>
                    <a:pt x="2" y="13"/>
                    <a:pt x="7" y="8"/>
                    <a:pt x="0" y="18"/>
                  </a:cubicBezTo>
                  <a:cubicBezTo>
                    <a:pt x="5" y="26"/>
                    <a:pt x="11" y="25"/>
                    <a:pt x="20" y="28"/>
                  </a:cubicBezTo>
                  <a:cubicBezTo>
                    <a:pt x="36" y="23"/>
                    <a:pt x="17" y="31"/>
                    <a:pt x="28" y="20"/>
                  </a:cubicBezTo>
                  <a:cubicBezTo>
                    <a:pt x="33" y="15"/>
                    <a:pt x="46" y="13"/>
                    <a:pt x="52" y="12"/>
                  </a:cubicBezTo>
                  <a:cubicBezTo>
                    <a:pt x="58" y="3"/>
                    <a:pt x="53" y="3"/>
                    <a:pt x="44" y="0"/>
                  </a:cubicBezTo>
                  <a:cubicBezTo>
                    <a:pt x="38" y="1"/>
                    <a:pt x="20" y="8"/>
                    <a:pt x="16" y="4"/>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22" name="Freeform 32"/>
            <p:cNvSpPr>
              <a:spLocks/>
            </p:cNvSpPr>
            <p:nvPr/>
          </p:nvSpPr>
          <p:spPr bwMode="invGray">
            <a:xfrm>
              <a:off x="1751" y="2000"/>
              <a:ext cx="114" cy="77"/>
            </a:xfrm>
            <a:custGeom>
              <a:avLst/>
              <a:gdLst>
                <a:gd name="T0" fmla="*/ 2 w 152"/>
                <a:gd name="T1" fmla="*/ 0 h 102"/>
                <a:gd name="T2" fmla="*/ 2 w 152"/>
                <a:gd name="T3" fmla="*/ 2 h 102"/>
                <a:gd name="T4" fmla="*/ 2 w 152"/>
                <a:gd name="T5" fmla="*/ 2 h 102"/>
                <a:gd name="T6" fmla="*/ 2 w 152"/>
                <a:gd name="T7" fmla="*/ 2 h 102"/>
                <a:gd name="T8" fmla="*/ 0 w 152"/>
                <a:gd name="T9" fmla="*/ 2 h 102"/>
                <a:gd name="T10" fmla="*/ 2 w 152"/>
                <a:gd name="T11" fmla="*/ 2 h 102"/>
                <a:gd name="T12" fmla="*/ 2 w 152"/>
                <a:gd name="T13" fmla="*/ 2 h 102"/>
                <a:gd name="T14" fmla="*/ 2 w 152"/>
                <a:gd name="T15" fmla="*/ 2 h 102"/>
                <a:gd name="T16" fmla="*/ 2 w 152"/>
                <a:gd name="T17" fmla="*/ 2 h 102"/>
                <a:gd name="T18" fmla="*/ 2 w 152"/>
                <a:gd name="T19" fmla="*/ 2 h 102"/>
                <a:gd name="T20" fmla="*/ 2 w 152"/>
                <a:gd name="T21" fmla="*/ 2 h 102"/>
                <a:gd name="T22" fmla="*/ 2 w 152"/>
                <a:gd name="T23" fmla="*/ 2 h 102"/>
                <a:gd name="T24" fmla="*/ 2 w 152"/>
                <a:gd name="T25" fmla="*/ 0 h 10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52" h="102">
                  <a:moveTo>
                    <a:pt x="38" y="0"/>
                  </a:moveTo>
                  <a:cubicBezTo>
                    <a:pt x="22" y="5"/>
                    <a:pt x="30" y="3"/>
                    <a:pt x="14" y="6"/>
                  </a:cubicBezTo>
                  <a:cubicBezTo>
                    <a:pt x="18" y="22"/>
                    <a:pt x="22" y="32"/>
                    <a:pt x="4" y="38"/>
                  </a:cubicBezTo>
                  <a:cubicBezTo>
                    <a:pt x="1" y="47"/>
                    <a:pt x="7" y="49"/>
                    <a:pt x="12" y="56"/>
                  </a:cubicBezTo>
                  <a:cubicBezTo>
                    <a:pt x="10" y="65"/>
                    <a:pt x="9" y="69"/>
                    <a:pt x="0" y="72"/>
                  </a:cubicBezTo>
                  <a:cubicBezTo>
                    <a:pt x="5" y="88"/>
                    <a:pt x="45" y="85"/>
                    <a:pt x="56" y="86"/>
                  </a:cubicBezTo>
                  <a:cubicBezTo>
                    <a:pt x="72" y="97"/>
                    <a:pt x="63" y="95"/>
                    <a:pt x="82" y="92"/>
                  </a:cubicBezTo>
                  <a:cubicBezTo>
                    <a:pt x="86" y="92"/>
                    <a:pt x="147" y="102"/>
                    <a:pt x="152" y="86"/>
                  </a:cubicBezTo>
                  <a:cubicBezTo>
                    <a:pt x="123" y="66"/>
                    <a:pt x="128" y="72"/>
                    <a:pt x="76" y="70"/>
                  </a:cubicBezTo>
                  <a:cubicBezTo>
                    <a:pt x="62" y="56"/>
                    <a:pt x="81" y="73"/>
                    <a:pt x="54" y="62"/>
                  </a:cubicBezTo>
                  <a:cubicBezTo>
                    <a:pt x="50" y="60"/>
                    <a:pt x="48" y="55"/>
                    <a:pt x="44" y="52"/>
                  </a:cubicBezTo>
                  <a:cubicBezTo>
                    <a:pt x="41" y="43"/>
                    <a:pt x="42" y="39"/>
                    <a:pt x="50" y="34"/>
                  </a:cubicBezTo>
                  <a:cubicBezTo>
                    <a:pt x="52" y="27"/>
                    <a:pt x="42" y="9"/>
                    <a:pt x="38"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23" name="Freeform 33"/>
            <p:cNvSpPr>
              <a:spLocks/>
            </p:cNvSpPr>
            <p:nvPr/>
          </p:nvSpPr>
          <p:spPr bwMode="invGray">
            <a:xfrm>
              <a:off x="664" y="2245"/>
              <a:ext cx="25" cy="15"/>
            </a:xfrm>
            <a:custGeom>
              <a:avLst/>
              <a:gdLst>
                <a:gd name="T0" fmla="*/ 1 w 34"/>
                <a:gd name="T1" fmla="*/ 0 h 20"/>
                <a:gd name="T2" fmla="*/ 1 w 34"/>
                <a:gd name="T3" fmla="*/ 2 h 20"/>
                <a:gd name="T4" fmla="*/ 1 w 34"/>
                <a:gd name="T5" fmla="*/ 2 h 20"/>
                <a:gd name="T6" fmla="*/ 1 w 34"/>
                <a:gd name="T7" fmla="*/ 2 h 20"/>
                <a:gd name="T8" fmla="*/ 1 w 34"/>
                <a:gd name="T9" fmla="*/ 0 h 2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 h="20">
                  <a:moveTo>
                    <a:pt x="34" y="0"/>
                  </a:moveTo>
                  <a:cubicBezTo>
                    <a:pt x="32" y="10"/>
                    <a:pt x="34" y="17"/>
                    <a:pt x="24" y="20"/>
                  </a:cubicBezTo>
                  <a:cubicBezTo>
                    <a:pt x="17" y="19"/>
                    <a:pt x="10" y="20"/>
                    <a:pt x="4" y="18"/>
                  </a:cubicBezTo>
                  <a:cubicBezTo>
                    <a:pt x="0" y="17"/>
                    <a:pt x="2" y="7"/>
                    <a:pt x="4" y="6"/>
                  </a:cubicBezTo>
                  <a:cubicBezTo>
                    <a:pt x="12" y="0"/>
                    <a:pt x="24" y="0"/>
                    <a:pt x="34"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24" name="Freeform 34"/>
            <p:cNvSpPr>
              <a:spLocks/>
            </p:cNvSpPr>
            <p:nvPr/>
          </p:nvSpPr>
          <p:spPr bwMode="invGray">
            <a:xfrm>
              <a:off x="1421" y="2756"/>
              <a:ext cx="16" cy="12"/>
            </a:xfrm>
            <a:custGeom>
              <a:avLst/>
              <a:gdLst>
                <a:gd name="T0" fmla="*/ 2 w 21"/>
                <a:gd name="T1" fmla="*/ 0 h 16"/>
                <a:gd name="T2" fmla="*/ 2 w 21"/>
                <a:gd name="T3" fmla="*/ 2 h 16"/>
                <a:gd name="T4" fmla="*/ 2 w 21"/>
                <a:gd name="T5" fmla="*/ 0 h 16"/>
                <a:gd name="T6" fmla="*/ 0 60000 65536"/>
                <a:gd name="T7" fmla="*/ 0 60000 65536"/>
                <a:gd name="T8" fmla="*/ 0 60000 65536"/>
              </a:gdLst>
              <a:ahLst/>
              <a:cxnLst>
                <a:cxn ang="T6">
                  <a:pos x="T0" y="T1"/>
                </a:cxn>
                <a:cxn ang="T7">
                  <a:pos x="T2" y="T3"/>
                </a:cxn>
                <a:cxn ang="T8">
                  <a:pos x="T4" y="T5"/>
                </a:cxn>
              </a:cxnLst>
              <a:rect l="0" t="0" r="r" b="b"/>
              <a:pathLst>
                <a:path w="21" h="16">
                  <a:moveTo>
                    <a:pt x="3" y="0"/>
                  </a:moveTo>
                  <a:cubicBezTo>
                    <a:pt x="0" y="9"/>
                    <a:pt x="6" y="11"/>
                    <a:pt x="13" y="16"/>
                  </a:cubicBezTo>
                  <a:cubicBezTo>
                    <a:pt x="21" y="4"/>
                    <a:pt x="16" y="2"/>
                    <a:pt x="3"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25" name="Freeform 35"/>
            <p:cNvSpPr>
              <a:spLocks/>
            </p:cNvSpPr>
            <p:nvPr/>
          </p:nvSpPr>
          <p:spPr bwMode="invGray">
            <a:xfrm>
              <a:off x="1424" y="2781"/>
              <a:ext cx="16" cy="12"/>
            </a:xfrm>
            <a:custGeom>
              <a:avLst/>
              <a:gdLst>
                <a:gd name="T0" fmla="*/ 2 w 21"/>
                <a:gd name="T1" fmla="*/ 0 h 16"/>
                <a:gd name="T2" fmla="*/ 2 w 21"/>
                <a:gd name="T3" fmla="*/ 2 h 16"/>
                <a:gd name="T4" fmla="*/ 2 w 21"/>
                <a:gd name="T5" fmla="*/ 0 h 16"/>
                <a:gd name="T6" fmla="*/ 0 60000 65536"/>
                <a:gd name="T7" fmla="*/ 0 60000 65536"/>
                <a:gd name="T8" fmla="*/ 0 60000 65536"/>
              </a:gdLst>
              <a:ahLst/>
              <a:cxnLst>
                <a:cxn ang="T6">
                  <a:pos x="T0" y="T1"/>
                </a:cxn>
                <a:cxn ang="T7">
                  <a:pos x="T2" y="T3"/>
                </a:cxn>
                <a:cxn ang="T8">
                  <a:pos x="T4" y="T5"/>
                </a:cxn>
              </a:cxnLst>
              <a:rect l="0" t="0" r="r" b="b"/>
              <a:pathLst>
                <a:path w="21" h="16">
                  <a:moveTo>
                    <a:pt x="3" y="0"/>
                  </a:moveTo>
                  <a:cubicBezTo>
                    <a:pt x="0" y="9"/>
                    <a:pt x="6" y="11"/>
                    <a:pt x="13" y="16"/>
                  </a:cubicBezTo>
                  <a:cubicBezTo>
                    <a:pt x="21" y="4"/>
                    <a:pt x="16" y="2"/>
                    <a:pt x="3"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26" name="Freeform 36"/>
            <p:cNvSpPr>
              <a:spLocks/>
            </p:cNvSpPr>
            <p:nvPr/>
          </p:nvSpPr>
          <p:spPr bwMode="invGray">
            <a:xfrm>
              <a:off x="1628" y="2913"/>
              <a:ext cx="15" cy="12"/>
            </a:xfrm>
            <a:custGeom>
              <a:avLst/>
              <a:gdLst>
                <a:gd name="T0" fmla="*/ 1 w 21"/>
                <a:gd name="T1" fmla="*/ 0 h 16"/>
                <a:gd name="T2" fmla="*/ 1 w 21"/>
                <a:gd name="T3" fmla="*/ 2 h 16"/>
                <a:gd name="T4" fmla="*/ 1 w 21"/>
                <a:gd name="T5" fmla="*/ 0 h 16"/>
                <a:gd name="T6" fmla="*/ 0 60000 65536"/>
                <a:gd name="T7" fmla="*/ 0 60000 65536"/>
                <a:gd name="T8" fmla="*/ 0 60000 65536"/>
              </a:gdLst>
              <a:ahLst/>
              <a:cxnLst>
                <a:cxn ang="T6">
                  <a:pos x="T0" y="T1"/>
                </a:cxn>
                <a:cxn ang="T7">
                  <a:pos x="T2" y="T3"/>
                </a:cxn>
                <a:cxn ang="T8">
                  <a:pos x="T4" y="T5"/>
                </a:cxn>
              </a:cxnLst>
              <a:rect l="0" t="0" r="r" b="b"/>
              <a:pathLst>
                <a:path w="21" h="16">
                  <a:moveTo>
                    <a:pt x="3" y="0"/>
                  </a:moveTo>
                  <a:cubicBezTo>
                    <a:pt x="0" y="9"/>
                    <a:pt x="6" y="11"/>
                    <a:pt x="13" y="16"/>
                  </a:cubicBezTo>
                  <a:cubicBezTo>
                    <a:pt x="21" y="4"/>
                    <a:pt x="16" y="2"/>
                    <a:pt x="3"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27" name="Freeform 37"/>
            <p:cNvSpPr>
              <a:spLocks/>
            </p:cNvSpPr>
            <p:nvPr/>
          </p:nvSpPr>
          <p:spPr bwMode="invGray">
            <a:xfrm>
              <a:off x="1752" y="2429"/>
              <a:ext cx="38" cy="18"/>
            </a:xfrm>
            <a:custGeom>
              <a:avLst/>
              <a:gdLst>
                <a:gd name="T0" fmla="*/ 1 w 51"/>
                <a:gd name="T1" fmla="*/ 0 h 24"/>
                <a:gd name="T2" fmla="*/ 1 w 51"/>
                <a:gd name="T3" fmla="*/ 2 h 24"/>
                <a:gd name="T4" fmla="*/ 1 w 51"/>
                <a:gd name="T5" fmla="*/ 2 h 24"/>
                <a:gd name="T6" fmla="*/ 1 w 51"/>
                <a:gd name="T7" fmla="*/ 2 h 24"/>
                <a:gd name="T8" fmla="*/ 1 w 51"/>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 h="24">
                  <a:moveTo>
                    <a:pt x="13" y="0"/>
                  </a:moveTo>
                  <a:cubicBezTo>
                    <a:pt x="12" y="2"/>
                    <a:pt x="0" y="12"/>
                    <a:pt x="7" y="18"/>
                  </a:cubicBezTo>
                  <a:cubicBezTo>
                    <a:pt x="12" y="22"/>
                    <a:pt x="27" y="24"/>
                    <a:pt x="27" y="24"/>
                  </a:cubicBezTo>
                  <a:cubicBezTo>
                    <a:pt x="44" y="22"/>
                    <a:pt x="51" y="16"/>
                    <a:pt x="33" y="4"/>
                  </a:cubicBezTo>
                  <a:cubicBezTo>
                    <a:pt x="29" y="1"/>
                    <a:pt x="14" y="0"/>
                    <a:pt x="13"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28" name="Freeform 38"/>
            <p:cNvSpPr>
              <a:spLocks/>
            </p:cNvSpPr>
            <p:nvPr/>
          </p:nvSpPr>
          <p:spPr bwMode="invGray">
            <a:xfrm>
              <a:off x="1652" y="2224"/>
              <a:ext cx="38" cy="18"/>
            </a:xfrm>
            <a:custGeom>
              <a:avLst/>
              <a:gdLst>
                <a:gd name="T0" fmla="*/ 1 w 51"/>
                <a:gd name="T1" fmla="*/ 0 h 24"/>
                <a:gd name="T2" fmla="*/ 1 w 51"/>
                <a:gd name="T3" fmla="*/ 2 h 24"/>
                <a:gd name="T4" fmla="*/ 1 w 51"/>
                <a:gd name="T5" fmla="*/ 2 h 24"/>
                <a:gd name="T6" fmla="*/ 1 w 51"/>
                <a:gd name="T7" fmla="*/ 2 h 24"/>
                <a:gd name="T8" fmla="*/ 1 w 51"/>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 h="24">
                  <a:moveTo>
                    <a:pt x="13" y="0"/>
                  </a:moveTo>
                  <a:cubicBezTo>
                    <a:pt x="12" y="2"/>
                    <a:pt x="0" y="12"/>
                    <a:pt x="7" y="18"/>
                  </a:cubicBezTo>
                  <a:cubicBezTo>
                    <a:pt x="12" y="22"/>
                    <a:pt x="27" y="24"/>
                    <a:pt x="27" y="24"/>
                  </a:cubicBezTo>
                  <a:cubicBezTo>
                    <a:pt x="44" y="22"/>
                    <a:pt x="51" y="16"/>
                    <a:pt x="33" y="4"/>
                  </a:cubicBezTo>
                  <a:cubicBezTo>
                    <a:pt x="29" y="1"/>
                    <a:pt x="14" y="0"/>
                    <a:pt x="13"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29" name="Freeform 39"/>
            <p:cNvSpPr>
              <a:spLocks/>
            </p:cNvSpPr>
            <p:nvPr/>
          </p:nvSpPr>
          <p:spPr bwMode="invGray">
            <a:xfrm>
              <a:off x="1717" y="2045"/>
              <a:ext cx="39" cy="18"/>
            </a:xfrm>
            <a:custGeom>
              <a:avLst/>
              <a:gdLst>
                <a:gd name="T0" fmla="*/ 2 w 51"/>
                <a:gd name="T1" fmla="*/ 0 h 24"/>
                <a:gd name="T2" fmla="*/ 2 w 51"/>
                <a:gd name="T3" fmla="*/ 2 h 24"/>
                <a:gd name="T4" fmla="*/ 2 w 51"/>
                <a:gd name="T5" fmla="*/ 2 h 24"/>
                <a:gd name="T6" fmla="*/ 2 w 51"/>
                <a:gd name="T7" fmla="*/ 2 h 24"/>
                <a:gd name="T8" fmla="*/ 2 w 51"/>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 h="24">
                  <a:moveTo>
                    <a:pt x="13" y="0"/>
                  </a:moveTo>
                  <a:cubicBezTo>
                    <a:pt x="12" y="2"/>
                    <a:pt x="0" y="12"/>
                    <a:pt x="7" y="18"/>
                  </a:cubicBezTo>
                  <a:cubicBezTo>
                    <a:pt x="12" y="22"/>
                    <a:pt x="27" y="24"/>
                    <a:pt x="27" y="24"/>
                  </a:cubicBezTo>
                  <a:cubicBezTo>
                    <a:pt x="44" y="22"/>
                    <a:pt x="51" y="16"/>
                    <a:pt x="33" y="4"/>
                  </a:cubicBezTo>
                  <a:cubicBezTo>
                    <a:pt x="29" y="1"/>
                    <a:pt x="14" y="0"/>
                    <a:pt x="13"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30" name="Freeform 40"/>
            <p:cNvSpPr>
              <a:spLocks/>
            </p:cNvSpPr>
            <p:nvPr/>
          </p:nvSpPr>
          <p:spPr bwMode="invGray">
            <a:xfrm>
              <a:off x="1780" y="2153"/>
              <a:ext cx="38" cy="18"/>
            </a:xfrm>
            <a:custGeom>
              <a:avLst/>
              <a:gdLst>
                <a:gd name="T0" fmla="*/ 1 w 51"/>
                <a:gd name="T1" fmla="*/ 0 h 24"/>
                <a:gd name="T2" fmla="*/ 1 w 51"/>
                <a:gd name="T3" fmla="*/ 2 h 24"/>
                <a:gd name="T4" fmla="*/ 1 w 51"/>
                <a:gd name="T5" fmla="*/ 2 h 24"/>
                <a:gd name="T6" fmla="*/ 1 w 51"/>
                <a:gd name="T7" fmla="*/ 2 h 24"/>
                <a:gd name="T8" fmla="*/ 1 w 51"/>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 h="24">
                  <a:moveTo>
                    <a:pt x="13" y="0"/>
                  </a:moveTo>
                  <a:cubicBezTo>
                    <a:pt x="12" y="2"/>
                    <a:pt x="0" y="12"/>
                    <a:pt x="7" y="18"/>
                  </a:cubicBezTo>
                  <a:cubicBezTo>
                    <a:pt x="12" y="22"/>
                    <a:pt x="27" y="24"/>
                    <a:pt x="27" y="24"/>
                  </a:cubicBezTo>
                  <a:cubicBezTo>
                    <a:pt x="44" y="22"/>
                    <a:pt x="51" y="16"/>
                    <a:pt x="33" y="4"/>
                  </a:cubicBezTo>
                  <a:cubicBezTo>
                    <a:pt x="29" y="1"/>
                    <a:pt x="14" y="0"/>
                    <a:pt x="13"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31" name="Freeform 41"/>
            <p:cNvSpPr>
              <a:spLocks/>
            </p:cNvSpPr>
            <p:nvPr/>
          </p:nvSpPr>
          <p:spPr bwMode="invGray">
            <a:xfrm>
              <a:off x="1796" y="1951"/>
              <a:ext cx="696" cy="346"/>
            </a:xfrm>
            <a:custGeom>
              <a:avLst/>
              <a:gdLst>
                <a:gd name="T0" fmla="*/ 1 w 929"/>
                <a:gd name="T1" fmla="*/ 1 h 462"/>
                <a:gd name="T2" fmla="*/ 1 w 929"/>
                <a:gd name="T3" fmla="*/ 1 h 462"/>
                <a:gd name="T4" fmla="*/ 1 w 929"/>
                <a:gd name="T5" fmla="*/ 1 h 462"/>
                <a:gd name="T6" fmla="*/ 1 w 929"/>
                <a:gd name="T7" fmla="*/ 1 h 462"/>
                <a:gd name="T8" fmla="*/ 1 w 929"/>
                <a:gd name="T9" fmla="*/ 1 h 462"/>
                <a:gd name="T10" fmla="*/ 1 w 929"/>
                <a:gd name="T11" fmla="*/ 1 h 462"/>
                <a:gd name="T12" fmla="*/ 1 w 929"/>
                <a:gd name="T13" fmla="*/ 1 h 462"/>
                <a:gd name="T14" fmla="*/ 1 w 929"/>
                <a:gd name="T15" fmla="*/ 1 h 462"/>
                <a:gd name="T16" fmla="*/ 1 w 929"/>
                <a:gd name="T17" fmla="*/ 1 h 462"/>
                <a:gd name="T18" fmla="*/ 1 w 929"/>
                <a:gd name="T19" fmla="*/ 1 h 462"/>
                <a:gd name="T20" fmla="*/ 1 w 929"/>
                <a:gd name="T21" fmla="*/ 1 h 462"/>
                <a:gd name="T22" fmla="*/ 1 w 929"/>
                <a:gd name="T23" fmla="*/ 1 h 462"/>
                <a:gd name="T24" fmla="*/ 1 w 929"/>
                <a:gd name="T25" fmla="*/ 1 h 462"/>
                <a:gd name="T26" fmla="*/ 1 w 929"/>
                <a:gd name="T27" fmla="*/ 1 h 462"/>
                <a:gd name="T28" fmla="*/ 1 w 929"/>
                <a:gd name="T29" fmla="*/ 1 h 462"/>
                <a:gd name="T30" fmla="*/ 1 w 929"/>
                <a:gd name="T31" fmla="*/ 1 h 462"/>
                <a:gd name="T32" fmla="*/ 1 w 929"/>
                <a:gd name="T33" fmla="*/ 1 h 462"/>
                <a:gd name="T34" fmla="*/ 1 w 929"/>
                <a:gd name="T35" fmla="*/ 1 h 462"/>
                <a:gd name="T36" fmla="*/ 1 w 929"/>
                <a:gd name="T37" fmla="*/ 1 h 462"/>
                <a:gd name="T38" fmla="*/ 1 w 929"/>
                <a:gd name="T39" fmla="*/ 1 h 462"/>
                <a:gd name="T40" fmla="*/ 1 w 929"/>
                <a:gd name="T41" fmla="*/ 1 h 462"/>
                <a:gd name="T42" fmla="*/ 1 w 929"/>
                <a:gd name="T43" fmla="*/ 1 h 462"/>
                <a:gd name="T44" fmla="*/ 1 w 929"/>
                <a:gd name="T45" fmla="*/ 1 h 462"/>
                <a:gd name="T46" fmla="*/ 1 w 929"/>
                <a:gd name="T47" fmla="*/ 1 h 462"/>
                <a:gd name="T48" fmla="*/ 1 w 929"/>
                <a:gd name="T49" fmla="*/ 1 h 462"/>
                <a:gd name="T50" fmla="*/ 1 w 929"/>
                <a:gd name="T51" fmla="*/ 1 h 462"/>
                <a:gd name="T52" fmla="*/ 1 w 929"/>
                <a:gd name="T53" fmla="*/ 1 h 462"/>
                <a:gd name="T54" fmla="*/ 1 w 929"/>
                <a:gd name="T55" fmla="*/ 1 h 462"/>
                <a:gd name="T56" fmla="*/ 1 w 929"/>
                <a:gd name="T57" fmla="*/ 1 h 462"/>
                <a:gd name="T58" fmla="*/ 1 w 929"/>
                <a:gd name="T59" fmla="*/ 1 h 462"/>
                <a:gd name="T60" fmla="*/ 1 w 929"/>
                <a:gd name="T61" fmla="*/ 1 h 462"/>
                <a:gd name="T62" fmla="*/ 1 w 929"/>
                <a:gd name="T63" fmla="*/ 1 h 462"/>
                <a:gd name="T64" fmla="*/ 1 w 929"/>
                <a:gd name="T65" fmla="*/ 1 h 462"/>
                <a:gd name="T66" fmla="*/ 1 w 929"/>
                <a:gd name="T67" fmla="*/ 1 h 462"/>
                <a:gd name="T68" fmla="*/ 1 w 929"/>
                <a:gd name="T69" fmla="*/ 1 h 462"/>
                <a:gd name="T70" fmla="*/ 1 w 929"/>
                <a:gd name="T71" fmla="*/ 1 h 462"/>
                <a:gd name="T72" fmla="*/ 1 w 929"/>
                <a:gd name="T73" fmla="*/ 1 h 462"/>
                <a:gd name="T74" fmla="*/ 1 w 929"/>
                <a:gd name="T75" fmla="*/ 1 h 462"/>
                <a:gd name="T76" fmla="*/ 1 w 929"/>
                <a:gd name="T77" fmla="*/ 1 h 462"/>
                <a:gd name="T78" fmla="*/ 1 w 929"/>
                <a:gd name="T79" fmla="*/ 1 h 462"/>
                <a:gd name="T80" fmla="*/ 1 w 929"/>
                <a:gd name="T81" fmla="*/ 1 h 462"/>
                <a:gd name="T82" fmla="*/ 1 w 929"/>
                <a:gd name="T83" fmla="*/ 1 h 462"/>
                <a:gd name="T84" fmla="*/ 1 w 929"/>
                <a:gd name="T85" fmla="*/ 1 h 462"/>
                <a:gd name="T86" fmla="*/ 1 w 929"/>
                <a:gd name="T87" fmla="*/ 1 h 462"/>
                <a:gd name="T88" fmla="*/ 1 w 929"/>
                <a:gd name="T89" fmla="*/ 1 h 462"/>
                <a:gd name="T90" fmla="*/ 1 w 929"/>
                <a:gd name="T91" fmla="*/ 1 h 462"/>
                <a:gd name="T92" fmla="*/ 1 w 929"/>
                <a:gd name="T93" fmla="*/ 1 h 462"/>
                <a:gd name="T94" fmla="*/ 1 w 929"/>
                <a:gd name="T95" fmla="*/ 1 h 462"/>
                <a:gd name="T96" fmla="*/ 1 w 929"/>
                <a:gd name="T97" fmla="*/ 1 h 462"/>
                <a:gd name="T98" fmla="*/ 1 w 929"/>
                <a:gd name="T99" fmla="*/ 1 h 462"/>
                <a:gd name="T100" fmla="*/ 1 w 929"/>
                <a:gd name="T101" fmla="*/ 1 h 462"/>
                <a:gd name="T102" fmla="*/ 1 w 929"/>
                <a:gd name="T103" fmla="*/ 1 h 462"/>
                <a:gd name="T104" fmla="*/ 1 w 929"/>
                <a:gd name="T105" fmla="*/ 1 h 462"/>
                <a:gd name="T106" fmla="*/ 1 w 929"/>
                <a:gd name="T107" fmla="*/ 1 h 46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929" h="462">
                  <a:moveTo>
                    <a:pt x="60" y="42"/>
                  </a:moveTo>
                  <a:cubicBezTo>
                    <a:pt x="40" y="45"/>
                    <a:pt x="42" y="46"/>
                    <a:pt x="28" y="56"/>
                  </a:cubicBezTo>
                  <a:cubicBezTo>
                    <a:pt x="26" y="74"/>
                    <a:pt x="27" y="75"/>
                    <a:pt x="10" y="78"/>
                  </a:cubicBezTo>
                  <a:cubicBezTo>
                    <a:pt x="4" y="82"/>
                    <a:pt x="0" y="82"/>
                    <a:pt x="6" y="92"/>
                  </a:cubicBezTo>
                  <a:cubicBezTo>
                    <a:pt x="10" y="98"/>
                    <a:pt x="21" y="96"/>
                    <a:pt x="28" y="98"/>
                  </a:cubicBezTo>
                  <a:cubicBezTo>
                    <a:pt x="31" y="99"/>
                    <a:pt x="36" y="100"/>
                    <a:pt x="36" y="100"/>
                  </a:cubicBezTo>
                  <a:cubicBezTo>
                    <a:pt x="47" y="99"/>
                    <a:pt x="69" y="97"/>
                    <a:pt x="50" y="110"/>
                  </a:cubicBezTo>
                  <a:cubicBezTo>
                    <a:pt x="37" y="108"/>
                    <a:pt x="24" y="104"/>
                    <a:pt x="16" y="116"/>
                  </a:cubicBezTo>
                  <a:cubicBezTo>
                    <a:pt x="24" y="141"/>
                    <a:pt x="68" y="125"/>
                    <a:pt x="94" y="126"/>
                  </a:cubicBezTo>
                  <a:cubicBezTo>
                    <a:pt x="98" y="129"/>
                    <a:pt x="100" y="134"/>
                    <a:pt x="104" y="136"/>
                  </a:cubicBezTo>
                  <a:cubicBezTo>
                    <a:pt x="108" y="138"/>
                    <a:pt x="116" y="140"/>
                    <a:pt x="116" y="140"/>
                  </a:cubicBezTo>
                  <a:cubicBezTo>
                    <a:pt x="129" y="138"/>
                    <a:pt x="133" y="139"/>
                    <a:pt x="142" y="130"/>
                  </a:cubicBezTo>
                  <a:cubicBezTo>
                    <a:pt x="151" y="104"/>
                    <a:pt x="179" y="110"/>
                    <a:pt x="202" y="102"/>
                  </a:cubicBezTo>
                  <a:cubicBezTo>
                    <a:pt x="219" y="96"/>
                    <a:pt x="233" y="84"/>
                    <a:pt x="250" y="78"/>
                  </a:cubicBezTo>
                  <a:cubicBezTo>
                    <a:pt x="260" y="75"/>
                    <a:pt x="269" y="74"/>
                    <a:pt x="280" y="72"/>
                  </a:cubicBezTo>
                  <a:cubicBezTo>
                    <a:pt x="287" y="71"/>
                    <a:pt x="300" y="66"/>
                    <a:pt x="300" y="66"/>
                  </a:cubicBezTo>
                  <a:cubicBezTo>
                    <a:pt x="311" y="49"/>
                    <a:pt x="336" y="54"/>
                    <a:pt x="354" y="60"/>
                  </a:cubicBezTo>
                  <a:cubicBezTo>
                    <a:pt x="367" y="79"/>
                    <a:pt x="335" y="79"/>
                    <a:pt x="324" y="80"/>
                  </a:cubicBezTo>
                  <a:cubicBezTo>
                    <a:pt x="312" y="83"/>
                    <a:pt x="306" y="93"/>
                    <a:pt x="292" y="96"/>
                  </a:cubicBezTo>
                  <a:cubicBezTo>
                    <a:pt x="284" y="94"/>
                    <a:pt x="279" y="90"/>
                    <a:pt x="272" y="88"/>
                  </a:cubicBezTo>
                  <a:cubicBezTo>
                    <a:pt x="253" y="91"/>
                    <a:pt x="232" y="96"/>
                    <a:pt x="214" y="102"/>
                  </a:cubicBezTo>
                  <a:cubicBezTo>
                    <a:pt x="223" y="108"/>
                    <a:pt x="231" y="109"/>
                    <a:pt x="242" y="112"/>
                  </a:cubicBezTo>
                  <a:cubicBezTo>
                    <a:pt x="245" y="113"/>
                    <a:pt x="250" y="114"/>
                    <a:pt x="250" y="114"/>
                  </a:cubicBezTo>
                  <a:cubicBezTo>
                    <a:pt x="251" y="116"/>
                    <a:pt x="255" y="118"/>
                    <a:pt x="254" y="120"/>
                  </a:cubicBezTo>
                  <a:cubicBezTo>
                    <a:pt x="252" y="124"/>
                    <a:pt x="242" y="128"/>
                    <a:pt x="242" y="128"/>
                  </a:cubicBezTo>
                  <a:cubicBezTo>
                    <a:pt x="233" y="141"/>
                    <a:pt x="247" y="154"/>
                    <a:pt x="260" y="158"/>
                  </a:cubicBezTo>
                  <a:cubicBezTo>
                    <a:pt x="282" y="155"/>
                    <a:pt x="295" y="151"/>
                    <a:pt x="318" y="150"/>
                  </a:cubicBezTo>
                  <a:cubicBezTo>
                    <a:pt x="334" y="155"/>
                    <a:pt x="345" y="176"/>
                    <a:pt x="350" y="192"/>
                  </a:cubicBezTo>
                  <a:cubicBezTo>
                    <a:pt x="349" y="195"/>
                    <a:pt x="350" y="199"/>
                    <a:pt x="348" y="202"/>
                  </a:cubicBezTo>
                  <a:cubicBezTo>
                    <a:pt x="345" y="206"/>
                    <a:pt x="336" y="210"/>
                    <a:pt x="336" y="210"/>
                  </a:cubicBezTo>
                  <a:cubicBezTo>
                    <a:pt x="327" y="224"/>
                    <a:pt x="332" y="235"/>
                    <a:pt x="348" y="240"/>
                  </a:cubicBezTo>
                  <a:cubicBezTo>
                    <a:pt x="358" y="237"/>
                    <a:pt x="362" y="237"/>
                    <a:pt x="368" y="246"/>
                  </a:cubicBezTo>
                  <a:cubicBezTo>
                    <a:pt x="360" y="252"/>
                    <a:pt x="346" y="246"/>
                    <a:pt x="338" y="252"/>
                  </a:cubicBezTo>
                  <a:cubicBezTo>
                    <a:pt x="326" y="260"/>
                    <a:pt x="346" y="265"/>
                    <a:pt x="348" y="266"/>
                  </a:cubicBezTo>
                  <a:cubicBezTo>
                    <a:pt x="352" y="278"/>
                    <a:pt x="347" y="279"/>
                    <a:pt x="336" y="286"/>
                  </a:cubicBezTo>
                  <a:cubicBezTo>
                    <a:pt x="332" y="289"/>
                    <a:pt x="324" y="294"/>
                    <a:pt x="324" y="294"/>
                  </a:cubicBezTo>
                  <a:cubicBezTo>
                    <a:pt x="315" y="308"/>
                    <a:pt x="320" y="303"/>
                    <a:pt x="310" y="310"/>
                  </a:cubicBezTo>
                  <a:cubicBezTo>
                    <a:pt x="306" y="316"/>
                    <a:pt x="294" y="324"/>
                    <a:pt x="294" y="324"/>
                  </a:cubicBezTo>
                  <a:cubicBezTo>
                    <a:pt x="285" y="338"/>
                    <a:pt x="288" y="331"/>
                    <a:pt x="284" y="342"/>
                  </a:cubicBezTo>
                  <a:cubicBezTo>
                    <a:pt x="285" y="374"/>
                    <a:pt x="283" y="393"/>
                    <a:pt x="292" y="420"/>
                  </a:cubicBezTo>
                  <a:cubicBezTo>
                    <a:pt x="295" y="429"/>
                    <a:pt x="307" y="435"/>
                    <a:pt x="314" y="440"/>
                  </a:cubicBezTo>
                  <a:cubicBezTo>
                    <a:pt x="319" y="444"/>
                    <a:pt x="332" y="446"/>
                    <a:pt x="332" y="446"/>
                  </a:cubicBezTo>
                  <a:cubicBezTo>
                    <a:pt x="340" y="457"/>
                    <a:pt x="345" y="459"/>
                    <a:pt x="358" y="462"/>
                  </a:cubicBezTo>
                  <a:cubicBezTo>
                    <a:pt x="376" y="459"/>
                    <a:pt x="375" y="457"/>
                    <a:pt x="388" y="448"/>
                  </a:cubicBezTo>
                  <a:cubicBezTo>
                    <a:pt x="390" y="441"/>
                    <a:pt x="394" y="435"/>
                    <a:pt x="400" y="430"/>
                  </a:cubicBezTo>
                  <a:cubicBezTo>
                    <a:pt x="404" y="427"/>
                    <a:pt x="412" y="422"/>
                    <a:pt x="412" y="422"/>
                  </a:cubicBezTo>
                  <a:cubicBezTo>
                    <a:pt x="417" y="415"/>
                    <a:pt x="451" y="367"/>
                    <a:pt x="458" y="364"/>
                  </a:cubicBezTo>
                  <a:cubicBezTo>
                    <a:pt x="475" y="356"/>
                    <a:pt x="486" y="357"/>
                    <a:pt x="506" y="356"/>
                  </a:cubicBezTo>
                  <a:cubicBezTo>
                    <a:pt x="525" y="350"/>
                    <a:pt x="533" y="342"/>
                    <a:pt x="554" y="340"/>
                  </a:cubicBezTo>
                  <a:cubicBezTo>
                    <a:pt x="560" y="338"/>
                    <a:pt x="566" y="336"/>
                    <a:pt x="572" y="334"/>
                  </a:cubicBezTo>
                  <a:cubicBezTo>
                    <a:pt x="576" y="333"/>
                    <a:pt x="584" y="330"/>
                    <a:pt x="584" y="330"/>
                  </a:cubicBezTo>
                  <a:cubicBezTo>
                    <a:pt x="603" y="311"/>
                    <a:pt x="618" y="310"/>
                    <a:pt x="646" y="308"/>
                  </a:cubicBezTo>
                  <a:cubicBezTo>
                    <a:pt x="665" y="304"/>
                    <a:pt x="684" y="303"/>
                    <a:pt x="704" y="302"/>
                  </a:cubicBezTo>
                  <a:cubicBezTo>
                    <a:pt x="712" y="299"/>
                    <a:pt x="712" y="293"/>
                    <a:pt x="720" y="290"/>
                  </a:cubicBezTo>
                  <a:cubicBezTo>
                    <a:pt x="732" y="285"/>
                    <a:pt x="743" y="285"/>
                    <a:pt x="754" y="278"/>
                  </a:cubicBezTo>
                  <a:cubicBezTo>
                    <a:pt x="756" y="271"/>
                    <a:pt x="760" y="267"/>
                    <a:pt x="762" y="260"/>
                  </a:cubicBezTo>
                  <a:cubicBezTo>
                    <a:pt x="763" y="247"/>
                    <a:pt x="762" y="233"/>
                    <a:pt x="764" y="220"/>
                  </a:cubicBezTo>
                  <a:cubicBezTo>
                    <a:pt x="764" y="219"/>
                    <a:pt x="794" y="204"/>
                    <a:pt x="800" y="200"/>
                  </a:cubicBezTo>
                  <a:cubicBezTo>
                    <a:pt x="807" y="189"/>
                    <a:pt x="808" y="186"/>
                    <a:pt x="820" y="182"/>
                  </a:cubicBezTo>
                  <a:cubicBezTo>
                    <a:pt x="825" y="166"/>
                    <a:pt x="814" y="162"/>
                    <a:pt x="802" y="154"/>
                  </a:cubicBezTo>
                  <a:cubicBezTo>
                    <a:pt x="797" y="151"/>
                    <a:pt x="790" y="142"/>
                    <a:pt x="790" y="142"/>
                  </a:cubicBezTo>
                  <a:cubicBezTo>
                    <a:pt x="786" y="131"/>
                    <a:pt x="792" y="127"/>
                    <a:pt x="802" y="124"/>
                  </a:cubicBezTo>
                  <a:cubicBezTo>
                    <a:pt x="810" y="116"/>
                    <a:pt x="813" y="98"/>
                    <a:pt x="820" y="94"/>
                  </a:cubicBezTo>
                  <a:cubicBezTo>
                    <a:pt x="824" y="92"/>
                    <a:pt x="832" y="90"/>
                    <a:pt x="832" y="90"/>
                  </a:cubicBezTo>
                  <a:cubicBezTo>
                    <a:pt x="844" y="92"/>
                    <a:pt x="848" y="92"/>
                    <a:pt x="856" y="100"/>
                  </a:cubicBezTo>
                  <a:cubicBezTo>
                    <a:pt x="863" y="98"/>
                    <a:pt x="876" y="94"/>
                    <a:pt x="876" y="94"/>
                  </a:cubicBezTo>
                  <a:cubicBezTo>
                    <a:pt x="889" y="81"/>
                    <a:pt x="906" y="77"/>
                    <a:pt x="924" y="74"/>
                  </a:cubicBezTo>
                  <a:cubicBezTo>
                    <a:pt x="929" y="67"/>
                    <a:pt x="929" y="58"/>
                    <a:pt x="922" y="52"/>
                  </a:cubicBezTo>
                  <a:cubicBezTo>
                    <a:pt x="918" y="49"/>
                    <a:pt x="910" y="44"/>
                    <a:pt x="910" y="44"/>
                  </a:cubicBezTo>
                  <a:cubicBezTo>
                    <a:pt x="894" y="47"/>
                    <a:pt x="899" y="49"/>
                    <a:pt x="888" y="56"/>
                  </a:cubicBezTo>
                  <a:cubicBezTo>
                    <a:pt x="884" y="58"/>
                    <a:pt x="876" y="60"/>
                    <a:pt x="876" y="60"/>
                  </a:cubicBezTo>
                  <a:cubicBezTo>
                    <a:pt x="853" y="59"/>
                    <a:pt x="810" y="59"/>
                    <a:pt x="848" y="46"/>
                  </a:cubicBezTo>
                  <a:cubicBezTo>
                    <a:pt x="844" y="33"/>
                    <a:pt x="831" y="37"/>
                    <a:pt x="818" y="36"/>
                  </a:cubicBezTo>
                  <a:cubicBezTo>
                    <a:pt x="809" y="33"/>
                    <a:pt x="802" y="27"/>
                    <a:pt x="794" y="22"/>
                  </a:cubicBezTo>
                  <a:cubicBezTo>
                    <a:pt x="790" y="20"/>
                    <a:pt x="782" y="18"/>
                    <a:pt x="782" y="18"/>
                  </a:cubicBezTo>
                  <a:cubicBezTo>
                    <a:pt x="727" y="19"/>
                    <a:pt x="688" y="11"/>
                    <a:pt x="642" y="26"/>
                  </a:cubicBezTo>
                  <a:cubicBezTo>
                    <a:pt x="635" y="16"/>
                    <a:pt x="632" y="18"/>
                    <a:pt x="620" y="20"/>
                  </a:cubicBezTo>
                  <a:cubicBezTo>
                    <a:pt x="611" y="34"/>
                    <a:pt x="600" y="36"/>
                    <a:pt x="584" y="38"/>
                  </a:cubicBezTo>
                  <a:cubicBezTo>
                    <a:pt x="575" y="44"/>
                    <a:pt x="581" y="46"/>
                    <a:pt x="578" y="56"/>
                  </a:cubicBezTo>
                  <a:cubicBezTo>
                    <a:pt x="572" y="47"/>
                    <a:pt x="566" y="41"/>
                    <a:pt x="556" y="38"/>
                  </a:cubicBezTo>
                  <a:cubicBezTo>
                    <a:pt x="553" y="38"/>
                    <a:pt x="539" y="39"/>
                    <a:pt x="534" y="42"/>
                  </a:cubicBezTo>
                  <a:cubicBezTo>
                    <a:pt x="528" y="46"/>
                    <a:pt x="516" y="54"/>
                    <a:pt x="516" y="54"/>
                  </a:cubicBezTo>
                  <a:cubicBezTo>
                    <a:pt x="507" y="52"/>
                    <a:pt x="503" y="51"/>
                    <a:pt x="500" y="42"/>
                  </a:cubicBezTo>
                  <a:cubicBezTo>
                    <a:pt x="505" y="28"/>
                    <a:pt x="488" y="31"/>
                    <a:pt x="478" y="30"/>
                  </a:cubicBezTo>
                  <a:cubicBezTo>
                    <a:pt x="469" y="33"/>
                    <a:pt x="473" y="37"/>
                    <a:pt x="464" y="40"/>
                  </a:cubicBezTo>
                  <a:cubicBezTo>
                    <a:pt x="447" y="34"/>
                    <a:pt x="451" y="27"/>
                    <a:pt x="432" y="40"/>
                  </a:cubicBezTo>
                  <a:cubicBezTo>
                    <a:pt x="427" y="54"/>
                    <a:pt x="427" y="52"/>
                    <a:pt x="410" y="50"/>
                  </a:cubicBezTo>
                  <a:cubicBezTo>
                    <a:pt x="391" y="52"/>
                    <a:pt x="385" y="54"/>
                    <a:pt x="366" y="52"/>
                  </a:cubicBezTo>
                  <a:cubicBezTo>
                    <a:pt x="357" y="49"/>
                    <a:pt x="356" y="46"/>
                    <a:pt x="364" y="40"/>
                  </a:cubicBezTo>
                  <a:cubicBezTo>
                    <a:pt x="380" y="42"/>
                    <a:pt x="395" y="43"/>
                    <a:pt x="410" y="38"/>
                  </a:cubicBezTo>
                  <a:cubicBezTo>
                    <a:pt x="426" y="15"/>
                    <a:pt x="386" y="21"/>
                    <a:pt x="370" y="20"/>
                  </a:cubicBezTo>
                  <a:cubicBezTo>
                    <a:pt x="364" y="16"/>
                    <a:pt x="358" y="12"/>
                    <a:pt x="352" y="8"/>
                  </a:cubicBezTo>
                  <a:cubicBezTo>
                    <a:pt x="348" y="5"/>
                    <a:pt x="340" y="0"/>
                    <a:pt x="340" y="0"/>
                  </a:cubicBezTo>
                  <a:cubicBezTo>
                    <a:pt x="338" y="1"/>
                    <a:pt x="336" y="1"/>
                    <a:pt x="334" y="2"/>
                  </a:cubicBezTo>
                  <a:cubicBezTo>
                    <a:pt x="331" y="3"/>
                    <a:pt x="329" y="3"/>
                    <a:pt x="326" y="4"/>
                  </a:cubicBezTo>
                  <a:cubicBezTo>
                    <a:pt x="322" y="5"/>
                    <a:pt x="314" y="8"/>
                    <a:pt x="314" y="8"/>
                  </a:cubicBezTo>
                  <a:cubicBezTo>
                    <a:pt x="305" y="22"/>
                    <a:pt x="288" y="6"/>
                    <a:pt x="276" y="2"/>
                  </a:cubicBezTo>
                  <a:cubicBezTo>
                    <a:pt x="270" y="3"/>
                    <a:pt x="241" y="16"/>
                    <a:pt x="240" y="16"/>
                  </a:cubicBezTo>
                  <a:cubicBezTo>
                    <a:pt x="226" y="17"/>
                    <a:pt x="212" y="17"/>
                    <a:pt x="198" y="18"/>
                  </a:cubicBezTo>
                  <a:cubicBezTo>
                    <a:pt x="183" y="19"/>
                    <a:pt x="172" y="20"/>
                    <a:pt x="160" y="28"/>
                  </a:cubicBezTo>
                  <a:cubicBezTo>
                    <a:pt x="146" y="26"/>
                    <a:pt x="141" y="27"/>
                    <a:pt x="130" y="20"/>
                  </a:cubicBezTo>
                  <a:cubicBezTo>
                    <a:pt x="123" y="22"/>
                    <a:pt x="115" y="24"/>
                    <a:pt x="108" y="26"/>
                  </a:cubicBezTo>
                  <a:cubicBezTo>
                    <a:pt x="102" y="35"/>
                    <a:pt x="113" y="41"/>
                    <a:pt x="122" y="44"/>
                  </a:cubicBezTo>
                  <a:cubicBezTo>
                    <a:pt x="125" y="52"/>
                    <a:pt x="114" y="68"/>
                    <a:pt x="114" y="68"/>
                  </a:cubicBezTo>
                  <a:cubicBezTo>
                    <a:pt x="112" y="79"/>
                    <a:pt x="111" y="82"/>
                    <a:pt x="100" y="78"/>
                  </a:cubicBezTo>
                  <a:cubicBezTo>
                    <a:pt x="93" y="67"/>
                    <a:pt x="100" y="63"/>
                    <a:pt x="104" y="52"/>
                  </a:cubicBezTo>
                  <a:cubicBezTo>
                    <a:pt x="96" y="44"/>
                    <a:pt x="91" y="36"/>
                    <a:pt x="80" y="32"/>
                  </a:cubicBezTo>
                  <a:cubicBezTo>
                    <a:pt x="73" y="34"/>
                    <a:pt x="67" y="39"/>
                    <a:pt x="60" y="42"/>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32" name="Freeform 42"/>
            <p:cNvSpPr>
              <a:spLocks/>
            </p:cNvSpPr>
            <p:nvPr/>
          </p:nvSpPr>
          <p:spPr bwMode="invGray">
            <a:xfrm>
              <a:off x="2009" y="2135"/>
              <a:ext cx="39" cy="24"/>
            </a:xfrm>
            <a:custGeom>
              <a:avLst/>
              <a:gdLst>
                <a:gd name="T0" fmla="*/ 2 w 52"/>
                <a:gd name="T1" fmla="*/ 0 h 32"/>
                <a:gd name="T2" fmla="*/ 2 w 52"/>
                <a:gd name="T3" fmla="*/ 2 h 32"/>
                <a:gd name="T4" fmla="*/ 2 w 52"/>
                <a:gd name="T5" fmla="*/ 2 h 32"/>
                <a:gd name="T6" fmla="*/ 2 w 52"/>
                <a:gd name="T7" fmla="*/ 2 h 32"/>
                <a:gd name="T8" fmla="*/ 2 w 52"/>
                <a:gd name="T9" fmla="*/ 0 h 3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2" h="32">
                  <a:moveTo>
                    <a:pt x="34" y="0"/>
                  </a:moveTo>
                  <a:cubicBezTo>
                    <a:pt x="30" y="12"/>
                    <a:pt x="19" y="16"/>
                    <a:pt x="8" y="20"/>
                  </a:cubicBezTo>
                  <a:cubicBezTo>
                    <a:pt x="0" y="32"/>
                    <a:pt x="14" y="31"/>
                    <a:pt x="24" y="32"/>
                  </a:cubicBezTo>
                  <a:cubicBezTo>
                    <a:pt x="30" y="31"/>
                    <a:pt x="36" y="32"/>
                    <a:pt x="42" y="30"/>
                  </a:cubicBezTo>
                  <a:cubicBezTo>
                    <a:pt x="52" y="26"/>
                    <a:pt x="34" y="3"/>
                    <a:pt x="34"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33" name="Freeform 43"/>
            <p:cNvSpPr>
              <a:spLocks/>
            </p:cNvSpPr>
            <p:nvPr/>
          </p:nvSpPr>
          <p:spPr bwMode="invGray">
            <a:xfrm>
              <a:off x="2292" y="2201"/>
              <a:ext cx="128" cy="54"/>
            </a:xfrm>
            <a:custGeom>
              <a:avLst/>
              <a:gdLst>
                <a:gd name="T0" fmla="*/ 1 w 172"/>
                <a:gd name="T1" fmla="*/ 2 h 72"/>
                <a:gd name="T2" fmla="*/ 1 w 172"/>
                <a:gd name="T3" fmla="*/ 2 h 72"/>
                <a:gd name="T4" fmla="*/ 1 w 172"/>
                <a:gd name="T5" fmla="*/ 0 h 72"/>
                <a:gd name="T6" fmla="*/ 0 w 172"/>
                <a:gd name="T7" fmla="*/ 2 h 72"/>
                <a:gd name="T8" fmla="*/ 1 w 172"/>
                <a:gd name="T9" fmla="*/ 2 h 72"/>
                <a:gd name="T10" fmla="*/ 1 w 172"/>
                <a:gd name="T11" fmla="*/ 2 h 72"/>
                <a:gd name="T12" fmla="*/ 1 w 172"/>
                <a:gd name="T13" fmla="*/ 2 h 72"/>
                <a:gd name="T14" fmla="*/ 1 w 172"/>
                <a:gd name="T15" fmla="*/ 2 h 72"/>
                <a:gd name="T16" fmla="*/ 1 w 172"/>
                <a:gd name="T17" fmla="*/ 2 h 72"/>
                <a:gd name="T18" fmla="*/ 1 w 172"/>
                <a:gd name="T19" fmla="*/ 2 h 72"/>
                <a:gd name="T20" fmla="*/ 1 w 172"/>
                <a:gd name="T21" fmla="*/ 2 h 72"/>
                <a:gd name="T22" fmla="*/ 1 w 172"/>
                <a:gd name="T23" fmla="*/ 2 h 72"/>
                <a:gd name="T24" fmla="*/ 1 w 172"/>
                <a:gd name="T25" fmla="*/ 2 h 7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72" h="72">
                  <a:moveTo>
                    <a:pt x="102" y="8"/>
                  </a:moveTo>
                  <a:cubicBezTo>
                    <a:pt x="89" y="12"/>
                    <a:pt x="78" y="8"/>
                    <a:pt x="66" y="4"/>
                  </a:cubicBezTo>
                  <a:cubicBezTo>
                    <a:pt x="62" y="3"/>
                    <a:pt x="54" y="0"/>
                    <a:pt x="54" y="0"/>
                  </a:cubicBezTo>
                  <a:cubicBezTo>
                    <a:pt x="38" y="5"/>
                    <a:pt x="12" y="16"/>
                    <a:pt x="0" y="28"/>
                  </a:cubicBezTo>
                  <a:cubicBezTo>
                    <a:pt x="4" y="39"/>
                    <a:pt x="18" y="39"/>
                    <a:pt x="28" y="40"/>
                  </a:cubicBezTo>
                  <a:cubicBezTo>
                    <a:pt x="39" y="44"/>
                    <a:pt x="41" y="60"/>
                    <a:pt x="42" y="60"/>
                  </a:cubicBezTo>
                  <a:cubicBezTo>
                    <a:pt x="50" y="63"/>
                    <a:pt x="58" y="65"/>
                    <a:pt x="66" y="68"/>
                  </a:cubicBezTo>
                  <a:cubicBezTo>
                    <a:pt x="70" y="69"/>
                    <a:pt x="78" y="72"/>
                    <a:pt x="78" y="72"/>
                  </a:cubicBezTo>
                  <a:cubicBezTo>
                    <a:pt x="92" y="71"/>
                    <a:pt x="117" y="69"/>
                    <a:pt x="130" y="60"/>
                  </a:cubicBezTo>
                  <a:cubicBezTo>
                    <a:pt x="148" y="48"/>
                    <a:pt x="150" y="46"/>
                    <a:pt x="172" y="44"/>
                  </a:cubicBezTo>
                  <a:cubicBezTo>
                    <a:pt x="169" y="29"/>
                    <a:pt x="162" y="23"/>
                    <a:pt x="148" y="18"/>
                  </a:cubicBezTo>
                  <a:cubicBezTo>
                    <a:pt x="145" y="10"/>
                    <a:pt x="144" y="7"/>
                    <a:pt x="136" y="4"/>
                  </a:cubicBezTo>
                  <a:cubicBezTo>
                    <a:pt x="134" y="4"/>
                    <a:pt x="105" y="11"/>
                    <a:pt x="102" y="8"/>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34" name="Freeform 44"/>
            <p:cNvSpPr>
              <a:spLocks/>
            </p:cNvSpPr>
            <p:nvPr/>
          </p:nvSpPr>
          <p:spPr bwMode="invGray">
            <a:xfrm>
              <a:off x="2393" y="2038"/>
              <a:ext cx="39" cy="24"/>
            </a:xfrm>
            <a:custGeom>
              <a:avLst/>
              <a:gdLst>
                <a:gd name="T0" fmla="*/ 2 w 52"/>
                <a:gd name="T1" fmla="*/ 0 h 32"/>
                <a:gd name="T2" fmla="*/ 2 w 52"/>
                <a:gd name="T3" fmla="*/ 2 h 32"/>
                <a:gd name="T4" fmla="*/ 2 w 52"/>
                <a:gd name="T5" fmla="*/ 2 h 32"/>
                <a:gd name="T6" fmla="*/ 2 w 52"/>
                <a:gd name="T7" fmla="*/ 2 h 32"/>
                <a:gd name="T8" fmla="*/ 2 w 52"/>
                <a:gd name="T9" fmla="*/ 0 h 3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2" h="32">
                  <a:moveTo>
                    <a:pt x="34" y="0"/>
                  </a:moveTo>
                  <a:cubicBezTo>
                    <a:pt x="30" y="12"/>
                    <a:pt x="19" y="16"/>
                    <a:pt x="8" y="20"/>
                  </a:cubicBezTo>
                  <a:cubicBezTo>
                    <a:pt x="0" y="32"/>
                    <a:pt x="14" y="31"/>
                    <a:pt x="24" y="32"/>
                  </a:cubicBezTo>
                  <a:cubicBezTo>
                    <a:pt x="30" y="31"/>
                    <a:pt x="36" y="32"/>
                    <a:pt x="42" y="30"/>
                  </a:cubicBezTo>
                  <a:cubicBezTo>
                    <a:pt x="52" y="26"/>
                    <a:pt x="34" y="3"/>
                    <a:pt x="34"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35" name="Freeform 45"/>
            <p:cNvSpPr>
              <a:spLocks/>
            </p:cNvSpPr>
            <p:nvPr/>
          </p:nvSpPr>
          <p:spPr bwMode="invGray">
            <a:xfrm>
              <a:off x="2662" y="2006"/>
              <a:ext cx="155" cy="63"/>
            </a:xfrm>
            <a:custGeom>
              <a:avLst/>
              <a:gdLst>
                <a:gd name="T0" fmla="*/ 2 w 206"/>
                <a:gd name="T1" fmla="*/ 1 h 85"/>
                <a:gd name="T2" fmla="*/ 2 w 206"/>
                <a:gd name="T3" fmla="*/ 1 h 85"/>
                <a:gd name="T4" fmla="*/ 2 w 206"/>
                <a:gd name="T5" fmla="*/ 1 h 85"/>
                <a:gd name="T6" fmla="*/ 2 w 206"/>
                <a:gd name="T7" fmla="*/ 1 h 85"/>
                <a:gd name="T8" fmla="*/ 2 w 206"/>
                <a:gd name="T9" fmla="*/ 1 h 85"/>
                <a:gd name="T10" fmla="*/ 2 w 206"/>
                <a:gd name="T11" fmla="*/ 1 h 85"/>
                <a:gd name="T12" fmla="*/ 2 w 206"/>
                <a:gd name="T13" fmla="*/ 1 h 85"/>
                <a:gd name="T14" fmla="*/ 2 w 206"/>
                <a:gd name="T15" fmla="*/ 1 h 85"/>
                <a:gd name="T16" fmla="*/ 2 w 206"/>
                <a:gd name="T17" fmla="*/ 1 h 85"/>
                <a:gd name="T18" fmla="*/ 2 w 206"/>
                <a:gd name="T19" fmla="*/ 1 h 85"/>
                <a:gd name="T20" fmla="*/ 2 w 206"/>
                <a:gd name="T21" fmla="*/ 1 h 85"/>
                <a:gd name="T22" fmla="*/ 2 w 206"/>
                <a:gd name="T23" fmla="*/ 1 h 85"/>
                <a:gd name="T24" fmla="*/ 2 w 206"/>
                <a:gd name="T25" fmla="*/ 1 h 85"/>
                <a:gd name="T26" fmla="*/ 2 w 206"/>
                <a:gd name="T27" fmla="*/ 1 h 85"/>
                <a:gd name="T28" fmla="*/ 2 w 206"/>
                <a:gd name="T29" fmla="*/ 1 h 85"/>
                <a:gd name="T30" fmla="*/ 2 w 206"/>
                <a:gd name="T31" fmla="*/ 1 h 85"/>
                <a:gd name="T32" fmla="*/ 2 w 206"/>
                <a:gd name="T33" fmla="*/ 1 h 85"/>
                <a:gd name="T34" fmla="*/ 2 w 206"/>
                <a:gd name="T35" fmla="*/ 1 h 8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06" h="85">
                  <a:moveTo>
                    <a:pt x="191" y="7"/>
                  </a:moveTo>
                  <a:cubicBezTo>
                    <a:pt x="165" y="6"/>
                    <a:pt x="130" y="0"/>
                    <a:pt x="103" y="9"/>
                  </a:cubicBezTo>
                  <a:cubicBezTo>
                    <a:pt x="100" y="18"/>
                    <a:pt x="101" y="20"/>
                    <a:pt x="109" y="25"/>
                  </a:cubicBezTo>
                  <a:cubicBezTo>
                    <a:pt x="111" y="28"/>
                    <a:pt x="118" y="34"/>
                    <a:pt x="107" y="33"/>
                  </a:cubicBezTo>
                  <a:cubicBezTo>
                    <a:pt x="101" y="32"/>
                    <a:pt x="89" y="27"/>
                    <a:pt x="89" y="27"/>
                  </a:cubicBezTo>
                  <a:cubicBezTo>
                    <a:pt x="86" y="24"/>
                    <a:pt x="82" y="18"/>
                    <a:pt x="77" y="19"/>
                  </a:cubicBezTo>
                  <a:cubicBezTo>
                    <a:pt x="52" y="22"/>
                    <a:pt x="57" y="25"/>
                    <a:pt x="23" y="27"/>
                  </a:cubicBezTo>
                  <a:cubicBezTo>
                    <a:pt x="0" y="31"/>
                    <a:pt x="18" y="45"/>
                    <a:pt x="31" y="49"/>
                  </a:cubicBezTo>
                  <a:cubicBezTo>
                    <a:pt x="43" y="53"/>
                    <a:pt x="35" y="51"/>
                    <a:pt x="55" y="53"/>
                  </a:cubicBezTo>
                  <a:cubicBezTo>
                    <a:pt x="63" y="59"/>
                    <a:pt x="66" y="67"/>
                    <a:pt x="75" y="73"/>
                  </a:cubicBezTo>
                  <a:cubicBezTo>
                    <a:pt x="78" y="81"/>
                    <a:pt x="81" y="82"/>
                    <a:pt x="89" y="85"/>
                  </a:cubicBezTo>
                  <a:cubicBezTo>
                    <a:pt x="104" y="81"/>
                    <a:pt x="99" y="75"/>
                    <a:pt x="109" y="67"/>
                  </a:cubicBezTo>
                  <a:cubicBezTo>
                    <a:pt x="113" y="64"/>
                    <a:pt x="121" y="59"/>
                    <a:pt x="121" y="59"/>
                  </a:cubicBezTo>
                  <a:cubicBezTo>
                    <a:pt x="123" y="55"/>
                    <a:pt x="124" y="50"/>
                    <a:pt x="127" y="47"/>
                  </a:cubicBezTo>
                  <a:cubicBezTo>
                    <a:pt x="132" y="41"/>
                    <a:pt x="158" y="37"/>
                    <a:pt x="167" y="35"/>
                  </a:cubicBezTo>
                  <a:cubicBezTo>
                    <a:pt x="174" y="34"/>
                    <a:pt x="181" y="33"/>
                    <a:pt x="187" y="31"/>
                  </a:cubicBezTo>
                  <a:cubicBezTo>
                    <a:pt x="191" y="30"/>
                    <a:pt x="199" y="27"/>
                    <a:pt x="199" y="27"/>
                  </a:cubicBezTo>
                  <a:cubicBezTo>
                    <a:pt x="206" y="16"/>
                    <a:pt x="199" y="15"/>
                    <a:pt x="191" y="7"/>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36" name="Freeform 46"/>
            <p:cNvSpPr>
              <a:spLocks/>
            </p:cNvSpPr>
            <p:nvPr/>
          </p:nvSpPr>
          <p:spPr bwMode="invGray">
            <a:xfrm>
              <a:off x="2759" y="2039"/>
              <a:ext cx="48" cy="21"/>
            </a:xfrm>
            <a:custGeom>
              <a:avLst/>
              <a:gdLst>
                <a:gd name="T0" fmla="*/ 2 w 64"/>
                <a:gd name="T1" fmla="*/ 2 h 28"/>
                <a:gd name="T2" fmla="*/ 2 w 64"/>
                <a:gd name="T3" fmla="*/ 2 h 28"/>
                <a:gd name="T4" fmla="*/ 2 w 64"/>
                <a:gd name="T5" fmla="*/ 2 h 28"/>
                <a:gd name="T6" fmla="*/ 2 w 64"/>
                <a:gd name="T7" fmla="*/ 2 h 28"/>
                <a:gd name="T8" fmla="*/ 2 w 64"/>
                <a:gd name="T9" fmla="*/ 2 h 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 h="28">
                  <a:moveTo>
                    <a:pt x="36" y="6"/>
                  </a:moveTo>
                  <a:cubicBezTo>
                    <a:pt x="32" y="18"/>
                    <a:pt x="19" y="0"/>
                    <a:pt x="8" y="4"/>
                  </a:cubicBezTo>
                  <a:cubicBezTo>
                    <a:pt x="0" y="16"/>
                    <a:pt x="14" y="27"/>
                    <a:pt x="24" y="28"/>
                  </a:cubicBezTo>
                  <a:cubicBezTo>
                    <a:pt x="30" y="27"/>
                    <a:pt x="48" y="16"/>
                    <a:pt x="54" y="14"/>
                  </a:cubicBezTo>
                  <a:cubicBezTo>
                    <a:pt x="64" y="10"/>
                    <a:pt x="36" y="9"/>
                    <a:pt x="36" y="6"/>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37" name="Freeform 47"/>
            <p:cNvSpPr>
              <a:spLocks/>
            </p:cNvSpPr>
            <p:nvPr/>
          </p:nvSpPr>
          <p:spPr bwMode="invGray">
            <a:xfrm>
              <a:off x="2467" y="2311"/>
              <a:ext cx="109" cy="132"/>
            </a:xfrm>
            <a:custGeom>
              <a:avLst/>
              <a:gdLst>
                <a:gd name="T0" fmla="*/ 1 w 146"/>
                <a:gd name="T1" fmla="*/ 2 h 176"/>
                <a:gd name="T2" fmla="*/ 0 w 146"/>
                <a:gd name="T3" fmla="*/ 2 h 176"/>
                <a:gd name="T4" fmla="*/ 1 w 146"/>
                <a:gd name="T5" fmla="*/ 2 h 176"/>
                <a:gd name="T6" fmla="*/ 1 w 146"/>
                <a:gd name="T7" fmla="*/ 2 h 176"/>
                <a:gd name="T8" fmla="*/ 1 w 146"/>
                <a:gd name="T9" fmla="*/ 2 h 176"/>
                <a:gd name="T10" fmla="*/ 1 w 146"/>
                <a:gd name="T11" fmla="*/ 2 h 176"/>
                <a:gd name="T12" fmla="*/ 1 w 146"/>
                <a:gd name="T13" fmla="*/ 2 h 176"/>
                <a:gd name="T14" fmla="*/ 1 w 146"/>
                <a:gd name="T15" fmla="*/ 2 h 176"/>
                <a:gd name="T16" fmla="*/ 1 w 146"/>
                <a:gd name="T17" fmla="*/ 2 h 176"/>
                <a:gd name="T18" fmla="*/ 1 w 146"/>
                <a:gd name="T19" fmla="*/ 2 h 176"/>
                <a:gd name="T20" fmla="*/ 1 w 146"/>
                <a:gd name="T21" fmla="*/ 2 h 176"/>
                <a:gd name="T22" fmla="*/ 1 w 146"/>
                <a:gd name="T23" fmla="*/ 2 h 176"/>
                <a:gd name="T24" fmla="*/ 1 w 146"/>
                <a:gd name="T25" fmla="*/ 2 h 176"/>
                <a:gd name="T26" fmla="*/ 1 w 146"/>
                <a:gd name="T27" fmla="*/ 2 h 176"/>
                <a:gd name="T28" fmla="*/ 1 w 146"/>
                <a:gd name="T29" fmla="*/ 2 h 176"/>
                <a:gd name="T30" fmla="*/ 1 w 146"/>
                <a:gd name="T31" fmla="*/ 2 h 176"/>
                <a:gd name="T32" fmla="*/ 1 w 146"/>
                <a:gd name="T33" fmla="*/ 2 h 176"/>
                <a:gd name="T34" fmla="*/ 1 w 146"/>
                <a:gd name="T35" fmla="*/ 2 h 176"/>
                <a:gd name="T36" fmla="*/ 1 w 146"/>
                <a:gd name="T37" fmla="*/ 2 h 176"/>
                <a:gd name="T38" fmla="*/ 1 w 146"/>
                <a:gd name="T39" fmla="*/ 2 h 176"/>
                <a:gd name="T40" fmla="*/ 1 w 146"/>
                <a:gd name="T41" fmla="*/ 2 h 176"/>
                <a:gd name="T42" fmla="*/ 1 w 146"/>
                <a:gd name="T43" fmla="*/ 2 h 176"/>
                <a:gd name="T44" fmla="*/ 1 w 146"/>
                <a:gd name="T45" fmla="*/ 2 h 176"/>
                <a:gd name="T46" fmla="*/ 1 w 146"/>
                <a:gd name="T47" fmla="*/ 2 h 176"/>
                <a:gd name="T48" fmla="*/ 1 w 146"/>
                <a:gd name="T49" fmla="*/ 2 h 176"/>
                <a:gd name="T50" fmla="*/ 1 w 146"/>
                <a:gd name="T51" fmla="*/ 2 h 176"/>
                <a:gd name="T52" fmla="*/ 1 w 146"/>
                <a:gd name="T53" fmla="*/ 1 h 176"/>
                <a:gd name="T54" fmla="*/ 1 w 146"/>
                <a:gd name="T55" fmla="*/ 2 h 176"/>
                <a:gd name="T56" fmla="*/ 1 w 146"/>
                <a:gd name="T57" fmla="*/ 2 h 17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46" h="176">
                  <a:moveTo>
                    <a:pt x="24" y="19"/>
                  </a:moveTo>
                  <a:cubicBezTo>
                    <a:pt x="13" y="23"/>
                    <a:pt x="7" y="15"/>
                    <a:pt x="0" y="25"/>
                  </a:cubicBezTo>
                  <a:cubicBezTo>
                    <a:pt x="2" y="32"/>
                    <a:pt x="14" y="43"/>
                    <a:pt x="14" y="43"/>
                  </a:cubicBezTo>
                  <a:cubicBezTo>
                    <a:pt x="19" y="58"/>
                    <a:pt x="20" y="78"/>
                    <a:pt x="34" y="87"/>
                  </a:cubicBezTo>
                  <a:cubicBezTo>
                    <a:pt x="42" y="84"/>
                    <a:pt x="45" y="86"/>
                    <a:pt x="52" y="91"/>
                  </a:cubicBezTo>
                  <a:cubicBezTo>
                    <a:pt x="57" y="105"/>
                    <a:pt x="60" y="101"/>
                    <a:pt x="50" y="107"/>
                  </a:cubicBezTo>
                  <a:cubicBezTo>
                    <a:pt x="38" y="105"/>
                    <a:pt x="32" y="101"/>
                    <a:pt x="28" y="113"/>
                  </a:cubicBezTo>
                  <a:cubicBezTo>
                    <a:pt x="32" y="129"/>
                    <a:pt x="33" y="128"/>
                    <a:pt x="16" y="131"/>
                  </a:cubicBezTo>
                  <a:cubicBezTo>
                    <a:pt x="17" y="133"/>
                    <a:pt x="16" y="136"/>
                    <a:pt x="18" y="137"/>
                  </a:cubicBezTo>
                  <a:cubicBezTo>
                    <a:pt x="21" y="139"/>
                    <a:pt x="30" y="141"/>
                    <a:pt x="30" y="141"/>
                  </a:cubicBezTo>
                  <a:cubicBezTo>
                    <a:pt x="28" y="152"/>
                    <a:pt x="21" y="159"/>
                    <a:pt x="18" y="169"/>
                  </a:cubicBezTo>
                  <a:cubicBezTo>
                    <a:pt x="19" y="171"/>
                    <a:pt x="18" y="174"/>
                    <a:pt x="20" y="175"/>
                  </a:cubicBezTo>
                  <a:cubicBezTo>
                    <a:pt x="22" y="176"/>
                    <a:pt x="32" y="171"/>
                    <a:pt x="34" y="171"/>
                  </a:cubicBezTo>
                  <a:cubicBezTo>
                    <a:pt x="42" y="170"/>
                    <a:pt x="50" y="170"/>
                    <a:pt x="58" y="169"/>
                  </a:cubicBezTo>
                  <a:cubicBezTo>
                    <a:pt x="70" y="167"/>
                    <a:pt x="80" y="167"/>
                    <a:pt x="92" y="171"/>
                  </a:cubicBezTo>
                  <a:cubicBezTo>
                    <a:pt x="98" y="170"/>
                    <a:pt x="104" y="170"/>
                    <a:pt x="110" y="169"/>
                  </a:cubicBezTo>
                  <a:cubicBezTo>
                    <a:pt x="114" y="168"/>
                    <a:pt x="122" y="165"/>
                    <a:pt x="122" y="165"/>
                  </a:cubicBezTo>
                  <a:cubicBezTo>
                    <a:pt x="124" y="158"/>
                    <a:pt x="123" y="147"/>
                    <a:pt x="128" y="141"/>
                  </a:cubicBezTo>
                  <a:cubicBezTo>
                    <a:pt x="132" y="136"/>
                    <a:pt x="146" y="133"/>
                    <a:pt x="146" y="133"/>
                  </a:cubicBezTo>
                  <a:cubicBezTo>
                    <a:pt x="142" y="105"/>
                    <a:pt x="143" y="111"/>
                    <a:pt x="110" y="109"/>
                  </a:cubicBezTo>
                  <a:cubicBezTo>
                    <a:pt x="102" y="97"/>
                    <a:pt x="103" y="88"/>
                    <a:pt x="88" y="83"/>
                  </a:cubicBezTo>
                  <a:cubicBezTo>
                    <a:pt x="85" y="79"/>
                    <a:pt x="86" y="72"/>
                    <a:pt x="82" y="69"/>
                  </a:cubicBezTo>
                  <a:cubicBezTo>
                    <a:pt x="77" y="65"/>
                    <a:pt x="69" y="65"/>
                    <a:pt x="64" y="61"/>
                  </a:cubicBezTo>
                  <a:cubicBezTo>
                    <a:pt x="52" y="43"/>
                    <a:pt x="67" y="47"/>
                    <a:pt x="86" y="45"/>
                  </a:cubicBezTo>
                  <a:cubicBezTo>
                    <a:pt x="93" y="25"/>
                    <a:pt x="83" y="29"/>
                    <a:pt x="64" y="31"/>
                  </a:cubicBezTo>
                  <a:cubicBezTo>
                    <a:pt x="62" y="25"/>
                    <a:pt x="70" y="13"/>
                    <a:pt x="70" y="13"/>
                  </a:cubicBezTo>
                  <a:cubicBezTo>
                    <a:pt x="64" y="4"/>
                    <a:pt x="56" y="3"/>
                    <a:pt x="46" y="1"/>
                  </a:cubicBezTo>
                  <a:cubicBezTo>
                    <a:pt x="35" y="3"/>
                    <a:pt x="34" y="0"/>
                    <a:pt x="30" y="9"/>
                  </a:cubicBezTo>
                  <a:cubicBezTo>
                    <a:pt x="25" y="21"/>
                    <a:pt x="29" y="24"/>
                    <a:pt x="24" y="19"/>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38" name="Freeform 48"/>
            <p:cNvSpPr>
              <a:spLocks/>
            </p:cNvSpPr>
            <p:nvPr/>
          </p:nvSpPr>
          <p:spPr bwMode="invGray">
            <a:xfrm>
              <a:off x="2413" y="2359"/>
              <a:ext cx="69" cy="68"/>
            </a:xfrm>
            <a:custGeom>
              <a:avLst/>
              <a:gdLst>
                <a:gd name="T0" fmla="*/ 2 w 92"/>
                <a:gd name="T1" fmla="*/ 1 h 92"/>
                <a:gd name="T2" fmla="*/ 2 w 92"/>
                <a:gd name="T3" fmla="*/ 1 h 92"/>
                <a:gd name="T4" fmla="*/ 2 w 92"/>
                <a:gd name="T5" fmla="*/ 1 h 92"/>
                <a:gd name="T6" fmla="*/ 2 w 92"/>
                <a:gd name="T7" fmla="*/ 1 h 92"/>
                <a:gd name="T8" fmla="*/ 2 w 92"/>
                <a:gd name="T9" fmla="*/ 1 h 92"/>
                <a:gd name="T10" fmla="*/ 2 w 92"/>
                <a:gd name="T11" fmla="*/ 1 h 92"/>
                <a:gd name="T12" fmla="*/ 2 w 92"/>
                <a:gd name="T13" fmla="*/ 1 h 92"/>
                <a:gd name="T14" fmla="*/ 2 w 92"/>
                <a:gd name="T15" fmla="*/ 1 h 92"/>
                <a:gd name="T16" fmla="*/ 2 w 92"/>
                <a:gd name="T17" fmla="*/ 1 h 92"/>
                <a:gd name="T18" fmla="*/ 2 w 92"/>
                <a:gd name="T19" fmla="*/ 1 h 92"/>
                <a:gd name="T20" fmla="*/ 2 w 92"/>
                <a:gd name="T21" fmla="*/ 1 h 9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92" h="92">
                  <a:moveTo>
                    <a:pt x="58" y="6"/>
                  </a:moveTo>
                  <a:cubicBezTo>
                    <a:pt x="67" y="0"/>
                    <a:pt x="73" y="2"/>
                    <a:pt x="82" y="8"/>
                  </a:cubicBezTo>
                  <a:cubicBezTo>
                    <a:pt x="91" y="22"/>
                    <a:pt x="88" y="15"/>
                    <a:pt x="92" y="26"/>
                  </a:cubicBezTo>
                  <a:cubicBezTo>
                    <a:pt x="89" y="36"/>
                    <a:pt x="82" y="37"/>
                    <a:pt x="78" y="48"/>
                  </a:cubicBezTo>
                  <a:cubicBezTo>
                    <a:pt x="85" y="69"/>
                    <a:pt x="60" y="71"/>
                    <a:pt x="46" y="76"/>
                  </a:cubicBezTo>
                  <a:cubicBezTo>
                    <a:pt x="40" y="86"/>
                    <a:pt x="28" y="86"/>
                    <a:pt x="18" y="92"/>
                  </a:cubicBezTo>
                  <a:cubicBezTo>
                    <a:pt x="9" y="90"/>
                    <a:pt x="0" y="84"/>
                    <a:pt x="8" y="72"/>
                  </a:cubicBezTo>
                  <a:cubicBezTo>
                    <a:pt x="11" y="68"/>
                    <a:pt x="20" y="64"/>
                    <a:pt x="20" y="64"/>
                  </a:cubicBezTo>
                  <a:cubicBezTo>
                    <a:pt x="23" y="55"/>
                    <a:pt x="21" y="53"/>
                    <a:pt x="14" y="46"/>
                  </a:cubicBezTo>
                  <a:cubicBezTo>
                    <a:pt x="18" y="30"/>
                    <a:pt x="28" y="36"/>
                    <a:pt x="40" y="28"/>
                  </a:cubicBezTo>
                  <a:cubicBezTo>
                    <a:pt x="56" y="17"/>
                    <a:pt x="50" y="24"/>
                    <a:pt x="58" y="6"/>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39" name="Freeform 49"/>
            <p:cNvSpPr>
              <a:spLocks/>
            </p:cNvSpPr>
            <p:nvPr/>
          </p:nvSpPr>
          <p:spPr bwMode="invGray">
            <a:xfrm>
              <a:off x="4099" y="3502"/>
              <a:ext cx="474" cy="495"/>
            </a:xfrm>
            <a:custGeom>
              <a:avLst/>
              <a:gdLst>
                <a:gd name="T0" fmla="*/ 1 w 633"/>
                <a:gd name="T1" fmla="*/ 2 h 660"/>
                <a:gd name="T2" fmla="*/ 1 w 633"/>
                <a:gd name="T3" fmla="*/ 2 h 660"/>
                <a:gd name="T4" fmla="*/ 1 w 633"/>
                <a:gd name="T5" fmla="*/ 2 h 660"/>
                <a:gd name="T6" fmla="*/ 1 w 633"/>
                <a:gd name="T7" fmla="*/ 2 h 660"/>
                <a:gd name="T8" fmla="*/ 1 w 633"/>
                <a:gd name="T9" fmla="*/ 2 h 660"/>
                <a:gd name="T10" fmla="*/ 1 w 633"/>
                <a:gd name="T11" fmla="*/ 2 h 660"/>
                <a:gd name="T12" fmla="*/ 1 w 633"/>
                <a:gd name="T13" fmla="*/ 2 h 660"/>
                <a:gd name="T14" fmla="*/ 0 w 633"/>
                <a:gd name="T15" fmla="*/ 2 h 660"/>
                <a:gd name="T16" fmla="*/ 1 w 633"/>
                <a:gd name="T17" fmla="*/ 2 h 660"/>
                <a:gd name="T18" fmla="*/ 1 w 633"/>
                <a:gd name="T19" fmla="*/ 2 h 660"/>
                <a:gd name="T20" fmla="*/ 1 w 633"/>
                <a:gd name="T21" fmla="*/ 2 h 660"/>
                <a:gd name="T22" fmla="*/ 1 w 633"/>
                <a:gd name="T23" fmla="*/ 2 h 660"/>
                <a:gd name="T24" fmla="*/ 1 w 633"/>
                <a:gd name="T25" fmla="*/ 2 h 660"/>
                <a:gd name="T26" fmla="*/ 1 w 633"/>
                <a:gd name="T27" fmla="*/ 2 h 660"/>
                <a:gd name="T28" fmla="*/ 1 w 633"/>
                <a:gd name="T29" fmla="*/ 2 h 660"/>
                <a:gd name="T30" fmla="*/ 1 w 633"/>
                <a:gd name="T31" fmla="*/ 2 h 660"/>
                <a:gd name="T32" fmla="*/ 1 w 633"/>
                <a:gd name="T33" fmla="*/ 2 h 660"/>
                <a:gd name="T34" fmla="*/ 1 w 633"/>
                <a:gd name="T35" fmla="*/ 2 h 660"/>
                <a:gd name="T36" fmla="*/ 1 w 633"/>
                <a:gd name="T37" fmla="*/ 2 h 660"/>
                <a:gd name="T38" fmla="*/ 1 w 633"/>
                <a:gd name="T39" fmla="*/ 2 h 660"/>
                <a:gd name="T40" fmla="*/ 1 w 633"/>
                <a:gd name="T41" fmla="*/ 2 h 660"/>
                <a:gd name="T42" fmla="*/ 1 w 633"/>
                <a:gd name="T43" fmla="*/ 2 h 660"/>
                <a:gd name="T44" fmla="*/ 1 w 633"/>
                <a:gd name="T45" fmla="*/ 2 h 660"/>
                <a:gd name="T46" fmla="*/ 1 w 633"/>
                <a:gd name="T47" fmla="*/ 2 h 660"/>
                <a:gd name="T48" fmla="*/ 1 w 633"/>
                <a:gd name="T49" fmla="*/ 2 h 660"/>
                <a:gd name="T50" fmla="*/ 1 w 633"/>
                <a:gd name="T51" fmla="*/ 2 h 660"/>
                <a:gd name="T52" fmla="*/ 1 w 633"/>
                <a:gd name="T53" fmla="*/ 2 h 660"/>
                <a:gd name="T54" fmla="*/ 1 w 633"/>
                <a:gd name="T55" fmla="*/ 2 h 660"/>
                <a:gd name="T56" fmla="*/ 1 w 633"/>
                <a:gd name="T57" fmla="*/ 2 h 660"/>
                <a:gd name="T58" fmla="*/ 1 w 633"/>
                <a:gd name="T59" fmla="*/ 2 h 660"/>
                <a:gd name="T60" fmla="*/ 1 w 633"/>
                <a:gd name="T61" fmla="*/ 2 h 660"/>
                <a:gd name="T62" fmla="*/ 1 w 633"/>
                <a:gd name="T63" fmla="*/ 2 h 660"/>
                <a:gd name="T64" fmla="*/ 1 w 633"/>
                <a:gd name="T65" fmla="*/ 2 h 660"/>
                <a:gd name="T66" fmla="*/ 1 w 633"/>
                <a:gd name="T67" fmla="*/ 2 h 660"/>
                <a:gd name="T68" fmla="*/ 1 w 633"/>
                <a:gd name="T69" fmla="*/ 2 h 660"/>
                <a:gd name="T70" fmla="*/ 1 w 633"/>
                <a:gd name="T71" fmla="*/ 2 h 660"/>
                <a:gd name="T72" fmla="*/ 1 w 633"/>
                <a:gd name="T73" fmla="*/ 2 h 660"/>
                <a:gd name="T74" fmla="*/ 1 w 633"/>
                <a:gd name="T75" fmla="*/ 2 h 660"/>
                <a:gd name="T76" fmla="*/ 1 w 633"/>
                <a:gd name="T77" fmla="*/ 2 h 660"/>
                <a:gd name="T78" fmla="*/ 1 w 633"/>
                <a:gd name="T79" fmla="*/ 2 h 660"/>
                <a:gd name="T80" fmla="*/ 1 w 633"/>
                <a:gd name="T81" fmla="*/ 2 h 660"/>
                <a:gd name="T82" fmla="*/ 1 w 633"/>
                <a:gd name="T83" fmla="*/ 2 h 660"/>
                <a:gd name="T84" fmla="*/ 1 w 633"/>
                <a:gd name="T85" fmla="*/ 2 h 660"/>
                <a:gd name="T86" fmla="*/ 1 w 633"/>
                <a:gd name="T87" fmla="*/ 2 h 660"/>
                <a:gd name="T88" fmla="*/ 1 w 633"/>
                <a:gd name="T89" fmla="*/ 2 h 660"/>
                <a:gd name="T90" fmla="*/ 1 w 633"/>
                <a:gd name="T91" fmla="*/ 2 h 660"/>
                <a:gd name="T92" fmla="*/ 1 w 633"/>
                <a:gd name="T93" fmla="*/ 2 h 660"/>
                <a:gd name="T94" fmla="*/ 1 w 633"/>
                <a:gd name="T95" fmla="*/ 2 h 66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3" h="660">
                  <a:moveTo>
                    <a:pt x="212" y="11"/>
                  </a:moveTo>
                  <a:cubicBezTo>
                    <a:pt x="195" y="0"/>
                    <a:pt x="187" y="2"/>
                    <a:pt x="176" y="19"/>
                  </a:cubicBezTo>
                  <a:cubicBezTo>
                    <a:pt x="171" y="61"/>
                    <a:pt x="181" y="88"/>
                    <a:pt x="144" y="51"/>
                  </a:cubicBezTo>
                  <a:cubicBezTo>
                    <a:pt x="131" y="53"/>
                    <a:pt x="115" y="51"/>
                    <a:pt x="104" y="59"/>
                  </a:cubicBezTo>
                  <a:cubicBezTo>
                    <a:pt x="78" y="80"/>
                    <a:pt x="114" y="65"/>
                    <a:pt x="84" y="75"/>
                  </a:cubicBezTo>
                  <a:cubicBezTo>
                    <a:pt x="78" y="94"/>
                    <a:pt x="92" y="107"/>
                    <a:pt x="68" y="115"/>
                  </a:cubicBezTo>
                  <a:cubicBezTo>
                    <a:pt x="55" y="135"/>
                    <a:pt x="59" y="159"/>
                    <a:pt x="36" y="167"/>
                  </a:cubicBezTo>
                  <a:cubicBezTo>
                    <a:pt x="16" y="163"/>
                    <a:pt x="7" y="158"/>
                    <a:pt x="0" y="179"/>
                  </a:cubicBezTo>
                  <a:cubicBezTo>
                    <a:pt x="9" y="232"/>
                    <a:pt x="43" y="279"/>
                    <a:pt x="72" y="323"/>
                  </a:cubicBezTo>
                  <a:cubicBezTo>
                    <a:pt x="82" y="371"/>
                    <a:pt x="85" y="392"/>
                    <a:pt x="120" y="427"/>
                  </a:cubicBezTo>
                  <a:cubicBezTo>
                    <a:pt x="127" y="434"/>
                    <a:pt x="136" y="438"/>
                    <a:pt x="144" y="443"/>
                  </a:cubicBezTo>
                  <a:cubicBezTo>
                    <a:pt x="151" y="448"/>
                    <a:pt x="168" y="451"/>
                    <a:pt x="168" y="451"/>
                  </a:cubicBezTo>
                  <a:cubicBezTo>
                    <a:pt x="188" y="444"/>
                    <a:pt x="208" y="438"/>
                    <a:pt x="228" y="431"/>
                  </a:cubicBezTo>
                  <a:cubicBezTo>
                    <a:pt x="236" y="428"/>
                    <a:pt x="252" y="423"/>
                    <a:pt x="252" y="423"/>
                  </a:cubicBezTo>
                  <a:cubicBezTo>
                    <a:pt x="271" y="429"/>
                    <a:pt x="281" y="445"/>
                    <a:pt x="300" y="451"/>
                  </a:cubicBezTo>
                  <a:cubicBezTo>
                    <a:pt x="320" y="471"/>
                    <a:pt x="315" y="500"/>
                    <a:pt x="324" y="527"/>
                  </a:cubicBezTo>
                  <a:cubicBezTo>
                    <a:pt x="328" y="526"/>
                    <a:pt x="333" y="526"/>
                    <a:pt x="336" y="523"/>
                  </a:cubicBezTo>
                  <a:cubicBezTo>
                    <a:pt x="340" y="520"/>
                    <a:pt x="339" y="511"/>
                    <a:pt x="344" y="511"/>
                  </a:cubicBezTo>
                  <a:cubicBezTo>
                    <a:pt x="358" y="511"/>
                    <a:pt x="362" y="541"/>
                    <a:pt x="368" y="547"/>
                  </a:cubicBezTo>
                  <a:cubicBezTo>
                    <a:pt x="378" y="557"/>
                    <a:pt x="392" y="563"/>
                    <a:pt x="404" y="571"/>
                  </a:cubicBezTo>
                  <a:cubicBezTo>
                    <a:pt x="418" y="580"/>
                    <a:pt x="422" y="594"/>
                    <a:pt x="436" y="603"/>
                  </a:cubicBezTo>
                  <a:cubicBezTo>
                    <a:pt x="439" y="607"/>
                    <a:pt x="441" y="612"/>
                    <a:pt x="444" y="615"/>
                  </a:cubicBezTo>
                  <a:cubicBezTo>
                    <a:pt x="447" y="618"/>
                    <a:pt x="453" y="619"/>
                    <a:pt x="456" y="623"/>
                  </a:cubicBezTo>
                  <a:cubicBezTo>
                    <a:pt x="489" y="660"/>
                    <a:pt x="457" y="637"/>
                    <a:pt x="484" y="655"/>
                  </a:cubicBezTo>
                  <a:cubicBezTo>
                    <a:pt x="487" y="647"/>
                    <a:pt x="485" y="626"/>
                    <a:pt x="492" y="631"/>
                  </a:cubicBezTo>
                  <a:cubicBezTo>
                    <a:pt x="509" y="642"/>
                    <a:pt x="522" y="653"/>
                    <a:pt x="540" y="659"/>
                  </a:cubicBezTo>
                  <a:cubicBezTo>
                    <a:pt x="557" y="642"/>
                    <a:pt x="567" y="648"/>
                    <a:pt x="588" y="655"/>
                  </a:cubicBezTo>
                  <a:cubicBezTo>
                    <a:pt x="611" y="621"/>
                    <a:pt x="573" y="560"/>
                    <a:pt x="616" y="531"/>
                  </a:cubicBezTo>
                  <a:cubicBezTo>
                    <a:pt x="632" y="507"/>
                    <a:pt x="629" y="496"/>
                    <a:pt x="632" y="463"/>
                  </a:cubicBezTo>
                  <a:cubicBezTo>
                    <a:pt x="630" y="440"/>
                    <a:pt x="633" y="390"/>
                    <a:pt x="620" y="367"/>
                  </a:cubicBezTo>
                  <a:cubicBezTo>
                    <a:pt x="600" y="332"/>
                    <a:pt x="565" y="300"/>
                    <a:pt x="536" y="271"/>
                  </a:cubicBezTo>
                  <a:cubicBezTo>
                    <a:pt x="532" y="259"/>
                    <a:pt x="532" y="247"/>
                    <a:pt x="528" y="235"/>
                  </a:cubicBezTo>
                  <a:cubicBezTo>
                    <a:pt x="525" y="225"/>
                    <a:pt x="474" y="188"/>
                    <a:pt x="460" y="179"/>
                  </a:cubicBezTo>
                  <a:cubicBezTo>
                    <a:pt x="463" y="171"/>
                    <a:pt x="471" y="164"/>
                    <a:pt x="472" y="155"/>
                  </a:cubicBezTo>
                  <a:cubicBezTo>
                    <a:pt x="474" y="144"/>
                    <a:pt x="461" y="137"/>
                    <a:pt x="456" y="131"/>
                  </a:cubicBezTo>
                  <a:cubicBezTo>
                    <a:pt x="435" y="106"/>
                    <a:pt x="451" y="88"/>
                    <a:pt x="416" y="79"/>
                  </a:cubicBezTo>
                  <a:cubicBezTo>
                    <a:pt x="395" y="48"/>
                    <a:pt x="403" y="64"/>
                    <a:pt x="392" y="31"/>
                  </a:cubicBezTo>
                  <a:cubicBezTo>
                    <a:pt x="391" y="27"/>
                    <a:pt x="388" y="19"/>
                    <a:pt x="388" y="19"/>
                  </a:cubicBezTo>
                  <a:cubicBezTo>
                    <a:pt x="362" y="58"/>
                    <a:pt x="379" y="107"/>
                    <a:pt x="364" y="151"/>
                  </a:cubicBezTo>
                  <a:cubicBezTo>
                    <a:pt x="344" y="144"/>
                    <a:pt x="344" y="120"/>
                    <a:pt x="324" y="115"/>
                  </a:cubicBezTo>
                  <a:cubicBezTo>
                    <a:pt x="314" y="112"/>
                    <a:pt x="303" y="112"/>
                    <a:pt x="292" y="111"/>
                  </a:cubicBezTo>
                  <a:cubicBezTo>
                    <a:pt x="284" y="103"/>
                    <a:pt x="276" y="97"/>
                    <a:pt x="272" y="87"/>
                  </a:cubicBezTo>
                  <a:cubicBezTo>
                    <a:pt x="269" y="79"/>
                    <a:pt x="264" y="63"/>
                    <a:pt x="264" y="63"/>
                  </a:cubicBezTo>
                  <a:cubicBezTo>
                    <a:pt x="268" y="60"/>
                    <a:pt x="273" y="58"/>
                    <a:pt x="276" y="55"/>
                  </a:cubicBezTo>
                  <a:cubicBezTo>
                    <a:pt x="300" y="31"/>
                    <a:pt x="256" y="24"/>
                    <a:pt x="240" y="19"/>
                  </a:cubicBezTo>
                  <a:cubicBezTo>
                    <a:pt x="232" y="16"/>
                    <a:pt x="224" y="14"/>
                    <a:pt x="216" y="11"/>
                  </a:cubicBezTo>
                  <a:cubicBezTo>
                    <a:pt x="212" y="10"/>
                    <a:pt x="200" y="5"/>
                    <a:pt x="204" y="7"/>
                  </a:cubicBezTo>
                  <a:cubicBezTo>
                    <a:pt x="207" y="8"/>
                    <a:pt x="209" y="10"/>
                    <a:pt x="212" y="11"/>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40" name="Freeform 50"/>
            <p:cNvSpPr>
              <a:spLocks/>
            </p:cNvSpPr>
            <p:nvPr/>
          </p:nvSpPr>
          <p:spPr bwMode="invGray">
            <a:xfrm>
              <a:off x="4246" y="3241"/>
              <a:ext cx="319" cy="210"/>
            </a:xfrm>
            <a:custGeom>
              <a:avLst/>
              <a:gdLst>
                <a:gd name="T0" fmla="*/ 1 w 426"/>
                <a:gd name="T1" fmla="*/ 2 h 280"/>
                <a:gd name="T2" fmla="*/ 1 w 426"/>
                <a:gd name="T3" fmla="*/ 2 h 280"/>
                <a:gd name="T4" fmla="*/ 1 w 426"/>
                <a:gd name="T5" fmla="*/ 2 h 280"/>
                <a:gd name="T6" fmla="*/ 1 w 426"/>
                <a:gd name="T7" fmla="*/ 2 h 280"/>
                <a:gd name="T8" fmla="*/ 1 w 426"/>
                <a:gd name="T9" fmla="*/ 2 h 280"/>
                <a:gd name="T10" fmla="*/ 1 w 426"/>
                <a:gd name="T11" fmla="*/ 2 h 280"/>
                <a:gd name="T12" fmla="*/ 1 w 426"/>
                <a:gd name="T13" fmla="*/ 2 h 280"/>
                <a:gd name="T14" fmla="*/ 1 w 426"/>
                <a:gd name="T15" fmla="*/ 2 h 280"/>
                <a:gd name="T16" fmla="*/ 1 w 426"/>
                <a:gd name="T17" fmla="*/ 2 h 280"/>
                <a:gd name="T18" fmla="*/ 1 w 426"/>
                <a:gd name="T19" fmla="*/ 2 h 280"/>
                <a:gd name="T20" fmla="*/ 1 w 426"/>
                <a:gd name="T21" fmla="*/ 2 h 280"/>
                <a:gd name="T22" fmla="*/ 1 w 426"/>
                <a:gd name="T23" fmla="*/ 2 h 280"/>
                <a:gd name="T24" fmla="*/ 1 w 426"/>
                <a:gd name="T25" fmla="*/ 2 h 280"/>
                <a:gd name="T26" fmla="*/ 1 w 426"/>
                <a:gd name="T27" fmla="*/ 2 h 280"/>
                <a:gd name="T28" fmla="*/ 1 w 426"/>
                <a:gd name="T29" fmla="*/ 2 h 280"/>
                <a:gd name="T30" fmla="*/ 1 w 426"/>
                <a:gd name="T31" fmla="*/ 2 h 280"/>
                <a:gd name="T32" fmla="*/ 1 w 426"/>
                <a:gd name="T33" fmla="*/ 2 h 280"/>
                <a:gd name="T34" fmla="*/ 1 w 426"/>
                <a:gd name="T35" fmla="*/ 2 h 280"/>
                <a:gd name="T36" fmla="*/ 1 w 426"/>
                <a:gd name="T37" fmla="*/ 2 h 280"/>
                <a:gd name="T38" fmla="*/ 1 w 426"/>
                <a:gd name="T39" fmla="*/ 2 h 280"/>
                <a:gd name="T40" fmla="*/ 1 w 426"/>
                <a:gd name="T41" fmla="*/ 2 h 280"/>
                <a:gd name="T42" fmla="*/ 1 w 426"/>
                <a:gd name="T43" fmla="*/ 2 h 280"/>
                <a:gd name="T44" fmla="*/ 1 w 426"/>
                <a:gd name="T45" fmla="*/ 2 h 280"/>
                <a:gd name="T46" fmla="*/ 1 w 426"/>
                <a:gd name="T47" fmla="*/ 2 h 280"/>
                <a:gd name="T48" fmla="*/ 1 w 426"/>
                <a:gd name="T49" fmla="*/ 2 h 280"/>
                <a:gd name="T50" fmla="*/ 1 w 426"/>
                <a:gd name="T51" fmla="*/ 2 h 280"/>
                <a:gd name="T52" fmla="*/ 1 w 426"/>
                <a:gd name="T53" fmla="*/ 2 h 280"/>
                <a:gd name="T54" fmla="*/ 1 w 426"/>
                <a:gd name="T55" fmla="*/ 2 h 280"/>
                <a:gd name="T56" fmla="*/ 1 w 426"/>
                <a:gd name="T57" fmla="*/ 2 h 280"/>
                <a:gd name="T58" fmla="*/ 1 w 426"/>
                <a:gd name="T59" fmla="*/ 2 h 280"/>
                <a:gd name="T60" fmla="*/ 1 w 426"/>
                <a:gd name="T61" fmla="*/ 2 h 280"/>
                <a:gd name="T62" fmla="*/ 1 w 426"/>
                <a:gd name="T63" fmla="*/ 2 h 280"/>
                <a:gd name="T64" fmla="*/ 1 w 426"/>
                <a:gd name="T65" fmla="*/ 2 h 280"/>
                <a:gd name="T66" fmla="*/ 1 w 426"/>
                <a:gd name="T67" fmla="*/ 2 h 280"/>
                <a:gd name="T68" fmla="*/ 1 w 426"/>
                <a:gd name="T69" fmla="*/ 2 h 280"/>
                <a:gd name="T70" fmla="*/ 1 w 426"/>
                <a:gd name="T71" fmla="*/ 2 h 280"/>
                <a:gd name="T72" fmla="*/ 1 w 426"/>
                <a:gd name="T73" fmla="*/ 2 h 280"/>
                <a:gd name="T74" fmla="*/ 1 w 426"/>
                <a:gd name="T75" fmla="*/ 0 h 28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26" h="280">
                  <a:moveTo>
                    <a:pt x="84" y="60"/>
                  </a:moveTo>
                  <a:cubicBezTo>
                    <a:pt x="79" y="52"/>
                    <a:pt x="70" y="45"/>
                    <a:pt x="68" y="36"/>
                  </a:cubicBezTo>
                  <a:cubicBezTo>
                    <a:pt x="67" y="29"/>
                    <a:pt x="68" y="22"/>
                    <a:pt x="64" y="16"/>
                  </a:cubicBezTo>
                  <a:cubicBezTo>
                    <a:pt x="62" y="12"/>
                    <a:pt x="56" y="13"/>
                    <a:pt x="52" y="12"/>
                  </a:cubicBezTo>
                  <a:cubicBezTo>
                    <a:pt x="40" y="13"/>
                    <a:pt x="27" y="11"/>
                    <a:pt x="16" y="16"/>
                  </a:cubicBezTo>
                  <a:cubicBezTo>
                    <a:pt x="0" y="24"/>
                    <a:pt x="43" y="40"/>
                    <a:pt x="44" y="40"/>
                  </a:cubicBezTo>
                  <a:cubicBezTo>
                    <a:pt x="45" y="44"/>
                    <a:pt x="50" y="49"/>
                    <a:pt x="48" y="52"/>
                  </a:cubicBezTo>
                  <a:cubicBezTo>
                    <a:pt x="42" y="60"/>
                    <a:pt x="24" y="68"/>
                    <a:pt x="24" y="68"/>
                  </a:cubicBezTo>
                  <a:cubicBezTo>
                    <a:pt x="38" y="88"/>
                    <a:pt x="65" y="89"/>
                    <a:pt x="88" y="92"/>
                  </a:cubicBezTo>
                  <a:cubicBezTo>
                    <a:pt x="101" y="96"/>
                    <a:pt x="124" y="112"/>
                    <a:pt x="124" y="112"/>
                  </a:cubicBezTo>
                  <a:cubicBezTo>
                    <a:pt x="125" y="116"/>
                    <a:pt x="125" y="121"/>
                    <a:pt x="128" y="124"/>
                  </a:cubicBezTo>
                  <a:cubicBezTo>
                    <a:pt x="131" y="128"/>
                    <a:pt x="137" y="128"/>
                    <a:pt x="140" y="132"/>
                  </a:cubicBezTo>
                  <a:cubicBezTo>
                    <a:pt x="144" y="139"/>
                    <a:pt x="148" y="156"/>
                    <a:pt x="148" y="156"/>
                  </a:cubicBezTo>
                  <a:cubicBezTo>
                    <a:pt x="144" y="171"/>
                    <a:pt x="137" y="181"/>
                    <a:pt x="132" y="196"/>
                  </a:cubicBezTo>
                  <a:cubicBezTo>
                    <a:pt x="151" y="209"/>
                    <a:pt x="167" y="207"/>
                    <a:pt x="180" y="188"/>
                  </a:cubicBezTo>
                  <a:cubicBezTo>
                    <a:pt x="182" y="196"/>
                    <a:pt x="184" y="211"/>
                    <a:pt x="192" y="216"/>
                  </a:cubicBezTo>
                  <a:cubicBezTo>
                    <a:pt x="199" y="220"/>
                    <a:pt x="208" y="221"/>
                    <a:pt x="216" y="224"/>
                  </a:cubicBezTo>
                  <a:cubicBezTo>
                    <a:pt x="220" y="225"/>
                    <a:pt x="228" y="228"/>
                    <a:pt x="228" y="228"/>
                  </a:cubicBezTo>
                  <a:cubicBezTo>
                    <a:pt x="236" y="227"/>
                    <a:pt x="245" y="228"/>
                    <a:pt x="252" y="224"/>
                  </a:cubicBezTo>
                  <a:cubicBezTo>
                    <a:pt x="269" y="216"/>
                    <a:pt x="252" y="204"/>
                    <a:pt x="276" y="196"/>
                  </a:cubicBezTo>
                  <a:cubicBezTo>
                    <a:pt x="296" y="209"/>
                    <a:pt x="322" y="231"/>
                    <a:pt x="336" y="252"/>
                  </a:cubicBezTo>
                  <a:cubicBezTo>
                    <a:pt x="354" y="280"/>
                    <a:pt x="343" y="273"/>
                    <a:pt x="364" y="280"/>
                  </a:cubicBezTo>
                  <a:cubicBezTo>
                    <a:pt x="376" y="262"/>
                    <a:pt x="375" y="241"/>
                    <a:pt x="360" y="224"/>
                  </a:cubicBezTo>
                  <a:cubicBezTo>
                    <a:pt x="352" y="216"/>
                    <a:pt x="336" y="200"/>
                    <a:pt x="336" y="200"/>
                  </a:cubicBezTo>
                  <a:cubicBezTo>
                    <a:pt x="323" y="162"/>
                    <a:pt x="322" y="174"/>
                    <a:pt x="372" y="168"/>
                  </a:cubicBezTo>
                  <a:cubicBezTo>
                    <a:pt x="384" y="164"/>
                    <a:pt x="396" y="160"/>
                    <a:pt x="408" y="156"/>
                  </a:cubicBezTo>
                  <a:cubicBezTo>
                    <a:pt x="412" y="155"/>
                    <a:pt x="420" y="152"/>
                    <a:pt x="420" y="152"/>
                  </a:cubicBezTo>
                  <a:cubicBezTo>
                    <a:pt x="421" y="148"/>
                    <a:pt x="426" y="144"/>
                    <a:pt x="424" y="140"/>
                  </a:cubicBezTo>
                  <a:cubicBezTo>
                    <a:pt x="420" y="131"/>
                    <a:pt x="365" y="146"/>
                    <a:pt x="356" y="148"/>
                  </a:cubicBezTo>
                  <a:cubicBezTo>
                    <a:pt x="339" y="146"/>
                    <a:pt x="316" y="152"/>
                    <a:pt x="304" y="140"/>
                  </a:cubicBezTo>
                  <a:cubicBezTo>
                    <a:pt x="301" y="137"/>
                    <a:pt x="302" y="132"/>
                    <a:pt x="300" y="128"/>
                  </a:cubicBezTo>
                  <a:cubicBezTo>
                    <a:pt x="298" y="124"/>
                    <a:pt x="296" y="119"/>
                    <a:pt x="292" y="116"/>
                  </a:cubicBezTo>
                  <a:cubicBezTo>
                    <a:pt x="272" y="98"/>
                    <a:pt x="244" y="91"/>
                    <a:pt x="220" y="80"/>
                  </a:cubicBezTo>
                  <a:cubicBezTo>
                    <a:pt x="201" y="72"/>
                    <a:pt x="180" y="67"/>
                    <a:pt x="160" y="60"/>
                  </a:cubicBezTo>
                  <a:cubicBezTo>
                    <a:pt x="152" y="57"/>
                    <a:pt x="136" y="52"/>
                    <a:pt x="136" y="52"/>
                  </a:cubicBezTo>
                  <a:cubicBezTo>
                    <a:pt x="113" y="55"/>
                    <a:pt x="98" y="64"/>
                    <a:pt x="80" y="52"/>
                  </a:cubicBezTo>
                  <a:cubicBezTo>
                    <a:pt x="70" y="38"/>
                    <a:pt x="74" y="44"/>
                    <a:pt x="68" y="32"/>
                  </a:cubicBezTo>
                  <a:lnTo>
                    <a:pt x="68" y="0"/>
                  </a:lnTo>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algn="ctr" rotWithShape="0">
                      <a:srgbClr val="989898">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41" name="Freeform 51"/>
            <p:cNvSpPr>
              <a:spLocks/>
            </p:cNvSpPr>
            <p:nvPr/>
          </p:nvSpPr>
          <p:spPr bwMode="invGray">
            <a:xfrm>
              <a:off x="4255" y="3243"/>
              <a:ext cx="311" cy="211"/>
            </a:xfrm>
            <a:custGeom>
              <a:avLst/>
              <a:gdLst>
                <a:gd name="T0" fmla="*/ 0 w 416"/>
                <a:gd name="T1" fmla="*/ 1 h 282"/>
                <a:gd name="T2" fmla="*/ 1 w 416"/>
                <a:gd name="T3" fmla="*/ 1 h 282"/>
                <a:gd name="T4" fmla="*/ 1 w 416"/>
                <a:gd name="T5" fmla="*/ 1 h 282"/>
                <a:gd name="T6" fmla="*/ 1 w 416"/>
                <a:gd name="T7" fmla="*/ 1 h 282"/>
                <a:gd name="T8" fmla="*/ 1 w 416"/>
                <a:gd name="T9" fmla="*/ 1 h 282"/>
                <a:gd name="T10" fmla="*/ 1 w 416"/>
                <a:gd name="T11" fmla="*/ 1 h 282"/>
                <a:gd name="T12" fmla="*/ 1 w 416"/>
                <a:gd name="T13" fmla="*/ 1 h 282"/>
                <a:gd name="T14" fmla="*/ 1 w 416"/>
                <a:gd name="T15" fmla="*/ 1 h 282"/>
                <a:gd name="T16" fmla="*/ 1 w 416"/>
                <a:gd name="T17" fmla="*/ 1 h 282"/>
                <a:gd name="T18" fmla="*/ 1 w 416"/>
                <a:gd name="T19" fmla="*/ 1 h 282"/>
                <a:gd name="T20" fmla="*/ 1 w 416"/>
                <a:gd name="T21" fmla="*/ 1 h 282"/>
                <a:gd name="T22" fmla="*/ 1 w 416"/>
                <a:gd name="T23" fmla="*/ 1 h 282"/>
                <a:gd name="T24" fmla="*/ 1 w 416"/>
                <a:gd name="T25" fmla="*/ 1 h 282"/>
                <a:gd name="T26" fmla="*/ 1 w 416"/>
                <a:gd name="T27" fmla="*/ 1 h 282"/>
                <a:gd name="T28" fmla="*/ 1 w 416"/>
                <a:gd name="T29" fmla="*/ 1 h 282"/>
                <a:gd name="T30" fmla="*/ 1 w 416"/>
                <a:gd name="T31" fmla="*/ 1 h 282"/>
                <a:gd name="T32" fmla="*/ 1 w 416"/>
                <a:gd name="T33" fmla="*/ 1 h 282"/>
                <a:gd name="T34" fmla="*/ 1 w 416"/>
                <a:gd name="T35" fmla="*/ 1 h 282"/>
                <a:gd name="T36" fmla="*/ 1 w 416"/>
                <a:gd name="T37" fmla="*/ 1 h 282"/>
                <a:gd name="T38" fmla="*/ 1 w 416"/>
                <a:gd name="T39" fmla="*/ 1 h 282"/>
                <a:gd name="T40" fmla="*/ 1 w 416"/>
                <a:gd name="T41" fmla="*/ 1 h 282"/>
                <a:gd name="T42" fmla="*/ 1 w 416"/>
                <a:gd name="T43" fmla="*/ 1 h 282"/>
                <a:gd name="T44" fmla="*/ 1 w 416"/>
                <a:gd name="T45" fmla="*/ 1 h 282"/>
                <a:gd name="T46" fmla="*/ 1 w 416"/>
                <a:gd name="T47" fmla="*/ 1 h 282"/>
                <a:gd name="T48" fmla="*/ 1 w 416"/>
                <a:gd name="T49" fmla="*/ 1 h 282"/>
                <a:gd name="T50" fmla="*/ 1 w 416"/>
                <a:gd name="T51" fmla="*/ 1 h 282"/>
                <a:gd name="T52" fmla="*/ 1 w 416"/>
                <a:gd name="T53" fmla="*/ 1 h 282"/>
                <a:gd name="T54" fmla="*/ 1 w 416"/>
                <a:gd name="T55" fmla="*/ 1 h 282"/>
                <a:gd name="T56" fmla="*/ 1 w 416"/>
                <a:gd name="T57" fmla="*/ 1 h 282"/>
                <a:gd name="T58" fmla="*/ 1 w 416"/>
                <a:gd name="T59" fmla="*/ 1 h 282"/>
                <a:gd name="T60" fmla="*/ 1 w 416"/>
                <a:gd name="T61" fmla="*/ 1 h 282"/>
                <a:gd name="T62" fmla="*/ 1 w 416"/>
                <a:gd name="T63" fmla="*/ 1 h 282"/>
                <a:gd name="T64" fmla="*/ 0 w 416"/>
                <a:gd name="T65" fmla="*/ 1 h 28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16" h="282">
                  <a:moveTo>
                    <a:pt x="0" y="1"/>
                  </a:moveTo>
                  <a:cubicBezTo>
                    <a:pt x="7" y="22"/>
                    <a:pt x="2" y="9"/>
                    <a:pt x="20" y="37"/>
                  </a:cubicBezTo>
                  <a:cubicBezTo>
                    <a:pt x="23" y="41"/>
                    <a:pt x="28" y="49"/>
                    <a:pt x="28" y="49"/>
                  </a:cubicBezTo>
                  <a:cubicBezTo>
                    <a:pt x="5" y="84"/>
                    <a:pt x="65" y="78"/>
                    <a:pt x="84" y="89"/>
                  </a:cubicBezTo>
                  <a:cubicBezTo>
                    <a:pt x="97" y="96"/>
                    <a:pt x="108" y="105"/>
                    <a:pt x="120" y="113"/>
                  </a:cubicBezTo>
                  <a:cubicBezTo>
                    <a:pt x="124" y="116"/>
                    <a:pt x="132" y="121"/>
                    <a:pt x="132" y="121"/>
                  </a:cubicBezTo>
                  <a:cubicBezTo>
                    <a:pt x="138" y="138"/>
                    <a:pt x="132" y="151"/>
                    <a:pt x="136" y="169"/>
                  </a:cubicBezTo>
                  <a:cubicBezTo>
                    <a:pt x="107" y="188"/>
                    <a:pt x="110" y="176"/>
                    <a:pt x="116" y="201"/>
                  </a:cubicBezTo>
                  <a:cubicBezTo>
                    <a:pt x="123" y="200"/>
                    <a:pt x="130" y="199"/>
                    <a:pt x="136" y="197"/>
                  </a:cubicBezTo>
                  <a:cubicBezTo>
                    <a:pt x="141" y="195"/>
                    <a:pt x="143" y="188"/>
                    <a:pt x="148" y="189"/>
                  </a:cubicBezTo>
                  <a:cubicBezTo>
                    <a:pt x="154" y="190"/>
                    <a:pt x="156" y="198"/>
                    <a:pt x="160" y="201"/>
                  </a:cubicBezTo>
                  <a:cubicBezTo>
                    <a:pt x="168" y="207"/>
                    <a:pt x="176" y="212"/>
                    <a:pt x="184" y="217"/>
                  </a:cubicBezTo>
                  <a:cubicBezTo>
                    <a:pt x="192" y="222"/>
                    <a:pt x="208" y="233"/>
                    <a:pt x="208" y="233"/>
                  </a:cubicBezTo>
                  <a:cubicBezTo>
                    <a:pt x="216" y="231"/>
                    <a:pt x="234" y="230"/>
                    <a:pt x="240" y="221"/>
                  </a:cubicBezTo>
                  <a:cubicBezTo>
                    <a:pt x="244" y="214"/>
                    <a:pt x="248" y="197"/>
                    <a:pt x="248" y="197"/>
                  </a:cubicBezTo>
                  <a:cubicBezTo>
                    <a:pt x="255" y="198"/>
                    <a:pt x="261" y="199"/>
                    <a:pt x="268" y="201"/>
                  </a:cubicBezTo>
                  <a:cubicBezTo>
                    <a:pt x="276" y="203"/>
                    <a:pt x="292" y="209"/>
                    <a:pt x="292" y="209"/>
                  </a:cubicBezTo>
                  <a:cubicBezTo>
                    <a:pt x="298" y="242"/>
                    <a:pt x="306" y="270"/>
                    <a:pt x="340" y="281"/>
                  </a:cubicBezTo>
                  <a:cubicBezTo>
                    <a:pt x="345" y="280"/>
                    <a:pt x="354" y="282"/>
                    <a:pt x="356" y="277"/>
                  </a:cubicBezTo>
                  <a:cubicBezTo>
                    <a:pt x="359" y="270"/>
                    <a:pt x="355" y="260"/>
                    <a:pt x="352" y="253"/>
                  </a:cubicBezTo>
                  <a:cubicBezTo>
                    <a:pt x="346" y="238"/>
                    <a:pt x="329" y="206"/>
                    <a:pt x="316" y="197"/>
                  </a:cubicBezTo>
                  <a:cubicBezTo>
                    <a:pt x="307" y="170"/>
                    <a:pt x="339" y="175"/>
                    <a:pt x="360" y="173"/>
                  </a:cubicBezTo>
                  <a:cubicBezTo>
                    <a:pt x="383" y="165"/>
                    <a:pt x="391" y="162"/>
                    <a:pt x="408" y="145"/>
                  </a:cubicBezTo>
                  <a:cubicBezTo>
                    <a:pt x="412" y="140"/>
                    <a:pt x="416" y="121"/>
                    <a:pt x="409" y="120"/>
                  </a:cubicBezTo>
                  <a:cubicBezTo>
                    <a:pt x="402" y="119"/>
                    <a:pt x="384" y="135"/>
                    <a:pt x="367" y="138"/>
                  </a:cubicBezTo>
                  <a:cubicBezTo>
                    <a:pt x="350" y="141"/>
                    <a:pt x="325" y="144"/>
                    <a:pt x="308" y="137"/>
                  </a:cubicBezTo>
                  <a:cubicBezTo>
                    <a:pt x="286" y="130"/>
                    <a:pt x="284" y="111"/>
                    <a:pt x="264" y="97"/>
                  </a:cubicBezTo>
                  <a:cubicBezTo>
                    <a:pt x="238" y="80"/>
                    <a:pt x="203" y="76"/>
                    <a:pt x="180" y="61"/>
                  </a:cubicBezTo>
                  <a:cubicBezTo>
                    <a:pt x="163" y="50"/>
                    <a:pt x="150" y="39"/>
                    <a:pt x="132" y="33"/>
                  </a:cubicBezTo>
                  <a:cubicBezTo>
                    <a:pt x="119" y="35"/>
                    <a:pt x="102" y="31"/>
                    <a:pt x="92" y="41"/>
                  </a:cubicBezTo>
                  <a:cubicBezTo>
                    <a:pt x="71" y="62"/>
                    <a:pt x="108" y="46"/>
                    <a:pt x="76" y="57"/>
                  </a:cubicBezTo>
                  <a:cubicBezTo>
                    <a:pt x="52" y="49"/>
                    <a:pt x="67" y="38"/>
                    <a:pt x="56" y="17"/>
                  </a:cubicBezTo>
                  <a:cubicBezTo>
                    <a:pt x="48" y="0"/>
                    <a:pt x="16" y="1"/>
                    <a:pt x="0" y="1"/>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42" name="Freeform 52"/>
            <p:cNvSpPr>
              <a:spLocks/>
            </p:cNvSpPr>
            <p:nvPr/>
          </p:nvSpPr>
          <p:spPr bwMode="invGray">
            <a:xfrm>
              <a:off x="4485" y="4013"/>
              <a:ext cx="45" cy="58"/>
            </a:xfrm>
            <a:custGeom>
              <a:avLst/>
              <a:gdLst>
                <a:gd name="T0" fmla="*/ 2 w 60"/>
                <a:gd name="T1" fmla="*/ 1 h 78"/>
                <a:gd name="T2" fmla="*/ 0 w 60"/>
                <a:gd name="T3" fmla="*/ 1 h 78"/>
                <a:gd name="T4" fmla="*/ 2 w 60"/>
                <a:gd name="T5" fmla="*/ 1 h 78"/>
                <a:gd name="T6" fmla="*/ 2 w 60"/>
                <a:gd name="T7" fmla="*/ 1 h 78"/>
                <a:gd name="T8" fmla="*/ 2 w 60"/>
                <a:gd name="T9" fmla="*/ 1 h 78"/>
                <a:gd name="T10" fmla="*/ 2 w 60"/>
                <a:gd name="T11" fmla="*/ 1 h 78"/>
                <a:gd name="T12" fmla="*/ 2 w 60"/>
                <a:gd name="T13" fmla="*/ 1 h 7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78">
                  <a:moveTo>
                    <a:pt x="32" y="18"/>
                  </a:moveTo>
                  <a:cubicBezTo>
                    <a:pt x="16" y="7"/>
                    <a:pt x="12" y="0"/>
                    <a:pt x="0" y="18"/>
                  </a:cubicBezTo>
                  <a:cubicBezTo>
                    <a:pt x="6" y="27"/>
                    <a:pt x="15" y="33"/>
                    <a:pt x="20" y="42"/>
                  </a:cubicBezTo>
                  <a:cubicBezTo>
                    <a:pt x="24" y="49"/>
                    <a:pt x="25" y="58"/>
                    <a:pt x="28" y="66"/>
                  </a:cubicBezTo>
                  <a:cubicBezTo>
                    <a:pt x="29" y="70"/>
                    <a:pt x="32" y="78"/>
                    <a:pt x="32" y="78"/>
                  </a:cubicBezTo>
                  <a:cubicBezTo>
                    <a:pt x="52" y="73"/>
                    <a:pt x="54" y="69"/>
                    <a:pt x="60" y="50"/>
                  </a:cubicBezTo>
                  <a:cubicBezTo>
                    <a:pt x="54" y="32"/>
                    <a:pt x="50" y="27"/>
                    <a:pt x="32" y="18"/>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43" name="Freeform 53"/>
            <p:cNvSpPr>
              <a:spLocks/>
            </p:cNvSpPr>
            <p:nvPr/>
          </p:nvSpPr>
          <p:spPr bwMode="invGray">
            <a:xfrm>
              <a:off x="4621" y="3923"/>
              <a:ext cx="164" cy="85"/>
            </a:xfrm>
            <a:custGeom>
              <a:avLst/>
              <a:gdLst>
                <a:gd name="T0" fmla="*/ 1 w 219"/>
                <a:gd name="T1" fmla="*/ 2 h 113"/>
                <a:gd name="T2" fmla="*/ 1 w 219"/>
                <a:gd name="T3" fmla="*/ 2 h 113"/>
                <a:gd name="T4" fmla="*/ 1 w 219"/>
                <a:gd name="T5" fmla="*/ 2 h 113"/>
                <a:gd name="T6" fmla="*/ 1 w 219"/>
                <a:gd name="T7" fmla="*/ 2 h 113"/>
                <a:gd name="T8" fmla="*/ 1 w 219"/>
                <a:gd name="T9" fmla="*/ 2 h 113"/>
                <a:gd name="T10" fmla="*/ 1 w 219"/>
                <a:gd name="T11" fmla="*/ 2 h 113"/>
                <a:gd name="T12" fmla="*/ 1 w 219"/>
                <a:gd name="T13" fmla="*/ 2 h 113"/>
                <a:gd name="T14" fmla="*/ 1 w 219"/>
                <a:gd name="T15" fmla="*/ 2 h 113"/>
                <a:gd name="T16" fmla="*/ 1 w 219"/>
                <a:gd name="T17" fmla="*/ 0 h 113"/>
                <a:gd name="T18" fmla="*/ 1 w 219"/>
                <a:gd name="T19" fmla="*/ 2 h 113"/>
                <a:gd name="T20" fmla="*/ 1 w 219"/>
                <a:gd name="T21" fmla="*/ 2 h 113"/>
                <a:gd name="T22" fmla="*/ 1 w 219"/>
                <a:gd name="T23" fmla="*/ 2 h 113"/>
                <a:gd name="T24" fmla="*/ 1 w 219"/>
                <a:gd name="T25" fmla="*/ 2 h 113"/>
                <a:gd name="T26" fmla="*/ 1 w 219"/>
                <a:gd name="T27" fmla="*/ 2 h 11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19" h="113">
                  <a:moveTo>
                    <a:pt x="47" y="73"/>
                  </a:moveTo>
                  <a:cubicBezTo>
                    <a:pt x="44" y="69"/>
                    <a:pt x="44" y="62"/>
                    <a:pt x="39" y="61"/>
                  </a:cubicBezTo>
                  <a:cubicBezTo>
                    <a:pt x="31" y="60"/>
                    <a:pt x="15" y="69"/>
                    <a:pt x="15" y="69"/>
                  </a:cubicBezTo>
                  <a:cubicBezTo>
                    <a:pt x="0" y="91"/>
                    <a:pt x="20" y="101"/>
                    <a:pt x="39" y="113"/>
                  </a:cubicBezTo>
                  <a:cubicBezTo>
                    <a:pt x="67" y="107"/>
                    <a:pt x="96" y="98"/>
                    <a:pt x="123" y="89"/>
                  </a:cubicBezTo>
                  <a:cubicBezTo>
                    <a:pt x="132" y="86"/>
                    <a:pt x="139" y="78"/>
                    <a:pt x="147" y="73"/>
                  </a:cubicBezTo>
                  <a:cubicBezTo>
                    <a:pt x="154" y="68"/>
                    <a:pt x="171" y="65"/>
                    <a:pt x="171" y="65"/>
                  </a:cubicBezTo>
                  <a:cubicBezTo>
                    <a:pt x="186" y="50"/>
                    <a:pt x="207" y="36"/>
                    <a:pt x="219" y="19"/>
                  </a:cubicBezTo>
                  <a:cubicBezTo>
                    <a:pt x="215" y="16"/>
                    <a:pt x="215" y="0"/>
                    <a:pt x="210" y="0"/>
                  </a:cubicBezTo>
                  <a:cubicBezTo>
                    <a:pt x="205" y="0"/>
                    <a:pt x="183" y="15"/>
                    <a:pt x="179" y="17"/>
                  </a:cubicBezTo>
                  <a:cubicBezTo>
                    <a:pt x="159" y="26"/>
                    <a:pt x="129" y="37"/>
                    <a:pt x="107" y="41"/>
                  </a:cubicBezTo>
                  <a:cubicBezTo>
                    <a:pt x="99" y="42"/>
                    <a:pt x="91" y="43"/>
                    <a:pt x="83" y="45"/>
                  </a:cubicBezTo>
                  <a:cubicBezTo>
                    <a:pt x="75" y="47"/>
                    <a:pt x="59" y="53"/>
                    <a:pt x="59" y="53"/>
                  </a:cubicBezTo>
                  <a:cubicBezTo>
                    <a:pt x="49" y="67"/>
                    <a:pt x="53" y="61"/>
                    <a:pt x="47" y="73"/>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44" name="Freeform 54"/>
            <p:cNvSpPr>
              <a:spLocks/>
            </p:cNvSpPr>
            <p:nvPr/>
          </p:nvSpPr>
          <p:spPr bwMode="invGray">
            <a:xfrm>
              <a:off x="4791" y="3873"/>
              <a:ext cx="104" cy="92"/>
            </a:xfrm>
            <a:custGeom>
              <a:avLst/>
              <a:gdLst>
                <a:gd name="T0" fmla="*/ 1 w 139"/>
                <a:gd name="T1" fmla="*/ 2 h 122"/>
                <a:gd name="T2" fmla="*/ 1 w 139"/>
                <a:gd name="T3" fmla="*/ 2 h 122"/>
                <a:gd name="T4" fmla="*/ 0 w 139"/>
                <a:gd name="T5" fmla="*/ 2 h 122"/>
                <a:gd name="T6" fmla="*/ 1 w 139"/>
                <a:gd name="T7" fmla="*/ 2 h 122"/>
                <a:gd name="T8" fmla="*/ 1 w 139"/>
                <a:gd name="T9" fmla="*/ 2 h 122"/>
                <a:gd name="T10" fmla="*/ 1 w 139"/>
                <a:gd name="T11" fmla="*/ 2 h 122"/>
                <a:gd name="T12" fmla="*/ 1 w 139"/>
                <a:gd name="T13" fmla="*/ 2 h 122"/>
                <a:gd name="T14" fmla="*/ 1 w 139"/>
                <a:gd name="T15" fmla="*/ 2 h 122"/>
                <a:gd name="T16" fmla="*/ 1 w 139"/>
                <a:gd name="T17" fmla="*/ 2 h 122"/>
                <a:gd name="T18" fmla="*/ 1 w 139"/>
                <a:gd name="T19" fmla="*/ 2 h 122"/>
                <a:gd name="T20" fmla="*/ 1 w 139"/>
                <a:gd name="T21" fmla="*/ 2 h 122"/>
                <a:gd name="T22" fmla="*/ 1 w 139"/>
                <a:gd name="T23" fmla="*/ 2 h 12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39" h="122">
                  <a:moveTo>
                    <a:pt x="12" y="60"/>
                  </a:moveTo>
                  <a:cubicBezTo>
                    <a:pt x="11" y="68"/>
                    <a:pt x="10" y="76"/>
                    <a:pt x="8" y="84"/>
                  </a:cubicBezTo>
                  <a:cubicBezTo>
                    <a:pt x="6" y="92"/>
                    <a:pt x="0" y="108"/>
                    <a:pt x="0" y="108"/>
                  </a:cubicBezTo>
                  <a:cubicBezTo>
                    <a:pt x="14" y="118"/>
                    <a:pt x="19" y="122"/>
                    <a:pt x="36" y="116"/>
                  </a:cubicBezTo>
                  <a:cubicBezTo>
                    <a:pt x="46" y="86"/>
                    <a:pt x="31" y="122"/>
                    <a:pt x="52" y="96"/>
                  </a:cubicBezTo>
                  <a:cubicBezTo>
                    <a:pt x="83" y="57"/>
                    <a:pt x="30" y="74"/>
                    <a:pt x="124" y="68"/>
                  </a:cubicBezTo>
                  <a:cubicBezTo>
                    <a:pt x="125" y="67"/>
                    <a:pt x="139" y="48"/>
                    <a:pt x="136" y="44"/>
                  </a:cubicBezTo>
                  <a:cubicBezTo>
                    <a:pt x="130" y="36"/>
                    <a:pt x="120" y="33"/>
                    <a:pt x="112" y="28"/>
                  </a:cubicBezTo>
                  <a:cubicBezTo>
                    <a:pt x="108" y="25"/>
                    <a:pt x="100" y="20"/>
                    <a:pt x="100" y="20"/>
                  </a:cubicBezTo>
                  <a:cubicBezTo>
                    <a:pt x="89" y="4"/>
                    <a:pt x="92" y="0"/>
                    <a:pt x="64" y="12"/>
                  </a:cubicBezTo>
                  <a:cubicBezTo>
                    <a:pt x="57" y="15"/>
                    <a:pt x="55" y="30"/>
                    <a:pt x="52" y="36"/>
                  </a:cubicBezTo>
                  <a:cubicBezTo>
                    <a:pt x="46" y="49"/>
                    <a:pt x="26" y="60"/>
                    <a:pt x="12" y="6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45" name="Freeform 55"/>
            <p:cNvSpPr>
              <a:spLocks/>
            </p:cNvSpPr>
            <p:nvPr/>
          </p:nvSpPr>
          <p:spPr bwMode="invGray">
            <a:xfrm>
              <a:off x="4846" y="3832"/>
              <a:ext cx="37" cy="26"/>
            </a:xfrm>
            <a:custGeom>
              <a:avLst/>
              <a:gdLst>
                <a:gd name="T0" fmla="*/ 2 w 49"/>
                <a:gd name="T1" fmla="*/ 0 h 35"/>
                <a:gd name="T2" fmla="*/ 2 w 49"/>
                <a:gd name="T3" fmla="*/ 1 h 35"/>
                <a:gd name="T4" fmla="*/ 2 w 49"/>
                <a:gd name="T5" fmla="*/ 1 h 35"/>
                <a:gd name="T6" fmla="*/ 2 w 49"/>
                <a:gd name="T7" fmla="*/ 1 h 35"/>
                <a:gd name="T8" fmla="*/ 2 w 49"/>
                <a:gd name="T9" fmla="*/ 0 h 3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9" h="35">
                  <a:moveTo>
                    <a:pt x="29" y="0"/>
                  </a:moveTo>
                  <a:cubicBezTo>
                    <a:pt x="25" y="12"/>
                    <a:pt x="19" y="7"/>
                    <a:pt x="8" y="11"/>
                  </a:cubicBezTo>
                  <a:cubicBezTo>
                    <a:pt x="0" y="23"/>
                    <a:pt x="14" y="34"/>
                    <a:pt x="24" y="35"/>
                  </a:cubicBezTo>
                  <a:cubicBezTo>
                    <a:pt x="30" y="34"/>
                    <a:pt x="33" y="28"/>
                    <a:pt x="39" y="26"/>
                  </a:cubicBezTo>
                  <a:cubicBezTo>
                    <a:pt x="49" y="22"/>
                    <a:pt x="29" y="3"/>
                    <a:pt x="29"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46" name="Freeform 56"/>
            <p:cNvSpPr>
              <a:spLocks/>
            </p:cNvSpPr>
            <p:nvPr/>
          </p:nvSpPr>
          <p:spPr bwMode="invGray">
            <a:xfrm>
              <a:off x="3123" y="3346"/>
              <a:ext cx="123" cy="201"/>
            </a:xfrm>
            <a:custGeom>
              <a:avLst/>
              <a:gdLst>
                <a:gd name="T0" fmla="*/ 2 w 164"/>
                <a:gd name="T1" fmla="*/ 0 h 268"/>
                <a:gd name="T2" fmla="*/ 2 w 164"/>
                <a:gd name="T3" fmla="*/ 2 h 268"/>
                <a:gd name="T4" fmla="*/ 2 w 164"/>
                <a:gd name="T5" fmla="*/ 2 h 268"/>
                <a:gd name="T6" fmla="*/ 2 w 164"/>
                <a:gd name="T7" fmla="*/ 2 h 268"/>
                <a:gd name="T8" fmla="*/ 2 w 164"/>
                <a:gd name="T9" fmla="*/ 2 h 268"/>
                <a:gd name="T10" fmla="*/ 2 w 164"/>
                <a:gd name="T11" fmla="*/ 2 h 268"/>
                <a:gd name="T12" fmla="*/ 2 w 164"/>
                <a:gd name="T13" fmla="*/ 2 h 268"/>
                <a:gd name="T14" fmla="*/ 2 w 164"/>
                <a:gd name="T15" fmla="*/ 2 h 268"/>
                <a:gd name="T16" fmla="*/ 0 w 164"/>
                <a:gd name="T17" fmla="*/ 2 h 268"/>
                <a:gd name="T18" fmla="*/ 2 w 164"/>
                <a:gd name="T19" fmla="*/ 2 h 268"/>
                <a:gd name="T20" fmla="*/ 2 w 164"/>
                <a:gd name="T21" fmla="*/ 2 h 268"/>
                <a:gd name="T22" fmla="*/ 2 w 164"/>
                <a:gd name="T23" fmla="*/ 2 h 268"/>
                <a:gd name="T24" fmla="*/ 2 w 164"/>
                <a:gd name="T25" fmla="*/ 2 h 268"/>
                <a:gd name="T26" fmla="*/ 2 w 164"/>
                <a:gd name="T27" fmla="*/ 2 h 268"/>
                <a:gd name="T28" fmla="*/ 2 w 164"/>
                <a:gd name="T29" fmla="*/ 2 h 268"/>
                <a:gd name="T30" fmla="*/ 2 w 164"/>
                <a:gd name="T31" fmla="*/ 2 h 268"/>
                <a:gd name="T32" fmla="*/ 2 w 164"/>
                <a:gd name="T33" fmla="*/ 0 h 26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64" h="268">
                  <a:moveTo>
                    <a:pt x="128" y="0"/>
                  </a:moveTo>
                  <a:cubicBezTo>
                    <a:pt x="123" y="16"/>
                    <a:pt x="120" y="23"/>
                    <a:pt x="104" y="28"/>
                  </a:cubicBezTo>
                  <a:cubicBezTo>
                    <a:pt x="102" y="35"/>
                    <a:pt x="97" y="57"/>
                    <a:pt x="88" y="64"/>
                  </a:cubicBezTo>
                  <a:cubicBezTo>
                    <a:pt x="75" y="75"/>
                    <a:pt x="51" y="74"/>
                    <a:pt x="36" y="84"/>
                  </a:cubicBezTo>
                  <a:cubicBezTo>
                    <a:pt x="33" y="88"/>
                    <a:pt x="32" y="93"/>
                    <a:pt x="28" y="96"/>
                  </a:cubicBezTo>
                  <a:cubicBezTo>
                    <a:pt x="25" y="99"/>
                    <a:pt x="17" y="96"/>
                    <a:pt x="16" y="100"/>
                  </a:cubicBezTo>
                  <a:cubicBezTo>
                    <a:pt x="14" y="110"/>
                    <a:pt x="18" y="121"/>
                    <a:pt x="20" y="132"/>
                  </a:cubicBezTo>
                  <a:cubicBezTo>
                    <a:pt x="22" y="140"/>
                    <a:pt x="28" y="156"/>
                    <a:pt x="28" y="156"/>
                  </a:cubicBezTo>
                  <a:cubicBezTo>
                    <a:pt x="13" y="166"/>
                    <a:pt x="6" y="183"/>
                    <a:pt x="0" y="200"/>
                  </a:cubicBezTo>
                  <a:cubicBezTo>
                    <a:pt x="3" y="210"/>
                    <a:pt x="19" y="254"/>
                    <a:pt x="28" y="260"/>
                  </a:cubicBezTo>
                  <a:cubicBezTo>
                    <a:pt x="35" y="264"/>
                    <a:pt x="52" y="268"/>
                    <a:pt x="52" y="268"/>
                  </a:cubicBezTo>
                  <a:cubicBezTo>
                    <a:pt x="85" y="261"/>
                    <a:pt x="79" y="244"/>
                    <a:pt x="88" y="216"/>
                  </a:cubicBezTo>
                  <a:cubicBezTo>
                    <a:pt x="91" y="207"/>
                    <a:pt x="99" y="200"/>
                    <a:pt x="104" y="192"/>
                  </a:cubicBezTo>
                  <a:cubicBezTo>
                    <a:pt x="116" y="174"/>
                    <a:pt x="121" y="136"/>
                    <a:pt x="128" y="116"/>
                  </a:cubicBezTo>
                  <a:cubicBezTo>
                    <a:pt x="131" y="108"/>
                    <a:pt x="134" y="79"/>
                    <a:pt x="140" y="76"/>
                  </a:cubicBezTo>
                  <a:cubicBezTo>
                    <a:pt x="147" y="72"/>
                    <a:pt x="156" y="73"/>
                    <a:pt x="164" y="72"/>
                  </a:cubicBezTo>
                  <a:cubicBezTo>
                    <a:pt x="158" y="19"/>
                    <a:pt x="161" y="33"/>
                    <a:pt x="128"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47" name="Freeform 57"/>
            <p:cNvSpPr>
              <a:spLocks/>
            </p:cNvSpPr>
            <p:nvPr/>
          </p:nvSpPr>
          <p:spPr bwMode="invGray">
            <a:xfrm>
              <a:off x="3655" y="3034"/>
              <a:ext cx="49" cy="61"/>
            </a:xfrm>
            <a:custGeom>
              <a:avLst/>
              <a:gdLst>
                <a:gd name="T0" fmla="*/ 1 w 66"/>
                <a:gd name="T1" fmla="*/ 0 h 81"/>
                <a:gd name="T2" fmla="*/ 1 w 66"/>
                <a:gd name="T3" fmla="*/ 2 h 81"/>
                <a:gd name="T4" fmla="*/ 1 w 66"/>
                <a:gd name="T5" fmla="*/ 2 h 81"/>
                <a:gd name="T6" fmla="*/ 1 w 66"/>
                <a:gd name="T7" fmla="*/ 2 h 81"/>
                <a:gd name="T8" fmla="*/ 1 w 66"/>
                <a:gd name="T9" fmla="*/ 2 h 81"/>
                <a:gd name="T10" fmla="*/ 1 w 66"/>
                <a:gd name="T11" fmla="*/ 0 h 8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6" h="81">
                  <a:moveTo>
                    <a:pt x="29" y="0"/>
                  </a:moveTo>
                  <a:cubicBezTo>
                    <a:pt x="0" y="10"/>
                    <a:pt x="20" y="38"/>
                    <a:pt x="25" y="60"/>
                  </a:cubicBezTo>
                  <a:cubicBezTo>
                    <a:pt x="26" y="65"/>
                    <a:pt x="26" y="72"/>
                    <a:pt x="29" y="76"/>
                  </a:cubicBezTo>
                  <a:cubicBezTo>
                    <a:pt x="32" y="79"/>
                    <a:pt x="37" y="79"/>
                    <a:pt x="41" y="80"/>
                  </a:cubicBezTo>
                  <a:cubicBezTo>
                    <a:pt x="46" y="79"/>
                    <a:pt x="55" y="81"/>
                    <a:pt x="57" y="76"/>
                  </a:cubicBezTo>
                  <a:cubicBezTo>
                    <a:pt x="66" y="53"/>
                    <a:pt x="45" y="16"/>
                    <a:pt x="29"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48" name="Freeform 58"/>
            <p:cNvSpPr>
              <a:spLocks/>
            </p:cNvSpPr>
            <p:nvPr/>
          </p:nvSpPr>
          <p:spPr bwMode="invGray">
            <a:xfrm>
              <a:off x="3988" y="3100"/>
              <a:ext cx="111" cy="183"/>
            </a:xfrm>
            <a:custGeom>
              <a:avLst/>
              <a:gdLst>
                <a:gd name="T0" fmla="*/ 2 w 148"/>
                <a:gd name="T1" fmla="*/ 0 h 244"/>
                <a:gd name="T2" fmla="*/ 2 w 148"/>
                <a:gd name="T3" fmla="*/ 2 h 244"/>
                <a:gd name="T4" fmla="*/ 2 w 148"/>
                <a:gd name="T5" fmla="*/ 2 h 244"/>
                <a:gd name="T6" fmla="*/ 2 w 148"/>
                <a:gd name="T7" fmla="*/ 2 h 244"/>
                <a:gd name="T8" fmla="*/ 2 w 148"/>
                <a:gd name="T9" fmla="*/ 2 h 244"/>
                <a:gd name="T10" fmla="*/ 2 w 148"/>
                <a:gd name="T11" fmla="*/ 2 h 244"/>
                <a:gd name="T12" fmla="*/ 2 w 148"/>
                <a:gd name="T13" fmla="*/ 2 h 244"/>
                <a:gd name="T14" fmla="*/ 2 w 148"/>
                <a:gd name="T15" fmla="*/ 2 h 244"/>
                <a:gd name="T16" fmla="*/ 2 w 148"/>
                <a:gd name="T17" fmla="*/ 2 h 244"/>
                <a:gd name="T18" fmla="*/ 2 w 148"/>
                <a:gd name="T19" fmla="*/ 2 h 244"/>
                <a:gd name="T20" fmla="*/ 2 w 148"/>
                <a:gd name="T21" fmla="*/ 2 h 244"/>
                <a:gd name="T22" fmla="*/ 2 w 148"/>
                <a:gd name="T23" fmla="*/ 2 h 244"/>
                <a:gd name="T24" fmla="*/ 2 w 148"/>
                <a:gd name="T25" fmla="*/ 2 h 244"/>
                <a:gd name="T26" fmla="*/ 2 w 148"/>
                <a:gd name="T27" fmla="*/ 0 h 24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8" h="244">
                  <a:moveTo>
                    <a:pt x="96" y="0"/>
                  </a:moveTo>
                  <a:cubicBezTo>
                    <a:pt x="86" y="29"/>
                    <a:pt x="70" y="55"/>
                    <a:pt x="60" y="84"/>
                  </a:cubicBezTo>
                  <a:cubicBezTo>
                    <a:pt x="57" y="92"/>
                    <a:pt x="43" y="87"/>
                    <a:pt x="36" y="92"/>
                  </a:cubicBezTo>
                  <a:cubicBezTo>
                    <a:pt x="28" y="97"/>
                    <a:pt x="12" y="108"/>
                    <a:pt x="12" y="108"/>
                  </a:cubicBezTo>
                  <a:cubicBezTo>
                    <a:pt x="0" y="144"/>
                    <a:pt x="30" y="158"/>
                    <a:pt x="40" y="188"/>
                  </a:cubicBezTo>
                  <a:cubicBezTo>
                    <a:pt x="44" y="200"/>
                    <a:pt x="45" y="213"/>
                    <a:pt x="52" y="224"/>
                  </a:cubicBezTo>
                  <a:cubicBezTo>
                    <a:pt x="55" y="228"/>
                    <a:pt x="56" y="233"/>
                    <a:pt x="60" y="236"/>
                  </a:cubicBezTo>
                  <a:cubicBezTo>
                    <a:pt x="67" y="240"/>
                    <a:pt x="84" y="244"/>
                    <a:pt x="84" y="244"/>
                  </a:cubicBezTo>
                  <a:cubicBezTo>
                    <a:pt x="111" y="235"/>
                    <a:pt x="103" y="218"/>
                    <a:pt x="96" y="196"/>
                  </a:cubicBezTo>
                  <a:cubicBezTo>
                    <a:pt x="100" y="183"/>
                    <a:pt x="124" y="168"/>
                    <a:pt x="124" y="168"/>
                  </a:cubicBezTo>
                  <a:cubicBezTo>
                    <a:pt x="148" y="132"/>
                    <a:pt x="123" y="101"/>
                    <a:pt x="112" y="68"/>
                  </a:cubicBezTo>
                  <a:cubicBezTo>
                    <a:pt x="140" y="59"/>
                    <a:pt x="133" y="68"/>
                    <a:pt x="140" y="48"/>
                  </a:cubicBezTo>
                  <a:cubicBezTo>
                    <a:pt x="136" y="35"/>
                    <a:pt x="112" y="20"/>
                    <a:pt x="112" y="20"/>
                  </a:cubicBezTo>
                  <a:cubicBezTo>
                    <a:pt x="102" y="5"/>
                    <a:pt x="107" y="11"/>
                    <a:pt x="96"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49" name="Freeform 59"/>
            <p:cNvSpPr>
              <a:spLocks/>
            </p:cNvSpPr>
            <p:nvPr/>
          </p:nvSpPr>
          <p:spPr bwMode="invGray">
            <a:xfrm>
              <a:off x="3894" y="3043"/>
              <a:ext cx="72" cy="137"/>
            </a:xfrm>
            <a:custGeom>
              <a:avLst/>
              <a:gdLst>
                <a:gd name="T0" fmla="*/ 2 w 96"/>
                <a:gd name="T1" fmla="*/ 1 h 183"/>
                <a:gd name="T2" fmla="*/ 2 w 96"/>
                <a:gd name="T3" fmla="*/ 1 h 183"/>
                <a:gd name="T4" fmla="*/ 2 w 96"/>
                <a:gd name="T5" fmla="*/ 1 h 183"/>
                <a:gd name="T6" fmla="*/ 2 w 96"/>
                <a:gd name="T7" fmla="*/ 1 h 183"/>
                <a:gd name="T8" fmla="*/ 2 w 96"/>
                <a:gd name="T9" fmla="*/ 1 h 183"/>
                <a:gd name="T10" fmla="*/ 2 w 96"/>
                <a:gd name="T11" fmla="*/ 1 h 183"/>
                <a:gd name="T12" fmla="*/ 2 w 96"/>
                <a:gd name="T13" fmla="*/ 1 h 183"/>
                <a:gd name="T14" fmla="*/ 2 w 96"/>
                <a:gd name="T15" fmla="*/ 1 h 183"/>
                <a:gd name="T16" fmla="*/ 2 w 96"/>
                <a:gd name="T17" fmla="*/ 1 h 183"/>
                <a:gd name="T18" fmla="*/ 2 w 96"/>
                <a:gd name="T19" fmla="*/ 1 h 183"/>
                <a:gd name="T20" fmla="*/ 2 w 96"/>
                <a:gd name="T21" fmla="*/ 1 h 183"/>
                <a:gd name="T22" fmla="*/ 2 w 96"/>
                <a:gd name="T23" fmla="*/ 1 h 183"/>
                <a:gd name="T24" fmla="*/ 2 w 96"/>
                <a:gd name="T25" fmla="*/ 1 h 183"/>
                <a:gd name="T26" fmla="*/ 2 w 96"/>
                <a:gd name="T27" fmla="*/ 1 h 183"/>
                <a:gd name="T28" fmla="*/ 2 w 96"/>
                <a:gd name="T29" fmla="*/ 1 h 183"/>
                <a:gd name="T30" fmla="*/ 2 w 96"/>
                <a:gd name="T31" fmla="*/ 1 h 183"/>
                <a:gd name="T32" fmla="*/ 2 w 96"/>
                <a:gd name="T33" fmla="*/ 1 h 183"/>
                <a:gd name="T34" fmla="*/ 2 w 96"/>
                <a:gd name="T35" fmla="*/ 1 h 183"/>
                <a:gd name="T36" fmla="*/ 2 w 96"/>
                <a:gd name="T37" fmla="*/ 1 h 183"/>
                <a:gd name="T38" fmla="*/ 2 w 96"/>
                <a:gd name="T39" fmla="*/ 1 h 183"/>
                <a:gd name="T40" fmla="*/ 2 w 96"/>
                <a:gd name="T41" fmla="*/ 1 h 18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96" h="183">
                  <a:moveTo>
                    <a:pt x="48" y="2"/>
                  </a:moveTo>
                  <a:cubicBezTo>
                    <a:pt x="47" y="4"/>
                    <a:pt x="49" y="25"/>
                    <a:pt x="51" y="35"/>
                  </a:cubicBezTo>
                  <a:cubicBezTo>
                    <a:pt x="53" y="45"/>
                    <a:pt x="58" y="53"/>
                    <a:pt x="60" y="62"/>
                  </a:cubicBezTo>
                  <a:cubicBezTo>
                    <a:pt x="62" y="71"/>
                    <a:pt x="61" y="85"/>
                    <a:pt x="62" y="92"/>
                  </a:cubicBezTo>
                  <a:cubicBezTo>
                    <a:pt x="63" y="99"/>
                    <a:pt x="67" y="99"/>
                    <a:pt x="68" y="105"/>
                  </a:cubicBezTo>
                  <a:cubicBezTo>
                    <a:pt x="69" y="111"/>
                    <a:pt x="73" y="128"/>
                    <a:pt x="71" y="126"/>
                  </a:cubicBezTo>
                  <a:cubicBezTo>
                    <a:pt x="69" y="124"/>
                    <a:pt x="63" y="101"/>
                    <a:pt x="57" y="93"/>
                  </a:cubicBezTo>
                  <a:cubicBezTo>
                    <a:pt x="51" y="85"/>
                    <a:pt x="44" y="80"/>
                    <a:pt x="35" y="78"/>
                  </a:cubicBezTo>
                  <a:cubicBezTo>
                    <a:pt x="26" y="76"/>
                    <a:pt x="10" y="79"/>
                    <a:pt x="5" y="83"/>
                  </a:cubicBezTo>
                  <a:cubicBezTo>
                    <a:pt x="0" y="87"/>
                    <a:pt x="2" y="97"/>
                    <a:pt x="8" y="102"/>
                  </a:cubicBezTo>
                  <a:cubicBezTo>
                    <a:pt x="14" y="107"/>
                    <a:pt x="33" y="109"/>
                    <a:pt x="41" y="114"/>
                  </a:cubicBezTo>
                  <a:cubicBezTo>
                    <a:pt x="49" y="119"/>
                    <a:pt x="52" y="132"/>
                    <a:pt x="57" y="135"/>
                  </a:cubicBezTo>
                  <a:cubicBezTo>
                    <a:pt x="62" y="138"/>
                    <a:pt x="68" y="133"/>
                    <a:pt x="71" y="135"/>
                  </a:cubicBezTo>
                  <a:cubicBezTo>
                    <a:pt x="74" y="137"/>
                    <a:pt x="74" y="143"/>
                    <a:pt x="78" y="150"/>
                  </a:cubicBezTo>
                  <a:cubicBezTo>
                    <a:pt x="82" y="157"/>
                    <a:pt x="96" y="183"/>
                    <a:pt x="96" y="179"/>
                  </a:cubicBezTo>
                  <a:cubicBezTo>
                    <a:pt x="96" y="175"/>
                    <a:pt x="84" y="140"/>
                    <a:pt x="81" y="126"/>
                  </a:cubicBezTo>
                  <a:cubicBezTo>
                    <a:pt x="78" y="112"/>
                    <a:pt x="82" y="104"/>
                    <a:pt x="80" y="93"/>
                  </a:cubicBezTo>
                  <a:cubicBezTo>
                    <a:pt x="78" y="82"/>
                    <a:pt x="74" y="72"/>
                    <a:pt x="71" y="63"/>
                  </a:cubicBezTo>
                  <a:cubicBezTo>
                    <a:pt x="68" y="54"/>
                    <a:pt x="65" y="48"/>
                    <a:pt x="63" y="41"/>
                  </a:cubicBezTo>
                  <a:cubicBezTo>
                    <a:pt x="61" y="34"/>
                    <a:pt x="59" y="26"/>
                    <a:pt x="57" y="20"/>
                  </a:cubicBezTo>
                  <a:cubicBezTo>
                    <a:pt x="55" y="14"/>
                    <a:pt x="49" y="0"/>
                    <a:pt x="48" y="2"/>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50" name="Freeform 60"/>
            <p:cNvSpPr>
              <a:spLocks/>
            </p:cNvSpPr>
            <p:nvPr/>
          </p:nvSpPr>
          <p:spPr bwMode="invGray">
            <a:xfrm>
              <a:off x="3943" y="3153"/>
              <a:ext cx="40" cy="131"/>
            </a:xfrm>
            <a:custGeom>
              <a:avLst/>
              <a:gdLst>
                <a:gd name="T0" fmla="*/ 1 w 54"/>
                <a:gd name="T1" fmla="*/ 0 h 175"/>
                <a:gd name="T2" fmla="*/ 0 w 54"/>
                <a:gd name="T3" fmla="*/ 1 h 175"/>
                <a:gd name="T4" fmla="*/ 1 w 54"/>
                <a:gd name="T5" fmla="*/ 1 h 175"/>
                <a:gd name="T6" fmla="*/ 1 w 54"/>
                <a:gd name="T7" fmla="*/ 1 h 175"/>
                <a:gd name="T8" fmla="*/ 1 w 54"/>
                <a:gd name="T9" fmla="*/ 1 h 175"/>
                <a:gd name="T10" fmla="*/ 1 w 54"/>
                <a:gd name="T11" fmla="*/ 1 h 175"/>
                <a:gd name="T12" fmla="*/ 1 w 54"/>
                <a:gd name="T13" fmla="*/ 1 h 175"/>
                <a:gd name="T14" fmla="*/ 1 w 54"/>
                <a:gd name="T15" fmla="*/ 1 h 175"/>
                <a:gd name="T16" fmla="*/ 1 w 54"/>
                <a:gd name="T17" fmla="*/ 1 h 175"/>
                <a:gd name="T18" fmla="*/ 1 w 54"/>
                <a:gd name="T19" fmla="*/ 1 h 175"/>
                <a:gd name="T20" fmla="*/ 1 w 54"/>
                <a:gd name="T21" fmla="*/ 1 h 175"/>
                <a:gd name="T22" fmla="*/ 1 w 54"/>
                <a:gd name="T23" fmla="*/ 0 h 17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4" h="175">
                  <a:moveTo>
                    <a:pt x="6" y="0"/>
                  </a:moveTo>
                  <a:lnTo>
                    <a:pt x="0" y="25"/>
                  </a:lnTo>
                  <a:cubicBezTo>
                    <a:pt x="3" y="48"/>
                    <a:pt x="3" y="40"/>
                    <a:pt x="9" y="54"/>
                  </a:cubicBezTo>
                  <a:cubicBezTo>
                    <a:pt x="10" y="66"/>
                    <a:pt x="12" y="83"/>
                    <a:pt x="18" y="94"/>
                  </a:cubicBezTo>
                  <a:cubicBezTo>
                    <a:pt x="21" y="109"/>
                    <a:pt x="25" y="117"/>
                    <a:pt x="34" y="129"/>
                  </a:cubicBezTo>
                  <a:cubicBezTo>
                    <a:pt x="35" y="143"/>
                    <a:pt x="35" y="171"/>
                    <a:pt x="54" y="175"/>
                  </a:cubicBezTo>
                  <a:cubicBezTo>
                    <a:pt x="52" y="133"/>
                    <a:pt x="53" y="141"/>
                    <a:pt x="40" y="115"/>
                  </a:cubicBezTo>
                  <a:cubicBezTo>
                    <a:pt x="39" y="108"/>
                    <a:pt x="37" y="100"/>
                    <a:pt x="34" y="93"/>
                  </a:cubicBezTo>
                  <a:cubicBezTo>
                    <a:pt x="33" y="82"/>
                    <a:pt x="30" y="72"/>
                    <a:pt x="28" y="61"/>
                  </a:cubicBezTo>
                  <a:cubicBezTo>
                    <a:pt x="28" y="58"/>
                    <a:pt x="28" y="50"/>
                    <a:pt x="25" y="46"/>
                  </a:cubicBezTo>
                  <a:cubicBezTo>
                    <a:pt x="22" y="43"/>
                    <a:pt x="16" y="37"/>
                    <a:pt x="16" y="37"/>
                  </a:cubicBezTo>
                  <a:cubicBezTo>
                    <a:pt x="14" y="25"/>
                    <a:pt x="13" y="9"/>
                    <a:pt x="6"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51" name="Freeform 61"/>
            <p:cNvSpPr>
              <a:spLocks/>
            </p:cNvSpPr>
            <p:nvPr/>
          </p:nvSpPr>
          <p:spPr bwMode="invGray">
            <a:xfrm>
              <a:off x="3988" y="3290"/>
              <a:ext cx="65" cy="54"/>
            </a:xfrm>
            <a:custGeom>
              <a:avLst/>
              <a:gdLst>
                <a:gd name="T0" fmla="*/ 2 w 86"/>
                <a:gd name="T1" fmla="*/ 0 h 73"/>
                <a:gd name="T2" fmla="*/ 2 w 86"/>
                <a:gd name="T3" fmla="*/ 1 h 73"/>
                <a:gd name="T4" fmla="*/ 2 w 86"/>
                <a:gd name="T5" fmla="*/ 1 h 73"/>
                <a:gd name="T6" fmla="*/ 2 w 86"/>
                <a:gd name="T7" fmla="*/ 1 h 73"/>
                <a:gd name="T8" fmla="*/ 2 w 86"/>
                <a:gd name="T9" fmla="*/ 1 h 73"/>
                <a:gd name="T10" fmla="*/ 2 w 86"/>
                <a:gd name="T11" fmla="*/ 1 h 73"/>
                <a:gd name="T12" fmla="*/ 2 w 86"/>
                <a:gd name="T13" fmla="*/ 1 h 73"/>
                <a:gd name="T14" fmla="*/ 2 w 86"/>
                <a:gd name="T15" fmla="*/ 1 h 73"/>
                <a:gd name="T16" fmla="*/ 2 w 86"/>
                <a:gd name="T17" fmla="*/ 1 h 73"/>
                <a:gd name="T18" fmla="*/ 2 w 86"/>
                <a:gd name="T19" fmla="*/ 1 h 73"/>
                <a:gd name="T20" fmla="*/ 2 w 86"/>
                <a:gd name="T21" fmla="*/ 1 h 73"/>
                <a:gd name="T22" fmla="*/ 2 w 86"/>
                <a:gd name="T23" fmla="*/ 0 h 73"/>
                <a:gd name="T24" fmla="*/ 2 w 86"/>
                <a:gd name="T25" fmla="*/ 0 h 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86" h="73">
                  <a:moveTo>
                    <a:pt x="2" y="0"/>
                  </a:moveTo>
                  <a:cubicBezTo>
                    <a:pt x="3" y="17"/>
                    <a:pt x="0" y="23"/>
                    <a:pt x="8" y="34"/>
                  </a:cubicBezTo>
                  <a:cubicBezTo>
                    <a:pt x="10" y="43"/>
                    <a:pt x="14" y="42"/>
                    <a:pt x="23" y="43"/>
                  </a:cubicBezTo>
                  <a:cubicBezTo>
                    <a:pt x="30" y="47"/>
                    <a:pt x="40" y="48"/>
                    <a:pt x="48" y="49"/>
                  </a:cubicBezTo>
                  <a:cubicBezTo>
                    <a:pt x="53" y="51"/>
                    <a:pt x="57" y="54"/>
                    <a:pt x="62" y="57"/>
                  </a:cubicBezTo>
                  <a:cubicBezTo>
                    <a:pt x="66" y="62"/>
                    <a:pt x="68" y="64"/>
                    <a:pt x="74" y="66"/>
                  </a:cubicBezTo>
                  <a:cubicBezTo>
                    <a:pt x="78" y="72"/>
                    <a:pt x="79" y="73"/>
                    <a:pt x="86" y="69"/>
                  </a:cubicBezTo>
                  <a:cubicBezTo>
                    <a:pt x="83" y="53"/>
                    <a:pt x="80" y="52"/>
                    <a:pt x="72" y="39"/>
                  </a:cubicBezTo>
                  <a:cubicBezTo>
                    <a:pt x="68" y="34"/>
                    <a:pt x="63" y="22"/>
                    <a:pt x="63" y="22"/>
                  </a:cubicBezTo>
                  <a:cubicBezTo>
                    <a:pt x="52" y="26"/>
                    <a:pt x="48" y="26"/>
                    <a:pt x="36" y="24"/>
                  </a:cubicBezTo>
                  <a:cubicBezTo>
                    <a:pt x="24" y="15"/>
                    <a:pt x="43" y="29"/>
                    <a:pt x="24" y="19"/>
                  </a:cubicBezTo>
                  <a:cubicBezTo>
                    <a:pt x="15" y="15"/>
                    <a:pt x="16" y="2"/>
                    <a:pt x="6" y="0"/>
                  </a:cubicBezTo>
                  <a:cubicBezTo>
                    <a:pt x="1" y="4"/>
                    <a:pt x="2" y="5"/>
                    <a:pt x="2"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52" name="Freeform 62"/>
            <p:cNvSpPr>
              <a:spLocks/>
            </p:cNvSpPr>
            <p:nvPr/>
          </p:nvSpPr>
          <p:spPr bwMode="invGray">
            <a:xfrm>
              <a:off x="4092" y="3195"/>
              <a:ext cx="83" cy="117"/>
            </a:xfrm>
            <a:custGeom>
              <a:avLst/>
              <a:gdLst>
                <a:gd name="T0" fmla="*/ 1 w 111"/>
                <a:gd name="T1" fmla="*/ 0 h 156"/>
                <a:gd name="T2" fmla="*/ 1 w 111"/>
                <a:gd name="T3" fmla="*/ 2 h 156"/>
                <a:gd name="T4" fmla="*/ 1 w 111"/>
                <a:gd name="T5" fmla="*/ 2 h 156"/>
                <a:gd name="T6" fmla="*/ 1 w 111"/>
                <a:gd name="T7" fmla="*/ 2 h 156"/>
                <a:gd name="T8" fmla="*/ 1 w 111"/>
                <a:gd name="T9" fmla="*/ 2 h 156"/>
                <a:gd name="T10" fmla="*/ 1 w 111"/>
                <a:gd name="T11" fmla="*/ 2 h 156"/>
                <a:gd name="T12" fmla="*/ 1 w 111"/>
                <a:gd name="T13" fmla="*/ 2 h 156"/>
                <a:gd name="T14" fmla="*/ 1 w 111"/>
                <a:gd name="T15" fmla="*/ 2 h 156"/>
                <a:gd name="T16" fmla="*/ 1 w 111"/>
                <a:gd name="T17" fmla="*/ 2 h 156"/>
                <a:gd name="T18" fmla="*/ 1 w 111"/>
                <a:gd name="T19" fmla="*/ 2 h 156"/>
                <a:gd name="T20" fmla="*/ 1 w 111"/>
                <a:gd name="T21" fmla="*/ 2 h 156"/>
                <a:gd name="T22" fmla="*/ 1 w 111"/>
                <a:gd name="T23" fmla="*/ 2 h 156"/>
                <a:gd name="T24" fmla="*/ 1 w 111"/>
                <a:gd name="T25" fmla="*/ 2 h 156"/>
                <a:gd name="T26" fmla="*/ 1 w 111"/>
                <a:gd name="T27" fmla="*/ 2 h 156"/>
                <a:gd name="T28" fmla="*/ 1 w 111"/>
                <a:gd name="T29" fmla="*/ 2 h 156"/>
                <a:gd name="T30" fmla="*/ 1 w 111"/>
                <a:gd name="T31" fmla="*/ 2 h 156"/>
                <a:gd name="T32" fmla="*/ 1 w 111"/>
                <a:gd name="T33" fmla="*/ 2 h 156"/>
                <a:gd name="T34" fmla="*/ 1 w 111"/>
                <a:gd name="T35" fmla="*/ 2 h 156"/>
                <a:gd name="T36" fmla="*/ 1 w 111"/>
                <a:gd name="T37" fmla="*/ 2 h 156"/>
                <a:gd name="T38" fmla="*/ 1 w 111"/>
                <a:gd name="T39" fmla="*/ 2 h 156"/>
                <a:gd name="T40" fmla="*/ 1 w 111"/>
                <a:gd name="T41" fmla="*/ 2 h 156"/>
                <a:gd name="T42" fmla="*/ 1 w 111"/>
                <a:gd name="T43" fmla="*/ 2 h 156"/>
                <a:gd name="T44" fmla="*/ 1 w 111"/>
                <a:gd name="T45" fmla="*/ 2 h 156"/>
                <a:gd name="T46" fmla="*/ 1 w 111"/>
                <a:gd name="T47" fmla="*/ 2 h 156"/>
                <a:gd name="T48" fmla="*/ 1 w 111"/>
                <a:gd name="T49" fmla="*/ 2 h 156"/>
                <a:gd name="T50" fmla="*/ 1 w 111"/>
                <a:gd name="T51" fmla="*/ 0 h 15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11" h="156">
                  <a:moveTo>
                    <a:pt x="98" y="0"/>
                  </a:moveTo>
                  <a:cubicBezTo>
                    <a:pt x="75" y="2"/>
                    <a:pt x="87" y="8"/>
                    <a:pt x="75" y="10"/>
                  </a:cubicBezTo>
                  <a:cubicBezTo>
                    <a:pt x="72" y="10"/>
                    <a:pt x="25" y="3"/>
                    <a:pt x="23" y="15"/>
                  </a:cubicBezTo>
                  <a:cubicBezTo>
                    <a:pt x="25" y="26"/>
                    <a:pt x="23" y="27"/>
                    <a:pt x="14" y="33"/>
                  </a:cubicBezTo>
                  <a:cubicBezTo>
                    <a:pt x="15" y="43"/>
                    <a:pt x="20" y="54"/>
                    <a:pt x="11" y="61"/>
                  </a:cubicBezTo>
                  <a:cubicBezTo>
                    <a:pt x="8" y="68"/>
                    <a:pt x="10" y="69"/>
                    <a:pt x="14" y="75"/>
                  </a:cubicBezTo>
                  <a:cubicBezTo>
                    <a:pt x="16" y="84"/>
                    <a:pt x="12" y="86"/>
                    <a:pt x="3" y="88"/>
                  </a:cubicBezTo>
                  <a:cubicBezTo>
                    <a:pt x="1" y="99"/>
                    <a:pt x="0" y="106"/>
                    <a:pt x="14" y="109"/>
                  </a:cubicBezTo>
                  <a:cubicBezTo>
                    <a:pt x="21" y="112"/>
                    <a:pt x="20" y="118"/>
                    <a:pt x="23" y="124"/>
                  </a:cubicBezTo>
                  <a:cubicBezTo>
                    <a:pt x="25" y="133"/>
                    <a:pt x="23" y="139"/>
                    <a:pt x="15" y="144"/>
                  </a:cubicBezTo>
                  <a:cubicBezTo>
                    <a:pt x="17" y="150"/>
                    <a:pt x="18" y="153"/>
                    <a:pt x="24" y="156"/>
                  </a:cubicBezTo>
                  <a:cubicBezTo>
                    <a:pt x="31" y="154"/>
                    <a:pt x="36" y="148"/>
                    <a:pt x="42" y="144"/>
                  </a:cubicBezTo>
                  <a:cubicBezTo>
                    <a:pt x="41" y="128"/>
                    <a:pt x="33" y="103"/>
                    <a:pt x="50" y="93"/>
                  </a:cubicBezTo>
                  <a:cubicBezTo>
                    <a:pt x="52" y="105"/>
                    <a:pt x="46" y="116"/>
                    <a:pt x="56" y="126"/>
                  </a:cubicBezTo>
                  <a:cubicBezTo>
                    <a:pt x="57" y="134"/>
                    <a:pt x="58" y="141"/>
                    <a:pt x="65" y="145"/>
                  </a:cubicBezTo>
                  <a:cubicBezTo>
                    <a:pt x="70" y="134"/>
                    <a:pt x="64" y="123"/>
                    <a:pt x="62" y="112"/>
                  </a:cubicBezTo>
                  <a:cubicBezTo>
                    <a:pt x="65" y="97"/>
                    <a:pt x="55" y="81"/>
                    <a:pt x="72" y="73"/>
                  </a:cubicBezTo>
                  <a:cubicBezTo>
                    <a:pt x="79" y="64"/>
                    <a:pt x="75" y="59"/>
                    <a:pt x="69" y="51"/>
                  </a:cubicBezTo>
                  <a:cubicBezTo>
                    <a:pt x="61" y="52"/>
                    <a:pt x="61" y="56"/>
                    <a:pt x="54" y="60"/>
                  </a:cubicBezTo>
                  <a:cubicBezTo>
                    <a:pt x="37" y="57"/>
                    <a:pt x="43" y="60"/>
                    <a:pt x="35" y="54"/>
                  </a:cubicBezTo>
                  <a:cubicBezTo>
                    <a:pt x="31" y="45"/>
                    <a:pt x="28" y="39"/>
                    <a:pt x="41" y="36"/>
                  </a:cubicBezTo>
                  <a:cubicBezTo>
                    <a:pt x="49" y="32"/>
                    <a:pt x="53" y="33"/>
                    <a:pt x="62" y="34"/>
                  </a:cubicBezTo>
                  <a:cubicBezTo>
                    <a:pt x="67" y="36"/>
                    <a:pt x="73" y="36"/>
                    <a:pt x="78" y="39"/>
                  </a:cubicBezTo>
                  <a:cubicBezTo>
                    <a:pt x="85" y="36"/>
                    <a:pt x="90" y="31"/>
                    <a:pt x="98" y="30"/>
                  </a:cubicBezTo>
                  <a:cubicBezTo>
                    <a:pt x="104" y="26"/>
                    <a:pt x="107" y="19"/>
                    <a:pt x="111" y="13"/>
                  </a:cubicBezTo>
                  <a:cubicBezTo>
                    <a:pt x="107" y="8"/>
                    <a:pt x="102" y="4"/>
                    <a:pt x="98"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53" name="Freeform 63"/>
            <p:cNvSpPr>
              <a:spLocks/>
            </p:cNvSpPr>
            <p:nvPr/>
          </p:nvSpPr>
          <p:spPr bwMode="invGray">
            <a:xfrm>
              <a:off x="4064" y="2777"/>
              <a:ext cx="22" cy="71"/>
            </a:xfrm>
            <a:custGeom>
              <a:avLst/>
              <a:gdLst>
                <a:gd name="T0" fmla="*/ 1 w 30"/>
                <a:gd name="T1" fmla="*/ 0 h 94"/>
                <a:gd name="T2" fmla="*/ 0 w 30"/>
                <a:gd name="T3" fmla="*/ 2 h 94"/>
                <a:gd name="T4" fmla="*/ 1 w 30"/>
                <a:gd name="T5" fmla="*/ 2 h 94"/>
                <a:gd name="T6" fmla="*/ 1 w 30"/>
                <a:gd name="T7" fmla="*/ 2 h 94"/>
                <a:gd name="T8" fmla="*/ 1 w 30"/>
                <a:gd name="T9" fmla="*/ 2 h 94"/>
                <a:gd name="T10" fmla="*/ 1 w 30"/>
                <a:gd name="T11" fmla="*/ 2 h 94"/>
                <a:gd name="T12" fmla="*/ 1 w 30"/>
                <a:gd name="T13" fmla="*/ 2 h 94"/>
                <a:gd name="T14" fmla="*/ 1 w 30"/>
                <a:gd name="T15" fmla="*/ 0 h 9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0" h="94">
                  <a:moveTo>
                    <a:pt x="12" y="0"/>
                  </a:moveTo>
                  <a:cubicBezTo>
                    <a:pt x="9" y="6"/>
                    <a:pt x="4" y="11"/>
                    <a:pt x="0" y="16"/>
                  </a:cubicBezTo>
                  <a:cubicBezTo>
                    <a:pt x="1" y="23"/>
                    <a:pt x="3" y="30"/>
                    <a:pt x="6" y="37"/>
                  </a:cubicBezTo>
                  <a:cubicBezTo>
                    <a:pt x="3" y="45"/>
                    <a:pt x="4" y="53"/>
                    <a:pt x="1" y="61"/>
                  </a:cubicBezTo>
                  <a:cubicBezTo>
                    <a:pt x="3" y="81"/>
                    <a:pt x="2" y="83"/>
                    <a:pt x="16" y="94"/>
                  </a:cubicBezTo>
                  <a:cubicBezTo>
                    <a:pt x="24" y="92"/>
                    <a:pt x="27" y="90"/>
                    <a:pt x="30" y="82"/>
                  </a:cubicBezTo>
                  <a:cubicBezTo>
                    <a:pt x="28" y="73"/>
                    <a:pt x="26" y="69"/>
                    <a:pt x="22" y="61"/>
                  </a:cubicBezTo>
                  <a:cubicBezTo>
                    <a:pt x="19" y="40"/>
                    <a:pt x="18" y="20"/>
                    <a:pt x="12"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54" name="Freeform 64"/>
            <p:cNvSpPr>
              <a:spLocks/>
            </p:cNvSpPr>
            <p:nvPr/>
          </p:nvSpPr>
          <p:spPr bwMode="invGray">
            <a:xfrm>
              <a:off x="4078" y="2896"/>
              <a:ext cx="61" cy="118"/>
            </a:xfrm>
            <a:custGeom>
              <a:avLst/>
              <a:gdLst>
                <a:gd name="T0" fmla="*/ 2 w 81"/>
                <a:gd name="T1" fmla="*/ 1 h 158"/>
                <a:gd name="T2" fmla="*/ 0 w 81"/>
                <a:gd name="T3" fmla="*/ 1 h 158"/>
                <a:gd name="T4" fmla="*/ 2 w 81"/>
                <a:gd name="T5" fmla="*/ 1 h 158"/>
                <a:gd name="T6" fmla="*/ 2 w 81"/>
                <a:gd name="T7" fmla="*/ 1 h 158"/>
                <a:gd name="T8" fmla="*/ 2 w 81"/>
                <a:gd name="T9" fmla="*/ 1 h 158"/>
                <a:gd name="T10" fmla="*/ 2 w 81"/>
                <a:gd name="T11" fmla="*/ 1 h 158"/>
                <a:gd name="T12" fmla="*/ 2 w 81"/>
                <a:gd name="T13" fmla="*/ 1 h 158"/>
                <a:gd name="T14" fmla="*/ 2 w 81"/>
                <a:gd name="T15" fmla="*/ 1 h 158"/>
                <a:gd name="T16" fmla="*/ 2 w 81"/>
                <a:gd name="T17" fmla="*/ 1 h 158"/>
                <a:gd name="T18" fmla="*/ 2 w 81"/>
                <a:gd name="T19" fmla="*/ 1 h 158"/>
                <a:gd name="T20" fmla="*/ 2 w 81"/>
                <a:gd name="T21" fmla="*/ 1 h 158"/>
                <a:gd name="T22" fmla="*/ 2 w 81"/>
                <a:gd name="T23" fmla="*/ 1 h 158"/>
                <a:gd name="T24" fmla="*/ 2 w 81"/>
                <a:gd name="T25" fmla="*/ 1 h 158"/>
                <a:gd name="T26" fmla="*/ 2 w 81"/>
                <a:gd name="T27" fmla="*/ 1 h 158"/>
                <a:gd name="T28" fmla="*/ 2 w 81"/>
                <a:gd name="T29" fmla="*/ 1 h 158"/>
                <a:gd name="T30" fmla="*/ 2 w 81"/>
                <a:gd name="T31" fmla="*/ 1 h 158"/>
                <a:gd name="T32" fmla="*/ 2 w 81"/>
                <a:gd name="T33" fmla="*/ 1 h 158"/>
                <a:gd name="T34" fmla="*/ 2 w 81"/>
                <a:gd name="T35" fmla="*/ 1 h 158"/>
                <a:gd name="T36" fmla="*/ 2 w 81"/>
                <a:gd name="T37" fmla="*/ 1 h 158"/>
                <a:gd name="T38" fmla="*/ 2 w 81"/>
                <a:gd name="T39" fmla="*/ 1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81" h="158">
                  <a:moveTo>
                    <a:pt x="12" y="2"/>
                  </a:moveTo>
                  <a:cubicBezTo>
                    <a:pt x="8" y="8"/>
                    <a:pt x="3" y="13"/>
                    <a:pt x="0" y="20"/>
                  </a:cubicBezTo>
                  <a:cubicBezTo>
                    <a:pt x="5" y="31"/>
                    <a:pt x="6" y="35"/>
                    <a:pt x="8" y="49"/>
                  </a:cubicBezTo>
                  <a:cubicBezTo>
                    <a:pt x="7" y="69"/>
                    <a:pt x="4" y="87"/>
                    <a:pt x="6" y="107"/>
                  </a:cubicBezTo>
                  <a:cubicBezTo>
                    <a:pt x="8" y="106"/>
                    <a:pt x="14" y="101"/>
                    <a:pt x="17" y="103"/>
                  </a:cubicBezTo>
                  <a:cubicBezTo>
                    <a:pt x="20" y="105"/>
                    <a:pt x="17" y="112"/>
                    <a:pt x="20" y="115"/>
                  </a:cubicBezTo>
                  <a:cubicBezTo>
                    <a:pt x="22" y="118"/>
                    <a:pt x="29" y="122"/>
                    <a:pt x="29" y="122"/>
                  </a:cubicBezTo>
                  <a:cubicBezTo>
                    <a:pt x="29" y="133"/>
                    <a:pt x="27" y="158"/>
                    <a:pt x="38" y="140"/>
                  </a:cubicBezTo>
                  <a:cubicBezTo>
                    <a:pt x="39" y="133"/>
                    <a:pt x="41" y="131"/>
                    <a:pt x="48" y="128"/>
                  </a:cubicBezTo>
                  <a:cubicBezTo>
                    <a:pt x="55" y="130"/>
                    <a:pt x="59" y="133"/>
                    <a:pt x="65" y="134"/>
                  </a:cubicBezTo>
                  <a:cubicBezTo>
                    <a:pt x="81" y="131"/>
                    <a:pt x="76" y="112"/>
                    <a:pt x="63" y="109"/>
                  </a:cubicBezTo>
                  <a:cubicBezTo>
                    <a:pt x="58" y="107"/>
                    <a:pt x="53" y="106"/>
                    <a:pt x="48" y="104"/>
                  </a:cubicBezTo>
                  <a:cubicBezTo>
                    <a:pt x="45" y="100"/>
                    <a:pt x="42" y="95"/>
                    <a:pt x="39" y="91"/>
                  </a:cubicBezTo>
                  <a:cubicBezTo>
                    <a:pt x="38" y="85"/>
                    <a:pt x="36" y="79"/>
                    <a:pt x="33" y="73"/>
                  </a:cubicBezTo>
                  <a:cubicBezTo>
                    <a:pt x="31" y="64"/>
                    <a:pt x="33" y="58"/>
                    <a:pt x="41" y="53"/>
                  </a:cubicBezTo>
                  <a:cubicBezTo>
                    <a:pt x="48" y="44"/>
                    <a:pt x="47" y="38"/>
                    <a:pt x="35" y="35"/>
                  </a:cubicBezTo>
                  <a:cubicBezTo>
                    <a:pt x="36" y="28"/>
                    <a:pt x="39" y="26"/>
                    <a:pt x="42" y="20"/>
                  </a:cubicBezTo>
                  <a:cubicBezTo>
                    <a:pt x="41" y="13"/>
                    <a:pt x="35" y="8"/>
                    <a:pt x="29" y="4"/>
                  </a:cubicBezTo>
                  <a:cubicBezTo>
                    <a:pt x="25" y="9"/>
                    <a:pt x="23" y="13"/>
                    <a:pt x="18" y="7"/>
                  </a:cubicBezTo>
                  <a:cubicBezTo>
                    <a:pt x="17" y="0"/>
                    <a:pt x="19" y="2"/>
                    <a:pt x="12" y="2"/>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55" name="Freeform 65"/>
            <p:cNvSpPr>
              <a:spLocks/>
            </p:cNvSpPr>
            <p:nvPr/>
          </p:nvSpPr>
          <p:spPr bwMode="invGray">
            <a:xfrm>
              <a:off x="4121" y="3052"/>
              <a:ext cx="64" cy="79"/>
            </a:xfrm>
            <a:custGeom>
              <a:avLst/>
              <a:gdLst>
                <a:gd name="T0" fmla="*/ 2 w 85"/>
                <a:gd name="T1" fmla="*/ 0 h 105"/>
                <a:gd name="T2" fmla="*/ 2 w 85"/>
                <a:gd name="T3" fmla="*/ 2 h 105"/>
                <a:gd name="T4" fmla="*/ 2 w 85"/>
                <a:gd name="T5" fmla="*/ 2 h 105"/>
                <a:gd name="T6" fmla="*/ 2 w 85"/>
                <a:gd name="T7" fmla="*/ 2 h 105"/>
                <a:gd name="T8" fmla="*/ 2 w 85"/>
                <a:gd name="T9" fmla="*/ 2 h 105"/>
                <a:gd name="T10" fmla="*/ 2 w 85"/>
                <a:gd name="T11" fmla="*/ 2 h 105"/>
                <a:gd name="T12" fmla="*/ 2 w 85"/>
                <a:gd name="T13" fmla="*/ 2 h 105"/>
                <a:gd name="T14" fmla="*/ 2 w 85"/>
                <a:gd name="T15" fmla="*/ 2 h 105"/>
                <a:gd name="T16" fmla="*/ 2 w 85"/>
                <a:gd name="T17" fmla="*/ 2 h 105"/>
                <a:gd name="T18" fmla="*/ 2 w 85"/>
                <a:gd name="T19" fmla="*/ 2 h 105"/>
                <a:gd name="T20" fmla="*/ 2 w 85"/>
                <a:gd name="T21" fmla="*/ 2 h 105"/>
                <a:gd name="T22" fmla="*/ 2 w 85"/>
                <a:gd name="T23" fmla="*/ 2 h 105"/>
                <a:gd name="T24" fmla="*/ 2 w 85"/>
                <a:gd name="T25" fmla="*/ 2 h 105"/>
                <a:gd name="T26" fmla="*/ 2 w 85"/>
                <a:gd name="T27" fmla="*/ 0 h 10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85" h="105">
                  <a:moveTo>
                    <a:pt x="52" y="0"/>
                  </a:moveTo>
                  <a:cubicBezTo>
                    <a:pt x="50" y="6"/>
                    <a:pt x="47" y="12"/>
                    <a:pt x="44" y="18"/>
                  </a:cubicBezTo>
                  <a:cubicBezTo>
                    <a:pt x="43" y="28"/>
                    <a:pt x="42" y="28"/>
                    <a:pt x="32" y="30"/>
                  </a:cubicBezTo>
                  <a:cubicBezTo>
                    <a:pt x="27" y="33"/>
                    <a:pt x="21" y="33"/>
                    <a:pt x="16" y="35"/>
                  </a:cubicBezTo>
                  <a:cubicBezTo>
                    <a:pt x="13" y="39"/>
                    <a:pt x="11" y="44"/>
                    <a:pt x="8" y="48"/>
                  </a:cubicBezTo>
                  <a:cubicBezTo>
                    <a:pt x="4" y="66"/>
                    <a:pt x="0" y="42"/>
                    <a:pt x="4" y="74"/>
                  </a:cubicBezTo>
                  <a:cubicBezTo>
                    <a:pt x="7" y="73"/>
                    <a:pt x="10" y="73"/>
                    <a:pt x="13" y="71"/>
                  </a:cubicBezTo>
                  <a:cubicBezTo>
                    <a:pt x="19" y="67"/>
                    <a:pt x="17" y="64"/>
                    <a:pt x="25" y="62"/>
                  </a:cubicBezTo>
                  <a:cubicBezTo>
                    <a:pt x="32" y="59"/>
                    <a:pt x="31" y="64"/>
                    <a:pt x="34" y="69"/>
                  </a:cubicBezTo>
                  <a:cubicBezTo>
                    <a:pt x="37" y="82"/>
                    <a:pt x="44" y="96"/>
                    <a:pt x="58" y="99"/>
                  </a:cubicBezTo>
                  <a:cubicBezTo>
                    <a:pt x="70" y="105"/>
                    <a:pt x="60" y="78"/>
                    <a:pt x="71" y="72"/>
                  </a:cubicBezTo>
                  <a:cubicBezTo>
                    <a:pt x="78" y="74"/>
                    <a:pt x="80" y="74"/>
                    <a:pt x="85" y="68"/>
                  </a:cubicBezTo>
                  <a:cubicBezTo>
                    <a:pt x="82" y="56"/>
                    <a:pt x="80" y="49"/>
                    <a:pt x="74" y="39"/>
                  </a:cubicBezTo>
                  <a:cubicBezTo>
                    <a:pt x="73" y="6"/>
                    <a:pt x="80" y="6"/>
                    <a:pt x="52"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56" name="Freeform 66"/>
            <p:cNvSpPr>
              <a:spLocks/>
            </p:cNvSpPr>
            <p:nvPr/>
          </p:nvSpPr>
          <p:spPr bwMode="invGray">
            <a:xfrm>
              <a:off x="4197" y="3193"/>
              <a:ext cx="29" cy="49"/>
            </a:xfrm>
            <a:custGeom>
              <a:avLst/>
              <a:gdLst>
                <a:gd name="T0" fmla="*/ 2 w 38"/>
                <a:gd name="T1" fmla="*/ 1 h 66"/>
                <a:gd name="T2" fmla="*/ 2 w 38"/>
                <a:gd name="T3" fmla="*/ 1 h 66"/>
                <a:gd name="T4" fmla="*/ 2 w 38"/>
                <a:gd name="T5" fmla="*/ 1 h 66"/>
                <a:gd name="T6" fmla="*/ 2 w 38"/>
                <a:gd name="T7" fmla="*/ 1 h 66"/>
                <a:gd name="T8" fmla="*/ 2 w 38"/>
                <a:gd name="T9" fmla="*/ 1 h 66"/>
                <a:gd name="T10" fmla="*/ 2 w 38"/>
                <a:gd name="T11" fmla="*/ 1 h 66"/>
                <a:gd name="T12" fmla="*/ 2 w 38"/>
                <a:gd name="T13" fmla="*/ 1 h 66"/>
                <a:gd name="T14" fmla="*/ 2 w 38"/>
                <a:gd name="T15" fmla="*/ 1 h 66"/>
                <a:gd name="T16" fmla="*/ 2 w 38"/>
                <a:gd name="T17" fmla="*/ 1 h 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8" h="66">
                  <a:moveTo>
                    <a:pt x="6" y="27"/>
                  </a:moveTo>
                  <a:cubicBezTo>
                    <a:pt x="8" y="52"/>
                    <a:pt x="5" y="58"/>
                    <a:pt x="26" y="66"/>
                  </a:cubicBezTo>
                  <a:cubicBezTo>
                    <a:pt x="36" y="63"/>
                    <a:pt x="33" y="61"/>
                    <a:pt x="30" y="52"/>
                  </a:cubicBezTo>
                  <a:cubicBezTo>
                    <a:pt x="28" y="41"/>
                    <a:pt x="34" y="49"/>
                    <a:pt x="38" y="40"/>
                  </a:cubicBezTo>
                  <a:cubicBezTo>
                    <a:pt x="34" y="35"/>
                    <a:pt x="33" y="30"/>
                    <a:pt x="30" y="25"/>
                  </a:cubicBezTo>
                  <a:cubicBezTo>
                    <a:pt x="29" y="14"/>
                    <a:pt x="30" y="0"/>
                    <a:pt x="20" y="13"/>
                  </a:cubicBezTo>
                  <a:cubicBezTo>
                    <a:pt x="14" y="9"/>
                    <a:pt x="12" y="8"/>
                    <a:pt x="11" y="1"/>
                  </a:cubicBezTo>
                  <a:cubicBezTo>
                    <a:pt x="5" y="4"/>
                    <a:pt x="3" y="5"/>
                    <a:pt x="2" y="12"/>
                  </a:cubicBezTo>
                  <a:cubicBezTo>
                    <a:pt x="3" y="25"/>
                    <a:pt x="0" y="21"/>
                    <a:pt x="6" y="27"/>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57" name="Freeform 67"/>
            <p:cNvSpPr>
              <a:spLocks/>
            </p:cNvSpPr>
            <p:nvPr/>
          </p:nvSpPr>
          <p:spPr bwMode="invGray">
            <a:xfrm>
              <a:off x="4181" y="3275"/>
              <a:ext cx="18" cy="17"/>
            </a:xfrm>
            <a:custGeom>
              <a:avLst/>
              <a:gdLst>
                <a:gd name="T0" fmla="*/ 0 w 24"/>
                <a:gd name="T1" fmla="*/ 0 h 23"/>
                <a:gd name="T2" fmla="*/ 2 w 24"/>
                <a:gd name="T3" fmla="*/ 1 h 23"/>
                <a:gd name="T4" fmla="*/ 2 w 24"/>
                <a:gd name="T5" fmla="*/ 1 h 23"/>
                <a:gd name="T6" fmla="*/ 0 w 24"/>
                <a:gd name="T7" fmla="*/ 0 h 2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4" h="23">
                  <a:moveTo>
                    <a:pt x="0" y="0"/>
                  </a:moveTo>
                  <a:cubicBezTo>
                    <a:pt x="1" y="8"/>
                    <a:pt x="3" y="16"/>
                    <a:pt x="6" y="23"/>
                  </a:cubicBezTo>
                  <a:cubicBezTo>
                    <a:pt x="19" y="20"/>
                    <a:pt x="19" y="22"/>
                    <a:pt x="24" y="11"/>
                  </a:cubicBezTo>
                  <a:cubicBezTo>
                    <a:pt x="20" y="0"/>
                    <a:pt x="4" y="8"/>
                    <a:pt x="0"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58" name="Freeform 68"/>
            <p:cNvSpPr>
              <a:spLocks/>
            </p:cNvSpPr>
            <p:nvPr/>
          </p:nvSpPr>
          <p:spPr bwMode="invGray">
            <a:xfrm>
              <a:off x="4208" y="3265"/>
              <a:ext cx="45" cy="37"/>
            </a:xfrm>
            <a:custGeom>
              <a:avLst/>
              <a:gdLst>
                <a:gd name="T0" fmla="*/ 2 w 60"/>
                <a:gd name="T1" fmla="*/ 0 h 49"/>
                <a:gd name="T2" fmla="*/ 0 w 60"/>
                <a:gd name="T3" fmla="*/ 2 h 49"/>
                <a:gd name="T4" fmla="*/ 2 w 60"/>
                <a:gd name="T5" fmla="*/ 2 h 49"/>
                <a:gd name="T6" fmla="*/ 2 w 60"/>
                <a:gd name="T7" fmla="*/ 2 h 49"/>
                <a:gd name="T8" fmla="*/ 2 w 60"/>
                <a:gd name="T9" fmla="*/ 2 h 49"/>
                <a:gd name="T10" fmla="*/ 2 w 60"/>
                <a:gd name="T11" fmla="*/ 2 h 49"/>
                <a:gd name="T12" fmla="*/ 2 w 60"/>
                <a:gd name="T13" fmla="*/ 2 h 49"/>
                <a:gd name="T14" fmla="*/ 2 w 60"/>
                <a:gd name="T15" fmla="*/ 2 h 49"/>
                <a:gd name="T16" fmla="*/ 2 w 60"/>
                <a:gd name="T17" fmla="*/ 0 h 4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0" h="49">
                  <a:moveTo>
                    <a:pt x="9" y="0"/>
                  </a:moveTo>
                  <a:cubicBezTo>
                    <a:pt x="8" y="7"/>
                    <a:pt x="0" y="18"/>
                    <a:pt x="0" y="18"/>
                  </a:cubicBezTo>
                  <a:cubicBezTo>
                    <a:pt x="2" y="36"/>
                    <a:pt x="9" y="31"/>
                    <a:pt x="28" y="33"/>
                  </a:cubicBezTo>
                  <a:cubicBezTo>
                    <a:pt x="33" y="40"/>
                    <a:pt x="33" y="44"/>
                    <a:pt x="42" y="46"/>
                  </a:cubicBezTo>
                  <a:cubicBezTo>
                    <a:pt x="49" y="49"/>
                    <a:pt x="56" y="49"/>
                    <a:pt x="60" y="42"/>
                  </a:cubicBezTo>
                  <a:cubicBezTo>
                    <a:pt x="58" y="32"/>
                    <a:pt x="59" y="26"/>
                    <a:pt x="49" y="24"/>
                  </a:cubicBezTo>
                  <a:cubicBezTo>
                    <a:pt x="47" y="12"/>
                    <a:pt x="41" y="5"/>
                    <a:pt x="28" y="3"/>
                  </a:cubicBezTo>
                  <a:cubicBezTo>
                    <a:pt x="23" y="10"/>
                    <a:pt x="30" y="23"/>
                    <a:pt x="19" y="16"/>
                  </a:cubicBezTo>
                  <a:cubicBezTo>
                    <a:pt x="17" y="6"/>
                    <a:pt x="20" y="0"/>
                    <a:pt x="9"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59" name="Freeform 69"/>
            <p:cNvSpPr>
              <a:spLocks/>
            </p:cNvSpPr>
            <p:nvPr/>
          </p:nvSpPr>
          <p:spPr bwMode="invGray">
            <a:xfrm>
              <a:off x="4277" y="3335"/>
              <a:ext cx="24" cy="33"/>
            </a:xfrm>
            <a:custGeom>
              <a:avLst/>
              <a:gdLst>
                <a:gd name="T0" fmla="*/ 2 w 32"/>
                <a:gd name="T1" fmla="*/ 0 h 44"/>
                <a:gd name="T2" fmla="*/ 2 w 32"/>
                <a:gd name="T3" fmla="*/ 2 h 44"/>
                <a:gd name="T4" fmla="*/ 2 w 32"/>
                <a:gd name="T5" fmla="*/ 2 h 44"/>
                <a:gd name="T6" fmla="*/ 2 w 32"/>
                <a:gd name="T7" fmla="*/ 2 h 44"/>
                <a:gd name="T8" fmla="*/ 2 w 32"/>
                <a:gd name="T9" fmla="*/ 0 h 4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2" h="44">
                  <a:moveTo>
                    <a:pt x="28" y="0"/>
                  </a:moveTo>
                  <a:cubicBezTo>
                    <a:pt x="32" y="10"/>
                    <a:pt x="18" y="9"/>
                    <a:pt x="10" y="11"/>
                  </a:cubicBezTo>
                  <a:cubicBezTo>
                    <a:pt x="0" y="18"/>
                    <a:pt x="7" y="24"/>
                    <a:pt x="12" y="32"/>
                  </a:cubicBezTo>
                  <a:cubicBezTo>
                    <a:pt x="14" y="44"/>
                    <a:pt x="15" y="41"/>
                    <a:pt x="24" y="36"/>
                  </a:cubicBezTo>
                  <a:cubicBezTo>
                    <a:pt x="32" y="25"/>
                    <a:pt x="29" y="14"/>
                    <a:pt x="28"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60" name="Freeform 70"/>
            <p:cNvSpPr>
              <a:spLocks/>
            </p:cNvSpPr>
            <p:nvPr/>
          </p:nvSpPr>
          <p:spPr bwMode="invGray">
            <a:xfrm>
              <a:off x="4544" y="3293"/>
              <a:ext cx="46" cy="47"/>
            </a:xfrm>
            <a:custGeom>
              <a:avLst/>
              <a:gdLst>
                <a:gd name="T0" fmla="*/ 2 w 61"/>
                <a:gd name="T1" fmla="*/ 0 h 63"/>
                <a:gd name="T2" fmla="*/ 0 w 61"/>
                <a:gd name="T3" fmla="*/ 1 h 63"/>
                <a:gd name="T4" fmla="*/ 2 w 61"/>
                <a:gd name="T5" fmla="*/ 1 h 63"/>
                <a:gd name="T6" fmla="*/ 2 w 61"/>
                <a:gd name="T7" fmla="*/ 1 h 63"/>
                <a:gd name="T8" fmla="*/ 2 w 61"/>
                <a:gd name="T9" fmla="*/ 1 h 63"/>
                <a:gd name="T10" fmla="*/ 2 w 61"/>
                <a:gd name="T11" fmla="*/ 1 h 63"/>
                <a:gd name="T12" fmla="*/ 2 w 61"/>
                <a:gd name="T13" fmla="*/ 1 h 63"/>
                <a:gd name="T14" fmla="*/ 2 w 61"/>
                <a:gd name="T15" fmla="*/ 0 h 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1" h="63">
                  <a:moveTo>
                    <a:pt x="7" y="0"/>
                  </a:moveTo>
                  <a:cubicBezTo>
                    <a:pt x="6" y="6"/>
                    <a:pt x="3" y="9"/>
                    <a:pt x="0" y="14"/>
                  </a:cubicBezTo>
                  <a:cubicBezTo>
                    <a:pt x="7" y="23"/>
                    <a:pt x="13" y="31"/>
                    <a:pt x="24" y="35"/>
                  </a:cubicBezTo>
                  <a:cubicBezTo>
                    <a:pt x="27" y="42"/>
                    <a:pt x="31" y="48"/>
                    <a:pt x="36" y="54"/>
                  </a:cubicBezTo>
                  <a:cubicBezTo>
                    <a:pt x="37" y="61"/>
                    <a:pt x="40" y="59"/>
                    <a:pt x="46" y="63"/>
                  </a:cubicBezTo>
                  <a:cubicBezTo>
                    <a:pt x="54" y="62"/>
                    <a:pt x="56" y="62"/>
                    <a:pt x="61" y="56"/>
                  </a:cubicBezTo>
                  <a:cubicBezTo>
                    <a:pt x="59" y="46"/>
                    <a:pt x="42" y="23"/>
                    <a:pt x="33" y="17"/>
                  </a:cubicBezTo>
                  <a:cubicBezTo>
                    <a:pt x="23" y="10"/>
                    <a:pt x="14" y="9"/>
                    <a:pt x="7"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61" name="Freeform 71"/>
            <p:cNvSpPr>
              <a:spLocks/>
            </p:cNvSpPr>
            <p:nvPr/>
          </p:nvSpPr>
          <p:spPr bwMode="invGray">
            <a:xfrm>
              <a:off x="4147" y="3352"/>
              <a:ext cx="46" cy="50"/>
            </a:xfrm>
            <a:custGeom>
              <a:avLst/>
              <a:gdLst>
                <a:gd name="T0" fmla="*/ 2 w 61"/>
                <a:gd name="T1" fmla="*/ 1 h 67"/>
                <a:gd name="T2" fmla="*/ 2 w 61"/>
                <a:gd name="T3" fmla="*/ 1 h 67"/>
                <a:gd name="T4" fmla="*/ 2 w 61"/>
                <a:gd name="T5" fmla="*/ 1 h 67"/>
                <a:gd name="T6" fmla="*/ 2 w 61"/>
                <a:gd name="T7" fmla="*/ 1 h 67"/>
                <a:gd name="T8" fmla="*/ 2 w 61"/>
                <a:gd name="T9" fmla="*/ 1 h 67"/>
                <a:gd name="T10" fmla="*/ 2 w 61"/>
                <a:gd name="T11" fmla="*/ 1 h 67"/>
                <a:gd name="T12" fmla="*/ 2 w 61"/>
                <a:gd name="T13" fmla="*/ 1 h 67"/>
                <a:gd name="T14" fmla="*/ 2 w 61"/>
                <a:gd name="T15" fmla="*/ 1 h 67"/>
                <a:gd name="T16" fmla="*/ 2 w 61"/>
                <a:gd name="T17" fmla="*/ 1 h 67"/>
                <a:gd name="T18" fmla="*/ 2 w 61"/>
                <a:gd name="T19" fmla="*/ 1 h 67"/>
                <a:gd name="T20" fmla="*/ 2 w 61"/>
                <a:gd name="T21" fmla="*/ 1 h 67"/>
                <a:gd name="T22" fmla="*/ 2 w 61"/>
                <a:gd name="T23" fmla="*/ 1 h 67"/>
                <a:gd name="T24" fmla="*/ 2 w 61"/>
                <a:gd name="T25" fmla="*/ 1 h 67"/>
                <a:gd name="T26" fmla="*/ 2 w 61"/>
                <a:gd name="T27" fmla="*/ 1 h 6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61" h="67">
                  <a:moveTo>
                    <a:pt x="28" y="7"/>
                  </a:moveTo>
                  <a:cubicBezTo>
                    <a:pt x="17" y="15"/>
                    <a:pt x="24" y="25"/>
                    <a:pt x="30" y="34"/>
                  </a:cubicBezTo>
                  <a:cubicBezTo>
                    <a:pt x="27" y="44"/>
                    <a:pt x="26" y="44"/>
                    <a:pt x="16" y="43"/>
                  </a:cubicBezTo>
                  <a:cubicBezTo>
                    <a:pt x="0" y="46"/>
                    <a:pt x="13" y="63"/>
                    <a:pt x="22" y="67"/>
                  </a:cubicBezTo>
                  <a:cubicBezTo>
                    <a:pt x="31" y="65"/>
                    <a:pt x="39" y="60"/>
                    <a:pt x="48" y="58"/>
                  </a:cubicBezTo>
                  <a:cubicBezTo>
                    <a:pt x="51" y="52"/>
                    <a:pt x="54" y="50"/>
                    <a:pt x="60" y="47"/>
                  </a:cubicBezTo>
                  <a:cubicBezTo>
                    <a:pt x="61" y="40"/>
                    <a:pt x="51" y="28"/>
                    <a:pt x="51" y="28"/>
                  </a:cubicBezTo>
                  <a:cubicBezTo>
                    <a:pt x="52" y="22"/>
                    <a:pt x="55" y="19"/>
                    <a:pt x="57" y="14"/>
                  </a:cubicBezTo>
                  <a:cubicBezTo>
                    <a:pt x="56" y="10"/>
                    <a:pt x="58" y="5"/>
                    <a:pt x="55" y="2"/>
                  </a:cubicBezTo>
                  <a:cubicBezTo>
                    <a:pt x="53" y="0"/>
                    <a:pt x="48" y="2"/>
                    <a:pt x="46" y="4"/>
                  </a:cubicBezTo>
                  <a:cubicBezTo>
                    <a:pt x="45" y="5"/>
                    <a:pt x="49" y="5"/>
                    <a:pt x="51" y="5"/>
                  </a:cubicBezTo>
                  <a:cubicBezTo>
                    <a:pt x="57" y="10"/>
                    <a:pt x="52" y="9"/>
                    <a:pt x="49" y="16"/>
                  </a:cubicBezTo>
                  <a:cubicBezTo>
                    <a:pt x="58" y="23"/>
                    <a:pt x="50" y="22"/>
                    <a:pt x="43" y="23"/>
                  </a:cubicBezTo>
                  <a:cubicBezTo>
                    <a:pt x="34" y="22"/>
                    <a:pt x="31" y="16"/>
                    <a:pt x="28" y="7"/>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62" name="Freeform 72"/>
            <p:cNvSpPr>
              <a:spLocks/>
            </p:cNvSpPr>
            <p:nvPr/>
          </p:nvSpPr>
          <p:spPr bwMode="invGray">
            <a:xfrm>
              <a:off x="4098" y="3371"/>
              <a:ext cx="32" cy="27"/>
            </a:xfrm>
            <a:custGeom>
              <a:avLst/>
              <a:gdLst>
                <a:gd name="T0" fmla="*/ 1 w 43"/>
                <a:gd name="T1" fmla="*/ 2 h 36"/>
                <a:gd name="T2" fmla="*/ 1 w 43"/>
                <a:gd name="T3" fmla="*/ 2 h 36"/>
                <a:gd name="T4" fmla="*/ 1 w 43"/>
                <a:gd name="T5" fmla="*/ 2 h 36"/>
                <a:gd name="T6" fmla="*/ 1 w 43"/>
                <a:gd name="T7" fmla="*/ 2 h 36"/>
                <a:gd name="T8" fmla="*/ 1 w 43"/>
                <a:gd name="T9" fmla="*/ 2 h 3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3" h="36">
                  <a:moveTo>
                    <a:pt x="21" y="3"/>
                  </a:moveTo>
                  <a:cubicBezTo>
                    <a:pt x="14" y="0"/>
                    <a:pt x="12" y="2"/>
                    <a:pt x="6" y="6"/>
                  </a:cubicBezTo>
                  <a:cubicBezTo>
                    <a:pt x="0" y="17"/>
                    <a:pt x="23" y="32"/>
                    <a:pt x="33" y="36"/>
                  </a:cubicBezTo>
                  <a:cubicBezTo>
                    <a:pt x="36" y="35"/>
                    <a:pt x="42" y="34"/>
                    <a:pt x="42" y="30"/>
                  </a:cubicBezTo>
                  <a:cubicBezTo>
                    <a:pt x="43" y="24"/>
                    <a:pt x="27" y="3"/>
                    <a:pt x="21" y="3"/>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63" name="Freeform 73"/>
            <p:cNvSpPr>
              <a:spLocks/>
            </p:cNvSpPr>
            <p:nvPr/>
          </p:nvSpPr>
          <p:spPr bwMode="invGray">
            <a:xfrm>
              <a:off x="4077" y="3342"/>
              <a:ext cx="24" cy="31"/>
            </a:xfrm>
            <a:custGeom>
              <a:avLst/>
              <a:gdLst>
                <a:gd name="T0" fmla="*/ 2 w 32"/>
                <a:gd name="T1" fmla="*/ 0 h 41"/>
                <a:gd name="T2" fmla="*/ 0 w 32"/>
                <a:gd name="T3" fmla="*/ 2 h 41"/>
                <a:gd name="T4" fmla="*/ 2 w 32"/>
                <a:gd name="T5" fmla="*/ 2 h 41"/>
                <a:gd name="T6" fmla="*/ 2 w 32"/>
                <a:gd name="T7" fmla="*/ 2 h 41"/>
                <a:gd name="T8" fmla="*/ 2 w 32"/>
                <a:gd name="T9" fmla="*/ 2 h 41"/>
                <a:gd name="T10" fmla="*/ 2 w 32"/>
                <a:gd name="T11" fmla="*/ 2 h 41"/>
                <a:gd name="T12" fmla="*/ 2 w 32"/>
                <a:gd name="T13" fmla="*/ 2 h 41"/>
                <a:gd name="T14" fmla="*/ 2 w 32"/>
                <a:gd name="T15" fmla="*/ 0 h 4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2" h="41">
                  <a:moveTo>
                    <a:pt x="21" y="0"/>
                  </a:moveTo>
                  <a:cubicBezTo>
                    <a:pt x="15" y="10"/>
                    <a:pt x="6" y="16"/>
                    <a:pt x="0" y="26"/>
                  </a:cubicBezTo>
                  <a:cubicBezTo>
                    <a:pt x="7" y="27"/>
                    <a:pt x="10" y="27"/>
                    <a:pt x="16" y="24"/>
                  </a:cubicBezTo>
                  <a:cubicBezTo>
                    <a:pt x="17" y="26"/>
                    <a:pt x="19" y="27"/>
                    <a:pt x="19" y="29"/>
                  </a:cubicBezTo>
                  <a:cubicBezTo>
                    <a:pt x="19" y="31"/>
                    <a:pt x="15" y="33"/>
                    <a:pt x="16" y="35"/>
                  </a:cubicBezTo>
                  <a:cubicBezTo>
                    <a:pt x="19" y="41"/>
                    <a:pt x="29" y="23"/>
                    <a:pt x="30" y="21"/>
                  </a:cubicBezTo>
                  <a:cubicBezTo>
                    <a:pt x="32" y="9"/>
                    <a:pt x="26" y="19"/>
                    <a:pt x="24" y="9"/>
                  </a:cubicBezTo>
                  <a:cubicBezTo>
                    <a:pt x="25" y="1"/>
                    <a:pt x="27" y="4"/>
                    <a:pt x="21"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64" name="Freeform 74"/>
            <p:cNvSpPr>
              <a:spLocks/>
            </p:cNvSpPr>
            <p:nvPr/>
          </p:nvSpPr>
          <p:spPr bwMode="invGray">
            <a:xfrm>
              <a:off x="4111" y="3353"/>
              <a:ext cx="34" cy="24"/>
            </a:xfrm>
            <a:custGeom>
              <a:avLst/>
              <a:gdLst>
                <a:gd name="T0" fmla="*/ 2 w 45"/>
                <a:gd name="T1" fmla="*/ 0 h 32"/>
                <a:gd name="T2" fmla="*/ 0 w 45"/>
                <a:gd name="T3" fmla="*/ 2 h 32"/>
                <a:gd name="T4" fmla="*/ 2 w 45"/>
                <a:gd name="T5" fmla="*/ 2 h 32"/>
                <a:gd name="T6" fmla="*/ 2 w 45"/>
                <a:gd name="T7" fmla="*/ 2 h 32"/>
                <a:gd name="T8" fmla="*/ 2 w 45"/>
                <a:gd name="T9" fmla="*/ 2 h 32"/>
                <a:gd name="T10" fmla="*/ 2 w 45"/>
                <a:gd name="T11" fmla="*/ 0 h 3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5" h="32">
                  <a:moveTo>
                    <a:pt x="21" y="0"/>
                  </a:moveTo>
                  <a:cubicBezTo>
                    <a:pt x="10" y="1"/>
                    <a:pt x="8" y="1"/>
                    <a:pt x="0" y="7"/>
                  </a:cubicBezTo>
                  <a:cubicBezTo>
                    <a:pt x="3" y="20"/>
                    <a:pt x="15" y="29"/>
                    <a:pt x="27" y="31"/>
                  </a:cubicBezTo>
                  <a:cubicBezTo>
                    <a:pt x="36" y="30"/>
                    <a:pt x="41" y="32"/>
                    <a:pt x="45" y="24"/>
                  </a:cubicBezTo>
                  <a:cubicBezTo>
                    <a:pt x="32" y="16"/>
                    <a:pt x="30" y="23"/>
                    <a:pt x="22" y="10"/>
                  </a:cubicBezTo>
                  <a:cubicBezTo>
                    <a:pt x="21" y="2"/>
                    <a:pt x="21" y="5"/>
                    <a:pt x="21"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65" name="Freeform 75"/>
            <p:cNvSpPr>
              <a:spLocks/>
            </p:cNvSpPr>
            <p:nvPr/>
          </p:nvSpPr>
          <p:spPr bwMode="invGray">
            <a:xfrm>
              <a:off x="4062" y="3021"/>
              <a:ext cx="27" cy="55"/>
            </a:xfrm>
            <a:custGeom>
              <a:avLst/>
              <a:gdLst>
                <a:gd name="T0" fmla="*/ 2 w 35"/>
                <a:gd name="T1" fmla="*/ 0 h 74"/>
                <a:gd name="T2" fmla="*/ 2 w 35"/>
                <a:gd name="T3" fmla="*/ 1 h 74"/>
                <a:gd name="T4" fmla="*/ 2 w 35"/>
                <a:gd name="T5" fmla="*/ 1 h 74"/>
                <a:gd name="T6" fmla="*/ 0 w 35"/>
                <a:gd name="T7" fmla="*/ 1 h 74"/>
                <a:gd name="T8" fmla="*/ 2 w 35"/>
                <a:gd name="T9" fmla="*/ 1 h 74"/>
                <a:gd name="T10" fmla="*/ 2 w 35"/>
                <a:gd name="T11" fmla="*/ 1 h 74"/>
                <a:gd name="T12" fmla="*/ 2 w 35"/>
                <a:gd name="T13" fmla="*/ 1 h 74"/>
                <a:gd name="T14" fmla="*/ 2 w 35"/>
                <a:gd name="T15" fmla="*/ 0 h 7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 h="74">
                  <a:moveTo>
                    <a:pt x="30" y="0"/>
                  </a:moveTo>
                  <a:cubicBezTo>
                    <a:pt x="33" y="8"/>
                    <a:pt x="29" y="14"/>
                    <a:pt x="21" y="15"/>
                  </a:cubicBezTo>
                  <a:cubicBezTo>
                    <a:pt x="19" y="27"/>
                    <a:pt x="24" y="33"/>
                    <a:pt x="9" y="36"/>
                  </a:cubicBezTo>
                  <a:cubicBezTo>
                    <a:pt x="13" y="50"/>
                    <a:pt x="12" y="52"/>
                    <a:pt x="0" y="59"/>
                  </a:cubicBezTo>
                  <a:cubicBezTo>
                    <a:pt x="3" y="64"/>
                    <a:pt x="5" y="69"/>
                    <a:pt x="8" y="74"/>
                  </a:cubicBezTo>
                  <a:cubicBezTo>
                    <a:pt x="15" y="71"/>
                    <a:pt x="16" y="65"/>
                    <a:pt x="20" y="59"/>
                  </a:cubicBezTo>
                  <a:cubicBezTo>
                    <a:pt x="22" y="47"/>
                    <a:pt x="28" y="41"/>
                    <a:pt x="35" y="32"/>
                  </a:cubicBezTo>
                  <a:cubicBezTo>
                    <a:pt x="34" y="26"/>
                    <a:pt x="30" y="8"/>
                    <a:pt x="30"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66" name="Freeform 76"/>
            <p:cNvSpPr>
              <a:spLocks/>
            </p:cNvSpPr>
            <p:nvPr/>
          </p:nvSpPr>
          <p:spPr bwMode="invGray">
            <a:xfrm>
              <a:off x="4113" y="3012"/>
              <a:ext cx="19" cy="55"/>
            </a:xfrm>
            <a:custGeom>
              <a:avLst/>
              <a:gdLst>
                <a:gd name="T0" fmla="*/ 2 w 25"/>
                <a:gd name="T1" fmla="*/ 2 h 73"/>
                <a:gd name="T2" fmla="*/ 2 w 25"/>
                <a:gd name="T3" fmla="*/ 2 h 73"/>
                <a:gd name="T4" fmla="*/ 0 w 25"/>
                <a:gd name="T5" fmla="*/ 2 h 73"/>
                <a:gd name="T6" fmla="*/ 2 w 25"/>
                <a:gd name="T7" fmla="*/ 2 h 73"/>
                <a:gd name="T8" fmla="*/ 2 w 25"/>
                <a:gd name="T9" fmla="*/ 2 h 73"/>
                <a:gd name="T10" fmla="*/ 2 w 25"/>
                <a:gd name="T11" fmla="*/ 2 h 73"/>
                <a:gd name="T12" fmla="*/ 2 w 25"/>
                <a:gd name="T13" fmla="*/ 2 h 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5" h="73">
                  <a:moveTo>
                    <a:pt x="13" y="7"/>
                  </a:moveTo>
                  <a:cubicBezTo>
                    <a:pt x="9" y="0"/>
                    <a:pt x="7" y="2"/>
                    <a:pt x="4" y="8"/>
                  </a:cubicBezTo>
                  <a:cubicBezTo>
                    <a:pt x="3" y="13"/>
                    <a:pt x="1" y="17"/>
                    <a:pt x="0" y="22"/>
                  </a:cubicBezTo>
                  <a:cubicBezTo>
                    <a:pt x="1" y="35"/>
                    <a:pt x="6" y="33"/>
                    <a:pt x="15" y="41"/>
                  </a:cubicBezTo>
                  <a:cubicBezTo>
                    <a:pt x="16" y="52"/>
                    <a:pt x="15" y="73"/>
                    <a:pt x="25" y="56"/>
                  </a:cubicBezTo>
                  <a:cubicBezTo>
                    <a:pt x="24" y="33"/>
                    <a:pt x="23" y="36"/>
                    <a:pt x="16" y="20"/>
                  </a:cubicBezTo>
                  <a:cubicBezTo>
                    <a:pt x="15" y="11"/>
                    <a:pt x="16" y="15"/>
                    <a:pt x="13" y="7"/>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67" name="Freeform 77"/>
            <p:cNvSpPr>
              <a:spLocks/>
            </p:cNvSpPr>
            <p:nvPr/>
          </p:nvSpPr>
          <p:spPr bwMode="invGray">
            <a:xfrm>
              <a:off x="4135" y="2995"/>
              <a:ext cx="10" cy="25"/>
            </a:xfrm>
            <a:custGeom>
              <a:avLst/>
              <a:gdLst>
                <a:gd name="T0" fmla="*/ 1 w 14"/>
                <a:gd name="T1" fmla="*/ 0 h 33"/>
                <a:gd name="T2" fmla="*/ 1 w 14"/>
                <a:gd name="T3" fmla="*/ 2 h 33"/>
                <a:gd name="T4" fmla="*/ 1 w 14"/>
                <a:gd name="T5" fmla="*/ 2 h 33"/>
                <a:gd name="T6" fmla="*/ 1 w 14"/>
                <a:gd name="T7" fmla="*/ 0 h 3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 h="33">
                  <a:moveTo>
                    <a:pt x="11" y="0"/>
                  </a:moveTo>
                  <a:cubicBezTo>
                    <a:pt x="7" y="3"/>
                    <a:pt x="5" y="7"/>
                    <a:pt x="1" y="10"/>
                  </a:cubicBezTo>
                  <a:cubicBezTo>
                    <a:pt x="2" y="18"/>
                    <a:pt x="0" y="33"/>
                    <a:pt x="11" y="25"/>
                  </a:cubicBezTo>
                  <a:cubicBezTo>
                    <a:pt x="14" y="15"/>
                    <a:pt x="5" y="4"/>
                    <a:pt x="11"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68" name="Freeform 78"/>
            <p:cNvSpPr>
              <a:spLocks/>
            </p:cNvSpPr>
            <p:nvPr/>
          </p:nvSpPr>
          <p:spPr bwMode="invGray">
            <a:xfrm>
              <a:off x="4145" y="3007"/>
              <a:ext cx="21" cy="48"/>
            </a:xfrm>
            <a:custGeom>
              <a:avLst/>
              <a:gdLst>
                <a:gd name="T0" fmla="*/ 2 w 28"/>
                <a:gd name="T1" fmla="*/ 0 h 64"/>
                <a:gd name="T2" fmla="*/ 2 w 28"/>
                <a:gd name="T3" fmla="*/ 2 h 64"/>
                <a:gd name="T4" fmla="*/ 2 w 28"/>
                <a:gd name="T5" fmla="*/ 2 h 64"/>
                <a:gd name="T6" fmla="*/ 2 w 28"/>
                <a:gd name="T7" fmla="*/ 2 h 64"/>
                <a:gd name="T8" fmla="*/ 0 w 28"/>
                <a:gd name="T9" fmla="*/ 2 h 64"/>
                <a:gd name="T10" fmla="*/ 2 w 28"/>
                <a:gd name="T11" fmla="*/ 2 h 64"/>
                <a:gd name="T12" fmla="*/ 2 w 28"/>
                <a:gd name="T13" fmla="*/ 2 h 64"/>
                <a:gd name="T14" fmla="*/ 2 w 28"/>
                <a:gd name="T15" fmla="*/ 0 h 6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8" h="64">
                  <a:moveTo>
                    <a:pt x="5" y="0"/>
                  </a:moveTo>
                  <a:cubicBezTo>
                    <a:pt x="6" y="5"/>
                    <a:pt x="7" y="10"/>
                    <a:pt x="11" y="14"/>
                  </a:cubicBezTo>
                  <a:cubicBezTo>
                    <a:pt x="14" y="17"/>
                    <a:pt x="20" y="21"/>
                    <a:pt x="20" y="21"/>
                  </a:cubicBezTo>
                  <a:cubicBezTo>
                    <a:pt x="9" y="27"/>
                    <a:pt x="0" y="23"/>
                    <a:pt x="8" y="39"/>
                  </a:cubicBezTo>
                  <a:cubicBezTo>
                    <a:pt x="6" y="47"/>
                    <a:pt x="4" y="50"/>
                    <a:pt x="0" y="56"/>
                  </a:cubicBezTo>
                  <a:cubicBezTo>
                    <a:pt x="4" y="62"/>
                    <a:pt x="7" y="64"/>
                    <a:pt x="11" y="57"/>
                  </a:cubicBezTo>
                  <a:cubicBezTo>
                    <a:pt x="13" y="43"/>
                    <a:pt x="10" y="29"/>
                    <a:pt x="26" y="26"/>
                  </a:cubicBezTo>
                  <a:cubicBezTo>
                    <a:pt x="28" y="15"/>
                    <a:pt x="14" y="4"/>
                    <a:pt x="5"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69" name="Freeform 79"/>
            <p:cNvSpPr>
              <a:spLocks/>
            </p:cNvSpPr>
            <p:nvPr/>
          </p:nvSpPr>
          <p:spPr bwMode="invGray">
            <a:xfrm>
              <a:off x="3876" y="3076"/>
              <a:ext cx="12" cy="27"/>
            </a:xfrm>
            <a:custGeom>
              <a:avLst/>
              <a:gdLst>
                <a:gd name="T0" fmla="*/ 2 w 16"/>
                <a:gd name="T1" fmla="*/ 2 h 36"/>
                <a:gd name="T2" fmla="*/ 0 w 16"/>
                <a:gd name="T3" fmla="*/ 2 h 36"/>
                <a:gd name="T4" fmla="*/ 2 w 16"/>
                <a:gd name="T5" fmla="*/ 2 h 36"/>
                <a:gd name="T6" fmla="*/ 2 w 16"/>
                <a:gd name="T7" fmla="*/ 2 h 3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 h="36">
                  <a:moveTo>
                    <a:pt x="14" y="3"/>
                  </a:moveTo>
                  <a:cubicBezTo>
                    <a:pt x="7" y="0"/>
                    <a:pt x="4" y="1"/>
                    <a:pt x="0" y="7"/>
                  </a:cubicBezTo>
                  <a:cubicBezTo>
                    <a:pt x="3" y="14"/>
                    <a:pt x="2" y="17"/>
                    <a:pt x="8" y="22"/>
                  </a:cubicBezTo>
                  <a:cubicBezTo>
                    <a:pt x="16" y="36"/>
                    <a:pt x="11" y="7"/>
                    <a:pt x="14" y="3"/>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70" name="Freeform 80"/>
            <p:cNvSpPr>
              <a:spLocks/>
            </p:cNvSpPr>
            <p:nvPr/>
          </p:nvSpPr>
          <p:spPr bwMode="invGray">
            <a:xfrm>
              <a:off x="3866" y="3053"/>
              <a:ext cx="10" cy="15"/>
            </a:xfrm>
            <a:custGeom>
              <a:avLst/>
              <a:gdLst>
                <a:gd name="T0" fmla="*/ 2 w 13"/>
                <a:gd name="T1" fmla="*/ 2 h 20"/>
                <a:gd name="T2" fmla="*/ 1 w 13"/>
                <a:gd name="T3" fmla="*/ 2 h 20"/>
                <a:gd name="T4" fmla="*/ 2 w 13"/>
                <a:gd name="T5" fmla="*/ 2 h 20"/>
                <a:gd name="T6" fmla="*/ 2 w 13"/>
                <a:gd name="T7" fmla="*/ 2 h 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3" h="20">
                  <a:moveTo>
                    <a:pt x="10" y="5"/>
                  </a:moveTo>
                  <a:cubicBezTo>
                    <a:pt x="3" y="0"/>
                    <a:pt x="5" y="6"/>
                    <a:pt x="1" y="11"/>
                  </a:cubicBezTo>
                  <a:cubicBezTo>
                    <a:pt x="0" y="18"/>
                    <a:pt x="2" y="19"/>
                    <a:pt x="9" y="20"/>
                  </a:cubicBezTo>
                  <a:cubicBezTo>
                    <a:pt x="13" y="14"/>
                    <a:pt x="10" y="12"/>
                    <a:pt x="10" y="5"/>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71" name="Freeform 81"/>
            <p:cNvSpPr>
              <a:spLocks/>
            </p:cNvSpPr>
            <p:nvPr/>
          </p:nvSpPr>
          <p:spPr bwMode="invGray">
            <a:xfrm>
              <a:off x="3862" y="3035"/>
              <a:ext cx="12" cy="14"/>
            </a:xfrm>
            <a:custGeom>
              <a:avLst/>
              <a:gdLst>
                <a:gd name="T0" fmla="*/ 2 w 16"/>
                <a:gd name="T1" fmla="*/ 1 h 19"/>
                <a:gd name="T2" fmla="*/ 0 w 16"/>
                <a:gd name="T3" fmla="*/ 1 h 19"/>
                <a:gd name="T4" fmla="*/ 2 w 16"/>
                <a:gd name="T5" fmla="*/ 1 h 19"/>
                <a:gd name="T6" fmla="*/ 2 w 16"/>
                <a:gd name="T7" fmla="*/ 1 h 1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 h="19">
                  <a:moveTo>
                    <a:pt x="10" y="5"/>
                  </a:moveTo>
                  <a:cubicBezTo>
                    <a:pt x="4" y="0"/>
                    <a:pt x="1" y="3"/>
                    <a:pt x="0" y="10"/>
                  </a:cubicBezTo>
                  <a:cubicBezTo>
                    <a:pt x="4" y="15"/>
                    <a:pt x="7" y="16"/>
                    <a:pt x="12" y="19"/>
                  </a:cubicBezTo>
                  <a:cubicBezTo>
                    <a:pt x="16" y="12"/>
                    <a:pt x="14" y="12"/>
                    <a:pt x="10" y="5"/>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72" name="Freeform 82"/>
            <p:cNvSpPr>
              <a:spLocks/>
            </p:cNvSpPr>
            <p:nvPr/>
          </p:nvSpPr>
          <p:spPr bwMode="invGray">
            <a:xfrm>
              <a:off x="3850" y="2995"/>
              <a:ext cx="11" cy="19"/>
            </a:xfrm>
            <a:custGeom>
              <a:avLst/>
              <a:gdLst>
                <a:gd name="T0" fmla="*/ 2 w 14"/>
                <a:gd name="T1" fmla="*/ 0 h 25"/>
                <a:gd name="T2" fmla="*/ 0 w 14"/>
                <a:gd name="T3" fmla="*/ 2 h 25"/>
                <a:gd name="T4" fmla="*/ 2 w 14"/>
                <a:gd name="T5" fmla="*/ 2 h 25"/>
                <a:gd name="T6" fmla="*/ 2 w 14"/>
                <a:gd name="T7" fmla="*/ 0 h 2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 h="25">
                  <a:moveTo>
                    <a:pt x="6" y="0"/>
                  </a:moveTo>
                  <a:cubicBezTo>
                    <a:pt x="4" y="5"/>
                    <a:pt x="3" y="9"/>
                    <a:pt x="0" y="13"/>
                  </a:cubicBezTo>
                  <a:cubicBezTo>
                    <a:pt x="1" y="24"/>
                    <a:pt x="1" y="25"/>
                    <a:pt x="12" y="24"/>
                  </a:cubicBezTo>
                  <a:cubicBezTo>
                    <a:pt x="14" y="12"/>
                    <a:pt x="8" y="10"/>
                    <a:pt x="6"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73" name="Freeform 83"/>
            <p:cNvSpPr>
              <a:spLocks/>
            </p:cNvSpPr>
            <p:nvPr/>
          </p:nvSpPr>
          <p:spPr bwMode="invGray">
            <a:xfrm>
              <a:off x="3852" y="3020"/>
              <a:ext cx="16" cy="13"/>
            </a:xfrm>
            <a:custGeom>
              <a:avLst/>
              <a:gdLst>
                <a:gd name="T0" fmla="*/ 1 w 22"/>
                <a:gd name="T1" fmla="*/ 0 h 18"/>
                <a:gd name="T2" fmla="*/ 1 w 22"/>
                <a:gd name="T3" fmla="*/ 1 h 18"/>
                <a:gd name="T4" fmla="*/ 1 w 22"/>
                <a:gd name="T5" fmla="*/ 1 h 18"/>
                <a:gd name="T6" fmla="*/ 1 w 22"/>
                <a:gd name="T7" fmla="*/ 0 h 1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2" h="18">
                  <a:moveTo>
                    <a:pt x="13" y="0"/>
                  </a:moveTo>
                  <a:cubicBezTo>
                    <a:pt x="0" y="8"/>
                    <a:pt x="9" y="12"/>
                    <a:pt x="19" y="18"/>
                  </a:cubicBezTo>
                  <a:cubicBezTo>
                    <a:pt x="20" y="11"/>
                    <a:pt x="22" y="8"/>
                    <a:pt x="14" y="6"/>
                  </a:cubicBezTo>
                  <a:cubicBezTo>
                    <a:pt x="9" y="3"/>
                    <a:pt x="9" y="5"/>
                    <a:pt x="13"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74" name="Freeform 84"/>
            <p:cNvSpPr>
              <a:spLocks/>
            </p:cNvSpPr>
            <p:nvPr/>
          </p:nvSpPr>
          <p:spPr bwMode="invGray">
            <a:xfrm>
              <a:off x="4688" y="3643"/>
              <a:ext cx="45" cy="60"/>
            </a:xfrm>
            <a:custGeom>
              <a:avLst/>
              <a:gdLst>
                <a:gd name="T0" fmla="*/ 2 w 60"/>
                <a:gd name="T1" fmla="*/ 1 h 81"/>
                <a:gd name="T2" fmla="*/ 2 w 60"/>
                <a:gd name="T3" fmla="*/ 1 h 81"/>
                <a:gd name="T4" fmla="*/ 2 w 60"/>
                <a:gd name="T5" fmla="*/ 1 h 81"/>
                <a:gd name="T6" fmla="*/ 2 w 60"/>
                <a:gd name="T7" fmla="*/ 1 h 81"/>
                <a:gd name="T8" fmla="*/ 2 w 60"/>
                <a:gd name="T9" fmla="*/ 1 h 81"/>
                <a:gd name="T10" fmla="*/ 2 w 60"/>
                <a:gd name="T11" fmla="*/ 1 h 81"/>
                <a:gd name="T12" fmla="*/ 2 w 60"/>
                <a:gd name="T13" fmla="*/ 1 h 81"/>
                <a:gd name="T14" fmla="*/ 2 w 60"/>
                <a:gd name="T15" fmla="*/ 1 h 81"/>
                <a:gd name="T16" fmla="*/ 2 w 60"/>
                <a:gd name="T17" fmla="*/ 1 h 81"/>
                <a:gd name="T18" fmla="*/ 2 w 60"/>
                <a:gd name="T19" fmla="*/ 1 h 8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60" h="81">
                  <a:moveTo>
                    <a:pt x="10" y="7"/>
                  </a:moveTo>
                  <a:cubicBezTo>
                    <a:pt x="0" y="0"/>
                    <a:pt x="0" y="9"/>
                    <a:pt x="3" y="18"/>
                  </a:cubicBezTo>
                  <a:cubicBezTo>
                    <a:pt x="5" y="25"/>
                    <a:pt x="12" y="32"/>
                    <a:pt x="15" y="39"/>
                  </a:cubicBezTo>
                  <a:cubicBezTo>
                    <a:pt x="16" y="51"/>
                    <a:pt x="17" y="51"/>
                    <a:pt x="27" y="54"/>
                  </a:cubicBezTo>
                  <a:cubicBezTo>
                    <a:pt x="31" y="57"/>
                    <a:pt x="36" y="60"/>
                    <a:pt x="40" y="63"/>
                  </a:cubicBezTo>
                  <a:cubicBezTo>
                    <a:pt x="43" y="70"/>
                    <a:pt x="45" y="77"/>
                    <a:pt x="51" y="81"/>
                  </a:cubicBezTo>
                  <a:cubicBezTo>
                    <a:pt x="60" y="75"/>
                    <a:pt x="56" y="66"/>
                    <a:pt x="52" y="57"/>
                  </a:cubicBezTo>
                  <a:cubicBezTo>
                    <a:pt x="51" y="49"/>
                    <a:pt x="50" y="41"/>
                    <a:pt x="43" y="37"/>
                  </a:cubicBezTo>
                  <a:cubicBezTo>
                    <a:pt x="37" y="30"/>
                    <a:pt x="33" y="23"/>
                    <a:pt x="25" y="18"/>
                  </a:cubicBezTo>
                  <a:cubicBezTo>
                    <a:pt x="20" y="12"/>
                    <a:pt x="17" y="9"/>
                    <a:pt x="10" y="7"/>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75" name="Freeform 85"/>
            <p:cNvSpPr>
              <a:spLocks/>
            </p:cNvSpPr>
            <p:nvPr/>
          </p:nvSpPr>
          <p:spPr bwMode="invGray">
            <a:xfrm>
              <a:off x="4919" y="3594"/>
              <a:ext cx="53" cy="46"/>
            </a:xfrm>
            <a:custGeom>
              <a:avLst/>
              <a:gdLst>
                <a:gd name="T0" fmla="*/ 1 w 71"/>
                <a:gd name="T1" fmla="*/ 2 h 61"/>
                <a:gd name="T2" fmla="*/ 1 w 71"/>
                <a:gd name="T3" fmla="*/ 2 h 61"/>
                <a:gd name="T4" fmla="*/ 1 w 71"/>
                <a:gd name="T5" fmla="*/ 2 h 61"/>
                <a:gd name="T6" fmla="*/ 1 w 71"/>
                <a:gd name="T7" fmla="*/ 2 h 61"/>
                <a:gd name="T8" fmla="*/ 1 w 71"/>
                <a:gd name="T9" fmla="*/ 2 h 61"/>
                <a:gd name="T10" fmla="*/ 1 w 71"/>
                <a:gd name="T11" fmla="*/ 2 h 61"/>
                <a:gd name="T12" fmla="*/ 1 w 71"/>
                <a:gd name="T13" fmla="*/ 0 h 61"/>
                <a:gd name="T14" fmla="*/ 1 w 71"/>
                <a:gd name="T15" fmla="*/ 2 h 61"/>
                <a:gd name="T16" fmla="*/ 1 w 71"/>
                <a:gd name="T17" fmla="*/ 2 h 61"/>
                <a:gd name="T18" fmla="*/ 1 w 71"/>
                <a:gd name="T19" fmla="*/ 2 h 6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1" h="61">
                  <a:moveTo>
                    <a:pt x="28" y="23"/>
                  </a:moveTo>
                  <a:cubicBezTo>
                    <a:pt x="25" y="33"/>
                    <a:pt x="25" y="33"/>
                    <a:pt x="13" y="32"/>
                  </a:cubicBezTo>
                  <a:cubicBezTo>
                    <a:pt x="2" y="33"/>
                    <a:pt x="3" y="34"/>
                    <a:pt x="1" y="44"/>
                  </a:cubicBezTo>
                  <a:cubicBezTo>
                    <a:pt x="2" y="60"/>
                    <a:pt x="0" y="61"/>
                    <a:pt x="13" y="59"/>
                  </a:cubicBezTo>
                  <a:cubicBezTo>
                    <a:pt x="19" y="54"/>
                    <a:pt x="21" y="48"/>
                    <a:pt x="28" y="44"/>
                  </a:cubicBezTo>
                  <a:cubicBezTo>
                    <a:pt x="30" y="33"/>
                    <a:pt x="28" y="25"/>
                    <a:pt x="40" y="23"/>
                  </a:cubicBezTo>
                  <a:cubicBezTo>
                    <a:pt x="42" y="12"/>
                    <a:pt x="44" y="4"/>
                    <a:pt x="55" y="0"/>
                  </a:cubicBezTo>
                  <a:cubicBezTo>
                    <a:pt x="65" y="2"/>
                    <a:pt x="69" y="1"/>
                    <a:pt x="71" y="11"/>
                  </a:cubicBezTo>
                  <a:cubicBezTo>
                    <a:pt x="63" y="22"/>
                    <a:pt x="48" y="21"/>
                    <a:pt x="35" y="23"/>
                  </a:cubicBezTo>
                  <a:cubicBezTo>
                    <a:pt x="30" y="27"/>
                    <a:pt x="32" y="27"/>
                    <a:pt x="28" y="23"/>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76" name="Freeform 86"/>
            <p:cNvSpPr>
              <a:spLocks/>
            </p:cNvSpPr>
            <p:nvPr/>
          </p:nvSpPr>
          <p:spPr bwMode="invGray">
            <a:xfrm>
              <a:off x="4759" y="3569"/>
              <a:ext cx="17" cy="23"/>
            </a:xfrm>
            <a:custGeom>
              <a:avLst/>
              <a:gdLst>
                <a:gd name="T0" fmla="*/ 1 w 23"/>
                <a:gd name="T1" fmla="*/ 0 h 30"/>
                <a:gd name="T2" fmla="*/ 0 w 23"/>
                <a:gd name="T3" fmla="*/ 2 h 30"/>
                <a:gd name="T4" fmla="*/ 1 w 23"/>
                <a:gd name="T5" fmla="*/ 2 h 30"/>
                <a:gd name="T6" fmla="*/ 1 w 23"/>
                <a:gd name="T7" fmla="*/ 0 h 3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3" h="30">
                  <a:moveTo>
                    <a:pt x="9" y="0"/>
                  </a:moveTo>
                  <a:cubicBezTo>
                    <a:pt x="8" y="7"/>
                    <a:pt x="3" y="8"/>
                    <a:pt x="0" y="14"/>
                  </a:cubicBezTo>
                  <a:cubicBezTo>
                    <a:pt x="3" y="21"/>
                    <a:pt x="8" y="24"/>
                    <a:pt x="12" y="30"/>
                  </a:cubicBezTo>
                  <a:cubicBezTo>
                    <a:pt x="23" y="15"/>
                    <a:pt x="4" y="9"/>
                    <a:pt x="9"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77" name="Freeform 87"/>
            <p:cNvSpPr>
              <a:spLocks/>
            </p:cNvSpPr>
            <p:nvPr/>
          </p:nvSpPr>
          <p:spPr bwMode="invGray">
            <a:xfrm>
              <a:off x="4751" y="3547"/>
              <a:ext cx="20" cy="17"/>
            </a:xfrm>
            <a:custGeom>
              <a:avLst/>
              <a:gdLst>
                <a:gd name="T0" fmla="*/ 2 w 26"/>
                <a:gd name="T1" fmla="*/ 0 h 23"/>
                <a:gd name="T2" fmla="*/ 0 w 26"/>
                <a:gd name="T3" fmla="*/ 1 h 23"/>
                <a:gd name="T4" fmla="*/ 2 w 26"/>
                <a:gd name="T5" fmla="*/ 1 h 23"/>
                <a:gd name="T6" fmla="*/ 2 w 26"/>
                <a:gd name="T7" fmla="*/ 0 h 2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 h="23">
                  <a:moveTo>
                    <a:pt x="19" y="0"/>
                  </a:moveTo>
                  <a:cubicBezTo>
                    <a:pt x="17" y="12"/>
                    <a:pt x="10" y="11"/>
                    <a:pt x="0" y="14"/>
                  </a:cubicBezTo>
                  <a:cubicBezTo>
                    <a:pt x="5" y="23"/>
                    <a:pt x="11" y="22"/>
                    <a:pt x="21" y="20"/>
                  </a:cubicBezTo>
                  <a:cubicBezTo>
                    <a:pt x="26" y="12"/>
                    <a:pt x="23" y="7"/>
                    <a:pt x="19"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78" name="Freeform 88"/>
            <p:cNvSpPr>
              <a:spLocks/>
            </p:cNvSpPr>
            <p:nvPr/>
          </p:nvSpPr>
          <p:spPr bwMode="invGray">
            <a:xfrm>
              <a:off x="4598" y="3353"/>
              <a:ext cx="24" cy="33"/>
            </a:xfrm>
            <a:custGeom>
              <a:avLst/>
              <a:gdLst>
                <a:gd name="T0" fmla="*/ 2 w 32"/>
                <a:gd name="T1" fmla="*/ 0 h 44"/>
                <a:gd name="T2" fmla="*/ 2 w 32"/>
                <a:gd name="T3" fmla="*/ 2 h 44"/>
                <a:gd name="T4" fmla="*/ 2 w 32"/>
                <a:gd name="T5" fmla="*/ 2 h 44"/>
                <a:gd name="T6" fmla="*/ 2 w 32"/>
                <a:gd name="T7" fmla="*/ 2 h 44"/>
                <a:gd name="T8" fmla="*/ 2 w 32"/>
                <a:gd name="T9" fmla="*/ 0 h 4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2" h="44">
                  <a:moveTo>
                    <a:pt x="28" y="0"/>
                  </a:moveTo>
                  <a:cubicBezTo>
                    <a:pt x="32" y="10"/>
                    <a:pt x="18" y="9"/>
                    <a:pt x="10" y="11"/>
                  </a:cubicBezTo>
                  <a:cubicBezTo>
                    <a:pt x="0" y="18"/>
                    <a:pt x="7" y="24"/>
                    <a:pt x="12" y="32"/>
                  </a:cubicBezTo>
                  <a:cubicBezTo>
                    <a:pt x="14" y="44"/>
                    <a:pt x="15" y="41"/>
                    <a:pt x="24" y="36"/>
                  </a:cubicBezTo>
                  <a:cubicBezTo>
                    <a:pt x="32" y="25"/>
                    <a:pt x="29" y="14"/>
                    <a:pt x="28"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79" name="Freeform 89"/>
            <p:cNvSpPr>
              <a:spLocks/>
            </p:cNvSpPr>
            <p:nvPr/>
          </p:nvSpPr>
          <p:spPr bwMode="invGray">
            <a:xfrm>
              <a:off x="4632" y="3396"/>
              <a:ext cx="26" cy="33"/>
            </a:xfrm>
            <a:custGeom>
              <a:avLst/>
              <a:gdLst>
                <a:gd name="T0" fmla="*/ 2 w 34"/>
                <a:gd name="T1" fmla="*/ 0 h 44"/>
                <a:gd name="T2" fmla="*/ 2 w 34"/>
                <a:gd name="T3" fmla="*/ 2 h 44"/>
                <a:gd name="T4" fmla="*/ 2 w 34"/>
                <a:gd name="T5" fmla="*/ 2 h 44"/>
                <a:gd name="T6" fmla="*/ 2 w 34"/>
                <a:gd name="T7" fmla="*/ 2 h 44"/>
                <a:gd name="T8" fmla="*/ 2 w 34"/>
                <a:gd name="T9" fmla="*/ 0 h 4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 h="44">
                  <a:moveTo>
                    <a:pt x="30" y="0"/>
                  </a:moveTo>
                  <a:cubicBezTo>
                    <a:pt x="34" y="10"/>
                    <a:pt x="18" y="7"/>
                    <a:pt x="10" y="9"/>
                  </a:cubicBezTo>
                  <a:cubicBezTo>
                    <a:pt x="0" y="16"/>
                    <a:pt x="9" y="24"/>
                    <a:pt x="14" y="32"/>
                  </a:cubicBezTo>
                  <a:cubicBezTo>
                    <a:pt x="16" y="44"/>
                    <a:pt x="17" y="41"/>
                    <a:pt x="26" y="36"/>
                  </a:cubicBezTo>
                  <a:cubicBezTo>
                    <a:pt x="34" y="25"/>
                    <a:pt x="31" y="14"/>
                    <a:pt x="30"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80" name="Freeform 90"/>
            <p:cNvSpPr>
              <a:spLocks/>
            </p:cNvSpPr>
            <p:nvPr/>
          </p:nvSpPr>
          <p:spPr bwMode="invGray">
            <a:xfrm>
              <a:off x="4659" y="3459"/>
              <a:ext cx="28" cy="28"/>
            </a:xfrm>
            <a:custGeom>
              <a:avLst/>
              <a:gdLst>
                <a:gd name="T0" fmla="*/ 1 w 38"/>
                <a:gd name="T1" fmla="*/ 2 h 37"/>
                <a:gd name="T2" fmla="*/ 1 w 38"/>
                <a:gd name="T3" fmla="*/ 2 h 37"/>
                <a:gd name="T4" fmla="*/ 1 w 38"/>
                <a:gd name="T5" fmla="*/ 2 h 37"/>
                <a:gd name="T6" fmla="*/ 1 w 38"/>
                <a:gd name="T7" fmla="*/ 2 h 37"/>
                <a:gd name="T8" fmla="*/ 1 w 38"/>
                <a:gd name="T9" fmla="*/ 2 h 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8" h="37">
                  <a:moveTo>
                    <a:pt x="34" y="2"/>
                  </a:moveTo>
                  <a:cubicBezTo>
                    <a:pt x="38" y="12"/>
                    <a:pt x="18" y="0"/>
                    <a:pt x="10" y="2"/>
                  </a:cubicBezTo>
                  <a:cubicBezTo>
                    <a:pt x="0" y="9"/>
                    <a:pt x="9" y="17"/>
                    <a:pt x="14" y="25"/>
                  </a:cubicBezTo>
                  <a:cubicBezTo>
                    <a:pt x="16" y="37"/>
                    <a:pt x="17" y="34"/>
                    <a:pt x="26" y="29"/>
                  </a:cubicBezTo>
                  <a:cubicBezTo>
                    <a:pt x="34" y="18"/>
                    <a:pt x="35" y="16"/>
                    <a:pt x="34" y="2"/>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81" name="Freeform 91"/>
            <p:cNvSpPr>
              <a:spLocks/>
            </p:cNvSpPr>
            <p:nvPr/>
          </p:nvSpPr>
          <p:spPr bwMode="invGray">
            <a:xfrm>
              <a:off x="4693" y="3449"/>
              <a:ext cx="28" cy="26"/>
            </a:xfrm>
            <a:custGeom>
              <a:avLst/>
              <a:gdLst>
                <a:gd name="T0" fmla="*/ 1 w 38"/>
                <a:gd name="T1" fmla="*/ 2 h 34"/>
                <a:gd name="T2" fmla="*/ 1 w 38"/>
                <a:gd name="T3" fmla="*/ 2 h 34"/>
                <a:gd name="T4" fmla="*/ 1 w 38"/>
                <a:gd name="T5" fmla="*/ 2 h 34"/>
                <a:gd name="T6" fmla="*/ 1 w 38"/>
                <a:gd name="T7" fmla="*/ 2 h 34"/>
                <a:gd name="T8" fmla="*/ 1 w 38"/>
                <a:gd name="T9" fmla="*/ 2 h 3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8" h="34">
                  <a:moveTo>
                    <a:pt x="34" y="2"/>
                  </a:moveTo>
                  <a:cubicBezTo>
                    <a:pt x="38" y="12"/>
                    <a:pt x="18" y="0"/>
                    <a:pt x="10" y="2"/>
                  </a:cubicBezTo>
                  <a:cubicBezTo>
                    <a:pt x="0" y="9"/>
                    <a:pt x="11" y="14"/>
                    <a:pt x="16" y="22"/>
                  </a:cubicBezTo>
                  <a:cubicBezTo>
                    <a:pt x="18" y="34"/>
                    <a:pt x="18" y="27"/>
                    <a:pt x="27" y="22"/>
                  </a:cubicBezTo>
                  <a:cubicBezTo>
                    <a:pt x="35" y="11"/>
                    <a:pt x="35" y="16"/>
                    <a:pt x="34" y="2"/>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82" name="Freeform 92"/>
            <p:cNvSpPr>
              <a:spLocks/>
            </p:cNvSpPr>
            <p:nvPr/>
          </p:nvSpPr>
          <p:spPr bwMode="invGray">
            <a:xfrm>
              <a:off x="4683" y="3413"/>
              <a:ext cx="26" cy="20"/>
            </a:xfrm>
            <a:custGeom>
              <a:avLst/>
              <a:gdLst>
                <a:gd name="T0" fmla="*/ 1 w 35"/>
                <a:gd name="T1" fmla="*/ 1 h 27"/>
                <a:gd name="T2" fmla="*/ 1 w 35"/>
                <a:gd name="T3" fmla="*/ 1 h 27"/>
                <a:gd name="T4" fmla="*/ 1 w 35"/>
                <a:gd name="T5" fmla="*/ 1 h 27"/>
                <a:gd name="T6" fmla="*/ 1 w 35"/>
                <a:gd name="T7" fmla="*/ 1 h 27"/>
                <a:gd name="T8" fmla="*/ 1 w 35"/>
                <a:gd name="T9" fmla="*/ 1 h 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 h="27">
                  <a:moveTo>
                    <a:pt x="31" y="1"/>
                  </a:moveTo>
                  <a:cubicBezTo>
                    <a:pt x="35" y="11"/>
                    <a:pt x="18" y="0"/>
                    <a:pt x="10" y="2"/>
                  </a:cubicBezTo>
                  <a:cubicBezTo>
                    <a:pt x="0" y="9"/>
                    <a:pt x="8" y="7"/>
                    <a:pt x="13" y="15"/>
                  </a:cubicBezTo>
                  <a:cubicBezTo>
                    <a:pt x="15" y="27"/>
                    <a:pt x="16" y="24"/>
                    <a:pt x="25" y="19"/>
                  </a:cubicBezTo>
                  <a:cubicBezTo>
                    <a:pt x="33" y="8"/>
                    <a:pt x="32" y="15"/>
                    <a:pt x="31" y="1"/>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83" name="Freeform 93"/>
            <p:cNvSpPr>
              <a:spLocks/>
            </p:cNvSpPr>
            <p:nvPr/>
          </p:nvSpPr>
          <p:spPr bwMode="invGray">
            <a:xfrm>
              <a:off x="4657" y="3388"/>
              <a:ext cx="26" cy="35"/>
            </a:xfrm>
            <a:custGeom>
              <a:avLst/>
              <a:gdLst>
                <a:gd name="T0" fmla="*/ 1 w 35"/>
                <a:gd name="T1" fmla="*/ 1 h 47"/>
                <a:gd name="T2" fmla="*/ 1 w 35"/>
                <a:gd name="T3" fmla="*/ 1 h 47"/>
                <a:gd name="T4" fmla="*/ 1 w 35"/>
                <a:gd name="T5" fmla="*/ 1 h 47"/>
                <a:gd name="T6" fmla="*/ 1 w 35"/>
                <a:gd name="T7" fmla="*/ 1 h 47"/>
                <a:gd name="T8" fmla="*/ 1 w 35"/>
                <a:gd name="T9" fmla="*/ 1 h 47"/>
                <a:gd name="T10" fmla="*/ 1 w 35"/>
                <a:gd name="T11" fmla="*/ 1 h 4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 h="47">
                  <a:moveTo>
                    <a:pt x="28" y="16"/>
                  </a:moveTo>
                  <a:cubicBezTo>
                    <a:pt x="27" y="13"/>
                    <a:pt x="22" y="0"/>
                    <a:pt x="19" y="2"/>
                  </a:cubicBezTo>
                  <a:cubicBezTo>
                    <a:pt x="16" y="4"/>
                    <a:pt x="10" y="20"/>
                    <a:pt x="10" y="25"/>
                  </a:cubicBezTo>
                  <a:cubicBezTo>
                    <a:pt x="0" y="32"/>
                    <a:pt x="14" y="27"/>
                    <a:pt x="19" y="35"/>
                  </a:cubicBezTo>
                  <a:cubicBezTo>
                    <a:pt x="21" y="47"/>
                    <a:pt x="18" y="34"/>
                    <a:pt x="27" y="29"/>
                  </a:cubicBezTo>
                  <a:cubicBezTo>
                    <a:pt x="35" y="18"/>
                    <a:pt x="29" y="30"/>
                    <a:pt x="28" y="16"/>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84" name="Freeform 94"/>
            <p:cNvSpPr>
              <a:spLocks/>
            </p:cNvSpPr>
            <p:nvPr/>
          </p:nvSpPr>
          <p:spPr bwMode="invGray">
            <a:xfrm>
              <a:off x="4625" y="3372"/>
              <a:ext cx="24" cy="26"/>
            </a:xfrm>
            <a:custGeom>
              <a:avLst/>
              <a:gdLst>
                <a:gd name="T0" fmla="*/ 2 w 32"/>
                <a:gd name="T1" fmla="*/ 1 h 35"/>
                <a:gd name="T2" fmla="*/ 2 w 32"/>
                <a:gd name="T3" fmla="*/ 1 h 35"/>
                <a:gd name="T4" fmla="*/ 2 w 32"/>
                <a:gd name="T5" fmla="*/ 1 h 35"/>
                <a:gd name="T6" fmla="*/ 2 w 32"/>
                <a:gd name="T7" fmla="*/ 1 h 35"/>
                <a:gd name="T8" fmla="*/ 2 w 32"/>
                <a:gd name="T9" fmla="*/ 1 h 3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2" h="35">
                  <a:moveTo>
                    <a:pt x="22" y="10"/>
                  </a:moveTo>
                  <a:cubicBezTo>
                    <a:pt x="26" y="20"/>
                    <a:pt x="18" y="0"/>
                    <a:pt x="10" y="2"/>
                  </a:cubicBezTo>
                  <a:cubicBezTo>
                    <a:pt x="0" y="9"/>
                    <a:pt x="7" y="15"/>
                    <a:pt x="12" y="23"/>
                  </a:cubicBezTo>
                  <a:cubicBezTo>
                    <a:pt x="14" y="35"/>
                    <a:pt x="15" y="32"/>
                    <a:pt x="24" y="27"/>
                  </a:cubicBezTo>
                  <a:cubicBezTo>
                    <a:pt x="32" y="16"/>
                    <a:pt x="23" y="24"/>
                    <a:pt x="22" y="1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85" name="Freeform 95"/>
            <p:cNvSpPr>
              <a:spLocks/>
            </p:cNvSpPr>
            <p:nvPr/>
          </p:nvSpPr>
          <p:spPr bwMode="invGray">
            <a:xfrm>
              <a:off x="4665" y="3425"/>
              <a:ext cx="24" cy="26"/>
            </a:xfrm>
            <a:custGeom>
              <a:avLst/>
              <a:gdLst>
                <a:gd name="T0" fmla="*/ 2 w 32"/>
                <a:gd name="T1" fmla="*/ 1 h 35"/>
                <a:gd name="T2" fmla="*/ 2 w 32"/>
                <a:gd name="T3" fmla="*/ 1 h 35"/>
                <a:gd name="T4" fmla="*/ 2 w 32"/>
                <a:gd name="T5" fmla="*/ 1 h 35"/>
                <a:gd name="T6" fmla="*/ 2 w 32"/>
                <a:gd name="T7" fmla="*/ 1 h 35"/>
                <a:gd name="T8" fmla="*/ 2 w 32"/>
                <a:gd name="T9" fmla="*/ 1 h 3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2" h="35">
                  <a:moveTo>
                    <a:pt x="22" y="10"/>
                  </a:moveTo>
                  <a:cubicBezTo>
                    <a:pt x="26" y="20"/>
                    <a:pt x="18" y="0"/>
                    <a:pt x="10" y="2"/>
                  </a:cubicBezTo>
                  <a:cubicBezTo>
                    <a:pt x="0" y="9"/>
                    <a:pt x="7" y="15"/>
                    <a:pt x="12" y="23"/>
                  </a:cubicBezTo>
                  <a:cubicBezTo>
                    <a:pt x="14" y="35"/>
                    <a:pt x="15" y="32"/>
                    <a:pt x="24" y="27"/>
                  </a:cubicBezTo>
                  <a:cubicBezTo>
                    <a:pt x="32" y="16"/>
                    <a:pt x="23" y="24"/>
                    <a:pt x="22" y="1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86" name="Freeform 96"/>
            <p:cNvSpPr>
              <a:spLocks/>
            </p:cNvSpPr>
            <p:nvPr/>
          </p:nvSpPr>
          <p:spPr bwMode="invGray">
            <a:xfrm>
              <a:off x="3055" y="2051"/>
              <a:ext cx="141" cy="108"/>
            </a:xfrm>
            <a:custGeom>
              <a:avLst/>
              <a:gdLst>
                <a:gd name="T0" fmla="*/ 1 w 189"/>
                <a:gd name="T1" fmla="*/ 2 h 144"/>
                <a:gd name="T2" fmla="*/ 1 w 189"/>
                <a:gd name="T3" fmla="*/ 2 h 144"/>
                <a:gd name="T4" fmla="*/ 1 w 189"/>
                <a:gd name="T5" fmla="*/ 2 h 144"/>
                <a:gd name="T6" fmla="*/ 1 w 189"/>
                <a:gd name="T7" fmla="*/ 2 h 144"/>
                <a:gd name="T8" fmla="*/ 1 w 189"/>
                <a:gd name="T9" fmla="*/ 2 h 144"/>
                <a:gd name="T10" fmla="*/ 1 w 189"/>
                <a:gd name="T11" fmla="*/ 2 h 144"/>
                <a:gd name="T12" fmla="*/ 1 w 189"/>
                <a:gd name="T13" fmla="*/ 2 h 144"/>
                <a:gd name="T14" fmla="*/ 1 w 189"/>
                <a:gd name="T15" fmla="*/ 2 h 144"/>
                <a:gd name="T16" fmla="*/ 1 w 189"/>
                <a:gd name="T17" fmla="*/ 2 h 144"/>
                <a:gd name="T18" fmla="*/ 1 w 189"/>
                <a:gd name="T19" fmla="*/ 2 h 144"/>
                <a:gd name="T20" fmla="*/ 1 w 189"/>
                <a:gd name="T21" fmla="*/ 2 h 144"/>
                <a:gd name="T22" fmla="*/ 1 w 189"/>
                <a:gd name="T23" fmla="*/ 2 h 144"/>
                <a:gd name="T24" fmla="*/ 1 w 189"/>
                <a:gd name="T25" fmla="*/ 2 h 144"/>
                <a:gd name="T26" fmla="*/ 1 w 189"/>
                <a:gd name="T27" fmla="*/ 2 h 144"/>
                <a:gd name="T28" fmla="*/ 1 w 189"/>
                <a:gd name="T29" fmla="*/ 2 h 144"/>
                <a:gd name="T30" fmla="*/ 1 w 189"/>
                <a:gd name="T31" fmla="*/ 2 h 144"/>
                <a:gd name="T32" fmla="*/ 1 w 189"/>
                <a:gd name="T33" fmla="*/ 2 h 144"/>
                <a:gd name="T34" fmla="*/ 1 w 189"/>
                <a:gd name="T35" fmla="*/ 2 h 144"/>
                <a:gd name="T36" fmla="*/ 1 w 189"/>
                <a:gd name="T37" fmla="*/ 2 h 144"/>
                <a:gd name="T38" fmla="*/ 1 w 189"/>
                <a:gd name="T39" fmla="*/ 2 h 144"/>
                <a:gd name="T40" fmla="*/ 1 w 189"/>
                <a:gd name="T41" fmla="*/ 2 h 144"/>
                <a:gd name="T42" fmla="*/ 1 w 189"/>
                <a:gd name="T43" fmla="*/ 2 h 144"/>
                <a:gd name="T44" fmla="*/ 1 w 189"/>
                <a:gd name="T45" fmla="*/ 2 h 14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89" h="144">
                  <a:moveTo>
                    <a:pt x="171" y="4"/>
                  </a:moveTo>
                  <a:cubicBezTo>
                    <a:pt x="174" y="3"/>
                    <a:pt x="182" y="0"/>
                    <a:pt x="185" y="4"/>
                  </a:cubicBezTo>
                  <a:cubicBezTo>
                    <a:pt x="187" y="7"/>
                    <a:pt x="189" y="16"/>
                    <a:pt x="189" y="16"/>
                  </a:cubicBezTo>
                  <a:cubicBezTo>
                    <a:pt x="188" y="19"/>
                    <a:pt x="189" y="22"/>
                    <a:pt x="187" y="24"/>
                  </a:cubicBezTo>
                  <a:cubicBezTo>
                    <a:pt x="175" y="34"/>
                    <a:pt x="146" y="34"/>
                    <a:pt x="131" y="44"/>
                  </a:cubicBezTo>
                  <a:cubicBezTo>
                    <a:pt x="125" y="53"/>
                    <a:pt x="120" y="54"/>
                    <a:pt x="109" y="58"/>
                  </a:cubicBezTo>
                  <a:cubicBezTo>
                    <a:pt x="105" y="59"/>
                    <a:pt x="97" y="62"/>
                    <a:pt x="97" y="62"/>
                  </a:cubicBezTo>
                  <a:cubicBezTo>
                    <a:pt x="88" y="76"/>
                    <a:pt x="83" y="74"/>
                    <a:pt x="71" y="82"/>
                  </a:cubicBezTo>
                  <a:cubicBezTo>
                    <a:pt x="66" y="98"/>
                    <a:pt x="70" y="78"/>
                    <a:pt x="75" y="92"/>
                  </a:cubicBezTo>
                  <a:cubicBezTo>
                    <a:pt x="81" y="108"/>
                    <a:pt x="71" y="108"/>
                    <a:pt x="83" y="116"/>
                  </a:cubicBezTo>
                  <a:cubicBezTo>
                    <a:pt x="90" y="121"/>
                    <a:pt x="107" y="126"/>
                    <a:pt x="107" y="126"/>
                  </a:cubicBezTo>
                  <a:cubicBezTo>
                    <a:pt x="105" y="139"/>
                    <a:pt x="106" y="144"/>
                    <a:pt x="93" y="140"/>
                  </a:cubicBezTo>
                  <a:cubicBezTo>
                    <a:pt x="91" y="137"/>
                    <a:pt x="87" y="130"/>
                    <a:pt x="83" y="130"/>
                  </a:cubicBezTo>
                  <a:cubicBezTo>
                    <a:pt x="79" y="130"/>
                    <a:pt x="71" y="134"/>
                    <a:pt x="71" y="134"/>
                  </a:cubicBezTo>
                  <a:cubicBezTo>
                    <a:pt x="52" y="129"/>
                    <a:pt x="42" y="124"/>
                    <a:pt x="21" y="122"/>
                  </a:cubicBezTo>
                  <a:cubicBezTo>
                    <a:pt x="14" y="115"/>
                    <a:pt x="0" y="102"/>
                    <a:pt x="19" y="106"/>
                  </a:cubicBezTo>
                  <a:cubicBezTo>
                    <a:pt x="29" y="91"/>
                    <a:pt x="26" y="93"/>
                    <a:pt x="47" y="90"/>
                  </a:cubicBezTo>
                  <a:cubicBezTo>
                    <a:pt x="55" y="84"/>
                    <a:pt x="54" y="88"/>
                    <a:pt x="51" y="76"/>
                  </a:cubicBezTo>
                  <a:cubicBezTo>
                    <a:pt x="50" y="72"/>
                    <a:pt x="47" y="64"/>
                    <a:pt x="47" y="64"/>
                  </a:cubicBezTo>
                  <a:cubicBezTo>
                    <a:pt x="50" y="41"/>
                    <a:pt x="50" y="43"/>
                    <a:pt x="73" y="46"/>
                  </a:cubicBezTo>
                  <a:cubicBezTo>
                    <a:pt x="82" y="45"/>
                    <a:pt x="97" y="36"/>
                    <a:pt x="97" y="36"/>
                  </a:cubicBezTo>
                  <a:cubicBezTo>
                    <a:pt x="102" y="29"/>
                    <a:pt x="105" y="27"/>
                    <a:pt x="113" y="24"/>
                  </a:cubicBezTo>
                  <a:cubicBezTo>
                    <a:pt x="134" y="27"/>
                    <a:pt x="161" y="25"/>
                    <a:pt x="171" y="4"/>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87" name="Freeform 97"/>
            <p:cNvSpPr>
              <a:spLocks/>
            </p:cNvSpPr>
            <p:nvPr/>
          </p:nvSpPr>
          <p:spPr bwMode="invGray">
            <a:xfrm>
              <a:off x="3139" y="2155"/>
              <a:ext cx="40" cy="12"/>
            </a:xfrm>
            <a:custGeom>
              <a:avLst/>
              <a:gdLst>
                <a:gd name="T0" fmla="*/ 2 w 53"/>
                <a:gd name="T1" fmla="*/ 0 h 17"/>
                <a:gd name="T2" fmla="*/ 2 w 53"/>
                <a:gd name="T3" fmla="*/ 1 h 17"/>
                <a:gd name="T4" fmla="*/ 2 w 53"/>
                <a:gd name="T5" fmla="*/ 1 h 17"/>
                <a:gd name="T6" fmla="*/ 2 w 53"/>
                <a:gd name="T7" fmla="*/ 1 h 17"/>
                <a:gd name="T8" fmla="*/ 2 w 53"/>
                <a:gd name="T9" fmla="*/ 0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3" h="17">
                  <a:moveTo>
                    <a:pt x="24" y="0"/>
                  </a:moveTo>
                  <a:cubicBezTo>
                    <a:pt x="20" y="1"/>
                    <a:pt x="16" y="0"/>
                    <a:pt x="12" y="2"/>
                  </a:cubicBezTo>
                  <a:cubicBezTo>
                    <a:pt x="0" y="9"/>
                    <a:pt x="30" y="15"/>
                    <a:pt x="32" y="16"/>
                  </a:cubicBezTo>
                  <a:cubicBezTo>
                    <a:pt x="36" y="15"/>
                    <a:pt x="41" y="17"/>
                    <a:pt x="44" y="14"/>
                  </a:cubicBezTo>
                  <a:cubicBezTo>
                    <a:pt x="53" y="3"/>
                    <a:pt x="30" y="0"/>
                    <a:pt x="24"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88" name="Freeform 98"/>
            <p:cNvSpPr>
              <a:spLocks/>
            </p:cNvSpPr>
            <p:nvPr/>
          </p:nvSpPr>
          <p:spPr bwMode="invGray">
            <a:xfrm>
              <a:off x="3344" y="1999"/>
              <a:ext cx="42" cy="28"/>
            </a:xfrm>
            <a:custGeom>
              <a:avLst/>
              <a:gdLst>
                <a:gd name="T0" fmla="*/ 1 w 57"/>
                <a:gd name="T1" fmla="*/ 2 h 37"/>
                <a:gd name="T2" fmla="*/ 1 w 57"/>
                <a:gd name="T3" fmla="*/ 2 h 37"/>
                <a:gd name="T4" fmla="*/ 1 w 57"/>
                <a:gd name="T5" fmla="*/ 2 h 37"/>
                <a:gd name="T6" fmla="*/ 1 w 57"/>
                <a:gd name="T7" fmla="*/ 2 h 37"/>
                <a:gd name="T8" fmla="*/ 1 w 57"/>
                <a:gd name="T9" fmla="*/ 0 h 37"/>
                <a:gd name="T10" fmla="*/ 1 w 57"/>
                <a:gd name="T11" fmla="*/ 2 h 3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 h="37">
                  <a:moveTo>
                    <a:pt x="57" y="4"/>
                  </a:moveTo>
                  <a:cubicBezTo>
                    <a:pt x="53" y="16"/>
                    <a:pt x="35" y="17"/>
                    <a:pt x="25" y="24"/>
                  </a:cubicBezTo>
                  <a:cubicBezTo>
                    <a:pt x="22" y="34"/>
                    <a:pt x="22" y="37"/>
                    <a:pt x="11" y="34"/>
                  </a:cubicBezTo>
                  <a:cubicBezTo>
                    <a:pt x="6" y="27"/>
                    <a:pt x="0" y="10"/>
                    <a:pt x="9" y="4"/>
                  </a:cubicBezTo>
                  <a:cubicBezTo>
                    <a:pt x="12" y="2"/>
                    <a:pt x="21" y="0"/>
                    <a:pt x="21" y="0"/>
                  </a:cubicBezTo>
                  <a:cubicBezTo>
                    <a:pt x="33" y="2"/>
                    <a:pt x="45" y="4"/>
                    <a:pt x="57" y="4"/>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89" name="Freeform 99"/>
            <p:cNvSpPr>
              <a:spLocks/>
            </p:cNvSpPr>
            <p:nvPr/>
          </p:nvSpPr>
          <p:spPr bwMode="invGray">
            <a:xfrm>
              <a:off x="3374" y="2012"/>
              <a:ext cx="50" cy="20"/>
            </a:xfrm>
            <a:custGeom>
              <a:avLst/>
              <a:gdLst>
                <a:gd name="T0" fmla="*/ 1 w 68"/>
                <a:gd name="T1" fmla="*/ 0 h 26"/>
                <a:gd name="T2" fmla="*/ 1 w 68"/>
                <a:gd name="T3" fmla="*/ 2 h 26"/>
                <a:gd name="T4" fmla="*/ 1 w 68"/>
                <a:gd name="T5" fmla="*/ 2 h 26"/>
                <a:gd name="T6" fmla="*/ 1 w 68"/>
                <a:gd name="T7" fmla="*/ 2 h 26"/>
                <a:gd name="T8" fmla="*/ 1 w 68"/>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 h="26">
                  <a:moveTo>
                    <a:pt x="29" y="0"/>
                  </a:moveTo>
                  <a:cubicBezTo>
                    <a:pt x="23" y="2"/>
                    <a:pt x="11" y="6"/>
                    <a:pt x="11" y="6"/>
                  </a:cubicBezTo>
                  <a:cubicBezTo>
                    <a:pt x="0" y="23"/>
                    <a:pt x="47" y="24"/>
                    <a:pt x="57" y="26"/>
                  </a:cubicBezTo>
                  <a:cubicBezTo>
                    <a:pt x="59" y="25"/>
                    <a:pt x="62" y="26"/>
                    <a:pt x="63" y="24"/>
                  </a:cubicBezTo>
                  <a:cubicBezTo>
                    <a:pt x="68" y="3"/>
                    <a:pt x="42" y="3"/>
                    <a:pt x="29"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90" name="Freeform 100"/>
            <p:cNvSpPr>
              <a:spLocks/>
            </p:cNvSpPr>
            <p:nvPr/>
          </p:nvSpPr>
          <p:spPr bwMode="invGray">
            <a:xfrm>
              <a:off x="3428" y="2015"/>
              <a:ext cx="50" cy="32"/>
            </a:xfrm>
            <a:custGeom>
              <a:avLst/>
              <a:gdLst>
                <a:gd name="T0" fmla="*/ 2 w 66"/>
                <a:gd name="T1" fmla="*/ 1 h 43"/>
                <a:gd name="T2" fmla="*/ 2 w 66"/>
                <a:gd name="T3" fmla="*/ 1 h 43"/>
                <a:gd name="T4" fmla="*/ 2 w 66"/>
                <a:gd name="T5" fmla="*/ 1 h 43"/>
                <a:gd name="T6" fmla="*/ 2 w 66"/>
                <a:gd name="T7" fmla="*/ 1 h 43"/>
                <a:gd name="T8" fmla="*/ 2 w 66"/>
                <a:gd name="T9" fmla="*/ 1 h 43"/>
                <a:gd name="T10" fmla="*/ 2 w 66"/>
                <a:gd name="T11" fmla="*/ 1 h 43"/>
                <a:gd name="T12" fmla="*/ 2 w 66"/>
                <a:gd name="T13" fmla="*/ 1 h 4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6" h="43">
                  <a:moveTo>
                    <a:pt x="50" y="9"/>
                  </a:moveTo>
                  <a:cubicBezTo>
                    <a:pt x="40" y="16"/>
                    <a:pt x="36" y="16"/>
                    <a:pt x="26" y="9"/>
                  </a:cubicBezTo>
                  <a:cubicBezTo>
                    <a:pt x="20" y="0"/>
                    <a:pt x="18" y="4"/>
                    <a:pt x="10" y="9"/>
                  </a:cubicBezTo>
                  <a:cubicBezTo>
                    <a:pt x="4" y="17"/>
                    <a:pt x="0" y="21"/>
                    <a:pt x="8" y="35"/>
                  </a:cubicBezTo>
                  <a:cubicBezTo>
                    <a:pt x="12" y="42"/>
                    <a:pt x="32" y="43"/>
                    <a:pt x="32" y="43"/>
                  </a:cubicBezTo>
                  <a:cubicBezTo>
                    <a:pt x="41" y="40"/>
                    <a:pt x="54" y="33"/>
                    <a:pt x="62" y="27"/>
                  </a:cubicBezTo>
                  <a:cubicBezTo>
                    <a:pt x="66" y="15"/>
                    <a:pt x="61" y="15"/>
                    <a:pt x="50" y="9"/>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91" name="Freeform 101"/>
            <p:cNvSpPr>
              <a:spLocks/>
            </p:cNvSpPr>
            <p:nvPr/>
          </p:nvSpPr>
          <p:spPr bwMode="invGray">
            <a:xfrm>
              <a:off x="3777" y="2042"/>
              <a:ext cx="88" cy="31"/>
            </a:xfrm>
            <a:custGeom>
              <a:avLst/>
              <a:gdLst>
                <a:gd name="T0" fmla="*/ 2 w 117"/>
                <a:gd name="T1" fmla="*/ 0 h 41"/>
                <a:gd name="T2" fmla="*/ 2 w 117"/>
                <a:gd name="T3" fmla="*/ 2 h 41"/>
                <a:gd name="T4" fmla="*/ 2 w 117"/>
                <a:gd name="T5" fmla="*/ 2 h 41"/>
                <a:gd name="T6" fmla="*/ 2 w 117"/>
                <a:gd name="T7" fmla="*/ 2 h 41"/>
                <a:gd name="T8" fmla="*/ 2 w 117"/>
                <a:gd name="T9" fmla="*/ 2 h 41"/>
                <a:gd name="T10" fmla="*/ 2 w 117"/>
                <a:gd name="T11" fmla="*/ 2 h 41"/>
                <a:gd name="T12" fmla="*/ 2 w 117"/>
                <a:gd name="T13" fmla="*/ 0 h 4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7" h="41">
                  <a:moveTo>
                    <a:pt x="14" y="0"/>
                  </a:moveTo>
                  <a:cubicBezTo>
                    <a:pt x="8" y="4"/>
                    <a:pt x="0" y="9"/>
                    <a:pt x="8" y="16"/>
                  </a:cubicBezTo>
                  <a:cubicBezTo>
                    <a:pt x="21" y="27"/>
                    <a:pt x="34" y="28"/>
                    <a:pt x="50" y="30"/>
                  </a:cubicBezTo>
                  <a:cubicBezTo>
                    <a:pt x="66" y="41"/>
                    <a:pt x="57" y="39"/>
                    <a:pt x="76" y="36"/>
                  </a:cubicBezTo>
                  <a:cubicBezTo>
                    <a:pt x="88" y="32"/>
                    <a:pt x="101" y="29"/>
                    <a:pt x="112" y="22"/>
                  </a:cubicBezTo>
                  <a:cubicBezTo>
                    <a:pt x="117" y="6"/>
                    <a:pt x="87" y="5"/>
                    <a:pt x="78" y="4"/>
                  </a:cubicBezTo>
                  <a:cubicBezTo>
                    <a:pt x="17" y="6"/>
                    <a:pt x="34" y="20"/>
                    <a:pt x="14"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92" name="Freeform 102"/>
            <p:cNvSpPr>
              <a:spLocks/>
            </p:cNvSpPr>
            <p:nvPr/>
          </p:nvSpPr>
          <p:spPr bwMode="invGray">
            <a:xfrm>
              <a:off x="3867" y="2041"/>
              <a:ext cx="46" cy="24"/>
            </a:xfrm>
            <a:custGeom>
              <a:avLst/>
              <a:gdLst>
                <a:gd name="T0" fmla="*/ 1 w 62"/>
                <a:gd name="T1" fmla="*/ 2 h 32"/>
                <a:gd name="T2" fmla="*/ 1 w 62"/>
                <a:gd name="T3" fmla="*/ 2 h 32"/>
                <a:gd name="T4" fmla="*/ 1 w 62"/>
                <a:gd name="T5" fmla="*/ 2 h 32"/>
                <a:gd name="T6" fmla="*/ 1 w 62"/>
                <a:gd name="T7" fmla="*/ 2 h 32"/>
                <a:gd name="T8" fmla="*/ 1 w 62"/>
                <a:gd name="T9" fmla="*/ 2 h 3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2" h="32">
                  <a:moveTo>
                    <a:pt x="32" y="4"/>
                  </a:moveTo>
                  <a:cubicBezTo>
                    <a:pt x="44" y="0"/>
                    <a:pt x="53" y="1"/>
                    <a:pt x="62" y="10"/>
                  </a:cubicBezTo>
                  <a:cubicBezTo>
                    <a:pt x="59" y="23"/>
                    <a:pt x="42" y="28"/>
                    <a:pt x="30" y="32"/>
                  </a:cubicBezTo>
                  <a:cubicBezTo>
                    <a:pt x="15" y="22"/>
                    <a:pt x="23" y="25"/>
                    <a:pt x="6" y="22"/>
                  </a:cubicBezTo>
                  <a:cubicBezTo>
                    <a:pt x="0" y="4"/>
                    <a:pt x="14" y="8"/>
                    <a:pt x="32" y="4"/>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93" name="Freeform 103"/>
            <p:cNvSpPr>
              <a:spLocks/>
            </p:cNvSpPr>
            <p:nvPr/>
          </p:nvSpPr>
          <p:spPr bwMode="invGray">
            <a:xfrm>
              <a:off x="3846" y="2070"/>
              <a:ext cx="37" cy="17"/>
            </a:xfrm>
            <a:custGeom>
              <a:avLst/>
              <a:gdLst>
                <a:gd name="T0" fmla="*/ 2 w 49"/>
                <a:gd name="T1" fmla="*/ 1 h 23"/>
                <a:gd name="T2" fmla="*/ 2 w 49"/>
                <a:gd name="T3" fmla="*/ 1 h 23"/>
                <a:gd name="T4" fmla="*/ 2 w 49"/>
                <a:gd name="T5" fmla="*/ 1 h 23"/>
                <a:gd name="T6" fmla="*/ 2 w 49"/>
                <a:gd name="T7" fmla="*/ 1 h 2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9" h="23">
                  <a:moveTo>
                    <a:pt x="20" y="1"/>
                  </a:moveTo>
                  <a:cubicBezTo>
                    <a:pt x="15" y="2"/>
                    <a:pt x="8" y="0"/>
                    <a:pt x="6" y="5"/>
                  </a:cubicBezTo>
                  <a:cubicBezTo>
                    <a:pt x="0" y="19"/>
                    <a:pt x="32" y="21"/>
                    <a:pt x="38" y="23"/>
                  </a:cubicBezTo>
                  <a:cubicBezTo>
                    <a:pt x="49" y="6"/>
                    <a:pt x="35" y="3"/>
                    <a:pt x="20" y="1"/>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94" name="Freeform 104"/>
            <p:cNvSpPr>
              <a:spLocks/>
            </p:cNvSpPr>
            <p:nvPr/>
          </p:nvSpPr>
          <p:spPr bwMode="invGray">
            <a:xfrm>
              <a:off x="4098" y="2294"/>
              <a:ext cx="76" cy="114"/>
            </a:xfrm>
            <a:custGeom>
              <a:avLst/>
              <a:gdLst>
                <a:gd name="T0" fmla="*/ 1 w 102"/>
                <a:gd name="T1" fmla="*/ 0 h 152"/>
                <a:gd name="T2" fmla="*/ 0 w 102"/>
                <a:gd name="T3" fmla="*/ 2 h 152"/>
                <a:gd name="T4" fmla="*/ 1 w 102"/>
                <a:gd name="T5" fmla="*/ 2 h 152"/>
                <a:gd name="T6" fmla="*/ 1 w 102"/>
                <a:gd name="T7" fmla="*/ 2 h 152"/>
                <a:gd name="T8" fmla="*/ 1 w 102"/>
                <a:gd name="T9" fmla="*/ 2 h 152"/>
                <a:gd name="T10" fmla="*/ 1 w 102"/>
                <a:gd name="T11" fmla="*/ 2 h 152"/>
                <a:gd name="T12" fmla="*/ 1 w 102"/>
                <a:gd name="T13" fmla="*/ 2 h 152"/>
                <a:gd name="T14" fmla="*/ 1 w 102"/>
                <a:gd name="T15" fmla="*/ 2 h 152"/>
                <a:gd name="T16" fmla="*/ 1 w 102"/>
                <a:gd name="T17" fmla="*/ 2 h 152"/>
                <a:gd name="T18" fmla="*/ 1 w 102"/>
                <a:gd name="T19" fmla="*/ 2 h 152"/>
                <a:gd name="T20" fmla="*/ 1 w 102"/>
                <a:gd name="T21" fmla="*/ 2 h 152"/>
                <a:gd name="T22" fmla="*/ 1 w 102"/>
                <a:gd name="T23" fmla="*/ 2 h 152"/>
                <a:gd name="T24" fmla="*/ 1 w 102"/>
                <a:gd name="T25" fmla="*/ 0 h 15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2" h="152">
                  <a:moveTo>
                    <a:pt x="6" y="0"/>
                  </a:moveTo>
                  <a:cubicBezTo>
                    <a:pt x="4" y="6"/>
                    <a:pt x="0" y="18"/>
                    <a:pt x="0" y="18"/>
                  </a:cubicBezTo>
                  <a:cubicBezTo>
                    <a:pt x="3" y="26"/>
                    <a:pt x="9" y="35"/>
                    <a:pt x="14" y="42"/>
                  </a:cubicBezTo>
                  <a:cubicBezTo>
                    <a:pt x="17" y="58"/>
                    <a:pt x="16" y="69"/>
                    <a:pt x="32" y="72"/>
                  </a:cubicBezTo>
                  <a:cubicBezTo>
                    <a:pt x="44" y="80"/>
                    <a:pt x="40" y="91"/>
                    <a:pt x="36" y="104"/>
                  </a:cubicBezTo>
                  <a:cubicBezTo>
                    <a:pt x="57" y="118"/>
                    <a:pt x="60" y="139"/>
                    <a:pt x="80" y="152"/>
                  </a:cubicBezTo>
                  <a:cubicBezTo>
                    <a:pt x="95" y="148"/>
                    <a:pt x="102" y="135"/>
                    <a:pt x="86" y="124"/>
                  </a:cubicBezTo>
                  <a:cubicBezTo>
                    <a:pt x="72" y="129"/>
                    <a:pt x="78" y="110"/>
                    <a:pt x="74" y="102"/>
                  </a:cubicBezTo>
                  <a:cubicBezTo>
                    <a:pt x="72" y="98"/>
                    <a:pt x="65" y="94"/>
                    <a:pt x="62" y="92"/>
                  </a:cubicBezTo>
                  <a:cubicBezTo>
                    <a:pt x="59" y="82"/>
                    <a:pt x="65" y="65"/>
                    <a:pt x="52" y="74"/>
                  </a:cubicBezTo>
                  <a:cubicBezTo>
                    <a:pt x="46" y="65"/>
                    <a:pt x="47" y="54"/>
                    <a:pt x="42" y="44"/>
                  </a:cubicBezTo>
                  <a:cubicBezTo>
                    <a:pt x="36" y="32"/>
                    <a:pt x="16" y="18"/>
                    <a:pt x="4" y="12"/>
                  </a:cubicBezTo>
                  <a:lnTo>
                    <a:pt x="6" y="0"/>
                  </a:ln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95" name="Freeform 105"/>
            <p:cNvSpPr>
              <a:spLocks/>
            </p:cNvSpPr>
            <p:nvPr/>
          </p:nvSpPr>
          <p:spPr bwMode="invGray">
            <a:xfrm>
              <a:off x="4159" y="2412"/>
              <a:ext cx="55" cy="78"/>
            </a:xfrm>
            <a:custGeom>
              <a:avLst/>
              <a:gdLst>
                <a:gd name="T0" fmla="*/ 1 w 74"/>
                <a:gd name="T1" fmla="*/ 2 h 103"/>
                <a:gd name="T2" fmla="*/ 1 w 74"/>
                <a:gd name="T3" fmla="*/ 2 h 103"/>
                <a:gd name="T4" fmla="*/ 1 w 74"/>
                <a:gd name="T5" fmla="*/ 2 h 103"/>
                <a:gd name="T6" fmla="*/ 1 w 74"/>
                <a:gd name="T7" fmla="*/ 2 h 103"/>
                <a:gd name="T8" fmla="*/ 1 w 74"/>
                <a:gd name="T9" fmla="*/ 2 h 103"/>
                <a:gd name="T10" fmla="*/ 1 w 74"/>
                <a:gd name="T11" fmla="*/ 2 h 103"/>
                <a:gd name="T12" fmla="*/ 0 w 74"/>
                <a:gd name="T13" fmla="*/ 2 h 103"/>
                <a:gd name="T14" fmla="*/ 1 w 74"/>
                <a:gd name="T15" fmla="*/ 2 h 103"/>
                <a:gd name="T16" fmla="*/ 1 w 74"/>
                <a:gd name="T17" fmla="*/ 2 h 103"/>
                <a:gd name="T18" fmla="*/ 1 w 74"/>
                <a:gd name="T19" fmla="*/ 2 h 103"/>
                <a:gd name="T20" fmla="*/ 1 w 74"/>
                <a:gd name="T21" fmla="*/ 2 h 103"/>
                <a:gd name="T22" fmla="*/ 1 w 74"/>
                <a:gd name="T23" fmla="*/ 2 h 103"/>
                <a:gd name="T24" fmla="*/ 1 w 74"/>
                <a:gd name="T25" fmla="*/ 2 h 103"/>
                <a:gd name="T26" fmla="*/ 1 w 74"/>
                <a:gd name="T27" fmla="*/ 2 h 10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4" h="103">
                  <a:moveTo>
                    <a:pt x="64" y="22"/>
                  </a:moveTo>
                  <a:cubicBezTo>
                    <a:pt x="73" y="36"/>
                    <a:pt x="70" y="29"/>
                    <a:pt x="74" y="40"/>
                  </a:cubicBezTo>
                  <a:cubicBezTo>
                    <a:pt x="70" y="77"/>
                    <a:pt x="68" y="81"/>
                    <a:pt x="30" y="84"/>
                  </a:cubicBezTo>
                  <a:cubicBezTo>
                    <a:pt x="33" y="88"/>
                    <a:pt x="39" y="95"/>
                    <a:pt x="32" y="100"/>
                  </a:cubicBezTo>
                  <a:cubicBezTo>
                    <a:pt x="28" y="103"/>
                    <a:pt x="24" y="95"/>
                    <a:pt x="20" y="94"/>
                  </a:cubicBezTo>
                  <a:cubicBezTo>
                    <a:pt x="17" y="84"/>
                    <a:pt x="20" y="89"/>
                    <a:pt x="6" y="84"/>
                  </a:cubicBezTo>
                  <a:cubicBezTo>
                    <a:pt x="4" y="83"/>
                    <a:pt x="0" y="82"/>
                    <a:pt x="0" y="82"/>
                  </a:cubicBezTo>
                  <a:cubicBezTo>
                    <a:pt x="3" y="73"/>
                    <a:pt x="7" y="67"/>
                    <a:pt x="10" y="58"/>
                  </a:cubicBezTo>
                  <a:cubicBezTo>
                    <a:pt x="11" y="56"/>
                    <a:pt x="12" y="52"/>
                    <a:pt x="12" y="52"/>
                  </a:cubicBezTo>
                  <a:cubicBezTo>
                    <a:pt x="10" y="42"/>
                    <a:pt x="8" y="33"/>
                    <a:pt x="2" y="24"/>
                  </a:cubicBezTo>
                  <a:cubicBezTo>
                    <a:pt x="3" y="21"/>
                    <a:pt x="2" y="17"/>
                    <a:pt x="4" y="14"/>
                  </a:cubicBezTo>
                  <a:cubicBezTo>
                    <a:pt x="11" y="0"/>
                    <a:pt x="18" y="19"/>
                    <a:pt x="26" y="22"/>
                  </a:cubicBezTo>
                  <a:cubicBezTo>
                    <a:pt x="31" y="36"/>
                    <a:pt x="26" y="33"/>
                    <a:pt x="36" y="36"/>
                  </a:cubicBezTo>
                  <a:cubicBezTo>
                    <a:pt x="45" y="30"/>
                    <a:pt x="55" y="28"/>
                    <a:pt x="64" y="22"/>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96" name="Freeform 106"/>
            <p:cNvSpPr>
              <a:spLocks/>
            </p:cNvSpPr>
            <p:nvPr/>
          </p:nvSpPr>
          <p:spPr bwMode="invGray">
            <a:xfrm>
              <a:off x="4123" y="2492"/>
              <a:ext cx="109" cy="189"/>
            </a:xfrm>
            <a:custGeom>
              <a:avLst/>
              <a:gdLst>
                <a:gd name="T0" fmla="*/ 1 w 146"/>
                <a:gd name="T1" fmla="*/ 2 h 252"/>
                <a:gd name="T2" fmla="*/ 1 w 146"/>
                <a:gd name="T3" fmla="*/ 2 h 252"/>
                <a:gd name="T4" fmla="*/ 1 w 146"/>
                <a:gd name="T5" fmla="*/ 2 h 252"/>
                <a:gd name="T6" fmla="*/ 1 w 146"/>
                <a:gd name="T7" fmla="*/ 2 h 252"/>
                <a:gd name="T8" fmla="*/ 1 w 146"/>
                <a:gd name="T9" fmla="*/ 2 h 252"/>
                <a:gd name="T10" fmla="*/ 1 w 146"/>
                <a:gd name="T11" fmla="*/ 2 h 252"/>
                <a:gd name="T12" fmla="*/ 1 w 146"/>
                <a:gd name="T13" fmla="*/ 2 h 252"/>
                <a:gd name="T14" fmla="*/ 1 w 146"/>
                <a:gd name="T15" fmla="*/ 2 h 252"/>
                <a:gd name="T16" fmla="*/ 1 w 146"/>
                <a:gd name="T17" fmla="*/ 2 h 252"/>
                <a:gd name="T18" fmla="*/ 1 w 146"/>
                <a:gd name="T19" fmla="*/ 2 h 252"/>
                <a:gd name="T20" fmla="*/ 1 w 146"/>
                <a:gd name="T21" fmla="*/ 2 h 252"/>
                <a:gd name="T22" fmla="*/ 1 w 146"/>
                <a:gd name="T23" fmla="*/ 2 h 252"/>
                <a:gd name="T24" fmla="*/ 1 w 146"/>
                <a:gd name="T25" fmla="*/ 2 h 252"/>
                <a:gd name="T26" fmla="*/ 1 w 146"/>
                <a:gd name="T27" fmla="*/ 2 h 252"/>
                <a:gd name="T28" fmla="*/ 1 w 146"/>
                <a:gd name="T29" fmla="*/ 2 h 252"/>
                <a:gd name="T30" fmla="*/ 1 w 146"/>
                <a:gd name="T31" fmla="*/ 2 h 252"/>
                <a:gd name="T32" fmla="*/ 1 w 146"/>
                <a:gd name="T33" fmla="*/ 2 h 252"/>
                <a:gd name="T34" fmla="*/ 1 w 146"/>
                <a:gd name="T35" fmla="*/ 2 h 252"/>
                <a:gd name="T36" fmla="*/ 1 w 146"/>
                <a:gd name="T37" fmla="*/ 2 h 252"/>
                <a:gd name="T38" fmla="*/ 1 w 146"/>
                <a:gd name="T39" fmla="*/ 2 h 252"/>
                <a:gd name="T40" fmla="*/ 1 w 146"/>
                <a:gd name="T41" fmla="*/ 2 h 252"/>
                <a:gd name="T42" fmla="*/ 1 w 146"/>
                <a:gd name="T43" fmla="*/ 2 h 252"/>
                <a:gd name="T44" fmla="*/ 1 w 146"/>
                <a:gd name="T45" fmla="*/ 2 h 252"/>
                <a:gd name="T46" fmla="*/ 1 w 146"/>
                <a:gd name="T47" fmla="*/ 2 h 252"/>
                <a:gd name="T48" fmla="*/ 1 w 146"/>
                <a:gd name="T49" fmla="*/ 0 h 252"/>
                <a:gd name="T50" fmla="*/ 1 w 146"/>
                <a:gd name="T51" fmla="*/ 2 h 252"/>
                <a:gd name="T52" fmla="*/ 1 w 146"/>
                <a:gd name="T53" fmla="*/ 2 h 252"/>
                <a:gd name="T54" fmla="*/ 1 w 146"/>
                <a:gd name="T55" fmla="*/ 2 h 252"/>
                <a:gd name="T56" fmla="*/ 1 w 146"/>
                <a:gd name="T57" fmla="*/ 2 h 25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46" h="252">
                  <a:moveTo>
                    <a:pt x="82" y="100"/>
                  </a:moveTo>
                  <a:cubicBezTo>
                    <a:pt x="70" y="88"/>
                    <a:pt x="69" y="92"/>
                    <a:pt x="66" y="106"/>
                  </a:cubicBezTo>
                  <a:cubicBezTo>
                    <a:pt x="65" y="115"/>
                    <a:pt x="68" y="124"/>
                    <a:pt x="64" y="132"/>
                  </a:cubicBezTo>
                  <a:cubicBezTo>
                    <a:pt x="63" y="133"/>
                    <a:pt x="28" y="142"/>
                    <a:pt x="22" y="146"/>
                  </a:cubicBezTo>
                  <a:cubicBezTo>
                    <a:pt x="18" y="157"/>
                    <a:pt x="18" y="162"/>
                    <a:pt x="8" y="168"/>
                  </a:cubicBezTo>
                  <a:cubicBezTo>
                    <a:pt x="0" y="180"/>
                    <a:pt x="7" y="180"/>
                    <a:pt x="20" y="182"/>
                  </a:cubicBezTo>
                  <a:cubicBezTo>
                    <a:pt x="17" y="190"/>
                    <a:pt x="15" y="193"/>
                    <a:pt x="8" y="198"/>
                  </a:cubicBezTo>
                  <a:cubicBezTo>
                    <a:pt x="10" y="214"/>
                    <a:pt x="9" y="242"/>
                    <a:pt x="24" y="252"/>
                  </a:cubicBezTo>
                  <a:cubicBezTo>
                    <a:pt x="42" y="246"/>
                    <a:pt x="31" y="227"/>
                    <a:pt x="28" y="214"/>
                  </a:cubicBezTo>
                  <a:cubicBezTo>
                    <a:pt x="26" y="207"/>
                    <a:pt x="22" y="192"/>
                    <a:pt x="22" y="192"/>
                  </a:cubicBezTo>
                  <a:cubicBezTo>
                    <a:pt x="25" y="180"/>
                    <a:pt x="33" y="182"/>
                    <a:pt x="42" y="176"/>
                  </a:cubicBezTo>
                  <a:cubicBezTo>
                    <a:pt x="44" y="169"/>
                    <a:pt x="52" y="158"/>
                    <a:pt x="52" y="158"/>
                  </a:cubicBezTo>
                  <a:cubicBezTo>
                    <a:pt x="58" y="164"/>
                    <a:pt x="63" y="166"/>
                    <a:pt x="66" y="174"/>
                  </a:cubicBezTo>
                  <a:cubicBezTo>
                    <a:pt x="59" y="178"/>
                    <a:pt x="51" y="188"/>
                    <a:pt x="44" y="190"/>
                  </a:cubicBezTo>
                  <a:cubicBezTo>
                    <a:pt x="36" y="202"/>
                    <a:pt x="46" y="202"/>
                    <a:pt x="56" y="200"/>
                  </a:cubicBezTo>
                  <a:cubicBezTo>
                    <a:pt x="60" y="189"/>
                    <a:pt x="59" y="184"/>
                    <a:pt x="68" y="178"/>
                  </a:cubicBezTo>
                  <a:cubicBezTo>
                    <a:pt x="77" y="181"/>
                    <a:pt x="75" y="187"/>
                    <a:pt x="84" y="184"/>
                  </a:cubicBezTo>
                  <a:cubicBezTo>
                    <a:pt x="92" y="171"/>
                    <a:pt x="91" y="157"/>
                    <a:pt x="104" y="148"/>
                  </a:cubicBezTo>
                  <a:cubicBezTo>
                    <a:pt x="108" y="149"/>
                    <a:pt x="110" y="155"/>
                    <a:pt x="114" y="156"/>
                  </a:cubicBezTo>
                  <a:cubicBezTo>
                    <a:pt x="120" y="158"/>
                    <a:pt x="131" y="151"/>
                    <a:pt x="136" y="148"/>
                  </a:cubicBezTo>
                  <a:cubicBezTo>
                    <a:pt x="145" y="134"/>
                    <a:pt x="142" y="141"/>
                    <a:pt x="146" y="130"/>
                  </a:cubicBezTo>
                  <a:cubicBezTo>
                    <a:pt x="146" y="127"/>
                    <a:pt x="145" y="115"/>
                    <a:pt x="142" y="110"/>
                  </a:cubicBezTo>
                  <a:cubicBezTo>
                    <a:pt x="140" y="106"/>
                    <a:pt x="134" y="98"/>
                    <a:pt x="134" y="98"/>
                  </a:cubicBezTo>
                  <a:cubicBezTo>
                    <a:pt x="131" y="78"/>
                    <a:pt x="142" y="53"/>
                    <a:pt x="122" y="40"/>
                  </a:cubicBezTo>
                  <a:cubicBezTo>
                    <a:pt x="112" y="26"/>
                    <a:pt x="109" y="10"/>
                    <a:pt x="94" y="0"/>
                  </a:cubicBezTo>
                  <a:cubicBezTo>
                    <a:pt x="87" y="4"/>
                    <a:pt x="86" y="9"/>
                    <a:pt x="78" y="12"/>
                  </a:cubicBezTo>
                  <a:cubicBezTo>
                    <a:pt x="67" y="29"/>
                    <a:pt x="80" y="31"/>
                    <a:pt x="96" y="34"/>
                  </a:cubicBezTo>
                  <a:cubicBezTo>
                    <a:pt x="103" y="44"/>
                    <a:pt x="100" y="53"/>
                    <a:pt x="96" y="64"/>
                  </a:cubicBezTo>
                  <a:cubicBezTo>
                    <a:pt x="96" y="68"/>
                    <a:pt x="95" y="106"/>
                    <a:pt x="82" y="10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97" name="Freeform 107"/>
            <p:cNvSpPr>
              <a:spLocks/>
            </p:cNvSpPr>
            <p:nvPr/>
          </p:nvSpPr>
          <p:spPr bwMode="invGray">
            <a:xfrm>
              <a:off x="3062" y="1988"/>
              <a:ext cx="52" cy="30"/>
            </a:xfrm>
            <a:custGeom>
              <a:avLst/>
              <a:gdLst>
                <a:gd name="T0" fmla="*/ 1 w 70"/>
                <a:gd name="T1" fmla="*/ 0 h 40"/>
                <a:gd name="T2" fmla="*/ 1 w 70"/>
                <a:gd name="T3" fmla="*/ 2 h 40"/>
                <a:gd name="T4" fmla="*/ 1 w 70"/>
                <a:gd name="T5" fmla="*/ 2 h 40"/>
                <a:gd name="T6" fmla="*/ 1 w 70"/>
                <a:gd name="T7" fmla="*/ 2 h 40"/>
                <a:gd name="T8" fmla="*/ 1 w 70"/>
                <a:gd name="T9" fmla="*/ 2 h 40"/>
                <a:gd name="T10" fmla="*/ 1 w 70"/>
                <a:gd name="T11" fmla="*/ 2 h 40"/>
                <a:gd name="T12" fmla="*/ 1 w 70"/>
                <a:gd name="T13" fmla="*/ 2 h 40"/>
                <a:gd name="T14" fmla="*/ 1 w 70"/>
                <a:gd name="T15" fmla="*/ 0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0" h="40">
                  <a:moveTo>
                    <a:pt x="59" y="0"/>
                  </a:moveTo>
                  <a:cubicBezTo>
                    <a:pt x="68" y="3"/>
                    <a:pt x="70" y="10"/>
                    <a:pt x="65" y="20"/>
                  </a:cubicBezTo>
                  <a:cubicBezTo>
                    <a:pt x="61" y="27"/>
                    <a:pt x="49" y="23"/>
                    <a:pt x="41" y="24"/>
                  </a:cubicBezTo>
                  <a:cubicBezTo>
                    <a:pt x="36" y="38"/>
                    <a:pt x="41" y="34"/>
                    <a:pt x="31" y="40"/>
                  </a:cubicBezTo>
                  <a:cubicBezTo>
                    <a:pt x="23" y="39"/>
                    <a:pt x="15" y="39"/>
                    <a:pt x="7" y="38"/>
                  </a:cubicBezTo>
                  <a:cubicBezTo>
                    <a:pt x="5" y="38"/>
                    <a:pt x="0" y="38"/>
                    <a:pt x="1" y="36"/>
                  </a:cubicBezTo>
                  <a:cubicBezTo>
                    <a:pt x="7" y="26"/>
                    <a:pt x="23" y="23"/>
                    <a:pt x="33" y="20"/>
                  </a:cubicBezTo>
                  <a:cubicBezTo>
                    <a:pt x="39" y="11"/>
                    <a:pt x="51" y="8"/>
                    <a:pt x="59"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98" name="Freeform 108"/>
            <p:cNvSpPr>
              <a:spLocks/>
            </p:cNvSpPr>
            <p:nvPr/>
          </p:nvSpPr>
          <p:spPr bwMode="invGray">
            <a:xfrm>
              <a:off x="2955" y="1997"/>
              <a:ext cx="19" cy="22"/>
            </a:xfrm>
            <a:custGeom>
              <a:avLst/>
              <a:gdLst>
                <a:gd name="T0" fmla="*/ 1 w 26"/>
                <a:gd name="T1" fmla="*/ 0 h 29"/>
                <a:gd name="T2" fmla="*/ 0 w 26"/>
                <a:gd name="T3" fmla="*/ 2 h 29"/>
                <a:gd name="T4" fmla="*/ 1 w 26"/>
                <a:gd name="T5" fmla="*/ 2 h 29"/>
                <a:gd name="T6" fmla="*/ 1 w 26"/>
                <a:gd name="T7" fmla="*/ 0 h 2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 h="29">
                  <a:moveTo>
                    <a:pt x="18" y="0"/>
                  </a:moveTo>
                  <a:cubicBezTo>
                    <a:pt x="9" y="6"/>
                    <a:pt x="4" y="7"/>
                    <a:pt x="0" y="18"/>
                  </a:cubicBezTo>
                  <a:cubicBezTo>
                    <a:pt x="7" y="25"/>
                    <a:pt x="9" y="29"/>
                    <a:pt x="18" y="26"/>
                  </a:cubicBezTo>
                  <a:cubicBezTo>
                    <a:pt x="22" y="14"/>
                    <a:pt x="26" y="12"/>
                    <a:pt x="18"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99" name="Freeform 109"/>
            <p:cNvSpPr>
              <a:spLocks/>
            </p:cNvSpPr>
            <p:nvPr/>
          </p:nvSpPr>
          <p:spPr bwMode="invGray">
            <a:xfrm>
              <a:off x="2979" y="1996"/>
              <a:ext cx="37" cy="27"/>
            </a:xfrm>
            <a:custGeom>
              <a:avLst/>
              <a:gdLst>
                <a:gd name="T0" fmla="*/ 2 w 49"/>
                <a:gd name="T1" fmla="*/ 2 h 36"/>
                <a:gd name="T2" fmla="*/ 0 w 49"/>
                <a:gd name="T3" fmla="*/ 2 h 36"/>
                <a:gd name="T4" fmla="*/ 2 w 49"/>
                <a:gd name="T5" fmla="*/ 2 h 36"/>
                <a:gd name="T6" fmla="*/ 2 w 49"/>
                <a:gd name="T7" fmla="*/ 2 h 36"/>
                <a:gd name="T8" fmla="*/ 2 w 49"/>
                <a:gd name="T9" fmla="*/ 2 h 36"/>
                <a:gd name="T10" fmla="*/ 2 w 49"/>
                <a:gd name="T11" fmla="*/ 2 h 3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36">
                  <a:moveTo>
                    <a:pt x="14" y="6"/>
                  </a:moveTo>
                  <a:cubicBezTo>
                    <a:pt x="11" y="14"/>
                    <a:pt x="7" y="13"/>
                    <a:pt x="0" y="18"/>
                  </a:cubicBezTo>
                  <a:cubicBezTo>
                    <a:pt x="1" y="22"/>
                    <a:pt x="2" y="29"/>
                    <a:pt x="6" y="32"/>
                  </a:cubicBezTo>
                  <a:cubicBezTo>
                    <a:pt x="10" y="34"/>
                    <a:pt x="18" y="36"/>
                    <a:pt x="18" y="36"/>
                  </a:cubicBezTo>
                  <a:cubicBezTo>
                    <a:pt x="24" y="27"/>
                    <a:pt x="30" y="28"/>
                    <a:pt x="40" y="26"/>
                  </a:cubicBezTo>
                  <a:cubicBezTo>
                    <a:pt x="49" y="0"/>
                    <a:pt x="26" y="18"/>
                    <a:pt x="14" y="6"/>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00" name="Freeform 110"/>
            <p:cNvSpPr>
              <a:spLocks/>
            </p:cNvSpPr>
            <p:nvPr/>
          </p:nvSpPr>
          <p:spPr bwMode="invGray">
            <a:xfrm>
              <a:off x="3040" y="1987"/>
              <a:ext cx="20" cy="16"/>
            </a:xfrm>
            <a:custGeom>
              <a:avLst/>
              <a:gdLst>
                <a:gd name="T0" fmla="*/ 1 w 27"/>
                <a:gd name="T1" fmla="*/ 0 h 22"/>
                <a:gd name="T2" fmla="*/ 1 w 27"/>
                <a:gd name="T3" fmla="*/ 1 h 22"/>
                <a:gd name="T4" fmla="*/ 1 w 27"/>
                <a:gd name="T5" fmla="*/ 1 h 22"/>
                <a:gd name="T6" fmla="*/ 1 w 27"/>
                <a:gd name="T7" fmla="*/ 0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7" h="22">
                  <a:moveTo>
                    <a:pt x="11" y="0"/>
                  </a:moveTo>
                  <a:cubicBezTo>
                    <a:pt x="8" y="4"/>
                    <a:pt x="0" y="8"/>
                    <a:pt x="3" y="12"/>
                  </a:cubicBezTo>
                  <a:cubicBezTo>
                    <a:pt x="6" y="17"/>
                    <a:pt x="19" y="22"/>
                    <a:pt x="19" y="22"/>
                  </a:cubicBezTo>
                  <a:cubicBezTo>
                    <a:pt x="27" y="10"/>
                    <a:pt x="15" y="11"/>
                    <a:pt x="11"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01" name="Freeform 111"/>
            <p:cNvSpPr>
              <a:spLocks/>
            </p:cNvSpPr>
            <p:nvPr/>
          </p:nvSpPr>
          <p:spPr bwMode="invGray">
            <a:xfrm>
              <a:off x="3022" y="2005"/>
              <a:ext cx="15" cy="13"/>
            </a:xfrm>
            <a:custGeom>
              <a:avLst/>
              <a:gdLst>
                <a:gd name="T0" fmla="*/ 2 w 20"/>
                <a:gd name="T1" fmla="*/ 0 h 18"/>
                <a:gd name="T2" fmla="*/ 2 w 20"/>
                <a:gd name="T3" fmla="*/ 1 h 18"/>
                <a:gd name="T4" fmla="*/ 2 w 20"/>
                <a:gd name="T5" fmla="*/ 0 h 18"/>
                <a:gd name="T6" fmla="*/ 0 60000 65536"/>
                <a:gd name="T7" fmla="*/ 0 60000 65536"/>
                <a:gd name="T8" fmla="*/ 0 60000 65536"/>
              </a:gdLst>
              <a:ahLst/>
              <a:cxnLst>
                <a:cxn ang="T6">
                  <a:pos x="T0" y="T1"/>
                </a:cxn>
                <a:cxn ang="T7">
                  <a:pos x="T2" y="T3"/>
                </a:cxn>
                <a:cxn ang="T8">
                  <a:pos x="T4" y="T5"/>
                </a:cxn>
              </a:cxnLst>
              <a:rect l="0" t="0" r="r" b="b"/>
              <a:pathLst>
                <a:path w="20" h="18">
                  <a:moveTo>
                    <a:pt x="11" y="0"/>
                  </a:moveTo>
                  <a:cubicBezTo>
                    <a:pt x="1" y="14"/>
                    <a:pt x="0" y="9"/>
                    <a:pt x="9" y="18"/>
                  </a:cubicBezTo>
                  <a:cubicBezTo>
                    <a:pt x="20" y="14"/>
                    <a:pt x="16" y="18"/>
                    <a:pt x="11"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02" name="Freeform 112"/>
            <p:cNvSpPr>
              <a:spLocks/>
            </p:cNvSpPr>
            <p:nvPr/>
          </p:nvSpPr>
          <p:spPr bwMode="invGray">
            <a:xfrm>
              <a:off x="4162" y="2021"/>
              <a:ext cx="18" cy="33"/>
            </a:xfrm>
            <a:custGeom>
              <a:avLst/>
              <a:gdLst>
                <a:gd name="T0" fmla="*/ 2 w 24"/>
                <a:gd name="T1" fmla="*/ 0 h 44"/>
                <a:gd name="T2" fmla="*/ 2 w 24"/>
                <a:gd name="T3" fmla="*/ 2 h 44"/>
                <a:gd name="T4" fmla="*/ 0 w 24"/>
                <a:gd name="T5" fmla="*/ 2 h 44"/>
                <a:gd name="T6" fmla="*/ 2 w 24"/>
                <a:gd name="T7" fmla="*/ 2 h 44"/>
                <a:gd name="T8" fmla="*/ 2 w 24"/>
                <a:gd name="T9" fmla="*/ 0 h 4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 h="44">
                  <a:moveTo>
                    <a:pt x="24" y="0"/>
                  </a:moveTo>
                  <a:cubicBezTo>
                    <a:pt x="19" y="7"/>
                    <a:pt x="15" y="11"/>
                    <a:pt x="8" y="16"/>
                  </a:cubicBezTo>
                  <a:cubicBezTo>
                    <a:pt x="4" y="21"/>
                    <a:pt x="0" y="34"/>
                    <a:pt x="0" y="34"/>
                  </a:cubicBezTo>
                  <a:cubicBezTo>
                    <a:pt x="3" y="44"/>
                    <a:pt x="7" y="42"/>
                    <a:pt x="16" y="40"/>
                  </a:cubicBezTo>
                  <a:cubicBezTo>
                    <a:pt x="20" y="27"/>
                    <a:pt x="24" y="14"/>
                    <a:pt x="24"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03" name="Freeform 113"/>
            <p:cNvSpPr>
              <a:spLocks/>
            </p:cNvSpPr>
            <p:nvPr/>
          </p:nvSpPr>
          <p:spPr bwMode="invGray">
            <a:xfrm>
              <a:off x="3278" y="3473"/>
              <a:ext cx="31" cy="18"/>
            </a:xfrm>
            <a:custGeom>
              <a:avLst/>
              <a:gdLst>
                <a:gd name="T0" fmla="*/ 2 w 41"/>
                <a:gd name="T1" fmla="*/ 0 h 24"/>
                <a:gd name="T2" fmla="*/ 2 w 41"/>
                <a:gd name="T3" fmla="*/ 2 h 24"/>
                <a:gd name="T4" fmla="*/ 2 w 41"/>
                <a:gd name="T5" fmla="*/ 0 h 24"/>
                <a:gd name="T6" fmla="*/ 0 60000 65536"/>
                <a:gd name="T7" fmla="*/ 0 60000 65536"/>
                <a:gd name="T8" fmla="*/ 0 60000 65536"/>
              </a:gdLst>
              <a:ahLst/>
              <a:cxnLst>
                <a:cxn ang="T6">
                  <a:pos x="T0" y="T1"/>
                </a:cxn>
                <a:cxn ang="T7">
                  <a:pos x="T2" y="T3"/>
                </a:cxn>
                <a:cxn ang="T8">
                  <a:pos x="T4" y="T5"/>
                </a:cxn>
              </a:cxnLst>
              <a:rect l="0" t="0" r="r" b="b"/>
              <a:pathLst>
                <a:path w="41" h="24">
                  <a:moveTo>
                    <a:pt x="30" y="0"/>
                  </a:moveTo>
                  <a:cubicBezTo>
                    <a:pt x="4" y="4"/>
                    <a:pt x="0" y="17"/>
                    <a:pt x="26" y="24"/>
                  </a:cubicBezTo>
                  <a:cubicBezTo>
                    <a:pt x="41" y="19"/>
                    <a:pt x="38" y="10"/>
                    <a:pt x="30"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04" name="Freeform 114"/>
            <p:cNvSpPr>
              <a:spLocks/>
            </p:cNvSpPr>
            <p:nvPr/>
          </p:nvSpPr>
          <p:spPr bwMode="invGray">
            <a:xfrm>
              <a:off x="3318" y="3466"/>
              <a:ext cx="10" cy="15"/>
            </a:xfrm>
            <a:custGeom>
              <a:avLst/>
              <a:gdLst>
                <a:gd name="T0" fmla="*/ 2 w 13"/>
                <a:gd name="T1" fmla="*/ 2 h 20"/>
                <a:gd name="T2" fmla="*/ 1 w 13"/>
                <a:gd name="T3" fmla="*/ 2 h 20"/>
                <a:gd name="T4" fmla="*/ 2 w 13"/>
                <a:gd name="T5" fmla="*/ 2 h 20"/>
                <a:gd name="T6" fmla="*/ 2 w 13"/>
                <a:gd name="T7" fmla="*/ 2 h 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3" h="20">
                  <a:moveTo>
                    <a:pt x="10" y="5"/>
                  </a:moveTo>
                  <a:cubicBezTo>
                    <a:pt x="3" y="0"/>
                    <a:pt x="5" y="6"/>
                    <a:pt x="1" y="11"/>
                  </a:cubicBezTo>
                  <a:cubicBezTo>
                    <a:pt x="0" y="18"/>
                    <a:pt x="2" y="19"/>
                    <a:pt x="9" y="20"/>
                  </a:cubicBezTo>
                  <a:cubicBezTo>
                    <a:pt x="13" y="14"/>
                    <a:pt x="10" y="12"/>
                    <a:pt x="10" y="5"/>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05" name="Freeform 115"/>
            <p:cNvSpPr>
              <a:spLocks/>
            </p:cNvSpPr>
            <p:nvPr/>
          </p:nvSpPr>
          <p:spPr bwMode="invGray">
            <a:xfrm>
              <a:off x="3251" y="3312"/>
              <a:ext cx="9" cy="15"/>
            </a:xfrm>
            <a:custGeom>
              <a:avLst/>
              <a:gdLst>
                <a:gd name="T0" fmla="*/ 1 w 13"/>
                <a:gd name="T1" fmla="*/ 2 h 20"/>
                <a:gd name="T2" fmla="*/ 1 w 13"/>
                <a:gd name="T3" fmla="*/ 2 h 20"/>
                <a:gd name="T4" fmla="*/ 1 w 13"/>
                <a:gd name="T5" fmla="*/ 2 h 20"/>
                <a:gd name="T6" fmla="*/ 1 w 13"/>
                <a:gd name="T7" fmla="*/ 2 h 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3" h="20">
                  <a:moveTo>
                    <a:pt x="10" y="5"/>
                  </a:moveTo>
                  <a:cubicBezTo>
                    <a:pt x="3" y="0"/>
                    <a:pt x="5" y="6"/>
                    <a:pt x="1" y="11"/>
                  </a:cubicBezTo>
                  <a:cubicBezTo>
                    <a:pt x="0" y="18"/>
                    <a:pt x="2" y="19"/>
                    <a:pt x="9" y="20"/>
                  </a:cubicBezTo>
                  <a:cubicBezTo>
                    <a:pt x="13" y="14"/>
                    <a:pt x="10" y="12"/>
                    <a:pt x="10" y="5"/>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06" name="Freeform 116"/>
            <p:cNvSpPr>
              <a:spLocks/>
            </p:cNvSpPr>
            <p:nvPr/>
          </p:nvSpPr>
          <p:spPr bwMode="invGray">
            <a:xfrm>
              <a:off x="3311" y="3239"/>
              <a:ext cx="11" cy="19"/>
            </a:xfrm>
            <a:custGeom>
              <a:avLst/>
              <a:gdLst>
                <a:gd name="T0" fmla="*/ 2 w 14"/>
                <a:gd name="T1" fmla="*/ 0 h 25"/>
                <a:gd name="T2" fmla="*/ 0 w 14"/>
                <a:gd name="T3" fmla="*/ 2 h 25"/>
                <a:gd name="T4" fmla="*/ 2 w 14"/>
                <a:gd name="T5" fmla="*/ 2 h 25"/>
                <a:gd name="T6" fmla="*/ 2 w 14"/>
                <a:gd name="T7" fmla="*/ 0 h 2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 h="25">
                  <a:moveTo>
                    <a:pt x="6" y="0"/>
                  </a:moveTo>
                  <a:cubicBezTo>
                    <a:pt x="4" y="5"/>
                    <a:pt x="3" y="9"/>
                    <a:pt x="0" y="13"/>
                  </a:cubicBezTo>
                  <a:cubicBezTo>
                    <a:pt x="1" y="24"/>
                    <a:pt x="1" y="25"/>
                    <a:pt x="12" y="24"/>
                  </a:cubicBezTo>
                  <a:cubicBezTo>
                    <a:pt x="14" y="12"/>
                    <a:pt x="8" y="10"/>
                    <a:pt x="6"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07" name="Freeform 117"/>
            <p:cNvSpPr>
              <a:spLocks/>
            </p:cNvSpPr>
            <p:nvPr/>
          </p:nvSpPr>
          <p:spPr bwMode="invGray">
            <a:xfrm>
              <a:off x="3287" y="3238"/>
              <a:ext cx="11" cy="19"/>
            </a:xfrm>
            <a:custGeom>
              <a:avLst/>
              <a:gdLst>
                <a:gd name="T0" fmla="*/ 2 w 14"/>
                <a:gd name="T1" fmla="*/ 0 h 25"/>
                <a:gd name="T2" fmla="*/ 0 w 14"/>
                <a:gd name="T3" fmla="*/ 2 h 25"/>
                <a:gd name="T4" fmla="*/ 2 w 14"/>
                <a:gd name="T5" fmla="*/ 2 h 25"/>
                <a:gd name="T6" fmla="*/ 2 w 14"/>
                <a:gd name="T7" fmla="*/ 0 h 2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 h="25">
                  <a:moveTo>
                    <a:pt x="6" y="0"/>
                  </a:moveTo>
                  <a:cubicBezTo>
                    <a:pt x="4" y="5"/>
                    <a:pt x="3" y="9"/>
                    <a:pt x="0" y="13"/>
                  </a:cubicBezTo>
                  <a:cubicBezTo>
                    <a:pt x="1" y="24"/>
                    <a:pt x="1" y="25"/>
                    <a:pt x="12" y="24"/>
                  </a:cubicBezTo>
                  <a:cubicBezTo>
                    <a:pt x="14" y="12"/>
                    <a:pt x="8" y="10"/>
                    <a:pt x="6"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08" name="Freeform 118"/>
            <p:cNvSpPr>
              <a:spLocks/>
            </p:cNvSpPr>
            <p:nvPr/>
          </p:nvSpPr>
          <p:spPr bwMode="invGray">
            <a:xfrm>
              <a:off x="3276" y="3260"/>
              <a:ext cx="10" cy="15"/>
            </a:xfrm>
            <a:custGeom>
              <a:avLst/>
              <a:gdLst>
                <a:gd name="T0" fmla="*/ 2 w 13"/>
                <a:gd name="T1" fmla="*/ 2 h 20"/>
                <a:gd name="T2" fmla="*/ 1 w 13"/>
                <a:gd name="T3" fmla="*/ 2 h 20"/>
                <a:gd name="T4" fmla="*/ 2 w 13"/>
                <a:gd name="T5" fmla="*/ 2 h 20"/>
                <a:gd name="T6" fmla="*/ 2 w 13"/>
                <a:gd name="T7" fmla="*/ 2 h 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3" h="20">
                  <a:moveTo>
                    <a:pt x="10" y="5"/>
                  </a:moveTo>
                  <a:cubicBezTo>
                    <a:pt x="3" y="0"/>
                    <a:pt x="5" y="6"/>
                    <a:pt x="1" y="11"/>
                  </a:cubicBezTo>
                  <a:cubicBezTo>
                    <a:pt x="0" y="18"/>
                    <a:pt x="2" y="19"/>
                    <a:pt x="9" y="20"/>
                  </a:cubicBezTo>
                  <a:cubicBezTo>
                    <a:pt x="13" y="14"/>
                    <a:pt x="10" y="12"/>
                    <a:pt x="10" y="5"/>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09" name="Freeform 119"/>
            <p:cNvSpPr>
              <a:spLocks/>
            </p:cNvSpPr>
            <p:nvPr/>
          </p:nvSpPr>
          <p:spPr bwMode="invGray">
            <a:xfrm>
              <a:off x="3251" y="3294"/>
              <a:ext cx="9" cy="15"/>
            </a:xfrm>
            <a:custGeom>
              <a:avLst/>
              <a:gdLst>
                <a:gd name="T0" fmla="*/ 1 w 13"/>
                <a:gd name="T1" fmla="*/ 2 h 20"/>
                <a:gd name="T2" fmla="*/ 1 w 13"/>
                <a:gd name="T3" fmla="*/ 2 h 20"/>
                <a:gd name="T4" fmla="*/ 1 w 13"/>
                <a:gd name="T5" fmla="*/ 2 h 20"/>
                <a:gd name="T6" fmla="*/ 1 w 13"/>
                <a:gd name="T7" fmla="*/ 2 h 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3" h="20">
                  <a:moveTo>
                    <a:pt x="10" y="5"/>
                  </a:moveTo>
                  <a:cubicBezTo>
                    <a:pt x="3" y="0"/>
                    <a:pt x="5" y="6"/>
                    <a:pt x="1" y="11"/>
                  </a:cubicBezTo>
                  <a:cubicBezTo>
                    <a:pt x="0" y="18"/>
                    <a:pt x="2" y="19"/>
                    <a:pt x="9" y="20"/>
                  </a:cubicBezTo>
                  <a:cubicBezTo>
                    <a:pt x="13" y="14"/>
                    <a:pt x="10" y="12"/>
                    <a:pt x="10" y="5"/>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10" name="Freeform 120"/>
            <p:cNvSpPr>
              <a:spLocks/>
            </p:cNvSpPr>
            <p:nvPr/>
          </p:nvSpPr>
          <p:spPr bwMode="invGray">
            <a:xfrm>
              <a:off x="3270" y="3281"/>
              <a:ext cx="10" cy="15"/>
            </a:xfrm>
            <a:custGeom>
              <a:avLst/>
              <a:gdLst>
                <a:gd name="T0" fmla="*/ 2 w 13"/>
                <a:gd name="T1" fmla="*/ 2 h 20"/>
                <a:gd name="T2" fmla="*/ 1 w 13"/>
                <a:gd name="T3" fmla="*/ 2 h 20"/>
                <a:gd name="T4" fmla="*/ 2 w 13"/>
                <a:gd name="T5" fmla="*/ 2 h 20"/>
                <a:gd name="T6" fmla="*/ 2 w 13"/>
                <a:gd name="T7" fmla="*/ 2 h 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3" h="20">
                  <a:moveTo>
                    <a:pt x="10" y="5"/>
                  </a:moveTo>
                  <a:cubicBezTo>
                    <a:pt x="3" y="0"/>
                    <a:pt x="5" y="6"/>
                    <a:pt x="1" y="11"/>
                  </a:cubicBezTo>
                  <a:cubicBezTo>
                    <a:pt x="0" y="18"/>
                    <a:pt x="2" y="19"/>
                    <a:pt x="9" y="20"/>
                  </a:cubicBezTo>
                  <a:cubicBezTo>
                    <a:pt x="13" y="14"/>
                    <a:pt x="10" y="12"/>
                    <a:pt x="10" y="5"/>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11" name="Freeform 121"/>
            <p:cNvSpPr>
              <a:spLocks/>
            </p:cNvSpPr>
            <p:nvPr/>
          </p:nvSpPr>
          <p:spPr bwMode="invGray">
            <a:xfrm>
              <a:off x="2537" y="2293"/>
              <a:ext cx="10" cy="15"/>
            </a:xfrm>
            <a:custGeom>
              <a:avLst/>
              <a:gdLst>
                <a:gd name="T0" fmla="*/ 2 w 13"/>
                <a:gd name="T1" fmla="*/ 2 h 20"/>
                <a:gd name="T2" fmla="*/ 1 w 13"/>
                <a:gd name="T3" fmla="*/ 2 h 20"/>
                <a:gd name="T4" fmla="*/ 2 w 13"/>
                <a:gd name="T5" fmla="*/ 2 h 20"/>
                <a:gd name="T6" fmla="*/ 2 w 13"/>
                <a:gd name="T7" fmla="*/ 2 h 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3" h="20">
                  <a:moveTo>
                    <a:pt x="10" y="5"/>
                  </a:moveTo>
                  <a:cubicBezTo>
                    <a:pt x="3" y="0"/>
                    <a:pt x="5" y="6"/>
                    <a:pt x="1" y="11"/>
                  </a:cubicBezTo>
                  <a:cubicBezTo>
                    <a:pt x="0" y="18"/>
                    <a:pt x="2" y="19"/>
                    <a:pt x="9" y="20"/>
                  </a:cubicBezTo>
                  <a:cubicBezTo>
                    <a:pt x="13" y="14"/>
                    <a:pt x="10" y="12"/>
                    <a:pt x="10" y="5"/>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12" name="Freeform 122"/>
            <p:cNvSpPr>
              <a:spLocks/>
            </p:cNvSpPr>
            <p:nvPr/>
          </p:nvSpPr>
          <p:spPr bwMode="invGray">
            <a:xfrm>
              <a:off x="2476" y="2259"/>
              <a:ext cx="10" cy="15"/>
            </a:xfrm>
            <a:custGeom>
              <a:avLst/>
              <a:gdLst>
                <a:gd name="T0" fmla="*/ 2 w 13"/>
                <a:gd name="T1" fmla="*/ 2 h 20"/>
                <a:gd name="T2" fmla="*/ 1 w 13"/>
                <a:gd name="T3" fmla="*/ 2 h 20"/>
                <a:gd name="T4" fmla="*/ 2 w 13"/>
                <a:gd name="T5" fmla="*/ 2 h 20"/>
                <a:gd name="T6" fmla="*/ 2 w 13"/>
                <a:gd name="T7" fmla="*/ 2 h 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3" h="20">
                  <a:moveTo>
                    <a:pt x="10" y="5"/>
                  </a:moveTo>
                  <a:cubicBezTo>
                    <a:pt x="3" y="0"/>
                    <a:pt x="5" y="6"/>
                    <a:pt x="1" y="11"/>
                  </a:cubicBezTo>
                  <a:cubicBezTo>
                    <a:pt x="0" y="18"/>
                    <a:pt x="2" y="19"/>
                    <a:pt x="9" y="20"/>
                  </a:cubicBezTo>
                  <a:cubicBezTo>
                    <a:pt x="13" y="14"/>
                    <a:pt x="10" y="12"/>
                    <a:pt x="10" y="5"/>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13" name="Freeform 123"/>
            <p:cNvSpPr>
              <a:spLocks/>
            </p:cNvSpPr>
            <p:nvPr/>
          </p:nvSpPr>
          <p:spPr bwMode="invGray">
            <a:xfrm>
              <a:off x="2238" y="2042"/>
              <a:ext cx="2060" cy="1644"/>
            </a:xfrm>
            <a:custGeom>
              <a:avLst/>
              <a:gdLst>
                <a:gd name="T0" fmla="*/ 452 w 2060"/>
                <a:gd name="T1" fmla="*/ 653 h 1644"/>
                <a:gd name="T2" fmla="*/ 333 w 2060"/>
                <a:gd name="T3" fmla="*/ 595 h 1644"/>
                <a:gd name="T4" fmla="*/ 158 w 2060"/>
                <a:gd name="T5" fmla="*/ 645 h 1644"/>
                <a:gd name="T6" fmla="*/ 46 w 2060"/>
                <a:gd name="T7" fmla="*/ 759 h 1644"/>
                <a:gd name="T8" fmla="*/ 12 w 2060"/>
                <a:gd name="T9" fmla="*/ 941 h 1644"/>
                <a:gd name="T10" fmla="*/ 146 w 2060"/>
                <a:gd name="T11" fmla="*/ 1059 h 1644"/>
                <a:gd name="T12" fmla="*/ 308 w 2060"/>
                <a:gd name="T13" fmla="*/ 1041 h 1644"/>
                <a:gd name="T14" fmla="*/ 396 w 2060"/>
                <a:gd name="T15" fmla="*/ 1138 h 1644"/>
                <a:gd name="T16" fmla="*/ 452 w 2060"/>
                <a:gd name="T17" fmla="*/ 1447 h 1644"/>
                <a:gd name="T18" fmla="*/ 497 w 2060"/>
                <a:gd name="T19" fmla="*/ 1628 h 1644"/>
                <a:gd name="T20" fmla="*/ 704 w 2060"/>
                <a:gd name="T21" fmla="*/ 1574 h 1644"/>
                <a:gd name="T22" fmla="*/ 817 w 2060"/>
                <a:gd name="T23" fmla="*/ 1380 h 1644"/>
                <a:gd name="T24" fmla="*/ 885 w 2060"/>
                <a:gd name="T25" fmla="*/ 1153 h 1644"/>
                <a:gd name="T26" fmla="*/ 998 w 2060"/>
                <a:gd name="T27" fmla="*/ 999 h 1644"/>
                <a:gd name="T28" fmla="*/ 796 w 2060"/>
                <a:gd name="T29" fmla="*/ 856 h 1644"/>
                <a:gd name="T30" fmla="*/ 817 w 2060"/>
                <a:gd name="T31" fmla="*/ 819 h 1644"/>
                <a:gd name="T32" fmla="*/ 1003 w 2060"/>
                <a:gd name="T33" fmla="*/ 916 h 1644"/>
                <a:gd name="T34" fmla="*/ 1098 w 2060"/>
                <a:gd name="T35" fmla="*/ 792 h 1644"/>
                <a:gd name="T36" fmla="*/ 1046 w 2060"/>
                <a:gd name="T37" fmla="*/ 763 h 1644"/>
                <a:gd name="T38" fmla="*/ 929 w 2060"/>
                <a:gd name="T39" fmla="*/ 716 h 1644"/>
                <a:gd name="T40" fmla="*/ 1141 w 2060"/>
                <a:gd name="T41" fmla="*/ 761 h 1644"/>
                <a:gd name="T42" fmla="*/ 1296 w 2060"/>
                <a:gd name="T43" fmla="*/ 852 h 1644"/>
                <a:gd name="T44" fmla="*/ 1373 w 2060"/>
                <a:gd name="T45" fmla="*/ 1033 h 1644"/>
                <a:gd name="T46" fmla="*/ 1608 w 2060"/>
                <a:gd name="T47" fmla="*/ 847 h 1644"/>
                <a:gd name="T48" fmla="*/ 1704 w 2060"/>
                <a:gd name="T49" fmla="*/ 1030 h 1644"/>
                <a:gd name="T50" fmla="*/ 1707 w 2060"/>
                <a:gd name="T51" fmla="*/ 874 h 1644"/>
                <a:gd name="T52" fmla="*/ 1759 w 2060"/>
                <a:gd name="T53" fmla="*/ 800 h 1644"/>
                <a:gd name="T54" fmla="*/ 1783 w 2060"/>
                <a:gd name="T55" fmla="*/ 544 h 1644"/>
                <a:gd name="T56" fmla="*/ 1824 w 2060"/>
                <a:gd name="T57" fmla="*/ 528 h 1644"/>
                <a:gd name="T58" fmla="*/ 1844 w 2060"/>
                <a:gd name="T59" fmla="*/ 427 h 1644"/>
                <a:gd name="T60" fmla="*/ 1805 w 2060"/>
                <a:gd name="T61" fmla="*/ 226 h 1644"/>
                <a:gd name="T62" fmla="*/ 1899 w 2060"/>
                <a:gd name="T63" fmla="*/ 108 h 1644"/>
                <a:gd name="T64" fmla="*/ 1947 w 2060"/>
                <a:gd name="T65" fmla="*/ 209 h 1644"/>
                <a:gd name="T66" fmla="*/ 1943 w 2060"/>
                <a:gd name="T67" fmla="*/ 123 h 1644"/>
                <a:gd name="T68" fmla="*/ 1975 w 2060"/>
                <a:gd name="T69" fmla="*/ 51 h 1644"/>
                <a:gd name="T70" fmla="*/ 2038 w 2060"/>
                <a:gd name="T71" fmla="*/ 0 h 1644"/>
                <a:gd name="T72" fmla="*/ 1820 w 2060"/>
                <a:gd name="T73" fmla="*/ 63 h 1644"/>
                <a:gd name="T74" fmla="*/ 1583 w 2060"/>
                <a:gd name="T75" fmla="*/ 83 h 1644"/>
                <a:gd name="T76" fmla="*/ 1349 w 2060"/>
                <a:gd name="T77" fmla="*/ 30 h 1644"/>
                <a:gd name="T78" fmla="*/ 1132 w 2060"/>
                <a:gd name="T79" fmla="*/ 65 h 1644"/>
                <a:gd name="T80" fmla="*/ 1040 w 2060"/>
                <a:gd name="T81" fmla="*/ 170 h 1644"/>
                <a:gd name="T82" fmla="*/ 926 w 2060"/>
                <a:gd name="T83" fmla="*/ 137 h 1644"/>
                <a:gd name="T84" fmla="*/ 758 w 2060"/>
                <a:gd name="T85" fmla="*/ 183 h 1644"/>
                <a:gd name="T86" fmla="*/ 667 w 2060"/>
                <a:gd name="T87" fmla="*/ 140 h 1644"/>
                <a:gd name="T88" fmla="*/ 364 w 2060"/>
                <a:gd name="T89" fmla="*/ 248 h 1644"/>
                <a:gd name="T90" fmla="*/ 535 w 2060"/>
                <a:gd name="T91" fmla="*/ 213 h 1644"/>
                <a:gd name="T92" fmla="*/ 638 w 2060"/>
                <a:gd name="T93" fmla="*/ 276 h 1644"/>
                <a:gd name="T94" fmla="*/ 443 w 2060"/>
                <a:gd name="T95" fmla="*/ 357 h 1644"/>
                <a:gd name="T96" fmla="*/ 275 w 2060"/>
                <a:gd name="T97" fmla="*/ 416 h 1644"/>
                <a:gd name="T98" fmla="*/ 167 w 2060"/>
                <a:gd name="T99" fmla="*/ 537 h 1644"/>
                <a:gd name="T100" fmla="*/ 283 w 2060"/>
                <a:gd name="T101" fmla="*/ 552 h 1644"/>
                <a:gd name="T102" fmla="*/ 381 w 2060"/>
                <a:gd name="T103" fmla="*/ 573 h 1644"/>
                <a:gd name="T104" fmla="*/ 493 w 2060"/>
                <a:gd name="T105" fmla="*/ 590 h 1644"/>
                <a:gd name="T106" fmla="*/ 487 w 2060"/>
                <a:gd name="T107" fmla="*/ 512 h 1644"/>
                <a:gd name="T108" fmla="*/ 592 w 2060"/>
                <a:gd name="T109" fmla="*/ 548 h 1644"/>
                <a:gd name="T110" fmla="*/ 686 w 2060"/>
                <a:gd name="T111" fmla="*/ 470 h 1644"/>
                <a:gd name="T112" fmla="*/ 772 w 2060"/>
                <a:gd name="T113" fmla="*/ 480 h 1644"/>
                <a:gd name="T114" fmla="*/ 639 w 2060"/>
                <a:gd name="T115" fmla="*/ 598 h 164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2060" h="1644">
                  <a:moveTo>
                    <a:pt x="697" y="677"/>
                  </a:moveTo>
                  <a:cubicBezTo>
                    <a:pt x="659" y="675"/>
                    <a:pt x="652" y="669"/>
                    <a:pt x="618" y="667"/>
                  </a:cubicBezTo>
                  <a:cubicBezTo>
                    <a:pt x="607" y="666"/>
                    <a:pt x="594" y="661"/>
                    <a:pt x="582" y="658"/>
                  </a:cubicBezTo>
                  <a:cubicBezTo>
                    <a:pt x="577" y="655"/>
                    <a:pt x="568" y="650"/>
                    <a:pt x="568" y="650"/>
                  </a:cubicBezTo>
                  <a:cubicBezTo>
                    <a:pt x="551" y="652"/>
                    <a:pt x="557" y="655"/>
                    <a:pt x="546" y="658"/>
                  </a:cubicBezTo>
                  <a:cubicBezTo>
                    <a:pt x="540" y="667"/>
                    <a:pt x="542" y="669"/>
                    <a:pt x="546" y="677"/>
                  </a:cubicBezTo>
                  <a:cubicBezTo>
                    <a:pt x="548" y="680"/>
                    <a:pt x="550" y="686"/>
                    <a:pt x="550" y="686"/>
                  </a:cubicBezTo>
                  <a:cubicBezTo>
                    <a:pt x="526" y="694"/>
                    <a:pt x="506" y="678"/>
                    <a:pt x="488" y="670"/>
                  </a:cubicBezTo>
                  <a:cubicBezTo>
                    <a:pt x="481" y="653"/>
                    <a:pt x="472" y="655"/>
                    <a:pt x="452" y="653"/>
                  </a:cubicBezTo>
                  <a:cubicBezTo>
                    <a:pt x="446" y="648"/>
                    <a:pt x="444" y="648"/>
                    <a:pt x="437" y="650"/>
                  </a:cubicBezTo>
                  <a:cubicBezTo>
                    <a:pt x="427" y="647"/>
                    <a:pt x="433" y="648"/>
                    <a:pt x="423" y="642"/>
                  </a:cubicBezTo>
                  <a:cubicBezTo>
                    <a:pt x="421" y="641"/>
                    <a:pt x="418" y="639"/>
                    <a:pt x="418" y="639"/>
                  </a:cubicBezTo>
                  <a:cubicBezTo>
                    <a:pt x="416" y="638"/>
                    <a:pt x="413" y="633"/>
                    <a:pt x="413" y="630"/>
                  </a:cubicBezTo>
                  <a:cubicBezTo>
                    <a:pt x="415" y="625"/>
                    <a:pt x="418" y="616"/>
                    <a:pt x="418" y="616"/>
                  </a:cubicBezTo>
                  <a:cubicBezTo>
                    <a:pt x="416" y="592"/>
                    <a:pt x="421" y="588"/>
                    <a:pt x="398" y="591"/>
                  </a:cubicBezTo>
                  <a:cubicBezTo>
                    <a:pt x="390" y="598"/>
                    <a:pt x="390" y="595"/>
                    <a:pt x="381" y="592"/>
                  </a:cubicBezTo>
                  <a:cubicBezTo>
                    <a:pt x="370" y="592"/>
                    <a:pt x="361" y="595"/>
                    <a:pt x="348" y="597"/>
                  </a:cubicBezTo>
                  <a:cubicBezTo>
                    <a:pt x="344" y="595"/>
                    <a:pt x="337" y="597"/>
                    <a:pt x="333" y="595"/>
                  </a:cubicBezTo>
                  <a:cubicBezTo>
                    <a:pt x="331" y="594"/>
                    <a:pt x="330" y="592"/>
                    <a:pt x="328" y="592"/>
                  </a:cubicBezTo>
                  <a:cubicBezTo>
                    <a:pt x="314" y="591"/>
                    <a:pt x="296" y="597"/>
                    <a:pt x="283" y="602"/>
                  </a:cubicBezTo>
                  <a:cubicBezTo>
                    <a:pt x="276" y="603"/>
                    <a:pt x="268" y="606"/>
                    <a:pt x="260" y="608"/>
                  </a:cubicBezTo>
                  <a:cubicBezTo>
                    <a:pt x="255" y="609"/>
                    <a:pt x="246" y="613"/>
                    <a:pt x="246" y="613"/>
                  </a:cubicBezTo>
                  <a:cubicBezTo>
                    <a:pt x="228" y="611"/>
                    <a:pt x="209" y="609"/>
                    <a:pt x="189" y="611"/>
                  </a:cubicBezTo>
                  <a:cubicBezTo>
                    <a:pt x="184" y="613"/>
                    <a:pt x="180" y="614"/>
                    <a:pt x="175" y="617"/>
                  </a:cubicBezTo>
                  <a:cubicBezTo>
                    <a:pt x="173" y="619"/>
                    <a:pt x="173" y="620"/>
                    <a:pt x="173" y="622"/>
                  </a:cubicBezTo>
                  <a:cubicBezTo>
                    <a:pt x="172" y="623"/>
                    <a:pt x="169" y="623"/>
                    <a:pt x="169" y="625"/>
                  </a:cubicBezTo>
                  <a:cubicBezTo>
                    <a:pt x="163" y="634"/>
                    <a:pt x="167" y="641"/>
                    <a:pt x="158" y="645"/>
                  </a:cubicBezTo>
                  <a:cubicBezTo>
                    <a:pt x="153" y="648"/>
                    <a:pt x="149" y="652"/>
                    <a:pt x="144" y="655"/>
                  </a:cubicBezTo>
                  <a:cubicBezTo>
                    <a:pt x="141" y="656"/>
                    <a:pt x="135" y="659"/>
                    <a:pt x="135" y="659"/>
                  </a:cubicBezTo>
                  <a:cubicBezTo>
                    <a:pt x="133" y="664"/>
                    <a:pt x="130" y="666"/>
                    <a:pt x="130" y="669"/>
                  </a:cubicBezTo>
                  <a:cubicBezTo>
                    <a:pt x="128" y="677"/>
                    <a:pt x="132" y="691"/>
                    <a:pt x="124" y="698"/>
                  </a:cubicBezTo>
                  <a:cubicBezTo>
                    <a:pt x="118" y="703"/>
                    <a:pt x="108" y="709"/>
                    <a:pt x="101" y="711"/>
                  </a:cubicBezTo>
                  <a:cubicBezTo>
                    <a:pt x="101" y="711"/>
                    <a:pt x="90" y="716"/>
                    <a:pt x="87" y="716"/>
                  </a:cubicBezTo>
                  <a:cubicBezTo>
                    <a:pt x="85" y="717"/>
                    <a:pt x="82" y="717"/>
                    <a:pt x="82" y="717"/>
                  </a:cubicBezTo>
                  <a:cubicBezTo>
                    <a:pt x="76" y="725"/>
                    <a:pt x="68" y="733"/>
                    <a:pt x="60" y="738"/>
                  </a:cubicBezTo>
                  <a:cubicBezTo>
                    <a:pt x="56" y="745"/>
                    <a:pt x="53" y="755"/>
                    <a:pt x="46" y="759"/>
                  </a:cubicBezTo>
                  <a:cubicBezTo>
                    <a:pt x="43" y="764"/>
                    <a:pt x="37" y="767"/>
                    <a:pt x="31" y="773"/>
                  </a:cubicBezTo>
                  <a:cubicBezTo>
                    <a:pt x="26" y="780"/>
                    <a:pt x="25" y="789"/>
                    <a:pt x="23" y="797"/>
                  </a:cubicBezTo>
                  <a:cubicBezTo>
                    <a:pt x="20" y="803"/>
                    <a:pt x="19" y="809"/>
                    <a:pt x="17" y="816"/>
                  </a:cubicBezTo>
                  <a:cubicBezTo>
                    <a:pt x="15" y="817"/>
                    <a:pt x="14" y="824"/>
                    <a:pt x="14" y="824"/>
                  </a:cubicBezTo>
                  <a:cubicBezTo>
                    <a:pt x="15" y="831"/>
                    <a:pt x="26" y="842"/>
                    <a:pt x="26" y="842"/>
                  </a:cubicBezTo>
                  <a:cubicBezTo>
                    <a:pt x="26" y="847"/>
                    <a:pt x="17" y="855"/>
                    <a:pt x="17" y="855"/>
                  </a:cubicBezTo>
                  <a:cubicBezTo>
                    <a:pt x="14" y="863"/>
                    <a:pt x="17" y="867"/>
                    <a:pt x="25" y="870"/>
                  </a:cubicBezTo>
                  <a:cubicBezTo>
                    <a:pt x="28" y="884"/>
                    <a:pt x="17" y="902"/>
                    <a:pt x="6" y="909"/>
                  </a:cubicBezTo>
                  <a:cubicBezTo>
                    <a:pt x="0" y="927"/>
                    <a:pt x="5" y="927"/>
                    <a:pt x="12" y="941"/>
                  </a:cubicBezTo>
                  <a:cubicBezTo>
                    <a:pt x="23" y="963"/>
                    <a:pt x="29" y="969"/>
                    <a:pt x="53" y="977"/>
                  </a:cubicBezTo>
                  <a:cubicBezTo>
                    <a:pt x="60" y="986"/>
                    <a:pt x="56" y="983"/>
                    <a:pt x="63" y="989"/>
                  </a:cubicBezTo>
                  <a:cubicBezTo>
                    <a:pt x="62" y="994"/>
                    <a:pt x="59" y="997"/>
                    <a:pt x="59" y="1002"/>
                  </a:cubicBezTo>
                  <a:cubicBezTo>
                    <a:pt x="57" y="1009"/>
                    <a:pt x="70" y="1020"/>
                    <a:pt x="74" y="1027"/>
                  </a:cubicBezTo>
                  <a:cubicBezTo>
                    <a:pt x="77" y="1031"/>
                    <a:pt x="91" y="1036"/>
                    <a:pt x="91" y="1036"/>
                  </a:cubicBezTo>
                  <a:cubicBezTo>
                    <a:pt x="94" y="1036"/>
                    <a:pt x="96" y="1036"/>
                    <a:pt x="98" y="1034"/>
                  </a:cubicBezTo>
                  <a:cubicBezTo>
                    <a:pt x="99" y="1034"/>
                    <a:pt x="98" y="1031"/>
                    <a:pt x="99" y="1030"/>
                  </a:cubicBezTo>
                  <a:cubicBezTo>
                    <a:pt x="101" y="1030"/>
                    <a:pt x="107" y="1038"/>
                    <a:pt x="108" y="1038"/>
                  </a:cubicBezTo>
                  <a:cubicBezTo>
                    <a:pt x="119" y="1047"/>
                    <a:pt x="133" y="1055"/>
                    <a:pt x="146" y="1059"/>
                  </a:cubicBezTo>
                  <a:cubicBezTo>
                    <a:pt x="149" y="1067"/>
                    <a:pt x="152" y="1066"/>
                    <a:pt x="159" y="1064"/>
                  </a:cubicBezTo>
                  <a:cubicBezTo>
                    <a:pt x="163" y="1061"/>
                    <a:pt x="166" y="1059"/>
                    <a:pt x="169" y="1058"/>
                  </a:cubicBezTo>
                  <a:cubicBezTo>
                    <a:pt x="172" y="1056"/>
                    <a:pt x="178" y="1055"/>
                    <a:pt x="178" y="1055"/>
                  </a:cubicBezTo>
                  <a:cubicBezTo>
                    <a:pt x="192" y="1059"/>
                    <a:pt x="209" y="1061"/>
                    <a:pt x="224" y="1063"/>
                  </a:cubicBezTo>
                  <a:cubicBezTo>
                    <a:pt x="231" y="1067"/>
                    <a:pt x="229" y="1070"/>
                    <a:pt x="238" y="1069"/>
                  </a:cubicBezTo>
                  <a:cubicBezTo>
                    <a:pt x="238" y="1063"/>
                    <a:pt x="238" y="1056"/>
                    <a:pt x="238" y="1050"/>
                  </a:cubicBezTo>
                  <a:cubicBezTo>
                    <a:pt x="241" y="1041"/>
                    <a:pt x="257" y="1059"/>
                    <a:pt x="260" y="1061"/>
                  </a:cubicBezTo>
                  <a:cubicBezTo>
                    <a:pt x="266" y="1050"/>
                    <a:pt x="279" y="1052"/>
                    <a:pt x="291" y="1050"/>
                  </a:cubicBezTo>
                  <a:cubicBezTo>
                    <a:pt x="297" y="1049"/>
                    <a:pt x="302" y="1044"/>
                    <a:pt x="308" y="1041"/>
                  </a:cubicBezTo>
                  <a:cubicBezTo>
                    <a:pt x="319" y="1042"/>
                    <a:pt x="330" y="1045"/>
                    <a:pt x="341" y="1049"/>
                  </a:cubicBezTo>
                  <a:cubicBezTo>
                    <a:pt x="342" y="1050"/>
                    <a:pt x="344" y="1055"/>
                    <a:pt x="344" y="1058"/>
                  </a:cubicBezTo>
                  <a:cubicBezTo>
                    <a:pt x="344" y="1061"/>
                    <a:pt x="342" y="1067"/>
                    <a:pt x="342" y="1067"/>
                  </a:cubicBezTo>
                  <a:cubicBezTo>
                    <a:pt x="347" y="1070"/>
                    <a:pt x="355" y="1072"/>
                    <a:pt x="361" y="1075"/>
                  </a:cubicBezTo>
                  <a:cubicBezTo>
                    <a:pt x="362" y="1075"/>
                    <a:pt x="365" y="1077"/>
                    <a:pt x="365" y="1077"/>
                  </a:cubicBezTo>
                  <a:cubicBezTo>
                    <a:pt x="375" y="1074"/>
                    <a:pt x="384" y="1074"/>
                    <a:pt x="393" y="1080"/>
                  </a:cubicBezTo>
                  <a:cubicBezTo>
                    <a:pt x="396" y="1083"/>
                    <a:pt x="398" y="1088"/>
                    <a:pt x="401" y="1092"/>
                  </a:cubicBezTo>
                  <a:cubicBezTo>
                    <a:pt x="404" y="1095"/>
                    <a:pt x="407" y="1102"/>
                    <a:pt x="407" y="1102"/>
                  </a:cubicBezTo>
                  <a:cubicBezTo>
                    <a:pt x="404" y="1114"/>
                    <a:pt x="399" y="1127"/>
                    <a:pt x="396" y="1138"/>
                  </a:cubicBezTo>
                  <a:cubicBezTo>
                    <a:pt x="393" y="1147"/>
                    <a:pt x="395" y="1141"/>
                    <a:pt x="389" y="1152"/>
                  </a:cubicBezTo>
                  <a:cubicBezTo>
                    <a:pt x="387" y="1153"/>
                    <a:pt x="385" y="1156"/>
                    <a:pt x="385" y="1156"/>
                  </a:cubicBezTo>
                  <a:cubicBezTo>
                    <a:pt x="389" y="1185"/>
                    <a:pt x="396" y="1180"/>
                    <a:pt x="410" y="1197"/>
                  </a:cubicBezTo>
                  <a:cubicBezTo>
                    <a:pt x="427" y="1219"/>
                    <a:pt x="440" y="1239"/>
                    <a:pt x="447" y="1266"/>
                  </a:cubicBezTo>
                  <a:cubicBezTo>
                    <a:pt x="446" y="1280"/>
                    <a:pt x="452" y="1314"/>
                    <a:pt x="435" y="1325"/>
                  </a:cubicBezTo>
                  <a:cubicBezTo>
                    <a:pt x="427" y="1347"/>
                    <a:pt x="433" y="1325"/>
                    <a:pt x="430" y="1367"/>
                  </a:cubicBezTo>
                  <a:cubicBezTo>
                    <a:pt x="429" y="1377"/>
                    <a:pt x="421" y="1381"/>
                    <a:pt x="418" y="1391"/>
                  </a:cubicBezTo>
                  <a:cubicBezTo>
                    <a:pt x="421" y="1413"/>
                    <a:pt x="430" y="1422"/>
                    <a:pt x="446" y="1438"/>
                  </a:cubicBezTo>
                  <a:cubicBezTo>
                    <a:pt x="449" y="1441"/>
                    <a:pt x="450" y="1442"/>
                    <a:pt x="452" y="1447"/>
                  </a:cubicBezTo>
                  <a:cubicBezTo>
                    <a:pt x="454" y="1450"/>
                    <a:pt x="455" y="1456"/>
                    <a:pt x="455" y="1456"/>
                  </a:cubicBezTo>
                  <a:cubicBezTo>
                    <a:pt x="457" y="1475"/>
                    <a:pt x="458" y="1488"/>
                    <a:pt x="460" y="1505"/>
                  </a:cubicBezTo>
                  <a:cubicBezTo>
                    <a:pt x="461" y="1514"/>
                    <a:pt x="461" y="1511"/>
                    <a:pt x="464" y="1522"/>
                  </a:cubicBezTo>
                  <a:cubicBezTo>
                    <a:pt x="466" y="1524"/>
                    <a:pt x="466" y="1527"/>
                    <a:pt x="466" y="1527"/>
                  </a:cubicBezTo>
                  <a:cubicBezTo>
                    <a:pt x="468" y="1542"/>
                    <a:pt x="469" y="1552"/>
                    <a:pt x="481" y="1561"/>
                  </a:cubicBezTo>
                  <a:cubicBezTo>
                    <a:pt x="485" y="1566"/>
                    <a:pt x="488" y="1569"/>
                    <a:pt x="494" y="1572"/>
                  </a:cubicBezTo>
                  <a:cubicBezTo>
                    <a:pt x="497" y="1585"/>
                    <a:pt x="503" y="1597"/>
                    <a:pt x="506" y="1610"/>
                  </a:cubicBezTo>
                  <a:cubicBezTo>
                    <a:pt x="506" y="1614"/>
                    <a:pt x="508" y="1619"/>
                    <a:pt x="505" y="1622"/>
                  </a:cubicBezTo>
                  <a:cubicBezTo>
                    <a:pt x="503" y="1625"/>
                    <a:pt x="497" y="1628"/>
                    <a:pt x="497" y="1628"/>
                  </a:cubicBezTo>
                  <a:cubicBezTo>
                    <a:pt x="488" y="1642"/>
                    <a:pt x="509" y="1644"/>
                    <a:pt x="517" y="1644"/>
                  </a:cubicBezTo>
                  <a:cubicBezTo>
                    <a:pt x="539" y="1639"/>
                    <a:pt x="557" y="1635"/>
                    <a:pt x="579" y="1633"/>
                  </a:cubicBezTo>
                  <a:cubicBezTo>
                    <a:pt x="598" y="1630"/>
                    <a:pt x="613" y="1627"/>
                    <a:pt x="632" y="1624"/>
                  </a:cubicBezTo>
                  <a:cubicBezTo>
                    <a:pt x="635" y="1624"/>
                    <a:pt x="638" y="1622"/>
                    <a:pt x="641" y="1621"/>
                  </a:cubicBezTo>
                  <a:cubicBezTo>
                    <a:pt x="642" y="1621"/>
                    <a:pt x="644" y="1619"/>
                    <a:pt x="646" y="1617"/>
                  </a:cubicBezTo>
                  <a:cubicBezTo>
                    <a:pt x="649" y="1617"/>
                    <a:pt x="655" y="1616"/>
                    <a:pt x="655" y="1616"/>
                  </a:cubicBezTo>
                  <a:cubicBezTo>
                    <a:pt x="659" y="1610"/>
                    <a:pt x="664" y="1603"/>
                    <a:pt x="670" y="1600"/>
                  </a:cubicBezTo>
                  <a:cubicBezTo>
                    <a:pt x="675" y="1594"/>
                    <a:pt x="678" y="1591"/>
                    <a:pt x="683" y="1588"/>
                  </a:cubicBezTo>
                  <a:cubicBezTo>
                    <a:pt x="687" y="1581"/>
                    <a:pt x="697" y="1577"/>
                    <a:pt x="704" y="1574"/>
                  </a:cubicBezTo>
                  <a:cubicBezTo>
                    <a:pt x="715" y="1563"/>
                    <a:pt x="726" y="1550"/>
                    <a:pt x="731" y="1535"/>
                  </a:cubicBezTo>
                  <a:cubicBezTo>
                    <a:pt x="731" y="1531"/>
                    <a:pt x="729" y="1528"/>
                    <a:pt x="729" y="1525"/>
                  </a:cubicBezTo>
                  <a:cubicBezTo>
                    <a:pt x="729" y="1494"/>
                    <a:pt x="737" y="1505"/>
                    <a:pt x="754" y="1494"/>
                  </a:cubicBezTo>
                  <a:cubicBezTo>
                    <a:pt x="759" y="1488"/>
                    <a:pt x="762" y="1483"/>
                    <a:pt x="765" y="1475"/>
                  </a:cubicBezTo>
                  <a:cubicBezTo>
                    <a:pt x="763" y="1458"/>
                    <a:pt x="765" y="1439"/>
                    <a:pt x="755" y="1424"/>
                  </a:cubicBezTo>
                  <a:cubicBezTo>
                    <a:pt x="759" y="1413"/>
                    <a:pt x="771" y="1419"/>
                    <a:pt x="779" y="1422"/>
                  </a:cubicBezTo>
                  <a:cubicBezTo>
                    <a:pt x="782" y="1427"/>
                    <a:pt x="782" y="1435"/>
                    <a:pt x="785" y="1427"/>
                  </a:cubicBezTo>
                  <a:cubicBezTo>
                    <a:pt x="786" y="1416"/>
                    <a:pt x="786" y="1405"/>
                    <a:pt x="786" y="1396"/>
                  </a:cubicBezTo>
                  <a:cubicBezTo>
                    <a:pt x="788" y="1386"/>
                    <a:pt x="810" y="1385"/>
                    <a:pt x="817" y="1380"/>
                  </a:cubicBezTo>
                  <a:cubicBezTo>
                    <a:pt x="820" y="1374"/>
                    <a:pt x="831" y="1367"/>
                    <a:pt x="837" y="1363"/>
                  </a:cubicBezTo>
                  <a:cubicBezTo>
                    <a:pt x="841" y="1361"/>
                    <a:pt x="847" y="1356"/>
                    <a:pt x="847" y="1356"/>
                  </a:cubicBezTo>
                  <a:cubicBezTo>
                    <a:pt x="855" y="1345"/>
                    <a:pt x="845" y="1333"/>
                    <a:pt x="844" y="1320"/>
                  </a:cubicBezTo>
                  <a:cubicBezTo>
                    <a:pt x="845" y="1310"/>
                    <a:pt x="847" y="1308"/>
                    <a:pt x="850" y="1299"/>
                  </a:cubicBezTo>
                  <a:cubicBezTo>
                    <a:pt x="847" y="1288"/>
                    <a:pt x="842" y="1288"/>
                    <a:pt x="834" y="1280"/>
                  </a:cubicBezTo>
                  <a:cubicBezTo>
                    <a:pt x="833" y="1275"/>
                    <a:pt x="830" y="1266"/>
                    <a:pt x="830" y="1266"/>
                  </a:cubicBezTo>
                  <a:cubicBezTo>
                    <a:pt x="831" y="1250"/>
                    <a:pt x="831" y="1236"/>
                    <a:pt x="831" y="1220"/>
                  </a:cubicBezTo>
                  <a:cubicBezTo>
                    <a:pt x="833" y="1192"/>
                    <a:pt x="861" y="1183"/>
                    <a:pt x="876" y="1166"/>
                  </a:cubicBezTo>
                  <a:cubicBezTo>
                    <a:pt x="879" y="1160"/>
                    <a:pt x="884" y="1160"/>
                    <a:pt x="885" y="1153"/>
                  </a:cubicBezTo>
                  <a:cubicBezTo>
                    <a:pt x="890" y="1144"/>
                    <a:pt x="889" y="1142"/>
                    <a:pt x="895" y="1136"/>
                  </a:cubicBezTo>
                  <a:cubicBezTo>
                    <a:pt x="898" y="1127"/>
                    <a:pt x="906" y="1114"/>
                    <a:pt x="915" y="1111"/>
                  </a:cubicBezTo>
                  <a:cubicBezTo>
                    <a:pt x="920" y="1105"/>
                    <a:pt x="924" y="1099"/>
                    <a:pt x="930" y="1094"/>
                  </a:cubicBezTo>
                  <a:cubicBezTo>
                    <a:pt x="935" y="1089"/>
                    <a:pt x="938" y="1089"/>
                    <a:pt x="943" y="1084"/>
                  </a:cubicBezTo>
                  <a:cubicBezTo>
                    <a:pt x="947" y="1080"/>
                    <a:pt x="949" y="1078"/>
                    <a:pt x="955" y="1077"/>
                  </a:cubicBezTo>
                  <a:cubicBezTo>
                    <a:pt x="961" y="1066"/>
                    <a:pt x="958" y="1069"/>
                    <a:pt x="966" y="1064"/>
                  </a:cubicBezTo>
                  <a:cubicBezTo>
                    <a:pt x="972" y="1055"/>
                    <a:pt x="978" y="1045"/>
                    <a:pt x="983" y="1036"/>
                  </a:cubicBezTo>
                  <a:cubicBezTo>
                    <a:pt x="988" y="1030"/>
                    <a:pt x="989" y="1019"/>
                    <a:pt x="991" y="1013"/>
                  </a:cubicBezTo>
                  <a:cubicBezTo>
                    <a:pt x="994" y="1003"/>
                    <a:pt x="992" y="1009"/>
                    <a:pt x="998" y="999"/>
                  </a:cubicBezTo>
                  <a:cubicBezTo>
                    <a:pt x="1003" y="992"/>
                    <a:pt x="1003" y="984"/>
                    <a:pt x="1005" y="977"/>
                  </a:cubicBezTo>
                  <a:cubicBezTo>
                    <a:pt x="1003" y="966"/>
                    <a:pt x="1000" y="970"/>
                    <a:pt x="989" y="974"/>
                  </a:cubicBezTo>
                  <a:cubicBezTo>
                    <a:pt x="971" y="986"/>
                    <a:pt x="941" y="983"/>
                    <a:pt x="921" y="983"/>
                  </a:cubicBezTo>
                  <a:cubicBezTo>
                    <a:pt x="892" y="981"/>
                    <a:pt x="895" y="977"/>
                    <a:pt x="878" y="961"/>
                  </a:cubicBezTo>
                  <a:cubicBezTo>
                    <a:pt x="875" y="949"/>
                    <a:pt x="867" y="944"/>
                    <a:pt x="858" y="936"/>
                  </a:cubicBezTo>
                  <a:cubicBezTo>
                    <a:pt x="853" y="933"/>
                    <a:pt x="844" y="930"/>
                    <a:pt x="844" y="930"/>
                  </a:cubicBezTo>
                  <a:cubicBezTo>
                    <a:pt x="837" y="909"/>
                    <a:pt x="828" y="891"/>
                    <a:pt x="817" y="872"/>
                  </a:cubicBezTo>
                  <a:cubicBezTo>
                    <a:pt x="811" y="866"/>
                    <a:pt x="816" y="869"/>
                    <a:pt x="805" y="863"/>
                  </a:cubicBezTo>
                  <a:cubicBezTo>
                    <a:pt x="802" y="859"/>
                    <a:pt x="796" y="856"/>
                    <a:pt x="796" y="856"/>
                  </a:cubicBezTo>
                  <a:cubicBezTo>
                    <a:pt x="786" y="842"/>
                    <a:pt x="794" y="825"/>
                    <a:pt x="785" y="813"/>
                  </a:cubicBezTo>
                  <a:cubicBezTo>
                    <a:pt x="774" y="794"/>
                    <a:pt x="759" y="772"/>
                    <a:pt x="745" y="758"/>
                  </a:cubicBezTo>
                  <a:cubicBezTo>
                    <a:pt x="742" y="744"/>
                    <a:pt x="737" y="736"/>
                    <a:pt x="729" y="723"/>
                  </a:cubicBezTo>
                  <a:cubicBezTo>
                    <a:pt x="726" y="720"/>
                    <a:pt x="723" y="709"/>
                    <a:pt x="723" y="709"/>
                  </a:cubicBezTo>
                  <a:cubicBezTo>
                    <a:pt x="740" y="705"/>
                    <a:pt x="757" y="733"/>
                    <a:pt x="766" y="744"/>
                  </a:cubicBezTo>
                  <a:cubicBezTo>
                    <a:pt x="771" y="758"/>
                    <a:pt x="771" y="759"/>
                    <a:pt x="786" y="764"/>
                  </a:cubicBezTo>
                  <a:cubicBezTo>
                    <a:pt x="793" y="766"/>
                    <a:pt x="800" y="773"/>
                    <a:pt x="800" y="773"/>
                  </a:cubicBezTo>
                  <a:cubicBezTo>
                    <a:pt x="803" y="780"/>
                    <a:pt x="808" y="784"/>
                    <a:pt x="813" y="791"/>
                  </a:cubicBezTo>
                  <a:cubicBezTo>
                    <a:pt x="813" y="803"/>
                    <a:pt x="814" y="809"/>
                    <a:pt x="817" y="819"/>
                  </a:cubicBezTo>
                  <a:cubicBezTo>
                    <a:pt x="819" y="842"/>
                    <a:pt x="820" y="841"/>
                    <a:pt x="839" y="847"/>
                  </a:cubicBezTo>
                  <a:cubicBezTo>
                    <a:pt x="844" y="852"/>
                    <a:pt x="847" y="856"/>
                    <a:pt x="851" y="861"/>
                  </a:cubicBezTo>
                  <a:cubicBezTo>
                    <a:pt x="851" y="863"/>
                    <a:pt x="853" y="864"/>
                    <a:pt x="853" y="866"/>
                  </a:cubicBezTo>
                  <a:cubicBezTo>
                    <a:pt x="853" y="869"/>
                    <a:pt x="853" y="874"/>
                    <a:pt x="855" y="877"/>
                  </a:cubicBezTo>
                  <a:cubicBezTo>
                    <a:pt x="856" y="884"/>
                    <a:pt x="870" y="889"/>
                    <a:pt x="875" y="894"/>
                  </a:cubicBezTo>
                  <a:cubicBezTo>
                    <a:pt x="887" y="927"/>
                    <a:pt x="870" y="945"/>
                    <a:pt x="910" y="955"/>
                  </a:cubicBezTo>
                  <a:cubicBezTo>
                    <a:pt x="921" y="953"/>
                    <a:pt x="926" y="955"/>
                    <a:pt x="933" y="949"/>
                  </a:cubicBezTo>
                  <a:cubicBezTo>
                    <a:pt x="938" y="942"/>
                    <a:pt x="944" y="941"/>
                    <a:pt x="951" y="936"/>
                  </a:cubicBezTo>
                  <a:cubicBezTo>
                    <a:pt x="972" y="924"/>
                    <a:pt x="978" y="920"/>
                    <a:pt x="1003" y="916"/>
                  </a:cubicBezTo>
                  <a:cubicBezTo>
                    <a:pt x="1009" y="914"/>
                    <a:pt x="1017" y="911"/>
                    <a:pt x="1025" y="909"/>
                  </a:cubicBezTo>
                  <a:cubicBezTo>
                    <a:pt x="1031" y="906"/>
                    <a:pt x="1036" y="899"/>
                    <a:pt x="1042" y="897"/>
                  </a:cubicBezTo>
                  <a:cubicBezTo>
                    <a:pt x="1051" y="894"/>
                    <a:pt x="1060" y="894"/>
                    <a:pt x="1068" y="888"/>
                  </a:cubicBezTo>
                  <a:cubicBezTo>
                    <a:pt x="1073" y="881"/>
                    <a:pt x="1079" y="877"/>
                    <a:pt x="1084" y="869"/>
                  </a:cubicBezTo>
                  <a:cubicBezTo>
                    <a:pt x="1087" y="861"/>
                    <a:pt x="1088" y="850"/>
                    <a:pt x="1098" y="844"/>
                  </a:cubicBezTo>
                  <a:cubicBezTo>
                    <a:pt x="1104" y="836"/>
                    <a:pt x="1105" y="825"/>
                    <a:pt x="1108" y="816"/>
                  </a:cubicBezTo>
                  <a:cubicBezTo>
                    <a:pt x="1110" y="811"/>
                    <a:pt x="1115" y="808"/>
                    <a:pt x="1116" y="803"/>
                  </a:cubicBezTo>
                  <a:cubicBezTo>
                    <a:pt x="1110" y="800"/>
                    <a:pt x="1110" y="805"/>
                    <a:pt x="1102" y="808"/>
                  </a:cubicBezTo>
                  <a:cubicBezTo>
                    <a:pt x="1099" y="802"/>
                    <a:pt x="1104" y="795"/>
                    <a:pt x="1098" y="792"/>
                  </a:cubicBezTo>
                  <a:cubicBezTo>
                    <a:pt x="1094" y="789"/>
                    <a:pt x="1084" y="788"/>
                    <a:pt x="1084" y="788"/>
                  </a:cubicBezTo>
                  <a:cubicBezTo>
                    <a:pt x="1077" y="780"/>
                    <a:pt x="1076" y="783"/>
                    <a:pt x="1067" y="786"/>
                  </a:cubicBezTo>
                  <a:cubicBezTo>
                    <a:pt x="1064" y="788"/>
                    <a:pt x="1057" y="789"/>
                    <a:pt x="1057" y="789"/>
                  </a:cubicBezTo>
                  <a:cubicBezTo>
                    <a:pt x="1054" y="789"/>
                    <a:pt x="1051" y="789"/>
                    <a:pt x="1048" y="788"/>
                  </a:cubicBezTo>
                  <a:cubicBezTo>
                    <a:pt x="1046" y="786"/>
                    <a:pt x="1045" y="778"/>
                    <a:pt x="1045" y="778"/>
                  </a:cubicBezTo>
                  <a:cubicBezTo>
                    <a:pt x="1046" y="778"/>
                    <a:pt x="1048" y="777"/>
                    <a:pt x="1050" y="775"/>
                  </a:cubicBezTo>
                  <a:cubicBezTo>
                    <a:pt x="1060" y="772"/>
                    <a:pt x="1067" y="778"/>
                    <a:pt x="1060" y="763"/>
                  </a:cubicBezTo>
                  <a:cubicBezTo>
                    <a:pt x="1059" y="763"/>
                    <a:pt x="1057" y="761"/>
                    <a:pt x="1056" y="761"/>
                  </a:cubicBezTo>
                  <a:cubicBezTo>
                    <a:pt x="1053" y="761"/>
                    <a:pt x="1048" y="761"/>
                    <a:pt x="1046" y="763"/>
                  </a:cubicBezTo>
                  <a:cubicBezTo>
                    <a:pt x="1046" y="764"/>
                    <a:pt x="1045" y="766"/>
                    <a:pt x="1043" y="767"/>
                  </a:cubicBezTo>
                  <a:cubicBezTo>
                    <a:pt x="1036" y="775"/>
                    <a:pt x="1025" y="777"/>
                    <a:pt x="1016" y="780"/>
                  </a:cubicBezTo>
                  <a:cubicBezTo>
                    <a:pt x="1011" y="780"/>
                    <a:pt x="1006" y="778"/>
                    <a:pt x="1003" y="777"/>
                  </a:cubicBezTo>
                  <a:cubicBezTo>
                    <a:pt x="1002" y="777"/>
                    <a:pt x="997" y="775"/>
                    <a:pt x="997" y="775"/>
                  </a:cubicBezTo>
                  <a:cubicBezTo>
                    <a:pt x="988" y="763"/>
                    <a:pt x="986" y="761"/>
                    <a:pt x="971" y="758"/>
                  </a:cubicBezTo>
                  <a:cubicBezTo>
                    <a:pt x="971" y="753"/>
                    <a:pt x="974" y="747"/>
                    <a:pt x="971" y="742"/>
                  </a:cubicBezTo>
                  <a:cubicBezTo>
                    <a:pt x="969" y="739"/>
                    <a:pt x="960" y="736"/>
                    <a:pt x="957" y="734"/>
                  </a:cubicBezTo>
                  <a:cubicBezTo>
                    <a:pt x="954" y="733"/>
                    <a:pt x="947" y="731"/>
                    <a:pt x="947" y="731"/>
                  </a:cubicBezTo>
                  <a:cubicBezTo>
                    <a:pt x="941" y="725"/>
                    <a:pt x="935" y="722"/>
                    <a:pt x="929" y="716"/>
                  </a:cubicBezTo>
                  <a:cubicBezTo>
                    <a:pt x="930" y="706"/>
                    <a:pt x="932" y="700"/>
                    <a:pt x="941" y="697"/>
                  </a:cubicBezTo>
                  <a:cubicBezTo>
                    <a:pt x="955" y="698"/>
                    <a:pt x="968" y="702"/>
                    <a:pt x="980" y="705"/>
                  </a:cubicBezTo>
                  <a:cubicBezTo>
                    <a:pt x="986" y="711"/>
                    <a:pt x="988" y="716"/>
                    <a:pt x="995" y="720"/>
                  </a:cubicBezTo>
                  <a:cubicBezTo>
                    <a:pt x="1005" y="734"/>
                    <a:pt x="1012" y="736"/>
                    <a:pt x="1025" y="744"/>
                  </a:cubicBezTo>
                  <a:cubicBezTo>
                    <a:pt x="1033" y="742"/>
                    <a:pt x="1045" y="747"/>
                    <a:pt x="1051" y="741"/>
                  </a:cubicBezTo>
                  <a:cubicBezTo>
                    <a:pt x="1060" y="733"/>
                    <a:pt x="1048" y="738"/>
                    <a:pt x="1059" y="734"/>
                  </a:cubicBezTo>
                  <a:cubicBezTo>
                    <a:pt x="1064" y="738"/>
                    <a:pt x="1068" y="739"/>
                    <a:pt x="1073" y="742"/>
                  </a:cubicBezTo>
                  <a:cubicBezTo>
                    <a:pt x="1079" y="752"/>
                    <a:pt x="1093" y="750"/>
                    <a:pt x="1104" y="753"/>
                  </a:cubicBezTo>
                  <a:cubicBezTo>
                    <a:pt x="1121" y="764"/>
                    <a:pt x="1110" y="759"/>
                    <a:pt x="1141" y="761"/>
                  </a:cubicBezTo>
                  <a:cubicBezTo>
                    <a:pt x="1152" y="763"/>
                    <a:pt x="1156" y="766"/>
                    <a:pt x="1163" y="775"/>
                  </a:cubicBezTo>
                  <a:cubicBezTo>
                    <a:pt x="1159" y="788"/>
                    <a:pt x="1167" y="781"/>
                    <a:pt x="1173" y="777"/>
                  </a:cubicBezTo>
                  <a:cubicBezTo>
                    <a:pt x="1175" y="770"/>
                    <a:pt x="1178" y="770"/>
                    <a:pt x="1181" y="764"/>
                  </a:cubicBezTo>
                  <a:cubicBezTo>
                    <a:pt x="1190" y="767"/>
                    <a:pt x="1189" y="772"/>
                    <a:pt x="1187" y="783"/>
                  </a:cubicBezTo>
                  <a:cubicBezTo>
                    <a:pt x="1195" y="789"/>
                    <a:pt x="1206" y="786"/>
                    <a:pt x="1215" y="789"/>
                  </a:cubicBezTo>
                  <a:cubicBezTo>
                    <a:pt x="1221" y="791"/>
                    <a:pt x="1226" y="797"/>
                    <a:pt x="1234" y="800"/>
                  </a:cubicBezTo>
                  <a:cubicBezTo>
                    <a:pt x="1245" y="803"/>
                    <a:pt x="1255" y="808"/>
                    <a:pt x="1265" y="816"/>
                  </a:cubicBezTo>
                  <a:cubicBezTo>
                    <a:pt x="1268" y="827"/>
                    <a:pt x="1272" y="831"/>
                    <a:pt x="1282" y="834"/>
                  </a:cubicBezTo>
                  <a:cubicBezTo>
                    <a:pt x="1286" y="842"/>
                    <a:pt x="1288" y="847"/>
                    <a:pt x="1296" y="852"/>
                  </a:cubicBezTo>
                  <a:cubicBezTo>
                    <a:pt x="1308" y="849"/>
                    <a:pt x="1302" y="850"/>
                    <a:pt x="1314" y="847"/>
                  </a:cubicBezTo>
                  <a:cubicBezTo>
                    <a:pt x="1316" y="845"/>
                    <a:pt x="1319" y="845"/>
                    <a:pt x="1319" y="845"/>
                  </a:cubicBezTo>
                  <a:cubicBezTo>
                    <a:pt x="1328" y="852"/>
                    <a:pt x="1322" y="842"/>
                    <a:pt x="1319" y="839"/>
                  </a:cubicBezTo>
                  <a:cubicBezTo>
                    <a:pt x="1316" y="844"/>
                    <a:pt x="1311" y="847"/>
                    <a:pt x="1310" y="853"/>
                  </a:cubicBezTo>
                  <a:cubicBezTo>
                    <a:pt x="1310" y="856"/>
                    <a:pt x="1307" y="863"/>
                    <a:pt x="1307" y="863"/>
                  </a:cubicBezTo>
                  <a:cubicBezTo>
                    <a:pt x="1308" y="869"/>
                    <a:pt x="1310" y="880"/>
                    <a:pt x="1319" y="880"/>
                  </a:cubicBezTo>
                  <a:lnTo>
                    <a:pt x="1320" y="916"/>
                  </a:lnTo>
                  <a:lnTo>
                    <a:pt x="1348" y="1005"/>
                  </a:lnTo>
                  <a:lnTo>
                    <a:pt x="1373" y="1033"/>
                  </a:lnTo>
                  <a:lnTo>
                    <a:pt x="1416" y="994"/>
                  </a:lnTo>
                  <a:lnTo>
                    <a:pt x="1413" y="967"/>
                  </a:lnTo>
                  <a:lnTo>
                    <a:pt x="1424" y="959"/>
                  </a:lnTo>
                  <a:lnTo>
                    <a:pt x="1423" y="925"/>
                  </a:lnTo>
                  <a:lnTo>
                    <a:pt x="1452" y="916"/>
                  </a:lnTo>
                  <a:lnTo>
                    <a:pt x="1520" y="855"/>
                  </a:lnTo>
                  <a:lnTo>
                    <a:pt x="1533" y="839"/>
                  </a:lnTo>
                  <a:lnTo>
                    <a:pt x="1588" y="824"/>
                  </a:lnTo>
                  <a:lnTo>
                    <a:pt x="1608" y="847"/>
                  </a:lnTo>
                  <a:lnTo>
                    <a:pt x="1602" y="858"/>
                  </a:lnTo>
                  <a:lnTo>
                    <a:pt x="1619" y="875"/>
                  </a:lnTo>
                  <a:lnTo>
                    <a:pt x="1624" y="899"/>
                  </a:lnTo>
                  <a:lnTo>
                    <a:pt x="1641" y="906"/>
                  </a:lnTo>
                  <a:lnTo>
                    <a:pt x="1677" y="892"/>
                  </a:lnTo>
                  <a:lnTo>
                    <a:pt x="1675" y="975"/>
                  </a:lnTo>
                  <a:lnTo>
                    <a:pt x="1684" y="956"/>
                  </a:lnTo>
                  <a:lnTo>
                    <a:pt x="1707" y="1000"/>
                  </a:lnTo>
                  <a:lnTo>
                    <a:pt x="1704" y="1030"/>
                  </a:lnTo>
                  <a:lnTo>
                    <a:pt x="1718" y="1013"/>
                  </a:lnTo>
                  <a:lnTo>
                    <a:pt x="1721" y="997"/>
                  </a:lnTo>
                  <a:lnTo>
                    <a:pt x="1738" y="972"/>
                  </a:lnTo>
                  <a:lnTo>
                    <a:pt x="1728" y="958"/>
                  </a:lnTo>
                  <a:lnTo>
                    <a:pt x="1737" y="942"/>
                  </a:lnTo>
                  <a:lnTo>
                    <a:pt x="1725" y="913"/>
                  </a:lnTo>
                  <a:lnTo>
                    <a:pt x="1732" y="889"/>
                  </a:lnTo>
                  <a:lnTo>
                    <a:pt x="1715" y="895"/>
                  </a:lnTo>
                  <a:lnTo>
                    <a:pt x="1707" y="874"/>
                  </a:lnTo>
                  <a:lnTo>
                    <a:pt x="1701" y="844"/>
                  </a:lnTo>
                  <a:lnTo>
                    <a:pt x="1714" y="816"/>
                  </a:lnTo>
                  <a:lnTo>
                    <a:pt x="1728" y="834"/>
                  </a:lnTo>
                  <a:lnTo>
                    <a:pt x="1721" y="880"/>
                  </a:lnTo>
                  <a:lnTo>
                    <a:pt x="1738" y="849"/>
                  </a:lnTo>
                  <a:lnTo>
                    <a:pt x="1732" y="824"/>
                  </a:lnTo>
                  <a:lnTo>
                    <a:pt x="1752" y="808"/>
                  </a:lnTo>
                  <a:lnTo>
                    <a:pt x="1752" y="797"/>
                  </a:lnTo>
                  <a:lnTo>
                    <a:pt x="1759" y="800"/>
                  </a:lnTo>
                  <a:lnTo>
                    <a:pt x="1796" y="756"/>
                  </a:lnTo>
                  <a:lnTo>
                    <a:pt x="1805" y="684"/>
                  </a:lnTo>
                  <a:lnTo>
                    <a:pt x="1810" y="655"/>
                  </a:lnTo>
                  <a:lnTo>
                    <a:pt x="1794" y="664"/>
                  </a:lnTo>
                  <a:lnTo>
                    <a:pt x="1788" y="655"/>
                  </a:lnTo>
                  <a:lnTo>
                    <a:pt x="1800" y="638"/>
                  </a:lnTo>
                  <a:lnTo>
                    <a:pt x="1776" y="592"/>
                  </a:lnTo>
                  <a:lnTo>
                    <a:pt x="1763" y="580"/>
                  </a:lnTo>
                  <a:lnTo>
                    <a:pt x="1783" y="544"/>
                  </a:lnTo>
                  <a:lnTo>
                    <a:pt x="1762" y="539"/>
                  </a:lnTo>
                  <a:lnTo>
                    <a:pt x="1743" y="531"/>
                  </a:lnTo>
                  <a:lnTo>
                    <a:pt x="1751" y="503"/>
                  </a:lnTo>
                  <a:lnTo>
                    <a:pt x="1763" y="487"/>
                  </a:lnTo>
                  <a:lnTo>
                    <a:pt x="1766" y="519"/>
                  </a:lnTo>
                  <a:lnTo>
                    <a:pt x="1788" y="498"/>
                  </a:lnTo>
                  <a:lnTo>
                    <a:pt x="1805" y="497"/>
                  </a:lnTo>
                  <a:lnTo>
                    <a:pt x="1797" y="519"/>
                  </a:lnTo>
                  <a:lnTo>
                    <a:pt x="1824" y="528"/>
                  </a:lnTo>
                  <a:lnTo>
                    <a:pt x="1816" y="545"/>
                  </a:lnTo>
                  <a:lnTo>
                    <a:pt x="1830" y="559"/>
                  </a:lnTo>
                  <a:lnTo>
                    <a:pt x="1830" y="588"/>
                  </a:lnTo>
                  <a:lnTo>
                    <a:pt x="1861" y="559"/>
                  </a:lnTo>
                  <a:lnTo>
                    <a:pt x="1850" y="531"/>
                  </a:lnTo>
                  <a:lnTo>
                    <a:pt x="1821" y="489"/>
                  </a:lnTo>
                  <a:lnTo>
                    <a:pt x="1830" y="473"/>
                  </a:lnTo>
                  <a:lnTo>
                    <a:pt x="1824" y="448"/>
                  </a:lnTo>
                  <a:lnTo>
                    <a:pt x="1844" y="427"/>
                  </a:lnTo>
                  <a:lnTo>
                    <a:pt x="1868" y="416"/>
                  </a:lnTo>
                  <a:lnTo>
                    <a:pt x="1867" y="367"/>
                  </a:lnTo>
                  <a:lnTo>
                    <a:pt x="1865" y="333"/>
                  </a:lnTo>
                  <a:lnTo>
                    <a:pt x="1858" y="302"/>
                  </a:lnTo>
                  <a:lnTo>
                    <a:pt x="1830" y="248"/>
                  </a:lnTo>
                  <a:lnTo>
                    <a:pt x="1825" y="275"/>
                  </a:lnTo>
                  <a:lnTo>
                    <a:pt x="1807" y="258"/>
                  </a:lnTo>
                  <a:lnTo>
                    <a:pt x="1790" y="266"/>
                  </a:lnTo>
                  <a:lnTo>
                    <a:pt x="1805" y="226"/>
                  </a:lnTo>
                  <a:lnTo>
                    <a:pt x="1821" y="192"/>
                  </a:lnTo>
                  <a:lnTo>
                    <a:pt x="1850" y="176"/>
                  </a:lnTo>
                  <a:lnTo>
                    <a:pt x="1853" y="161"/>
                  </a:lnTo>
                  <a:lnTo>
                    <a:pt x="1873" y="155"/>
                  </a:lnTo>
                  <a:lnTo>
                    <a:pt x="1873" y="170"/>
                  </a:lnTo>
                  <a:lnTo>
                    <a:pt x="1896" y="145"/>
                  </a:lnTo>
                  <a:lnTo>
                    <a:pt x="1882" y="139"/>
                  </a:lnTo>
                  <a:lnTo>
                    <a:pt x="1882" y="120"/>
                  </a:lnTo>
                  <a:lnTo>
                    <a:pt x="1899" y="108"/>
                  </a:lnTo>
                  <a:lnTo>
                    <a:pt x="1906" y="122"/>
                  </a:lnTo>
                  <a:lnTo>
                    <a:pt x="1929" y="100"/>
                  </a:lnTo>
                  <a:lnTo>
                    <a:pt x="1926" y="120"/>
                  </a:lnTo>
                  <a:lnTo>
                    <a:pt x="1927" y="136"/>
                  </a:lnTo>
                  <a:lnTo>
                    <a:pt x="1926" y="158"/>
                  </a:lnTo>
                  <a:lnTo>
                    <a:pt x="1918" y="175"/>
                  </a:lnTo>
                  <a:lnTo>
                    <a:pt x="1932" y="197"/>
                  </a:lnTo>
                  <a:lnTo>
                    <a:pt x="1938" y="212"/>
                  </a:lnTo>
                  <a:lnTo>
                    <a:pt x="1947" y="209"/>
                  </a:lnTo>
                  <a:lnTo>
                    <a:pt x="1992" y="256"/>
                  </a:lnTo>
                  <a:lnTo>
                    <a:pt x="2002" y="233"/>
                  </a:lnTo>
                  <a:lnTo>
                    <a:pt x="2014" y="216"/>
                  </a:lnTo>
                  <a:lnTo>
                    <a:pt x="1994" y="205"/>
                  </a:lnTo>
                  <a:lnTo>
                    <a:pt x="1999" y="184"/>
                  </a:lnTo>
                  <a:lnTo>
                    <a:pt x="1999" y="172"/>
                  </a:lnTo>
                  <a:lnTo>
                    <a:pt x="1978" y="150"/>
                  </a:lnTo>
                  <a:lnTo>
                    <a:pt x="1960" y="147"/>
                  </a:lnTo>
                  <a:lnTo>
                    <a:pt x="1943" y="123"/>
                  </a:lnTo>
                  <a:lnTo>
                    <a:pt x="1966" y="119"/>
                  </a:lnTo>
                  <a:lnTo>
                    <a:pt x="1977" y="100"/>
                  </a:lnTo>
                  <a:lnTo>
                    <a:pt x="1991" y="106"/>
                  </a:lnTo>
                  <a:lnTo>
                    <a:pt x="2005" y="98"/>
                  </a:lnTo>
                  <a:lnTo>
                    <a:pt x="1990" y="80"/>
                  </a:lnTo>
                  <a:lnTo>
                    <a:pt x="2002" y="69"/>
                  </a:lnTo>
                  <a:lnTo>
                    <a:pt x="2021" y="68"/>
                  </a:lnTo>
                  <a:lnTo>
                    <a:pt x="2000" y="53"/>
                  </a:lnTo>
                  <a:lnTo>
                    <a:pt x="1975" y="51"/>
                  </a:lnTo>
                  <a:lnTo>
                    <a:pt x="1990" y="32"/>
                  </a:lnTo>
                  <a:lnTo>
                    <a:pt x="1989" y="11"/>
                  </a:lnTo>
                  <a:lnTo>
                    <a:pt x="2005" y="27"/>
                  </a:lnTo>
                  <a:lnTo>
                    <a:pt x="2015" y="18"/>
                  </a:lnTo>
                  <a:lnTo>
                    <a:pt x="2024" y="21"/>
                  </a:lnTo>
                  <a:lnTo>
                    <a:pt x="2038" y="36"/>
                  </a:lnTo>
                  <a:lnTo>
                    <a:pt x="2060" y="33"/>
                  </a:lnTo>
                  <a:lnTo>
                    <a:pt x="2042" y="15"/>
                  </a:lnTo>
                  <a:lnTo>
                    <a:pt x="2038" y="0"/>
                  </a:lnTo>
                  <a:lnTo>
                    <a:pt x="2006" y="5"/>
                  </a:lnTo>
                  <a:lnTo>
                    <a:pt x="1994" y="0"/>
                  </a:lnTo>
                  <a:lnTo>
                    <a:pt x="1955" y="11"/>
                  </a:lnTo>
                  <a:lnTo>
                    <a:pt x="1913" y="18"/>
                  </a:lnTo>
                  <a:lnTo>
                    <a:pt x="1886" y="30"/>
                  </a:lnTo>
                  <a:lnTo>
                    <a:pt x="1885" y="47"/>
                  </a:lnTo>
                  <a:lnTo>
                    <a:pt x="1864" y="50"/>
                  </a:lnTo>
                  <a:cubicBezTo>
                    <a:pt x="1858" y="55"/>
                    <a:pt x="1854" y="75"/>
                    <a:pt x="1847" y="77"/>
                  </a:cubicBezTo>
                  <a:cubicBezTo>
                    <a:pt x="1839" y="82"/>
                    <a:pt x="1830" y="65"/>
                    <a:pt x="1820" y="63"/>
                  </a:cubicBezTo>
                  <a:lnTo>
                    <a:pt x="1786" y="66"/>
                  </a:lnTo>
                  <a:lnTo>
                    <a:pt x="1732" y="56"/>
                  </a:lnTo>
                  <a:lnTo>
                    <a:pt x="1709" y="62"/>
                  </a:lnTo>
                  <a:lnTo>
                    <a:pt x="1678" y="56"/>
                  </a:lnTo>
                  <a:lnTo>
                    <a:pt x="1666" y="47"/>
                  </a:lnTo>
                  <a:lnTo>
                    <a:pt x="1643" y="50"/>
                  </a:lnTo>
                  <a:cubicBezTo>
                    <a:pt x="1635" y="52"/>
                    <a:pt x="1626" y="57"/>
                    <a:pt x="1618" y="60"/>
                  </a:cubicBezTo>
                  <a:cubicBezTo>
                    <a:pt x="1610" y="63"/>
                    <a:pt x="1603" y="67"/>
                    <a:pt x="1597" y="71"/>
                  </a:cubicBezTo>
                  <a:cubicBezTo>
                    <a:pt x="1591" y="75"/>
                    <a:pt x="1587" y="84"/>
                    <a:pt x="1583" y="83"/>
                  </a:cubicBezTo>
                  <a:cubicBezTo>
                    <a:pt x="1571" y="90"/>
                    <a:pt x="1576" y="67"/>
                    <a:pt x="1571" y="65"/>
                  </a:cubicBezTo>
                  <a:lnTo>
                    <a:pt x="1553" y="69"/>
                  </a:lnTo>
                  <a:cubicBezTo>
                    <a:pt x="1544" y="66"/>
                    <a:pt x="1531" y="50"/>
                    <a:pt x="1517" y="47"/>
                  </a:cubicBezTo>
                  <a:cubicBezTo>
                    <a:pt x="1503" y="46"/>
                    <a:pt x="1479" y="45"/>
                    <a:pt x="1468" y="48"/>
                  </a:cubicBezTo>
                  <a:cubicBezTo>
                    <a:pt x="1457" y="51"/>
                    <a:pt x="1461" y="63"/>
                    <a:pt x="1451" y="63"/>
                  </a:cubicBezTo>
                  <a:cubicBezTo>
                    <a:pt x="1439" y="66"/>
                    <a:pt x="1419" y="48"/>
                    <a:pt x="1408" y="47"/>
                  </a:cubicBezTo>
                  <a:cubicBezTo>
                    <a:pt x="1397" y="46"/>
                    <a:pt x="1390" y="59"/>
                    <a:pt x="1382" y="59"/>
                  </a:cubicBezTo>
                  <a:cubicBezTo>
                    <a:pt x="1374" y="59"/>
                    <a:pt x="1362" y="52"/>
                    <a:pt x="1357" y="47"/>
                  </a:cubicBezTo>
                  <a:cubicBezTo>
                    <a:pt x="1352" y="42"/>
                    <a:pt x="1356" y="36"/>
                    <a:pt x="1349" y="30"/>
                  </a:cubicBezTo>
                  <a:cubicBezTo>
                    <a:pt x="1333" y="26"/>
                    <a:pt x="1330" y="13"/>
                    <a:pt x="1318" y="11"/>
                  </a:cubicBezTo>
                  <a:cubicBezTo>
                    <a:pt x="1306" y="9"/>
                    <a:pt x="1287" y="20"/>
                    <a:pt x="1277" y="20"/>
                  </a:cubicBezTo>
                  <a:cubicBezTo>
                    <a:pt x="1267" y="20"/>
                    <a:pt x="1268" y="10"/>
                    <a:pt x="1259" y="9"/>
                  </a:cubicBezTo>
                  <a:lnTo>
                    <a:pt x="1222" y="14"/>
                  </a:lnTo>
                  <a:lnTo>
                    <a:pt x="1210" y="32"/>
                  </a:lnTo>
                  <a:cubicBezTo>
                    <a:pt x="1203" y="35"/>
                    <a:pt x="1187" y="28"/>
                    <a:pt x="1178" y="29"/>
                  </a:cubicBezTo>
                  <a:cubicBezTo>
                    <a:pt x="1169" y="30"/>
                    <a:pt x="1164" y="36"/>
                    <a:pt x="1154" y="39"/>
                  </a:cubicBezTo>
                  <a:cubicBezTo>
                    <a:pt x="1144" y="42"/>
                    <a:pt x="1124" y="44"/>
                    <a:pt x="1120" y="48"/>
                  </a:cubicBezTo>
                  <a:cubicBezTo>
                    <a:pt x="1109" y="57"/>
                    <a:pt x="1132" y="61"/>
                    <a:pt x="1132" y="65"/>
                  </a:cubicBezTo>
                  <a:cubicBezTo>
                    <a:pt x="1132" y="69"/>
                    <a:pt x="1126" y="70"/>
                    <a:pt x="1118" y="72"/>
                  </a:cubicBezTo>
                  <a:cubicBezTo>
                    <a:pt x="1110" y="74"/>
                    <a:pt x="1084" y="72"/>
                    <a:pt x="1085" y="77"/>
                  </a:cubicBezTo>
                  <a:cubicBezTo>
                    <a:pt x="1085" y="86"/>
                    <a:pt x="1126" y="103"/>
                    <a:pt x="1127" y="105"/>
                  </a:cubicBezTo>
                  <a:lnTo>
                    <a:pt x="1090" y="90"/>
                  </a:lnTo>
                  <a:lnTo>
                    <a:pt x="1072" y="95"/>
                  </a:lnTo>
                  <a:cubicBezTo>
                    <a:pt x="1063" y="93"/>
                    <a:pt x="1039" y="65"/>
                    <a:pt x="1033" y="80"/>
                  </a:cubicBezTo>
                  <a:cubicBezTo>
                    <a:pt x="1027" y="95"/>
                    <a:pt x="1077" y="132"/>
                    <a:pt x="1084" y="147"/>
                  </a:cubicBezTo>
                  <a:lnTo>
                    <a:pt x="1075" y="171"/>
                  </a:lnTo>
                  <a:lnTo>
                    <a:pt x="1040" y="170"/>
                  </a:lnTo>
                  <a:cubicBezTo>
                    <a:pt x="1040" y="170"/>
                    <a:pt x="1061" y="164"/>
                    <a:pt x="1060" y="155"/>
                  </a:cubicBezTo>
                  <a:cubicBezTo>
                    <a:pt x="1059" y="146"/>
                    <a:pt x="1043" y="127"/>
                    <a:pt x="1031" y="113"/>
                  </a:cubicBezTo>
                  <a:cubicBezTo>
                    <a:pt x="1025" y="101"/>
                    <a:pt x="1030" y="84"/>
                    <a:pt x="1024" y="81"/>
                  </a:cubicBezTo>
                  <a:cubicBezTo>
                    <a:pt x="1018" y="78"/>
                    <a:pt x="997" y="65"/>
                    <a:pt x="989" y="71"/>
                  </a:cubicBezTo>
                  <a:cubicBezTo>
                    <a:pt x="968" y="74"/>
                    <a:pt x="970" y="107"/>
                    <a:pt x="974" y="116"/>
                  </a:cubicBezTo>
                  <a:cubicBezTo>
                    <a:pt x="978" y="125"/>
                    <a:pt x="1009" y="122"/>
                    <a:pt x="1012" y="125"/>
                  </a:cubicBezTo>
                  <a:cubicBezTo>
                    <a:pt x="1028" y="153"/>
                    <a:pt x="1005" y="143"/>
                    <a:pt x="989" y="134"/>
                  </a:cubicBezTo>
                  <a:cubicBezTo>
                    <a:pt x="973" y="125"/>
                    <a:pt x="968" y="128"/>
                    <a:pt x="958" y="128"/>
                  </a:cubicBezTo>
                  <a:cubicBezTo>
                    <a:pt x="948" y="128"/>
                    <a:pt x="931" y="133"/>
                    <a:pt x="926" y="137"/>
                  </a:cubicBezTo>
                  <a:cubicBezTo>
                    <a:pt x="921" y="141"/>
                    <a:pt x="939" y="157"/>
                    <a:pt x="926" y="152"/>
                  </a:cubicBezTo>
                  <a:cubicBezTo>
                    <a:pt x="913" y="147"/>
                    <a:pt x="899" y="149"/>
                    <a:pt x="886" y="147"/>
                  </a:cubicBezTo>
                  <a:cubicBezTo>
                    <a:pt x="873" y="145"/>
                    <a:pt x="863" y="136"/>
                    <a:pt x="847" y="140"/>
                  </a:cubicBezTo>
                  <a:cubicBezTo>
                    <a:pt x="825" y="147"/>
                    <a:pt x="794" y="185"/>
                    <a:pt x="787" y="171"/>
                  </a:cubicBezTo>
                  <a:cubicBezTo>
                    <a:pt x="780" y="157"/>
                    <a:pt x="800" y="155"/>
                    <a:pt x="800" y="150"/>
                  </a:cubicBezTo>
                  <a:cubicBezTo>
                    <a:pt x="800" y="145"/>
                    <a:pt x="796" y="138"/>
                    <a:pt x="790" y="138"/>
                  </a:cubicBezTo>
                  <a:cubicBezTo>
                    <a:pt x="784" y="138"/>
                    <a:pt x="764" y="144"/>
                    <a:pt x="763" y="152"/>
                  </a:cubicBezTo>
                  <a:cubicBezTo>
                    <a:pt x="761" y="163"/>
                    <a:pt x="783" y="181"/>
                    <a:pt x="782" y="186"/>
                  </a:cubicBezTo>
                  <a:cubicBezTo>
                    <a:pt x="781" y="191"/>
                    <a:pt x="765" y="180"/>
                    <a:pt x="758" y="183"/>
                  </a:cubicBezTo>
                  <a:cubicBezTo>
                    <a:pt x="751" y="186"/>
                    <a:pt x="746" y="207"/>
                    <a:pt x="742" y="203"/>
                  </a:cubicBezTo>
                  <a:lnTo>
                    <a:pt x="728" y="189"/>
                  </a:lnTo>
                  <a:lnTo>
                    <a:pt x="746" y="170"/>
                  </a:lnTo>
                  <a:lnTo>
                    <a:pt x="733" y="158"/>
                  </a:lnTo>
                  <a:cubicBezTo>
                    <a:pt x="727" y="155"/>
                    <a:pt x="718" y="150"/>
                    <a:pt x="712" y="149"/>
                  </a:cubicBezTo>
                  <a:cubicBezTo>
                    <a:pt x="706" y="148"/>
                    <a:pt x="701" y="154"/>
                    <a:pt x="698" y="152"/>
                  </a:cubicBezTo>
                  <a:cubicBezTo>
                    <a:pt x="695" y="150"/>
                    <a:pt x="698" y="139"/>
                    <a:pt x="695" y="138"/>
                  </a:cubicBezTo>
                  <a:cubicBezTo>
                    <a:pt x="692" y="137"/>
                    <a:pt x="685" y="146"/>
                    <a:pt x="680" y="146"/>
                  </a:cubicBezTo>
                  <a:cubicBezTo>
                    <a:pt x="675" y="146"/>
                    <a:pt x="677" y="142"/>
                    <a:pt x="667" y="140"/>
                  </a:cubicBezTo>
                  <a:cubicBezTo>
                    <a:pt x="657" y="138"/>
                    <a:pt x="632" y="139"/>
                    <a:pt x="622" y="135"/>
                  </a:cubicBezTo>
                  <a:cubicBezTo>
                    <a:pt x="612" y="131"/>
                    <a:pt x="632" y="117"/>
                    <a:pt x="608" y="113"/>
                  </a:cubicBezTo>
                  <a:cubicBezTo>
                    <a:pt x="584" y="109"/>
                    <a:pt x="590" y="119"/>
                    <a:pt x="583" y="119"/>
                  </a:cubicBezTo>
                  <a:lnTo>
                    <a:pt x="568" y="114"/>
                  </a:lnTo>
                  <a:cubicBezTo>
                    <a:pt x="555" y="116"/>
                    <a:pt x="521" y="125"/>
                    <a:pt x="505" y="131"/>
                  </a:cubicBezTo>
                  <a:cubicBezTo>
                    <a:pt x="482" y="140"/>
                    <a:pt x="485" y="140"/>
                    <a:pt x="472" y="152"/>
                  </a:cubicBezTo>
                  <a:cubicBezTo>
                    <a:pt x="459" y="164"/>
                    <a:pt x="443" y="192"/>
                    <a:pt x="428" y="204"/>
                  </a:cubicBezTo>
                  <a:cubicBezTo>
                    <a:pt x="410" y="223"/>
                    <a:pt x="393" y="217"/>
                    <a:pt x="382" y="224"/>
                  </a:cubicBezTo>
                  <a:lnTo>
                    <a:pt x="364" y="248"/>
                  </a:lnTo>
                  <a:lnTo>
                    <a:pt x="368" y="290"/>
                  </a:lnTo>
                  <a:lnTo>
                    <a:pt x="389" y="306"/>
                  </a:lnTo>
                  <a:lnTo>
                    <a:pt x="436" y="290"/>
                  </a:lnTo>
                  <a:cubicBezTo>
                    <a:pt x="447" y="296"/>
                    <a:pt x="448" y="335"/>
                    <a:pt x="457" y="341"/>
                  </a:cubicBezTo>
                  <a:cubicBezTo>
                    <a:pt x="468" y="348"/>
                    <a:pt x="486" y="330"/>
                    <a:pt x="491" y="324"/>
                  </a:cubicBezTo>
                  <a:lnTo>
                    <a:pt x="496" y="300"/>
                  </a:lnTo>
                  <a:lnTo>
                    <a:pt x="514" y="281"/>
                  </a:lnTo>
                  <a:cubicBezTo>
                    <a:pt x="515" y="270"/>
                    <a:pt x="499" y="245"/>
                    <a:pt x="502" y="234"/>
                  </a:cubicBezTo>
                  <a:cubicBezTo>
                    <a:pt x="505" y="225"/>
                    <a:pt x="526" y="220"/>
                    <a:pt x="535" y="213"/>
                  </a:cubicBezTo>
                  <a:cubicBezTo>
                    <a:pt x="544" y="206"/>
                    <a:pt x="546" y="192"/>
                    <a:pt x="554" y="191"/>
                  </a:cubicBezTo>
                  <a:cubicBezTo>
                    <a:pt x="567" y="190"/>
                    <a:pt x="580" y="200"/>
                    <a:pt x="581" y="204"/>
                  </a:cubicBezTo>
                  <a:cubicBezTo>
                    <a:pt x="581" y="208"/>
                    <a:pt x="560" y="200"/>
                    <a:pt x="557" y="215"/>
                  </a:cubicBezTo>
                  <a:cubicBezTo>
                    <a:pt x="554" y="230"/>
                    <a:pt x="535" y="233"/>
                    <a:pt x="533" y="242"/>
                  </a:cubicBezTo>
                  <a:lnTo>
                    <a:pt x="548" y="267"/>
                  </a:lnTo>
                  <a:lnTo>
                    <a:pt x="571" y="276"/>
                  </a:lnTo>
                  <a:lnTo>
                    <a:pt x="598" y="264"/>
                  </a:lnTo>
                  <a:lnTo>
                    <a:pt x="625" y="261"/>
                  </a:lnTo>
                  <a:cubicBezTo>
                    <a:pt x="632" y="263"/>
                    <a:pt x="645" y="271"/>
                    <a:pt x="638" y="276"/>
                  </a:cubicBezTo>
                  <a:cubicBezTo>
                    <a:pt x="631" y="281"/>
                    <a:pt x="593" y="287"/>
                    <a:pt x="584" y="293"/>
                  </a:cubicBezTo>
                  <a:cubicBezTo>
                    <a:pt x="575" y="299"/>
                    <a:pt x="587" y="309"/>
                    <a:pt x="581" y="311"/>
                  </a:cubicBezTo>
                  <a:cubicBezTo>
                    <a:pt x="567" y="319"/>
                    <a:pt x="556" y="301"/>
                    <a:pt x="550" y="303"/>
                  </a:cubicBezTo>
                  <a:lnTo>
                    <a:pt x="547" y="323"/>
                  </a:lnTo>
                  <a:lnTo>
                    <a:pt x="536" y="350"/>
                  </a:lnTo>
                  <a:lnTo>
                    <a:pt x="512" y="351"/>
                  </a:lnTo>
                  <a:lnTo>
                    <a:pt x="476" y="360"/>
                  </a:lnTo>
                  <a:lnTo>
                    <a:pt x="457" y="351"/>
                  </a:lnTo>
                  <a:lnTo>
                    <a:pt x="443" y="357"/>
                  </a:lnTo>
                  <a:lnTo>
                    <a:pt x="419" y="342"/>
                  </a:lnTo>
                  <a:cubicBezTo>
                    <a:pt x="417" y="335"/>
                    <a:pt x="433" y="329"/>
                    <a:pt x="428" y="317"/>
                  </a:cubicBezTo>
                  <a:cubicBezTo>
                    <a:pt x="423" y="305"/>
                    <a:pt x="396" y="313"/>
                    <a:pt x="392" y="321"/>
                  </a:cubicBezTo>
                  <a:lnTo>
                    <a:pt x="397" y="362"/>
                  </a:lnTo>
                  <a:lnTo>
                    <a:pt x="373" y="362"/>
                  </a:lnTo>
                  <a:cubicBezTo>
                    <a:pt x="365" y="366"/>
                    <a:pt x="355" y="380"/>
                    <a:pt x="347" y="386"/>
                  </a:cubicBezTo>
                  <a:cubicBezTo>
                    <a:pt x="339" y="392"/>
                    <a:pt x="332" y="379"/>
                    <a:pt x="322" y="399"/>
                  </a:cubicBezTo>
                  <a:cubicBezTo>
                    <a:pt x="312" y="419"/>
                    <a:pt x="301" y="411"/>
                    <a:pt x="293" y="414"/>
                  </a:cubicBezTo>
                  <a:cubicBezTo>
                    <a:pt x="285" y="417"/>
                    <a:pt x="280" y="414"/>
                    <a:pt x="275" y="416"/>
                  </a:cubicBezTo>
                  <a:cubicBezTo>
                    <a:pt x="270" y="418"/>
                    <a:pt x="267" y="426"/>
                    <a:pt x="260" y="426"/>
                  </a:cubicBezTo>
                  <a:cubicBezTo>
                    <a:pt x="253" y="426"/>
                    <a:pt x="238" y="417"/>
                    <a:pt x="232" y="419"/>
                  </a:cubicBezTo>
                  <a:cubicBezTo>
                    <a:pt x="226" y="421"/>
                    <a:pt x="221" y="432"/>
                    <a:pt x="226" y="437"/>
                  </a:cubicBezTo>
                  <a:lnTo>
                    <a:pt x="263" y="449"/>
                  </a:lnTo>
                  <a:lnTo>
                    <a:pt x="272" y="474"/>
                  </a:lnTo>
                  <a:lnTo>
                    <a:pt x="262" y="503"/>
                  </a:lnTo>
                  <a:cubicBezTo>
                    <a:pt x="251" y="507"/>
                    <a:pt x="223" y="499"/>
                    <a:pt x="206" y="498"/>
                  </a:cubicBezTo>
                  <a:cubicBezTo>
                    <a:pt x="189" y="497"/>
                    <a:pt x="164" y="492"/>
                    <a:pt x="158" y="498"/>
                  </a:cubicBezTo>
                  <a:cubicBezTo>
                    <a:pt x="152" y="504"/>
                    <a:pt x="167" y="527"/>
                    <a:pt x="167" y="537"/>
                  </a:cubicBezTo>
                  <a:cubicBezTo>
                    <a:pt x="167" y="547"/>
                    <a:pt x="159" y="551"/>
                    <a:pt x="157" y="557"/>
                  </a:cubicBezTo>
                  <a:cubicBezTo>
                    <a:pt x="155" y="563"/>
                    <a:pt x="161" y="569"/>
                    <a:pt x="157" y="576"/>
                  </a:cubicBezTo>
                  <a:cubicBezTo>
                    <a:pt x="153" y="583"/>
                    <a:pt x="127" y="594"/>
                    <a:pt x="130" y="597"/>
                  </a:cubicBezTo>
                  <a:cubicBezTo>
                    <a:pt x="139" y="606"/>
                    <a:pt x="160" y="592"/>
                    <a:pt x="176" y="592"/>
                  </a:cubicBezTo>
                  <a:lnTo>
                    <a:pt x="226" y="598"/>
                  </a:lnTo>
                  <a:lnTo>
                    <a:pt x="260" y="588"/>
                  </a:lnTo>
                  <a:lnTo>
                    <a:pt x="274" y="576"/>
                  </a:lnTo>
                  <a:cubicBezTo>
                    <a:pt x="282" y="573"/>
                    <a:pt x="306" y="573"/>
                    <a:pt x="307" y="569"/>
                  </a:cubicBezTo>
                  <a:cubicBezTo>
                    <a:pt x="321" y="557"/>
                    <a:pt x="283" y="559"/>
                    <a:pt x="283" y="552"/>
                  </a:cubicBezTo>
                  <a:cubicBezTo>
                    <a:pt x="283" y="545"/>
                    <a:pt x="300" y="533"/>
                    <a:pt x="307" y="528"/>
                  </a:cubicBezTo>
                  <a:lnTo>
                    <a:pt x="325" y="522"/>
                  </a:lnTo>
                  <a:lnTo>
                    <a:pt x="320" y="503"/>
                  </a:lnTo>
                  <a:cubicBezTo>
                    <a:pt x="323" y="499"/>
                    <a:pt x="336" y="495"/>
                    <a:pt x="342" y="495"/>
                  </a:cubicBezTo>
                  <a:cubicBezTo>
                    <a:pt x="348" y="495"/>
                    <a:pt x="350" y="506"/>
                    <a:pt x="358" y="505"/>
                  </a:cubicBezTo>
                  <a:cubicBezTo>
                    <a:pt x="366" y="504"/>
                    <a:pt x="384" y="490"/>
                    <a:pt x="393" y="491"/>
                  </a:cubicBezTo>
                  <a:lnTo>
                    <a:pt x="415" y="510"/>
                  </a:lnTo>
                  <a:cubicBezTo>
                    <a:pt x="416" y="517"/>
                    <a:pt x="407" y="520"/>
                    <a:pt x="401" y="530"/>
                  </a:cubicBezTo>
                  <a:lnTo>
                    <a:pt x="381" y="573"/>
                  </a:lnTo>
                  <a:lnTo>
                    <a:pt x="406" y="576"/>
                  </a:lnTo>
                  <a:lnTo>
                    <a:pt x="412" y="561"/>
                  </a:lnTo>
                  <a:lnTo>
                    <a:pt x="404" y="543"/>
                  </a:lnTo>
                  <a:cubicBezTo>
                    <a:pt x="406" y="539"/>
                    <a:pt x="417" y="541"/>
                    <a:pt x="423" y="538"/>
                  </a:cubicBezTo>
                  <a:cubicBezTo>
                    <a:pt x="430" y="537"/>
                    <a:pt x="435" y="526"/>
                    <a:pt x="441" y="527"/>
                  </a:cubicBezTo>
                  <a:cubicBezTo>
                    <a:pt x="447" y="528"/>
                    <a:pt x="453" y="542"/>
                    <a:pt x="460" y="547"/>
                  </a:cubicBezTo>
                  <a:lnTo>
                    <a:pt x="483" y="559"/>
                  </a:lnTo>
                  <a:lnTo>
                    <a:pt x="490" y="573"/>
                  </a:lnTo>
                  <a:lnTo>
                    <a:pt x="493" y="590"/>
                  </a:lnTo>
                  <a:lnTo>
                    <a:pt x="508" y="579"/>
                  </a:lnTo>
                  <a:cubicBezTo>
                    <a:pt x="508" y="579"/>
                    <a:pt x="507" y="566"/>
                    <a:pt x="509" y="564"/>
                  </a:cubicBezTo>
                  <a:cubicBezTo>
                    <a:pt x="513" y="561"/>
                    <a:pt x="512" y="581"/>
                    <a:pt x="521" y="569"/>
                  </a:cubicBezTo>
                  <a:cubicBezTo>
                    <a:pt x="530" y="557"/>
                    <a:pt x="525" y="556"/>
                    <a:pt x="515" y="549"/>
                  </a:cubicBezTo>
                  <a:lnTo>
                    <a:pt x="468" y="523"/>
                  </a:lnTo>
                  <a:lnTo>
                    <a:pt x="441" y="508"/>
                  </a:lnTo>
                  <a:lnTo>
                    <a:pt x="455" y="480"/>
                  </a:lnTo>
                  <a:lnTo>
                    <a:pt x="464" y="498"/>
                  </a:lnTo>
                  <a:lnTo>
                    <a:pt x="487" y="512"/>
                  </a:lnTo>
                  <a:lnTo>
                    <a:pt x="517" y="527"/>
                  </a:lnTo>
                  <a:cubicBezTo>
                    <a:pt x="526" y="535"/>
                    <a:pt x="529" y="546"/>
                    <a:pt x="539" y="559"/>
                  </a:cubicBezTo>
                  <a:cubicBezTo>
                    <a:pt x="549" y="572"/>
                    <a:pt x="570" y="602"/>
                    <a:pt x="579" y="608"/>
                  </a:cubicBezTo>
                  <a:cubicBezTo>
                    <a:pt x="588" y="614"/>
                    <a:pt x="588" y="598"/>
                    <a:pt x="592" y="597"/>
                  </a:cubicBezTo>
                  <a:cubicBezTo>
                    <a:pt x="596" y="594"/>
                    <a:pt x="604" y="602"/>
                    <a:pt x="604" y="599"/>
                  </a:cubicBezTo>
                  <a:cubicBezTo>
                    <a:pt x="604" y="596"/>
                    <a:pt x="596" y="583"/>
                    <a:pt x="593" y="578"/>
                  </a:cubicBezTo>
                  <a:cubicBezTo>
                    <a:pt x="589" y="574"/>
                    <a:pt x="590" y="568"/>
                    <a:pt x="587" y="567"/>
                  </a:cubicBezTo>
                  <a:cubicBezTo>
                    <a:pt x="585" y="563"/>
                    <a:pt x="583" y="558"/>
                    <a:pt x="584" y="555"/>
                  </a:cubicBezTo>
                  <a:cubicBezTo>
                    <a:pt x="585" y="552"/>
                    <a:pt x="589" y="550"/>
                    <a:pt x="592" y="548"/>
                  </a:cubicBezTo>
                  <a:lnTo>
                    <a:pt x="601" y="542"/>
                  </a:lnTo>
                  <a:cubicBezTo>
                    <a:pt x="607" y="541"/>
                    <a:pt x="621" y="541"/>
                    <a:pt x="627" y="541"/>
                  </a:cubicBezTo>
                  <a:cubicBezTo>
                    <a:pt x="633" y="541"/>
                    <a:pt x="636" y="541"/>
                    <a:pt x="640" y="539"/>
                  </a:cubicBezTo>
                  <a:cubicBezTo>
                    <a:pt x="644" y="537"/>
                    <a:pt x="648" y="532"/>
                    <a:pt x="650" y="528"/>
                  </a:cubicBezTo>
                  <a:lnTo>
                    <a:pt x="653" y="513"/>
                  </a:lnTo>
                  <a:lnTo>
                    <a:pt x="639" y="505"/>
                  </a:lnTo>
                  <a:cubicBezTo>
                    <a:pt x="639" y="503"/>
                    <a:pt x="650" y="505"/>
                    <a:pt x="655" y="501"/>
                  </a:cubicBezTo>
                  <a:cubicBezTo>
                    <a:pt x="660" y="497"/>
                    <a:pt x="665" y="488"/>
                    <a:pt x="670" y="483"/>
                  </a:cubicBezTo>
                  <a:cubicBezTo>
                    <a:pt x="675" y="478"/>
                    <a:pt x="681" y="471"/>
                    <a:pt x="686" y="470"/>
                  </a:cubicBezTo>
                  <a:lnTo>
                    <a:pt x="703" y="476"/>
                  </a:lnTo>
                  <a:lnTo>
                    <a:pt x="718" y="494"/>
                  </a:lnTo>
                  <a:cubicBezTo>
                    <a:pt x="723" y="498"/>
                    <a:pt x="727" y="503"/>
                    <a:pt x="731" y="501"/>
                  </a:cubicBezTo>
                  <a:cubicBezTo>
                    <a:pt x="735" y="499"/>
                    <a:pt x="742" y="488"/>
                    <a:pt x="742" y="482"/>
                  </a:cubicBezTo>
                  <a:lnTo>
                    <a:pt x="728" y="466"/>
                  </a:lnTo>
                  <a:cubicBezTo>
                    <a:pt x="730" y="462"/>
                    <a:pt x="746" y="463"/>
                    <a:pt x="755" y="459"/>
                  </a:cubicBezTo>
                  <a:cubicBezTo>
                    <a:pt x="764" y="455"/>
                    <a:pt x="777" y="444"/>
                    <a:pt x="782" y="444"/>
                  </a:cubicBezTo>
                  <a:cubicBezTo>
                    <a:pt x="787" y="444"/>
                    <a:pt x="786" y="452"/>
                    <a:pt x="784" y="458"/>
                  </a:cubicBezTo>
                  <a:cubicBezTo>
                    <a:pt x="782" y="464"/>
                    <a:pt x="765" y="469"/>
                    <a:pt x="772" y="480"/>
                  </a:cubicBezTo>
                  <a:cubicBezTo>
                    <a:pt x="779" y="491"/>
                    <a:pt x="820" y="516"/>
                    <a:pt x="824" y="525"/>
                  </a:cubicBezTo>
                  <a:cubicBezTo>
                    <a:pt x="828" y="534"/>
                    <a:pt x="808" y="535"/>
                    <a:pt x="796" y="537"/>
                  </a:cubicBezTo>
                  <a:cubicBezTo>
                    <a:pt x="784" y="539"/>
                    <a:pt x="763" y="541"/>
                    <a:pt x="751" y="539"/>
                  </a:cubicBezTo>
                  <a:cubicBezTo>
                    <a:pt x="739" y="537"/>
                    <a:pt x="739" y="524"/>
                    <a:pt x="722" y="524"/>
                  </a:cubicBezTo>
                  <a:cubicBezTo>
                    <a:pt x="705" y="524"/>
                    <a:pt x="707" y="533"/>
                    <a:pt x="697" y="537"/>
                  </a:cubicBezTo>
                  <a:lnTo>
                    <a:pt x="667" y="538"/>
                  </a:lnTo>
                  <a:lnTo>
                    <a:pt x="623" y="560"/>
                  </a:lnTo>
                  <a:lnTo>
                    <a:pt x="634" y="576"/>
                  </a:lnTo>
                  <a:lnTo>
                    <a:pt x="639" y="598"/>
                  </a:lnTo>
                  <a:lnTo>
                    <a:pt x="669" y="617"/>
                  </a:lnTo>
                  <a:lnTo>
                    <a:pt x="700" y="602"/>
                  </a:lnTo>
                  <a:lnTo>
                    <a:pt x="718" y="611"/>
                  </a:lnTo>
                  <a:lnTo>
                    <a:pt x="752" y="608"/>
                  </a:lnTo>
                  <a:lnTo>
                    <a:pt x="757" y="644"/>
                  </a:lnTo>
                  <a:lnTo>
                    <a:pt x="697" y="677"/>
                  </a:ln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FF5425"/>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grpSp>
      <p:pic>
        <p:nvPicPr>
          <p:cNvPr id="114" name="Picture 7" descr="artplus_nature_naturalcity42_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93933" y="3167063"/>
            <a:ext cx="5901267" cy="298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5" name="Picture 12" descr="artplus_nature_naturalcity42_i"/>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75234" y="3352800"/>
            <a:ext cx="2205567" cy="877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6" name="Picture 10" descr="artplus_nature_naturalcity42_c"/>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395200" y="2895601"/>
            <a:ext cx="1483784" cy="86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7" name="Picture 13" descr="artplus_nature_naturalcity42_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59034" y="4594226"/>
            <a:ext cx="6548967" cy="188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8" name="Text Box 126"/>
          <p:cNvSpPr txBox="1">
            <a:spLocks noChangeArrowheads="1"/>
          </p:cNvSpPr>
          <p:nvPr/>
        </p:nvSpPr>
        <p:spPr bwMode="auto">
          <a:xfrm>
            <a:off x="10996221" y="152401"/>
            <a:ext cx="992579" cy="400110"/>
          </a:xfrm>
          <a:prstGeom prst="rect">
            <a:avLst/>
          </a:prstGeom>
          <a:noFill/>
          <a:ln>
            <a:noFill/>
          </a:ln>
          <a:effec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Verdana" pitchFamily="34" charset="0"/>
                <a:ea typeface="+mn-ea"/>
                <a:cs typeface="+mn-cs"/>
              </a:rPr>
              <a:t>LOGO</a:t>
            </a:r>
          </a:p>
        </p:txBody>
      </p:sp>
      <p:pic>
        <p:nvPicPr>
          <p:cNvPr id="119" name="Picture 9" descr="artplus_nature_naturalcity42_b"/>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27851" y="3097213"/>
            <a:ext cx="39624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0" name="Picture 8" descr="artplus_nature_naturalcity42_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24801" y="1993900"/>
            <a:ext cx="2061633" cy="166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1" name="Picture 11" descr="artplus_nature_naturalcity42_d"/>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501467" y="2862264"/>
            <a:ext cx="831851"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 name="Picture 128" descr="a1"/>
          <p:cNvPicPr>
            <a:picLocks noChangeAspect="1" noChangeArrowheads="1"/>
          </p:cNvPicPr>
          <p:nvPr userDrawn="1"/>
        </p:nvPicPr>
        <p:blipFill>
          <a:blip r:embed="rId10">
            <a:extLst>
              <a:ext uri="{28A0092B-C50C-407E-A947-70E740481C1C}">
                <a14:useLocalDpi xmlns:a14="http://schemas.microsoft.com/office/drawing/2010/main" val="0"/>
              </a:ext>
            </a:extLst>
          </a:blip>
          <a:srcRect/>
          <a:stretch>
            <a:fillRect/>
          </a:stretch>
        </p:blipFill>
        <p:spPr bwMode="auto">
          <a:xfrm>
            <a:off x="12479867" y="95250"/>
            <a:ext cx="2404533" cy="207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 name="Picture 129" descr="b_1"/>
          <p:cNvPicPr>
            <a:picLocks noChangeAspect="1" noChangeArrowheads="1"/>
          </p:cNvPicPr>
          <p:nvPr userDrawn="1"/>
        </p:nvPicPr>
        <p:blipFill>
          <a:blip r:embed="rId11">
            <a:extLst>
              <a:ext uri="{28A0092B-C50C-407E-A947-70E740481C1C}">
                <a14:useLocalDpi xmlns:a14="http://schemas.microsoft.com/office/drawing/2010/main" val="0"/>
              </a:ext>
            </a:extLst>
          </a:blip>
          <a:srcRect/>
          <a:stretch>
            <a:fillRect/>
          </a:stretch>
        </p:blipFill>
        <p:spPr bwMode="auto">
          <a:xfrm>
            <a:off x="13605934" y="1968500"/>
            <a:ext cx="1439333"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8" name="Rectangle 2"/>
          <p:cNvSpPr>
            <a:spLocks noGrp="1" noChangeArrowheads="1"/>
          </p:cNvSpPr>
          <p:nvPr>
            <p:ph type="ctrTitle"/>
          </p:nvPr>
        </p:nvSpPr>
        <p:spPr>
          <a:xfrm>
            <a:off x="406400" y="4419600"/>
            <a:ext cx="8534400" cy="1143000"/>
          </a:xfrm>
        </p:spPr>
        <p:txBody>
          <a:bodyPr/>
          <a:lstStyle>
            <a:lvl1pPr algn="l">
              <a:defRPr sz="4300">
                <a:solidFill>
                  <a:schemeClr val="bg1"/>
                </a:solidFill>
              </a:defRPr>
            </a:lvl1pPr>
          </a:lstStyle>
          <a:p>
            <a:pPr lvl="0"/>
            <a:r>
              <a:rPr lang="en-US" noProof="0"/>
              <a:t>Click to edit Master title style</a:t>
            </a:r>
          </a:p>
        </p:txBody>
      </p:sp>
      <p:sp>
        <p:nvSpPr>
          <p:cNvPr id="4099" name="Rectangle 3"/>
          <p:cNvSpPr>
            <a:spLocks noGrp="1" noChangeArrowheads="1"/>
          </p:cNvSpPr>
          <p:nvPr>
            <p:ph type="subTitle" idx="1"/>
          </p:nvPr>
        </p:nvSpPr>
        <p:spPr>
          <a:xfrm>
            <a:off x="406400" y="5715000"/>
            <a:ext cx="8534400" cy="381000"/>
          </a:xfrm>
        </p:spPr>
        <p:txBody>
          <a:bodyPr/>
          <a:lstStyle>
            <a:lvl1pPr marL="0" indent="0">
              <a:buFont typeface="Wingdings" pitchFamily="2" charset="2"/>
              <a:buNone/>
              <a:defRPr sz="1800" b="1" i="1">
                <a:solidFill>
                  <a:schemeClr val="bg1"/>
                </a:solidFill>
              </a:defRPr>
            </a:lvl1pPr>
          </a:lstStyle>
          <a:p>
            <a:pPr lvl="0"/>
            <a:r>
              <a:rPr lang="en-US" noProof="0"/>
              <a:t>Click to edit Master subtitle style</a:t>
            </a:r>
          </a:p>
        </p:txBody>
      </p:sp>
      <p:sp>
        <p:nvSpPr>
          <p:cNvPr id="124" name="Rectangle 4"/>
          <p:cNvSpPr>
            <a:spLocks noGrp="1" noChangeArrowheads="1"/>
          </p:cNvSpPr>
          <p:nvPr>
            <p:ph type="dt" sz="half" idx="10"/>
          </p:nvPr>
        </p:nvSpPr>
        <p:spPr>
          <a:xfrm>
            <a:off x="406400" y="6477001"/>
            <a:ext cx="2844800" cy="168275"/>
          </a:xfrm>
        </p:spPr>
        <p:txBody>
          <a:bodyPr/>
          <a:lstStyle>
            <a:lvl1pPr>
              <a:defRPr/>
            </a:lvl1pPr>
          </a:lstStyle>
          <a:p>
            <a:pPr fontAlgn="base">
              <a:spcBef>
                <a:spcPct val="0"/>
              </a:spcBef>
              <a:spcAft>
                <a:spcPct val="0"/>
              </a:spcAft>
              <a:defRPr/>
            </a:pPr>
            <a:endParaRPr lang="en-US"/>
          </a:p>
        </p:txBody>
      </p:sp>
      <p:sp>
        <p:nvSpPr>
          <p:cNvPr id="125" name="Rectangle 5"/>
          <p:cNvSpPr>
            <a:spLocks noGrp="1" noChangeArrowheads="1"/>
          </p:cNvSpPr>
          <p:nvPr>
            <p:ph type="ftr" sz="quarter" idx="11"/>
          </p:nvPr>
        </p:nvSpPr>
        <p:spPr>
          <a:xfrm>
            <a:off x="8940800" y="6477001"/>
            <a:ext cx="3048000" cy="168275"/>
          </a:xfrm>
        </p:spPr>
        <p:txBody>
          <a:bodyPr/>
          <a:lstStyle>
            <a:lvl1pPr algn="r">
              <a:defRPr/>
            </a:lvl1pPr>
          </a:lstStyle>
          <a:p>
            <a:pPr fontAlgn="base">
              <a:spcBef>
                <a:spcPct val="0"/>
              </a:spcBef>
              <a:spcAft>
                <a:spcPct val="0"/>
              </a:spcAft>
              <a:defRPr/>
            </a:pPr>
            <a:r>
              <a:rPr lang="en-US" smtClean="0"/>
              <a:t>www.themegallery.com</a:t>
            </a:r>
            <a:endParaRPr lang="en-US"/>
          </a:p>
        </p:txBody>
      </p:sp>
      <p:sp>
        <p:nvSpPr>
          <p:cNvPr id="126" name="Rectangle 6"/>
          <p:cNvSpPr>
            <a:spLocks noGrp="1" noChangeArrowheads="1"/>
          </p:cNvSpPr>
          <p:nvPr>
            <p:ph type="sldNum" sz="quarter" idx="12"/>
          </p:nvPr>
        </p:nvSpPr>
        <p:spPr>
          <a:xfrm>
            <a:off x="4876800" y="6477001"/>
            <a:ext cx="2844800" cy="168275"/>
          </a:xfrm>
        </p:spPr>
        <p:txBody>
          <a:bodyPr/>
          <a:lstStyle>
            <a:lvl1pPr algn="ctr">
              <a:defRPr/>
            </a:lvl1pPr>
          </a:lstStyle>
          <a:p>
            <a:pPr fontAlgn="base">
              <a:spcBef>
                <a:spcPct val="0"/>
              </a:spcBef>
              <a:spcAft>
                <a:spcPct val="0"/>
              </a:spcAft>
              <a:defRPr/>
            </a:pPr>
            <a:fld id="{64EDD7AB-FF2C-4088-9B05-0422F4137C75}" type="slidenum">
              <a:rPr lang="en-US" altLang="en-US" smtClean="0"/>
              <a:pPr fontAlgn="base">
                <a:spcBef>
                  <a:spcPct val="0"/>
                </a:spcBef>
                <a:spcAft>
                  <a:spcPct val="0"/>
                </a:spcAft>
                <a:defRPr/>
              </a:pPr>
              <a:t>‹#›</a:t>
            </a:fld>
            <a:endParaRPr lang="en-US" altLang="en-US"/>
          </a:p>
        </p:txBody>
      </p:sp>
    </p:spTree>
    <p:extLst>
      <p:ext uri="{BB962C8B-B14F-4D97-AF65-F5344CB8AC3E}">
        <p14:creationId xmlns:p14="http://schemas.microsoft.com/office/powerpoint/2010/main" val="4105443238"/>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114"/>
                                        </p:tgtEl>
                                        <p:attrNameLst>
                                          <p:attrName>style.visibility</p:attrName>
                                        </p:attrNameLst>
                                      </p:cBhvr>
                                      <p:to>
                                        <p:strVal val="visible"/>
                                      </p:to>
                                    </p:set>
                                    <p:animEffect transition="in" filter="fade">
                                      <p:cBhvr>
                                        <p:cTn id="10" dur="2000"/>
                                        <p:tgtEl>
                                          <p:spTgt spid="114"/>
                                        </p:tgtEl>
                                      </p:cBhvr>
                                    </p:animEffect>
                                  </p:childTnLst>
                                </p:cTn>
                              </p:par>
                            </p:childTnLst>
                          </p:cTn>
                        </p:par>
                        <p:par>
                          <p:cTn id="11" fill="hold">
                            <p:stCondLst>
                              <p:cond delay="2000"/>
                            </p:stCondLst>
                            <p:childTnLst>
                              <p:par>
                                <p:cTn id="12" presetID="10" presetClass="entr" presetSubtype="0" fill="hold" nodeType="afterEffect">
                                  <p:stCondLst>
                                    <p:cond delay="0"/>
                                  </p:stCondLst>
                                  <p:childTnLst>
                                    <p:set>
                                      <p:cBhvr>
                                        <p:cTn id="13" dur="1" fill="hold">
                                          <p:stCondLst>
                                            <p:cond delay="0"/>
                                          </p:stCondLst>
                                        </p:cTn>
                                        <p:tgtEl>
                                          <p:spTgt spid="119"/>
                                        </p:tgtEl>
                                        <p:attrNameLst>
                                          <p:attrName>style.visibility</p:attrName>
                                        </p:attrNameLst>
                                      </p:cBhvr>
                                      <p:to>
                                        <p:strVal val="visible"/>
                                      </p:to>
                                    </p:set>
                                    <p:animEffect transition="in" filter="fade">
                                      <p:cBhvr>
                                        <p:cTn id="14" dur="1000"/>
                                        <p:tgtEl>
                                          <p:spTgt spid="119"/>
                                        </p:tgtEl>
                                      </p:cBhvr>
                                    </p:animEffect>
                                  </p:childTnLst>
                                </p:cTn>
                              </p:par>
                            </p:childTnLst>
                          </p:cTn>
                        </p:par>
                        <p:par>
                          <p:cTn id="15" fill="hold">
                            <p:stCondLst>
                              <p:cond delay="3000"/>
                            </p:stCondLst>
                            <p:childTnLst>
                              <p:par>
                                <p:cTn id="16" presetID="22" presetClass="entr" presetSubtype="4" fill="hold" nodeType="afterEffect">
                                  <p:stCondLst>
                                    <p:cond delay="0"/>
                                  </p:stCondLst>
                                  <p:childTnLst>
                                    <p:set>
                                      <p:cBhvr>
                                        <p:cTn id="17" dur="1" fill="hold">
                                          <p:stCondLst>
                                            <p:cond delay="0"/>
                                          </p:stCondLst>
                                        </p:cTn>
                                        <p:tgtEl>
                                          <p:spTgt spid="121"/>
                                        </p:tgtEl>
                                        <p:attrNameLst>
                                          <p:attrName>style.visibility</p:attrName>
                                        </p:attrNameLst>
                                      </p:cBhvr>
                                      <p:to>
                                        <p:strVal val="visible"/>
                                      </p:to>
                                    </p:set>
                                    <p:animEffect transition="in" filter="wipe(down)">
                                      <p:cBhvr>
                                        <p:cTn id="18" dur="500"/>
                                        <p:tgtEl>
                                          <p:spTgt spid="121"/>
                                        </p:tgtEl>
                                      </p:cBhvr>
                                    </p:animEffect>
                                  </p:childTnLst>
                                </p:cTn>
                              </p:par>
                            </p:childTnLst>
                          </p:cTn>
                        </p:par>
                        <p:par>
                          <p:cTn id="19" fill="hold">
                            <p:stCondLst>
                              <p:cond delay="3500"/>
                            </p:stCondLst>
                            <p:childTnLst>
                              <p:par>
                                <p:cTn id="20" presetID="22" presetClass="entr" presetSubtype="4" fill="hold" nodeType="afterEffect">
                                  <p:stCondLst>
                                    <p:cond delay="0"/>
                                  </p:stCondLst>
                                  <p:childTnLst>
                                    <p:set>
                                      <p:cBhvr>
                                        <p:cTn id="21" dur="1" fill="hold">
                                          <p:stCondLst>
                                            <p:cond delay="0"/>
                                          </p:stCondLst>
                                        </p:cTn>
                                        <p:tgtEl>
                                          <p:spTgt spid="120"/>
                                        </p:tgtEl>
                                        <p:attrNameLst>
                                          <p:attrName>style.visibility</p:attrName>
                                        </p:attrNameLst>
                                      </p:cBhvr>
                                      <p:to>
                                        <p:strVal val="visible"/>
                                      </p:to>
                                    </p:set>
                                    <p:animEffect transition="in" filter="wipe(down)">
                                      <p:cBhvr>
                                        <p:cTn id="22" dur="500"/>
                                        <p:tgtEl>
                                          <p:spTgt spid="120"/>
                                        </p:tgtEl>
                                      </p:cBhvr>
                                    </p:animEffect>
                                  </p:childTnLst>
                                </p:cTn>
                              </p:par>
                            </p:childTnLst>
                          </p:cTn>
                        </p:par>
                        <p:par>
                          <p:cTn id="23" fill="hold">
                            <p:stCondLst>
                              <p:cond delay="4000"/>
                            </p:stCondLst>
                            <p:childTnLst>
                              <p:par>
                                <p:cTn id="24" presetID="35" presetClass="path" presetSubtype="0" accel="50000" decel="50000" fill="hold" nodeType="afterEffect">
                                  <p:stCondLst>
                                    <p:cond delay="0"/>
                                  </p:stCondLst>
                                  <p:childTnLst>
                                    <p:animMotion origin="layout" path="M -5.55556E-7 2.37743E-6 L -0.21076 0.04787 " pathEditMode="relative" rAng="0" ptsTypes="AA">
                                      <p:cBhvr>
                                        <p:cTn id="25" dur="2000" fill="hold"/>
                                        <p:tgtEl>
                                          <p:spTgt spid="116"/>
                                        </p:tgtEl>
                                        <p:attrNameLst>
                                          <p:attrName>ppt_x</p:attrName>
                                          <p:attrName>ppt_y</p:attrName>
                                        </p:attrNameLst>
                                      </p:cBhvr>
                                      <p:rCtr x="-10538" y="2382"/>
                                    </p:animMotion>
                                  </p:childTnLst>
                                </p:cTn>
                              </p:par>
                              <p:par>
                                <p:cTn id="26" presetID="10" presetClass="entr" presetSubtype="0" fill="hold" nodeType="withEffect">
                                  <p:stCondLst>
                                    <p:cond delay="0"/>
                                  </p:stCondLst>
                                  <p:childTnLst>
                                    <p:set>
                                      <p:cBhvr>
                                        <p:cTn id="27" dur="1" fill="hold">
                                          <p:stCondLst>
                                            <p:cond delay="0"/>
                                          </p:stCondLst>
                                        </p:cTn>
                                        <p:tgtEl>
                                          <p:spTgt spid="116"/>
                                        </p:tgtEl>
                                        <p:attrNameLst>
                                          <p:attrName>style.visibility</p:attrName>
                                        </p:attrNameLst>
                                      </p:cBhvr>
                                      <p:to>
                                        <p:strVal val="visible"/>
                                      </p:to>
                                    </p:set>
                                    <p:animEffect transition="in" filter="fade">
                                      <p:cBhvr>
                                        <p:cTn id="28" dur="1000"/>
                                        <p:tgtEl>
                                          <p:spTgt spid="116"/>
                                        </p:tgtEl>
                                      </p:cBhvr>
                                    </p:animEffect>
                                  </p:childTnLst>
                                </p:cTn>
                              </p:par>
                            </p:childTnLst>
                          </p:cTn>
                        </p:par>
                        <p:par>
                          <p:cTn id="29" fill="hold">
                            <p:stCondLst>
                              <p:cond delay="6000"/>
                            </p:stCondLst>
                            <p:childTnLst>
                              <p:par>
                                <p:cTn id="30" presetID="22" presetClass="entr" presetSubtype="4" fill="hold" nodeType="afterEffect">
                                  <p:stCondLst>
                                    <p:cond delay="0"/>
                                  </p:stCondLst>
                                  <p:childTnLst>
                                    <p:set>
                                      <p:cBhvr>
                                        <p:cTn id="31" dur="1" fill="hold">
                                          <p:stCondLst>
                                            <p:cond delay="0"/>
                                          </p:stCondLst>
                                        </p:cTn>
                                        <p:tgtEl>
                                          <p:spTgt spid="115"/>
                                        </p:tgtEl>
                                        <p:attrNameLst>
                                          <p:attrName>style.visibility</p:attrName>
                                        </p:attrNameLst>
                                      </p:cBhvr>
                                      <p:to>
                                        <p:strVal val="visible"/>
                                      </p:to>
                                    </p:set>
                                    <p:animEffect transition="in" filter="wipe(down)">
                                      <p:cBhvr>
                                        <p:cTn id="32" dur="500"/>
                                        <p:tgtEl>
                                          <p:spTgt spid="115"/>
                                        </p:tgtEl>
                                      </p:cBhvr>
                                    </p:animEffect>
                                  </p:childTnLst>
                                </p:cTn>
                              </p:par>
                            </p:childTnLst>
                          </p:cTn>
                        </p:par>
                        <p:par>
                          <p:cTn id="33" fill="hold">
                            <p:stCondLst>
                              <p:cond delay="6500"/>
                            </p:stCondLst>
                            <p:childTnLst>
                              <p:par>
                                <p:cTn id="34" presetID="22" presetClass="entr" presetSubtype="4" fill="hold" nodeType="afterEffect">
                                  <p:stCondLst>
                                    <p:cond delay="0"/>
                                  </p:stCondLst>
                                  <p:childTnLst>
                                    <p:set>
                                      <p:cBhvr>
                                        <p:cTn id="35" dur="1" fill="hold">
                                          <p:stCondLst>
                                            <p:cond delay="0"/>
                                          </p:stCondLst>
                                        </p:cTn>
                                        <p:tgtEl>
                                          <p:spTgt spid="117"/>
                                        </p:tgtEl>
                                        <p:attrNameLst>
                                          <p:attrName>style.visibility</p:attrName>
                                        </p:attrNameLst>
                                      </p:cBhvr>
                                      <p:to>
                                        <p:strVal val="visible"/>
                                      </p:to>
                                    </p:set>
                                    <p:animEffect transition="in" filter="wipe(down)">
                                      <p:cBhvr>
                                        <p:cTn id="36" dur="1000"/>
                                        <p:tgtEl>
                                          <p:spTgt spid="117"/>
                                        </p:tgtEl>
                                      </p:cBhvr>
                                    </p:animEffect>
                                  </p:childTnLst>
                                </p:cTn>
                              </p:par>
                              <p:par>
                                <p:cTn id="37" presetID="10" presetClass="entr" presetSubtype="0" fill="hold" nodeType="withEffect">
                                  <p:stCondLst>
                                    <p:cond delay="800"/>
                                  </p:stCondLst>
                                  <p:childTnLst>
                                    <p:set>
                                      <p:cBhvr>
                                        <p:cTn id="38" dur="1" fill="hold">
                                          <p:stCondLst>
                                            <p:cond delay="0"/>
                                          </p:stCondLst>
                                        </p:cTn>
                                        <p:tgtEl>
                                          <p:spTgt spid="5"/>
                                        </p:tgtEl>
                                        <p:attrNameLst>
                                          <p:attrName>style.visibility</p:attrName>
                                        </p:attrNameLst>
                                      </p:cBhvr>
                                      <p:to>
                                        <p:strVal val="visible"/>
                                      </p:to>
                                    </p:set>
                                    <p:animEffect transition="in" filter="fade">
                                      <p:cBhvr>
                                        <p:cTn id="39" dur="2000"/>
                                        <p:tgtEl>
                                          <p:spTgt spid="5"/>
                                        </p:tgtEl>
                                      </p:cBhvr>
                                    </p:animEffect>
                                  </p:childTnLst>
                                </p:cTn>
                              </p:par>
                            </p:childTnLst>
                          </p:cTn>
                        </p:par>
                        <p:par>
                          <p:cTn id="40" fill="hold">
                            <p:stCondLst>
                              <p:cond delay="9300"/>
                            </p:stCondLst>
                            <p:childTnLst>
                              <p:par>
                                <p:cTn id="41" presetID="0" presetClass="path" presetSubtype="0" accel="50000" decel="50000" fill="hold" nodeType="afterEffect">
                                  <p:stCondLst>
                                    <p:cond delay="0"/>
                                  </p:stCondLst>
                                  <p:childTnLst>
                                    <p:animMotion origin="layout" path="M -2.22222E-6 -4.81481E-6 C -0.08906 0.01505 -0.38802 0.03033 -0.53472 0.09075 C -0.68142 0.15116 -0.81198 0.322 -0.88055 0.36297 C -0.94913 0.40394 -0.93229 0.34237 -0.94583 0.33704 " pathEditMode="relative" rAng="0" ptsTypes="aaaa">
                                      <p:cBhvr>
                                        <p:cTn id="42" dur="2000" fill="hold"/>
                                        <p:tgtEl>
                                          <p:spTgt spid="122"/>
                                        </p:tgtEl>
                                        <p:attrNameLst>
                                          <p:attrName>ppt_x</p:attrName>
                                          <p:attrName>ppt_y</p:attrName>
                                        </p:attrNameLst>
                                      </p:cBhvr>
                                      <p:rCtr x="-47465" y="20185"/>
                                    </p:animMotion>
                                  </p:childTnLst>
                                </p:cTn>
                              </p:par>
                              <p:par>
                                <p:cTn id="43" presetID="0" presetClass="path" presetSubtype="0" accel="50000" decel="50000" fill="hold" nodeType="withEffect">
                                  <p:stCondLst>
                                    <p:cond delay="500"/>
                                  </p:stCondLst>
                                  <p:childTnLst>
                                    <p:animMotion origin="layout" path="M 0 0.04629 C -0.07778 0.05393 -0.34948 0.0956 -0.46667 0.09166 C -0.58385 0.08773 -0.63611 -0.0007 -0.70278 0.02314 C -0.76944 0.04699 -0.83247 0.19027 -0.86667 0.23426 " pathEditMode="relative" rAng="0" ptsTypes="aaaa">
                                      <p:cBhvr>
                                        <p:cTn id="44" dur="2000" fill="hold"/>
                                        <p:tgtEl>
                                          <p:spTgt spid="123"/>
                                        </p:tgtEl>
                                        <p:attrNameLst>
                                          <p:attrName>ppt_x</p:attrName>
                                          <p:attrName>ppt_y</p:attrName>
                                        </p:attrNameLst>
                                      </p:cBhvr>
                                      <p:rCtr x="-43333" y="703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200" i="0">
                <a:latin typeface="Times New Roman" pitchFamily="18" charset="0"/>
                <a:cs typeface="Times New Roman" pitchFamily="18" charset="0"/>
              </a:defRPr>
            </a:lvl1pPr>
          </a:lstStyle>
          <a:p>
            <a:r>
              <a:rPr lang="en-US" dirty="0"/>
              <a:t>Click to edit Master title style</a:t>
            </a:r>
          </a:p>
        </p:txBody>
      </p:sp>
      <p:sp>
        <p:nvSpPr>
          <p:cNvPr id="3" name="Content Placeholder 2"/>
          <p:cNvSpPr>
            <a:spLocks noGrp="1"/>
          </p:cNvSpPr>
          <p:nvPr>
            <p:ph idx="1"/>
          </p:nvPr>
        </p:nvSpPr>
        <p:spPr/>
        <p:txBody>
          <a:bodyPr/>
          <a:lstStyle>
            <a:lvl1pPr>
              <a:buClrTx/>
              <a:defRPr sz="2800">
                <a:latin typeface="Times New Roman" pitchFamily="18" charset="0"/>
                <a:cs typeface="Times New Roman" pitchFamily="18" charset="0"/>
              </a:defRPr>
            </a:lvl1pPr>
            <a:lvl2pPr>
              <a:buClrTx/>
              <a:defRPr sz="2800">
                <a:latin typeface="Times New Roman" pitchFamily="18" charset="0"/>
                <a:cs typeface="Times New Roman" pitchFamily="18" charset="0"/>
              </a:defRPr>
            </a:lvl2pPr>
            <a:lvl3pPr>
              <a:buClrTx/>
              <a:defRPr sz="2800">
                <a:latin typeface="Times New Roman" pitchFamily="18" charset="0"/>
                <a:cs typeface="Times New Roman" pitchFamily="18" charset="0"/>
              </a:defRPr>
            </a:lvl3pPr>
            <a:lvl4pPr>
              <a:buClrTx/>
              <a:defRPr sz="2800">
                <a:latin typeface="Times New Roman" pitchFamily="18" charset="0"/>
                <a:cs typeface="Times New Roman" pitchFamily="18" charset="0"/>
              </a:defRPr>
            </a:lvl4pPr>
            <a:lvl5pPr>
              <a:buClrTx/>
              <a:defRPr sz="2800">
                <a:latin typeface="Times New Roman" pitchFamily="18" charset="0"/>
                <a:cs typeface="Times New Roman" pitchFamily="18"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4AF658A6-0D1F-4848-B940-D7A149549808}" type="slidenum">
              <a:rPr lang="en-US" altLang="en-US" smtClean="0"/>
              <a:pPr fontAlgn="base">
                <a:spcBef>
                  <a:spcPct val="0"/>
                </a:spcBef>
                <a:spcAft>
                  <a:spcPct val="0"/>
                </a:spcAft>
                <a:defRPr/>
              </a:pPr>
              <a:t>‹#›</a:t>
            </a:fld>
            <a:endParaRPr lang="en-US" altLang="en-US"/>
          </a:p>
        </p:txBody>
      </p:sp>
    </p:spTree>
    <p:extLst>
      <p:ext uri="{BB962C8B-B14F-4D97-AF65-F5344CB8AC3E}">
        <p14:creationId xmlns:p14="http://schemas.microsoft.com/office/powerpoint/2010/main" val="4141040955"/>
      </p:ext>
    </p:extLst>
  </p:cSld>
  <p:clrMapOvr>
    <a:masterClrMapping/>
  </p:clrMapOvr>
  <p:transition advClick="0" advTm="0"/>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9ACD1E89-FEE2-44B2-BA80-CB96B27A5389}" type="slidenum">
              <a:rPr lang="en-US" altLang="en-US" smtClean="0"/>
              <a:pPr fontAlgn="base">
                <a:spcBef>
                  <a:spcPct val="0"/>
                </a:spcBef>
                <a:spcAft>
                  <a:spcPct val="0"/>
                </a:spcAft>
                <a:defRPr/>
              </a:pPr>
              <a:t>‹#›</a:t>
            </a:fld>
            <a:endParaRPr lang="en-US" altLang="en-US"/>
          </a:p>
        </p:txBody>
      </p:sp>
    </p:spTree>
    <p:extLst>
      <p:ext uri="{BB962C8B-B14F-4D97-AF65-F5344CB8AC3E}">
        <p14:creationId xmlns:p14="http://schemas.microsoft.com/office/powerpoint/2010/main" val="2068559830"/>
      </p:ext>
    </p:extLst>
  </p:cSld>
  <p:clrMapOvr>
    <a:masterClrMapping/>
  </p:clrMapOvr>
  <p:transition advClick="0" advTm="0"/>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295400"/>
            <a:ext cx="5384800" cy="502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295400"/>
            <a:ext cx="5384800" cy="502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US"/>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04375D90-1624-4F80-AFB6-E305A0828F3E}" type="slidenum">
              <a:rPr lang="en-US" altLang="en-US" smtClean="0"/>
              <a:pPr fontAlgn="base">
                <a:spcBef>
                  <a:spcPct val="0"/>
                </a:spcBef>
                <a:spcAft>
                  <a:spcPct val="0"/>
                </a:spcAft>
                <a:defRPr/>
              </a:pPr>
              <a:t>‹#›</a:t>
            </a:fld>
            <a:endParaRPr lang="en-US" altLang="en-US"/>
          </a:p>
        </p:txBody>
      </p:sp>
    </p:spTree>
    <p:extLst>
      <p:ext uri="{BB962C8B-B14F-4D97-AF65-F5344CB8AC3E}">
        <p14:creationId xmlns:p14="http://schemas.microsoft.com/office/powerpoint/2010/main" val="4066527566"/>
      </p:ext>
    </p:extLst>
  </p:cSld>
  <p:clrMapOvr>
    <a:masterClrMapping/>
  </p:clrMapOvr>
  <p:transition advClick="0" advTm="0"/>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US"/>
          </a:p>
        </p:txBody>
      </p:sp>
      <p:sp>
        <p:nvSpPr>
          <p:cNvPr id="8"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F5D56F89-519A-4532-8485-912ADA17F205}" type="slidenum">
              <a:rPr lang="en-US" altLang="en-US" smtClean="0"/>
              <a:pPr fontAlgn="base">
                <a:spcBef>
                  <a:spcPct val="0"/>
                </a:spcBef>
                <a:spcAft>
                  <a:spcPct val="0"/>
                </a:spcAft>
                <a:defRPr/>
              </a:pPr>
              <a:t>‹#›</a:t>
            </a:fld>
            <a:endParaRPr lang="en-US" altLang="en-US"/>
          </a:p>
        </p:txBody>
      </p:sp>
    </p:spTree>
    <p:extLst>
      <p:ext uri="{BB962C8B-B14F-4D97-AF65-F5344CB8AC3E}">
        <p14:creationId xmlns:p14="http://schemas.microsoft.com/office/powerpoint/2010/main" val="728305126"/>
      </p:ext>
    </p:extLst>
  </p:cSld>
  <p:clrMapOvr>
    <a:masterClrMapping/>
  </p:clrMapOvr>
  <p:transition advClick="0" advTm="0"/>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US"/>
          </a:p>
        </p:txBody>
      </p:sp>
      <p:sp>
        <p:nvSpPr>
          <p:cNvPr id="4"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09F6D506-7A5E-4494-BAE8-EF947164613A}" type="slidenum">
              <a:rPr lang="en-US" altLang="en-US" smtClean="0"/>
              <a:pPr fontAlgn="base">
                <a:spcBef>
                  <a:spcPct val="0"/>
                </a:spcBef>
                <a:spcAft>
                  <a:spcPct val="0"/>
                </a:spcAft>
                <a:defRPr/>
              </a:pPr>
              <a:t>‹#›</a:t>
            </a:fld>
            <a:endParaRPr lang="en-US" altLang="en-US"/>
          </a:p>
        </p:txBody>
      </p:sp>
    </p:spTree>
    <p:extLst>
      <p:ext uri="{BB962C8B-B14F-4D97-AF65-F5344CB8AC3E}">
        <p14:creationId xmlns:p14="http://schemas.microsoft.com/office/powerpoint/2010/main" val="2522396203"/>
      </p:ext>
    </p:extLst>
  </p:cSld>
  <p:clrMapOvr>
    <a:masterClrMapping/>
  </p:clrMapOvr>
  <p:transition advClick="0" advTm="0"/>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US"/>
          </a:p>
        </p:txBody>
      </p:sp>
      <p:sp>
        <p:nvSpPr>
          <p:cNvPr id="3"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6DCB5125-640C-4DEF-871A-4A6FB12168FF}" type="slidenum">
              <a:rPr lang="en-US" altLang="en-US" smtClean="0"/>
              <a:pPr fontAlgn="base">
                <a:spcBef>
                  <a:spcPct val="0"/>
                </a:spcBef>
                <a:spcAft>
                  <a:spcPct val="0"/>
                </a:spcAft>
                <a:defRPr/>
              </a:pPr>
              <a:t>‹#›</a:t>
            </a:fld>
            <a:endParaRPr lang="en-US" altLang="en-US"/>
          </a:p>
        </p:txBody>
      </p:sp>
    </p:spTree>
    <p:extLst>
      <p:ext uri="{BB962C8B-B14F-4D97-AF65-F5344CB8AC3E}">
        <p14:creationId xmlns:p14="http://schemas.microsoft.com/office/powerpoint/2010/main" val="3262258528"/>
      </p:ext>
    </p:extLst>
  </p:cSld>
  <p:clrMapOvr>
    <a:masterClrMapping/>
  </p:clrMapOvr>
  <p:transition advClick="0" advTm="0"/>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US"/>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7EAFE6A1-D331-4AAB-9DFF-2D86C7CADDB1}" type="slidenum">
              <a:rPr lang="en-US" altLang="en-US" smtClean="0"/>
              <a:pPr fontAlgn="base">
                <a:spcBef>
                  <a:spcPct val="0"/>
                </a:spcBef>
                <a:spcAft>
                  <a:spcPct val="0"/>
                </a:spcAft>
                <a:defRPr/>
              </a:pPr>
              <a:t>‹#›</a:t>
            </a:fld>
            <a:endParaRPr lang="en-US" altLang="en-US"/>
          </a:p>
        </p:txBody>
      </p:sp>
    </p:spTree>
    <p:extLst>
      <p:ext uri="{BB962C8B-B14F-4D97-AF65-F5344CB8AC3E}">
        <p14:creationId xmlns:p14="http://schemas.microsoft.com/office/powerpoint/2010/main" val="1261709662"/>
      </p:ext>
    </p:extLst>
  </p:cSld>
  <p:clrMapOvr>
    <a:masterClrMapping/>
  </p:clrMapOvr>
  <p:transition advClick="0" advTm="0"/>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US"/>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19CFAE07-8ACB-493B-B38B-8B364B593E30}" type="slidenum">
              <a:rPr lang="en-US" altLang="en-US" smtClean="0"/>
              <a:pPr fontAlgn="base">
                <a:spcBef>
                  <a:spcPct val="0"/>
                </a:spcBef>
                <a:spcAft>
                  <a:spcPct val="0"/>
                </a:spcAft>
                <a:defRPr/>
              </a:pPr>
              <a:t>‹#›</a:t>
            </a:fld>
            <a:endParaRPr lang="en-US" altLang="en-US"/>
          </a:p>
        </p:txBody>
      </p:sp>
    </p:spTree>
    <p:extLst>
      <p:ext uri="{BB962C8B-B14F-4D97-AF65-F5344CB8AC3E}">
        <p14:creationId xmlns:p14="http://schemas.microsoft.com/office/powerpoint/2010/main" val="1606373619"/>
      </p:ext>
    </p:extLst>
  </p:cSld>
  <p:clrMapOvr>
    <a:masterClrMapping/>
  </p:clrMapOvr>
  <p:transition advClick="0" advTm="0"/>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748C38F1-DF52-4E9E-B25D-D3CB8948A5DB}" type="slidenum">
              <a:rPr lang="en-US" altLang="en-US" smtClean="0"/>
              <a:pPr fontAlgn="base">
                <a:spcBef>
                  <a:spcPct val="0"/>
                </a:spcBef>
                <a:spcAft>
                  <a:spcPct val="0"/>
                </a:spcAft>
                <a:defRPr/>
              </a:pPr>
              <a:t>‹#›</a:t>
            </a:fld>
            <a:endParaRPr lang="en-US" altLang="en-US"/>
          </a:p>
        </p:txBody>
      </p:sp>
    </p:spTree>
    <p:extLst>
      <p:ext uri="{BB962C8B-B14F-4D97-AF65-F5344CB8AC3E}">
        <p14:creationId xmlns:p14="http://schemas.microsoft.com/office/powerpoint/2010/main" val="987141939"/>
      </p:ext>
    </p:extLst>
  </p:cSld>
  <p:clrMapOvr>
    <a:masterClrMapping/>
  </p:clrMapOvr>
  <p:transition advClick="0" advTm="0"/>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28600"/>
            <a:ext cx="2743200" cy="6096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28600"/>
            <a:ext cx="8026400" cy="6096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764EBC66-FAD1-487A-BB7A-FDA4E1A428DB}" type="slidenum">
              <a:rPr lang="en-US" altLang="en-US" smtClean="0"/>
              <a:pPr fontAlgn="base">
                <a:spcBef>
                  <a:spcPct val="0"/>
                </a:spcBef>
                <a:spcAft>
                  <a:spcPct val="0"/>
                </a:spcAft>
                <a:defRPr/>
              </a:pPr>
              <a:t>‹#›</a:t>
            </a:fld>
            <a:endParaRPr lang="en-US" altLang="en-US"/>
          </a:p>
        </p:txBody>
      </p:sp>
    </p:spTree>
    <p:extLst>
      <p:ext uri="{BB962C8B-B14F-4D97-AF65-F5344CB8AC3E}">
        <p14:creationId xmlns:p14="http://schemas.microsoft.com/office/powerpoint/2010/main" val="576967001"/>
      </p:ext>
    </p:extLst>
  </p:cSld>
  <p:clrMapOvr>
    <a:masterClrMapping/>
  </p:clrMapOvr>
  <p:transition advClick="0" advTm="0"/>
</p:sldLayout>
</file>

<file path=ppt/slideLayouts/slideLayout2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1"/>
            <a:ext cx="10972800" cy="868363"/>
          </a:xfrm>
        </p:spPr>
        <p:txBody>
          <a:bodyPr/>
          <a:lstStyle/>
          <a:p>
            <a:r>
              <a:rPr lang="en-US"/>
              <a:t>Click to edit Master title style</a:t>
            </a:r>
          </a:p>
        </p:txBody>
      </p:sp>
      <p:sp>
        <p:nvSpPr>
          <p:cNvPr id="3" name="Table Placeholder 2"/>
          <p:cNvSpPr>
            <a:spLocks noGrp="1"/>
          </p:cNvSpPr>
          <p:nvPr>
            <p:ph type="tbl" idx="1"/>
          </p:nvPr>
        </p:nvSpPr>
        <p:spPr>
          <a:xfrm>
            <a:off x="609600" y="1295400"/>
            <a:ext cx="10972800" cy="5029200"/>
          </a:xfrm>
        </p:spPr>
        <p:txBody>
          <a:bodyPr/>
          <a:lstStyle/>
          <a:p>
            <a:pPr lvl="0"/>
            <a:r>
              <a:rPr lang="en-US" noProof="0"/>
              <a:t>Click icon to add table</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US"/>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F836A581-D165-47C0-90DA-E71CB382BC37}" type="slidenum">
              <a:rPr lang="en-US" altLang="en-US" smtClean="0"/>
              <a:pPr fontAlgn="base">
                <a:spcBef>
                  <a:spcPct val="0"/>
                </a:spcBef>
                <a:spcAft>
                  <a:spcPct val="0"/>
                </a:spcAft>
                <a:defRPr/>
              </a:pPr>
              <a:t>‹#›</a:t>
            </a:fld>
            <a:endParaRPr lang="en-US" altLang="en-US"/>
          </a:p>
        </p:txBody>
      </p:sp>
    </p:spTree>
    <p:extLst>
      <p:ext uri="{BB962C8B-B14F-4D97-AF65-F5344CB8AC3E}">
        <p14:creationId xmlns:p14="http://schemas.microsoft.com/office/powerpoint/2010/main" val="120194761"/>
      </p:ext>
    </p:extLst>
  </p:cSld>
  <p:clrMapOvr>
    <a:masterClrMapping/>
  </p:clrMapOvr>
  <p:transition advClick="0" advTm="0"/>
</p:sldLayout>
</file>

<file path=ppt/slideLayouts/slideLayout24.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508000" y="152400"/>
            <a:ext cx="11176000" cy="914400"/>
          </a:xfrm>
        </p:spPr>
        <p:txBody>
          <a:bodyPr/>
          <a:lstStyle/>
          <a:p>
            <a:r>
              <a:rPr lang="en-US"/>
              <a:t>Click to edit Master title style</a:t>
            </a:r>
          </a:p>
        </p:txBody>
      </p:sp>
      <p:sp>
        <p:nvSpPr>
          <p:cNvPr id="3" name="SmartArt Placeholder 2"/>
          <p:cNvSpPr>
            <a:spLocks noGrp="1"/>
          </p:cNvSpPr>
          <p:nvPr>
            <p:ph type="dgm" idx="1"/>
          </p:nvPr>
        </p:nvSpPr>
        <p:spPr>
          <a:xfrm>
            <a:off x="508000" y="1524000"/>
            <a:ext cx="11176000" cy="4038600"/>
          </a:xfrm>
        </p:spPr>
        <p:txBody>
          <a:bodyPr/>
          <a:lstStyle/>
          <a:p>
            <a:pPr lvl="0"/>
            <a:endParaRPr lang="en-US" noProof="0"/>
          </a:p>
        </p:txBody>
      </p:sp>
    </p:spTree>
    <p:extLst>
      <p:ext uri="{BB962C8B-B14F-4D97-AF65-F5344CB8AC3E}">
        <p14:creationId xmlns:p14="http://schemas.microsoft.com/office/powerpoint/2010/main" val="3747110652"/>
      </p:ext>
    </p:extLst>
  </p:cSld>
  <p:clrMapOvr>
    <a:masterClrMapping/>
  </p:clrMapOvr>
  <p:transition advClick="0" advTm="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image" Target="../media/image4.png"/><Relationship Id="rId3" Type="http://schemas.openxmlformats.org/officeDocument/2006/relationships/slideLayout" Target="../slideLayouts/slideLayout14.xml"/><Relationship Id="rId21" Type="http://schemas.openxmlformats.org/officeDocument/2006/relationships/image" Target="../media/image7.png"/><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image" Target="../media/image3.png"/><Relationship Id="rId2" Type="http://schemas.openxmlformats.org/officeDocument/2006/relationships/slideLayout" Target="../slideLayouts/slideLayout13.xml"/><Relationship Id="rId16" Type="http://schemas.openxmlformats.org/officeDocument/2006/relationships/image" Target="../media/image2.png"/><Relationship Id="rId20" Type="http://schemas.openxmlformats.org/officeDocument/2006/relationships/image" Target="../media/image6.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image" Target="../media/image10.png"/><Relationship Id="rId5" Type="http://schemas.openxmlformats.org/officeDocument/2006/relationships/slideLayout" Target="../slideLayouts/slideLayout16.xml"/><Relationship Id="rId15" Type="http://schemas.openxmlformats.org/officeDocument/2006/relationships/image" Target="../media/image1.jpeg"/><Relationship Id="rId23" Type="http://schemas.openxmlformats.org/officeDocument/2006/relationships/image" Target="../media/image9.png"/><Relationship Id="rId10" Type="http://schemas.openxmlformats.org/officeDocument/2006/relationships/slideLayout" Target="../slideLayouts/slideLayout21.xml"/><Relationship Id="rId19" Type="http://schemas.openxmlformats.org/officeDocument/2006/relationships/image" Target="../media/image5.pn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 Id="rId22" Type="http://schemas.openxmlformats.org/officeDocument/2006/relationships/image" Target="../media/image8.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A4B4F1-A1C6-4FB6-9DB0-9E385AE57070}" type="datetimeFigureOut">
              <a:rPr lang="en-US" smtClean="0"/>
              <a:t>2/20/2021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89A415-CE87-4BD8-8648-B1EC83831F87}" type="slidenum">
              <a:rPr lang="en-US" smtClean="0"/>
              <a:t>‹#›</a:t>
            </a:fld>
            <a:endParaRPr lang="en-US"/>
          </a:p>
        </p:txBody>
      </p:sp>
    </p:spTree>
    <p:extLst>
      <p:ext uri="{BB962C8B-B14F-4D97-AF65-F5344CB8AC3E}">
        <p14:creationId xmlns:p14="http://schemas.microsoft.com/office/powerpoint/2010/main" val="11124819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19" descr="1"/>
          <p:cNvPicPr>
            <a:picLocks noChangeAspect="1" noChangeArrowheads="1"/>
          </p:cNvPicPr>
          <p:nvPr/>
        </p:nvPicPr>
        <p:blipFill>
          <a:blip r:embed="rId15">
            <a:extLst>
              <a:ext uri="{28A0092B-C50C-407E-A947-70E740481C1C}">
                <a14:useLocalDpi xmlns:a14="http://schemas.microsoft.com/office/drawing/2010/main" val="0"/>
              </a:ext>
            </a:extLst>
          </a:blip>
          <a:srcRect b="38461"/>
          <a:stretch>
            <a:fillRect/>
          </a:stretch>
        </p:blipFill>
        <p:spPr bwMode="auto">
          <a:xfrm>
            <a:off x="0" y="6324601"/>
            <a:ext cx="12192000"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41" name="Rectangle 17"/>
          <p:cNvSpPr>
            <a:spLocks noChangeArrowheads="1"/>
          </p:cNvSpPr>
          <p:nvPr/>
        </p:nvSpPr>
        <p:spPr bwMode="gray">
          <a:xfrm>
            <a:off x="0" y="0"/>
            <a:ext cx="12192000" cy="1219200"/>
          </a:xfrm>
          <a:prstGeom prst="rect">
            <a:avLst/>
          </a:prstGeom>
          <a:gradFill rotWithShape="1">
            <a:gsLst>
              <a:gs pos="0">
                <a:schemeClr val="accent1"/>
              </a:gs>
              <a:gs pos="100000">
                <a:schemeClr val="accent1">
                  <a:gamma/>
                  <a:tint val="0"/>
                  <a:invGamma/>
                </a:schemeClr>
              </a:gs>
            </a:gsLst>
            <a:lin ang="5400000" scaled="1"/>
          </a:gradFill>
          <a:ln>
            <a:noFill/>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80808"/>
              </a:solidFill>
              <a:effectLst/>
              <a:uLnTx/>
              <a:uFillTx/>
              <a:latin typeface="Arial" charset="0"/>
              <a:ea typeface="+mn-ea"/>
              <a:cs typeface="+mn-cs"/>
            </a:endParaRPr>
          </a:p>
        </p:txBody>
      </p:sp>
      <p:sp>
        <p:nvSpPr>
          <p:cNvPr id="1028" name="Rectangle 3"/>
          <p:cNvSpPr>
            <a:spLocks noGrp="1" noChangeArrowheads="1"/>
          </p:cNvSpPr>
          <p:nvPr>
            <p:ph type="body" idx="1"/>
          </p:nvPr>
        </p:nvSpPr>
        <p:spPr bwMode="auto">
          <a:xfrm>
            <a:off x="609600" y="1295400"/>
            <a:ext cx="10972800" cy="502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2" name="Rectangle 4"/>
          <p:cNvSpPr>
            <a:spLocks noGrp="1" noChangeArrowheads="1"/>
          </p:cNvSpPr>
          <p:nvPr>
            <p:ph type="dt" sz="half" idx="2"/>
          </p:nvPr>
        </p:nvSpPr>
        <p:spPr bwMode="auto">
          <a:xfrm>
            <a:off x="609600" y="6537326"/>
            <a:ext cx="2844800" cy="244475"/>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solidFill>
                  <a:srgbClr val="FFFFFF"/>
                </a:solidFill>
                <a:latin typeface="Arial" charset="0"/>
              </a:defRPr>
            </a:lvl1pPr>
          </a:lstStyle>
          <a:p>
            <a:pPr fontAlgn="base">
              <a:spcBef>
                <a:spcPct val="0"/>
              </a:spcBef>
              <a:spcAft>
                <a:spcPct val="0"/>
              </a:spcAft>
              <a:defRPr/>
            </a:pPr>
            <a:endParaRPr lang="en-US"/>
          </a:p>
        </p:txBody>
      </p:sp>
      <p:sp>
        <p:nvSpPr>
          <p:cNvPr id="1029" name="Rectangle 5"/>
          <p:cNvSpPr>
            <a:spLocks noGrp="1" noChangeArrowheads="1"/>
          </p:cNvSpPr>
          <p:nvPr>
            <p:ph type="ftr" sz="quarter" idx="3"/>
          </p:nvPr>
        </p:nvSpPr>
        <p:spPr bwMode="auto">
          <a:xfrm>
            <a:off x="4165600" y="6537326"/>
            <a:ext cx="3860800" cy="244475"/>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200">
                <a:solidFill>
                  <a:srgbClr val="FFFFFF"/>
                </a:solidFill>
                <a:latin typeface="Arial" charset="0"/>
              </a:defRPr>
            </a:lvl1pPr>
          </a:lstStyle>
          <a:p>
            <a:pPr fontAlgn="base">
              <a:spcBef>
                <a:spcPct val="0"/>
              </a:spcBef>
              <a:spcAft>
                <a:spcPct val="0"/>
              </a:spcAft>
              <a:defRPr/>
            </a:pPr>
            <a:endParaRPr lang="en-US"/>
          </a:p>
        </p:txBody>
      </p:sp>
      <p:sp>
        <p:nvSpPr>
          <p:cNvPr id="1030" name="Rectangle 6"/>
          <p:cNvSpPr>
            <a:spLocks noGrp="1" noChangeArrowheads="1"/>
          </p:cNvSpPr>
          <p:nvPr>
            <p:ph type="sldNum" sz="quarter" idx="4"/>
          </p:nvPr>
        </p:nvSpPr>
        <p:spPr bwMode="auto">
          <a:xfrm>
            <a:off x="8737600" y="6537326"/>
            <a:ext cx="2844800" cy="244475"/>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solidFill>
                  <a:srgbClr val="FFFFFF"/>
                </a:solidFill>
                <a:latin typeface="Arial" panose="020B0604020202020204" pitchFamily="34" charset="0"/>
              </a:defRPr>
            </a:lvl1pPr>
          </a:lstStyle>
          <a:p>
            <a:pPr fontAlgn="base">
              <a:spcBef>
                <a:spcPct val="0"/>
              </a:spcBef>
              <a:spcAft>
                <a:spcPct val="0"/>
              </a:spcAft>
              <a:defRPr/>
            </a:pPr>
            <a:fld id="{045997A3-874E-4696-AD59-118746F80AD1}" type="slidenum">
              <a:rPr lang="en-US" altLang="en-US" smtClean="0"/>
              <a:pPr fontAlgn="base">
                <a:spcBef>
                  <a:spcPct val="0"/>
                </a:spcBef>
                <a:spcAft>
                  <a:spcPct val="0"/>
                </a:spcAft>
                <a:defRPr/>
              </a:pPr>
              <a:t>‹#›</a:t>
            </a:fld>
            <a:endParaRPr lang="en-US" altLang="en-US"/>
          </a:p>
        </p:txBody>
      </p:sp>
      <p:pic>
        <p:nvPicPr>
          <p:cNvPr id="1032" name="Picture 9" descr="artplus_nature_naturalcity42_a"/>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0521951" y="5935664"/>
            <a:ext cx="1646767" cy="833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10" descr="artplus_nature_naturalcity42_b"/>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0642601" y="5916613"/>
            <a:ext cx="1104900" cy="15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 name="Picture 11" descr="artplus_nature_naturalcity42_e"/>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10881784" y="5608638"/>
            <a:ext cx="573616"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5" name="Picture 12" descr="artplus_nature_naturalcity42_d"/>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10803467" y="5849939"/>
            <a:ext cx="230717" cy="16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6" name="Picture 13" descr="artplus_nature_naturalcity42_i"/>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11292418" y="5969001"/>
            <a:ext cx="615949"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7" name="Picture 14" descr="artplus_nature_naturalcity42_c"/>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11417301" y="5943600"/>
            <a:ext cx="412751" cy="24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9" name="Picture 15" descr="artplus_nature_naturalcity42_f"/>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10568517" y="6334126"/>
            <a:ext cx="182668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Placeholder 2"/>
          <p:cNvSpPr>
            <a:spLocks noGrp="1" noChangeArrowheads="1"/>
          </p:cNvSpPr>
          <p:nvPr>
            <p:ph type="title"/>
          </p:nvPr>
        </p:nvSpPr>
        <p:spPr bwMode="auto">
          <a:xfrm>
            <a:off x="609600" y="228601"/>
            <a:ext cx="10972800" cy="868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pic>
        <p:nvPicPr>
          <p:cNvPr id="1044" name="Picture 20" descr="a1"/>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12833351" y="328613"/>
            <a:ext cx="1257300" cy="108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5" name="Picture 21" descr="b_1"/>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1320800" y="1371601"/>
            <a:ext cx="1100667" cy="35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790112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ransition advClick="0" advTm="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withEffect">
                                  <p:stCondLst>
                                    <p:cond delay="0"/>
                                  </p:stCondLst>
                                  <p:childTnLst>
                                    <p:set>
                                      <p:cBhvr>
                                        <p:cTn id="6" dur="1" fill="hold">
                                          <p:stCondLst>
                                            <p:cond delay="0"/>
                                          </p:stCondLst>
                                        </p:cTn>
                                        <p:tgtEl>
                                          <p:spTgt spid="1039"/>
                                        </p:tgtEl>
                                        <p:attrNameLst>
                                          <p:attrName>style.visibility</p:attrName>
                                        </p:attrNameLst>
                                      </p:cBhvr>
                                      <p:to>
                                        <p:strVal val="visible"/>
                                      </p:to>
                                    </p:set>
                                    <p:animEffect transition="in" filter="wipe(down)">
                                      <p:cBhvr>
                                        <p:cTn id="7" dur="1000"/>
                                        <p:tgtEl>
                                          <p:spTgt spid="1039"/>
                                        </p:tgtEl>
                                      </p:cBhvr>
                                    </p:animEffect>
                                  </p:childTnLst>
                                </p:cTn>
                              </p:par>
                            </p:childTnLst>
                          </p:cTn>
                        </p:par>
                        <p:par>
                          <p:cTn id="8" fill="hold" nodeType="afterGroup">
                            <p:stCondLst>
                              <p:cond delay="1000"/>
                            </p:stCondLst>
                            <p:childTnLst>
                              <p:par>
                                <p:cTn id="9" presetID="0" presetClass="path" presetSubtype="0" accel="50000" decel="50000" fill="hold" nodeType="afterEffect">
                                  <p:stCondLst>
                                    <p:cond delay="0"/>
                                  </p:stCondLst>
                                  <p:childTnLst>
                                    <p:animMotion origin="layout" path="M 3.33333E-6 -1.85185E-6 C -0.09045 -0.01597 -0.36945 -0.08727 -0.54306 -0.09537 C -0.71667 -0.10347 -0.93785 -0.05879 -1.04167 -0.04907 " pathEditMode="relative" rAng="0" ptsTypes="aaa">
                                      <p:cBhvr>
                                        <p:cTn id="10" dur="2000" fill="hold"/>
                                        <p:tgtEl>
                                          <p:spTgt spid="1044"/>
                                        </p:tgtEl>
                                        <p:attrNameLst>
                                          <p:attrName>ppt_x</p:attrName>
                                          <p:attrName>ppt_y</p:attrName>
                                        </p:attrNameLst>
                                      </p:cBhvr>
                                      <p:rCtr x="-52083" y="-5185"/>
                                    </p:animMotion>
                                  </p:childTnLst>
                                </p:cTn>
                              </p:par>
                            </p:childTnLst>
                          </p:cTn>
                        </p:par>
                        <p:par>
                          <p:cTn id="11" fill="hold" nodeType="afterGroup">
                            <p:stCondLst>
                              <p:cond delay="3000"/>
                            </p:stCondLst>
                            <p:childTnLst>
                              <p:par>
                                <p:cTn id="12" presetID="0" presetClass="path" presetSubtype="0" accel="50000" decel="50000" fill="hold" nodeType="afterEffect">
                                  <p:stCondLst>
                                    <p:cond delay="0"/>
                                  </p:stCondLst>
                                  <p:childTnLst>
                                    <p:animMotion origin="layout" path="M -0.00348 0.05949 C 0.00625 0.0581 0.04097 0.0574 0.05399 0.05324 C 0.06701 0.04907 0.06632 0.04907 0.07638 0.03379 C 0.08628 0.01898 0.10538 -0.02269 0.11319 -0.03727 " pathEditMode="relative" rAng="0" ptsTypes="aaaa">
                                      <p:cBhvr>
                                        <p:cTn id="13" dur="2000" fill="hold"/>
                                        <p:tgtEl>
                                          <p:spTgt spid="1045"/>
                                        </p:tgtEl>
                                        <p:attrNameLst>
                                          <p:attrName>ppt_x</p:attrName>
                                          <p:attrName>ppt_y</p:attrName>
                                        </p:attrNameLst>
                                      </p:cBhvr>
                                      <p:rCtr x="5833" y="-4838"/>
                                    </p:animMotion>
                                  </p:childTnLst>
                                </p:cTn>
                              </p:par>
                              <p:par>
                                <p:cTn id="14" presetID="22" presetClass="entr" presetSubtype="8" fill="hold" grpId="0" nodeType="withEffect">
                                  <p:stCondLst>
                                    <p:cond delay="900"/>
                                  </p:stCondLst>
                                  <p:childTnLst>
                                    <p:set>
                                      <p:cBhvr>
                                        <p:cTn id="15" dur="1" fill="hold">
                                          <p:stCondLst>
                                            <p:cond delay="0"/>
                                          </p:stCondLst>
                                        </p:cTn>
                                        <p:tgtEl>
                                          <p:spTgt spid="3"/>
                                        </p:tgtEl>
                                        <p:attrNameLst>
                                          <p:attrName>style.visibility</p:attrName>
                                        </p:attrNameLst>
                                      </p:cBhvr>
                                      <p:to>
                                        <p:strVal val="visible"/>
                                      </p:to>
                                    </p:set>
                                    <p:animEffect transition="in" filter="wipe(left)">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txStyles>
    <p:titleStyle>
      <a:lvl1pPr algn="ctr" rtl="0" eaLnBrk="0" fontAlgn="base" hangingPunct="0">
        <a:spcBef>
          <a:spcPct val="0"/>
        </a:spcBef>
        <a:spcAft>
          <a:spcPct val="0"/>
        </a:spcAft>
        <a:defRPr sz="4200" b="1" i="1">
          <a:solidFill>
            <a:schemeClr val="tx1"/>
          </a:solidFill>
          <a:latin typeface="+mj-lt"/>
          <a:ea typeface="+mj-ea"/>
          <a:cs typeface="+mj-cs"/>
        </a:defRPr>
      </a:lvl1pPr>
      <a:lvl2pPr algn="ctr" rtl="0" eaLnBrk="0" fontAlgn="base" hangingPunct="0">
        <a:spcBef>
          <a:spcPct val="0"/>
        </a:spcBef>
        <a:spcAft>
          <a:spcPct val="0"/>
        </a:spcAft>
        <a:defRPr sz="4200" b="1" i="1">
          <a:solidFill>
            <a:schemeClr val="tx1"/>
          </a:solidFill>
          <a:latin typeface="Arial" charset="0"/>
        </a:defRPr>
      </a:lvl2pPr>
      <a:lvl3pPr algn="ctr" rtl="0" eaLnBrk="0" fontAlgn="base" hangingPunct="0">
        <a:spcBef>
          <a:spcPct val="0"/>
        </a:spcBef>
        <a:spcAft>
          <a:spcPct val="0"/>
        </a:spcAft>
        <a:defRPr sz="4200" b="1" i="1">
          <a:solidFill>
            <a:schemeClr val="tx1"/>
          </a:solidFill>
          <a:latin typeface="Arial" charset="0"/>
        </a:defRPr>
      </a:lvl3pPr>
      <a:lvl4pPr algn="ctr" rtl="0" eaLnBrk="0" fontAlgn="base" hangingPunct="0">
        <a:spcBef>
          <a:spcPct val="0"/>
        </a:spcBef>
        <a:spcAft>
          <a:spcPct val="0"/>
        </a:spcAft>
        <a:defRPr sz="4200" b="1" i="1">
          <a:solidFill>
            <a:schemeClr val="tx1"/>
          </a:solidFill>
          <a:latin typeface="Arial" charset="0"/>
        </a:defRPr>
      </a:lvl4pPr>
      <a:lvl5pPr algn="ctr" rtl="0" eaLnBrk="0" fontAlgn="base" hangingPunct="0">
        <a:spcBef>
          <a:spcPct val="0"/>
        </a:spcBef>
        <a:spcAft>
          <a:spcPct val="0"/>
        </a:spcAft>
        <a:defRPr sz="4200" b="1" i="1">
          <a:solidFill>
            <a:schemeClr val="tx1"/>
          </a:solidFill>
          <a:latin typeface="Arial" charset="0"/>
        </a:defRPr>
      </a:lvl5pPr>
      <a:lvl6pPr marL="457200" algn="ctr" rtl="0" eaLnBrk="1" fontAlgn="base" hangingPunct="1">
        <a:spcBef>
          <a:spcPct val="0"/>
        </a:spcBef>
        <a:spcAft>
          <a:spcPct val="0"/>
        </a:spcAft>
        <a:defRPr sz="4200" b="1" i="1">
          <a:solidFill>
            <a:schemeClr val="tx1"/>
          </a:solidFill>
          <a:latin typeface="Arial" charset="0"/>
        </a:defRPr>
      </a:lvl6pPr>
      <a:lvl7pPr marL="914400" algn="ctr" rtl="0" eaLnBrk="1" fontAlgn="base" hangingPunct="1">
        <a:spcBef>
          <a:spcPct val="0"/>
        </a:spcBef>
        <a:spcAft>
          <a:spcPct val="0"/>
        </a:spcAft>
        <a:defRPr sz="4200" b="1" i="1">
          <a:solidFill>
            <a:schemeClr val="tx1"/>
          </a:solidFill>
          <a:latin typeface="Arial" charset="0"/>
        </a:defRPr>
      </a:lvl7pPr>
      <a:lvl8pPr marL="1371600" algn="ctr" rtl="0" eaLnBrk="1" fontAlgn="base" hangingPunct="1">
        <a:spcBef>
          <a:spcPct val="0"/>
        </a:spcBef>
        <a:spcAft>
          <a:spcPct val="0"/>
        </a:spcAft>
        <a:defRPr sz="4200" b="1" i="1">
          <a:solidFill>
            <a:schemeClr val="tx1"/>
          </a:solidFill>
          <a:latin typeface="Arial" charset="0"/>
        </a:defRPr>
      </a:lvl8pPr>
      <a:lvl9pPr marL="1828800" algn="ctr" rtl="0" eaLnBrk="1" fontAlgn="base" hangingPunct="1">
        <a:spcBef>
          <a:spcPct val="0"/>
        </a:spcBef>
        <a:spcAft>
          <a:spcPct val="0"/>
        </a:spcAft>
        <a:defRPr sz="4200" b="1" i="1">
          <a:solidFill>
            <a:schemeClr val="tx1"/>
          </a:solidFill>
          <a:latin typeface="Arial" charset="0"/>
        </a:defRPr>
      </a:lvl9pPr>
    </p:titleStyle>
    <p:bodyStyle>
      <a:lvl1pPr marL="342900" indent="-342900" algn="l" rtl="0" eaLnBrk="0" fontAlgn="base" hangingPunct="0">
        <a:spcBef>
          <a:spcPct val="20000"/>
        </a:spcBef>
        <a:spcAft>
          <a:spcPct val="0"/>
        </a:spcAft>
        <a:buClr>
          <a:schemeClr val="folHlink"/>
        </a:buClr>
        <a:buFont typeface="Wingdings" panose="05000000000000000000" pitchFamily="2" charset="2"/>
        <a:buChar char="v"/>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tx2"/>
        </a:buClr>
        <a:buFont typeface="Wingdings" panose="05000000000000000000" pitchFamily="2" charset="2"/>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BEBA8EAE-BF5A-486C-A8C5-ECC9F3942E4B}">
                <a14:imgProps xmlns:a14="http://schemas.microsoft.com/office/drawing/2010/main">
                  <a14:imgLayer r:embed="rId3">
                    <a14:imgEffect>
                      <a14:brightnessContrast bright="20000" contrast="-20000"/>
                    </a14:imgEffect>
                  </a14:imgLayer>
                </a14:imgProps>
              </a:ext>
            </a:extLst>
          </a:blip>
          <a:srcRect r="45425"/>
          <a:stretch/>
        </p:blipFill>
        <p:spPr>
          <a:xfrm>
            <a:off x="-1995377" y="2030818"/>
            <a:ext cx="6663071" cy="5761737"/>
          </a:xfrm>
          <a:prstGeom prst="ellipse">
            <a:avLst/>
          </a:prstGeom>
          <a:ln>
            <a:noFill/>
          </a:ln>
          <a:effectLst>
            <a:softEdge rad="112500"/>
          </a:effectLst>
        </p:spPr>
      </p:pic>
      <p:pic>
        <p:nvPicPr>
          <p:cNvPr id="2" name="Picture 1"/>
          <p:cNvPicPr>
            <a:picLocks noChangeAspect="1"/>
          </p:cNvPicPr>
          <p:nvPr/>
        </p:nvPicPr>
        <p:blipFill rotWithShape="1">
          <a:blip r:embed="rId2">
            <a:extLst>
              <a:ext uri="{BEBA8EAE-BF5A-486C-A8C5-ECC9F3942E4B}">
                <a14:imgProps xmlns:a14="http://schemas.microsoft.com/office/drawing/2010/main">
                  <a14:imgLayer r:embed="rId3">
                    <a14:imgEffect>
                      <a14:brightnessContrast bright="20000" contrast="-20000"/>
                    </a14:imgEffect>
                  </a14:imgLayer>
                </a14:imgProps>
              </a:ext>
            </a:extLst>
          </a:blip>
          <a:srcRect l="50034"/>
          <a:stretch/>
        </p:blipFill>
        <p:spPr>
          <a:xfrm>
            <a:off x="5613990" y="2256672"/>
            <a:ext cx="7155713" cy="5794744"/>
          </a:xfrm>
          <a:prstGeom prst="ellipse">
            <a:avLst/>
          </a:prstGeom>
          <a:ln>
            <a:noFill/>
          </a:ln>
          <a:effectLst>
            <a:softEdge rad="112500"/>
          </a:effectLst>
        </p:spPr>
      </p:pic>
      <p:sp>
        <p:nvSpPr>
          <p:cNvPr id="3" name="TextBox 2"/>
          <p:cNvSpPr txBox="1"/>
          <p:nvPr/>
        </p:nvSpPr>
        <p:spPr>
          <a:xfrm>
            <a:off x="956930" y="488921"/>
            <a:ext cx="9810307" cy="3939540"/>
          </a:xfrm>
          <a:prstGeom prst="rect">
            <a:avLst/>
          </a:prstGeom>
          <a:noFill/>
        </p:spPr>
        <p:txBody>
          <a:bodyPr wrap="square" rtlCol="0">
            <a:spAutoFit/>
          </a:bodyPr>
          <a:lstStyle/>
          <a:p>
            <a:pPr algn="ctr">
              <a:spcBef>
                <a:spcPts val="600"/>
              </a:spcBef>
            </a:pPr>
            <a:r>
              <a:rPr lang="en-US" sz="6000" b="1" u="sng" dirty="0" smtClean="0">
                <a:solidFill>
                  <a:srgbClr val="FF0000"/>
                </a:solidFill>
                <a:latin typeface="Times New Roman" panose="02020603050405020304" pitchFamily="18" charset="0"/>
                <a:cs typeface="Times New Roman" panose="02020603050405020304" pitchFamily="18" charset="0"/>
              </a:rPr>
              <a:t>CHƯƠNG 4:</a:t>
            </a:r>
          </a:p>
          <a:p>
            <a:pPr algn="ctr">
              <a:spcBef>
                <a:spcPts val="600"/>
              </a:spcBef>
            </a:pPr>
            <a:r>
              <a:rPr lang="en-US" sz="6000" b="1" dirty="0" smtClean="0">
                <a:solidFill>
                  <a:srgbClr val="FF0000"/>
                </a:solidFill>
                <a:latin typeface="Times New Roman" panose="02020603050405020304" pitchFamily="18" charset="0"/>
                <a:cs typeface="Times New Roman" panose="02020603050405020304" pitchFamily="18" charset="0"/>
              </a:rPr>
              <a:t>TỔ CHỨC THỰC HIỆN </a:t>
            </a:r>
          </a:p>
          <a:p>
            <a:pPr algn="ctr">
              <a:spcBef>
                <a:spcPts val="600"/>
              </a:spcBef>
            </a:pPr>
            <a:r>
              <a:rPr lang="en-US" sz="6000" b="1" dirty="0" smtClean="0">
                <a:solidFill>
                  <a:srgbClr val="FF0000"/>
                </a:solidFill>
                <a:latin typeface="Times New Roman" panose="02020603050405020304" pitchFamily="18" charset="0"/>
                <a:cs typeface="Times New Roman" panose="02020603050405020304" pitchFamily="18" charset="0"/>
              </a:rPr>
              <a:t>HỢP ĐỒNG XUẤT NHẬP KHẨU</a:t>
            </a:r>
            <a:endParaRPr lang="en-US" sz="60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010379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1"/>
          <p:cNvSpPr>
            <a:spLocks noChangeArrowheads="1"/>
          </p:cNvSpPr>
          <p:nvPr/>
        </p:nvSpPr>
        <p:spPr bwMode="auto">
          <a:xfrm>
            <a:off x="1676400" y="0"/>
            <a:ext cx="8991600" cy="652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lnSpc>
                <a:spcPct val="130000"/>
              </a:lnSpc>
              <a:spcBef>
                <a:spcPts val="200"/>
              </a:spcBef>
              <a:spcAft>
                <a:spcPct val="0"/>
              </a:spcAft>
              <a:buClrTx/>
              <a:buNone/>
            </a:pPr>
            <a:r>
              <a:rPr lang="pt-BR" alt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pt-BR" altLang="en-US" sz="2400" b="1"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endParaRPr lang="en-US" alt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6195" name="Rectangle 2"/>
          <p:cNvSpPr>
            <a:spLocks noChangeArrowheads="1"/>
          </p:cNvSpPr>
          <p:nvPr/>
        </p:nvSpPr>
        <p:spPr bwMode="auto">
          <a:xfrm>
            <a:off x="2776416" y="252804"/>
            <a:ext cx="6949275" cy="652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lnSpc>
                <a:spcPct val="130000"/>
              </a:lnSpc>
              <a:spcBef>
                <a:spcPts val="200"/>
              </a:spcBef>
              <a:spcAft>
                <a:spcPct val="0"/>
              </a:spcAft>
              <a:buClrTx/>
              <a:buNone/>
            </a:pPr>
            <a:r>
              <a:rPr lang="pt-BR" altLang="en-US" sz="2800" b="1" dirty="0" smtClean="0">
                <a:solidFill>
                  <a:srgbClr val="000000"/>
                </a:solidFill>
                <a:latin typeface="Times New Roman" panose="02020603050405020304" pitchFamily="18" charset="0"/>
                <a:cs typeface="Times New Roman" panose="02020603050405020304" pitchFamily="18" charset="0"/>
              </a:rPr>
              <a:t>4.1. Tổ </a:t>
            </a:r>
            <a:r>
              <a:rPr lang="pt-BR" altLang="en-US" sz="2800" b="1" dirty="0">
                <a:solidFill>
                  <a:srgbClr val="000000"/>
                </a:solidFill>
                <a:latin typeface="Times New Roman" panose="02020603050405020304" pitchFamily="18" charset="0"/>
                <a:cs typeface="Times New Roman" panose="02020603050405020304" pitchFamily="18" charset="0"/>
              </a:rPr>
              <a:t>chức thực hiện hợp đồng nhập khẩu </a:t>
            </a:r>
            <a:endParaRPr lang="en-US" altLang="en-US" sz="2800" b="1" dirty="0">
              <a:solidFill>
                <a:srgbClr val="000000"/>
              </a:solidFill>
              <a:latin typeface="Times New Roman" panose="02020603050405020304" pitchFamily="18" charset="0"/>
              <a:cs typeface="Times New Roman" panose="02020603050405020304" pitchFamily="18" charset="0"/>
            </a:endParaRPr>
          </a:p>
        </p:txBody>
      </p:sp>
      <p:sp>
        <p:nvSpPr>
          <p:cNvPr id="104452" name="Rectangle 3"/>
          <p:cNvSpPr>
            <a:spLocks noChangeArrowheads="1"/>
          </p:cNvSpPr>
          <p:nvPr/>
        </p:nvSpPr>
        <p:spPr bwMode="auto">
          <a:xfrm>
            <a:off x="2001839" y="1219200"/>
            <a:ext cx="2166937" cy="1227138"/>
          </a:xfrm>
          <a:prstGeom prst="rect">
            <a:avLst/>
          </a:prstGeom>
          <a:solidFill>
            <a:srgbClr val="FFFFFF"/>
          </a:solidFill>
          <a:ln w="9525">
            <a:solidFill>
              <a:srgbClr val="000000"/>
            </a:solidFill>
            <a:miter lim="800000"/>
            <a:headEnd/>
            <a:tailEnd/>
          </a:ln>
        </p:spPr>
        <p:txBody>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0" fontAlgn="base" hangingPunct="0">
              <a:lnSpc>
                <a:spcPct val="130000"/>
              </a:lnSpc>
              <a:spcBef>
                <a:spcPts val="300"/>
              </a:spcBef>
              <a:spcAft>
                <a:spcPts val="300"/>
              </a:spcAft>
              <a:buClrTx/>
              <a:buNone/>
            </a:pPr>
            <a:r>
              <a:rPr lang="en-US" altLang="en-US" sz="2000">
                <a:solidFill>
                  <a:srgbClr val="080808"/>
                </a:solidFill>
                <a:latin typeface="Times New Roman" panose="02020603050405020304" pitchFamily="18" charset="0"/>
                <a:cs typeface="Calibri" panose="020F0502020204030204" pitchFamily="34" charset="0"/>
              </a:rPr>
              <a:t>BƯỚC 1: XIN GIẤY PHÉP NHẬP KHẨU</a:t>
            </a:r>
          </a:p>
        </p:txBody>
      </p:sp>
      <p:sp>
        <p:nvSpPr>
          <p:cNvPr id="104453" name="Rectangle 4"/>
          <p:cNvSpPr>
            <a:spLocks noChangeArrowheads="1"/>
          </p:cNvSpPr>
          <p:nvPr/>
        </p:nvSpPr>
        <p:spPr bwMode="auto">
          <a:xfrm>
            <a:off x="4662488" y="1265239"/>
            <a:ext cx="2286000" cy="896937"/>
          </a:xfrm>
          <a:prstGeom prst="rect">
            <a:avLst/>
          </a:prstGeom>
          <a:solidFill>
            <a:srgbClr val="FFFFFF"/>
          </a:solidFill>
          <a:ln w="9525">
            <a:solidFill>
              <a:srgbClr val="000000"/>
            </a:solidFill>
            <a:miter lim="800000"/>
            <a:headEnd/>
            <a:tailEnd/>
          </a:ln>
        </p:spPr>
        <p:txBody>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0" fontAlgn="base" hangingPunct="0">
              <a:lnSpc>
                <a:spcPct val="130000"/>
              </a:lnSpc>
              <a:spcBef>
                <a:spcPts val="300"/>
              </a:spcBef>
              <a:spcAft>
                <a:spcPts val="300"/>
              </a:spcAft>
              <a:buClrTx/>
              <a:buNone/>
            </a:pPr>
            <a:r>
              <a:rPr lang="en-US" altLang="en-US" sz="2000">
                <a:solidFill>
                  <a:srgbClr val="080808"/>
                </a:solidFill>
                <a:latin typeface="Times New Roman" panose="02020603050405020304" pitchFamily="18" charset="0"/>
                <a:cs typeface="Calibri" panose="020F0502020204030204" pitchFamily="34" charset="0"/>
              </a:rPr>
              <a:t>BƯỚC 2: MỞ L/C</a:t>
            </a:r>
          </a:p>
        </p:txBody>
      </p:sp>
      <p:sp>
        <p:nvSpPr>
          <p:cNvPr id="104454" name="Rectangle 5"/>
          <p:cNvSpPr>
            <a:spLocks noChangeArrowheads="1"/>
          </p:cNvSpPr>
          <p:nvPr/>
        </p:nvSpPr>
        <p:spPr bwMode="auto">
          <a:xfrm>
            <a:off x="7467600" y="1274763"/>
            <a:ext cx="2362200" cy="900112"/>
          </a:xfrm>
          <a:prstGeom prst="rect">
            <a:avLst/>
          </a:prstGeom>
          <a:solidFill>
            <a:srgbClr val="FFFFFF"/>
          </a:solidFill>
          <a:ln w="9525">
            <a:solidFill>
              <a:srgbClr val="000000"/>
            </a:solidFill>
            <a:miter lim="800000"/>
            <a:headEnd/>
            <a:tailEnd/>
          </a:ln>
        </p:spPr>
        <p:txBody>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0" fontAlgn="base" hangingPunct="0">
              <a:lnSpc>
                <a:spcPct val="130000"/>
              </a:lnSpc>
              <a:spcBef>
                <a:spcPts val="300"/>
              </a:spcBef>
              <a:spcAft>
                <a:spcPts val="300"/>
              </a:spcAft>
              <a:buClrTx/>
              <a:buNone/>
            </a:pPr>
            <a:r>
              <a:rPr lang="en-US" altLang="en-US" sz="2000">
                <a:solidFill>
                  <a:srgbClr val="080808"/>
                </a:solidFill>
                <a:latin typeface="Times New Roman" panose="02020603050405020304" pitchFamily="18" charset="0"/>
                <a:cs typeface="Calibri" panose="020F0502020204030204" pitchFamily="34" charset="0"/>
              </a:rPr>
              <a:t>BƯỚC 3: THUÊ TÀU TRẢ CƯỚC</a:t>
            </a:r>
          </a:p>
        </p:txBody>
      </p:sp>
      <p:sp>
        <p:nvSpPr>
          <p:cNvPr id="104455" name="Rectangle 6"/>
          <p:cNvSpPr>
            <a:spLocks noChangeArrowheads="1"/>
          </p:cNvSpPr>
          <p:nvPr/>
        </p:nvSpPr>
        <p:spPr bwMode="auto">
          <a:xfrm>
            <a:off x="7429501" y="2933701"/>
            <a:ext cx="2424113" cy="842963"/>
          </a:xfrm>
          <a:prstGeom prst="rect">
            <a:avLst/>
          </a:prstGeom>
          <a:solidFill>
            <a:srgbClr val="FFFFFF"/>
          </a:solidFill>
          <a:ln w="9525">
            <a:solidFill>
              <a:srgbClr val="000000"/>
            </a:solidFill>
            <a:miter lim="800000"/>
            <a:headEnd/>
            <a:tailEnd/>
          </a:ln>
        </p:spPr>
        <p:txBody>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0" fontAlgn="base" hangingPunct="0">
              <a:lnSpc>
                <a:spcPct val="130000"/>
              </a:lnSpc>
              <a:spcBef>
                <a:spcPts val="300"/>
              </a:spcBef>
              <a:spcAft>
                <a:spcPts val="300"/>
              </a:spcAft>
              <a:buClrTx/>
              <a:buNone/>
            </a:pPr>
            <a:r>
              <a:rPr lang="en-US" altLang="en-US" sz="2000">
                <a:solidFill>
                  <a:srgbClr val="080808"/>
                </a:solidFill>
                <a:latin typeface="Times New Roman" panose="02020603050405020304" pitchFamily="18" charset="0"/>
                <a:cs typeface="Calibri" panose="020F0502020204030204" pitchFamily="34" charset="0"/>
              </a:rPr>
              <a:t>BƯỚC 4: MUA BẢO HIỂM</a:t>
            </a:r>
          </a:p>
        </p:txBody>
      </p:sp>
      <p:sp>
        <p:nvSpPr>
          <p:cNvPr id="104456" name="Rectangle 7"/>
          <p:cNvSpPr>
            <a:spLocks noChangeArrowheads="1"/>
          </p:cNvSpPr>
          <p:nvPr/>
        </p:nvSpPr>
        <p:spPr bwMode="auto">
          <a:xfrm>
            <a:off x="4633914" y="2916238"/>
            <a:ext cx="2395537" cy="844550"/>
          </a:xfrm>
          <a:prstGeom prst="rect">
            <a:avLst/>
          </a:prstGeom>
          <a:solidFill>
            <a:srgbClr val="FFFFFF"/>
          </a:solidFill>
          <a:ln w="9525">
            <a:solidFill>
              <a:srgbClr val="000000"/>
            </a:solidFill>
            <a:miter lim="800000"/>
            <a:headEnd/>
            <a:tailEnd/>
          </a:ln>
        </p:spPr>
        <p:txBody>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0" fontAlgn="base" hangingPunct="0">
              <a:lnSpc>
                <a:spcPct val="130000"/>
              </a:lnSpc>
              <a:spcBef>
                <a:spcPts val="300"/>
              </a:spcBef>
              <a:spcAft>
                <a:spcPts val="300"/>
              </a:spcAft>
              <a:buClrTx/>
              <a:buNone/>
            </a:pPr>
            <a:r>
              <a:rPr lang="en-US" altLang="en-US" sz="2000">
                <a:solidFill>
                  <a:srgbClr val="080808"/>
                </a:solidFill>
                <a:latin typeface="Times New Roman" panose="02020603050405020304" pitchFamily="18" charset="0"/>
                <a:cs typeface="Calibri" panose="020F0502020204030204" pitchFamily="34" charset="0"/>
              </a:rPr>
              <a:t>BƯỚC 5: LÀM THỦ TỤC HẢI QUAN</a:t>
            </a:r>
          </a:p>
        </p:txBody>
      </p:sp>
      <p:sp>
        <p:nvSpPr>
          <p:cNvPr id="104457" name="Rectangle 8"/>
          <p:cNvSpPr>
            <a:spLocks noChangeArrowheads="1"/>
          </p:cNvSpPr>
          <p:nvPr/>
        </p:nvSpPr>
        <p:spPr bwMode="auto">
          <a:xfrm>
            <a:off x="1981201" y="2916238"/>
            <a:ext cx="2149475" cy="844550"/>
          </a:xfrm>
          <a:prstGeom prst="rect">
            <a:avLst/>
          </a:prstGeom>
          <a:solidFill>
            <a:srgbClr val="FFFFFF"/>
          </a:solidFill>
          <a:ln w="9525">
            <a:solidFill>
              <a:srgbClr val="000000"/>
            </a:solidFill>
            <a:miter lim="800000"/>
            <a:headEnd/>
            <a:tailEnd/>
          </a:ln>
        </p:spPr>
        <p:txBody>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0" fontAlgn="base" hangingPunct="0">
              <a:lnSpc>
                <a:spcPct val="130000"/>
              </a:lnSpc>
              <a:spcBef>
                <a:spcPts val="300"/>
              </a:spcBef>
              <a:spcAft>
                <a:spcPts val="300"/>
              </a:spcAft>
              <a:buClrTx/>
              <a:buNone/>
            </a:pPr>
            <a:r>
              <a:rPr lang="en-US" altLang="en-US" sz="2000">
                <a:solidFill>
                  <a:srgbClr val="080808"/>
                </a:solidFill>
                <a:latin typeface="Times New Roman" panose="02020603050405020304" pitchFamily="18" charset="0"/>
                <a:cs typeface="Calibri" panose="020F0502020204030204" pitchFamily="34" charset="0"/>
              </a:rPr>
              <a:t>BƯỚC 6: NHẬN HÀNG</a:t>
            </a:r>
          </a:p>
        </p:txBody>
      </p:sp>
      <p:sp>
        <p:nvSpPr>
          <p:cNvPr id="104458" name="Rectangle 9"/>
          <p:cNvSpPr>
            <a:spLocks noChangeArrowheads="1"/>
          </p:cNvSpPr>
          <p:nvPr/>
        </p:nvSpPr>
        <p:spPr bwMode="auto">
          <a:xfrm>
            <a:off x="1981201" y="4419600"/>
            <a:ext cx="2149475" cy="863600"/>
          </a:xfrm>
          <a:prstGeom prst="rect">
            <a:avLst/>
          </a:prstGeom>
          <a:solidFill>
            <a:srgbClr val="FFFFFF"/>
          </a:solidFill>
          <a:ln w="9525">
            <a:solidFill>
              <a:srgbClr val="000000"/>
            </a:solidFill>
            <a:miter lim="800000"/>
            <a:headEnd/>
            <a:tailEnd/>
          </a:ln>
        </p:spPr>
        <p:txBody>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0" fontAlgn="base" hangingPunct="0">
              <a:lnSpc>
                <a:spcPct val="130000"/>
              </a:lnSpc>
              <a:spcBef>
                <a:spcPts val="300"/>
              </a:spcBef>
              <a:spcAft>
                <a:spcPts val="300"/>
              </a:spcAft>
              <a:buClrTx/>
              <a:buNone/>
            </a:pPr>
            <a:r>
              <a:rPr lang="en-US" altLang="en-US" sz="2000">
                <a:solidFill>
                  <a:srgbClr val="080808"/>
                </a:solidFill>
                <a:latin typeface="Times New Roman" panose="02020603050405020304" pitchFamily="18" charset="0"/>
                <a:cs typeface="Calibri" panose="020F0502020204030204" pitchFamily="34" charset="0"/>
              </a:rPr>
              <a:t>BƯỚC 7: KIỂM TRA HÀNG HÓA</a:t>
            </a:r>
          </a:p>
        </p:txBody>
      </p:sp>
      <p:sp>
        <p:nvSpPr>
          <p:cNvPr id="104459" name="Rectangle 10"/>
          <p:cNvSpPr>
            <a:spLocks noChangeArrowheads="1"/>
          </p:cNvSpPr>
          <p:nvPr/>
        </p:nvSpPr>
        <p:spPr bwMode="auto">
          <a:xfrm>
            <a:off x="4611688" y="4289425"/>
            <a:ext cx="2309812" cy="1212850"/>
          </a:xfrm>
          <a:prstGeom prst="rect">
            <a:avLst/>
          </a:prstGeom>
          <a:solidFill>
            <a:srgbClr val="FFFFFF"/>
          </a:solidFill>
          <a:ln w="9525">
            <a:solidFill>
              <a:srgbClr val="000000"/>
            </a:solidFill>
            <a:miter lim="800000"/>
            <a:headEnd/>
            <a:tailEnd/>
          </a:ln>
        </p:spPr>
        <p:txBody>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0" fontAlgn="base" hangingPunct="0">
              <a:lnSpc>
                <a:spcPct val="130000"/>
              </a:lnSpc>
              <a:spcBef>
                <a:spcPts val="300"/>
              </a:spcBef>
              <a:spcAft>
                <a:spcPts val="300"/>
              </a:spcAft>
              <a:buClrTx/>
              <a:buNone/>
            </a:pPr>
            <a:r>
              <a:rPr lang="en-US" altLang="en-US" sz="2000">
                <a:solidFill>
                  <a:srgbClr val="080808"/>
                </a:solidFill>
                <a:latin typeface="Times New Roman" panose="02020603050405020304" pitchFamily="18" charset="0"/>
                <a:cs typeface="Calibri" panose="020F0502020204030204" pitchFamily="34" charset="0"/>
              </a:rPr>
              <a:t>BƯỚC 8: GIAO HÀNG CHO CHỦ HÀNG</a:t>
            </a:r>
          </a:p>
        </p:txBody>
      </p:sp>
      <p:sp>
        <p:nvSpPr>
          <p:cNvPr id="104460" name="Rectangle 11"/>
          <p:cNvSpPr>
            <a:spLocks noChangeArrowheads="1"/>
          </p:cNvSpPr>
          <p:nvPr/>
        </p:nvSpPr>
        <p:spPr bwMode="auto">
          <a:xfrm>
            <a:off x="7350125" y="4232276"/>
            <a:ext cx="2503488" cy="790575"/>
          </a:xfrm>
          <a:prstGeom prst="rect">
            <a:avLst/>
          </a:prstGeom>
          <a:solidFill>
            <a:srgbClr val="FFFFFF"/>
          </a:solidFill>
          <a:ln w="9525">
            <a:solidFill>
              <a:srgbClr val="000000"/>
            </a:solidFill>
            <a:miter lim="800000"/>
            <a:headEnd/>
            <a:tailEnd/>
          </a:ln>
        </p:spPr>
        <p:txBody>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0" fontAlgn="base" hangingPunct="0">
              <a:lnSpc>
                <a:spcPct val="130000"/>
              </a:lnSpc>
              <a:spcBef>
                <a:spcPts val="300"/>
              </a:spcBef>
              <a:spcAft>
                <a:spcPts val="300"/>
              </a:spcAft>
              <a:buClrTx/>
              <a:buNone/>
            </a:pPr>
            <a:r>
              <a:rPr lang="en-US" altLang="en-US" sz="2000">
                <a:solidFill>
                  <a:srgbClr val="080808"/>
                </a:solidFill>
                <a:latin typeface="Times New Roman" panose="02020603050405020304" pitchFamily="18" charset="0"/>
                <a:cs typeface="Calibri" panose="020F0502020204030204" pitchFamily="34" charset="0"/>
              </a:rPr>
              <a:t>BƯỚC 9:  LÀM THỦ TỤC THANH TOÁN</a:t>
            </a:r>
          </a:p>
        </p:txBody>
      </p:sp>
      <p:sp>
        <p:nvSpPr>
          <p:cNvPr id="104461" name="Right Arrow 12"/>
          <p:cNvSpPr>
            <a:spLocks noChangeArrowheads="1"/>
          </p:cNvSpPr>
          <p:nvPr/>
        </p:nvSpPr>
        <p:spPr bwMode="auto">
          <a:xfrm>
            <a:off x="4262438" y="1547813"/>
            <a:ext cx="400050" cy="285750"/>
          </a:xfrm>
          <a:prstGeom prst="rightArrow">
            <a:avLst>
              <a:gd name="adj1" fmla="val 50000"/>
              <a:gd name="adj2" fmla="val 35000"/>
            </a:avLst>
          </a:prstGeom>
          <a:solidFill>
            <a:srgbClr val="00B0F0"/>
          </a:solidFill>
          <a:ln w="9525">
            <a:solidFill>
              <a:srgbClr val="000000"/>
            </a:solidFill>
            <a:miter lim="800000"/>
            <a:headEnd/>
            <a:tailEnd/>
          </a:ln>
        </p:spPr>
        <p:txBody>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spcBef>
                <a:spcPct val="0"/>
              </a:spcBef>
              <a:spcAft>
                <a:spcPct val="0"/>
              </a:spcAft>
              <a:buClrTx/>
              <a:buNone/>
            </a:pPr>
            <a:endParaRPr lang="en-US" altLang="en-US" sz="2400">
              <a:solidFill>
                <a:srgbClr val="080808"/>
              </a:solidFill>
              <a:latin typeface="Times New Roman" panose="02020603050405020304" pitchFamily="18" charset="0"/>
            </a:endParaRPr>
          </a:p>
        </p:txBody>
      </p:sp>
      <p:sp>
        <p:nvSpPr>
          <p:cNvPr id="104462" name="Right Arrow 13"/>
          <p:cNvSpPr>
            <a:spLocks noChangeArrowheads="1"/>
          </p:cNvSpPr>
          <p:nvPr/>
        </p:nvSpPr>
        <p:spPr bwMode="auto">
          <a:xfrm>
            <a:off x="7029450" y="1589088"/>
            <a:ext cx="400050" cy="285750"/>
          </a:xfrm>
          <a:prstGeom prst="rightArrow">
            <a:avLst>
              <a:gd name="adj1" fmla="val 50000"/>
              <a:gd name="adj2" fmla="val 35000"/>
            </a:avLst>
          </a:prstGeom>
          <a:solidFill>
            <a:srgbClr val="00B0F0"/>
          </a:solidFill>
          <a:ln w="9525">
            <a:solidFill>
              <a:srgbClr val="000000"/>
            </a:solidFill>
            <a:miter lim="800000"/>
            <a:headEnd/>
            <a:tailEnd/>
          </a:ln>
        </p:spPr>
        <p:txBody>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spcBef>
                <a:spcPct val="0"/>
              </a:spcBef>
              <a:spcAft>
                <a:spcPct val="0"/>
              </a:spcAft>
              <a:buClrTx/>
              <a:buNone/>
            </a:pPr>
            <a:endParaRPr lang="en-US" altLang="en-US" sz="2400">
              <a:solidFill>
                <a:srgbClr val="080808"/>
              </a:solidFill>
              <a:latin typeface="Times New Roman" panose="02020603050405020304" pitchFamily="18" charset="0"/>
            </a:endParaRPr>
          </a:p>
        </p:txBody>
      </p:sp>
      <p:sp>
        <p:nvSpPr>
          <p:cNvPr id="104463" name="Right Arrow 14"/>
          <p:cNvSpPr>
            <a:spLocks noChangeArrowheads="1"/>
          </p:cNvSpPr>
          <p:nvPr/>
        </p:nvSpPr>
        <p:spPr bwMode="auto">
          <a:xfrm>
            <a:off x="4106864" y="4570413"/>
            <a:ext cx="447675" cy="304800"/>
          </a:xfrm>
          <a:prstGeom prst="rightArrow">
            <a:avLst>
              <a:gd name="adj1" fmla="val 50000"/>
              <a:gd name="adj2" fmla="val 36719"/>
            </a:avLst>
          </a:prstGeom>
          <a:solidFill>
            <a:srgbClr val="00B0F0"/>
          </a:solidFill>
          <a:ln w="9525">
            <a:solidFill>
              <a:srgbClr val="000000"/>
            </a:solidFill>
            <a:miter lim="800000"/>
            <a:headEnd/>
            <a:tailEnd/>
          </a:ln>
        </p:spPr>
        <p:txBody>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spcBef>
                <a:spcPct val="0"/>
              </a:spcBef>
              <a:spcAft>
                <a:spcPct val="0"/>
              </a:spcAft>
              <a:buClrTx/>
              <a:buNone/>
            </a:pPr>
            <a:endParaRPr lang="en-US" altLang="en-US" sz="2400">
              <a:solidFill>
                <a:srgbClr val="080808"/>
              </a:solidFill>
              <a:latin typeface="Times New Roman" panose="02020603050405020304" pitchFamily="18" charset="0"/>
            </a:endParaRPr>
          </a:p>
        </p:txBody>
      </p:sp>
      <p:sp>
        <p:nvSpPr>
          <p:cNvPr id="104464" name="Right Arrow 15"/>
          <p:cNvSpPr>
            <a:spLocks noChangeArrowheads="1"/>
          </p:cNvSpPr>
          <p:nvPr/>
        </p:nvSpPr>
        <p:spPr bwMode="auto">
          <a:xfrm>
            <a:off x="6921500" y="4565650"/>
            <a:ext cx="400050" cy="285750"/>
          </a:xfrm>
          <a:prstGeom prst="rightArrow">
            <a:avLst>
              <a:gd name="adj1" fmla="val 50000"/>
              <a:gd name="adj2" fmla="val 35000"/>
            </a:avLst>
          </a:prstGeom>
          <a:solidFill>
            <a:srgbClr val="00B0F0"/>
          </a:solidFill>
          <a:ln w="9525">
            <a:solidFill>
              <a:srgbClr val="000000"/>
            </a:solidFill>
            <a:miter lim="800000"/>
            <a:headEnd/>
            <a:tailEnd/>
          </a:ln>
        </p:spPr>
        <p:txBody>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spcBef>
                <a:spcPct val="0"/>
              </a:spcBef>
              <a:spcAft>
                <a:spcPct val="0"/>
              </a:spcAft>
              <a:buClrTx/>
              <a:buNone/>
            </a:pPr>
            <a:endParaRPr lang="en-US" altLang="en-US" sz="2400">
              <a:solidFill>
                <a:srgbClr val="080808"/>
              </a:solidFill>
              <a:latin typeface="Times New Roman" panose="02020603050405020304" pitchFamily="18" charset="0"/>
            </a:endParaRPr>
          </a:p>
        </p:txBody>
      </p:sp>
      <p:sp>
        <p:nvSpPr>
          <p:cNvPr id="104465" name="Right Arrow 16"/>
          <p:cNvSpPr>
            <a:spLocks noChangeArrowheads="1"/>
          </p:cNvSpPr>
          <p:nvPr/>
        </p:nvSpPr>
        <p:spPr bwMode="auto">
          <a:xfrm flipH="1">
            <a:off x="6981826" y="3163888"/>
            <a:ext cx="428625" cy="285750"/>
          </a:xfrm>
          <a:prstGeom prst="rightArrow">
            <a:avLst>
              <a:gd name="adj1" fmla="val 50000"/>
              <a:gd name="adj2" fmla="val 37500"/>
            </a:avLst>
          </a:prstGeom>
          <a:solidFill>
            <a:srgbClr val="00B0F0"/>
          </a:solidFill>
          <a:ln w="9525">
            <a:solidFill>
              <a:srgbClr val="000000"/>
            </a:solidFill>
            <a:miter lim="800000"/>
            <a:headEnd/>
            <a:tailEnd/>
          </a:ln>
        </p:spPr>
        <p:txBody>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spcBef>
                <a:spcPct val="0"/>
              </a:spcBef>
              <a:spcAft>
                <a:spcPct val="0"/>
              </a:spcAft>
              <a:buClrTx/>
              <a:buNone/>
            </a:pPr>
            <a:endParaRPr lang="en-US" altLang="en-US" sz="2400">
              <a:solidFill>
                <a:srgbClr val="080808"/>
              </a:solidFill>
              <a:latin typeface="Times New Roman" panose="02020603050405020304" pitchFamily="18" charset="0"/>
            </a:endParaRPr>
          </a:p>
        </p:txBody>
      </p:sp>
      <p:sp>
        <p:nvSpPr>
          <p:cNvPr id="104466" name="Freeform 17"/>
          <p:cNvSpPr>
            <a:spLocks noChangeArrowheads="1"/>
          </p:cNvSpPr>
          <p:nvPr/>
        </p:nvSpPr>
        <p:spPr bwMode="auto">
          <a:xfrm rot="9080641">
            <a:off x="9580564" y="2247901"/>
            <a:ext cx="498475" cy="561975"/>
          </a:xfrm>
          <a:custGeom>
            <a:avLst/>
            <a:gdLst>
              <a:gd name="T0" fmla="*/ 2147483646 w 21600"/>
              <a:gd name="T1" fmla="*/ 0 h 21600"/>
              <a:gd name="T2" fmla="*/ 2147483646 w 21600"/>
              <a:gd name="T3" fmla="*/ 2147483646 h 21600"/>
              <a:gd name="T4" fmla="*/ 2147483646 w 21600"/>
              <a:gd name="T5" fmla="*/ 2147483646 h 21600"/>
              <a:gd name="T6" fmla="*/ 2147483646 w 21600"/>
              <a:gd name="T7" fmla="*/ 2147483646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lnTo>
                  <a:pt x="21600" y="6079"/>
                </a:lnTo>
                <a:close/>
              </a:path>
            </a:pathLst>
          </a:custGeom>
          <a:solidFill>
            <a:srgbClr val="00B0F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2400">
              <a:solidFill>
                <a:srgbClr val="080808"/>
              </a:solidFill>
              <a:latin typeface="Times New Roman" panose="02020603050405020304" pitchFamily="18" charset="0"/>
            </a:endParaRPr>
          </a:p>
        </p:txBody>
      </p:sp>
      <p:sp>
        <p:nvSpPr>
          <p:cNvPr id="104467" name="Freeform 18"/>
          <p:cNvSpPr>
            <a:spLocks noChangeArrowheads="1"/>
          </p:cNvSpPr>
          <p:nvPr/>
        </p:nvSpPr>
        <p:spPr bwMode="auto">
          <a:xfrm rot="13187797" flipH="1">
            <a:off x="1754188" y="3859213"/>
            <a:ext cx="463550" cy="557212"/>
          </a:xfrm>
          <a:custGeom>
            <a:avLst/>
            <a:gdLst>
              <a:gd name="T0" fmla="*/ 2147483646 w 21600"/>
              <a:gd name="T1" fmla="*/ 0 h 21600"/>
              <a:gd name="T2" fmla="*/ 2147483646 w 21600"/>
              <a:gd name="T3" fmla="*/ 2147483646 h 21600"/>
              <a:gd name="T4" fmla="*/ 2147483646 w 21600"/>
              <a:gd name="T5" fmla="*/ 2147483646 h 21600"/>
              <a:gd name="T6" fmla="*/ 2147483646 w 21600"/>
              <a:gd name="T7" fmla="*/ 2147483646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lnTo>
                  <a:pt x="21600" y="6079"/>
                </a:lnTo>
                <a:close/>
              </a:path>
            </a:pathLst>
          </a:custGeom>
          <a:solidFill>
            <a:srgbClr val="00B0F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2400">
              <a:solidFill>
                <a:srgbClr val="080808"/>
              </a:solidFill>
              <a:latin typeface="Times New Roman" panose="02020603050405020304" pitchFamily="18" charset="0"/>
            </a:endParaRPr>
          </a:p>
        </p:txBody>
      </p:sp>
      <p:sp>
        <p:nvSpPr>
          <p:cNvPr id="104468" name="Right Arrow 19"/>
          <p:cNvSpPr>
            <a:spLocks noChangeArrowheads="1"/>
          </p:cNvSpPr>
          <p:nvPr/>
        </p:nvSpPr>
        <p:spPr bwMode="auto">
          <a:xfrm flipH="1">
            <a:off x="4183064" y="3163888"/>
            <a:ext cx="428625" cy="285750"/>
          </a:xfrm>
          <a:prstGeom prst="rightArrow">
            <a:avLst>
              <a:gd name="adj1" fmla="val 50000"/>
              <a:gd name="adj2" fmla="val 37500"/>
            </a:avLst>
          </a:prstGeom>
          <a:solidFill>
            <a:srgbClr val="00B0F0"/>
          </a:solidFill>
          <a:ln w="9525">
            <a:solidFill>
              <a:srgbClr val="000000"/>
            </a:solidFill>
            <a:miter lim="800000"/>
            <a:headEnd/>
            <a:tailEnd/>
          </a:ln>
        </p:spPr>
        <p:txBody>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spcBef>
                <a:spcPct val="0"/>
              </a:spcBef>
              <a:spcAft>
                <a:spcPct val="0"/>
              </a:spcAft>
              <a:buClrTx/>
              <a:buNone/>
            </a:pPr>
            <a:endParaRPr lang="en-US" altLang="en-US" sz="2400">
              <a:solidFill>
                <a:srgbClr val="080808"/>
              </a:solidFill>
              <a:latin typeface="Times New Roman" panose="02020603050405020304" pitchFamily="18" charset="0"/>
            </a:endParaRPr>
          </a:p>
        </p:txBody>
      </p:sp>
      <p:sp>
        <p:nvSpPr>
          <p:cNvPr id="21" name="Cloud Callout 20"/>
          <p:cNvSpPr/>
          <p:nvPr/>
        </p:nvSpPr>
        <p:spPr>
          <a:xfrm>
            <a:off x="6305550" y="5480050"/>
            <a:ext cx="4210050" cy="1377950"/>
          </a:xfrm>
          <a:prstGeom prst="cloudCallout">
            <a:avLst>
              <a:gd name="adj1" fmla="val -71931"/>
              <a:gd name="adj2" fmla="val -38802"/>
            </a:avLst>
          </a:prstGeom>
        </p:spPr>
        <p:style>
          <a:lnRef idx="1">
            <a:schemeClr val="accent2"/>
          </a:lnRef>
          <a:fillRef idx="2">
            <a:schemeClr val="accent2"/>
          </a:fillRef>
          <a:effectRef idx="1">
            <a:schemeClr val="accent2"/>
          </a:effectRef>
          <a:fontRef idx="minor">
            <a:schemeClr val="dk1"/>
          </a:fontRef>
        </p:style>
        <p:txBody>
          <a:bodyPr anchor="ctr"/>
          <a:lstStyle/>
          <a:p>
            <a:pPr algn="ctr" eaLnBrk="0" fontAlgn="base" hangingPunct="0">
              <a:spcBef>
                <a:spcPct val="0"/>
              </a:spcBef>
              <a:spcAft>
                <a:spcPct val="0"/>
              </a:spcAft>
              <a:defRPr/>
            </a:pPr>
            <a:r>
              <a:rPr lang="en-US" sz="2400" dirty="0">
                <a:solidFill>
                  <a:srgbClr val="FF0000"/>
                </a:solidFill>
                <a:latin typeface="Arial"/>
              </a:rPr>
              <a:t>SV </a:t>
            </a:r>
            <a:r>
              <a:rPr lang="en-US" sz="2400" dirty="0" err="1">
                <a:solidFill>
                  <a:srgbClr val="FF0000"/>
                </a:solidFill>
                <a:latin typeface="Arial"/>
              </a:rPr>
              <a:t>đọc</a:t>
            </a:r>
            <a:r>
              <a:rPr lang="en-US" sz="2400" dirty="0">
                <a:solidFill>
                  <a:srgbClr val="FF0000"/>
                </a:solidFill>
                <a:latin typeface="Arial"/>
              </a:rPr>
              <a:t> </a:t>
            </a:r>
            <a:r>
              <a:rPr lang="en-US" sz="2400" dirty="0" err="1">
                <a:solidFill>
                  <a:srgbClr val="FF0000"/>
                </a:solidFill>
                <a:latin typeface="Arial"/>
              </a:rPr>
              <a:t>tài</a:t>
            </a:r>
            <a:r>
              <a:rPr lang="en-US" sz="2400" dirty="0">
                <a:solidFill>
                  <a:srgbClr val="FF0000"/>
                </a:solidFill>
                <a:latin typeface="Arial"/>
              </a:rPr>
              <a:t> </a:t>
            </a:r>
            <a:r>
              <a:rPr lang="en-US" sz="2400" dirty="0" err="1">
                <a:solidFill>
                  <a:srgbClr val="FF0000"/>
                </a:solidFill>
                <a:latin typeface="Arial"/>
              </a:rPr>
              <a:t>liệu</a:t>
            </a:r>
            <a:r>
              <a:rPr lang="en-US" sz="2400" dirty="0">
                <a:solidFill>
                  <a:srgbClr val="FF0000"/>
                </a:solidFill>
                <a:latin typeface="Arial"/>
              </a:rPr>
              <a:t> </a:t>
            </a:r>
            <a:r>
              <a:rPr lang="en-US" sz="2400" dirty="0" err="1">
                <a:solidFill>
                  <a:srgbClr val="FF0000"/>
                </a:solidFill>
                <a:latin typeface="Arial"/>
              </a:rPr>
              <a:t>và</a:t>
            </a:r>
            <a:r>
              <a:rPr lang="en-US" sz="2400" dirty="0">
                <a:solidFill>
                  <a:srgbClr val="FF0000"/>
                </a:solidFill>
                <a:latin typeface="Arial"/>
              </a:rPr>
              <a:t> </a:t>
            </a:r>
            <a:r>
              <a:rPr lang="en-US" sz="2400" dirty="0" err="1">
                <a:solidFill>
                  <a:srgbClr val="FF0000"/>
                </a:solidFill>
                <a:latin typeface="Arial"/>
              </a:rPr>
              <a:t>diễn</a:t>
            </a:r>
            <a:r>
              <a:rPr lang="en-US" sz="2400" dirty="0">
                <a:solidFill>
                  <a:srgbClr val="FF0000"/>
                </a:solidFill>
                <a:latin typeface="Arial"/>
              </a:rPr>
              <a:t> </a:t>
            </a:r>
            <a:r>
              <a:rPr lang="en-US" sz="2400" dirty="0" err="1">
                <a:solidFill>
                  <a:srgbClr val="FF0000"/>
                </a:solidFill>
                <a:latin typeface="Arial"/>
              </a:rPr>
              <a:t>giải</a:t>
            </a:r>
            <a:r>
              <a:rPr lang="en-US" sz="2400" dirty="0">
                <a:solidFill>
                  <a:srgbClr val="FF0000"/>
                </a:solidFill>
                <a:latin typeface="Arial"/>
              </a:rPr>
              <a:t> </a:t>
            </a:r>
            <a:r>
              <a:rPr lang="en-US" sz="2400" dirty="0" err="1">
                <a:solidFill>
                  <a:srgbClr val="FF0000"/>
                </a:solidFill>
                <a:latin typeface="Arial"/>
              </a:rPr>
              <a:t>các</a:t>
            </a:r>
            <a:r>
              <a:rPr lang="en-US" sz="2400" dirty="0">
                <a:solidFill>
                  <a:srgbClr val="FF0000"/>
                </a:solidFill>
                <a:latin typeface="Arial"/>
              </a:rPr>
              <a:t> </a:t>
            </a:r>
            <a:r>
              <a:rPr lang="en-US" sz="2400" dirty="0" err="1">
                <a:solidFill>
                  <a:srgbClr val="FF0000"/>
                </a:solidFill>
                <a:latin typeface="Arial"/>
              </a:rPr>
              <a:t>bước</a:t>
            </a:r>
            <a:r>
              <a:rPr lang="en-US" sz="2400" dirty="0">
                <a:solidFill>
                  <a:srgbClr val="FF0000"/>
                </a:solidFill>
                <a:latin typeface="Arial"/>
              </a:rPr>
              <a:t> </a:t>
            </a:r>
            <a:r>
              <a:rPr lang="en-US" sz="2400" dirty="0" err="1">
                <a:solidFill>
                  <a:srgbClr val="FF0000"/>
                </a:solidFill>
                <a:latin typeface="Arial"/>
              </a:rPr>
              <a:t>thực</a:t>
            </a:r>
            <a:r>
              <a:rPr lang="en-US" sz="2400" dirty="0">
                <a:solidFill>
                  <a:srgbClr val="FF0000"/>
                </a:solidFill>
                <a:latin typeface="Arial"/>
              </a:rPr>
              <a:t> </a:t>
            </a:r>
            <a:r>
              <a:rPr lang="en-US" sz="2400" dirty="0" err="1">
                <a:solidFill>
                  <a:srgbClr val="FF0000"/>
                </a:solidFill>
                <a:latin typeface="Arial"/>
              </a:rPr>
              <a:t>hiện</a:t>
            </a:r>
            <a:endParaRPr lang="en-US" sz="2400" dirty="0">
              <a:solidFill>
                <a:srgbClr val="FF0000"/>
              </a:solidFill>
              <a:latin typeface="Arial"/>
            </a:endParaRPr>
          </a:p>
        </p:txBody>
      </p:sp>
    </p:spTree>
    <p:extLst>
      <p:ext uri="{BB962C8B-B14F-4D97-AF65-F5344CB8AC3E}">
        <p14:creationId xmlns:p14="http://schemas.microsoft.com/office/powerpoint/2010/main" val="146661797"/>
      </p:ext>
    </p:extLst>
  </p:cSld>
  <p:clrMapOvr>
    <a:masterClrMapping/>
  </p:clrMapOvr>
  <p:transition advClick="0" advTm="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4452"/>
                                        </p:tgtEl>
                                        <p:attrNameLst>
                                          <p:attrName>style.visibility</p:attrName>
                                        </p:attrNameLst>
                                      </p:cBhvr>
                                      <p:to>
                                        <p:strVal val="visible"/>
                                      </p:to>
                                    </p:set>
                                    <p:animEffect transition="in" filter="fade">
                                      <p:cBhvr>
                                        <p:cTn id="7" dur="1000"/>
                                        <p:tgtEl>
                                          <p:spTgt spid="104452"/>
                                        </p:tgtEl>
                                      </p:cBhvr>
                                    </p:animEffect>
                                    <p:anim calcmode="lin" valueType="num">
                                      <p:cBhvr>
                                        <p:cTn id="8" dur="1000" fill="hold"/>
                                        <p:tgtEl>
                                          <p:spTgt spid="104452"/>
                                        </p:tgtEl>
                                        <p:attrNameLst>
                                          <p:attrName>ppt_x</p:attrName>
                                        </p:attrNameLst>
                                      </p:cBhvr>
                                      <p:tavLst>
                                        <p:tav tm="0">
                                          <p:val>
                                            <p:strVal val="#ppt_x"/>
                                          </p:val>
                                        </p:tav>
                                        <p:tav tm="100000">
                                          <p:val>
                                            <p:strVal val="#ppt_x"/>
                                          </p:val>
                                        </p:tav>
                                      </p:tavLst>
                                    </p:anim>
                                    <p:anim calcmode="lin" valueType="num">
                                      <p:cBhvr>
                                        <p:cTn id="9" dur="1000" fill="hold"/>
                                        <p:tgtEl>
                                          <p:spTgt spid="10445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104461"/>
                                        </p:tgtEl>
                                        <p:attrNameLst>
                                          <p:attrName>style.visibility</p:attrName>
                                        </p:attrNameLst>
                                      </p:cBhvr>
                                      <p:to>
                                        <p:strVal val="visible"/>
                                      </p:to>
                                    </p:set>
                                    <p:animEffect transition="in" filter="barn(inVertical)">
                                      <p:cBhvr>
                                        <p:cTn id="14" dur="500"/>
                                        <p:tgtEl>
                                          <p:spTgt spid="104461"/>
                                        </p:tgtEl>
                                      </p:cBhvr>
                                    </p:animEffect>
                                  </p:childTnLst>
                                </p:cTn>
                              </p:par>
                              <p:par>
                                <p:cTn id="15" presetID="16" presetClass="entr" presetSubtype="21" fill="hold" grpId="0" nodeType="withEffect">
                                  <p:stCondLst>
                                    <p:cond delay="0"/>
                                  </p:stCondLst>
                                  <p:childTnLst>
                                    <p:set>
                                      <p:cBhvr>
                                        <p:cTn id="16" dur="1" fill="hold">
                                          <p:stCondLst>
                                            <p:cond delay="0"/>
                                          </p:stCondLst>
                                        </p:cTn>
                                        <p:tgtEl>
                                          <p:spTgt spid="104453"/>
                                        </p:tgtEl>
                                        <p:attrNameLst>
                                          <p:attrName>style.visibility</p:attrName>
                                        </p:attrNameLst>
                                      </p:cBhvr>
                                      <p:to>
                                        <p:strVal val="visible"/>
                                      </p:to>
                                    </p:set>
                                    <p:animEffect transition="in" filter="barn(inVertical)">
                                      <p:cBhvr>
                                        <p:cTn id="17" dur="500"/>
                                        <p:tgtEl>
                                          <p:spTgt spid="10445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04462"/>
                                        </p:tgtEl>
                                        <p:attrNameLst>
                                          <p:attrName>style.visibility</p:attrName>
                                        </p:attrNameLst>
                                      </p:cBhvr>
                                      <p:to>
                                        <p:strVal val="visible"/>
                                      </p:to>
                                    </p:set>
                                    <p:animEffect transition="in" filter="wipe(down)">
                                      <p:cBhvr>
                                        <p:cTn id="22" dur="500"/>
                                        <p:tgtEl>
                                          <p:spTgt spid="104462"/>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04454"/>
                                        </p:tgtEl>
                                        <p:attrNameLst>
                                          <p:attrName>style.visibility</p:attrName>
                                        </p:attrNameLst>
                                      </p:cBhvr>
                                      <p:to>
                                        <p:strVal val="visible"/>
                                      </p:to>
                                    </p:set>
                                    <p:animEffect transition="in" filter="wipe(down)">
                                      <p:cBhvr>
                                        <p:cTn id="25" dur="500"/>
                                        <p:tgtEl>
                                          <p:spTgt spid="104454"/>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2" presetClass="entr" presetSubtype="4" fill="hold" nodeType="clickEffect">
                                  <p:stCondLst>
                                    <p:cond delay="0"/>
                                  </p:stCondLst>
                                  <p:childTnLst>
                                    <p:set>
                                      <p:cBhvr>
                                        <p:cTn id="29" dur="1" fill="hold">
                                          <p:stCondLst>
                                            <p:cond delay="0"/>
                                          </p:stCondLst>
                                        </p:cTn>
                                        <p:tgtEl>
                                          <p:spTgt spid="104466"/>
                                        </p:tgtEl>
                                        <p:attrNameLst>
                                          <p:attrName>style.visibility</p:attrName>
                                        </p:attrNameLst>
                                      </p:cBhvr>
                                      <p:to>
                                        <p:strVal val="visible"/>
                                      </p:to>
                                    </p:set>
                                    <p:animEffect transition="in" filter="wipe(down)">
                                      <p:cBhvr>
                                        <p:cTn id="30" dur="500"/>
                                        <p:tgtEl>
                                          <p:spTgt spid="104466"/>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04455"/>
                                        </p:tgtEl>
                                        <p:attrNameLst>
                                          <p:attrName>style.visibility</p:attrName>
                                        </p:attrNameLst>
                                      </p:cBhvr>
                                      <p:to>
                                        <p:strVal val="visible"/>
                                      </p:to>
                                    </p:set>
                                    <p:animEffect transition="in" filter="wipe(down)">
                                      <p:cBhvr>
                                        <p:cTn id="33" dur="500"/>
                                        <p:tgtEl>
                                          <p:spTgt spid="104455"/>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104465"/>
                                        </p:tgtEl>
                                        <p:attrNameLst>
                                          <p:attrName>style.visibility</p:attrName>
                                        </p:attrNameLst>
                                      </p:cBhvr>
                                      <p:to>
                                        <p:strVal val="visible"/>
                                      </p:to>
                                    </p:set>
                                    <p:animEffect transition="in" filter="wipe(down)">
                                      <p:cBhvr>
                                        <p:cTn id="38" dur="500"/>
                                        <p:tgtEl>
                                          <p:spTgt spid="104465"/>
                                        </p:tgtEl>
                                      </p:cBhvr>
                                    </p:animEffect>
                                  </p:childTnLst>
                                </p:cTn>
                              </p:par>
                              <p:par>
                                <p:cTn id="39" presetID="22" presetClass="entr" presetSubtype="4" fill="hold" grpId="0" nodeType="withEffect">
                                  <p:stCondLst>
                                    <p:cond delay="0"/>
                                  </p:stCondLst>
                                  <p:childTnLst>
                                    <p:set>
                                      <p:cBhvr>
                                        <p:cTn id="40" dur="1" fill="hold">
                                          <p:stCondLst>
                                            <p:cond delay="0"/>
                                          </p:stCondLst>
                                        </p:cTn>
                                        <p:tgtEl>
                                          <p:spTgt spid="104456"/>
                                        </p:tgtEl>
                                        <p:attrNameLst>
                                          <p:attrName>style.visibility</p:attrName>
                                        </p:attrNameLst>
                                      </p:cBhvr>
                                      <p:to>
                                        <p:strVal val="visible"/>
                                      </p:to>
                                    </p:set>
                                    <p:animEffect transition="in" filter="wipe(down)">
                                      <p:cBhvr>
                                        <p:cTn id="41" dur="500"/>
                                        <p:tgtEl>
                                          <p:spTgt spid="104456"/>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16" presetClass="entr" presetSubtype="21" fill="hold" grpId="0" nodeType="clickEffect">
                                  <p:stCondLst>
                                    <p:cond delay="0"/>
                                  </p:stCondLst>
                                  <p:childTnLst>
                                    <p:set>
                                      <p:cBhvr>
                                        <p:cTn id="45" dur="1" fill="hold">
                                          <p:stCondLst>
                                            <p:cond delay="0"/>
                                          </p:stCondLst>
                                        </p:cTn>
                                        <p:tgtEl>
                                          <p:spTgt spid="104468"/>
                                        </p:tgtEl>
                                        <p:attrNameLst>
                                          <p:attrName>style.visibility</p:attrName>
                                        </p:attrNameLst>
                                      </p:cBhvr>
                                      <p:to>
                                        <p:strVal val="visible"/>
                                      </p:to>
                                    </p:set>
                                    <p:animEffect transition="in" filter="barn(inVertical)">
                                      <p:cBhvr>
                                        <p:cTn id="46" dur="500"/>
                                        <p:tgtEl>
                                          <p:spTgt spid="104468"/>
                                        </p:tgtEl>
                                      </p:cBhvr>
                                    </p:animEffect>
                                  </p:childTnLst>
                                </p:cTn>
                              </p:par>
                              <p:par>
                                <p:cTn id="47" presetID="16" presetClass="entr" presetSubtype="21" fill="hold" grpId="0" nodeType="withEffect">
                                  <p:stCondLst>
                                    <p:cond delay="0"/>
                                  </p:stCondLst>
                                  <p:childTnLst>
                                    <p:set>
                                      <p:cBhvr>
                                        <p:cTn id="48" dur="1" fill="hold">
                                          <p:stCondLst>
                                            <p:cond delay="0"/>
                                          </p:stCondLst>
                                        </p:cTn>
                                        <p:tgtEl>
                                          <p:spTgt spid="104457"/>
                                        </p:tgtEl>
                                        <p:attrNameLst>
                                          <p:attrName>style.visibility</p:attrName>
                                        </p:attrNameLst>
                                      </p:cBhvr>
                                      <p:to>
                                        <p:strVal val="visible"/>
                                      </p:to>
                                    </p:set>
                                    <p:animEffect transition="in" filter="barn(inVertical)">
                                      <p:cBhvr>
                                        <p:cTn id="49" dur="500"/>
                                        <p:tgtEl>
                                          <p:spTgt spid="104457"/>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16" presetClass="entr" presetSubtype="21" fill="hold" nodeType="clickEffect">
                                  <p:stCondLst>
                                    <p:cond delay="0"/>
                                  </p:stCondLst>
                                  <p:childTnLst>
                                    <p:set>
                                      <p:cBhvr>
                                        <p:cTn id="53" dur="1" fill="hold">
                                          <p:stCondLst>
                                            <p:cond delay="0"/>
                                          </p:stCondLst>
                                        </p:cTn>
                                        <p:tgtEl>
                                          <p:spTgt spid="104467"/>
                                        </p:tgtEl>
                                        <p:attrNameLst>
                                          <p:attrName>style.visibility</p:attrName>
                                        </p:attrNameLst>
                                      </p:cBhvr>
                                      <p:to>
                                        <p:strVal val="visible"/>
                                      </p:to>
                                    </p:set>
                                    <p:animEffect transition="in" filter="barn(inVertical)">
                                      <p:cBhvr>
                                        <p:cTn id="54" dur="500"/>
                                        <p:tgtEl>
                                          <p:spTgt spid="104467"/>
                                        </p:tgtEl>
                                      </p:cBhvr>
                                    </p:animEffect>
                                  </p:childTnLst>
                                </p:cTn>
                              </p:par>
                              <p:par>
                                <p:cTn id="55" presetID="16" presetClass="entr" presetSubtype="21" fill="hold" grpId="0" nodeType="withEffect">
                                  <p:stCondLst>
                                    <p:cond delay="0"/>
                                  </p:stCondLst>
                                  <p:childTnLst>
                                    <p:set>
                                      <p:cBhvr>
                                        <p:cTn id="56" dur="1" fill="hold">
                                          <p:stCondLst>
                                            <p:cond delay="0"/>
                                          </p:stCondLst>
                                        </p:cTn>
                                        <p:tgtEl>
                                          <p:spTgt spid="104458"/>
                                        </p:tgtEl>
                                        <p:attrNameLst>
                                          <p:attrName>style.visibility</p:attrName>
                                        </p:attrNameLst>
                                      </p:cBhvr>
                                      <p:to>
                                        <p:strVal val="visible"/>
                                      </p:to>
                                    </p:set>
                                    <p:animEffect transition="in" filter="barn(inVertical)">
                                      <p:cBhvr>
                                        <p:cTn id="57" dur="500"/>
                                        <p:tgtEl>
                                          <p:spTgt spid="104458"/>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22" presetClass="entr" presetSubtype="4" fill="hold" grpId="0" nodeType="clickEffect">
                                  <p:stCondLst>
                                    <p:cond delay="0"/>
                                  </p:stCondLst>
                                  <p:childTnLst>
                                    <p:set>
                                      <p:cBhvr>
                                        <p:cTn id="61" dur="1" fill="hold">
                                          <p:stCondLst>
                                            <p:cond delay="0"/>
                                          </p:stCondLst>
                                        </p:cTn>
                                        <p:tgtEl>
                                          <p:spTgt spid="104463"/>
                                        </p:tgtEl>
                                        <p:attrNameLst>
                                          <p:attrName>style.visibility</p:attrName>
                                        </p:attrNameLst>
                                      </p:cBhvr>
                                      <p:to>
                                        <p:strVal val="visible"/>
                                      </p:to>
                                    </p:set>
                                    <p:animEffect transition="in" filter="wipe(down)">
                                      <p:cBhvr>
                                        <p:cTn id="62" dur="500"/>
                                        <p:tgtEl>
                                          <p:spTgt spid="104463"/>
                                        </p:tgtEl>
                                      </p:cBhvr>
                                    </p:animEffect>
                                  </p:childTnLst>
                                </p:cTn>
                              </p:par>
                              <p:par>
                                <p:cTn id="63" presetID="22" presetClass="entr" presetSubtype="4" fill="hold" grpId="0" nodeType="withEffect">
                                  <p:stCondLst>
                                    <p:cond delay="0"/>
                                  </p:stCondLst>
                                  <p:childTnLst>
                                    <p:set>
                                      <p:cBhvr>
                                        <p:cTn id="64" dur="1" fill="hold">
                                          <p:stCondLst>
                                            <p:cond delay="0"/>
                                          </p:stCondLst>
                                        </p:cTn>
                                        <p:tgtEl>
                                          <p:spTgt spid="104459"/>
                                        </p:tgtEl>
                                        <p:attrNameLst>
                                          <p:attrName>style.visibility</p:attrName>
                                        </p:attrNameLst>
                                      </p:cBhvr>
                                      <p:to>
                                        <p:strVal val="visible"/>
                                      </p:to>
                                    </p:set>
                                    <p:animEffect transition="in" filter="wipe(down)">
                                      <p:cBhvr>
                                        <p:cTn id="65" dur="500"/>
                                        <p:tgtEl>
                                          <p:spTgt spid="104459"/>
                                        </p:tgtEl>
                                      </p:cBhvr>
                                    </p:animEffect>
                                  </p:childTnLst>
                                </p:cTn>
                              </p:par>
                            </p:childTnLst>
                          </p:cTn>
                        </p:par>
                      </p:childTnLst>
                    </p:cTn>
                  </p:par>
                  <p:par>
                    <p:cTn id="66" fill="hold" nodeType="clickPar">
                      <p:stCondLst>
                        <p:cond delay="indefinite"/>
                      </p:stCondLst>
                      <p:childTnLst>
                        <p:par>
                          <p:cTn id="67" fill="hold" nodeType="withGroup">
                            <p:stCondLst>
                              <p:cond delay="0"/>
                            </p:stCondLst>
                            <p:childTnLst>
                              <p:par>
                                <p:cTn id="68" presetID="6" presetClass="entr" presetSubtype="16" fill="hold" grpId="0" nodeType="clickEffect">
                                  <p:stCondLst>
                                    <p:cond delay="0"/>
                                  </p:stCondLst>
                                  <p:childTnLst>
                                    <p:set>
                                      <p:cBhvr>
                                        <p:cTn id="69" dur="1" fill="hold">
                                          <p:stCondLst>
                                            <p:cond delay="0"/>
                                          </p:stCondLst>
                                        </p:cTn>
                                        <p:tgtEl>
                                          <p:spTgt spid="104464"/>
                                        </p:tgtEl>
                                        <p:attrNameLst>
                                          <p:attrName>style.visibility</p:attrName>
                                        </p:attrNameLst>
                                      </p:cBhvr>
                                      <p:to>
                                        <p:strVal val="visible"/>
                                      </p:to>
                                    </p:set>
                                    <p:animEffect transition="in" filter="circle(in)">
                                      <p:cBhvr>
                                        <p:cTn id="70" dur="2000"/>
                                        <p:tgtEl>
                                          <p:spTgt spid="104464"/>
                                        </p:tgtEl>
                                      </p:cBhvr>
                                    </p:animEffect>
                                  </p:childTnLst>
                                </p:cTn>
                              </p:par>
                              <p:par>
                                <p:cTn id="71" presetID="6" presetClass="entr" presetSubtype="16" fill="hold" grpId="0" nodeType="withEffect">
                                  <p:stCondLst>
                                    <p:cond delay="0"/>
                                  </p:stCondLst>
                                  <p:childTnLst>
                                    <p:set>
                                      <p:cBhvr>
                                        <p:cTn id="72" dur="1" fill="hold">
                                          <p:stCondLst>
                                            <p:cond delay="0"/>
                                          </p:stCondLst>
                                        </p:cTn>
                                        <p:tgtEl>
                                          <p:spTgt spid="104460"/>
                                        </p:tgtEl>
                                        <p:attrNameLst>
                                          <p:attrName>style.visibility</p:attrName>
                                        </p:attrNameLst>
                                      </p:cBhvr>
                                      <p:to>
                                        <p:strVal val="visible"/>
                                      </p:to>
                                    </p:set>
                                    <p:animEffect transition="in" filter="circle(in)">
                                      <p:cBhvr>
                                        <p:cTn id="73" dur="2000"/>
                                        <p:tgtEl>
                                          <p:spTgt spid="1044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2" grpId="0" animBg="1"/>
      <p:bldP spid="104453" grpId="0" animBg="1"/>
      <p:bldP spid="104454" grpId="0" animBg="1"/>
      <p:bldP spid="104455" grpId="0" animBg="1"/>
      <p:bldP spid="104456" grpId="0" animBg="1"/>
      <p:bldP spid="104457" grpId="0" animBg="1"/>
      <p:bldP spid="104458" grpId="0" animBg="1"/>
      <p:bldP spid="104459" grpId="0" animBg="1"/>
      <p:bldP spid="104460" grpId="0" animBg="1"/>
      <p:bldP spid="104461" grpId="0" animBg="1"/>
      <p:bldP spid="104462" grpId="0" animBg="1"/>
      <p:bldP spid="104463" grpId="0" animBg="1"/>
      <p:bldP spid="104464" grpId="0" animBg="1"/>
      <p:bldP spid="104465" grpId="0" animBg="1"/>
      <p:bldP spid="10446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21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347200" y="-21536"/>
            <a:ext cx="2844800"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652533" y="1247283"/>
            <a:ext cx="10320267" cy="473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ts val="300"/>
              </a:spcBef>
              <a:spcAft>
                <a:spcPts val="600"/>
              </a:spcAft>
              <a:buClrTx/>
              <a:buNone/>
            </a:pPr>
            <a:r>
              <a:rPr lang="en-US" altLang="en-US" sz="2400" b="1" dirty="0">
                <a:solidFill>
                  <a:srgbClr val="080808"/>
                </a:solidFill>
                <a:latin typeface="Times New Roman" panose="02020603050405020304" pitchFamily="18" charset="0"/>
                <a:cs typeface="Times New Roman" panose="02020603050405020304" pitchFamily="18" charset="0"/>
              </a:rPr>
              <a:t>BƯỚC 1: Xin </a:t>
            </a:r>
            <a:r>
              <a:rPr lang="en-US" altLang="en-US" sz="2400" b="1" dirty="0" err="1">
                <a:solidFill>
                  <a:srgbClr val="080808"/>
                </a:solidFill>
                <a:latin typeface="Times New Roman" panose="02020603050405020304" pitchFamily="18" charset="0"/>
                <a:cs typeface="Times New Roman" panose="02020603050405020304" pitchFamily="18" charset="0"/>
              </a:rPr>
              <a:t>giấy</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phép</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nhập</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khẩu</a:t>
            </a:r>
            <a:endParaRPr lang="en-US" altLang="en-US" sz="2400" dirty="0">
              <a:solidFill>
                <a:srgbClr val="080808"/>
              </a:solidFill>
              <a:latin typeface="Times New Roman" panose="02020603050405020304" pitchFamily="18" charset="0"/>
              <a:cs typeface="Calibri" panose="020F0502020204030204" pitchFamily="34" charset="0"/>
            </a:endParaRPr>
          </a:p>
          <a:p>
            <a:pPr algn="just" eaLnBrk="0" fontAlgn="base" hangingPunct="0">
              <a:spcBef>
                <a:spcPts val="300"/>
              </a:spcBef>
              <a:spcAft>
                <a:spcPts val="600"/>
              </a:spcAft>
              <a:buClrTx/>
              <a:buNone/>
            </a:pPr>
            <a:r>
              <a:rPr lang="en-US" altLang="en-US" sz="2400" b="1" dirty="0" err="1">
                <a:solidFill>
                  <a:srgbClr val="080808"/>
                </a:solidFill>
                <a:latin typeface="Times New Roman" panose="02020603050405020304" pitchFamily="18" charset="0"/>
                <a:cs typeface="Times New Roman" panose="02020603050405020304" pitchFamily="18" charset="0"/>
              </a:rPr>
              <a:t>Giấy</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phép</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nhập</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khẩu</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là</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một</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biện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pháp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quan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trọng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để</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nhà</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nước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quản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lý</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nhập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khẩu</a:t>
            </a:r>
            <a:r>
              <a:rPr lang="en-US" altLang="en-US" sz="2400" dirty="0">
                <a:solidFill>
                  <a:srgbClr val="080808"/>
                </a:solidFill>
                <a:latin typeface="Times New Roman" panose="02020603050405020304" pitchFamily="18" charset="0"/>
                <a:cs typeface="Times New Roman" panose="02020603050405020304" pitchFamily="18" charset="0"/>
              </a:rPr>
              <a:t>. </a:t>
            </a:r>
          </a:p>
          <a:p>
            <a:pPr algn="just" eaLnBrk="0" fontAlgn="base" hangingPunct="0">
              <a:spcBef>
                <a:spcPts val="300"/>
              </a:spcBef>
              <a:spcAft>
                <a:spcPts val="600"/>
              </a:spcAft>
              <a:buClrTx/>
              <a:buNone/>
            </a:pPr>
            <a:r>
              <a:rPr lang="en-US" altLang="en-US" sz="2400" dirty="0" err="1">
                <a:solidFill>
                  <a:srgbClr val="080808"/>
                </a:solidFill>
                <a:latin typeface="Times New Roman" panose="02020603050405020304" pitchFamily="18" charset="0"/>
                <a:cs typeface="Times New Roman" panose="02020603050405020304" pitchFamily="18" charset="0"/>
              </a:rPr>
              <a:t>Vì</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thế</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sau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ký</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kết</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hợp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đồng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nhập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khẩu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doanh</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nghiệp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phải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xin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giấy</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phép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nhập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khẩu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để</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thực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hiện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hợp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đồng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đó</a:t>
            </a:r>
            <a:r>
              <a:rPr lang="en-US" altLang="en-US" sz="2400" dirty="0">
                <a:solidFill>
                  <a:srgbClr val="080808"/>
                </a:solidFill>
                <a:latin typeface="Times New Roman" panose="02020603050405020304" pitchFamily="18" charset="0"/>
                <a:cs typeface="Times New Roman" panose="02020603050405020304" pitchFamily="18" charset="0"/>
              </a:rPr>
              <a:t>. </a:t>
            </a:r>
          </a:p>
          <a:p>
            <a:pPr algn="just" eaLnBrk="0" fontAlgn="base" hangingPunct="0">
              <a:spcBef>
                <a:spcPts val="300"/>
              </a:spcBef>
              <a:spcAft>
                <a:spcPts val="600"/>
              </a:spcAft>
              <a:buClrTx/>
              <a:buNone/>
            </a:pPr>
            <a:r>
              <a:rPr lang="en-US" altLang="en-US" sz="2400" b="1" dirty="0" err="1">
                <a:solidFill>
                  <a:srgbClr val="080808"/>
                </a:solidFill>
                <a:latin typeface="Times New Roman" panose="02020603050405020304" pitchFamily="18" charset="0"/>
                <a:cs typeface="Times New Roman" panose="02020603050405020304" pitchFamily="18" charset="0"/>
              </a:rPr>
              <a:t>Hồ</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sơ</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thường</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bao</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gồm</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Đơn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xin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nhập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khẩu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bản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sao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hợp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đồng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đã</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ký</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với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nước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ngoài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phiếu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hạn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ngạch</a:t>
            </a:r>
            <a:r>
              <a:rPr lang="en-US" altLang="en-US" sz="2400" dirty="0">
                <a:solidFill>
                  <a:srgbClr val="080808"/>
                </a:solidFill>
                <a:latin typeface="Times New Roman" panose="02020603050405020304" pitchFamily="18" charset="0"/>
                <a:cs typeface="Times New Roman" panose="02020603050405020304" pitchFamily="18" charset="0"/>
              </a:rPr>
              <a:t>, VISA, </a:t>
            </a:r>
            <a:r>
              <a:rPr lang="en-US" altLang="en-US" sz="2400" dirty="0" err="1">
                <a:solidFill>
                  <a:srgbClr val="080808"/>
                </a:solidFill>
                <a:latin typeface="Times New Roman" panose="02020603050405020304" pitchFamily="18" charset="0"/>
                <a:cs typeface="Times New Roman" panose="02020603050405020304" pitchFamily="18" charset="0"/>
              </a:rPr>
              <a:t>giấy</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báo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trúng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thuần</a:t>
            </a:r>
            <a:r>
              <a:rPr lang="en-US" altLang="en-US" sz="2400" dirty="0">
                <a:solidFill>
                  <a:srgbClr val="080808"/>
                </a:solidFill>
                <a:latin typeface="Times New Roman" panose="02020603050405020304" pitchFamily="18" charset="0"/>
                <a:cs typeface="Times New Roman" panose="02020603050405020304" pitchFamily="18" charset="0"/>
              </a:rPr>
              <a:t>... </a:t>
            </a:r>
            <a:endParaRPr lang="en-US" altLang="en-US" sz="2400" dirty="0">
              <a:solidFill>
                <a:srgbClr val="080808"/>
              </a:solidFill>
              <a:latin typeface="Times New Roman" panose="02020603050405020304" pitchFamily="18" charset="0"/>
              <a:cs typeface="Calibri" panose="020F0502020204030204" pitchFamily="34" charset="0"/>
            </a:endParaRPr>
          </a:p>
          <a:p>
            <a:pPr algn="just" eaLnBrk="0" fontAlgn="base" hangingPunct="0">
              <a:spcBef>
                <a:spcPts val="300"/>
              </a:spcBef>
              <a:spcAft>
                <a:spcPts val="600"/>
              </a:spcAft>
              <a:buClrTx/>
              <a:buNone/>
            </a:pPr>
            <a:r>
              <a:rPr lang="en-US" altLang="en-US" sz="2400" dirty="0" err="1">
                <a:solidFill>
                  <a:srgbClr val="080808"/>
                </a:solidFill>
                <a:latin typeface="Times New Roman" panose="02020603050405020304" pitchFamily="18" charset="0"/>
                <a:cs typeface="Times New Roman" panose="02020603050405020304" pitchFamily="18" charset="0"/>
              </a:rPr>
              <a:t>Việc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cấp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giấy</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phép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xuất</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nhập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khẩu</a:t>
            </a:r>
            <a:r>
              <a:rPr lang="en-US" altLang="en-US" sz="2400" dirty="0">
                <a:solidFill>
                  <a:srgbClr val="080808"/>
                </a:solidFill>
                <a:latin typeface="Times New Roman" panose="02020603050405020304" pitchFamily="18" charset="0"/>
                <a:cs typeface="Times New Roman" panose="02020603050405020304" pitchFamily="18" charset="0"/>
              </a:rPr>
              <a:t> do </a:t>
            </a:r>
            <a:r>
              <a:rPr lang="en-US" altLang="en-US" sz="2400" dirty="0" err="1">
                <a:solidFill>
                  <a:srgbClr val="080808"/>
                </a:solidFill>
                <a:latin typeface="Times New Roman" panose="02020603050405020304" pitchFamily="18" charset="0"/>
                <a:cs typeface="Times New Roman" panose="02020603050405020304" pitchFamily="18" charset="0"/>
              </a:rPr>
              <a:t>Bộ</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Thương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Mại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cấp</a:t>
            </a:r>
            <a:r>
              <a:rPr lang="en-US" altLang="en-US" sz="2400" dirty="0">
                <a:solidFill>
                  <a:srgbClr val="080808"/>
                </a:solidFill>
                <a:latin typeface="Times New Roman" panose="02020603050405020304" pitchFamily="18" charset="0"/>
                <a:cs typeface="Times New Roman" panose="02020603050405020304" pitchFamily="18" charset="0"/>
              </a:rPr>
              <a:t>.</a:t>
            </a:r>
          </a:p>
          <a:p>
            <a:pPr algn="just" eaLnBrk="0" fontAlgn="base" hangingPunct="0">
              <a:spcBef>
                <a:spcPts val="300"/>
              </a:spcBef>
              <a:spcAft>
                <a:spcPts val="600"/>
              </a:spcAft>
              <a:buClrTx/>
              <a:buNone/>
            </a:pPr>
            <a:r>
              <a:rPr lang="en-US" altLang="en-US" sz="2400" b="1" dirty="0" err="1">
                <a:solidFill>
                  <a:srgbClr val="080808"/>
                </a:solidFill>
                <a:latin typeface="Times New Roman" panose="02020603050405020304" pitchFamily="18" charset="0"/>
                <a:cs typeface="Times New Roman" panose="02020603050405020304" pitchFamily="18" charset="0"/>
              </a:rPr>
              <a:t>Trong</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giấy</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phép</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nhập</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khẩu</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có</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quy</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định</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người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làm</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nhập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khẩu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hoặc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hàng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nhập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khẩu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với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một</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nước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nhất</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định</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nào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đó</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chuyên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chở</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bằng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một</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phương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thức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vận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tải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và</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giao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nhận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tại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một</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cửa</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khẩu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nhất</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định</a:t>
            </a:r>
            <a:r>
              <a:rPr lang="en-US" altLang="en-US" sz="2400" dirty="0">
                <a:solidFill>
                  <a:srgbClr val="080808"/>
                </a:solidFill>
                <a:latin typeface="Times New Roman" panose="02020603050405020304" pitchFamily="18" charset="0"/>
                <a:cs typeface="Times New Roman" panose="02020603050405020304" pitchFamily="18" charset="0"/>
              </a:rPr>
              <a:t>.</a:t>
            </a:r>
            <a:endParaRPr lang="en-US" altLang="en-US" sz="2400" dirty="0">
              <a:solidFill>
                <a:srgbClr val="080808"/>
              </a:solidFill>
              <a:latin typeface="Times New Roman" panose="02020603050405020304" pitchFamily="18" charset="0"/>
              <a:cs typeface="Calibri" panose="020F0502020204030204" pitchFamily="34" charset="0"/>
            </a:endParaRPr>
          </a:p>
        </p:txBody>
      </p:sp>
      <p:sp>
        <p:nvSpPr>
          <p:cNvPr id="6" name="Rectangle 2"/>
          <p:cNvSpPr>
            <a:spLocks noChangeArrowheads="1"/>
          </p:cNvSpPr>
          <p:nvPr/>
        </p:nvSpPr>
        <p:spPr bwMode="auto">
          <a:xfrm>
            <a:off x="535575" y="93316"/>
            <a:ext cx="6848285" cy="652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lnSpc>
                <a:spcPct val="130000"/>
              </a:lnSpc>
              <a:spcBef>
                <a:spcPts val="200"/>
              </a:spcBef>
              <a:spcAft>
                <a:spcPct val="0"/>
              </a:spcAft>
              <a:buClrTx/>
              <a:buNone/>
            </a:pPr>
            <a:r>
              <a:rPr lang="pt-BR" altLang="en-US" sz="2800" b="1" dirty="0" smtClean="0">
                <a:solidFill>
                  <a:srgbClr val="000000"/>
                </a:solidFill>
                <a:latin typeface="Times New Roman" panose="02020603050405020304" pitchFamily="18" charset="0"/>
                <a:cs typeface="Times New Roman" panose="02020603050405020304" pitchFamily="18" charset="0"/>
              </a:rPr>
              <a:t>4.1. Tổ </a:t>
            </a:r>
            <a:r>
              <a:rPr lang="pt-BR" altLang="en-US" sz="2800" b="1" dirty="0">
                <a:solidFill>
                  <a:srgbClr val="000000"/>
                </a:solidFill>
                <a:latin typeface="Times New Roman" panose="02020603050405020304" pitchFamily="18" charset="0"/>
                <a:cs typeface="Times New Roman" panose="02020603050405020304" pitchFamily="18" charset="0"/>
              </a:rPr>
              <a:t>chức thực hiện hợp đồng </a:t>
            </a:r>
            <a:r>
              <a:rPr lang="pt-BR" altLang="en-US" sz="2800" b="1" dirty="0" smtClean="0">
                <a:solidFill>
                  <a:srgbClr val="000000"/>
                </a:solidFill>
                <a:latin typeface="Times New Roman" panose="02020603050405020304" pitchFamily="18" charset="0"/>
                <a:cs typeface="Times New Roman" panose="02020603050405020304" pitchFamily="18" charset="0"/>
              </a:rPr>
              <a:t>xuất </a:t>
            </a:r>
            <a:r>
              <a:rPr lang="pt-BR" altLang="en-US" sz="2800" b="1" dirty="0">
                <a:solidFill>
                  <a:srgbClr val="000000"/>
                </a:solidFill>
                <a:latin typeface="Times New Roman" panose="02020603050405020304" pitchFamily="18" charset="0"/>
                <a:cs typeface="Times New Roman" panose="02020603050405020304" pitchFamily="18" charset="0"/>
              </a:rPr>
              <a:t>khẩu </a:t>
            </a:r>
            <a:endParaRPr lang="en-US" altLang="en-US" sz="28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4857846"/>
      </p:ext>
    </p:extLst>
  </p:cSld>
  <p:clrMapOvr>
    <a:masterClrMapping/>
  </p:clrMapOvr>
  <p:transition advClick="0" advTm="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2" presetClass="entr" presetSubtype="0"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1000"/>
                                        <p:tgtEl>
                                          <p:spTgt spid="5">
                                            <p:txEl>
                                              <p:pRg st="1" end="1"/>
                                            </p:txEl>
                                          </p:spTgt>
                                        </p:tgtEl>
                                      </p:cBhvr>
                                    </p:animEffect>
                                    <p:anim calcmode="lin" valueType="num">
                                      <p:cBhvr>
                                        <p:cTn id="14"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2" presetClass="entr" presetSubtype="0" fill="hold" nodeType="clickEffect">
                                  <p:stCondLst>
                                    <p:cond delay="0"/>
                                  </p:stCondLst>
                                  <p:childTnLst>
                                    <p:set>
                                      <p:cBhvr>
                                        <p:cTn id="19" dur="1" fill="hold">
                                          <p:stCondLst>
                                            <p:cond delay="0"/>
                                          </p:stCondLst>
                                        </p:cTn>
                                        <p:tgtEl>
                                          <p:spTgt spid="5">
                                            <p:txEl>
                                              <p:pRg st="2" end="2"/>
                                            </p:txEl>
                                          </p:spTgt>
                                        </p:tgtEl>
                                        <p:attrNameLst>
                                          <p:attrName>style.visibility</p:attrName>
                                        </p:attrNameLst>
                                      </p:cBhvr>
                                      <p:to>
                                        <p:strVal val="visible"/>
                                      </p:to>
                                    </p:set>
                                    <p:animEffect transition="in" filter="fade">
                                      <p:cBhvr>
                                        <p:cTn id="20" dur="1000"/>
                                        <p:tgtEl>
                                          <p:spTgt spid="5">
                                            <p:txEl>
                                              <p:pRg st="2" end="2"/>
                                            </p:txEl>
                                          </p:spTgt>
                                        </p:tgtEl>
                                      </p:cBhvr>
                                    </p:animEffect>
                                    <p:anim calcmode="lin" valueType="num">
                                      <p:cBhvr>
                                        <p:cTn id="21"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42" presetClass="entr" presetSubtype="0" fill="hold" nodeType="clickEffect">
                                  <p:stCondLst>
                                    <p:cond delay="0"/>
                                  </p:stCondLst>
                                  <p:childTnLst>
                                    <p:set>
                                      <p:cBhvr>
                                        <p:cTn id="26" dur="1" fill="hold">
                                          <p:stCondLst>
                                            <p:cond delay="0"/>
                                          </p:stCondLst>
                                        </p:cTn>
                                        <p:tgtEl>
                                          <p:spTgt spid="5">
                                            <p:txEl>
                                              <p:pRg st="3" end="3"/>
                                            </p:txEl>
                                          </p:spTgt>
                                        </p:tgtEl>
                                        <p:attrNameLst>
                                          <p:attrName>style.visibility</p:attrName>
                                        </p:attrNameLst>
                                      </p:cBhvr>
                                      <p:to>
                                        <p:strVal val="visible"/>
                                      </p:to>
                                    </p:set>
                                    <p:animEffect transition="in" filter="fade">
                                      <p:cBhvr>
                                        <p:cTn id="27" dur="1000"/>
                                        <p:tgtEl>
                                          <p:spTgt spid="5">
                                            <p:txEl>
                                              <p:pRg st="3" end="3"/>
                                            </p:txEl>
                                          </p:spTgt>
                                        </p:tgtEl>
                                      </p:cBhvr>
                                    </p:animEffect>
                                    <p:anim calcmode="lin" valueType="num">
                                      <p:cBhvr>
                                        <p:cTn id="28"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2" presetClass="entr" presetSubtype="4" fill="hold" nodeType="clickEffect">
                                  <p:stCondLst>
                                    <p:cond delay="0"/>
                                  </p:stCondLst>
                                  <p:childTnLst>
                                    <p:set>
                                      <p:cBhvr>
                                        <p:cTn id="33" dur="1" fill="hold">
                                          <p:stCondLst>
                                            <p:cond delay="0"/>
                                          </p:stCondLst>
                                        </p:cTn>
                                        <p:tgtEl>
                                          <p:spTgt spid="5">
                                            <p:txEl>
                                              <p:pRg st="4" end="4"/>
                                            </p:txEl>
                                          </p:spTgt>
                                        </p:tgtEl>
                                        <p:attrNameLst>
                                          <p:attrName>style.visibility</p:attrName>
                                        </p:attrNameLst>
                                      </p:cBhvr>
                                      <p:to>
                                        <p:strVal val="visible"/>
                                      </p:to>
                                    </p:set>
                                    <p:anim calcmode="lin" valueType="num">
                                      <p:cBhvr additive="base">
                                        <p:cTn id="34"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0"/>
                            </p:stCondLst>
                            <p:childTnLst>
                              <p:par>
                                <p:cTn id="38" presetID="2" presetClass="entr" presetSubtype="4" fill="hold" nodeType="clickEffect">
                                  <p:stCondLst>
                                    <p:cond delay="0"/>
                                  </p:stCondLst>
                                  <p:childTnLst>
                                    <p:set>
                                      <p:cBhvr>
                                        <p:cTn id="39" dur="1" fill="hold">
                                          <p:stCondLst>
                                            <p:cond delay="0"/>
                                          </p:stCondLst>
                                        </p:cTn>
                                        <p:tgtEl>
                                          <p:spTgt spid="5">
                                            <p:txEl>
                                              <p:pRg st="5" end="5"/>
                                            </p:txEl>
                                          </p:spTgt>
                                        </p:tgtEl>
                                        <p:attrNameLst>
                                          <p:attrName>style.visibility</p:attrName>
                                        </p:attrNameLst>
                                      </p:cBhvr>
                                      <p:to>
                                        <p:strVal val="visible"/>
                                      </p:to>
                                    </p:set>
                                    <p:anim calcmode="lin" valueType="num">
                                      <p:cBhvr additive="base">
                                        <p:cTn id="40"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8" name="Rectangle 4"/>
          <p:cNvSpPr>
            <a:spLocks noChangeArrowheads="1"/>
          </p:cNvSpPr>
          <p:nvPr/>
        </p:nvSpPr>
        <p:spPr bwMode="auto">
          <a:xfrm>
            <a:off x="680484" y="1131888"/>
            <a:ext cx="10682609" cy="5109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0" fontAlgn="base" hangingPunct="0">
              <a:spcBef>
                <a:spcPts val="600"/>
              </a:spcBef>
              <a:spcAft>
                <a:spcPts val="600"/>
              </a:spcAft>
              <a:buClrTx/>
              <a:buNone/>
              <a:defRPr/>
            </a:pPr>
            <a:r>
              <a:rPr lang="en-US" altLang="en-US" sz="2200" b="1" dirty="0">
                <a:solidFill>
                  <a:srgbClr val="080808"/>
                </a:solidFill>
                <a:latin typeface="Times New Roman" panose="02020603050405020304" pitchFamily="18" charset="0"/>
                <a:cs typeface="Times New Roman" panose="02020603050405020304" pitchFamily="18" charset="0"/>
              </a:rPr>
              <a:t>BƯỚC 2: </a:t>
            </a:r>
            <a:r>
              <a:rPr lang="en-US" altLang="en-US" sz="2200" b="1" dirty="0" err="1">
                <a:solidFill>
                  <a:srgbClr val="080808"/>
                </a:solidFill>
                <a:latin typeface="Times New Roman" panose="02020603050405020304" pitchFamily="18" charset="0"/>
                <a:cs typeface="Times New Roman" panose="02020603050405020304" pitchFamily="18" charset="0"/>
              </a:rPr>
              <a:t>Mở</a:t>
            </a:r>
            <a:r>
              <a:rPr lang="en-US" altLang="en-US" sz="2200" b="1" dirty="0">
                <a:solidFill>
                  <a:srgbClr val="080808"/>
                </a:solidFill>
                <a:latin typeface="Times New Roman" panose="02020603050405020304" pitchFamily="18" charset="0"/>
                <a:cs typeface="Times New Roman" panose="02020603050405020304" pitchFamily="18" charset="0"/>
              </a:rPr>
              <a:t> L/C (</a:t>
            </a:r>
            <a:r>
              <a:rPr lang="en-US" altLang="en-US" sz="2200" b="1" dirty="0" err="1">
                <a:solidFill>
                  <a:srgbClr val="080808"/>
                </a:solidFill>
                <a:latin typeface="Times New Roman" panose="02020603050405020304" pitchFamily="18" charset="0"/>
                <a:cs typeface="Times New Roman" panose="02020603050405020304" pitchFamily="18" charset="0"/>
              </a:rPr>
              <a:t>Thẻ</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tín</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dụng</a:t>
            </a:r>
            <a:r>
              <a:rPr lang="en-US" altLang="en-US" sz="2200" b="1" dirty="0">
                <a:solidFill>
                  <a:srgbClr val="080808"/>
                </a:solidFill>
                <a:latin typeface="Times New Roman" panose="02020603050405020304" pitchFamily="18" charset="0"/>
                <a:cs typeface="Times New Roman" panose="02020603050405020304" pitchFamily="18" charset="0"/>
              </a:rPr>
              <a:t>)</a:t>
            </a:r>
            <a:endParaRPr lang="en-US" altLang="en-US" sz="2200" dirty="0">
              <a:solidFill>
                <a:srgbClr val="080808"/>
              </a:solidFill>
              <a:latin typeface="Times New Roman" panose="02020603050405020304" pitchFamily="18" charset="0"/>
              <a:cs typeface="Calibri" panose="020F0502020204030204" pitchFamily="34" charset="0"/>
            </a:endParaRPr>
          </a:p>
          <a:p>
            <a:pPr algn="just" eaLnBrk="0" fontAlgn="base" hangingPunct="0">
              <a:spcBef>
                <a:spcPts val="600"/>
              </a:spcBef>
              <a:spcAft>
                <a:spcPts val="600"/>
              </a:spcAft>
              <a:buClrTx/>
              <a:buNone/>
              <a:defRPr/>
            </a:pPr>
            <a:r>
              <a:rPr lang="en-US" altLang="en-US" sz="2200" b="1" dirty="0" err="1">
                <a:solidFill>
                  <a:srgbClr val="080808"/>
                </a:solidFill>
                <a:latin typeface="Times New Roman" panose="02020603050405020304" pitchFamily="18" charset="0"/>
                <a:cs typeface="Times New Roman" panose="02020603050405020304" pitchFamily="18" charset="0"/>
              </a:rPr>
              <a:t>Khi</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hợp</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đồng</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nhập</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khẩu</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quy</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định</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tiềm</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năng</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thanh</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toán</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bằng</a:t>
            </a:r>
            <a:r>
              <a:rPr lang="en-US" altLang="en-US" sz="2200" b="1" dirty="0">
                <a:solidFill>
                  <a:srgbClr val="080808"/>
                </a:solidFill>
                <a:latin typeface="Times New Roman" panose="02020603050405020304" pitchFamily="18" charset="0"/>
                <a:cs typeface="Times New Roman" panose="02020603050405020304" pitchFamily="18" charset="0"/>
              </a:rPr>
              <a:t> L/C, </a:t>
            </a:r>
            <a:r>
              <a:rPr lang="en-US" altLang="en-US" sz="2200" b="1" dirty="0" err="1">
                <a:solidFill>
                  <a:srgbClr val="080808"/>
                </a:solidFill>
                <a:latin typeface="Times New Roman" panose="02020603050405020304" pitchFamily="18" charset="0"/>
                <a:cs typeface="Times New Roman" panose="02020603050405020304" pitchFamily="18" charset="0"/>
              </a:rPr>
              <a:t>một</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trong</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các</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công</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việc</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đầu</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tiên</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mà</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bên</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nhập</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khẩu</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phải</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làm</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để</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thực</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hiện</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hợp</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đồng</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là</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mở</a:t>
            </a:r>
            <a:r>
              <a:rPr lang="en-US" altLang="en-US" sz="2200" b="1" dirty="0">
                <a:solidFill>
                  <a:srgbClr val="080808"/>
                </a:solidFill>
                <a:latin typeface="Times New Roman" panose="02020603050405020304" pitchFamily="18" charset="0"/>
                <a:cs typeface="Times New Roman" panose="02020603050405020304" pitchFamily="18" charset="0"/>
              </a:rPr>
              <a:t> L/C.</a:t>
            </a:r>
            <a:endParaRPr lang="en-US" altLang="en-US" sz="2200" b="1" dirty="0">
              <a:solidFill>
                <a:srgbClr val="080808"/>
              </a:solidFill>
              <a:latin typeface="Times New Roman" panose="02020603050405020304" pitchFamily="18" charset="0"/>
              <a:cs typeface="Calibri" panose="020F0502020204030204" pitchFamily="34" charset="0"/>
            </a:endParaRPr>
          </a:p>
          <a:p>
            <a:pPr marL="342900" indent="-342900" algn="just" eaLnBrk="0" fontAlgn="base" hangingPunct="0">
              <a:spcBef>
                <a:spcPts val="600"/>
              </a:spcBef>
              <a:spcAft>
                <a:spcPts val="600"/>
              </a:spcAft>
              <a:buClrTx/>
              <a:defRPr/>
            </a:pPr>
            <a:r>
              <a:rPr lang="en-US" altLang="en-US" sz="2200" b="1" dirty="0" err="1">
                <a:solidFill>
                  <a:srgbClr val="080808"/>
                </a:solidFill>
                <a:latin typeface="Times New Roman" panose="02020603050405020304" pitchFamily="18" charset="0"/>
                <a:cs typeface="Times New Roman" panose="02020603050405020304" pitchFamily="18" charset="0"/>
              </a:rPr>
              <a:t>Về</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thời</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gian</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mở</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dirty="0">
                <a:solidFill>
                  <a:srgbClr val="080808"/>
                </a:solidFill>
                <a:latin typeface="Times New Roman" panose="02020603050405020304" pitchFamily="18" charset="0"/>
                <a:cs typeface="Times New Roman" panose="02020603050405020304" pitchFamily="18" charset="0"/>
              </a:rPr>
              <a:t>L/C: </a:t>
            </a:r>
            <a:r>
              <a:rPr lang="en-US" altLang="en-US" sz="2200" dirty="0" err="1">
                <a:solidFill>
                  <a:srgbClr val="080808"/>
                </a:solidFill>
                <a:latin typeface="Times New Roman" panose="02020603050405020304" pitchFamily="18" charset="0"/>
                <a:cs typeface="Times New Roman" panose="02020603050405020304" pitchFamily="18" charset="0"/>
              </a:rPr>
              <a:t>Nếu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hợp</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đồng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không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quy</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định</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gì</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thì</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phụ</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thuộc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vào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thời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gian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giao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hàng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thông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thường</a:t>
            </a:r>
            <a:r>
              <a:rPr lang="en-US" altLang="en-US" sz="2200" dirty="0">
                <a:solidFill>
                  <a:srgbClr val="080808"/>
                </a:solidFill>
                <a:latin typeface="Times New Roman" panose="02020603050405020304" pitchFamily="18" charset="0"/>
                <a:cs typeface="Times New Roman" panose="02020603050405020304" pitchFamily="18" charset="0"/>
              </a:rPr>
              <a:t> L/C </a:t>
            </a:r>
            <a:r>
              <a:rPr lang="en-US" altLang="en-US" sz="2200" dirty="0" err="1">
                <a:solidFill>
                  <a:srgbClr val="080808"/>
                </a:solidFill>
                <a:latin typeface="Times New Roman" panose="02020603050405020304" pitchFamily="18" charset="0"/>
                <a:cs typeface="Times New Roman" panose="02020603050405020304" pitchFamily="18" charset="0"/>
              </a:rPr>
              <a:t>được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mở</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khoảng</a:t>
            </a:r>
            <a:r>
              <a:rPr lang="en-US" altLang="en-US" sz="2200" dirty="0">
                <a:solidFill>
                  <a:srgbClr val="080808"/>
                </a:solidFill>
                <a:latin typeface="Times New Roman" panose="02020603050405020304" pitchFamily="18" charset="0"/>
                <a:cs typeface="Times New Roman" panose="02020603050405020304" pitchFamily="18" charset="0"/>
              </a:rPr>
              <a:t> 20-25 </a:t>
            </a:r>
            <a:r>
              <a:rPr lang="en-US" altLang="en-US" sz="2200" dirty="0" err="1">
                <a:solidFill>
                  <a:srgbClr val="080808"/>
                </a:solidFill>
                <a:latin typeface="Times New Roman" panose="02020603050405020304" pitchFamily="18" charset="0"/>
                <a:cs typeface="Times New Roman" panose="02020603050405020304" pitchFamily="18" charset="0"/>
              </a:rPr>
              <a:t>ngày</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trước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khi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đến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giao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hàng</a:t>
            </a:r>
            <a:r>
              <a:rPr lang="en-US" altLang="en-US" sz="2200" dirty="0">
                <a:solidFill>
                  <a:srgbClr val="080808"/>
                </a:solidFill>
                <a:latin typeface="Times New Roman" panose="02020603050405020304" pitchFamily="18" charset="0"/>
                <a:cs typeface="Times New Roman" panose="02020603050405020304" pitchFamily="18" charset="0"/>
              </a:rPr>
              <a:t>.</a:t>
            </a:r>
            <a:endParaRPr lang="en-US" altLang="en-US" sz="2200" dirty="0">
              <a:solidFill>
                <a:srgbClr val="080808"/>
              </a:solidFill>
              <a:latin typeface="Times New Roman" panose="02020603050405020304" pitchFamily="18" charset="0"/>
              <a:cs typeface="Calibri" panose="020F0502020204030204" pitchFamily="34" charset="0"/>
            </a:endParaRPr>
          </a:p>
          <a:p>
            <a:pPr marL="342900" indent="-342900" algn="just" eaLnBrk="0" fontAlgn="base" hangingPunct="0">
              <a:spcBef>
                <a:spcPts val="600"/>
              </a:spcBef>
              <a:spcAft>
                <a:spcPts val="600"/>
              </a:spcAft>
              <a:buClrTx/>
              <a:defRPr/>
            </a:pPr>
            <a:r>
              <a:rPr lang="en-US" altLang="en-US" sz="2200" b="1" dirty="0" err="1">
                <a:solidFill>
                  <a:srgbClr val="080808"/>
                </a:solidFill>
                <a:latin typeface="Times New Roman" panose="02020603050405020304" pitchFamily="18" charset="0"/>
                <a:cs typeface="Times New Roman" panose="02020603050405020304" pitchFamily="18" charset="0"/>
              </a:rPr>
              <a:t>Căn</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cứ</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để</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mở</a:t>
            </a:r>
            <a:r>
              <a:rPr lang="en-US" altLang="en-US" sz="2200" b="1" dirty="0">
                <a:solidFill>
                  <a:srgbClr val="080808"/>
                </a:solidFill>
                <a:latin typeface="Times New Roman" panose="02020603050405020304" pitchFamily="18" charset="0"/>
                <a:cs typeface="Times New Roman" panose="02020603050405020304" pitchFamily="18" charset="0"/>
              </a:rPr>
              <a:t> L/C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Là</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các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điều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khoản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của</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hợp</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đồng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nhập</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khẩu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Khi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mở</a:t>
            </a:r>
            <a:r>
              <a:rPr lang="en-US" altLang="en-US" sz="2200" dirty="0">
                <a:solidFill>
                  <a:srgbClr val="080808"/>
                </a:solidFill>
                <a:latin typeface="Times New Roman" panose="02020603050405020304" pitchFamily="18" charset="0"/>
                <a:cs typeface="Times New Roman" panose="02020603050405020304" pitchFamily="18" charset="0"/>
              </a:rPr>
              <a:t> L/C, </a:t>
            </a:r>
            <a:r>
              <a:rPr lang="en-US" altLang="en-US" sz="2200" dirty="0" err="1">
                <a:solidFill>
                  <a:srgbClr val="080808"/>
                </a:solidFill>
                <a:latin typeface="Times New Roman" panose="02020603050405020304" pitchFamily="18" charset="0"/>
                <a:cs typeface="Times New Roman" panose="02020603050405020304" pitchFamily="18" charset="0"/>
              </a:rPr>
              <a:t>công</a:t>
            </a:r>
            <a:r>
              <a:rPr lang="en-US" altLang="en-US" sz="2200" dirty="0">
                <a:solidFill>
                  <a:srgbClr val="080808"/>
                </a:solidFill>
                <a:latin typeface="Times New Roman" panose="02020603050405020304" pitchFamily="18" charset="0"/>
                <a:cs typeface="Times New Roman" panose="02020603050405020304" pitchFamily="18" charset="0"/>
              </a:rPr>
              <a:t> ty </a:t>
            </a:r>
            <a:r>
              <a:rPr lang="en-US" altLang="en-US" sz="2200" dirty="0" err="1">
                <a:solidFill>
                  <a:srgbClr val="080808"/>
                </a:solidFill>
                <a:latin typeface="Times New Roman" panose="02020603050405020304" pitchFamily="18" charset="0"/>
                <a:cs typeface="Times New Roman" panose="02020603050405020304" pitchFamily="18" charset="0"/>
              </a:rPr>
              <a:t>dựa</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vào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căn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cứ</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này</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để</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điền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vào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một</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mẫu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gọi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là</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Giấy</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xin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mở</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tín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dụng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nhập</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khẩu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Mẫu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đó</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cùng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với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bản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sao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hợp</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đồng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và</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giấy</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phép</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nhập</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khẩu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được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chuyển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đến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ngân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hàng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ngoại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thương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cùng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với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hai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uỷ</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nhiệm</a:t>
            </a:r>
            <a:r>
              <a:rPr lang="en-US" altLang="en-US" sz="2200" dirty="0">
                <a:solidFill>
                  <a:srgbClr val="080808"/>
                </a:solidFill>
                <a:latin typeface="Times New Roman" panose="02020603050405020304" pitchFamily="18" charset="0"/>
                <a:cs typeface="Times New Roman" panose="02020603050405020304" pitchFamily="18" charset="0"/>
              </a:rPr>
              <a:t> chi </a:t>
            </a:r>
            <a:r>
              <a:rPr lang="en-US" altLang="en-US" sz="2200" dirty="0" err="1">
                <a:solidFill>
                  <a:srgbClr val="080808"/>
                </a:solidFill>
                <a:latin typeface="Times New Roman" panose="02020603050405020304" pitchFamily="18" charset="0"/>
                <a:cs typeface="Times New Roman" panose="02020603050405020304" pitchFamily="18" charset="0"/>
              </a:rPr>
              <a:t>một</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uỷ</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nhiệm</a:t>
            </a:r>
            <a:r>
              <a:rPr lang="en-US" altLang="en-US" sz="2200" dirty="0">
                <a:solidFill>
                  <a:srgbClr val="080808"/>
                </a:solidFill>
                <a:latin typeface="Times New Roman" panose="02020603050405020304" pitchFamily="18" charset="0"/>
                <a:cs typeface="Times New Roman" panose="02020603050405020304" pitchFamily="18" charset="0"/>
              </a:rPr>
              <a:t> chi </a:t>
            </a:r>
            <a:r>
              <a:rPr lang="en-US" altLang="en-US" sz="2200" dirty="0" err="1">
                <a:solidFill>
                  <a:srgbClr val="080808"/>
                </a:solidFill>
                <a:latin typeface="Times New Roman" panose="02020603050405020304" pitchFamily="18" charset="0"/>
                <a:cs typeface="Times New Roman" panose="02020603050405020304" pitchFamily="18" charset="0"/>
              </a:rPr>
              <a:t>để</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lấy</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quỹ</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theo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quy</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định</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về</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việc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mở</a:t>
            </a:r>
            <a:r>
              <a:rPr lang="en-US" altLang="en-US" sz="2200" dirty="0">
                <a:solidFill>
                  <a:srgbClr val="080808"/>
                </a:solidFill>
                <a:latin typeface="Times New Roman" panose="02020603050405020304" pitchFamily="18" charset="0"/>
                <a:cs typeface="Times New Roman" panose="02020603050405020304" pitchFamily="18" charset="0"/>
              </a:rPr>
              <a:t> L/C </a:t>
            </a:r>
            <a:r>
              <a:rPr lang="en-US" altLang="en-US" sz="2200" dirty="0" err="1">
                <a:solidFill>
                  <a:srgbClr val="080808"/>
                </a:solidFill>
                <a:latin typeface="Times New Roman" panose="02020603050405020304" pitchFamily="18" charset="0"/>
                <a:cs typeface="Times New Roman" panose="02020603050405020304" pitchFamily="18" charset="0"/>
              </a:rPr>
              <a:t>và</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một</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uỷ</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nhiệm</a:t>
            </a:r>
            <a:r>
              <a:rPr lang="en-US" altLang="en-US" sz="2200" dirty="0">
                <a:solidFill>
                  <a:srgbClr val="080808"/>
                </a:solidFill>
                <a:latin typeface="Times New Roman" panose="02020603050405020304" pitchFamily="18" charset="0"/>
                <a:cs typeface="Times New Roman" panose="02020603050405020304" pitchFamily="18" charset="0"/>
              </a:rPr>
              <a:t> chi </a:t>
            </a:r>
            <a:r>
              <a:rPr lang="en-US" altLang="en-US" sz="2200" dirty="0" err="1">
                <a:solidFill>
                  <a:srgbClr val="080808"/>
                </a:solidFill>
                <a:latin typeface="Times New Roman" panose="02020603050405020304" pitchFamily="18" charset="0"/>
                <a:cs typeface="Times New Roman" panose="02020603050405020304" pitchFamily="18" charset="0"/>
              </a:rPr>
              <a:t>nữa</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để</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trả</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thủ</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tục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phí</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cho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ngân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hàng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về</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việc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mở</a:t>
            </a:r>
            <a:r>
              <a:rPr lang="en-US" altLang="en-US" sz="2200" dirty="0">
                <a:solidFill>
                  <a:srgbClr val="080808"/>
                </a:solidFill>
                <a:latin typeface="Times New Roman" panose="02020603050405020304" pitchFamily="18" charset="0"/>
                <a:cs typeface="Times New Roman" panose="02020603050405020304" pitchFamily="18" charset="0"/>
              </a:rPr>
              <a:t> L/C.</a:t>
            </a:r>
            <a:endParaRPr lang="en-US" altLang="en-US" sz="2200" dirty="0">
              <a:solidFill>
                <a:srgbClr val="080808"/>
              </a:solidFill>
              <a:latin typeface="Times New Roman" panose="02020603050405020304" pitchFamily="18" charset="0"/>
              <a:cs typeface="Calibri" panose="020F0502020204030204" pitchFamily="34" charset="0"/>
            </a:endParaRPr>
          </a:p>
          <a:p>
            <a:pPr marL="342900" indent="-342900" algn="just" eaLnBrk="0" fontAlgn="base" hangingPunct="0">
              <a:spcBef>
                <a:spcPts val="600"/>
              </a:spcBef>
              <a:spcAft>
                <a:spcPts val="600"/>
              </a:spcAft>
              <a:buClrTx/>
              <a:defRPr/>
            </a:pPr>
            <a:r>
              <a:rPr lang="en-US" altLang="en-US" sz="2200" b="1" dirty="0" err="1">
                <a:solidFill>
                  <a:srgbClr val="080808"/>
                </a:solidFill>
                <a:latin typeface="Times New Roman" panose="02020603050405020304" pitchFamily="18" charset="0"/>
                <a:cs typeface="Times New Roman" panose="02020603050405020304" pitchFamily="18" charset="0"/>
              </a:rPr>
              <a:t>Khi</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bộ</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chứng</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từ</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gốc</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từ</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nước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ngoài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về</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đến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ngân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hàng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ngoại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thương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đơn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vị</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kinh</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doanh</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nhập</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khẩu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phải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kiểm</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tra</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chứng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từ</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nếu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chứng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từ</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hợp</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lệ</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trả</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tiền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cho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ngân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hàng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Sau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đó</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ngân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hàng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mới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chuyển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chứng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từ</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cho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bên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nhập</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khẩu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nhận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hàng</a:t>
            </a:r>
            <a:r>
              <a:rPr lang="en-US" altLang="en-US" sz="2200" dirty="0">
                <a:solidFill>
                  <a:srgbClr val="080808"/>
                </a:solidFill>
                <a:latin typeface="Times New Roman" panose="02020603050405020304" pitchFamily="18" charset="0"/>
                <a:cs typeface="Times New Roman" panose="02020603050405020304" pitchFamily="18" charset="0"/>
              </a:rPr>
              <a:t>.</a:t>
            </a:r>
            <a:endParaRPr lang="en-US" altLang="en-US" sz="2200" dirty="0">
              <a:solidFill>
                <a:srgbClr val="080808"/>
              </a:solidFill>
              <a:latin typeface="Times New Roman" panose="02020603050405020304" pitchFamily="18" charset="0"/>
              <a:cs typeface="Calibri" panose="020F0502020204030204" pitchFamily="34" charset="0"/>
            </a:endParaRPr>
          </a:p>
        </p:txBody>
      </p:sp>
      <p:sp>
        <p:nvSpPr>
          <p:cNvPr id="6" name="Rectangle 2"/>
          <p:cNvSpPr>
            <a:spLocks noChangeArrowheads="1"/>
          </p:cNvSpPr>
          <p:nvPr/>
        </p:nvSpPr>
        <p:spPr bwMode="auto">
          <a:xfrm>
            <a:off x="2534496" y="252805"/>
            <a:ext cx="6848285" cy="652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lnSpc>
                <a:spcPct val="130000"/>
              </a:lnSpc>
              <a:spcBef>
                <a:spcPts val="200"/>
              </a:spcBef>
              <a:spcAft>
                <a:spcPct val="0"/>
              </a:spcAft>
              <a:buClrTx/>
              <a:buNone/>
            </a:pPr>
            <a:r>
              <a:rPr lang="pt-BR" altLang="en-US" sz="2800" b="1" dirty="0" smtClean="0">
                <a:solidFill>
                  <a:srgbClr val="000000"/>
                </a:solidFill>
                <a:latin typeface="Times New Roman" panose="02020603050405020304" pitchFamily="18" charset="0"/>
                <a:cs typeface="Times New Roman" panose="02020603050405020304" pitchFamily="18" charset="0"/>
              </a:rPr>
              <a:t>4.1. Tổ </a:t>
            </a:r>
            <a:r>
              <a:rPr lang="pt-BR" altLang="en-US" sz="2800" b="1" dirty="0">
                <a:solidFill>
                  <a:srgbClr val="000000"/>
                </a:solidFill>
                <a:latin typeface="Times New Roman" panose="02020603050405020304" pitchFamily="18" charset="0"/>
                <a:cs typeface="Times New Roman" panose="02020603050405020304" pitchFamily="18" charset="0"/>
              </a:rPr>
              <a:t>chức thực hiện hợp đồng </a:t>
            </a:r>
            <a:r>
              <a:rPr lang="pt-BR" altLang="en-US" sz="2800" b="1" dirty="0" smtClean="0">
                <a:solidFill>
                  <a:srgbClr val="000000"/>
                </a:solidFill>
                <a:latin typeface="Times New Roman" panose="02020603050405020304" pitchFamily="18" charset="0"/>
                <a:cs typeface="Times New Roman" panose="02020603050405020304" pitchFamily="18" charset="0"/>
              </a:rPr>
              <a:t>xuất </a:t>
            </a:r>
            <a:r>
              <a:rPr lang="pt-BR" altLang="en-US" sz="2800" b="1" dirty="0">
                <a:solidFill>
                  <a:srgbClr val="000000"/>
                </a:solidFill>
                <a:latin typeface="Times New Roman" panose="02020603050405020304" pitchFamily="18" charset="0"/>
                <a:cs typeface="Times New Roman" panose="02020603050405020304" pitchFamily="18" charset="0"/>
              </a:rPr>
              <a:t>khẩu </a:t>
            </a:r>
            <a:endParaRPr lang="en-US" altLang="en-US" sz="28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1912756"/>
      </p:ext>
    </p:extLst>
  </p:cSld>
  <p:clrMapOvr>
    <a:masterClrMapping/>
  </p:clrMapOvr>
  <p:transition advClick="0" advTm="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p:cTn id="6" dur="1" fill="hold">
                                          <p:stCondLst>
                                            <p:cond delay="0"/>
                                          </p:stCondLst>
                                        </p:cTn>
                                        <p:tgtEl>
                                          <p:spTgt spid="139268">
                                            <p:txEl>
                                              <p:pRg st="1" end="1"/>
                                            </p:txEl>
                                          </p:spTgt>
                                        </p:tgtEl>
                                        <p:attrNameLst>
                                          <p:attrName>style.visibility</p:attrName>
                                        </p:attrNameLst>
                                      </p:cBhvr>
                                      <p:to>
                                        <p:strVal val="visible"/>
                                      </p:to>
                                    </p:set>
                                    <p:animEffect transition="in" filter="barn(inVertical)">
                                      <p:cBhvr>
                                        <p:cTn id="7" dur="500"/>
                                        <p:tgtEl>
                                          <p:spTgt spid="139268">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nodeType="clickEffect">
                                  <p:stCondLst>
                                    <p:cond delay="0"/>
                                  </p:stCondLst>
                                  <p:childTnLst>
                                    <p:set>
                                      <p:cBhvr>
                                        <p:cTn id="11" dur="1" fill="hold">
                                          <p:stCondLst>
                                            <p:cond delay="0"/>
                                          </p:stCondLst>
                                        </p:cTn>
                                        <p:tgtEl>
                                          <p:spTgt spid="139268">
                                            <p:txEl>
                                              <p:pRg st="2" end="2"/>
                                            </p:txEl>
                                          </p:spTgt>
                                        </p:tgtEl>
                                        <p:attrNameLst>
                                          <p:attrName>style.visibility</p:attrName>
                                        </p:attrNameLst>
                                      </p:cBhvr>
                                      <p:to>
                                        <p:strVal val="visible"/>
                                      </p:to>
                                    </p:set>
                                    <p:animEffect transition="in" filter="fade">
                                      <p:cBhvr>
                                        <p:cTn id="12" dur="1000"/>
                                        <p:tgtEl>
                                          <p:spTgt spid="139268">
                                            <p:txEl>
                                              <p:pRg st="2" end="2"/>
                                            </p:txEl>
                                          </p:spTgt>
                                        </p:tgtEl>
                                      </p:cBhvr>
                                    </p:animEffect>
                                    <p:anim calcmode="lin" valueType="num">
                                      <p:cBhvr>
                                        <p:cTn id="13" dur="1000" fill="hold"/>
                                        <p:tgtEl>
                                          <p:spTgt spid="139268">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13926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nodeType="clickEffect">
                                  <p:stCondLst>
                                    <p:cond delay="0"/>
                                  </p:stCondLst>
                                  <p:childTnLst>
                                    <p:set>
                                      <p:cBhvr>
                                        <p:cTn id="18" dur="1" fill="hold">
                                          <p:stCondLst>
                                            <p:cond delay="0"/>
                                          </p:stCondLst>
                                        </p:cTn>
                                        <p:tgtEl>
                                          <p:spTgt spid="139268">
                                            <p:txEl>
                                              <p:pRg st="3" end="3"/>
                                            </p:txEl>
                                          </p:spTgt>
                                        </p:tgtEl>
                                        <p:attrNameLst>
                                          <p:attrName>style.visibility</p:attrName>
                                        </p:attrNameLst>
                                      </p:cBhvr>
                                      <p:to>
                                        <p:strVal val="visible"/>
                                      </p:to>
                                    </p:set>
                                    <p:animEffect transition="in" filter="fade">
                                      <p:cBhvr>
                                        <p:cTn id="19" dur="1000"/>
                                        <p:tgtEl>
                                          <p:spTgt spid="139268">
                                            <p:txEl>
                                              <p:pRg st="3" end="3"/>
                                            </p:txEl>
                                          </p:spTgt>
                                        </p:tgtEl>
                                      </p:cBhvr>
                                    </p:animEffect>
                                    <p:anim calcmode="lin" valueType="num">
                                      <p:cBhvr>
                                        <p:cTn id="20" dur="1000" fill="hold"/>
                                        <p:tgtEl>
                                          <p:spTgt spid="139268">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139268">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nodeType="clickEffect">
                                  <p:stCondLst>
                                    <p:cond delay="0"/>
                                  </p:stCondLst>
                                  <p:childTnLst>
                                    <p:set>
                                      <p:cBhvr>
                                        <p:cTn id="25" dur="1" fill="hold">
                                          <p:stCondLst>
                                            <p:cond delay="0"/>
                                          </p:stCondLst>
                                        </p:cTn>
                                        <p:tgtEl>
                                          <p:spTgt spid="139268">
                                            <p:txEl>
                                              <p:pRg st="4" end="4"/>
                                            </p:txEl>
                                          </p:spTgt>
                                        </p:tgtEl>
                                        <p:attrNameLst>
                                          <p:attrName>style.visibility</p:attrName>
                                        </p:attrNameLst>
                                      </p:cBhvr>
                                      <p:to>
                                        <p:strVal val="visible"/>
                                      </p:to>
                                    </p:set>
                                    <p:animEffect transition="in" filter="fade">
                                      <p:cBhvr>
                                        <p:cTn id="26" dur="1000"/>
                                        <p:tgtEl>
                                          <p:spTgt spid="139268">
                                            <p:txEl>
                                              <p:pRg st="4" end="4"/>
                                            </p:txEl>
                                          </p:spTgt>
                                        </p:tgtEl>
                                      </p:cBhvr>
                                    </p:animEffect>
                                    <p:anim calcmode="lin" valueType="num">
                                      <p:cBhvr>
                                        <p:cTn id="27" dur="1000" fill="hold"/>
                                        <p:tgtEl>
                                          <p:spTgt spid="139268">
                                            <p:txEl>
                                              <p:pRg st="4" end="4"/>
                                            </p:txEl>
                                          </p:spTgt>
                                        </p:tgtEl>
                                        <p:attrNameLst>
                                          <p:attrName>ppt_x</p:attrName>
                                        </p:attrNameLst>
                                      </p:cBhvr>
                                      <p:tavLst>
                                        <p:tav tm="0">
                                          <p:val>
                                            <p:strVal val="#ppt_x"/>
                                          </p:val>
                                        </p:tav>
                                        <p:tav tm="100000">
                                          <p:val>
                                            <p:strVal val="#ppt_x"/>
                                          </p:val>
                                        </p:tav>
                                      </p:tavLst>
                                    </p:anim>
                                    <p:anim calcmode="lin" valueType="num">
                                      <p:cBhvr>
                                        <p:cTn id="28" dur="1000" fill="hold"/>
                                        <p:tgtEl>
                                          <p:spTgt spid="139268">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669851" y="1746251"/>
            <a:ext cx="10271051" cy="4555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457200">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ts val="600"/>
              </a:spcBef>
              <a:spcAft>
                <a:spcPts val="600"/>
              </a:spcAft>
              <a:buClrTx/>
              <a:buNone/>
            </a:pPr>
            <a:r>
              <a:rPr lang="en-US" altLang="en-US" sz="2400" b="1" dirty="0" err="1">
                <a:solidFill>
                  <a:srgbClr val="080808"/>
                </a:solidFill>
                <a:latin typeface="Times New Roman" panose="02020603050405020304" pitchFamily="18" charset="0"/>
                <a:cs typeface="Times New Roman" panose="02020603050405020304" pitchFamily="18" charset="0"/>
              </a:rPr>
              <a:t>Trong</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quá</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trình</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thực</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hiện</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hợp</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đồng</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mua</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bán</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ngoại</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thương</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việc</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thuê</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tàu</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chở</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hàng</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được</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tiến</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hành</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dựa</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vào</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ba</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căn</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cứ</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sau</a:t>
            </a:r>
            <a:r>
              <a:rPr lang="en-US" altLang="en-US" sz="2400" dirty="0">
                <a:solidFill>
                  <a:srgbClr val="080808"/>
                </a:solidFill>
                <a:latin typeface="Times New Roman" panose="02020603050405020304" pitchFamily="18" charset="0"/>
                <a:cs typeface="Times New Roman" panose="02020603050405020304" pitchFamily="18" charset="0"/>
              </a:rPr>
              <a:t>:</a:t>
            </a:r>
            <a:endParaRPr lang="en-US" altLang="en-US" sz="2400" dirty="0">
              <a:solidFill>
                <a:srgbClr val="080808"/>
              </a:solidFill>
              <a:latin typeface="Times New Roman" panose="02020603050405020304" pitchFamily="18" charset="0"/>
              <a:cs typeface="Calibri" panose="020F0502020204030204" pitchFamily="34" charset="0"/>
            </a:endParaRPr>
          </a:p>
          <a:p>
            <a:pPr algn="just" eaLnBrk="0" fontAlgn="base" hangingPunct="0">
              <a:spcBef>
                <a:spcPts val="600"/>
              </a:spcBef>
              <a:spcAft>
                <a:spcPts val="600"/>
              </a:spcAft>
              <a:buClrTx/>
              <a:buNone/>
            </a:pP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Những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điều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khoản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của</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hợp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đồng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mua</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bán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ngoại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thương</a:t>
            </a:r>
            <a:r>
              <a:rPr lang="en-US" altLang="en-US" sz="2400" dirty="0">
                <a:solidFill>
                  <a:srgbClr val="080808"/>
                </a:solidFill>
                <a:latin typeface="Times New Roman" panose="02020603050405020304" pitchFamily="18" charset="0"/>
                <a:cs typeface="Times New Roman" panose="02020603050405020304" pitchFamily="18" charset="0"/>
              </a:rPr>
              <a:t>;</a:t>
            </a:r>
            <a:endParaRPr lang="en-US" altLang="en-US" sz="2400" dirty="0">
              <a:solidFill>
                <a:srgbClr val="080808"/>
              </a:solidFill>
              <a:latin typeface="Times New Roman" panose="02020603050405020304" pitchFamily="18" charset="0"/>
              <a:cs typeface="Calibri" panose="020F0502020204030204" pitchFamily="34" charset="0"/>
            </a:endParaRPr>
          </a:p>
          <a:p>
            <a:pPr algn="just" eaLnBrk="0" fontAlgn="base" hangingPunct="0">
              <a:spcBef>
                <a:spcPts val="600"/>
              </a:spcBef>
              <a:spcAft>
                <a:spcPts val="600"/>
              </a:spcAft>
              <a:buClrTx/>
              <a:buNone/>
            </a:pP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Đặc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điểm</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hàng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hóa</a:t>
            </a:r>
            <a:r>
              <a:rPr lang="en-US" altLang="en-US" sz="2400" dirty="0">
                <a:solidFill>
                  <a:srgbClr val="080808"/>
                </a:solidFill>
                <a:latin typeface="Times New Roman" panose="02020603050405020304" pitchFamily="18" charset="0"/>
                <a:cs typeface="Times New Roman" panose="02020603050405020304" pitchFamily="18" charset="0"/>
              </a:rPr>
              <a:t>;</a:t>
            </a:r>
            <a:endParaRPr lang="en-US" altLang="en-US" sz="2400" dirty="0">
              <a:solidFill>
                <a:srgbClr val="080808"/>
              </a:solidFill>
              <a:latin typeface="Times New Roman" panose="02020603050405020304" pitchFamily="18" charset="0"/>
              <a:cs typeface="Calibri" panose="020F0502020204030204" pitchFamily="34" charset="0"/>
            </a:endParaRPr>
          </a:p>
          <a:p>
            <a:pPr algn="just" eaLnBrk="0" fontAlgn="base" hangingPunct="0">
              <a:spcBef>
                <a:spcPts val="600"/>
              </a:spcBef>
              <a:spcAft>
                <a:spcPts val="600"/>
              </a:spcAft>
              <a:buClrTx/>
              <a:buNone/>
            </a:pP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Điều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kiện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vận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tải</a:t>
            </a:r>
            <a:r>
              <a:rPr lang="en-US" altLang="en-US" sz="2400" dirty="0">
                <a:solidFill>
                  <a:srgbClr val="080808"/>
                </a:solidFill>
                <a:latin typeface="Times New Roman" panose="02020603050405020304" pitchFamily="18" charset="0"/>
                <a:cs typeface="Times New Roman" panose="02020603050405020304" pitchFamily="18" charset="0"/>
              </a:rPr>
              <a:t>.</a:t>
            </a:r>
            <a:endParaRPr lang="en-US" altLang="en-US" sz="2400" dirty="0">
              <a:solidFill>
                <a:srgbClr val="080808"/>
              </a:solidFill>
              <a:latin typeface="Times New Roman" panose="02020603050405020304" pitchFamily="18" charset="0"/>
              <a:cs typeface="Calibri" panose="020F0502020204030204" pitchFamily="34" charset="0"/>
            </a:endParaRPr>
          </a:p>
          <a:p>
            <a:pPr algn="just" eaLnBrk="0" fontAlgn="base" hangingPunct="0">
              <a:spcBef>
                <a:spcPts val="600"/>
              </a:spcBef>
              <a:spcAft>
                <a:spcPts val="600"/>
              </a:spcAft>
              <a:buClrTx/>
              <a:buNone/>
            </a:pPr>
            <a:r>
              <a:rPr lang="en-US" altLang="en-US" sz="2400" dirty="0" err="1">
                <a:solidFill>
                  <a:srgbClr val="080808"/>
                </a:solidFill>
                <a:latin typeface="Times New Roman" panose="02020603050405020304" pitchFamily="18" charset="0"/>
                <a:cs typeface="Times New Roman" panose="02020603050405020304" pitchFamily="18" charset="0"/>
              </a:rPr>
              <a:t>Việc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thuê</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tàu</a:t>
            </a:r>
            <a:r>
              <a:rPr lang="en-US" altLang="en-US" sz="2400" dirty="0">
                <a:solidFill>
                  <a:srgbClr val="080808"/>
                </a:solidFill>
                <a:latin typeface="Times New Roman" panose="02020603050405020304" pitchFamily="18" charset="0"/>
                <a:cs typeface="Times New Roman" panose="02020603050405020304" pitchFamily="18" charset="0"/>
              </a:rPr>
              <a:t> hay </a:t>
            </a:r>
            <a:r>
              <a:rPr lang="en-US" altLang="en-US" sz="2400" dirty="0" err="1">
                <a:solidFill>
                  <a:srgbClr val="080808"/>
                </a:solidFill>
                <a:latin typeface="Times New Roman" panose="02020603050405020304" pitchFamily="18" charset="0"/>
                <a:cs typeface="Times New Roman" panose="02020603050405020304" pitchFamily="18" charset="0"/>
              </a:rPr>
              <a:t>lưu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cước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phí</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đòi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hỏi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phải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có</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kinh</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nghiệm</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nghiệp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vụ</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có</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thông</a:t>
            </a:r>
            <a:r>
              <a:rPr lang="en-US" altLang="en-US" sz="2400" dirty="0">
                <a:solidFill>
                  <a:srgbClr val="080808"/>
                </a:solidFill>
                <a:latin typeface="Times New Roman" panose="02020603050405020304" pitchFamily="18" charset="0"/>
                <a:cs typeface="Times New Roman" panose="02020603050405020304" pitchFamily="18" charset="0"/>
              </a:rPr>
              <a:t> tin </a:t>
            </a:r>
            <a:r>
              <a:rPr lang="en-US" altLang="en-US" sz="2400" dirty="0" err="1">
                <a:solidFill>
                  <a:srgbClr val="080808"/>
                </a:solidFill>
                <a:latin typeface="Times New Roman" panose="02020603050405020304" pitchFamily="18" charset="0"/>
                <a:cs typeface="Times New Roman" panose="02020603050405020304" pitchFamily="18" charset="0"/>
              </a:rPr>
              <a:t>về</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tình</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hình</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thị</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trường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thuê</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tàu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tinh</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thông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các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điều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kiện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thuê</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tàu</a:t>
            </a:r>
            <a:r>
              <a:rPr lang="en-US" altLang="en-US" sz="2400" dirty="0">
                <a:solidFill>
                  <a:srgbClr val="080808"/>
                </a:solidFill>
                <a:latin typeface="Times New Roman" panose="02020603050405020304" pitchFamily="18" charset="0"/>
                <a:cs typeface="Times New Roman" panose="02020603050405020304" pitchFamily="18" charset="0"/>
              </a:rPr>
              <a:t>; </a:t>
            </a:r>
          </a:p>
          <a:p>
            <a:pPr algn="just" eaLnBrk="0" fontAlgn="base" hangingPunct="0">
              <a:spcBef>
                <a:spcPts val="600"/>
              </a:spcBef>
              <a:spcAft>
                <a:spcPts val="600"/>
              </a:spcAft>
              <a:buClrTx/>
              <a:buNone/>
            </a:pPr>
            <a:r>
              <a:rPr lang="en-US" altLang="en-US" sz="2400" dirty="0" err="1">
                <a:solidFill>
                  <a:srgbClr val="080808"/>
                </a:solidFill>
                <a:latin typeface="Times New Roman" panose="02020603050405020304" pitchFamily="18" charset="0"/>
                <a:cs typeface="Times New Roman" panose="02020603050405020304" pitchFamily="18" charset="0"/>
              </a:rPr>
              <a:t>Hơn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nữa</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các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doang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nghiệp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nhập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khẩu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thường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sử</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dụng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điều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kiện</a:t>
            </a:r>
            <a:r>
              <a:rPr lang="en-US" altLang="en-US" sz="2400" dirty="0">
                <a:solidFill>
                  <a:srgbClr val="080808"/>
                </a:solidFill>
                <a:latin typeface="Times New Roman" panose="02020603050405020304" pitchFamily="18" charset="0"/>
                <a:cs typeface="Times New Roman" panose="02020603050405020304" pitchFamily="18" charset="0"/>
              </a:rPr>
              <a:t> CIF </a:t>
            </a:r>
            <a:r>
              <a:rPr lang="en-US" altLang="en-US" sz="2400" dirty="0" err="1">
                <a:solidFill>
                  <a:srgbClr val="080808"/>
                </a:solidFill>
                <a:latin typeface="Times New Roman" panose="02020603050405020304" pitchFamily="18" charset="0"/>
                <a:cs typeface="Times New Roman" panose="02020603050405020304" pitchFamily="18" charset="0"/>
              </a:rPr>
              <a:t>làm</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cơ</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sở</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giao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hàng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nên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việc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thuê</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tàu</a:t>
            </a:r>
            <a:r>
              <a:rPr lang="en-US" altLang="en-US" sz="2400" dirty="0">
                <a:solidFill>
                  <a:srgbClr val="080808"/>
                </a:solidFill>
                <a:latin typeface="Times New Roman" panose="02020603050405020304" pitchFamily="18" charset="0"/>
                <a:cs typeface="Times New Roman" panose="02020603050405020304" pitchFamily="18" charset="0"/>
              </a:rPr>
              <a:t> hay </a:t>
            </a:r>
            <a:r>
              <a:rPr lang="en-US" altLang="en-US" sz="2400" dirty="0" err="1">
                <a:solidFill>
                  <a:srgbClr val="080808"/>
                </a:solidFill>
                <a:latin typeface="Times New Roman" panose="02020603050405020304" pitchFamily="18" charset="0"/>
                <a:cs typeface="Times New Roman" panose="02020603050405020304" pitchFamily="18" charset="0"/>
              </a:rPr>
              <a:t>lưu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cước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phí</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thường</a:t>
            </a:r>
            <a:r>
              <a:rPr lang="en-US" altLang="en-US" sz="2400" dirty="0">
                <a:solidFill>
                  <a:srgbClr val="080808"/>
                </a:solidFill>
                <a:latin typeface="Times New Roman" panose="02020603050405020304" pitchFamily="18" charset="0"/>
                <a:cs typeface="Times New Roman" panose="02020603050405020304" pitchFamily="18" charset="0"/>
              </a:rPr>
              <a:t> do </a:t>
            </a:r>
            <a:r>
              <a:rPr lang="en-US" altLang="en-US" sz="2400" dirty="0" err="1">
                <a:solidFill>
                  <a:srgbClr val="080808"/>
                </a:solidFill>
                <a:latin typeface="Times New Roman" panose="02020603050405020304" pitchFamily="18" charset="0"/>
                <a:cs typeface="Times New Roman" panose="02020603050405020304" pitchFamily="18" charset="0"/>
              </a:rPr>
              <a:t>bên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xuất</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khẩu</a:t>
            </a:r>
            <a:r>
              <a:rPr lang="en-US" altLang="en-US" sz="2400" dirty="0">
                <a:solidFill>
                  <a:srgbClr val="080808"/>
                </a:solidFill>
                <a:latin typeface="Times New Roman" panose="02020603050405020304" pitchFamily="18" charset="0"/>
                <a:cs typeface="Times New Roman" panose="02020603050405020304" pitchFamily="18" charset="0"/>
              </a:rPr>
              <a:t> hay </a:t>
            </a:r>
            <a:r>
              <a:rPr lang="en-US" altLang="en-US" sz="2400" dirty="0" err="1">
                <a:solidFill>
                  <a:srgbClr val="080808"/>
                </a:solidFill>
                <a:latin typeface="Times New Roman" panose="02020603050405020304" pitchFamily="18" charset="0"/>
                <a:cs typeface="Times New Roman" panose="02020603050405020304" pitchFamily="18" charset="0"/>
              </a:rPr>
              <a:t>một</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công</a:t>
            </a:r>
            <a:r>
              <a:rPr lang="en-US" altLang="en-US" sz="2400" dirty="0">
                <a:solidFill>
                  <a:srgbClr val="080808"/>
                </a:solidFill>
                <a:latin typeface="Times New Roman" panose="02020603050405020304" pitchFamily="18" charset="0"/>
                <a:cs typeface="Times New Roman" panose="02020603050405020304" pitchFamily="18" charset="0"/>
              </a:rPr>
              <a:t> ty </a:t>
            </a:r>
            <a:r>
              <a:rPr lang="en-US" altLang="en-US" sz="2400" dirty="0" err="1">
                <a:solidFill>
                  <a:srgbClr val="080808"/>
                </a:solidFill>
                <a:latin typeface="Times New Roman" panose="02020603050405020304" pitchFamily="18" charset="0"/>
                <a:cs typeface="Times New Roman" panose="02020603050405020304" pitchFamily="18" charset="0"/>
              </a:rPr>
              <a:t>vận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tải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làm</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còn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công</a:t>
            </a:r>
            <a:r>
              <a:rPr lang="en-US" altLang="en-US" sz="2400" dirty="0">
                <a:solidFill>
                  <a:srgbClr val="080808"/>
                </a:solidFill>
                <a:latin typeface="Times New Roman" panose="02020603050405020304" pitchFamily="18" charset="0"/>
                <a:cs typeface="Times New Roman" panose="02020603050405020304" pitchFamily="18" charset="0"/>
              </a:rPr>
              <a:t> ty </a:t>
            </a:r>
            <a:r>
              <a:rPr lang="en-US" altLang="en-US" sz="2400" dirty="0" err="1">
                <a:solidFill>
                  <a:srgbClr val="080808"/>
                </a:solidFill>
                <a:latin typeface="Times New Roman" panose="02020603050405020304" pitchFamily="18" charset="0"/>
                <a:cs typeface="Times New Roman" panose="02020603050405020304" pitchFamily="18" charset="0"/>
              </a:rPr>
              <a:t>chỉ</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làm</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thủ</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tục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đến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nhận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hàng</a:t>
            </a:r>
            <a:r>
              <a:rPr lang="en-US" altLang="en-US" sz="2400" dirty="0">
                <a:solidFill>
                  <a:srgbClr val="080808"/>
                </a:solidFill>
                <a:latin typeface="Times New Roman" panose="02020603050405020304" pitchFamily="18" charset="0"/>
                <a:cs typeface="Times New Roman" panose="02020603050405020304" pitchFamily="18" charset="0"/>
              </a:rPr>
              <a:t>.</a:t>
            </a:r>
          </a:p>
        </p:txBody>
      </p:sp>
      <p:sp>
        <p:nvSpPr>
          <p:cNvPr id="140293" name="Rectangle 4"/>
          <p:cNvSpPr>
            <a:spLocks noChangeArrowheads="1"/>
          </p:cNvSpPr>
          <p:nvPr/>
        </p:nvSpPr>
        <p:spPr bwMode="auto">
          <a:xfrm>
            <a:off x="2743200" y="1206501"/>
            <a:ext cx="65913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0" fontAlgn="base" hangingPunct="0">
              <a:spcBef>
                <a:spcPts val="300"/>
              </a:spcBef>
              <a:spcAft>
                <a:spcPct val="0"/>
              </a:spcAft>
              <a:buClrTx/>
              <a:buNone/>
            </a:pPr>
            <a:r>
              <a:rPr lang="en-US" altLang="en-US" sz="2400" b="1">
                <a:solidFill>
                  <a:srgbClr val="080808"/>
                </a:solidFill>
                <a:latin typeface="Times New Roman" panose="02020603050405020304" pitchFamily="18" charset="0"/>
                <a:cs typeface="Times New Roman" panose="02020603050405020304" pitchFamily="18" charset="0"/>
              </a:rPr>
              <a:t>BƯỚC 3: Nghiệp vụ thuê tàu, Lưu cước phí, </a:t>
            </a:r>
            <a:endParaRPr lang="en-US" altLang="en-US" sz="2800">
              <a:solidFill>
                <a:srgbClr val="080808"/>
              </a:solidFill>
              <a:latin typeface="Times New Roman" panose="02020603050405020304" pitchFamily="18" charset="0"/>
              <a:cs typeface="Calibri" panose="020F0502020204030204" pitchFamily="34" charset="0"/>
            </a:endParaRPr>
          </a:p>
        </p:txBody>
      </p:sp>
      <p:sp>
        <p:nvSpPr>
          <p:cNvPr id="7" name="Rectangle 2"/>
          <p:cNvSpPr>
            <a:spLocks noChangeArrowheads="1"/>
          </p:cNvSpPr>
          <p:nvPr/>
        </p:nvSpPr>
        <p:spPr bwMode="auto">
          <a:xfrm>
            <a:off x="2486215" y="188879"/>
            <a:ext cx="6848285" cy="652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lnSpc>
                <a:spcPct val="130000"/>
              </a:lnSpc>
              <a:spcBef>
                <a:spcPts val="200"/>
              </a:spcBef>
              <a:spcAft>
                <a:spcPct val="0"/>
              </a:spcAft>
              <a:buClrTx/>
              <a:buNone/>
            </a:pPr>
            <a:r>
              <a:rPr lang="pt-BR" altLang="en-US" sz="2800" b="1" dirty="0" smtClean="0">
                <a:solidFill>
                  <a:srgbClr val="000000"/>
                </a:solidFill>
                <a:latin typeface="Times New Roman" panose="02020603050405020304" pitchFamily="18" charset="0"/>
                <a:cs typeface="Times New Roman" panose="02020603050405020304" pitchFamily="18" charset="0"/>
              </a:rPr>
              <a:t>4.1. Tổ </a:t>
            </a:r>
            <a:r>
              <a:rPr lang="pt-BR" altLang="en-US" sz="2800" b="1" dirty="0">
                <a:solidFill>
                  <a:srgbClr val="000000"/>
                </a:solidFill>
                <a:latin typeface="Times New Roman" panose="02020603050405020304" pitchFamily="18" charset="0"/>
                <a:cs typeface="Times New Roman" panose="02020603050405020304" pitchFamily="18" charset="0"/>
              </a:rPr>
              <a:t>chức thực hiện hợp đồng </a:t>
            </a:r>
            <a:r>
              <a:rPr lang="pt-BR" altLang="en-US" sz="2800" b="1" dirty="0" smtClean="0">
                <a:solidFill>
                  <a:srgbClr val="000000"/>
                </a:solidFill>
                <a:latin typeface="Times New Roman" panose="02020603050405020304" pitchFamily="18" charset="0"/>
                <a:cs typeface="Times New Roman" panose="02020603050405020304" pitchFamily="18" charset="0"/>
              </a:rPr>
              <a:t>xuất </a:t>
            </a:r>
            <a:r>
              <a:rPr lang="pt-BR" altLang="en-US" sz="2800" b="1" dirty="0">
                <a:solidFill>
                  <a:srgbClr val="000000"/>
                </a:solidFill>
                <a:latin typeface="Times New Roman" panose="02020603050405020304" pitchFamily="18" charset="0"/>
                <a:cs typeface="Times New Roman" panose="02020603050405020304" pitchFamily="18" charset="0"/>
              </a:rPr>
              <a:t>khẩu </a:t>
            </a:r>
            <a:endParaRPr lang="en-US" altLang="en-US" sz="28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8560955"/>
      </p:ext>
    </p:extLst>
  </p:cSld>
  <p:clrMapOvr>
    <a:masterClrMapping/>
  </p:clrMapOvr>
  <p:transition advClick="0" advTm="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Effect transition="in" filter="fade">
                                      <p:cBhvr>
                                        <p:cTn id="19" dur="1000"/>
                                        <p:tgtEl>
                                          <p:spTgt spid="2">
                                            <p:txEl>
                                              <p:pRg st="2" end="2"/>
                                            </p:txEl>
                                          </p:spTgt>
                                        </p:tgtEl>
                                      </p:cBhvr>
                                    </p:animEffect>
                                    <p:anim calcmode="lin" valueType="num">
                                      <p:cBhvr>
                                        <p:cTn id="20"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nodeType="clickEffect">
                                  <p:stCondLst>
                                    <p:cond delay="0"/>
                                  </p:stCondLst>
                                  <p:childTnLst>
                                    <p:set>
                                      <p:cBhvr>
                                        <p:cTn id="25" dur="1" fill="hold">
                                          <p:stCondLst>
                                            <p:cond delay="0"/>
                                          </p:stCondLst>
                                        </p:cTn>
                                        <p:tgtEl>
                                          <p:spTgt spid="2">
                                            <p:txEl>
                                              <p:pRg st="3" end="3"/>
                                            </p:txEl>
                                          </p:spTgt>
                                        </p:tgtEl>
                                        <p:attrNameLst>
                                          <p:attrName>style.visibility</p:attrName>
                                        </p:attrNameLst>
                                      </p:cBhvr>
                                      <p:to>
                                        <p:strVal val="visible"/>
                                      </p:to>
                                    </p:set>
                                    <p:animEffect transition="in" filter="fade">
                                      <p:cBhvr>
                                        <p:cTn id="26" dur="1000"/>
                                        <p:tgtEl>
                                          <p:spTgt spid="2">
                                            <p:txEl>
                                              <p:pRg st="3" end="3"/>
                                            </p:txEl>
                                          </p:spTgt>
                                        </p:tgtEl>
                                      </p:cBhvr>
                                    </p:animEffect>
                                    <p:anim calcmode="lin" valueType="num">
                                      <p:cBhvr>
                                        <p:cTn id="27"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42" presetClass="entr" presetSubtype="0" fill="hold" nodeType="clickEffect">
                                  <p:stCondLst>
                                    <p:cond delay="0"/>
                                  </p:stCondLst>
                                  <p:childTnLst>
                                    <p:set>
                                      <p:cBhvr>
                                        <p:cTn id="32" dur="1" fill="hold">
                                          <p:stCondLst>
                                            <p:cond delay="0"/>
                                          </p:stCondLst>
                                        </p:cTn>
                                        <p:tgtEl>
                                          <p:spTgt spid="2">
                                            <p:txEl>
                                              <p:pRg st="4" end="4"/>
                                            </p:txEl>
                                          </p:spTgt>
                                        </p:tgtEl>
                                        <p:attrNameLst>
                                          <p:attrName>style.visibility</p:attrName>
                                        </p:attrNameLst>
                                      </p:cBhvr>
                                      <p:to>
                                        <p:strVal val="visible"/>
                                      </p:to>
                                    </p:set>
                                    <p:animEffect transition="in" filter="fade">
                                      <p:cBhvr>
                                        <p:cTn id="33" dur="1000"/>
                                        <p:tgtEl>
                                          <p:spTgt spid="2">
                                            <p:txEl>
                                              <p:pRg st="4" end="4"/>
                                            </p:txEl>
                                          </p:spTgt>
                                        </p:tgtEl>
                                      </p:cBhvr>
                                    </p:animEffect>
                                    <p:anim calcmode="lin" valueType="num">
                                      <p:cBhvr>
                                        <p:cTn id="34"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0"/>
                            </p:stCondLst>
                            <p:childTnLst>
                              <p:par>
                                <p:cTn id="38" presetID="42" presetClass="entr" presetSubtype="0" fill="hold" nodeType="clickEffect">
                                  <p:stCondLst>
                                    <p:cond delay="0"/>
                                  </p:stCondLst>
                                  <p:childTnLst>
                                    <p:set>
                                      <p:cBhvr>
                                        <p:cTn id="39" dur="1" fill="hold">
                                          <p:stCondLst>
                                            <p:cond delay="0"/>
                                          </p:stCondLst>
                                        </p:cTn>
                                        <p:tgtEl>
                                          <p:spTgt spid="2">
                                            <p:txEl>
                                              <p:pRg st="5" end="5"/>
                                            </p:txEl>
                                          </p:spTgt>
                                        </p:tgtEl>
                                        <p:attrNameLst>
                                          <p:attrName>style.visibility</p:attrName>
                                        </p:attrNameLst>
                                      </p:cBhvr>
                                      <p:to>
                                        <p:strVal val="visible"/>
                                      </p:to>
                                    </p:set>
                                    <p:animEffect transition="in" filter="fade">
                                      <p:cBhvr>
                                        <p:cTn id="40" dur="1000"/>
                                        <p:tgtEl>
                                          <p:spTgt spid="2">
                                            <p:txEl>
                                              <p:pRg st="5" end="5"/>
                                            </p:txEl>
                                          </p:spTgt>
                                        </p:tgtEl>
                                      </p:cBhvr>
                                    </p:animEffect>
                                    <p:anim calcmode="lin" valueType="num">
                                      <p:cBhvr>
                                        <p:cTn id="41"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42"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1"/>
          <p:cNvSpPr>
            <a:spLocks noChangeArrowheads="1"/>
          </p:cNvSpPr>
          <p:nvPr/>
        </p:nvSpPr>
        <p:spPr bwMode="auto">
          <a:xfrm>
            <a:off x="4114800" y="1090613"/>
            <a:ext cx="34051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spcBef>
                <a:spcPct val="0"/>
              </a:spcBef>
              <a:spcAft>
                <a:spcPct val="0"/>
              </a:spcAft>
              <a:buClrTx/>
              <a:buNone/>
            </a:pPr>
            <a:r>
              <a:rPr lang="en-US" altLang="en-US" sz="2400" b="1">
                <a:solidFill>
                  <a:srgbClr val="080808"/>
                </a:solidFill>
                <a:latin typeface="Times New Roman" panose="02020603050405020304" pitchFamily="18" charset="0"/>
                <a:cs typeface="Times New Roman" panose="02020603050405020304" pitchFamily="18" charset="0"/>
              </a:rPr>
              <a:t>BƯỚC 4: Mua bảo hiểm</a:t>
            </a:r>
            <a:endParaRPr lang="en-US" altLang="en-US" sz="2400">
              <a:solidFill>
                <a:srgbClr val="080808"/>
              </a:solidFill>
              <a:latin typeface="Times New Roman" panose="02020603050405020304" pitchFamily="18" charset="0"/>
            </a:endParaRPr>
          </a:p>
        </p:txBody>
      </p:sp>
      <p:sp>
        <p:nvSpPr>
          <p:cNvPr id="6" name="Rectangle 5"/>
          <p:cNvSpPr>
            <a:spLocks noChangeArrowheads="1"/>
          </p:cNvSpPr>
          <p:nvPr/>
        </p:nvSpPr>
        <p:spPr bwMode="auto">
          <a:xfrm>
            <a:off x="404037" y="1789520"/>
            <a:ext cx="11536326" cy="3877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457200">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ts val="600"/>
              </a:spcBef>
              <a:spcAft>
                <a:spcPts val="600"/>
              </a:spcAft>
              <a:buClrTx/>
              <a:buNone/>
            </a:pPr>
            <a:r>
              <a:rPr lang="en-US" altLang="en-US" sz="2400" b="1">
                <a:solidFill>
                  <a:srgbClr val="080808"/>
                </a:solidFill>
                <a:latin typeface="Times New Roman" panose="02020603050405020304" pitchFamily="18" charset="0"/>
                <a:cs typeface="Times New Roman" panose="02020603050405020304" pitchFamily="18" charset="0"/>
              </a:rPr>
              <a:t>Trong quá trình vận chuyển hàng hoá thường gặp nhiều rủi ro, tổn thất. Để an toàn các chủ hàng thường ký hợp đồng bảo hiểm với một công ty bảo hiểm nào đó. </a:t>
            </a:r>
          </a:p>
          <a:p>
            <a:pPr algn="just" eaLnBrk="0" fontAlgn="base" hangingPunct="0">
              <a:spcBef>
                <a:spcPts val="600"/>
              </a:spcBef>
              <a:spcAft>
                <a:spcPts val="600"/>
              </a:spcAft>
              <a:buClrTx/>
              <a:buNone/>
            </a:pPr>
            <a:r>
              <a:rPr lang="en-US" altLang="en-US" sz="2400">
                <a:solidFill>
                  <a:srgbClr val="080808"/>
                </a:solidFill>
                <a:latin typeface="Times New Roman" panose="02020603050405020304" pitchFamily="18" charset="0"/>
                <a:cs typeface="Times New Roman" panose="02020603050405020304" pitchFamily="18" charset="0"/>
              </a:rPr>
              <a:t>Hợp đồng bảo hiểm có thể là hợp đồng bảo hiểm bao hoặc hợp đồng bảo hiểm chuyến. </a:t>
            </a:r>
          </a:p>
          <a:p>
            <a:pPr algn="just" eaLnBrk="0" fontAlgn="base" hangingPunct="0">
              <a:spcBef>
                <a:spcPts val="600"/>
              </a:spcBef>
              <a:spcAft>
                <a:spcPts val="600"/>
              </a:spcAft>
              <a:buClrTx/>
              <a:buFont typeface="Wingdings" panose="05000000000000000000" pitchFamily="2" charset="2"/>
              <a:buChar char="q"/>
            </a:pPr>
            <a:r>
              <a:rPr lang="en-US" altLang="en-US" sz="2400" b="1">
                <a:solidFill>
                  <a:srgbClr val="080808"/>
                </a:solidFill>
                <a:latin typeface="Times New Roman" panose="02020603050405020304" pitchFamily="18" charset="0"/>
                <a:cs typeface="Times New Roman" panose="02020603050405020304" pitchFamily="18" charset="0"/>
              </a:rPr>
              <a:t>Khi mua bảo hiểm bao, </a:t>
            </a:r>
            <a:r>
              <a:rPr lang="en-US" altLang="en-US" sz="2400">
                <a:solidFill>
                  <a:srgbClr val="080808"/>
                </a:solidFill>
                <a:latin typeface="Times New Roman" panose="02020603050405020304" pitchFamily="18" charset="0"/>
                <a:cs typeface="Times New Roman" panose="02020603050405020304" pitchFamily="18" charset="0"/>
              </a:rPr>
              <a:t>chủ hàng ký kết hợp đồng từ đầu năm, còn đến khi giao hàng xuống tàu xong, chủ hàng chỉ gửi đến công ty bảo hiểm một thông báo “Giấy báo bắt đầu vận chuyển”. </a:t>
            </a:r>
          </a:p>
          <a:p>
            <a:pPr algn="just" eaLnBrk="0" fontAlgn="base" hangingPunct="0">
              <a:spcBef>
                <a:spcPts val="600"/>
              </a:spcBef>
              <a:spcAft>
                <a:spcPts val="600"/>
              </a:spcAft>
              <a:buClrTx/>
              <a:buFont typeface="Wingdings" panose="05000000000000000000" pitchFamily="2" charset="2"/>
              <a:buChar char="q"/>
            </a:pPr>
            <a:r>
              <a:rPr lang="en-US" altLang="en-US" sz="2400" b="1">
                <a:solidFill>
                  <a:srgbClr val="080808"/>
                </a:solidFill>
                <a:latin typeface="Times New Roman" panose="02020603050405020304" pitchFamily="18" charset="0"/>
                <a:cs typeface="Times New Roman" panose="02020603050405020304" pitchFamily="18" charset="0"/>
              </a:rPr>
              <a:t>Khi mua bảo hiểm chuyến, </a:t>
            </a:r>
            <a:r>
              <a:rPr lang="en-US" altLang="en-US" sz="2400">
                <a:solidFill>
                  <a:srgbClr val="080808"/>
                </a:solidFill>
                <a:latin typeface="Times New Roman" panose="02020603050405020304" pitchFamily="18" charset="0"/>
                <a:cs typeface="Times New Roman" panose="02020603050405020304" pitchFamily="18" charset="0"/>
              </a:rPr>
              <a:t>chủ hàng gửi đến công ty bảo hiểm một văn bản gọi là “Giấy yêu cầu bảo hiểm”. Trên cơ sở giấy đó chủ hàng và công ty bảo hiểm ký hợp đồng bảo hiểm.</a:t>
            </a:r>
            <a:endParaRPr lang="en-US" altLang="en-US" sz="2400">
              <a:solidFill>
                <a:srgbClr val="080808"/>
              </a:solidFill>
              <a:latin typeface="Times New Roman" panose="02020603050405020304" pitchFamily="18" charset="0"/>
              <a:cs typeface="Calibri" panose="020F0502020204030204" pitchFamily="34" charset="0"/>
            </a:endParaRPr>
          </a:p>
        </p:txBody>
      </p:sp>
      <p:sp>
        <p:nvSpPr>
          <p:cNvPr id="8" name="Rectangle 2"/>
          <p:cNvSpPr>
            <a:spLocks noChangeArrowheads="1"/>
          </p:cNvSpPr>
          <p:nvPr/>
        </p:nvSpPr>
        <p:spPr bwMode="auto">
          <a:xfrm>
            <a:off x="2672719" y="201182"/>
            <a:ext cx="6848285" cy="652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lnSpc>
                <a:spcPct val="130000"/>
              </a:lnSpc>
              <a:spcBef>
                <a:spcPts val="200"/>
              </a:spcBef>
              <a:spcAft>
                <a:spcPct val="0"/>
              </a:spcAft>
              <a:buClrTx/>
              <a:buNone/>
            </a:pPr>
            <a:r>
              <a:rPr lang="pt-BR" altLang="en-US" sz="2800" b="1" dirty="0" smtClean="0">
                <a:solidFill>
                  <a:srgbClr val="000000"/>
                </a:solidFill>
                <a:latin typeface="Times New Roman" panose="02020603050405020304" pitchFamily="18" charset="0"/>
                <a:cs typeface="Times New Roman" panose="02020603050405020304" pitchFamily="18" charset="0"/>
              </a:rPr>
              <a:t>4.1. Tổ </a:t>
            </a:r>
            <a:r>
              <a:rPr lang="pt-BR" altLang="en-US" sz="2800" b="1" dirty="0">
                <a:solidFill>
                  <a:srgbClr val="000000"/>
                </a:solidFill>
                <a:latin typeface="Times New Roman" panose="02020603050405020304" pitchFamily="18" charset="0"/>
                <a:cs typeface="Times New Roman" panose="02020603050405020304" pitchFamily="18" charset="0"/>
              </a:rPr>
              <a:t>chức thực hiện hợp đồng </a:t>
            </a:r>
            <a:r>
              <a:rPr lang="pt-BR" altLang="en-US" sz="2800" b="1" dirty="0" smtClean="0">
                <a:solidFill>
                  <a:srgbClr val="000000"/>
                </a:solidFill>
                <a:latin typeface="Times New Roman" panose="02020603050405020304" pitchFamily="18" charset="0"/>
                <a:cs typeface="Times New Roman" panose="02020603050405020304" pitchFamily="18" charset="0"/>
              </a:rPr>
              <a:t>xuất </a:t>
            </a:r>
            <a:r>
              <a:rPr lang="pt-BR" altLang="en-US" sz="2800" b="1" dirty="0">
                <a:solidFill>
                  <a:srgbClr val="000000"/>
                </a:solidFill>
                <a:latin typeface="Times New Roman" panose="02020603050405020304" pitchFamily="18" charset="0"/>
                <a:cs typeface="Times New Roman" panose="02020603050405020304" pitchFamily="18" charset="0"/>
              </a:rPr>
              <a:t>khẩu </a:t>
            </a:r>
            <a:endParaRPr lang="en-US" altLang="en-US" sz="28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94898093"/>
      </p:ext>
    </p:extLst>
  </p:cSld>
  <p:clrMapOvr>
    <a:masterClrMapping/>
  </p:clrMapOvr>
  <p:transition advClick="0" advTm="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fade">
                                      <p:cBhvr>
                                        <p:cTn id="14" dur="1000"/>
                                        <p:tgtEl>
                                          <p:spTgt spid="6">
                                            <p:txEl>
                                              <p:pRg st="1" end="1"/>
                                            </p:txEl>
                                          </p:spTgt>
                                        </p:tgtEl>
                                      </p:cBhvr>
                                    </p:animEffect>
                                    <p:anim calcmode="lin" valueType="num">
                                      <p:cBhvr>
                                        <p:cTn id="15"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fade">
                                      <p:cBhvr>
                                        <p:cTn id="21" dur="1000"/>
                                        <p:tgtEl>
                                          <p:spTgt spid="6">
                                            <p:txEl>
                                              <p:pRg st="2" end="2"/>
                                            </p:txEl>
                                          </p:spTgt>
                                        </p:tgtEl>
                                      </p:cBhvr>
                                    </p:animEffect>
                                    <p:anim calcmode="lin" valueType="num">
                                      <p:cBhvr>
                                        <p:cTn id="22"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6">
                                            <p:txEl>
                                              <p:pRg st="3" end="3"/>
                                            </p:txEl>
                                          </p:spTgt>
                                        </p:tgtEl>
                                        <p:attrNameLst>
                                          <p:attrName>style.visibility</p:attrName>
                                        </p:attrNameLst>
                                      </p:cBhvr>
                                      <p:to>
                                        <p:strVal val="visible"/>
                                      </p:to>
                                    </p:set>
                                    <p:animEffect transition="in" filter="fade">
                                      <p:cBhvr>
                                        <p:cTn id="28" dur="1000"/>
                                        <p:tgtEl>
                                          <p:spTgt spid="6">
                                            <p:txEl>
                                              <p:pRg st="3" end="3"/>
                                            </p:txEl>
                                          </p:spTgt>
                                        </p:tgtEl>
                                      </p:cBhvr>
                                    </p:animEffect>
                                    <p:anim calcmode="lin" valueType="num">
                                      <p:cBhvr>
                                        <p:cTn id="29"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404037" y="1039813"/>
            <a:ext cx="11440633"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0" fontAlgn="base" hangingPunct="0">
              <a:spcBef>
                <a:spcPts val="600"/>
              </a:spcBef>
              <a:spcAft>
                <a:spcPts val="600"/>
              </a:spcAft>
              <a:buClrTx/>
              <a:buNone/>
            </a:pPr>
            <a:r>
              <a:rPr lang="en-US" altLang="en-US" sz="2400" b="1" dirty="0">
                <a:solidFill>
                  <a:srgbClr val="080808"/>
                </a:solidFill>
                <a:latin typeface="Times New Roman" panose="02020603050405020304" pitchFamily="18" charset="0"/>
                <a:cs typeface="Times New Roman" panose="02020603050405020304" pitchFamily="18" charset="0"/>
              </a:rPr>
              <a:t>BƯỚC 5: </a:t>
            </a:r>
            <a:r>
              <a:rPr lang="en-US" altLang="en-US" sz="2400" b="1" dirty="0" err="1">
                <a:solidFill>
                  <a:srgbClr val="080808"/>
                </a:solidFill>
                <a:latin typeface="Times New Roman" panose="02020603050405020304" pitchFamily="18" charset="0"/>
                <a:cs typeface="Times New Roman" panose="02020603050405020304" pitchFamily="18" charset="0"/>
              </a:rPr>
              <a:t>Làm</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thủ</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tục</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hải</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quan</a:t>
            </a:r>
            <a:endParaRPr lang="en-US" altLang="en-US" sz="2400" dirty="0">
              <a:solidFill>
                <a:srgbClr val="080808"/>
              </a:solidFill>
              <a:latin typeface="Times New Roman" panose="02020603050405020304" pitchFamily="18" charset="0"/>
              <a:cs typeface="Calibri" panose="020F0502020204030204" pitchFamily="34" charset="0"/>
            </a:endParaRPr>
          </a:p>
          <a:p>
            <a:pPr algn="just" eaLnBrk="0" fontAlgn="base" hangingPunct="0">
              <a:spcBef>
                <a:spcPts val="600"/>
              </a:spcBef>
              <a:spcAft>
                <a:spcPts val="600"/>
              </a:spcAft>
              <a:buClrTx/>
              <a:buNone/>
            </a:pPr>
            <a:r>
              <a:rPr lang="en-US" altLang="en-US" sz="2400" dirty="0" err="1">
                <a:solidFill>
                  <a:srgbClr val="080808"/>
                </a:solidFill>
                <a:latin typeface="Times New Roman" panose="02020603050405020304" pitchFamily="18" charset="0"/>
                <a:cs typeface="Times New Roman" panose="02020603050405020304" pitchFamily="18" charset="0"/>
              </a:rPr>
              <a:t>Việc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làm</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thủ</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tục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hải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quan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bao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gồm</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có</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ba</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bước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chủ</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yếu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sau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Khai</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báo</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hải</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quan</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Xuất</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trình</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hàng</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hóa</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Thực</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hiện</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quyết</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định</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của</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hải</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quan</a:t>
            </a:r>
            <a:r>
              <a:rPr lang="en-US" altLang="en-US" sz="2400" b="1" dirty="0">
                <a:solidFill>
                  <a:srgbClr val="080808"/>
                </a:solidFill>
                <a:latin typeface="Times New Roman" panose="02020603050405020304" pitchFamily="18" charset="0"/>
                <a:cs typeface="Times New Roman" panose="02020603050405020304" pitchFamily="18" charset="0"/>
              </a:rPr>
              <a:t>.</a:t>
            </a:r>
            <a:endParaRPr lang="en-US" altLang="en-US" sz="2400" b="1" dirty="0">
              <a:solidFill>
                <a:srgbClr val="080808"/>
              </a:solidFill>
              <a:latin typeface="Times New Roman" panose="02020603050405020304" pitchFamily="18" charset="0"/>
              <a:cs typeface="Calibri" panose="020F0502020204030204" pitchFamily="34" charset="0"/>
            </a:endParaRPr>
          </a:p>
          <a:p>
            <a:pPr algn="just" eaLnBrk="0" fontAlgn="base" hangingPunct="0">
              <a:spcBef>
                <a:spcPts val="600"/>
              </a:spcBef>
              <a:spcAft>
                <a:spcPts val="600"/>
              </a:spcAft>
              <a:buClrTx/>
            </a:pPr>
            <a:r>
              <a:rPr lang="en-US" altLang="en-US" sz="2400" b="1" dirty="0" err="1">
                <a:solidFill>
                  <a:srgbClr val="080808"/>
                </a:solidFill>
                <a:latin typeface="Times New Roman" panose="02020603050405020304" pitchFamily="18" charset="0"/>
                <a:cs typeface="Times New Roman" panose="02020603050405020304" pitchFamily="18" charset="0"/>
              </a:rPr>
              <a:t>Khai</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báo</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hải</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quan</a:t>
            </a:r>
            <a:r>
              <a:rPr lang="en-US" altLang="en-US" sz="2400" b="1" dirty="0">
                <a:solidFill>
                  <a:srgbClr val="080808"/>
                </a:solidFill>
                <a:latin typeface="Times New Roman" panose="02020603050405020304" pitchFamily="18" charset="0"/>
                <a:cs typeface="Times New Roman" panose="02020603050405020304" pitchFamily="18" charset="0"/>
              </a:rPr>
              <a:t>: </a:t>
            </a:r>
          </a:p>
          <a:p>
            <a:pPr algn="just" eaLnBrk="0" fontAlgn="base" hangingPunct="0">
              <a:spcBef>
                <a:spcPts val="600"/>
              </a:spcBef>
              <a:spcAft>
                <a:spcPts val="600"/>
              </a:spcAft>
              <a:buClrTx/>
              <a:buFontTx/>
              <a:buChar char="-"/>
            </a:pPr>
            <a:r>
              <a:rPr lang="en-US" altLang="en-US" sz="2400" dirty="0" err="1">
                <a:solidFill>
                  <a:srgbClr val="080808"/>
                </a:solidFill>
                <a:latin typeface="Times New Roman" panose="02020603050405020304" pitchFamily="18" charset="0"/>
                <a:cs typeface="Times New Roman" panose="02020603050405020304" pitchFamily="18" charset="0"/>
              </a:rPr>
              <a:t>Chức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năng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khai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báo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các</a:t>
            </a:r>
            <a:r>
              <a:rPr lang="en-US" altLang="en-US" sz="2400" dirty="0">
                <a:solidFill>
                  <a:srgbClr val="080808"/>
                </a:solidFill>
                <a:latin typeface="Times New Roman" panose="02020603050405020304" pitchFamily="18" charset="0"/>
                <a:cs typeface="Times New Roman" panose="02020603050405020304" pitchFamily="18" charset="0"/>
              </a:rPr>
              <a:t> chi </a:t>
            </a:r>
            <a:r>
              <a:rPr lang="en-US" altLang="en-US" sz="2400" dirty="0" err="1">
                <a:solidFill>
                  <a:srgbClr val="080808"/>
                </a:solidFill>
                <a:latin typeface="Times New Roman" panose="02020603050405020304" pitchFamily="18" charset="0"/>
                <a:cs typeface="Times New Roman" panose="02020603050405020304" pitchFamily="18" charset="0"/>
              </a:rPr>
              <a:t>tiết</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về</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hàng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hoá</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trên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tờ</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khai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để</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cơ</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quan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hải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quan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kiểm</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tra</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các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thủ</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tục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giấy</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tờ</a:t>
            </a:r>
            <a:r>
              <a:rPr lang="en-US" altLang="en-US" sz="2400" dirty="0">
                <a:solidFill>
                  <a:srgbClr val="080808"/>
                </a:solidFill>
                <a:latin typeface="Times New Roman" panose="02020603050405020304" pitchFamily="18" charset="0"/>
                <a:cs typeface="Times New Roman" panose="02020603050405020304" pitchFamily="18" charset="0"/>
              </a:rPr>
              <a:t>. </a:t>
            </a:r>
          </a:p>
          <a:p>
            <a:pPr algn="just" eaLnBrk="0" fontAlgn="base" hangingPunct="0">
              <a:spcBef>
                <a:spcPts val="600"/>
              </a:spcBef>
              <a:spcAft>
                <a:spcPts val="600"/>
              </a:spcAft>
              <a:buClrTx/>
              <a:buFontTx/>
              <a:buChar char="-"/>
            </a:pPr>
            <a:r>
              <a:rPr lang="en-US" altLang="en-US" sz="2400" dirty="0" err="1">
                <a:solidFill>
                  <a:srgbClr val="080808"/>
                </a:solidFill>
                <a:latin typeface="Times New Roman" panose="02020603050405020304" pitchFamily="18" charset="0"/>
                <a:cs typeface="Times New Roman" panose="02020603050405020304" pitchFamily="18" charset="0"/>
              </a:rPr>
              <a:t>Yêu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cầu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của</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việc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kiểm</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tra</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là</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phải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trung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thực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và</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chính</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xác</a:t>
            </a:r>
            <a:r>
              <a:rPr lang="en-US" altLang="en-US" sz="2400" dirty="0">
                <a:solidFill>
                  <a:srgbClr val="080808"/>
                </a:solidFill>
                <a:latin typeface="Times New Roman" panose="02020603050405020304" pitchFamily="18" charset="0"/>
                <a:cs typeface="Times New Roman" panose="02020603050405020304" pitchFamily="18" charset="0"/>
              </a:rPr>
              <a:t>. </a:t>
            </a:r>
          </a:p>
          <a:p>
            <a:pPr algn="just" eaLnBrk="0" fontAlgn="base" hangingPunct="0">
              <a:spcBef>
                <a:spcPts val="600"/>
              </a:spcBef>
              <a:spcAft>
                <a:spcPts val="600"/>
              </a:spcAft>
              <a:buClrTx/>
              <a:buFontTx/>
              <a:buChar char="-"/>
            </a:pPr>
            <a:r>
              <a:rPr lang="en-US" altLang="en-US" sz="2400" dirty="0" err="1">
                <a:solidFill>
                  <a:srgbClr val="080808"/>
                </a:solidFill>
                <a:latin typeface="Times New Roman" panose="02020603050405020304" pitchFamily="18" charset="0"/>
                <a:cs typeface="Times New Roman" panose="02020603050405020304" pitchFamily="18" charset="0"/>
              </a:rPr>
              <a:t>Nội</a:t>
            </a:r>
            <a:r>
              <a:rPr lang="en-US" altLang="en-US" sz="2400" dirty="0">
                <a:solidFill>
                  <a:srgbClr val="080808"/>
                </a:solidFill>
                <a:latin typeface="Times New Roman" panose="02020603050405020304" pitchFamily="18" charset="0"/>
                <a:cs typeface="Times New Roman" panose="02020603050405020304" pitchFamily="18" charset="0"/>
              </a:rPr>
              <a:t> dung </a:t>
            </a:r>
            <a:r>
              <a:rPr lang="en-US" altLang="en-US" sz="2400" dirty="0" err="1">
                <a:solidFill>
                  <a:srgbClr val="080808"/>
                </a:solidFill>
                <a:latin typeface="Times New Roman" panose="02020603050405020304" pitchFamily="18" charset="0"/>
                <a:cs typeface="Times New Roman" panose="02020603050405020304" pitchFamily="18" charset="0"/>
              </a:rPr>
              <a:t>của</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tờ</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khai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báo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gồm</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những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mục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như</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Loại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hàng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tên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hàng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số</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lượng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khối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lượng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giá</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trị</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hàng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tên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công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cụ</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vận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tải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nhập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khẩu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với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nước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nào</a:t>
            </a:r>
            <a:r>
              <a:rPr lang="en-US" altLang="en-US" sz="2400" dirty="0">
                <a:solidFill>
                  <a:srgbClr val="080808"/>
                </a:solidFill>
                <a:latin typeface="Times New Roman" panose="02020603050405020304" pitchFamily="18" charset="0"/>
                <a:cs typeface="Times New Roman" panose="02020603050405020304" pitchFamily="18" charset="0"/>
              </a:rPr>
              <a:t>... </a:t>
            </a:r>
          </a:p>
          <a:p>
            <a:pPr algn="just" eaLnBrk="0" fontAlgn="base" hangingPunct="0">
              <a:spcBef>
                <a:spcPts val="600"/>
              </a:spcBef>
              <a:spcAft>
                <a:spcPts val="600"/>
              </a:spcAft>
              <a:buClrTx/>
              <a:buFontTx/>
              <a:buChar char="-"/>
            </a:pPr>
            <a:r>
              <a:rPr lang="en-US" altLang="en-US" sz="2400" dirty="0" err="1">
                <a:solidFill>
                  <a:srgbClr val="080808"/>
                </a:solidFill>
                <a:latin typeface="Times New Roman" panose="02020603050405020304" pitchFamily="18" charset="0"/>
                <a:cs typeface="Times New Roman" panose="02020603050405020304" pitchFamily="18" charset="0"/>
              </a:rPr>
              <a:t>Tờ</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khai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hải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quan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phải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được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xuất</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trình</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kèm</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theo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một</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số</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chứng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từ</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khác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mà</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chủ</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yếu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là</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Giấy</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phép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nhập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khẩu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hoá</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đơn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phiếu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đóng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gói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bảng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kê</a:t>
            </a:r>
            <a:r>
              <a:rPr lang="en-US" altLang="en-US" sz="2400" dirty="0">
                <a:solidFill>
                  <a:srgbClr val="080808"/>
                </a:solidFill>
                <a:latin typeface="Times New Roman" panose="02020603050405020304" pitchFamily="18" charset="0"/>
                <a:cs typeface="Times New Roman" panose="02020603050405020304" pitchFamily="18" charset="0"/>
              </a:rPr>
              <a:t> chi </a:t>
            </a:r>
            <a:r>
              <a:rPr lang="en-US" altLang="en-US" sz="2400" dirty="0" err="1">
                <a:solidFill>
                  <a:srgbClr val="080808"/>
                </a:solidFill>
                <a:latin typeface="Times New Roman" panose="02020603050405020304" pitchFamily="18" charset="0"/>
                <a:cs typeface="Times New Roman" panose="02020603050405020304" pitchFamily="18" charset="0"/>
              </a:rPr>
              <a:t>tiết</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chứng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từ</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xuất</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xứ</a:t>
            </a:r>
            <a:r>
              <a:rPr lang="en-US" altLang="en-US" sz="2400" dirty="0">
                <a:solidFill>
                  <a:srgbClr val="080808"/>
                </a:solidFill>
                <a:latin typeface="Times New Roman" panose="02020603050405020304" pitchFamily="18" charset="0"/>
                <a:cs typeface="Times New Roman" panose="02020603050405020304" pitchFamily="18" charset="0"/>
              </a:rPr>
              <a:t> (CO).</a:t>
            </a:r>
            <a:endParaRPr lang="en-US" altLang="en-US" sz="2400" dirty="0">
              <a:solidFill>
                <a:srgbClr val="080808"/>
              </a:solidFill>
              <a:latin typeface="Times New Roman" panose="02020603050405020304" pitchFamily="18" charset="0"/>
              <a:cs typeface="Calibri" panose="020F0502020204030204" pitchFamily="34" charset="0"/>
            </a:endParaRPr>
          </a:p>
        </p:txBody>
      </p:sp>
      <p:sp>
        <p:nvSpPr>
          <p:cNvPr id="6" name="Rectangle 2"/>
          <p:cNvSpPr>
            <a:spLocks noChangeArrowheads="1"/>
          </p:cNvSpPr>
          <p:nvPr/>
        </p:nvSpPr>
        <p:spPr bwMode="auto">
          <a:xfrm>
            <a:off x="2555761" y="263437"/>
            <a:ext cx="6848285" cy="652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lnSpc>
                <a:spcPct val="130000"/>
              </a:lnSpc>
              <a:spcBef>
                <a:spcPts val="200"/>
              </a:spcBef>
              <a:spcAft>
                <a:spcPct val="0"/>
              </a:spcAft>
              <a:buClrTx/>
              <a:buNone/>
            </a:pPr>
            <a:r>
              <a:rPr lang="pt-BR" altLang="en-US" sz="2800" b="1" dirty="0" smtClean="0">
                <a:solidFill>
                  <a:srgbClr val="000000"/>
                </a:solidFill>
                <a:latin typeface="Times New Roman" panose="02020603050405020304" pitchFamily="18" charset="0"/>
                <a:cs typeface="Times New Roman" panose="02020603050405020304" pitchFamily="18" charset="0"/>
              </a:rPr>
              <a:t>4.1. Tổ </a:t>
            </a:r>
            <a:r>
              <a:rPr lang="pt-BR" altLang="en-US" sz="2800" b="1" dirty="0">
                <a:solidFill>
                  <a:srgbClr val="000000"/>
                </a:solidFill>
                <a:latin typeface="Times New Roman" panose="02020603050405020304" pitchFamily="18" charset="0"/>
                <a:cs typeface="Times New Roman" panose="02020603050405020304" pitchFamily="18" charset="0"/>
              </a:rPr>
              <a:t>chức thực hiện hợp đồng </a:t>
            </a:r>
            <a:r>
              <a:rPr lang="pt-BR" altLang="en-US" sz="2800" b="1" dirty="0" smtClean="0">
                <a:solidFill>
                  <a:srgbClr val="000000"/>
                </a:solidFill>
                <a:latin typeface="Times New Roman" panose="02020603050405020304" pitchFamily="18" charset="0"/>
                <a:cs typeface="Times New Roman" panose="02020603050405020304" pitchFamily="18" charset="0"/>
              </a:rPr>
              <a:t>xuất </a:t>
            </a:r>
            <a:r>
              <a:rPr lang="pt-BR" altLang="en-US" sz="2800" b="1" dirty="0">
                <a:solidFill>
                  <a:srgbClr val="000000"/>
                </a:solidFill>
                <a:latin typeface="Times New Roman" panose="02020603050405020304" pitchFamily="18" charset="0"/>
                <a:cs typeface="Times New Roman" panose="02020603050405020304" pitchFamily="18" charset="0"/>
              </a:rPr>
              <a:t>khẩu </a:t>
            </a:r>
            <a:endParaRPr lang="en-US" altLang="en-US" sz="28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7258585"/>
      </p:ext>
    </p:extLst>
  </p:cSld>
  <p:clrMapOvr>
    <a:masterClrMapping/>
  </p:clrMapOvr>
  <p:transition advClick="0" advTm="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fade">
                                      <p:cBhvr>
                                        <p:cTn id="14" dur="1000"/>
                                        <p:tgtEl>
                                          <p:spTgt spid="2">
                                            <p:txEl>
                                              <p:pRg st="2" end="2"/>
                                            </p:txEl>
                                          </p:spTgt>
                                        </p:tgtEl>
                                      </p:cBhvr>
                                    </p:animEffect>
                                    <p:anim calcmode="lin" valueType="num">
                                      <p:cBhvr>
                                        <p:cTn id="15"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fade">
                                      <p:cBhvr>
                                        <p:cTn id="21" dur="1000"/>
                                        <p:tgtEl>
                                          <p:spTgt spid="2">
                                            <p:txEl>
                                              <p:pRg st="3" end="3"/>
                                            </p:txEl>
                                          </p:spTgt>
                                        </p:tgtEl>
                                      </p:cBhvr>
                                    </p:animEffect>
                                    <p:anim calcmode="lin" valueType="num">
                                      <p:cBhvr>
                                        <p:cTn id="22"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4" end="4"/>
                                            </p:txEl>
                                          </p:spTgt>
                                        </p:tgtEl>
                                        <p:attrNameLst>
                                          <p:attrName>style.visibility</p:attrName>
                                        </p:attrNameLst>
                                      </p:cBhvr>
                                      <p:to>
                                        <p:strVal val="visible"/>
                                      </p:to>
                                    </p:set>
                                    <p:animEffect transition="in" filter="fade">
                                      <p:cBhvr>
                                        <p:cTn id="28" dur="1000"/>
                                        <p:tgtEl>
                                          <p:spTgt spid="2">
                                            <p:txEl>
                                              <p:pRg st="4" end="4"/>
                                            </p:txEl>
                                          </p:spTgt>
                                        </p:tgtEl>
                                      </p:cBhvr>
                                    </p:animEffect>
                                    <p:anim calcmode="lin" valueType="num">
                                      <p:cBhvr>
                                        <p:cTn id="29"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nodeType="clickEffect">
                                  <p:stCondLst>
                                    <p:cond delay="0"/>
                                  </p:stCondLst>
                                  <p:childTnLst>
                                    <p:set>
                                      <p:cBhvr>
                                        <p:cTn id="34" dur="1" fill="hold">
                                          <p:stCondLst>
                                            <p:cond delay="0"/>
                                          </p:stCondLst>
                                        </p:cTn>
                                        <p:tgtEl>
                                          <p:spTgt spid="2">
                                            <p:txEl>
                                              <p:pRg st="5" end="5"/>
                                            </p:txEl>
                                          </p:spTgt>
                                        </p:tgtEl>
                                        <p:attrNameLst>
                                          <p:attrName>style.visibility</p:attrName>
                                        </p:attrNameLst>
                                      </p:cBhvr>
                                      <p:to>
                                        <p:strVal val="visible"/>
                                      </p:to>
                                    </p:set>
                                    <p:animEffect transition="in" filter="fade">
                                      <p:cBhvr>
                                        <p:cTn id="35" dur="1000"/>
                                        <p:tgtEl>
                                          <p:spTgt spid="2">
                                            <p:txEl>
                                              <p:pRg st="5" end="5"/>
                                            </p:txEl>
                                          </p:spTgt>
                                        </p:tgtEl>
                                      </p:cBhvr>
                                    </p:animEffect>
                                    <p:anim calcmode="lin" valueType="num">
                                      <p:cBhvr>
                                        <p:cTn id="36"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16" presetClass="entr" presetSubtype="21" fill="hold" nodeType="clickEffect">
                                  <p:stCondLst>
                                    <p:cond delay="0"/>
                                  </p:stCondLst>
                                  <p:childTnLst>
                                    <p:set>
                                      <p:cBhvr>
                                        <p:cTn id="41" dur="1" fill="hold">
                                          <p:stCondLst>
                                            <p:cond delay="0"/>
                                          </p:stCondLst>
                                        </p:cTn>
                                        <p:tgtEl>
                                          <p:spTgt spid="2">
                                            <p:txEl>
                                              <p:pRg st="6" end="6"/>
                                            </p:txEl>
                                          </p:spTgt>
                                        </p:tgtEl>
                                        <p:attrNameLst>
                                          <p:attrName>style.visibility</p:attrName>
                                        </p:attrNameLst>
                                      </p:cBhvr>
                                      <p:to>
                                        <p:strVal val="visible"/>
                                      </p:to>
                                    </p:set>
                                    <p:animEffect transition="in" filter="barn(inVertical)">
                                      <p:cBhvr>
                                        <p:cTn id="4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372140" y="1219201"/>
            <a:ext cx="11819860"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ts val="600"/>
              </a:spcBef>
              <a:spcAft>
                <a:spcPct val="0"/>
              </a:spcAft>
              <a:buClrTx/>
              <a:buNone/>
            </a:pP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Xuất</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trình</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hàng</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hoá</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Hàng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hoá</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nhập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khẩu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phải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được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sắp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xếp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theo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trật</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tự</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thuận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tiện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cho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việc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kiểm</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soát</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Chủ</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hàng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phải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chịu</a:t>
            </a:r>
            <a:r>
              <a:rPr lang="en-US" altLang="en-US" sz="2400" dirty="0">
                <a:solidFill>
                  <a:srgbClr val="080808"/>
                </a:solidFill>
                <a:latin typeface="Times New Roman" panose="02020603050405020304" pitchFamily="18" charset="0"/>
                <a:cs typeface="Times New Roman" panose="02020603050405020304" pitchFamily="18" charset="0"/>
              </a:rPr>
              <a:t> chi </a:t>
            </a:r>
            <a:r>
              <a:rPr lang="en-US" altLang="en-US" sz="2400" dirty="0" err="1">
                <a:solidFill>
                  <a:srgbClr val="080808"/>
                </a:solidFill>
                <a:latin typeface="Times New Roman" panose="02020603050405020304" pitchFamily="18" charset="0"/>
                <a:cs typeface="Times New Roman" panose="02020603050405020304" pitchFamily="18" charset="0"/>
              </a:rPr>
              <a:t>phí</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về</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nhân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công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về</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mở</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đóng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các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kiện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hàng</a:t>
            </a:r>
            <a:r>
              <a:rPr lang="en-US" altLang="en-US" sz="2400" dirty="0">
                <a:solidFill>
                  <a:srgbClr val="080808"/>
                </a:solidFill>
                <a:latin typeface="Times New Roman" panose="02020603050405020304" pitchFamily="18" charset="0"/>
                <a:cs typeface="Times New Roman" panose="02020603050405020304" pitchFamily="18" charset="0"/>
              </a:rPr>
              <a:t>.</a:t>
            </a:r>
            <a:endParaRPr lang="en-US" altLang="en-US" sz="2400" dirty="0">
              <a:solidFill>
                <a:srgbClr val="080808"/>
              </a:solidFill>
              <a:latin typeface="Times New Roman" panose="02020603050405020304" pitchFamily="18" charset="0"/>
              <a:cs typeface="Calibri" panose="020F0502020204030204" pitchFamily="34" charset="0"/>
            </a:endParaRPr>
          </a:p>
          <a:p>
            <a:pPr algn="just" eaLnBrk="0" fontAlgn="base" hangingPunct="0">
              <a:spcBef>
                <a:spcPts val="600"/>
              </a:spcBef>
              <a:spcAft>
                <a:spcPct val="0"/>
              </a:spcAft>
              <a:buClrTx/>
              <a:buNone/>
            </a:pP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Thực</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hiện</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các</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quyết</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định</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của</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hải</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quan</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sau</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khi</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kiểm</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soát</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giấy</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tờ</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và</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hàng</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hoá</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hải</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quan</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sẽ</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ra</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các</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quyết</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định</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như</a:t>
            </a:r>
            <a:r>
              <a:rPr lang="en-US" altLang="en-US" sz="2400" dirty="0">
                <a:solidFill>
                  <a:srgbClr val="080808"/>
                </a:solidFill>
                <a:latin typeface="Times New Roman" panose="02020603050405020304" pitchFamily="18" charset="0"/>
                <a:cs typeface="Times New Roman" panose="02020603050405020304" pitchFamily="18" charset="0"/>
              </a:rPr>
              <a:t>:</a:t>
            </a:r>
            <a:endParaRPr lang="en-US" altLang="en-US" sz="2400" dirty="0">
              <a:solidFill>
                <a:srgbClr val="080808"/>
              </a:solidFill>
              <a:latin typeface="Times New Roman" panose="02020603050405020304" pitchFamily="18" charset="0"/>
              <a:cs typeface="Calibri" panose="020F0502020204030204" pitchFamily="34" charset="0"/>
            </a:endParaRPr>
          </a:p>
          <a:p>
            <a:pPr algn="just" eaLnBrk="0" fontAlgn="base" hangingPunct="0">
              <a:spcBef>
                <a:spcPts val="600"/>
              </a:spcBef>
              <a:spcAft>
                <a:spcPct val="0"/>
              </a:spcAft>
              <a:buClrTx/>
              <a:buNone/>
            </a:pPr>
            <a:r>
              <a:rPr lang="en-US" altLang="en-US" sz="2400" dirty="0">
                <a:solidFill>
                  <a:srgbClr val="080808"/>
                </a:solidFill>
                <a:latin typeface="Times New Roman" panose="02020603050405020304" pitchFamily="18" charset="0"/>
                <a:cs typeface="Times New Roman" panose="02020603050405020304" pitchFamily="18" charset="0"/>
              </a:rPr>
              <a:t>+ Cho </a:t>
            </a:r>
            <a:r>
              <a:rPr lang="en-US" altLang="en-US" sz="2400" dirty="0" err="1">
                <a:solidFill>
                  <a:srgbClr val="080808"/>
                </a:solidFill>
                <a:latin typeface="Times New Roman" panose="02020603050405020304" pitchFamily="18" charset="0"/>
                <a:cs typeface="Times New Roman" panose="02020603050405020304" pitchFamily="18" charset="0"/>
              </a:rPr>
              <a:t>phép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hàng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được</a:t>
            </a:r>
            <a:r>
              <a:rPr lang="en-US" altLang="en-US" sz="2400" dirty="0">
                <a:solidFill>
                  <a:srgbClr val="080808"/>
                </a:solidFill>
                <a:latin typeface="Times New Roman" panose="02020603050405020304" pitchFamily="18" charset="0"/>
                <a:cs typeface="Times New Roman" panose="02020603050405020304" pitchFamily="18" charset="0"/>
              </a:rPr>
              <a:t> qua </a:t>
            </a:r>
            <a:r>
              <a:rPr lang="en-US" altLang="en-US" sz="2400" dirty="0" err="1">
                <a:solidFill>
                  <a:srgbClr val="080808"/>
                </a:solidFill>
                <a:latin typeface="Times New Roman" panose="02020603050405020304" pitchFamily="18" charset="0"/>
                <a:cs typeface="Times New Roman" panose="02020603050405020304" pitchFamily="18" charset="0"/>
              </a:rPr>
              <a:t>biên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giới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Thông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quan</a:t>
            </a:r>
            <a:r>
              <a:rPr lang="en-US" altLang="en-US" sz="2400" dirty="0">
                <a:solidFill>
                  <a:srgbClr val="080808"/>
                </a:solidFill>
                <a:latin typeface="Times New Roman" panose="02020603050405020304" pitchFamily="18" charset="0"/>
                <a:cs typeface="Times New Roman" panose="02020603050405020304" pitchFamily="18" charset="0"/>
              </a:rPr>
              <a:t>).</a:t>
            </a:r>
            <a:endParaRPr lang="en-US" altLang="en-US" sz="2400" dirty="0">
              <a:solidFill>
                <a:srgbClr val="080808"/>
              </a:solidFill>
              <a:latin typeface="Times New Roman" panose="02020603050405020304" pitchFamily="18" charset="0"/>
              <a:cs typeface="Calibri" panose="020F0502020204030204" pitchFamily="34" charset="0"/>
            </a:endParaRPr>
          </a:p>
          <a:p>
            <a:pPr algn="just" eaLnBrk="0" fontAlgn="base" hangingPunct="0">
              <a:spcBef>
                <a:spcPts val="600"/>
              </a:spcBef>
              <a:spcAft>
                <a:spcPct val="0"/>
              </a:spcAft>
              <a:buClrTx/>
              <a:buNone/>
            </a:pPr>
            <a:r>
              <a:rPr lang="en-US" altLang="en-US" sz="2400" dirty="0">
                <a:solidFill>
                  <a:srgbClr val="080808"/>
                </a:solidFill>
                <a:latin typeface="Times New Roman" panose="02020603050405020304" pitchFamily="18" charset="0"/>
                <a:cs typeface="Times New Roman" panose="02020603050405020304" pitchFamily="18" charset="0"/>
              </a:rPr>
              <a:t>+ Cho </a:t>
            </a:r>
            <a:r>
              <a:rPr lang="en-US" altLang="en-US" sz="2400" dirty="0" err="1">
                <a:solidFill>
                  <a:srgbClr val="080808"/>
                </a:solidFill>
                <a:latin typeface="Times New Roman" panose="02020603050405020304" pitchFamily="18" charset="0"/>
                <a:cs typeface="Times New Roman" panose="02020603050405020304" pitchFamily="18" charset="0"/>
              </a:rPr>
              <a:t>hàng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đi</a:t>
            </a:r>
            <a:r>
              <a:rPr lang="en-US" altLang="en-US" sz="2400" dirty="0">
                <a:solidFill>
                  <a:srgbClr val="080808"/>
                </a:solidFill>
                <a:latin typeface="Times New Roman" panose="02020603050405020304" pitchFamily="18" charset="0"/>
                <a:cs typeface="Times New Roman" panose="02020603050405020304" pitchFamily="18" charset="0"/>
              </a:rPr>
              <a:t> qua </a:t>
            </a:r>
            <a:r>
              <a:rPr lang="en-US" altLang="en-US" sz="2400" dirty="0" err="1">
                <a:solidFill>
                  <a:srgbClr val="080808"/>
                </a:solidFill>
                <a:latin typeface="Times New Roman" panose="02020603050405020304" pitchFamily="18" charset="0"/>
                <a:cs typeface="Times New Roman" panose="02020603050405020304" pitchFamily="18" charset="0"/>
              </a:rPr>
              <a:t>kèm</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theo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điều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kiện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như</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phải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sửa</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chữa</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phải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bao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bì</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lại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chủ</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hàng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phải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nộp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thuế</a:t>
            </a:r>
            <a:r>
              <a:rPr lang="en-US" altLang="en-US" sz="2400" dirty="0">
                <a:solidFill>
                  <a:srgbClr val="080808"/>
                </a:solidFill>
                <a:latin typeface="Times New Roman" panose="02020603050405020304" pitchFamily="18" charset="0"/>
                <a:cs typeface="Times New Roman" panose="02020603050405020304" pitchFamily="18" charset="0"/>
              </a:rPr>
              <a:t>.</a:t>
            </a:r>
            <a:endParaRPr lang="en-US" altLang="en-US" sz="2400" dirty="0">
              <a:solidFill>
                <a:srgbClr val="080808"/>
              </a:solidFill>
              <a:latin typeface="Times New Roman" panose="02020603050405020304" pitchFamily="18" charset="0"/>
              <a:cs typeface="Calibri" panose="020F0502020204030204" pitchFamily="34" charset="0"/>
            </a:endParaRPr>
          </a:p>
          <a:p>
            <a:pPr algn="just" eaLnBrk="0" fontAlgn="base" hangingPunct="0">
              <a:spcBef>
                <a:spcPts val="600"/>
              </a:spcBef>
              <a:spcAft>
                <a:spcPct val="0"/>
              </a:spcAft>
              <a:buClrTx/>
              <a:buNone/>
            </a:pP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Lưu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ngoại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quan</a:t>
            </a:r>
            <a:r>
              <a:rPr lang="en-US" altLang="en-US" sz="2400" dirty="0">
                <a:solidFill>
                  <a:srgbClr val="080808"/>
                </a:solidFill>
                <a:latin typeface="Times New Roman" panose="02020603050405020304" pitchFamily="18" charset="0"/>
                <a:cs typeface="Times New Roman" panose="02020603050405020304" pitchFamily="18" charset="0"/>
              </a:rPr>
              <a:t>.</a:t>
            </a:r>
            <a:endParaRPr lang="en-US" altLang="en-US" sz="2400" dirty="0">
              <a:solidFill>
                <a:srgbClr val="080808"/>
              </a:solidFill>
              <a:latin typeface="Times New Roman" panose="02020603050405020304" pitchFamily="18" charset="0"/>
              <a:cs typeface="Calibri" panose="020F0502020204030204" pitchFamily="34" charset="0"/>
            </a:endParaRPr>
          </a:p>
          <a:p>
            <a:pPr algn="just" eaLnBrk="0" fontAlgn="base" hangingPunct="0">
              <a:spcBef>
                <a:spcPts val="600"/>
              </a:spcBef>
              <a:spcAft>
                <a:spcPct val="0"/>
              </a:spcAft>
              <a:buClrTx/>
              <a:buNone/>
            </a:pPr>
            <a:r>
              <a:rPr lang="en-US" altLang="en-US" sz="2400" dirty="0">
                <a:solidFill>
                  <a:srgbClr val="080808"/>
                </a:solidFill>
                <a:latin typeface="Times New Roman" panose="02020603050405020304" pitchFamily="18" charset="0"/>
                <a:cs typeface="Times New Roman" panose="02020603050405020304" pitchFamily="18" charset="0"/>
              </a:rPr>
              <a:t>+</a:t>
            </a:r>
            <a:r>
              <a:rPr lang="en-US" altLang="en-US" sz="2400" dirty="0" err="1">
                <a:solidFill>
                  <a:srgbClr val="080808"/>
                </a:solidFill>
                <a:latin typeface="Times New Roman" panose="02020603050405020304" pitchFamily="18" charset="0"/>
                <a:cs typeface="Times New Roman" panose="02020603050405020304" pitchFamily="18" charset="0"/>
              </a:rPr>
              <a:t>Hàng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không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được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nhập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khẩu</a:t>
            </a:r>
            <a:r>
              <a:rPr lang="en-US" altLang="en-US" sz="2400" dirty="0">
                <a:solidFill>
                  <a:srgbClr val="080808"/>
                </a:solidFill>
                <a:latin typeface="Times New Roman" panose="02020603050405020304" pitchFamily="18" charset="0"/>
                <a:cs typeface="Times New Roman" panose="02020603050405020304" pitchFamily="18" charset="0"/>
              </a:rPr>
              <a:t>.</a:t>
            </a:r>
            <a:endParaRPr lang="en-US" altLang="en-US" sz="2400" dirty="0">
              <a:solidFill>
                <a:srgbClr val="080808"/>
              </a:solidFill>
              <a:latin typeface="Times New Roman" panose="02020603050405020304" pitchFamily="18" charset="0"/>
              <a:cs typeface="Calibri" panose="020F0502020204030204" pitchFamily="34" charset="0"/>
            </a:endParaRPr>
          </a:p>
          <a:p>
            <a:pPr algn="just" eaLnBrk="0" fontAlgn="base" hangingPunct="0">
              <a:spcBef>
                <a:spcPts val="600"/>
              </a:spcBef>
              <a:spcAft>
                <a:spcPct val="0"/>
              </a:spcAft>
              <a:buClrTx/>
              <a:buNone/>
            </a:pPr>
            <a:r>
              <a:rPr lang="en-US" altLang="en-US" sz="2400" b="1" dirty="0" err="1">
                <a:solidFill>
                  <a:srgbClr val="080808"/>
                </a:solidFill>
                <a:latin typeface="Times New Roman" panose="02020603050405020304" pitchFamily="18" charset="0"/>
                <a:cs typeface="Times New Roman" panose="02020603050405020304" pitchFamily="18" charset="0"/>
              </a:rPr>
              <a:t>Chủ</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hàng</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phải</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tuân</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thủ</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các</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quyết</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định</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đó</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nếu</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không</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họ</a:t>
            </a:r>
            <a:r>
              <a:rPr lang="en-US" altLang="en-US" sz="2400" b="1" dirty="0">
                <a:solidFill>
                  <a:srgbClr val="080808"/>
                </a:solidFill>
                <a:latin typeface="Times New Roman" panose="02020603050405020304" pitchFamily="18" charset="0"/>
                <a:cs typeface="Times New Roman" panose="02020603050405020304" pitchFamily="18" charset="0"/>
              </a:rPr>
              <a:t> vi </a:t>
            </a:r>
            <a:r>
              <a:rPr lang="en-US" altLang="en-US" sz="2400" b="1" dirty="0" err="1">
                <a:solidFill>
                  <a:srgbClr val="080808"/>
                </a:solidFill>
                <a:latin typeface="Times New Roman" panose="02020603050405020304" pitchFamily="18" charset="0"/>
                <a:cs typeface="Times New Roman" panose="02020603050405020304" pitchFamily="18" charset="0"/>
              </a:rPr>
              <a:t>phạm</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tội</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hình</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sự</a:t>
            </a:r>
            <a:endParaRPr lang="en-US" altLang="en-US" sz="2400" b="1" dirty="0">
              <a:solidFill>
                <a:srgbClr val="080808"/>
              </a:solidFill>
              <a:latin typeface="Times New Roman" panose="02020603050405020304" pitchFamily="18" charset="0"/>
              <a:cs typeface="Calibri" panose="020F0502020204030204" pitchFamily="34" charset="0"/>
            </a:endParaRPr>
          </a:p>
        </p:txBody>
      </p:sp>
      <p:sp>
        <p:nvSpPr>
          <p:cNvPr id="5" name="Rectangle 2"/>
          <p:cNvSpPr>
            <a:spLocks noChangeArrowheads="1"/>
          </p:cNvSpPr>
          <p:nvPr/>
        </p:nvSpPr>
        <p:spPr bwMode="auto">
          <a:xfrm>
            <a:off x="2683352" y="295334"/>
            <a:ext cx="6848285" cy="652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lnSpc>
                <a:spcPct val="130000"/>
              </a:lnSpc>
              <a:spcBef>
                <a:spcPts val="200"/>
              </a:spcBef>
              <a:spcAft>
                <a:spcPct val="0"/>
              </a:spcAft>
              <a:buClrTx/>
              <a:buNone/>
            </a:pPr>
            <a:r>
              <a:rPr lang="pt-BR" altLang="en-US" sz="2800" b="1" dirty="0" smtClean="0">
                <a:solidFill>
                  <a:srgbClr val="000000"/>
                </a:solidFill>
                <a:latin typeface="Times New Roman" panose="02020603050405020304" pitchFamily="18" charset="0"/>
                <a:cs typeface="Times New Roman" panose="02020603050405020304" pitchFamily="18" charset="0"/>
              </a:rPr>
              <a:t>4.1. Tổ </a:t>
            </a:r>
            <a:r>
              <a:rPr lang="pt-BR" altLang="en-US" sz="2800" b="1" dirty="0">
                <a:solidFill>
                  <a:srgbClr val="000000"/>
                </a:solidFill>
                <a:latin typeface="Times New Roman" panose="02020603050405020304" pitchFamily="18" charset="0"/>
                <a:cs typeface="Times New Roman" panose="02020603050405020304" pitchFamily="18" charset="0"/>
              </a:rPr>
              <a:t>chức thực hiện hợp đồng </a:t>
            </a:r>
            <a:r>
              <a:rPr lang="pt-BR" altLang="en-US" sz="2800" b="1" dirty="0" smtClean="0">
                <a:solidFill>
                  <a:srgbClr val="000000"/>
                </a:solidFill>
                <a:latin typeface="Times New Roman" panose="02020603050405020304" pitchFamily="18" charset="0"/>
                <a:cs typeface="Times New Roman" panose="02020603050405020304" pitchFamily="18" charset="0"/>
              </a:rPr>
              <a:t>xuất </a:t>
            </a:r>
            <a:r>
              <a:rPr lang="pt-BR" altLang="en-US" sz="2800" b="1" dirty="0">
                <a:solidFill>
                  <a:srgbClr val="000000"/>
                </a:solidFill>
                <a:latin typeface="Times New Roman" panose="02020603050405020304" pitchFamily="18" charset="0"/>
                <a:cs typeface="Times New Roman" panose="02020603050405020304" pitchFamily="18" charset="0"/>
              </a:rPr>
              <a:t>khẩu </a:t>
            </a:r>
            <a:endParaRPr lang="en-US" altLang="en-US" sz="28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2136443"/>
      </p:ext>
    </p:extLst>
  </p:cSld>
  <p:clrMapOvr>
    <a:masterClrMapping/>
  </p:clrMapOvr>
  <p:transition advClick="0" advTm="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fade">
                                      <p:cBhvr>
                                        <p:cTn id="28" dur="1000"/>
                                        <p:tgtEl>
                                          <p:spTgt spid="2">
                                            <p:txEl>
                                              <p:pRg st="3" end="3"/>
                                            </p:txEl>
                                          </p:spTgt>
                                        </p:tgtEl>
                                      </p:cBhvr>
                                    </p:animEffect>
                                    <p:anim calcmode="lin" valueType="num">
                                      <p:cBhvr>
                                        <p:cTn id="29"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Effect transition="in" filter="fade">
                                      <p:cBhvr>
                                        <p:cTn id="35" dur="1000"/>
                                        <p:tgtEl>
                                          <p:spTgt spid="2">
                                            <p:txEl>
                                              <p:pRg st="4" end="4"/>
                                            </p:txEl>
                                          </p:spTgt>
                                        </p:tgtEl>
                                      </p:cBhvr>
                                    </p:animEffect>
                                    <p:anim calcmode="lin" valueType="num">
                                      <p:cBhvr>
                                        <p:cTn id="36"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42" presetClass="entr" presetSubtype="0" fill="hold" nodeType="clickEffect">
                                  <p:stCondLst>
                                    <p:cond delay="0"/>
                                  </p:stCondLst>
                                  <p:childTnLst>
                                    <p:set>
                                      <p:cBhvr>
                                        <p:cTn id="41" dur="1" fill="hold">
                                          <p:stCondLst>
                                            <p:cond delay="0"/>
                                          </p:stCondLst>
                                        </p:cTn>
                                        <p:tgtEl>
                                          <p:spTgt spid="2">
                                            <p:txEl>
                                              <p:pRg st="5" end="5"/>
                                            </p:txEl>
                                          </p:spTgt>
                                        </p:tgtEl>
                                        <p:attrNameLst>
                                          <p:attrName>style.visibility</p:attrName>
                                        </p:attrNameLst>
                                      </p:cBhvr>
                                      <p:to>
                                        <p:strVal val="visible"/>
                                      </p:to>
                                    </p:set>
                                    <p:animEffect transition="in" filter="fade">
                                      <p:cBhvr>
                                        <p:cTn id="42" dur="1000"/>
                                        <p:tgtEl>
                                          <p:spTgt spid="2">
                                            <p:txEl>
                                              <p:pRg st="5" end="5"/>
                                            </p:txEl>
                                          </p:spTgt>
                                        </p:tgtEl>
                                      </p:cBhvr>
                                    </p:animEffect>
                                    <p:anim calcmode="lin" valueType="num">
                                      <p:cBhvr>
                                        <p:cTn id="43"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42" presetClass="entr" presetSubtype="0" fill="hold" nodeType="clickEffect">
                                  <p:stCondLst>
                                    <p:cond delay="0"/>
                                  </p:stCondLst>
                                  <p:childTnLst>
                                    <p:set>
                                      <p:cBhvr>
                                        <p:cTn id="48" dur="1" fill="hold">
                                          <p:stCondLst>
                                            <p:cond delay="0"/>
                                          </p:stCondLst>
                                        </p:cTn>
                                        <p:tgtEl>
                                          <p:spTgt spid="2">
                                            <p:txEl>
                                              <p:pRg st="6" end="6"/>
                                            </p:txEl>
                                          </p:spTgt>
                                        </p:tgtEl>
                                        <p:attrNameLst>
                                          <p:attrName>style.visibility</p:attrName>
                                        </p:attrNameLst>
                                      </p:cBhvr>
                                      <p:to>
                                        <p:strVal val="visible"/>
                                      </p:to>
                                    </p:set>
                                    <p:animEffect transition="in" filter="fade">
                                      <p:cBhvr>
                                        <p:cTn id="49" dur="1000"/>
                                        <p:tgtEl>
                                          <p:spTgt spid="2">
                                            <p:txEl>
                                              <p:pRg st="6" end="6"/>
                                            </p:txEl>
                                          </p:spTgt>
                                        </p:tgtEl>
                                      </p:cBhvr>
                                    </p:animEffect>
                                    <p:anim calcmode="lin" valueType="num">
                                      <p:cBhvr>
                                        <p:cTn id="50"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255181" y="1112875"/>
            <a:ext cx="11621386" cy="5370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0" fontAlgn="base" hangingPunct="0">
              <a:spcBef>
                <a:spcPts val="600"/>
              </a:spcBef>
              <a:spcAft>
                <a:spcPct val="0"/>
              </a:spcAft>
              <a:buClrTx/>
              <a:buNone/>
            </a:pPr>
            <a:r>
              <a:rPr lang="en-US" altLang="en-US" sz="2200" b="1" dirty="0">
                <a:solidFill>
                  <a:srgbClr val="080808"/>
                </a:solidFill>
                <a:latin typeface="Times New Roman" panose="02020603050405020304" pitchFamily="18" charset="0"/>
                <a:cs typeface="Times New Roman" panose="02020603050405020304" pitchFamily="18" charset="0"/>
              </a:rPr>
              <a:t>BƯỚC 6: </a:t>
            </a:r>
            <a:r>
              <a:rPr lang="en-US" altLang="en-US" sz="2200" b="1" dirty="0" err="1">
                <a:solidFill>
                  <a:srgbClr val="080808"/>
                </a:solidFill>
                <a:latin typeface="Times New Roman" panose="02020603050405020304" pitchFamily="18" charset="0"/>
                <a:cs typeface="Times New Roman" panose="02020603050405020304" pitchFamily="18" charset="0"/>
              </a:rPr>
              <a:t>Nhận</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hàng</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từ</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tàu</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chở</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hàng</a:t>
            </a:r>
            <a:r>
              <a:rPr lang="en-US" altLang="en-US" sz="2200" b="1" dirty="0">
                <a:solidFill>
                  <a:srgbClr val="080808"/>
                </a:solidFill>
                <a:latin typeface="Times New Roman" panose="02020603050405020304" pitchFamily="18" charset="0"/>
                <a:cs typeface="Times New Roman" panose="02020603050405020304" pitchFamily="18" charset="0"/>
              </a:rPr>
              <a:t>.</a:t>
            </a:r>
            <a:endParaRPr lang="en-US" altLang="en-US" sz="2200" dirty="0">
              <a:solidFill>
                <a:srgbClr val="080808"/>
              </a:solidFill>
              <a:latin typeface="Times New Roman" panose="02020603050405020304" pitchFamily="18" charset="0"/>
              <a:cs typeface="Calibri" panose="020F0502020204030204" pitchFamily="34" charset="0"/>
            </a:endParaRPr>
          </a:p>
          <a:p>
            <a:pPr algn="just" eaLnBrk="0" fontAlgn="base" hangingPunct="0">
              <a:spcBef>
                <a:spcPts val="600"/>
              </a:spcBef>
              <a:spcAft>
                <a:spcPct val="0"/>
              </a:spcAft>
              <a:buClrTx/>
              <a:buNone/>
            </a:pPr>
            <a:r>
              <a:rPr lang="en-US" altLang="en-US" sz="2200" b="1" dirty="0" err="1">
                <a:solidFill>
                  <a:srgbClr val="080808"/>
                </a:solidFill>
                <a:latin typeface="Times New Roman" panose="02020603050405020304" pitchFamily="18" charset="0"/>
                <a:cs typeface="Times New Roman" panose="02020603050405020304" pitchFamily="18" charset="0"/>
              </a:rPr>
              <a:t>Đơn</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vị</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kinh</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doanh</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phải</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trực</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tiếp</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hoặc</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gián</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tiếp</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thông</a:t>
            </a:r>
            <a:r>
              <a:rPr lang="en-US" altLang="en-US" sz="2200" b="1" dirty="0">
                <a:solidFill>
                  <a:srgbClr val="080808"/>
                </a:solidFill>
                <a:latin typeface="Times New Roman" panose="02020603050405020304" pitchFamily="18" charset="0"/>
                <a:cs typeface="Times New Roman" panose="02020603050405020304" pitchFamily="18" charset="0"/>
              </a:rPr>
              <a:t> qua </a:t>
            </a:r>
            <a:r>
              <a:rPr lang="en-US" altLang="en-US" sz="2200" b="1" dirty="0" err="1">
                <a:solidFill>
                  <a:srgbClr val="080808"/>
                </a:solidFill>
                <a:latin typeface="Times New Roman" panose="02020603050405020304" pitchFamily="18" charset="0"/>
                <a:cs typeface="Times New Roman" panose="02020603050405020304" pitchFamily="18" charset="0"/>
              </a:rPr>
              <a:t>một</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đơn</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vị</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nhận</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uỷ</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thác</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giao</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nhận</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tiến</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hành</a:t>
            </a:r>
            <a:r>
              <a:rPr lang="en-US" altLang="en-US" sz="2200" b="1" dirty="0">
                <a:solidFill>
                  <a:srgbClr val="080808"/>
                </a:solidFill>
                <a:latin typeface="Times New Roman" panose="02020603050405020304" pitchFamily="18" charset="0"/>
                <a:cs typeface="Times New Roman" panose="02020603050405020304" pitchFamily="18" charset="0"/>
              </a:rPr>
              <a:t>:</a:t>
            </a:r>
            <a:endParaRPr lang="en-US" altLang="en-US" sz="2200" b="1" dirty="0">
              <a:solidFill>
                <a:srgbClr val="080808"/>
              </a:solidFill>
              <a:latin typeface="Times New Roman" panose="02020603050405020304" pitchFamily="18" charset="0"/>
              <a:cs typeface="Calibri" panose="020F0502020204030204" pitchFamily="34" charset="0"/>
            </a:endParaRPr>
          </a:p>
          <a:p>
            <a:pPr algn="just" eaLnBrk="0" fontAlgn="base" hangingPunct="0">
              <a:spcBef>
                <a:spcPts val="600"/>
              </a:spcBef>
              <a:spcAft>
                <a:spcPct val="0"/>
              </a:spcAft>
              <a:buClrTx/>
              <a:buNone/>
            </a:pP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Ký</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kết</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hợp</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đồng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uỷ</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thác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cho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cơ</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quan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vận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tải</a:t>
            </a:r>
            <a:r>
              <a:rPr lang="en-US" altLang="en-US" sz="2200" dirty="0">
                <a:solidFill>
                  <a:srgbClr val="080808"/>
                </a:solidFill>
                <a:latin typeface="Times New Roman" panose="02020603050405020304" pitchFamily="18" charset="0"/>
                <a:cs typeface="Times New Roman" panose="02020603050405020304" pitchFamily="18" charset="0"/>
              </a:rPr>
              <a:t> (Ga, </a:t>
            </a:r>
            <a:r>
              <a:rPr lang="en-US" altLang="en-US" sz="2200" dirty="0" err="1">
                <a:solidFill>
                  <a:srgbClr val="080808"/>
                </a:solidFill>
                <a:latin typeface="Times New Roman" panose="02020603050405020304" pitchFamily="18" charset="0"/>
                <a:cs typeface="Times New Roman" panose="02020603050405020304" pitchFamily="18" charset="0"/>
              </a:rPr>
              <a:t>cảng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về</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việc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giao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nhận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hàng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từ</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tàu</a:t>
            </a:r>
            <a:r>
              <a:rPr lang="en-US" altLang="en-US" sz="2200" dirty="0">
                <a:solidFill>
                  <a:srgbClr val="080808"/>
                </a:solidFill>
                <a:latin typeface="Times New Roman" panose="02020603050405020304" pitchFamily="18" charset="0"/>
                <a:cs typeface="Times New Roman" panose="02020603050405020304" pitchFamily="18" charset="0"/>
              </a:rPr>
              <a:t>.</a:t>
            </a:r>
            <a:endParaRPr lang="en-US" altLang="en-US" sz="2200" dirty="0">
              <a:solidFill>
                <a:srgbClr val="080808"/>
              </a:solidFill>
              <a:latin typeface="Times New Roman" panose="02020603050405020304" pitchFamily="18" charset="0"/>
              <a:cs typeface="Calibri" panose="020F0502020204030204" pitchFamily="34" charset="0"/>
            </a:endParaRPr>
          </a:p>
          <a:p>
            <a:pPr algn="just" eaLnBrk="0" fontAlgn="base" hangingPunct="0">
              <a:spcBef>
                <a:spcPts val="600"/>
              </a:spcBef>
              <a:spcAft>
                <a:spcPct val="0"/>
              </a:spcAft>
              <a:buClrTx/>
              <a:buNone/>
            </a:pP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Xác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nhận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với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cơ</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quan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vận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tải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kế</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hoạch</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tiếp</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nhận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hàng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nhập</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khẩu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hàng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năm</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từng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quý</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lịch</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tàu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cơ</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cấu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mặt</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hàng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điều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kiện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kỹ</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thuật</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khi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bốc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dỡ</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vận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chuyển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giao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nhận</a:t>
            </a:r>
            <a:r>
              <a:rPr lang="en-US" altLang="en-US" sz="2200" dirty="0">
                <a:solidFill>
                  <a:srgbClr val="080808"/>
                </a:solidFill>
                <a:latin typeface="Times New Roman" panose="02020603050405020304" pitchFamily="18" charset="0"/>
                <a:cs typeface="Times New Roman" panose="02020603050405020304" pitchFamily="18" charset="0"/>
              </a:rPr>
              <a:t>.</a:t>
            </a:r>
            <a:endParaRPr lang="en-US" altLang="en-US" sz="2200" dirty="0">
              <a:solidFill>
                <a:srgbClr val="080808"/>
              </a:solidFill>
              <a:latin typeface="Times New Roman" panose="02020603050405020304" pitchFamily="18" charset="0"/>
              <a:cs typeface="Calibri" panose="020F0502020204030204" pitchFamily="34" charset="0"/>
            </a:endParaRPr>
          </a:p>
          <a:p>
            <a:pPr algn="just" eaLnBrk="0" fontAlgn="base" hangingPunct="0">
              <a:spcBef>
                <a:spcPts val="600"/>
              </a:spcBef>
              <a:spcAft>
                <a:spcPct val="0"/>
              </a:spcAft>
              <a:buClrTx/>
              <a:buNone/>
            </a:pP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Cung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cấp</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các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tài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liệu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cần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thiết</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cho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việc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giao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nhận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hàng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hoá</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như</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vận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đơn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lệnh</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giao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hàng</a:t>
            </a:r>
            <a:r>
              <a:rPr lang="en-US" altLang="en-US" sz="2200" dirty="0">
                <a:solidFill>
                  <a:srgbClr val="080808"/>
                </a:solidFill>
                <a:latin typeface="Times New Roman" panose="02020603050405020304" pitchFamily="18" charset="0"/>
                <a:cs typeface="Times New Roman" panose="02020603050405020304" pitchFamily="18" charset="0"/>
              </a:rPr>
              <a:t>...</a:t>
            </a:r>
            <a:endParaRPr lang="en-US" altLang="en-US" sz="2200" dirty="0">
              <a:solidFill>
                <a:srgbClr val="080808"/>
              </a:solidFill>
              <a:latin typeface="Times New Roman" panose="02020603050405020304" pitchFamily="18" charset="0"/>
              <a:cs typeface="Calibri" panose="020F0502020204030204" pitchFamily="34" charset="0"/>
            </a:endParaRPr>
          </a:p>
          <a:p>
            <a:pPr algn="just" eaLnBrk="0" fontAlgn="base" hangingPunct="0">
              <a:spcBef>
                <a:spcPts val="600"/>
              </a:spcBef>
              <a:spcAft>
                <a:spcPct val="0"/>
              </a:spcAft>
              <a:buClrTx/>
              <a:buNone/>
            </a:pP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Thông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báo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cho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các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đơn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vị</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trong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nước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đặt</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mua</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hàng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nhập</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khẩu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nếu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hàng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nhập</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khẩu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cho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một</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đơn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vị</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trong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nước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và</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dự</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kiến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ngày</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hàng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về</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ngày</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thực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tế</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tàu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chở</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hàng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về</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đến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cảng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hoặc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toa</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xe</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chở</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hàng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đưa</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hàng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về</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bãi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giao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nhận</a:t>
            </a:r>
            <a:r>
              <a:rPr lang="en-US" altLang="en-US" sz="2200" dirty="0">
                <a:solidFill>
                  <a:srgbClr val="080808"/>
                </a:solidFill>
                <a:latin typeface="Times New Roman" panose="02020603050405020304" pitchFamily="18" charset="0"/>
                <a:cs typeface="Times New Roman" panose="02020603050405020304" pitchFamily="18" charset="0"/>
              </a:rPr>
              <a:t>.</a:t>
            </a:r>
            <a:endParaRPr lang="en-US" altLang="en-US" sz="2200" dirty="0">
              <a:solidFill>
                <a:srgbClr val="080808"/>
              </a:solidFill>
              <a:latin typeface="Times New Roman" panose="02020603050405020304" pitchFamily="18" charset="0"/>
              <a:cs typeface="Calibri" panose="020F0502020204030204" pitchFamily="34" charset="0"/>
            </a:endParaRPr>
          </a:p>
          <a:p>
            <a:pPr algn="just" eaLnBrk="0" fontAlgn="base" hangingPunct="0">
              <a:spcBef>
                <a:spcPts val="600"/>
              </a:spcBef>
              <a:spcAft>
                <a:spcPct val="0"/>
              </a:spcAft>
              <a:buClrTx/>
              <a:buNone/>
            </a:pP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Thanh</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toán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cho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cơ</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quan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vận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tải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các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phí</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tổn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về</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giao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nhận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bốc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xếp</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bảo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quản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và</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vận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chuyển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hàng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nhập</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khẩu</a:t>
            </a:r>
            <a:r>
              <a:rPr lang="en-US" altLang="en-US" sz="2200" dirty="0">
                <a:solidFill>
                  <a:srgbClr val="080808"/>
                </a:solidFill>
                <a:latin typeface="Times New Roman" panose="02020603050405020304" pitchFamily="18" charset="0"/>
                <a:cs typeface="Times New Roman" panose="02020603050405020304" pitchFamily="18" charset="0"/>
              </a:rPr>
              <a:t>.</a:t>
            </a:r>
            <a:endParaRPr lang="en-US" altLang="en-US" sz="2200" dirty="0">
              <a:solidFill>
                <a:srgbClr val="080808"/>
              </a:solidFill>
              <a:latin typeface="Times New Roman" panose="02020603050405020304" pitchFamily="18" charset="0"/>
              <a:cs typeface="Calibri" panose="020F0502020204030204" pitchFamily="34" charset="0"/>
            </a:endParaRPr>
          </a:p>
          <a:p>
            <a:pPr algn="just" eaLnBrk="0" fontAlgn="base" hangingPunct="0">
              <a:spcBef>
                <a:spcPts val="600"/>
              </a:spcBef>
              <a:spcAft>
                <a:spcPct val="0"/>
              </a:spcAft>
              <a:buClrTx/>
              <a:buNone/>
            </a:pPr>
            <a:r>
              <a:rPr lang="en-US" altLang="en-US" sz="2200" dirty="0">
                <a:solidFill>
                  <a:srgbClr val="080808"/>
                </a:solidFill>
                <a:latin typeface="Times New Roman" panose="02020603050405020304" pitchFamily="18" charset="0"/>
                <a:cs typeface="Times New Roman" panose="02020603050405020304" pitchFamily="18" charset="0"/>
              </a:rPr>
              <a:t>- Theo </a:t>
            </a:r>
            <a:r>
              <a:rPr lang="en-US" altLang="en-US" sz="2200" dirty="0" err="1">
                <a:solidFill>
                  <a:srgbClr val="080808"/>
                </a:solidFill>
                <a:latin typeface="Times New Roman" panose="02020603050405020304" pitchFamily="18" charset="0"/>
                <a:cs typeface="Times New Roman" panose="02020603050405020304" pitchFamily="18" charset="0"/>
              </a:rPr>
              <a:t>dõi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việc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giao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nhận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đôn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đốc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cơ</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quan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vận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tải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lập</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các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biên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bản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về</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hàng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hoá</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và</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giải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quyết</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trong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phạm</a:t>
            </a:r>
            <a:r>
              <a:rPr lang="en-US" altLang="en-US" sz="2200" dirty="0">
                <a:solidFill>
                  <a:srgbClr val="080808"/>
                </a:solidFill>
                <a:latin typeface="Times New Roman" panose="02020603050405020304" pitchFamily="18" charset="0"/>
                <a:cs typeface="Times New Roman" panose="02020603050405020304" pitchFamily="18" charset="0"/>
              </a:rPr>
              <a:t> vi </a:t>
            </a:r>
            <a:r>
              <a:rPr lang="en-US" altLang="en-US" sz="2200" dirty="0" err="1">
                <a:solidFill>
                  <a:srgbClr val="080808"/>
                </a:solidFill>
                <a:latin typeface="Times New Roman" panose="02020603050405020304" pitchFamily="18" charset="0"/>
                <a:cs typeface="Times New Roman" panose="02020603050405020304" pitchFamily="18" charset="0"/>
              </a:rPr>
              <a:t>quyền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hạn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của</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mình</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những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vấn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đề</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xảy</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ra</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trong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việc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giao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nhận</a:t>
            </a:r>
            <a:r>
              <a:rPr lang="en-US" altLang="en-US" sz="2200" dirty="0">
                <a:solidFill>
                  <a:srgbClr val="080808"/>
                </a:solidFill>
                <a:latin typeface="Times New Roman" panose="02020603050405020304" pitchFamily="18" charset="0"/>
                <a:cs typeface="Times New Roman" panose="02020603050405020304" pitchFamily="18" charset="0"/>
              </a:rPr>
              <a:t>.</a:t>
            </a:r>
            <a:endParaRPr lang="en-US" altLang="en-US" sz="2200" dirty="0">
              <a:solidFill>
                <a:srgbClr val="080808"/>
              </a:solidFill>
              <a:latin typeface="Times New Roman" panose="02020603050405020304" pitchFamily="18" charset="0"/>
              <a:cs typeface="Calibri" panose="020F0502020204030204" pitchFamily="34" charset="0"/>
            </a:endParaRPr>
          </a:p>
        </p:txBody>
      </p:sp>
      <p:sp>
        <p:nvSpPr>
          <p:cNvPr id="5" name="Rectangle 2"/>
          <p:cNvSpPr>
            <a:spLocks noChangeArrowheads="1"/>
          </p:cNvSpPr>
          <p:nvPr/>
        </p:nvSpPr>
        <p:spPr bwMode="auto">
          <a:xfrm>
            <a:off x="2428171" y="348497"/>
            <a:ext cx="6848285" cy="652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lnSpc>
                <a:spcPct val="130000"/>
              </a:lnSpc>
              <a:spcBef>
                <a:spcPts val="200"/>
              </a:spcBef>
              <a:spcAft>
                <a:spcPct val="0"/>
              </a:spcAft>
              <a:buClrTx/>
              <a:buNone/>
            </a:pPr>
            <a:r>
              <a:rPr lang="pt-BR" altLang="en-US" sz="2800" b="1" dirty="0" smtClean="0">
                <a:solidFill>
                  <a:srgbClr val="000000"/>
                </a:solidFill>
                <a:latin typeface="Times New Roman" panose="02020603050405020304" pitchFamily="18" charset="0"/>
                <a:cs typeface="Times New Roman" panose="02020603050405020304" pitchFamily="18" charset="0"/>
              </a:rPr>
              <a:t>4.1. Tổ </a:t>
            </a:r>
            <a:r>
              <a:rPr lang="pt-BR" altLang="en-US" sz="2800" b="1" dirty="0">
                <a:solidFill>
                  <a:srgbClr val="000000"/>
                </a:solidFill>
                <a:latin typeface="Times New Roman" panose="02020603050405020304" pitchFamily="18" charset="0"/>
                <a:cs typeface="Times New Roman" panose="02020603050405020304" pitchFamily="18" charset="0"/>
              </a:rPr>
              <a:t>chức thực hiện hợp đồng </a:t>
            </a:r>
            <a:r>
              <a:rPr lang="pt-BR" altLang="en-US" sz="2800" b="1" dirty="0" smtClean="0">
                <a:solidFill>
                  <a:srgbClr val="000000"/>
                </a:solidFill>
                <a:latin typeface="Times New Roman" panose="02020603050405020304" pitchFamily="18" charset="0"/>
                <a:cs typeface="Times New Roman" panose="02020603050405020304" pitchFamily="18" charset="0"/>
              </a:rPr>
              <a:t>xuất </a:t>
            </a:r>
            <a:r>
              <a:rPr lang="pt-BR" altLang="en-US" sz="2800" b="1" dirty="0">
                <a:solidFill>
                  <a:srgbClr val="000000"/>
                </a:solidFill>
                <a:latin typeface="Times New Roman" panose="02020603050405020304" pitchFamily="18" charset="0"/>
                <a:cs typeface="Times New Roman" panose="02020603050405020304" pitchFamily="18" charset="0"/>
              </a:rPr>
              <a:t>khẩu </a:t>
            </a:r>
            <a:endParaRPr lang="en-US" altLang="en-US" sz="28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7040849"/>
      </p:ext>
    </p:extLst>
  </p:cSld>
  <p:clrMapOvr>
    <a:masterClrMapping/>
  </p:clrMapOvr>
  <p:transition advClick="0" advTm="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fade">
                                      <p:cBhvr>
                                        <p:cTn id="14" dur="1000"/>
                                        <p:tgtEl>
                                          <p:spTgt spid="2">
                                            <p:txEl>
                                              <p:pRg st="2" end="2"/>
                                            </p:txEl>
                                          </p:spTgt>
                                        </p:tgtEl>
                                      </p:cBhvr>
                                    </p:animEffect>
                                    <p:anim calcmode="lin" valueType="num">
                                      <p:cBhvr>
                                        <p:cTn id="15"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4"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 calcmode="lin" valueType="num">
                                      <p:cBhvr additive="base">
                                        <p:cTn id="21"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42" presetClass="entr" presetSubtype="0" fill="hold"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fade">
                                      <p:cBhvr>
                                        <p:cTn id="27" dur="1000"/>
                                        <p:tgtEl>
                                          <p:spTgt spid="2">
                                            <p:txEl>
                                              <p:pRg st="4" end="4"/>
                                            </p:txEl>
                                          </p:spTgt>
                                        </p:tgtEl>
                                      </p:cBhvr>
                                    </p:animEffect>
                                    <p:anim calcmode="lin" valueType="num">
                                      <p:cBhvr>
                                        <p:cTn id="28"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2" presetClass="entr" presetSubtype="4" fill="hold" nodeType="clickEffect">
                                  <p:stCondLst>
                                    <p:cond delay="0"/>
                                  </p:stCondLst>
                                  <p:childTnLst>
                                    <p:set>
                                      <p:cBhvr>
                                        <p:cTn id="33" dur="1" fill="hold">
                                          <p:stCondLst>
                                            <p:cond delay="0"/>
                                          </p:stCondLst>
                                        </p:cTn>
                                        <p:tgtEl>
                                          <p:spTgt spid="2">
                                            <p:txEl>
                                              <p:pRg st="5" end="5"/>
                                            </p:txEl>
                                          </p:spTgt>
                                        </p:tgtEl>
                                        <p:attrNameLst>
                                          <p:attrName>style.visibility</p:attrName>
                                        </p:attrNameLst>
                                      </p:cBhvr>
                                      <p:to>
                                        <p:strVal val="visible"/>
                                      </p:to>
                                    </p:set>
                                    <p:anim calcmode="lin" valueType="num">
                                      <p:cBhvr additive="base">
                                        <p:cTn id="34"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0"/>
                            </p:stCondLst>
                            <p:childTnLst>
                              <p:par>
                                <p:cTn id="38" presetID="42" presetClass="entr" presetSubtype="0" fill="hold" nodeType="clickEffect">
                                  <p:stCondLst>
                                    <p:cond delay="0"/>
                                  </p:stCondLst>
                                  <p:childTnLst>
                                    <p:set>
                                      <p:cBhvr>
                                        <p:cTn id="39" dur="1" fill="hold">
                                          <p:stCondLst>
                                            <p:cond delay="0"/>
                                          </p:stCondLst>
                                        </p:cTn>
                                        <p:tgtEl>
                                          <p:spTgt spid="2">
                                            <p:txEl>
                                              <p:pRg st="6" end="6"/>
                                            </p:txEl>
                                          </p:spTgt>
                                        </p:tgtEl>
                                        <p:attrNameLst>
                                          <p:attrName>style.visibility</p:attrName>
                                        </p:attrNameLst>
                                      </p:cBhvr>
                                      <p:to>
                                        <p:strVal val="visible"/>
                                      </p:to>
                                    </p:set>
                                    <p:animEffect transition="in" filter="fade">
                                      <p:cBhvr>
                                        <p:cTn id="40" dur="1000"/>
                                        <p:tgtEl>
                                          <p:spTgt spid="2">
                                            <p:txEl>
                                              <p:pRg st="6" end="6"/>
                                            </p:txEl>
                                          </p:spTgt>
                                        </p:tgtEl>
                                      </p:cBhvr>
                                    </p:animEffect>
                                    <p:anim calcmode="lin" valueType="num">
                                      <p:cBhvr>
                                        <p:cTn id="41"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42"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42" presetClass="entr" presetSubtype="0" fill="hold" nodeType="clickEffect">
                                  <p:stCondLst>
                                    <p:cond delay="0"/>
                                  </p:stCondLst>
                                  <p:childTnLst>
                                    <p:set>
                                      <p:cBhvr>
                                        <p:cTn id="46" dur="1" fill="hold">
                                          <p:stCondLst>
                                            <p:cond delay="0"/>
                                          </p:stCondLst>
                                        </p:cTn>
                                        <p:tgtEl>
                                          <p:spTgt spid="2">
                                            <p:txEl>
                                              <p:pRg st="7" end="7"/>
                                            </p:txEl>
                                          </p:spTgt>
                                        </p:tgtEl>
                                        <p:attrNameLst>
                                          <p:attrName>style.visibility</p:attrName>
                                        </p:attrNameLst>
                                      </p:cBhvr>
                                      <p:to>
                                        <p:strVal val="visible"/>
                                      </p:to>
                                    </p:set>
                                    <p:animEffect transition="in" filter="fade">
                                      <p:cBhvr>
                                        <p:cTn id="47" dur="1000"/>
                                        <p:tgtEl>
                                          <p:spTgt spid="2">
                                            <p:txEl>
                                              <p:pRg st="7" end="7"/>
                                            </p:txEl>
                                          </p:spTgt>
                                        </p:tgtEl>
                                      </p:cBhvr>
                                    </p:animEffect>
                                    <p:anim calcmode="lin" valueType="num">
                                      <p:cBhvr>
                                        <p:cTn id="48"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49"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148855" y="1137204"/>
            <a:ext cx="11717079" cy="477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0" fontAlgn="base" hangingPunct="0">
              <a:spcBef>
                <a:spcPts val="600"/>
              </a:spcBef>
              <a:spcAft>
                <a:spcPts val="600"/>
              </a:spcAft>
              <a:buClrTx/>
              <a:buNone/>
            </a:pPr>
            <a:r>
              <a:rPr lang="en-US" altLang="en-US" sz="2200" b="1" dirty="0">
                <a:solidFill>
                  <a:srgbClr val="080808"/>
                </a:solidFill>
                <a:latin typeface="Times New Roman" panose="02020603050405020304" pitchFamily="18" charset="0"/>
                <a:cs typeface="Times New Roman" panose="02020603050405020304" pitchFamily="18" charset="0"/>
              </a:rPr>
              <a:t>BƯỚC 7: </a:t>
            </a:r>
            <a:r>
              <a:rPr lang="en-US" altLang="en-US" sz="2200" b="1" dirty="0" err="1">
                <a:solidFill>
                  <a:srgbClr val="080808"/>
                </a:solidFill>
                <a:latin typeface="Times New Roman" panose="02020603050405020304" pitchFamily="18" charset="0"/>
                <a:cs typeface="Times New Roman" panose="02020603050405020304" pitchFamily="18" charset="0"/>
              </a:rPr>
              <a:t>Kiểm</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tra</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hàng</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hóa</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Nhập</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khẩu</a:t>
            </a:r>
            <a:endParaRPr lang="en-US" altLang="en-US" sz="2200" dirty="0">
              <a:solidFill>
                <a:srgbClr val="080808"/>
              </a:solidFill>
              <a:latin typeface="Times New Roman" panose="02020603050405020304" pitchFamily="18" charset="0"/>
              <a:cs typeface="Calibri" panose="020F0502020204030204" pitchFamily="34" charset="0"/>
            </a:endParaRPr>
          </a:p>
          <a:p>
            <a:pPr algn="just" eaLnBrk="0" fontAlgn="base" hangingPunct="0">
              <a:spcBef>
                <a:spcPts val="600"/>
              </a:spcBef>
              <a:spcAft>
                <a:spcPts val="600"/>
              </a:spcAft>
              <a:buClrTx/>
              <a:buNone/>
            </a:pPr>
            <a:r>
              <a:rPr lang="en-US" altLang="en-US" sz="2200" b="1" dirty="0" err="1">
                <a:solidFill>
                  <a:srgbClr val="080808"/>
                </a:solidFill>
                <a:latin typeface="Times New Roman" panose="02020603050405020304" pitchFamily="18" charset="0"/>
                <a:cs typeface="Times New Roman" panose="02020603050405020304" pitchFamily="18" charset="0"/>
              </a:rPr>
              <a:t>Sau</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bước</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nhận</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hàng</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là</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bước</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kiểm</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tra</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hàng</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hoá</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nhập</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xem</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có</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đúng</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với</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hợp</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đồng</a:t>
            </a:r>
            <a:r>
              <a:rPr lang="en-US" altLang="en-US" sz="2200" b="1" dirty="0">
                <a:solidFill>
                  <a:srgbClr val="080808"/>
                </a:solidFill>
                <a:latin typeface="Times New Roman" panose="02020603050405020304" pitchFamily="18" charset="0"/>
                <a:cs typeface="Times New Roman" panose="02020603050405020304" pitchFamily="18" charset="0"/>
              </a:rPr>
              <a:t> hay </a:t>
            </a:r>
            <a:r>
              <a:rPr lang="en-US" altLang="en-US" sz="2200" b="1" dirty="0" err="1">
                <a:solidFill>
                  <a:srgbClr val="080808"/>
                </a:solidFill>
                <a:latin typeface="Times New Roman" panose="02020603050405020304" pitchFamily="18" charset="0"/>
                <a:cs typeface="Times New Roman" panose="02020603050405020304" pitchFamily="18" charset="0"/>
              </a:rPr>
              <a:t>không</a:t>
            </a:r>
            <a:r>
              <a:rPr lang="en-US" altLang="en-US" sz="2200" b="1" dirty="0">
                <a:solidFill>
                  <a:srgbClr val="080808"/>
                </a:solidFill>
                <a:latin typeface="Times New Roman" panose="02020603050405020304" pitchFamily="18" charset="0"/>
                <a:cs typeface="Times New Roman" panose="02020603050405020304" pitchFamily="18" charset="0"/>
              </a:rPr>
              <a:t>.</a:t>
            </a:r>
            <a:endParaRPr lang="en-US" altLang="en-US" sz="2200" b="1" dirty="0">
              <a:solidFill>
                <a:srgbClr val="080808"/>
              </a:solidFill>
              <a:latin typeface="Times New Roman" panose="02020603050405020304" pitchFamily="18" charset="0"/>
              <a:cs typeface="Calibri" panose="020F0502020204030204" pitchFamily="34" charset="0"/>
            </a:endParaRPr>
          </a:p>
          <a:p>
            <a:pPr algn="just" eaLnBrk="0" fontAlgn="base" hangingPunct="0">
              <a:spcBef>
                <a:spcPts val="600"/>
              </a:spcBef>
              <a:spcAft>
                <a:spcPts val="600"/>
              </a:spcAft>
              <a:buClrTx/>
              <a:buNone/>
            </a:pPr>
            <a:r>
              <a:rPr lang="en-US" altLang="en-US" sz="2200" dirty="0">
                <a:solidFill>
                  <a:srgbClr val="080808"/>
                </a:solidFill>
                <a:latin typeface="Times New Roman" panose="02020603050405020304" pitchFamily="18" charset="0"/>
                <a:cs typeface="Times New Roman" panose="02020603050405020304" pitchFamily="18" charset="0"/>
              </a:rPr>
              <a:t>Theo </a:t>
            </a:r>
            <a:r>
              <a:rPr lang="en-US" altLang="en-US" sz="2200" dirty="0" err="1">
                <a:solidFill>
                  <a:srgbClr val="080808"/>
                </a:solidFill>
                <a:latin typeface="Times New Roman" panose="02020603050405020304" pitchFamily="18" charset="0"/>
                <a:cs typeface="Times New Roman" panose="02020603050405020304" pitchFamily="18" charset="0"/>
              </a:rPr>
              <a:t>tinh</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thần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nghị</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định</a:t>
            </a:r>
            <a:r>
              <a:rPr lang="en-US" altLang="en-US" sz="2200" dirty="0">
                <a:solidFill>
                  <a:srgbClr val="080808"/>
                </a:solidFill>
                <a:latin typeface="Times New Roman" panose="02020603050405020304" pitchFamily="18" charset="0"/>
                <a:cs typeface="Times New Roman" panose="02020603050405020304" pitchFamily="18" charset="0"/>
              </a:rPr>
              <a:t> 200/CP </a:t>
            </a:r>
            <a:r>
              <a:rPr lang="en-US" altLang="en-US" sz="2200" dirty="0" err="1">
                <a:solidFill>
                  <a:srgbClr val="080808"/>
                </a:solidFill>
                <a:latin typeface="Times New Roman" panose="02020603050405020304" pitchFamily="18" charset="0"/>
                <a:cs typeface="Times New Roman" panose="02020603050405020304" pitchFamily="18" charset="0"/>
              </a:rPr>
              <a:t>ngày</a:t>
            </a:r>
            <a:r>
              <a:rPr lang="en-US" altLang="en-US" sz="2200" dirty="0">
                <a:solidFill>
                  <a:srgbClr val="080808"/>
                </a:solidFill>
                <a:latin typeface="Times New Roman" panose="02020603050405020304" pitchFamily="18" charset="0"/>
                <a:cs typeface="Times New Roman" panose="02020603050405020304" pitchFamily="18" charset="0"/>
              </a:rPr>
              <a:t> 31/12/1973 </a:t>
            </a:r>
            <a:r>
              <a:rPr lang="en-US" altLang="en-US" sz="2200" dirty="0" err="1">
                <a:solidFill>
                  <a:srgbClr val="080808"/>
                </a:solidFill>
                <a:latin typeface="Times New Roman" panose="02020603050405020304" pitchFamily="18" charset="0"/>
                <a:cs typeface="Times New Roman" panose="02020603050405020304" pitchFamily="18" charset="0"/>
              </a:rPr>
              <a:t>và</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thông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tư</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liên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bộ</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giao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thông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vận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tải-ngoại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thương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số</a:t>
            </a:r>
            <a:r>
              <a:rPr lang="en-US" altLang="en-US" sz="2200" dirty="0">
                <a:solidFill>
                  <a:srgbClr val="080808"/>
                </a:solidFill>
                <a:latin typeface="Times New Roman" panose="02020603050405020304" pitchFamily="18" charset="0"/>
                <a:cs typeface="Times New Roman" panose="02020603050405020304" pitchFamily="18" charset="0"/>
              </a:rPr>
              <a:t> 52/TTLB </a:t>
            </a:r>
            <a:r>
              <a:rPr lang="en-US" altLang="en-US" sz="2200" dirty="0" err="1">
                <a:solidFill>
                  <a:srgbClr val="080808"/>
                </a:solidFill>
                <a:latin typeface="Times New Roman" panose="02020603050405020304" pitchFamily="18" charset="0"/>
                <a:cs typeface="Times New Roman" panose="02020603050405020304" pitchFamily="18" charset="0"/>
              </a:rPr>
              <a:t>ngày</a:t>
            </a:r>
            <a:r>
              <a:rPr lang="en-US" altLang="en-US" sz="2200" dirty="0">
                <a:solidFill>
                  <a:srgbClr val="080808"/>
                </a:solidFill>
                <a:latin typeface="Times New Roman" panose="02020603050405020304" pitchFamily="18" charset="0"/>
                <a:cs typeface="Times New Roman" panose="02020603050405020304" pitchFamily="18" charset="0"/>
              </a:rPr>
              <a:t> 25/1/1975 </a:t>
            </a:r>
            <a:r>
              <a:rPr lang="en-US" altLang="en-US" sz="2200" dirty="0" err="1">
                <a:solidFill>
                  <a:srgbClr val="080808"/>
                </a:solidFill>
                <a:latin typeface="Times New Roman" panose="02020603050405020304" pitchFamily="18" charset="0"/>
                <a:cs typeface="Times New Roman" panose="02020603050405020304" pitchFamily="18" charset="0"/>
              </a:rPr>
              <a:t>thì</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hàng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nhập</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khẩu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khi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về</a:t>
            </a:r>
            <a:r>
              <a:rPr lang="en-US" altLang="en-US" sz="2200" dirty="0">
                <a:solidFill>
                  <a:srgbClr val="080808"/>
                </a:solidFill>
                <a:latin typeface="Times New Roman" panose="02020603050405020304" pitchFamily="18" charset="0"/>
                <a:cs typeface="Times New Roman" panose="02020603050405020304" pitchFamily="18" charset="0"/>
              </a:rPr>
              <a:t> qua </a:t>
            </a:r>
            <a:r>
              <a:rPr lang="en-US" altLang="en-US" sz="2200" dirty="0" err="1">
                <a:solidFill>
                  <a:srgbClr val="080808"/>
                </a:solidFill>
                <a:latin typeface="Times New Roman" panose="02020603050405020304" pitchFamily="18" charset="0"/>
                <a:cs typeface="Times New Roman" panose="02020603050405020304" pitchFamily="18" charset="0"/>
              </a:rPr>
              <a:t>cửa</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khẩu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phải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được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kiểm</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tra</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kỹ</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càng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mỗi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cơ</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quan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tuỳ</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theo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chức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năng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của</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mình</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tiến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hành</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công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việc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đó</a:t>
            </a:r>
            <a:r>
              <a:rPr lang="en-US" altLang="en-US" sz="2200" dirty="0">
                <a:solidFill>
                  <a:srgbClr val="080808"/>
                </a:solidFill>
                <a:latin typeface="Times New Roman" panose="02020603050405020304" pitchFamily="18" charset="0"/>
                <a:cs typeface="Times New Roman" panose="02020603050405020304" pitchFamily="18" charset="0"/>
              </a:rPr>
              <a:t>.</a:t>
            </a:r>
            <a:endParaRPr lang="en-US" altLang="en-US" sz="2200" dirty="0">
              <a:solidFill>
                <a:srgbClr val="080808"/>
              </a:solidFill>
              <a:latin typeface="Times New Roman" panose="02020603050405020304" pitchFamily="18" charset="0"/>
              <a:cs typeface="Calibri" panose="020F0502020204030204" pitchFamily="34" charset="0"/>
            </a:endParaRPr>
          </a:p>
          <a:p>
            <a:pPr algn="just" eaLnBrk="0" fontAlgn="base" hangingPunct="0">
              <a:spcBef>
                <a:spcPts val="600"/>
              </a:spcBef>
              <a:spcAft>
                <a:spcPts val="600"/>
              </a:spcAft>
              <a:buClrTx/>
              <a:buNone/>
            </a:pPr>
            <a:r>
              <a:rPr lang="en-US" altLang="en-US" sz="2200" b="1" dirty="0" err="1">
                <a:solidFill>
                  <a:srgbClr val="080808"/>
                </a:solidFill>
                <a:latin typeface="Times New Roman" panose="02020603050405020304" pitchFamily="18" charset="0"/>
                <a:cs typeface="Times New Roman" panose="02020603050405020304" pitchFamily="18" charset="0"/>
              </a:rPr>
              <a:t>Cơ</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quan</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ga</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cảng</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phải</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kiểm</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tra</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liêm</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phong</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kẹp</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chì</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trước</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khi</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dỡ</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hàng</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ra</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khỏi</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phươg</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tiện</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vận</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chuyển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Nếu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hàng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có</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tổn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thất</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hoặc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xếp</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không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theo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lô</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vận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đơn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thì</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cơ</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quan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giao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thông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mời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bên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giám</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định</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lập</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biên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bản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giám</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định</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dưới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tàu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Nếu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hàng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chuyên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chở</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mà</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bị</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thiếu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hụt</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mất</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mát</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thì</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phải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có</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biên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bản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kết</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toán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nhận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hàng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với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tàu</a:t>
            </a:r>
            <a:r>
              <a:rPr lang="en-US" altLang="en-US" sz="2200" dirty="0">
                <a:solidFill>
                  <a:srgbClr val="080808"/>
                </a:solidFill>
                <a:latin typeface="Times New Roman" panose="02020603050405020304" pitchFamily="18" charset="0"/>
                <a:cs typeface="Times New Roman" panose="02020603050405020304" pitchFamily="18" charset="0"/>
              </a:rPr>
              <a:t>.</a:t>
            </a:r>
            <a:endParaRPr lang="en-US" altLang="en-US" sz="2200" dirty="0">
              <a:solidFill>
                <a:srgbClr val="080808"/>
              </a:solidFill>
              <a:latin typeface="Times New Roman" panose="02020603050405020304" pitchFamily="18" charset="0"/>
              <a:cs typeface="Calibri" panose="020F0502020204030204" pitchFamily="34" charset="0"/>
            </a:endParaRPr>
          </a:p>
          <a:p>
            <a:pPr algn="just" eaLnBrk="0" fontAlgn="base" hangingPunct="0">
              <a:spcBef>
                <a:spcPts val="600"/>
              </a:spcBef>
              <a:spcAft>
                <a:spcPts val="600"/>
              </a:spcAft>
              <a:buClrTx/>
              <a:buNone/>
            </a:pPr>
            <a:r>
              <a:rPr lang="en-US" altLang="en-US" sz="2200" b="1" dirty="0" err="1">
                <a:solidFill>
                  <a:srgbClr val="080808"/>
                </a:solidFill>
                <a:latin typeface="Times New Roman" panose="02020603050405020304" pitchFamily="18" charset="0"/>
                <a:cs typeface="Times New Roman" panose="02020603050405020304" pitchFamily="18" charset="0"/>
              </a:rPr>
              <a:t>Doanh</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nghiệp</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nhập</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khẩu</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với</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tư</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cách</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là</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một</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bên</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đứng</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tên</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trên</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vận</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đơn</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phải</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lập</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thư</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dự</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kháng</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nếu</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nghi</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ngờ</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hoặc</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nhận</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thấy</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hàng</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thực</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sự</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có</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tổn</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thất</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phải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yêu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cầu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công</a:t>
            </a:r>
            <a:r>
              <a:rPr lang="en-US" altLang="en-US" sz="2200" dirty="0">
                <a:solidFill>
                  <a:srgbClr val="080808"/>
                </a:solidFill>
                <a:latin typeface="Times New Roman" panose="02020603050405020304" pitchFamily="18" charset="0"/>
                <a:cs typeface="Times New Roman" panose="02020603050405020304" pitchFamily="18" charset="0"/>
              </a:rPr>
              <a:t> ty </a:t>
            </a:r>
            <a:r>
              <a:rPr lang="en-US" altLang="en-US" sz="2200" dirty="0" err="1">
                <a:solidFill>
                  <a:srgbClr val="080808"/>
                </a:solidFill>
                <a:latin typeface="Times New Roman" panose="02020603050405020304" pitchFamily="18" charset="0"/>
                <a:cs typeface="Times New Roman" panose="02020603050405020304" pitchFamily="18" charset="0"/>
              </a:rPr>
              <a:t>bảo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hiểm</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lập</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biên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bản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giám</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định</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nếu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tổn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thất</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xảy</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ra</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thuộc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những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rủi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ro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đã</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mua</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bảo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hiểm</a:t>
            </a:r>
            <a:r>
              <a:rPr lang="en-US" altLang="en-US" sz="2200" dirty="0">
                <a:solidFill>
                  <a:srgbClr val="080808"/>
                </a:solidFill>
                <a:latin typeface="Times New Roman" panose="02020603050405020304" pitchFamily="18" charset="0"/>
                <a:cs typeface="Times New Roman" panose="02020603050405020304" pitchFamily="18" charset="0"/>
              </a:rPr>
              <a:t>.</a:t>
            </a:r>
            <a:endParaRPr lang="en-US" altLang="en-US" sz="2200" dirty="0">
              <a:solidFill>
                <a:srgbClr val="080808"/>
              </a:solidFill>
              <a:latin typeface="Times New Roman" panose="02020603050405020304" pitchFamily="18" charset="0"/>
              <a:cs typeface="Calibri" panose="020F0502020204030204" pitchFamily="34" charset="0"/>
            </a:endParaRPr>
          </a:p>
        </p:txBody>
      </p:sp>
      <p:sp>
        <p:nvSpPr>
          <p:cNvPr id="147460" name="Rectangle 2"/>
          <p:cNvSpPr>
            <a:spLocks noChangeArrowheads="1"/>
          </p:cNvSpPr>
          <p:nvPr/>
        </p:nvSpPr>
        <p:spPr bwMode="auto">
          <a:xfrm>
            <a:off x="3014329" y="321634"/>
            <a:ext cx="6949275" cy="596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lnSpc>
                <a:spcPct val="130000"/>
              </a:lnSpc>
              <a:spcBef>
                <a:spcPts val="200"/>
              </a:spcBef>
              <a:spcAft>
                <a:spcPct val="0"/>
              </a:spcAft>
              <a:buClrTx/>
              <a:buNone/>
            </a:pPr>
            <a:r>
              <a:rPr lang="pt-BR" altLang="en-US" sz="2800" b="1" dirty="0" smtClean="0">
                <a:solidFill>
                  <a:srgbClr val="000000"/>
                </a:solidFill>
                <a:latin typeface="Times New Roman" panose="02020603050405020304" pitchFamily="18" charset="0"/>
                <a:cs typeface="Times New Roman" panose="02020603050405020304" pitchFamily="18" charset="0"/>
              </a:rPr>
              <a:t>4.2. </a:t>
            </a:r>
            <a:r>
              <a:rPr lang="pt-BR" altLang="en-US" sz="2800" b="1" dirty="0">
                <a:solidFill>
                  <a:srgbClr val="000000"/>
                </a:solidFill>
                <a:latin typeface="Times New Roman" panose="02020603050405020304" pitchFamily="18" charset="0"/>
                <a:cs typeface="Times New Roman" panose="02020603050405020304" pitchFamily="18" charset="0"/>
              </a:rPr>
              <a:t>Tổ chức thực hiện hợp đồng nhập khẩu </a:t>
            </a:r>
            <a:endParaRPr lang="en-US" altLang="en-US" sz="28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371332"/>
      </p:ext>
    </p:extLst>
  </p:cSld>
  <p:clrMapOvr>
    <a:masterClrMapping/>
  </p:clrMapOvr>
  <p:transition advClick="0" advTm="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fade">
                                      <p:cBhvr>
                                        <p:cTn id="14" dur="1000"/>
                                        <p:tgtEl>
                                          <p:spTgt spid="2">
                                            <p:txEl>
                                              <p:pRg st="2" end="2"/>
                                            </p:txEl>
                                          </p:spTgt>
                                        </p:tgtEl>
                                      </p:cBhvr>
                                    </p:animEffect>
                                    <p:anim calcmode="lin" valueType="num">
                                      <p:cBhvr>
                                        <p:cTn id="15"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fade">
                                      <p:cBhvr>
                                        <p:cTn id="21" dur="1000"/>
                                        <p:tgtEl>
                                          <p:spTgt spid="2">
                                            <p:txEl>
                                              <p:pRg st="3" end="3"/>
                                            </p:txEl>
                                          </p:spTgt>
                                        </p:tgtEl>
                                      </p:cBhvr>
                                    </p:animEffect>
                                    <p:anim calcmode="lin" valueType="num">
                                      <p:cBhvr>
                                        <p:cTn id="22"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4" end="4"/>
                                            </p:txEl>
                                          </p:spTgt>
                                        </p:tgtEl>
                                        <p:attrNameLst>
                                          <p:attrName>style.visibility</p:attrName>
                                        </p:attrNameLst>
                                      </p:cBhvr>
                                      <p:to>
                                        <p:strVal val="visible"/>
                                      </p:to>
                                    </p:set>
                                    <p:animEffect transition="in" filter="fade">
                                      <p:cBhvr>
                                        <p:cTn id="28" dur="1000"/>
                                        <p:tgtEl>
                                          <p:spTgt spid="2">
                                            <p:txEl>
                                              <p:pRg st="4" end="4"/>
                                            </p:txEl>
                                          </p:spTgt>
                                        </p:tgtEl>
                                      </p:cBhvr>
                                    </p:animEffect>
                                    <p:anim calcmode="lin" valueType="num">
                                      <p:cBhvr>
                                        <p:cTn id="29"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1"/>
          <p:cNvSpPr>
            <a:spLocks noChangeArrowheads="1"/>
          </p:cNvSpPr>
          <p:nvPr/>
        </p:nvSpPr>
        <p:spPr bwMode="auto">
          <a:xfrm>
            <a:off x="552894" y="1154667"/>
            <a:ext cx="11079125" cy="477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0" fontAlgn="base" hangingPunct="0">
              <a:spcBef>
                <a:spcPts val="600"/>
              </a:spcBef>
              <a:spcAft>
                <a:spcPts val="600"/>
              </a:spcAft>
              <a:buClrTx/>
              <a:buNone/>
            </a:pPr>
            <a:r>
              <a:rPr lang="en-US" altLang="en-US" sz="2400" b="1" dirty="0">
                <a:solidFill>
                  <a:srgbClr val="080808"/>
                </a:solidFill>
                <a:latin typeface="Times New Roman" panose="02020603050405020304" pitchFamily="18" charset="0"/>
                <a:cs typeface="Times New Roman" panose="02020603050405020304" pitchFamily="18" charset="0"/>
              </a:rPr>
              <a:t>BƯỚC 8: </a:t>
            </a:r>
            <a:r>
              <a:rPr lang="en-US" altLang="en-US" sz="2400" b="1" dirty="0" err="1">
                <a:solidFill>
                  <a:srgbClr val="080808"/>
                </a:solidFill>
                <a:latin typeface="Times New Roman" panose="02020603050405020304" pitchFamily="18" charset="0"/>
                <a:cs typeface="Times New Roman" panose="02020603050405020304" pitchFamily="18" charset="0"/>
              </a:rPr>
              <a:t>Giao</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hàng</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cho</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đơn</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vị</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đặt</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hàng</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Nhập</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Khẩu</a:t>
            </a:r>
            <a:endParaRPr lang="en-US" altLang="en-US" sz="2400" dirty="0">
              <a:solidFill>
                <a:srgbClr val="080808"/>
              </a:solidFill>
              <a:latin typeface="Times New Roman" panose="02020603050405020304" pitchFamily="18" charset="0"/>
              <a:cs typeface="Calibri" panose="020F0502020204030204" pitchFamily="34" charset="0"/>
            </a:endParaRPr>
          </a:p>
          <a:p>
            <a:pPr algn="just" eaLnBrk="0" fontAlgn="base" hangingPunct="0">
              <a:spcBef>
                <a:spcPts val="600"/>
              </a:spcBef>
              <a:spcAft>
                <a:spcPts val="600"/>
              </a:spcAft>
              <a:buClrTx/>
              <a:buNone/>
            </a:pPr>
            <a:r>
              <a:rPr lang="en-US" altLang="en-US" sz="2400" dirty="0" err="1">
                <a:solidFill>
                  <a:srgbClr val="080808"/>
                </a:solidFill>
                <a:latin typeface="Times New Roman" panose="02020603050405020304" pitchFamily="18" charset="0"/>
                <a:cs typeface="Times New Roman" panose="02020603050405020304" pitchFamily="18" charset="0"/>
              </a:rPr>
              <a:t>Khi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doanh</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nghiệp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nhập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khẩu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theo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phương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thức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nhận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uỷ</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thác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thì</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doanh</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nghiệp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sẽ</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giao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số</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hàng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đó</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cho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bên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đặt</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hàng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nhập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khẩu</a:t>
            </a:r>
            <a:r>
              <a:rPr lang="en-US" altLang="en-US" sz="2400" dirty="0">
                <a:solidFill>
                  <a:srgbClr val="080808"/>
                </a:solidFill>
                <a:latin typeface="Times New Roman" panose="02020603050405020304" pitchFamily="18" charset="0"/>
                <a:cs typeface="Times New Roman" panose="02020603050405020304" pitchFamily="18" charset="0"/>
              </a:rPr>
              <a:t>.</a:t>
            </a:r>
            <a:endParaRPr lang="en-US" altLang="en-US" sz="2400" dirty="0">
              <a:solidFill>
                <a:srgbClr val="080808"/>
              </a:solidFill>
              <a:latin typeface="Times New Roman" panose="02020603050405020304" pitchFamily="18" charset="0"/>
              <a:cs typeface="Calibri" panose="020F0502020204030204" pitchFamily="34" charset="0"/>
            </a:endParaRPr>
          </a:p>
          <a:p>
            <a:pPr algn="ctr" eaLnBrk="0" fontAlgn="base" hangingPunct="0">
              <a:spcBef>
                <a:spcPts val="600"/>
              </a:spcBef>
              <a:spcAft>
                <a:spcPts val="600"/>
              </a:spcAft>
              <a:buClrTx/>
              <a:buNone/>
            </a:pPr>
            <a:r>
              <a:rPr lang="en-US" altLang="en-US" sz="2400" b="1" dirty="0">
                <a:solidFill>
                  <a:srgbClr val="080808"/>
                </a:solidFill>
                <a:latin typeface="Times New Roman" panose="02020603050405020304" pitchFamily="18" charset="0"/>
                <a:cs typeface="Times New Roman" panose="02020603050405020304" pitchFamily="18" charset="0"/>
              </a:rPr>
              <a:t>BƯỚC 9: </a:t>
            </a:r>
            <a:r>
              <a:rPr lang="en-US" altLang="en-US" sz="2400" b="1" dirty="0" err="1">
                <a:solidFill>
                  <a:srgbClr val="080808"/>
                </a:solidFill>
                <a:latin typeface="Times New Roman" panose="02020603050405020304" pitchFamily="18" charset="0"/>
                <a:cs typeface="Times New Roman" panose="02020603050405020304" pitchFamily="18" charset="0"/>
              </a:rPr>
              <a:t>Làm</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thủ</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tục</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thanh</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toán</a:t>
            </a:r>
            <a:r>
              <a:rPr lang="en-US" altLang="en-US" sz="2400" b="1" dirty="0">
                <a:solidFill>
                  <a:srgbClr val="080808"/>
                </a:solidFill>
                <a:latin typeface="Times New Roman" panose="02020603050405020304" pitchFamily="18" charset="0"/>
                <a:cs typeface="Times New Roman" panose="02020603050405020304" pitchFamily="18" charset="0"/>
              </a:rPr>
              <a:t>.</a:t>
            </a:r>
            <a:endParaRPr lang="en-US" altLang="en-US" sz="2400" dirty="0">
              <a:solidFill>
                <a:srgbClr val="080808"/>
              </a:solidFill>
              <a:latin typeface="Times New Roman" panose="02020603050405020304" pitchFamily="18" charset="0"/>
              <a:cs typeface="Calibri" panose="020F0502020204030204" pitchFamily="34" charset="0"/>
            </a:endParaRPr>
          </a:p>
          <a:p>
            <a:pPr algn="just" eaLnBrk="0" fontAlgn="base" hangingPunct="0">
              <a:spcBef>
                <a:spcPts val="600"/>
              </a:spcBef>
              <a:spcAft>
                <a:spcPts val="600"/>
              </a:spcAft>
              <a:buClrTx/>
              <a:buFont typeface="Wingdings" panose="05000000000000000000" pitchFamily="2" charset="2"/>
              <a:buChar char="q"/>
            </a:pP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Nếu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phương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thức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thanh</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toán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là</a:t>
            </a:r>
            <a:r>
              <a:rPr lang="en-US" altLang="en-US" sz="2400" dirty="0">
                <a:solidFill>
                  <a:srgbClr val="080808"/>
                </a:solidFill>
                <a:latin typeface="Times New Roman" panose="02020603050405020304" pitchFamily="18" charset="0"/>
                <a:cs typeface="Times New Roman" panose="02020603050405020304" pitchFamily="18" charset="0"/>
              </a:rPr>
              <a:t> L/C </a:t>
            </a:r>
            <a:r>
              <a:rPr lang="en-US" altLang="en-US" sz="2400" dirty="0" err="1">
                <a:solidFill>
                  <a:srgbClr val="080808"/>
                </a:solidFill>
                <a:latin typeface="Times New Roman" panose="02020603050405020304" pitchFamily="18" charset="0"/>
                <a:cs typeface="Times New Roman" panose="02020603050405020304" pitchFamily="18" charset="0"/>
              </a:rPr>
              <a:t>thì</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bên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nhập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khẩu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phải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mở</a:t>
            </a:r>
            <a:r>
              <a:rPr lang="en-US" altLang="en-US" sz="2400" dirty="0">
                <a:solidFill>
                  <a:srgbClr val="080808"/>
                </a:solidFill>
                <a:latin typeface="Times New Roman" panose="02020603050405020304" pitchFamily="18" charset="0"/>
                <a:cs typeface="Times New Roman" panose="02020603050405020304" pitchFamily="18" charset="0"/>
              </a:rPr>
              <a:t> L/C </a:t>
            </a:r>
            <a:r>
              <a:rPr lang="en-US" altLang="en-US" sz="2400" dirty="0" err="1">
                <a:solidFill>
                  <a:srgbClr val="080808"/>
                </a:solidFill>
                <a:latin typeface="Times New Roman" panose="02020603050405020304" pitchFamily="18" charset="0"/>
                <a:cs typeface="Times New Roman" panose="02020603050405020304" pitchFamily="18" charset="0"/>
              </a:rPr>
              <a:t>theo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quy</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định</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Sau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nhận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hàng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và</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kiểm</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tra</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hàng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hoá</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các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giấy</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tờ</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chứng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từ</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nếu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hợp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lệ</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thì</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doanh</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nghiệp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nhập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khẩu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thanh</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toán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cho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ngân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hàng</a:t>
            </a:r>
            <a:r>
              <a:rPr lang="en-US" altLang="en-US" sz="2400" dirty="0">
                <a:solidFill>
                  <a:srgbClr val="080808"/>
                </a:solidFill>
                <a:latin typeface="Times New Roman" panose="02020603050405020304" pitchFamily="18" charset="0"/>
                <a:cs typeface="Times New Roman" panose="02020603050405020304" pitchFamily="18" charset="0"/>
              </a:rPr>
              <a:t>.</a:t>
            </a:r>
            <a:endParaRPr lang="en-US" altLang="en-US" sz="2400" dirty="0">
              <a:solidFill>
                <a:srgbClr val="080808"/>
              </a:solidFill>
              <a:latin typeface="Times New Roman" panose="02020603050405020304" pitchFamily="18" charset="0"/>
              <a:cs typeface="Calibri" panose="020F0502020204030204" pitchFamily="34" charset="0"/>
            </a:endParaRPr>
          </a:p>
          <a:p>
            <a:pPr algn="just" eaLnBrk="0" fontAlgn="base" hangingPunct="0">
              <a:spcBef>
                <a:spcPts val="600"/>
              </a:spcBef>
              <a:spcAft>
                <a:spcPts val="600"/>
              </a:spcAft>
              <a:buClrTx/>
              <a:buFont typeface="Wingdings" panose="05000000000000000000" pitchFamily="2" charset="2"/>
              <a:buChar char="q"/>
            </a:pP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Nếu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hợp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đồng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quy</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định</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thanh</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toán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bằng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phương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pháp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nhờ</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thường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là</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phương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thức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nhờ</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kèm</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chứng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từ</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thì</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bên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nhập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khẩu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được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kiểm</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tra</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chứng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từ</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trong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một</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thời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gian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nhất</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định</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Sau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thời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gian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này</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nếu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bên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mua</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không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có</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lý</a:t>
            </a:r>
            <a:r>
              <a:rPr lang="en-US" altLang="en-US" sz="2400" dirty="0">
                <a:solidFill>
                  <a:srgbClr val="080808"/>
                </a:solidFill>
                <a:latin typeface="Times New Roman" panose="02020603050405020304" pitchFamily="18" charset="0"/>
                <a:cs typeface="Times New Roman" panose="02020603050405020304" pitchFamily="18" charset="0"/>
              </a:rPr>
              <a:t> do </a:t>
            </a:r>
            <a:r>
              <a:rPr lang="en-US" altLang="en-US" sz="2400" dirty="0" err="1">
                <a:solidFill>
                  <a:srgbClr val="080808"/>
                </a:solidFill>
                <a:latin typeface="Times New Roman" panose="02020603050405020304" pitchFamily="18" charset="0"/>
                <a:cs typeface="Times New Roman" panose="02020603050405020304" pitchFamily="18" charset="0"/>
              </a:rPr>
              <a:t>từ</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chối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thanh</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toán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thì</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ngân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hàng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xem</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như</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yêu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cầu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đòi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hàng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là</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hợp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lệ</a:t>
            </a:r>
            <a:r>
              <a:rPr lang="en-US" altLang="en-US" sz="2400" dirty="0">
                <a:solidFill>
                  <a:srgbClr val="080808"/>
                </a:solidFill>
                <a:latin typeface="Times New Roman" panose="02020603050405020304" pitchFamily="18" charset="0"/>
                <a:cs typeface="Times New Roman" panose="02020603050405020304" pitchFamily="18" charset="0"/>
              </a:rPr>
              <a:t>.</a:t>
            </a:r>
            <a:endParaRPr lang="en-US" altLang="en-US" sz="2400" dirty="0">
              <a:solidFill>
                <a:srgbClr val="080808"/>
              </a:solidFill>
              <a:latin typeface="Times New Roman" panose="02020603050405020304" pitchFamily="18" charset="0"/>
            </a:endParaRPr>
          </a:p>
        </p:txBody>
      </p:sp>
      <p:sp>
        <p:nvSpPr>
          <p:cNvPr id="5" name="Rectangle 2"/>
          <p:cNvSpPr>
            <a:spLocks noChangeArrowheads="1"/>
          </p:cNvSpPr>
          <p:nvPr/>
        </p:nvSpPr>
        <p:spPr bwMode="auto">
          <a:xfrm>
            <a:off x="3014329" y="321634"/>
            <a:ext cx="6949275" cy="596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lnSpc>
                <a:spcPct val="130000"/>
              </a:lnSpc>
              <a:spcBef>
                <a:spcPts val="200"/>
              </a:spcBef>
              <a:spcAft>
                <a:spcPct val="0"/>
              </a:spcAft>
              <a:buClrTx/>
              <a:buNone/>
            </a:pPr>
            <a:r>
              <a:rPr lang="pt-BR" altLang="en-US" sz="2800" b="1" dirty="0" smtClean="0">
                <a:solidFill>
                  <a:srgbClr val="000000"/>
                </a:solidFill>
                <a:latin typeface="Times New Roman" panose="02020603050405020304" pitchFamily="18" charset="0"/>
                <a:cs typeface="Times New Roman" panose="02020603050405020304" pitchFamily="18" charset="0"/>
              </a:rPr>
              <a:t>4.2. </a:t>
            </a:r>
            <a:r>
              <a:rPr lang="pt-BR" altLang="en-US" sz="2800" b="1" dirty="0">
                <a:solidFill>
                  <a:srgbClr val="000000"/>
                </a:solidFill>
                <a:latin typeface="Times New Roman" panose="02020603050405020304" pitchFamily="18" charset="0"/>
                <a:cs typeface="Times New Roman" panose="02020603050405020304" pitchFamily="18" charset="0"/>
              </a:rPr>
              <a:t>Tổ chức thực hiện hợp đồng nhập khẩu </a:t>
            </a:r>
            <a:endParaRPr lang="en-US" altLang="en-US" sz="28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8302322"/>
      </p:ext>
    </p:extLst>
  </p:cSld>
  <p:clrMapOvr>
    <a:masterClrMapping/>
  </p:clrMapOvr>
  <p:transition advClick="0" advTm="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49506">
                                            <p:txEl>
                                              <p:pRg st="0" end="0"/>
                                            </p:txEl>
                                          </p:spTgt>
                                        </p:tgtEl>
                                        <p:attrNameLst>
                                          <p:attrName>style.visibility</p:attrName>
                                        </p:attrNameLst>
                                      </p:cBhvr>
                                      <p:to>
                                        <p:strVal val="visible"/>
                                      </p:to>
                                    </p:set>
                                    <p:animEffect transition="in" filter="fade">
                                      <p:cBhvr>
                                        <p:cTn id="7" dur="1000"/>
                                        <p:tgtEl>
                                          <p:spTgt spid="149506">
                                            <p:txEl>
                                              <p:pRg st="0" end="0"/>
                                            </p:txEl>
                                          </p:spTgt>
                                        </p:tgtEl>
                                      </p:cBhvr>
                                    </p:animEffect>
                                    <p:anim calcmode="lin" valueType="num">
                                      <p:cBhvr>
                                        <p:cTn id="8" dur="1000" fill="hold"/>
                                        <p:tgtEl>
                                          <p:spTgt spid="14950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49506">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49506">
                                            <p:txEl>
                                              <p:pRg st="1" end="1"/>
                                            </p:txEl>
                                          </p:spTgt>
                                        </p:tgtEl>
                                        <p:attrNameLst>
                                          <p:attrName>style.visibility</p:attrName>
                                        </p:attrNameLst>
                                      </p:cBhvr>
                                      <p:to>
                                        <p:strVal val="visible"/>
                                      </p:to>
                                    </p:set>
                                    <p:animEffect transition="in" filter="fade">
                                      <p:cBhvr>
                                        <p:cTn id="12" dur="1000"/>
                                        <p:tgtEl>
                                          <p:spTgt spid="149506">
                                            <p:txEl>
                                              <p:pRg st="1" end="1"/>
                                            </p:txEl>
                                          </p:spTgt>
                                        </p:tgtEl>
                                      </p:cBhvr>
                                    </p:animEffect>
                                    <p:anim calcmode="lin" valueType="num">
                                      <p:cBhvr>
                                        <p:cTn id="13" dur="1000" fill="hold"/>
                                        <p:tgtEl>
                                          <p:spTgt spid="149506">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14950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nodeType="clickEffect">
                                  <p:stCondLst>
                                    <p:cond delay="0"/>
                                  </p:stCondLst>
                                  <p:childTnLst>
                                    <p:set>
                                      <p:cBhvr>
                                        <p:cTn id="18" dur="1" fill="hold">
                                          <p:stCondLst>
                                            <p:cond delay="0"/>
                                          </p:stCondLst>
                                        </p:cTn>
                                        <p:tgtEl>
                                          <p:spTgt spid="149506">
                                            <p:txEl>
                                              <p:pRg st="2" end="2"/>
                                            </p:txEl>
                                          </p:spTgt>
                                        </p:tgtEl>
                                        <p:attrNameLst>
                                          <p:attrName>style.visibility</p:attrName>
                                        </p:attrNameLst>
                                      </p:cBhvr>
                                      <p:to>
                                        <p:strVal val="visible"/>
                                      </p:to>
                                    </p:set>
                                    <p:animEffect transition="in" filter="fade">
                                      <p:cBhvr>
                                        <p:cTn id="19" dur="1000"/>
                                        <p:tgtEl>
                                          <p:spTgt spid="149506">
                                            <p:txEl>
                                              <p:pRg st="2" end="2"/>
                                            </p:txEl>
                                          </p:spTgt>
                                        </p:tgtEl>
                                      </p:cBhvr>
                                    </p:animEffect>
                                    <p:anim calcmode="lin" valueType="num">
                                      <p:cBhvr>
                                        <p:cTn id="20" dur="1000" fill="hold"/>
                                        <p:tgtEl>
                                          <p:spTgt spid="149506">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14950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nodeType="clickEffect">
                                  <p:stCondLst>
                                    <p:cond delay="0"/>
                                  </p:stCondLst>
                                  <p:childTnLst>
                                    <p:set>
                                      <p:cBhvr>
                                        <p:cTn id="25" dur="1" fill="hold">
                                          <p:stCondLst>
                                            <p:cond delay="0"/>
                                          </p:stCondLst>
                                        </p:cTn>
                                        <p:tgtEl>
                                          <p:spTgt spid="149506">
                                            <p:txEl>
                                              <p:pRg st="3" end="3"/>
                                            </p:txEl>
                                          </p:spTgt>
                                        </p:tgtEl>
                                        <p:attrNameLst>
                                          <p:attrName>style.visibility</p:attrName>
                                        </p:attrNameLst>
                                      </p:cBhvr>
                                      <p:to>
                                        <p:strVal val="visible"/>
                                      </p:to>
                                    </p:set>
                                    <p:animEffect transition="in" filter="fade">
                                      <p:cBhvr>
                                        <p:cTn id="26" dur="1000"/>
                                        <p:tgtEl>
                                          <p:spTgt spid="149506">
                                            <p:txEl>
                                              <p:pRg st="3" end="3"/>
                                            </p:txEl>
                                          </p:spTgt>
                                        </p:tgtEl>
                                      </p:cBhvr>
                                    </p:animEffect>
                                    <p:anim calcmode="lin" valueType="num">
                                      <p:cBhvr>
                                        <p:cTn id="27" dur="1000" fill="hold"/>
                                        <p:tgtEl>
                                          <p:spTgt spid="149506">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14950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42" presetClass="entr" presetSubtype="0" fill="hold" nodeType="clickEffect">
                                  <p:stCondLst>
                                    <p:cond delay="0"/>
                                  </p:stCondLst>
                                  <p:childTnLst>
                                    <p:set>
                                      <p:cBhvr>
                                        <p:cTn id="32" dur="1" fill="hold">
                                          <p:stCondLst>
                                            <p:cond delay="0"/>
                                          </p:stCondLst>
                                        </p:cTn>
                                        <p:tgtEl>
                                          <p:spTgt spid="149506">
                                            <p:txEl>
                                              <p:pRg st="4" end="4"/>
                                            </p:txEl>
                                          </p:spTgt>
                                        </p:tgtEl>
                                        <p:attrNameLst>
                                          <p:attrName>style.visibility</p:attrName>
                                        </p:attrNameLst>
                                      </p:cBhvr>
                                      <p:to>
                                        <p:strVal val="visible"/>
                                      </p:to>
                                    </p:set>
                                    <p:animEffect transition="in" filter="fade">
                                      <p:cBhvr>
                                        <p:cTn id="33" dur="1000"/>
                                        <p:tgtEl>
                                          <p:spTgt spid="149506">
                                            <p:txEl>
                                              <p:pRg st="4" end="4"/>
                                            </p:txEl>
                                          </p:spTgt>
                                        </p:tgtEl>
                                      </p:cBhvr>
                                    </p:animEffect>
                                    <p:anim calcmode="lin" valueType="num">
                                      <p:cBhvr>
                                        <p:cTn id="34" dur="1000" fill="hold"/>
                                        <p:tgtEl>
                                          <p:spTgt spid="149506">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149506">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478465" y="1079205"/>
            <a:ext cx="11387470" cy="4539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ts val="300"/>
              </a:spcBef>
              <a:spcAft>
                <a:spcPct val="0"/>
              </a:spcAft>
              <a:buClrTx/>
              <a:buNone/>
            </a:pPr>
            <a:r>
              <a:rPr lang="en-US" altLang="en-US" sz="2400" b="1" dirty="0">
                <a:solidFill>
                  <a:srgbClr val="080808"/>
                </a:solidFill>
                <a:latin typeface="Times New Roman" panose="02020603050405020304" pitchFamily="18" charset="0"/>
                <a:cs typeface="Times New Roman" panose="02020603050405020304" pitchFamily="18" charset="0"/>
              </a:rPr>
              <a:t>BƯỚC 10: </a:t>
            </a:r>
            <a:r>
              <a:rPr lang="en-US" altLang="en-US" sz="2400" b="1" dirty="0" err="1">
                <a:solidFill>
                  <a:srgbClr val="080808"/>
                </a:solidFill>
                <a:latin typeface="Times New Roman" panose="02020603050405020304" pitchFamily="18" charset="0"/>
                <a:cs typeface="Times New Roman" panose="02020603050405020304" pitchFamily="18" charset="0"/>
              </a:rPr>
              <a:t>Khiếu</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nại</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về</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hàng</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hóa</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và</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giải</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quyết</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khiếu</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nại</a:t>
            </a:r>
            <a:r>
              <a:rPr lang="en-US" altLang="en-US" sz="2400" b="1" dirty="0">
                <a:solidFill>
                  <a:srgbClr val="080808"/>
                </a:solidFill>
                <a:latin typeface="Times New Roman" panose="02020603050405020304" pitchFamily="18" charset="0"/>
                <a:cs typeface="Times New Roman" panose="02020603050405020304" pitchFamily="18" charset="0"/>
              </a:rPr>
              <a:t>.</a:t>
            </a:r>
            <a:endParaRPr lang="en-US" altLang="en-US" sz="2400" dirty="0">
              <a:solidFill>
                <a:srgbClr val="080808"/>
              </a:solidFill>
              <a:latin typeface="Times New Roman" panose="02020603050405020304" pitchFamily="18" charset="0"/>
              <a:cs typeface="Calibri" panose="020F0502020204030204" pitchFamily="34" charset="0"/>
            </a:endParaRPr>
          </a:p>
          <a:p>
            <a:pPr algn="just" eaLnBrk="0" fontAlgn="base" hangingPunct="0">
              <a:spcBef>
                <a:spcPts val="600"/>
              </a:spcBef>
              <a:spcAft>
                <a:spcPts val="600"/>
              </a:spcAft>
              <a:buClrTx/>
            </a:pPr>
            <a:r>
              <a:rPr lang="en-US" altLang="en-US" sz="2400" b="1" dirty="0" err="1">
                <a:solidFill>
                  <a:srgbClr val="080808"/>
                </a:solidFill>
                <a:latin typeface="Times New Roman" panose="02020603050405020304" pitchFamily="18" charset="0"/>
                <a:cs typeface="Times New Roman" panose="02020603050405020304" pitchFamily="18" charset="0"/>
              </a:rPr>
              <a:t>Khi</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thực</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hiện</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hợp</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đồng</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về</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nhập</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khẩu</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nếu</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phát</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hiện</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thấy</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hàng</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nhập</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khẩu</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bị</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tổn</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thất</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thiếu</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hụt</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thì</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bên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nhập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khẩu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cần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phải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lập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ngay</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hồ</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sơ</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khiếu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nại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để</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không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bỏ</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lỡ</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thì</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hạn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khiếu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nại</a:t>
            </a:r>
            <a:r>
              <a:rPr lang="en-US" altLang="en-US" sz="2400" dirty="0">
                <a:solidFill>
                  <a:srgbClr val="080808"/>
                </a:solidFill>
                <a:latin typeface="Times New Roman" panose="02020603050405020304" pitchFamily="18" charset="0"/>
                <a:cs typeface="Times New Roman" panose="02020603050405020304" pitchFamily="18" charset="0"/>
              </a:rPr>
              <a:t>.</a:t>
            </a:r>
            <a:endParaRPr lang="en-US" altLang="en-US" sz="2400" dirty="0">
              <a:solidFill>
                <a:srgbClr val="080808"/>
              </a:solidFill>
              <a:latin typeface="Times New Roman" panose="02020603050405020304" pitchFamily="18" charset="0"/>
              <a:cs typeface="Calibri" panose="020F0502020204030204" pitchFamily="34" charset="0"/>
            </a:endParaRPr>
          </a:p>
          <a:p>
            <a:pPr algn="just" eaLnBrk="0" fontAlgn="base" hangingPunct="0">
              <a:spcBef>
                <a:spcPts val="600"/>
              </a:spcBef>
              <a:spcAft>
                <a:spcPts val="600"/>
              </a:spcAft>
              <a:buClrTx/>
            </a:pPr>
            <a:r>
              <a:rPr lang="en-US" altLang="en-US" sz="2400" b="1" dirty="0" err="1">
                <a:solidFill>
                  <a:srgbClr val="080808"/>
                </a:solidFill>
                <a:latin typeface="Times New Roman" panose="02020603050405020304" pitchFamily="18" charset="0"/>
                <a:cs typeface="Times New Roman" panose="02020603050405020304" pitchFamily="18" charset="0"/>
              </a:rPr>
              <a:t>Cần</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phải</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căn</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cứ</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vào</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trách</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nhiệm</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nghĩa</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vụ</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của</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các</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bên</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để</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lựa</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chọn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đối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tượng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khiếu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nại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cho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phù</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hợp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Đối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tượng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đó</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có</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thể</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là</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người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xuất</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khẩu</a:t>
            </a:r>
            <a:r>
              <a:rPr lang="en-US" altLang="en-US" sz="2400" dirty="0">
                <a:solidFill>
                  <a:srgbClr val="080808"/>
                </a:solidFill>
                <a:latin typeface="Times New Roman" panose="02020603050405020304" pitchFamily="18" charset="0"/>
                <a:cs typeface="Times New Roman" panose="02020603050405020304" pitchFamily="18" charset="0"/>
              </a:rPr>
              <a:t> hay </a:t>
            </a:r>
            <a:r>
              <a:rPr lang="en-US" altLang="en-US" sz="2400" dirty="0" err="1">
                <a:solidFill>
                  <a:srgbClr val="080808"/>
                </a:solidFill>
                <a:latin typeface="Times New Roman" panose="02020603050405020304" pitchFamily="18" charset="0"/>
                <a:cs typeface="Times New Roman" panose="02020603050405020304" pitchFamily="18" charset="0"/>
              </a:rPr>
              <a:t>người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vận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tải</a:t>
            </a:r>
            <a:r>
              <a:rPr lang="en-US" altLang="en-US" sz="2400" dirty="0">
                <a:solidFill>
                  <a:srgbClr val="080808"/>
                </a:solidFill>
                <a:latin typeface="Times New Roman" panose="02020603050405020304" pitchFamily="18" charset="0"/>
                <a:cs typeface="Times New Roman" panose="02020603050405020304" pitchFamily="18" charset="0"/>
              </a:rPr>
              <a:t> hay </a:t>
            </a:r>
            <a:r>
              <a:rPr lang="en-US" altLang="en-US" sz="2400" dirty="0" err="1">
                <a:solidFill>
                  <a:srgbClr val="080808"/>
                </a:solidFill>
                <a:latin typeface="Times New Roman" panose="02020603050405020304" pitchFamily="18" charset="0"/>
                <a:cs typeface="Times New Roman" panose="02020603050405020304" pitchFamily="18" charset="0"/>
              </a:rPr>
              <a:t>bên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bảo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hiểm</a:t>
            </a:r>
            <a:r>
              <a:rPr lang="en-US" altLang="en-US" sz="2400" dirty="0">
                <a:solidFill>
                  <a:srgbClr val="080808"/>
                </a:solidFill>
                <a:latin typeface="Times New Roman" panose="02020603050405020304" pitchFamily="18" charset="0"/>
                <a:cs typeface="Times New Roman" panose="02020603050405020304" pitchFamily="18" charset="0"/>
              </a:rPr>
              <a:t>.</a:t>
            </a:r>
            <a:endParaRPr lang="en-US" altLang="en-US" sz="2400" dirty="0">
              <a:solidFill>
                <a:srgbClr val="080808"/>
              </a:solidFill>
              <a:latin typeface="Times New Roman" panose="02020603050405020304" pitchFamily="18" charset="0"/>
              <a:cs typeface="Calibri" panose="020F0502020204030204" pitchFamily="34" charset="0"/>
            </a:endParaRPr>
          </a:p>
          <a:p>
            <a:pPr algn="just" eaLnBrk="0" fontAlgn="base" hangingPunct="0">
              <a:spcBef>
                <a:spcPts val="600"/>
              </a:spcBef>
              <a:spcAft>
                <a:spcPts val="600"/>
              </a:spcAft>
              <a:buClrTx/>
            </a:pPr>
            <a:r>
              <a:rPr lang="en-US" altLang="en-US" sz="2400" b="1" dirty="0" err="1">
                <a:solidFill>
                  <a:srgbClr val="080808"/>
                </a:solidFill>
                <a:latin typeface="Times New Roman" panose="02020603050405020304" pitchFamily="18" charset="0"/>
                <a:cs typeface="Times New Roman" panose="02020603050405020304" pitchFamily="18" charset="0"/>
              </a:rPr>
              <a:t>Đơn</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khiếu</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nại</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phải</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kèm</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theo</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những</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bằng</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chứng</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về</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việc</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tổn</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thất</a:t>
            </a:r>
            <a:r>
              <a:rPr lang="en-US" altLang="en-US" sz="2400" b="1" dirty="0">
                <a:solidFill>
                  <a:srgbClr val="080808"/>
                </a:solidFill>
                <a:latin typeface="Times New Roman" panose="02020603050405020304" pitchFamily="18" charset="0"/>
                <a:cs typeface="Times New Roman" panose="02020603050405020304" pitchFamily="18" charset="0"/>
              </a:rPr>
              <a:t> </a:t>
            </a:r>
            <a:r>
              <a:rPr lang="en-US" altLang="en-US" sz="2400" b="1" dirty="0" err="1">
                <a:solidFill>
                  <a:srgbClr val="080808"/>
                </a:solidFill>
                <a:latin typeface="Times New Roman" panose="02020603050405020304" pitchFamily="18" charset="0"/>
                <a:cs typeface="Times New Roman" panose="02020603050405020304" pitchFamily="18" charset="0"/>
              </a:rPr>
              <a:t>như</a:t>
            </a:r>
            <a:r>
              <a:rPr lang="en-US" altLang="en-US" sz="2400" b="1" dirty="0">
                <a:solidFill>
                  <a:srgbClr val="080808"/>
                </a:solidFill>
                <a:latin typeface="Times New Roman" panose="02020603050405020304" pitchFamily="18" charset="0"/>
                <a:cs typeface="Times New Roman" panose="02020603050405020304" pitchFamily="18" charset="0"/>
              </a:rPr>
              <a:t>:</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Biên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bản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giám</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định</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hoá</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đơn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vận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đơn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đường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biển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đơn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bảo</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hiểm</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Việc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khiếu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nại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sẽ</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được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giải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quyết</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giữa</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hai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bên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Nếu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hai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bên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không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tự</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giải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quyết</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được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hoặc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không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thoả</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đáng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thì</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người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nhập</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khẩu</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có</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thể</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kiện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bên</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đối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tác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ra</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Hội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Đồng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Trọng</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Tài</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Quốc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Tế</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hoặc</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ra</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Toà</a:t>
            </a:r>
            <a:r>
              <a:rPr lang="en-US" altLang="en-US" sz="2400" dirty="0">
                <a:solidFill>
                  <a:srgbClr val="080808"/>
                </a:solidFill>
                <a:latin typeface="Times New Roman" panose="02020603050405020304" pitchFamily="18" charset="0"/>
                <a:cs typeface="Times New Roman" panose="02020603050405020304" pitchFamily="18" charset="0"/>
              </a:rPr>
              <a:t> </a:t>
            </a:r>
            <a:r>
              <a:rPr lang="en-US" altLang="en-US" sz="2400" dirty="0" err="1">
                <a:solidFill>
                  <a:srgbClr val="080808"/>
                </a:solidFill>
                <a:latin typeface="Times New Roman" panose="02020603050405020304" pitchFamily="18" charset="0"/>
                <a:cs typeface="Times New Roman" panose="02020603050405020304" pitchFamily="18" charset="0"/>
              </a:rPr>
              <a:t>án</a:t>
            </a:r>
            <a:r>
              <a:rPr lang="en-US" altLang="en-US" sz="2400" dirty="0">
                <a:solidFill>
                  <a:srgbClr val="080808"/>
                </a:solidFill>
                <a:latin typeface="Times New Roman" panose="02020603050405020304" pitchFamily="18" charset="0"/>
                <a:cs typeface="Times New Roman" panose="02020603050405020304" pitchFamily="18" charset="0"/>
              </a:rPr>
              <a:t>.</a:t>
            </a:r>
            <a:endParaRPr lang="en-US" altLang="en-US" sz="2400" dirty="0">
              <a:solidFill>
                <a:srgbClr val="080808"/>
              </a:solidFill>
              <a:latin typeface="Times New Roman" panose="02020603050405020304" pitchFamily="18" charset="0"/>
              <a:cs typeface="Calibri" panose="020F0502020204030204" pitchFamily="34" charset="0"/>
            </a:endParaRPr>
          </a:p>
        </p:txBody>
      </p:sp>
      <p:sp>
        <p:nvSpPr>
          <p:cNvPr id="5" name="Rectangle 2"/>
          <p:cNvSpPr>
            <a:spLocks noChangeArrowheads="1"/>
          </p:cNvSpPr>
          <p:nvPr/>
        </p:nvSpPr>
        <p:spPr bwMode="auto">
          <a:xfrm>
            <a:off x="3014329" y="321634"/>
            <a:ext cx="6949275" cy="596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lnSpc>
                <a:spcPct val="130000"/>
              </a:lnSpc>
              <a:spcBef>
                <a:spcPts val="200"/>
              </a:spcBef>
              <a:spcAft>
                <a:spcPct val="0"/>
              </a:spcAft>
              <a:buClrTx/>
              <a:buNone/>
            </a:pPr>
            <a:r>
              <a:rPr lang="pt-BR" altLang="en-US" sz="2800" b="1" dirty="0" smtClean="0">
                <a:solidFill>
                  <a:srgbClr val="000000"/>
                </a:solidFill>
                <a:latin typeface="Times New Roman" panose="02020603050405020304" pitchFamily="18" charset="0"/>
                <a:cs typeface="Times New Roman" panose="02020603050405020304" pitchFamily="18" charset="0"/>
              </a:rPr>
              <a:t>4.2. </a:t>
            </a:r>
            <a:r>
              <a:rPr lang="pt-BR" altLang="en-US" sz="2800" b="1" dirty="0">
                <a:solidFill>
                  <a:srgbClr val="000000"/>
                </a:solidFill>
                <a:latin typeface="Times New Roman" panose="02020603050405020304" pitchFamily="18" charset="0"/>
                <a:cs typeface="Times New Roman" panose="02020603050405020304" pitchFamily="18" charset="0"/>
              </a:rPr>
              <a:t>Tổ chức thực hiện hợp đồng nhập khẩu </a:t>
            </a:r>
            <a:endParaRPr lang="en-US" altLang="en-US" sz="28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6536595"/>
      </p:ext>
    </p:extLst>
  </p:cSld>
  <p:clrMapOvr>
    <a:masterClrMapping/>
  </p:clrMapOvr>
  <p:transition advClick="0" advTm="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6" presetClass="entr" presetSubtype="21"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barn(inVertical)">
                                      <p:cBhvr>
                                        <p:cTn id="14" dur="500"/>
                                        <p:tgtEl>
                                          <p:spTgt spid="2">
                                            <p:txEl>
                                              <p:pRg st="2" end="2"/>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Effect transition="in" filter="fade">
                                      <p:cBhvr>
                                        <p:cTn id="19" dur="1000"/>
                                        <p:tgtEl>
                                          <p:spTgt spid="2">
                                            <p:txEl>
                                              <p:pRg st="3" end="3"/>
                                            </p:txEl>
                                          </p:spTgt>
                                        </p:tgtEl>
                                      </p:cBhvr>
                                    </p:animEffect>
                                    <p:anim calcmode="lin" valueType="num">
                                      <p:cBhvr>
                                        <p:cTn id="20"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6" name="TextBox 3"/>
          <p:cNvSpPr txBox="1">
            <a:spLocks noChangeArrowheads="1"/>
          </p:cNvSpPr>
          <p:nvPr/>
        </p:nvSpPr>
        <p:spPr bwMode="auto">
          <a:xfrm>
            <a:off x="2133600" y="2133601"/>
            <a:ext cx="7924800"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0" fontAlgn="base" hangingPunct="0">
              <a:spcBef>
                <a:spcPct val="0"/>
              </a:spcBef>
              <a:spcAft>
                <a:spcPct val="0"/>
              </a:spcAft>
              <a:buClrTx/>
              <a:buNone/>
            </a:pPr>
            <a:r>
              <a:rPr lang="en-US" altLang="en-US">
                <a:solidFill>
                  <a:srgbClr val="080808"/>
                </a:solidFill>
                <a:latin typeface="Times New Roman" panose="02020603050405020304" pitchFamily="18" charset="0"/>
              </a:rPr>
              <a:t>SINH VIÊN TRÌNH BÀY QUY TRÌNH TỔ CHỨC THỰC HIỆN NHẬP KHẨU MỘT LÔ HÀNG CỤ THỂ TỪ VIỆT NAM ĐI NƯỚC NGOÀI</a:t>
            </a:r>
          </a:p>
        </p:txBody>
      </p:sp>
      <p:sp>
        <p:nvSpPr>
          <p:cNvPr id="151557" name="Rectangle 4"/>
          <p:cNvSpPr>
            <a:spLocks noChangeArrowheads="1"/>
          </p:cNvSpPr>
          <p:nvPr/>
        </p:nvSpPr>
        <p:spPr bwMode="auto">
          <a:xfrm>
            <a:off x="4889500" y="1468439"/>
            <a:ext cx="24130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0" fontAlgn="base" hangingPunct="0">
              <a:spcBef>
                <a:spcPct val="0"/>
              </a:spcBef>
              <a:spcAft>
                <a:spcPct val="0"/>
              </a:spcAft>
              <a:buClrTx/>
              <a:buNone/>
            </a:pPr>
            <a:r>
              <a:rPr lang="en-US" altLang="en-US" sz="2800" b="1">
                <a:solidFill>
                  <a:srgbClr val="FF0000"/>
                </a:solidFill>
                <a:latin typeface="Times New Roman" panose="02020603050405020304" pitchFamily="18" charset="0"/>
              </a:rPr>
              <a:t>THỰC HÀNH</a:t>
            </a:r>
          </a:p>
        </p:txBody>
      </p:sp>
      <p:sp>
        <p:nvSpPr>
          <p:cNvPr id="6" name="Rectangle 2"/>
          <p:cNvSpPr>
            <a:spLocks noChangeArrowheads="1"/>
          </p:cNvSpPr>
          <p:nvPr/>
        </p:nvSpPr>
        <p:spPr bwMode="auto">
          <a:xfrm>
            <a:off x="2705985" y="502141"/>
            <a:ext cx="6949275" cy="596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lnSpc>
                <a:spcPct val="130000"/>
              </a:lnSpc>
              <a:spcBef>
                <a:spcPts val="200"/>
              </a:spcBef>
              <a:spcAft>
                <a:spcPct val="0"/>
              </a:spcAft>
              <a:buClrTx/>
              <a:buNone/>
            </a:pPr>
            <a:r>
              <a:rPr lang="pt-BR" altLang="en-US" sz="2800" b="1" dirty="0" smtClean="0">
                <a:solidFill>
                  <a:srgbClr val="000000"/>
                </a:solidFill>
                <a:latin typeface="Times New Roman" panose="02020603050405020304" pitchFamily="18" charset="0"/>
                <a:cs typeface="Times New Roman" panose="02020603050405020304" pitchFamily="18" charset="0"/>
              </a:rPr>
              <a:t>4.2. </a:t>
            </a:r>
            <a:r>
              <a:rPr lang="pt-BR" altLang="en-US" sz="2800" b="1" dirty="0">
                <a:solidFill>
                  <a:srgbClr val="000000"/>
                </a:solidFill>
                <a:latin typeface="Times New Roman" panose="02020603050405020304" pitchFamily="18" charset="0"/>
                <a:cs typeface="Times New Roman" panose="02020603050405020304" pitchFamily="18" charset="0"/>
              </a:rPr>
              <a:t>Tổ chức thực hiện hợp đồng nhập khẩu </a:t>
            </a:r>
            <a:endParaRPr lang="en-US" altLang="en-US" sz="28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56494538"/>
      </p:ext>
    </p:extLst>
  </p:cSld>
  <p:clrMapOvr>
    <a:masterClrMapping/>
  </p:clrMapOvr>
  <p:transition advClick="0" advTm="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4"/>
          <p:cNvSpPr>
            <a:spLocks noChangeArrowheads="1"/>
          </p:cNvSpPr>
          <p:nvPr/>
        </p:nvSpPr>
        <p:spPr bwMode="auto">
          <a:xfrm>
            <a:off x="209105" y="1708298"/>
            <a:ext cx="11493796" cy="36071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457200">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lnSpc>
                <a:spcPct val="130000"/>
              </a:lnSpc>
              <a:spcBef>
                <a:spcPts val="300"/>
              </a:spcBef>
              <a:spcAft>
                <a:spcPts val="300"/>
              </a:spcAft>
              <a:buClrTx/>
              <a:buNone/>
            </a:pPr>
            <a:r>
              <a:rPr lang="pt-BR" altLang="en-US" sz="2400" b="1" dirty="0">
                <a:latin typeface="Times New Roman" panose="02020603050405020304" pitchFamily="18" charset="0"/>
                <a:cs typeface="Calibri" panose="020F0502020204030204" pitchFamily="34" charset="0"/>
              </a:rPr>
              <a:t>Hóa đơn thương mại </a:t>
            </a:r>
            <a:r>
              <a:rPr lang="pt-BR" altLang="en-US" sz="2400" dirty="0">
                <a:latin typeface="Times New Roman" panose="02020603050405020304" pitchFamily="18" charset="0"/>
                <a:cs typeface="Calibri" panose="020F0502020204030204" pitchFamily="34" charset="0"/>
              </a:rPr>
              <a:t>là chứng từ cơ bản của khâu thanh toán, là yêu cầu của người bán đòi người mua phải trả số tiền hàng ghi trên hóa đơn. </a:t>
            </a:r>
          </a:p>
          <a:p>
            <a:pPr algn="just">
              <a:lnSpc>
                <a:spcPct val="130000"/>
              </a:lnSpc>
              <a:spcBef>
                <a:spcPts val="300"/>
              </a:spcBef>
              <a:spcAft>
                <a:spcPts val="300"/>
              </a:spcAft>
              <a:buClrTx/>
              <a:buNone/>
            </a:pPr>
            <a:r>
              <a:rPr lang="pt-BR" altLang="en-US" sz="2400" b="1" dirty="0">
                <a:latin typeface="Times New Roman" panose="02020603050405020304" pitchFamily="18" charset="0"/>
                <a:cs typeface="Calibri" panose="020F0502020204030204" pitchFamily="34" charset="0"/>
              </a:rPr>
              <a:t>Nội dung hóa đơn </a:t>
            </a:r>
            <a:r>
              <a:rPr lang="pt-BR" altLang="en-US" sz="2400" dirty="0">
                <a:latin typeface="Times New Roman" panose="02020603050405020304" pitchFamily="18" charset="0"/>
                <a:cs typeface="Calibri" panose="020F0502020204030204" pitchFamily="34" charset="0"/>
              </a:rPr>
              <a:t>phải nêu được đặc điểm của hàng hóa, đơn giá, tổng giá trị hàng hóa, điều kiện cơ sở giao hàng, phương thức thanh toán, phương tiện vận tải...</a:t>
            </a:r>
            <a:endParaRPr lang="en-US" altLang="en-US" sz="2400" dirty="0">
              <a:latin typeface="Times New Roman" panose="02020603050405020304" pitchFamily="18" charset="0"/>
              <a:cs typeface="Calibri" panose="020F0502020204030204" pitchFamily="34" charset="0"/>
            </a:endParaRPr>
          </a:p>
          <a:p>
            <a:pPr algn="just">
              <a:lnSpc>
                <a:spcPct val="130000"/>
              </a:lnSpc>
              <a:spcBef>
                <a:spcPts val="300"/>
              </a:spcBef>
              <a:spcAft>
                <a:spcPts val="300"/>
              </a:spcAft>
              <a:buClrTx/>
              <a:buNone/>
            </a:pPr>
            <a:r>
              <a:rPr lang="pt-BR" altLang="en-US" sz="2400" b="1" dirty="0">
                <a:latin typeface="Times New Roman" panose="02020603050405020304" pitchFamily="18" charset="0"/>
                <a:cs typeface="Calibri" panose="020F0502020204030204" pitchFamily="34" charset="0"/>
              </a:rPr>
              <a:t>Hóa đơn</a:t>
            </a:r>
            <a:r>
              <a:rPr lang="pt-BR" altLang="en-US" sz="2400" dirty="0">
                <a:latin typeface="Times New Roman" panose="02020603050405020304" pitchFamily="18" charset="0"/>
                <a:cs typeface="Calibri" panose="020F0502020204030204" pitchFamily="34" charset="0"/>
              </a:rPr>
              <a:t> </a:t>
            </a:r>
            <a:r>
              <a:rPr lang="pt-BR" altLang="en-US" sz="2400" b="1" dirty="0">
                <a:latin typeface="Times New Roman" panose="02020603050405020304" pitchFamily="18" charset="0"/>
                <a:cs typeface="Calibri" panose="020F0502020204030204" pitchFamily="34" charset="0"/>
              </a:rPr>
              <a:t>thường được lập làm nhiều bản</a:t>
            </a:r>
            <a:r>
              <a:rPr lang="pt-BR" altLang="en-US" sz="2400" dirty="0">
                <a:latin typeface="Times New Roman" panose="02020603050405020304" pitchFamily="18" charset="0"/>
                <a:cs typeface="Calibri" panose="020F0502020204030204" pitchFamily="34" charset="0"/>
              </a:rPr>
              <a:t>, để dùng trong nhiều việc khác nhau: xuất trình cho ngân hàng để đòi tiền hàng, xuất trình cho công ty bảo hiểm để tính chi phí bảo hiểm, cho hải quan để tính thuế...</a:t>
            </a:r>
            <a:endParaRPr lang="en-US" altLang="en-US" sz="2400" dirty="0">
              <a:latin typeface="Times New Roman" panose="02020603050405020304" pitchFamily="18" charset="0"/>
              <a:cs typeface="Calibri" panose="020F0502020204030204" pitchFamily="34" charset="0"/>
            </a:endParaRPr>
          </a:p>
        </p:txBody>
      </p:sp>
      <p:sp>
        <p:nvSpPr>
          <p:cNvPr id="5" name="Rectangle 4"/>
          <p:cNvSpPr/>
          <p:nvPr/>
        </p:nvSpPr>
        <p:spPr>
          <a:xfrm>
            <a:off x="209105" y="-111271"/>
            <a:ext cx="11982895" cy="2485745"/>
          </a:xfrm>
          <a:prstGeom prst="rect">
            <a:avLst/>
          </a:prstGeom>
        </p:spPr>
        <p:txBody>
          <a:bodyPr wrap="square">
            <a:spAutoFit/>
          </a:bodyPr>
          <a:lstStyle/>
          <a:p>
            <a:pPr algn="just">
              <a:spcBef>
                <a:spcPts val="600"/>
              </a:spcBef>
            </a:pPr>
            <a:r>
              <a:rPr lang="en-US" sz="2800" b="1" spc="-30" dirty="0" smtClean="0">
                <a:latin typeface="Times New Roman" panose="02020603050405020304" pitchFamily="18" charset="0"/>
                <a:ea typeface="Calibri" panose="020F0502020204030204" pitchFamily="34" charset="0"/>
              </a:rPr>
              <a:t>4.</a:t>
            </a:r>
            <a:r>
              <a:rPr lang="en-US" sz="2800" b="1" spc="-30" dirty="0" smtClean="0">
                <a:effectLst/>
                <a:latin typeface="Times New Roman" panose="02020603050405020304" pitchFamily="18" charset="0"/>
                <a:ea typeface="Calibri" panose="020F0502020204030204" pitchFamily="34" charset="0"/>
              </a:rPr>
              <a:t>3. </a:t>
            </a:r>
            <a:r>
              <a:rPr lang="en-US" sz="2800" b="1" spc="-30" dirty="0" err="1" smtClean="0">
                <a:effectLst/>
                <a:latin typeface="Times New Roman" panose="02020603050405020304" pitchFamily="18" charset="0"/>
                <a:ea typeface="Calibri" panose="020F0502020204030204" pitchFamily="34" charset="0"/>
              </a:rPr>
              <a:t>Những</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chứng</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từ</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cơ</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bản</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trong</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quá</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trình</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thực</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hiện</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hợp</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đồng</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mua</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bán</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ngoại</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thươn</a:t>
            </a:r>
            <a:r>
              <a:rPr lang="en-US" sz="2800" spc="-30" dirty="0" err="1" smtClean="0">
                <a:effectLst/>
                <a:latin typeface="Times New Roman" panose="02020603050405020304" pitchFamily="18" charset="0"/>
                <a:ea typeface="Calibri" panose="020F0502020204030204" pitchFamily="34" charset="0"/>
              </a:rPr>
              <a:t>g</a:t>
            </a:r>
            <a:endParaRPr lang="en-US" sz="2800" dirty="0" smtClean="0">
              <a:effectLst/>
              <a:latin typeface="Times New Roman" panose="02020603050405020304" pitchFamily="18" charset="0"/>
              <a:ea typeface="Calibri" panose="020F0502020204030204" pitchFamily="34" charset="0"/>
            </a:endParaRPr>
          </a:p>
          <a:p>
            <a:pPr algn="just">
              <a:lnSpc>
                <a:spcPct val="150000"/>
              </a:lnSpc>
              <a:spcBef>
                <a:spcPts val="600"/>
              </a:spcBef>
            </a:pPr>
            <a:r>
              <a:rPr lang="en-US" sz="2800" b="1" spc="-30" dirty="0">
                <a:solidFill>
                  <a:srgbClr val="FF0000"/>
                </a:solidFill>
                <a:latin typeface="Times New Roman" panose="02020603050405020304" pitchFamily="18" charset="0"/>
                <a:ea typeface="Calibri" panose="020F0502020204030204" pitchFamily="34" charset="0"/>
              </a:rPr>
              <a:t>4</a:t>
            </a:r>
            <a:r>
              <a:rPr lang="en-US" sz="2800" b="1" spc="-30" dirty="0" smtClean="0">
                <a:solidFill>
                  <a:srgbClr val="FF0000"/>
                </a:solidFill>
                <a:effectLst/>
                <a:latin typeface="Times New Roman" panose="02020603050405020304" pitchFamily="18" charset="0"/>
                <a:ea typeface="Calibri" panose="020F0502020204030204" pitchFamily="34" charset="0"/>
              </a:rPr>
              <a:t>.3.1. </a:t>
            </a:r>
            <a:r>
              <a:rPr lang="en-US" sz="2800" b="1" spc="-30" dirty="0" err="1" smtClean="0">
                <a:solidFill>
                  <a:srgbClr val="FF0000"/>
                </a:solidFill>
                <a:effectLst/>
                <a:latin typeface="Times New Roman" panose="02020603050405020304" pitchFamily="18" charset="0"/>
                <a:ea typeface="Calibri" panose="020F0502020204030204" pitchFamily="34" charset="0"/>
              </a:rPr>
              <a:t>Chứng</a:t>
            </a:r>
            <a:r>
              <a:rPr lang="en-US" sz="2800" b="1" spc="-30" dirty="0" smtClean="0">
                <a:solidFill>
                  <a:srgbClr val="FF0000"/>
                </a:solidFill>
                <a:effectLst/>
                <a:latin typeface="Times New Roman" panose="02020603050405020304" pitchFamily="18" charset="0"/>
                <a:ea typeface="Calibri" panose="020F0502020204030204" pitchFamily="34" charset="0"/>
              </a:rPr>
              <a:t> </a:t>
            </a:r>
            <a:r>
              <a:rPr lang="en-US" sz="2800" b="1" spc="-30" dirty="0" err="1" smtClean="0">
                <a:solidFill>
                  <a:srgbClr val="FF0000"/>
                </a:solidFill>
                <a:effectLst/>
                <a:latin typeface="Times New Roman" panose="02020603050405020304" pitchFamily="18" charset="0"/>
                <a:ea typeface="Calibri" panose="020F0502020204030204" pitchFamily="34" charset="0"/>
              </a:rPr>
              <a:t>từ</a:t>
            </a:r>
            <a:r>
              <a:rPr lang="en-US" sz="2800" b="1" spc="-30" dirty="0" smtClean="0">
                <a:solidFill>
                  <a:srgbClr val="FF0000"/>
                </a:solidFill>
                <a:effectLst/>
                <a:latin typeface="Times New Roman" panose="02020603050405020304" pitchFamily="18" charset="0"/>
                <a:ea typeface="Calibri" panose="020F0502020204030204" pitchFamily="34" charset="0"/>
              </a:rPr>
              <a:t> </a:t>
            </a:r>
            <a:r>
              <a:rPr lang="en-US" sz="2800" b="1" spc="-30" dirty="0" err="1" smtClean="0">
                <a:solidFill>
                  <a:srgbClr val="FF0000"/>
                </a:solidFill>
                <a:effectLst/>
                <a:latin typeface="Times New Roman" panose="02020603050405020304" pitchFamily="18" charset="0"/>
                <a:ea typeface="Calibri" panose="020F0502020204030204" pitchFamily="34" charset="0"/>
              </a:rPr>
              <a:t>hàng</a:t>
            </a:r>
            <a:r>
              <a:rPr lang="en-US" sz="2800" b="1" spc="-30" dirty="0" smtClean="0">
                <a:solidFill>
                  <a:srgbClr val="FF0000"/>
                </a:solidFill>
                <a:effectLst/>
                <a:latin typeface="Times New Roman" panose="02020603050405020304" pitchFamily="18" charset="0"/>
                <a:ea typeface="Calibri" panose="020F0502020204030204" pitchFamily="34" charset="0"/>
              </a:rPr>
              <a:t> </a:t>
            </a:r>
            <a:r>
              <a:rPr lang="en-US" sz="2800" b="1" spc="-30" dirty="0" err="1" smtClean="0">
                <a:solidFill>
                  <a:srgbClr val="FF0000"/>
                </a:solidFill>
                <a:effectLst/>
                <a:latin typeface="Times New Roman" panose="02020603050405020304" pitchFamily="18" charset="0"/>
                <a:ea typeface="Calibri" panose="020F0502020204030204" pitchFamily="34" charset="0"/>
              </a:rPr>
              <a:t>hoá</a:t>
            </a:r>
            <a:endParaRPr lang="en-US" sz="2800" b="1" spc="-30" dirty="0" smtClean="0">
              <a:solidFill>
                <a:srgbClr val="FF0000"/>
              </a:solidFill>
              <a:effectLst/>
              <a:latin typeface="Times New Roman" panose="02020603050405020304" pitchFamily="18" charset="0"/>
              <a:ea typeface="Calibri" panose="020F0502020204030204" pitchFamily="34" charset="0"/>
            </a:endParaRPr>
          </a:p>
          <a:p>
            <a:pPr algn="just">
              <a:lnSpc>
                <a:spcPct val="150000"/>
              </a:lnSpc>
              <a:spcBef>
                <a:spcPts val="600"/>
              </a:spcBef>
            </a:pPr>
            <a:endParaRPr lang="en-US" sz="3600" dirty="0" smtClean="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942257115"/>
      </p:ext>
    </p:extLst>
  </p:cSld>
  <p:clrMapOvr>
    <a:masterClrMapping/>
  </p:clrMapOvr>
  <p:transition advClick="0" advTm="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p:cTn id="6" dur="1" fill="hold">
                                          <p:stCondLst>
                                            <p:cond delay="0"/>
                                          </p:stCondLst>
                                        </p:cTn>
                                        <p:tgtEl>
                                          <p:spTgt spid="11268">
                                            <p:txEl>
                                              <p:pRg st="0" end="0"/>
                                            </p:txEl>
                                          </p:spTgt>
                                        </p:tgtEl>
                                        <p:attrNameLst>
                                          <p:attrName>style.visibility</p:attrName>
                                        </p:attrNameLst>
                                      </p:cBhvr>
                                      <p:to>
                                        <p:strVal val="visible"/>
                                      </p:to>
                                    </p:set>
                                    <p:animEffect transition="in" filter="barn(inVertical)">
                                      <p:cBhvr>
                                        <p:cTn id="7" dur="500"/>
                                        <p:tgtEl>
                                          <p:spTgt spid="1126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11268">
                                            <p:txEl>
                                              <p:pRg st="1" end="1"/>
                                            </p:txEl>
                                          </p:spTgt>
                                        </p:tgtEl>
                                        <p:attrNameLst>
                                          <p:attrName>style.visibility</p:attrName>
                                        </p:attrNameLst>
                                      </p:cBhvr>
                                      <p:to>
                                        <p:strVal val="visible"/>
                                      </p:to>
                                    </p:set>
                                    <p:animEffect transition="in" filter="barn(inVertical)">
                                      <p:cBhvr>
                                        <p:cTn id="12" dur="500"/>
                                        <p:tgtEl>
                                          <p:spTgt spid="11268">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21" fill="hold" nodeType="clickEffect">
                                  <p:stCondLst>
                                    <p:cond delay="0"/>
                                  </p:stCondLst>
                                  <p:childTnLst>
                                    <p:set>
                                      <p:cBhvr>
                                        <p:cTn id="16" dur="1" fill="hold">
                                          <p:stCondLst>
                                            <p:cond delay="0"/>
                                          </p:stCondLst>
                                        </p:cTn>
                                        <p:tgtEl>
                                          <p:spTgt spid="11268">
                                            <p:txEl>
                                              <p:pRg st="2" end="2"/>
                                            </p:txEl>
                                          </p:spTgt>
                                        </p:tgtEl>
                                        <p:attrNameLst>
                                          <p:attrName>style.visibility</p:attrName>
                                        </p:attrNameLst>
                                      </p:cBhvr>
                                      <p:to>
                                        <p:strVal val="visible"/>
                                      </p:to>
                                    </p:set>
                                    <p:animEffect transition="in" filter="barn(inVertical)">
                                      <p:cBhvr>
                                        <p:cTn id="17" dur="500"/>
                                        <p:tgtEl>
                                          <p:spTgt spid="1126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5"/>
          <p:cNvSpPr>
            <a:spLocks noChangeArrowheads="1"/>
          </p:cNvSpPr>
          <p:nvPr/>
        </p:nvSpPr>
        <p:spPr bwMode="auto">
          <a:xfrm>
            <a:off x="199762" y="1330990"/>
            <a:ext cx="11644908"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ts val="600"/>
              </a:spcBef>
              <a:spcAft>
                <a:spcPts val="600"/>
              </a:spcAft>
              <a:buClrTx/>
              <a:buFontTx/>
              <a:buNone/>
            </a:pPr>
            <a:r>
              <a:rPr lang="pt-BR" altLang="en-US" sz="2200" dirty="0">
                <a:latin typeface="Times New Roman" panose="02020603050405020304" pitchFamily="18" charset="0"/>
                <a:cs typeface="Calibri" panose="020F0502020204030204" pitchFamily="34" charset="0"/>
              </a:rPr>
              <a:t>Ngoài hóa </a:t>
            </a:r>
            <a:r>
              <a:rPr lang="pt-BR" altLang="en-US" sz="2200" b="1" dirty="0">
                <a:latin typeface="Times New Roman" panose="02020603050405020304" pitchFamily="18" charset="0"/>
                <a:cs typeface="Calibri" panose="020F0502020204030204" pitchFamily="34" charset="0"/>
              </a:rPr>
              <a:t>đơn thương mại (commercial invoice) </a:t>
            </a:r>
            <a:r>
              <a:rPr lang="pt-BR" altLang="en-US" sz="2200" dirty="0">
                <a:latin typeface="Times New Roman" panose="02020603050405020304" pitchFamily="18" charset="0"/>
                <a:cs typeface="Calibri" panose="020F0502020204030204" pitchFamily="34" charset="0"/>
              </a:rPr>
              <a:t>mà ta thường gặp trong thực tế còn có các loại hóa đơn khác như:</a:t>
            </a:r>
            <a:endParaRPr lang="en-US" altLang="en-US" sz="2200" dirty="0">
              <a:latin typeface="Times New Roman" panose="02020603050405020304" pitchFamily="18" charset="0"/>
              <a:cs typeface="Calibri" panose="020F0502020204030204" pitchFamily="34" charset="0"/>
            </a:endParaRPr>
          </a:p>
          <a:p>
            <a:pPr algn="just">
              <a:spcBef>
                <a:spcPts val="600"/>
              </a:spcBef>
              <a:spcAft>
                <a:spcPts val="600"/>
              </a:spcAft>
              <a:buClrTx/>
              <a:buFont typeface="Wingdings" panose="05000000000000000000" pitchFamily="2" charset="2"/>
              <a:buChar char="Ø"/>
            </a:pPr>
            <a:r>
              <a:rPr lang="pt-BR" altLang="en-US" sz="2200" b="1" dirty="0">
                <a:latin typeface="Times New Roman" panose="02020603050405020304" pitchFamily="18" charset="0"/>
                <a:cs typeface="Calibri" panose="020F0502020204030204" pitchFamily="34" charset="0"/>
              </a:rPr>
              <a:t>Hóa đơn tạm thời (Provisional Invoice): </a:t>
            </a:r>
            <a:r>
              <a:rPr lang="pt-BR" altLang="en-US" sz="2200" dirty="0">
                <a:latin typeface="Times New Roman" panose="02020603050405020304" pitchFamily="18" charset="0"/>
                <a:cs typeface="Calibri" panose="020F0502020204030204" pitchFamily="34" charset="0"/>
              </a:rPr>
              <a:t>là hóa đơn để thanh toán sơ bộ tiền hàng trong các trường hợp: giá hàng mới là giá tạm tính, thanh toán từng phần hàng hóa (trong trường hợp hợp đồng giao hàng nhiều lần)...</a:t>
            </a:r>
            <a:endParaRPr lang="en-US" altLang="en-US" sz="2200" dirty="0">
              <a:latin typeface="Times New Roman" panose="02020603050405020304" pitchFamily="18" charset="0"/>
              <a:cs typeface="Calibri" panose="020F0502020204030204" pitchFamily="34" charset="0"/>
            </a:endParaRPr>
          </a:p>
          <a:p>
            <a:pPr algn="just">
              <a:spcBef>
                <a:spcPts val="600"/>
              </a:spcBef>
              <a:spcAft>
                <a:spcPts val="600"/>
              </a:spcAft>
              <a:buClrTx/>
              <a:buFont typeface="Wingdings" panose="05000000000000000000" pitchFamily="2" charset="2"/>
              <a:buChar char="Ø"/>
            </a:pPr>
            <a:r>
              <a:rPr lang="pt-BR" altLang="en-US" sz="2200" b="1" dirty="0">
                <a:latin typeface="Times New Roman" panose="02020603050405020304" pitchFamily="18" charset="0"/>
                <a:cs typeface="Calibri" panose="020F0502020204030204" pitchFamily="34" charset="0"/>
              </a:rPr>
              <a:t>Hóa đơn chính thức (Final Invoice):  </a:t>
            </a:r>
            <a:r>
              <a:rPr lang="pt-BR" altLang="en-US" sz="2200" dirty="0">
                <a:latin typeface="Times New Roman" panose="02020603050405020304" pitchFamily="18" charset="0"/>
                <a:cs typeface="Calibri" panose="020F0502020204030204" pitchFamily="34" charset="0"/>
              </a:rPr>
              <a:t>Hóa đơn dùng để thanh toán tiền hàng khi thực hiện toàn bộ hợp đồng.</a:t>
            </a:r>
            <a:endParaRPr lang="en-US" altLang="en-US" sz="2200" dirty="0">
              <a:latin typeface="Times New Roman" panose="02020603050405020304" pitchFamily="18" charset="0"/>
              <a:cs typeface="Calibri" panose="020F0502020204030204" pitchFamily="34" charset="0"/>
            </a:endParaRPr>
          </a:p>
          <a:p>
            <a:pPr algn="just">
              <a:spcBef>
                <a:spcPts val="600"/>
              </a:spcBef>
              <a:spcAft>
                <a:spcPts val="600"/>
              </a:spcAft>
              <a:buClrTx/>
              <a:buFont typeface="Wingdings" panose="05000000000000000000" pitchFamily="2" charset="2"/>
              <a:buChar char="Ø"/>
            </a:pPr>
            <a:r>
              <a:rPr lang="pt-BR" altLang="en-US" sz="2200" b="1" dirty="0">
                <a:latin typeface="Times New Roman" panose="02020603050405020304" pitchFamily="18" charset="0"/>
                <a:cs typeface="Calibri" panose="020F0502020204030204" pitchFamily="34" charset="0"/>
              </a:rPr>
              <a:t>Hóa đơn chi tiết (Detailed Invoice): </a:t>
            </a:r>
            <a:r>
              <a:rPr lang="pt-BR" altLang="en-US" sz="2200" dirty="0">
                <a:latin typeface="Times New Roman" panose="02020603050405020304" pitchFamily="18" charset="0"/>
                <a:cs typeface="Calibri" panose="020F0502020204030204" pitchFamily="34" charset="0"/>
              </a:rPr>
              <a:t>có tác dụng phân tích chi tiết các bộ phận của giá hàng.</a:t>
            </a:r>
            <a:endParaRPr lang="en-US" altLang="en-US" sz="2200" dirty="0">
              <a:latin typeface="Times New Roman" panose="02020603050405020304" pitchFamily="18" charset="0"/>
              <a:cs typeface="Calibri" panose="020F0502020204030204" pitchFamily="34" charset="0"/>
            </a:endParaRPr>
          </a:p>
          <a:p>
            <a:pPr algn="just">
              <a:spcBef>
                <a:spcPts val="600"/>
              </a:spcBef>
              <a:spcAft>
                <a:spcPts val="600"/>
              </a:spcAft>
              <a:buClrTx/>
              <a:buFont typeface="Wingdings" panose="05000000000000000000" pitchFamily="2" charset="2"/>
              <a:buChar char="Ø"/>
            </a:pPr>
            <a:r>
              <a:rPr lang="pt-BR" altLang="en-US" sz="2200" b="1" dirty="0">
                <a:latin typeface="Times New Roman" panose="02020603050405020304" pitchFamily="18" charset="0"/>
                <a:cs typeface="Calibri" panose="020F0502020204030204" pitchFamily="34" charset="0"/>
              </a:rPr>
              <a:t>Hóa đơn chiếu lệ (Profoma Invoice): </a:t>
            </a:r>
            <a:r>
              <a:rPr lang="pt-BR" altLang="en-US" sz="2200" dirty="0">
                <a:latin typeface="Times New Roman" panose="02020603050405020304" pitchFamily="18" charset="0"/>
                <a:cs typeface="Calibri" panose="020F0502020204030204" pitchFamily="34" charset="0"/>
              </a:rPr>
              <a:t>là loại chứng từ có hình thức giống như hóa đơn, nhưng </a:t>
            </a:r>
            <a:r>
              <a:rPr lang="pt-BR" altLang="en-US" sz="2200" b="1" dirty="0">
                <a:latin typeface="Times New Roman" panose="02020603050405020304" pitchFamily="18" charset="0"/>
                <a:cs typeface="Calibri" panose="020F0502020204030204" pitchFamily="34" charset="0"/>
              </a:rPr>
              <a:t>không dùng để thanh toán vì nó không phải là yêu cầu đòi tiền.</a:t>
            </a:r>
          </a:p>
          <a:p>
            <a:pPr algn="just">
              <a:spcBef>
                <a:spcPts val="600"/>
              </a:spcBef>
              <a:spcAft>
                <a:spcPts val="600"/>
              </a:spcAft>
              <a:buClrTx/>
              <a:buFont typeface="Wingdings" panose="05000000000000000000" pitchFamily="2" charset="2"/>
              <a:buNone/>
            </a:pPr>
            <a:r>
              <a:rPr lang="pt-BR" altLang="en-US" sz="2200" b="1" dirty="0">
                <a:latin typeface="Times New Roman" panose="02020603050405020304" pitchFamily="18" charset="0"/>
                <a:cs typeface="Calibri" panose="020F0502020204030204" pitchFamily="34" charset="0"/>
              </a:rPr>
              <a:t> </a:t>
            </a:r>
            <a:r>
              <a:rPr lang="pt-BR" altLang="en-US" sz="2200" dirty="0">
                <a:latin typeface="Times New Roman" panose="02020603050405020304" pitchFamily="18" charset="0"/>
                <a:cs typeface="Calibri" panose="020F0502020204030204" pitchFamily="34" charset="0"/>
              </a:rPr>
              <a:t>Hóa đơn chiếu lệ về hình thức giống như hóa đơn thương mại bình thường có tác dụng đại diện cho số hàng gửi đi triển lãm, gửi bán hoặc có tác dụng làm đơn chào hàng, làm thủ tục xin giấy phép xuất nhập khẩu.</a:t>
            </a:r>
            <a:endParaRPr lang="en-US" altLang="en-US" sz="2200" dirty="0">
              <a:latin typeface="Times New Roman" panose="02020603050405020304" pitchFamily="18" charset="0"/>
              <a:cs typeface="Calibri" panose="020F0502020204030204" pitchFamily="34" charset="0"/>
            </a:endParaRPr>
          </a:p>
        </p:txBody>
      </p:sp>
      <p:sp>
        <p:nvSpPr>
          <p:cNvPr id="5" name="Rectangle 4"/>
          <p:cNvSpPr/>
          <p:nvPr/>
        </p:nvSpPr>
        <p:spPr>
          <a:xfrm>
            <a:off x="295455" y="-111271"/>
            <a:ext cx="11896545" cy="2092881"/>
          </a:xfrm>
          <a:prstGeom prst="rect">
            <a:avLst/>
          </a:prstGeom>
        </p:spPr>
        <p:txBody>
          <a:bodyPr wrap="square">
            <a:spAutoFit/>
          </a:bodyPr>
          <a:lstStyle/>
          <a:p>
            <a:pPr algn="just">
              <a:spcBef>
                <a:spcPts val="600"/>
              </a:spcBef>
            </a:pPr>
            <a:r>
              <a:rPr lang="en-US" sz="2800" b="1" spc="-30" dirty="0" smtClean="0">
                <a:latin typeface="Times New Roman" panose="02020603050405020304" pitchFamily="18" charset="0"/>
                <a:ea typeface="Calibri" panose="020F0502020204030204" pitchFamily="34" charset="0"/>
              </a:rPr>
              <a:t>4.</a:t>
            </a:r>
            <a:r>
              <a:rPr lang="en-US" sz="2800" b="1" spc="-30" dirty="0" smtClean="0">
                <a:effectLst/>
                <a:latin typeface="Times New Roman" panose="02020603050405020304" pitchFamily="18" charset="0"/>
                <a:ea typeface="Calibri" panose="020F0502020204030204" pitchFamily="34" charset="0"/>
              </a:rPr>
              <a:t>3. </a:t>
            </a:r>
            <a:r>
              <a:rPr lang="en-US" sz="2800" b="1" spc="-30" dirty="0" err="1" smtClean="0">
                <a:effectLst/>
                <a:latin typeface="Times New Roman" panose="02020603050405020304" pitchFamily="18" charset="0"/>
                <a:ea typeface="Calibri" panose="020F0502020204030204" pitchFamily="34" charset="0"/>
              </a:rPr>
              <a:t>Những</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chứng</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từ</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cơ</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bản</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trong</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quá</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trình</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thực</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hiện</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hợp</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đồng</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mua</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bán</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ngoại</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thương</a:t>
            </a:r>
            <a:endParaRPr lang="en-US" sz="2800" b="1" dirty="0" smtClean="0">
              <a:effectLst/>
              <a:latin typeface="Times New Roman" panose="02020603050405020304" pitchFamily="18" charset="0"/>
              <a:ea typeface="Calibri" panose="020F0502020204030204" pitchFamily="34" charset="0"/>
            </a:endParaRPr>
          </a:p>
          <a:p>
            <a:pPr algn="just">
              <a:spcBef>
                <a:spcPts val="600"/>
              </a:spcBef>
            </a:pPr>
            <a:r>
              <a:rPr lang="en-US" sz="2800" b="1" spc="-30" dirty="0">
                <a:solidFill>
                  <a:srgbClr val="FF0000"/>
                </a:solidFill>
                <a:latin typeface="Times New Roman" panose="02020603050405020304" pitchFamily="18" charset="0"/>
                <a:ea typeface="Calibri" panose="020F0502020204030204" pitchFamily="34" charset="0"/>
              </a:rPr>
              <a:t>4</a:t>
            </a:r>
            <a:r>
              <a:rPr lang="en-US" sz="2800" b="1" spc="-30" dirty="0" smtClean="0">
                <a:solidFill>
                  <a:srgbClr val="FF0000"/>
                </a:solidFill>
                <a:effectLst/>
                <a:latin typeface="Times New Roman" panose="02020603050405020304" pitchFamily="18" charset="0"/>
                <a:ea typeface="Calibri" panose="020F0502020204030204" pitchFamily="34" charset="0"/>
              </a:rPr>
              <a:t>.3.1. </a:t>
            </a:r>
            <a:r>
              <a:rPr lang="en-US" sz="2800" b="1" spc="-30" dirty="0" err="1" smtClean="0">
                <a:solidFill>
                  <a:srgbClr val="FF0000"/>
                </a:solidFill>
                <a:effectLst/>
                <a:latin typeface="Times New Roman" panose="02020603050405020304" pitchFamily="18" charset="0"/>
                <a:ea typeface="Calibri" panose="020F0502020204030204" pitchFamily="34" charset="0"/>
              </a:rPr>
              <a:t>Chứng</a:t>
            </a:r>
            <a:r>
              <a:rPr lang="en-US" sz="2800" b="1" spc="-30" dirty="0" smtClean="0">
                <a:solidFill>
                  <a:srgbClr val="FF0000"/>
                </a:solidFill>
                <a:effectLst/>
                <a:latin typeface="Times New Roman" panose="02020603050405020304" pitchFamily="18" charset="0"/>
                <a:ea typeface="Calibri" panose="020F0502020204030204" pitchFamily="34" charset="0"/>
              </a:rPr>
              <a:t> </a:t>
            </a:r>
            <a:r>
              <a:rPr lang="en-US" sz="2800" b="1" spc="-30" dirty="0" err="1" smtClean="0">
                <a:solidFill>
                  <a:srgbClr val="FF0000"/>
                </a:solidFill>
                <a:effectLst/>
                <a:latin typeface="Times New Roman" panose="02020603050405020304" pitchFamily="18" charset="0"/>
                <a:ea typeface="Calibri" panose="020F0502020204030204" pitchFamily="34" charset="0"/>
              </a:rPr>
              <a:t>từ</a:t>
            </a:r>
            <a:r>
              <a:rPr lang="en-US" sz="2800" b="1" spc="-30" dirty="0" smtClean="0">
                <a:solidFill>
                  <a:srgbClr val="FF0000"/>
                </a:solidFill>
                <a:effectLst/>
                <a:latin typeface="Times New Roman" panose="02020603050405020304" pitchFamily="18" charset="0"/>
                <a:ea typeface="Calibri" panose="020F0502020204030204" pitchFamily="34" charset="0"/>
              </a:rPr>
              <a:t> </a:t>
            </a:r>
            <a:r>
              <a:rPr lang="en-US" sz="2800" b="1" spc="-30" dirty="0" err="1" smtClean="0">
                <a:solidFill>
                  <a:srgbClr val="FF0000"/>
                </a:solidFill>
                <a:effectLst/>
                <a:latin typeface="Times New Roman" panose="02020603050405020304" pitchFamily="18" charset="0"/>
                <a:ea typeface="Calibri" panose="020F0502020204030204" pitchFamily="34" charset="0"/>
              </a:rPr>
              <a:t>hàng</a:t>
            </a:r>
            <a:r>
              <a:rPr lang="en-US" sz="2800" b="1" spc="-30" dirty="0" smtClean="0">
                <a:solidFill>
                  <a:srgbClr val="FF0000"/>
                </a:solidFill>
                <a:effectLst/>
                <a:latin typeface="Times New Roman" panose="02020603050405020304" pitchFamily="18" charset="0"/>
                <a:ea typeface="Calibri" panose="020F0502020204030204" pitchFamily="34" charset="0"/>
              </a:rPr>
              <a:t> </a:t>
            </a:r>
            <a:r>
              <a:rPr lang="en-US" sz="2800" b="1" spc="-30" dirty="0" err="1" smtClean="0">
                <a:solidFill>
                  <a:srgbClr val="FF0000"/>
                </a:solidFill>
                <a:effectLst/>
                <a:latin typeface="Times New Roman" panose="02020603050405020304" pitchFamily="18" charset="0"/>
                <a:ea typeface="Calibri" panose="020F0502020204030204" pitchFamily="34" charset="0"/>
              </a:rPr>
              <a:t>hoá</a:t>
            </a:r>
            <a:endParaRPr lang="en-US" sz="2800" b="1" spc="-30" dirty="0" smtClean="0">
              <a:solidFill>
                <a:srgbClr val="FF0000"/>
              </a:solidFill>
              <a:effectLst/>
              <a:latin typeface="Times New Roman" panose="02020603050405020304" pitchFamily="18" charset="0"/>
              <a:ea typeface="Calibri" panose="020F0502020204030204" pitchFamily="34" charset="0"/>
            </a:endParaRPr>
          </a:p>
          <a:p>
            <a:pPr algn="just">
              <a:spcBef>
                <a:spcPts val="600"/>
              </a:spcBef>
            </a:pPr>
            <a:endParaRPr lang="en-US" sz="3600" dirty="0" smtClean="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681100216"/>
      </p:ext>
    </p:extLst>
  </p:cSld>
  <p:clrMapOvr>
    <a:masterClrMapping/>
  </p:clrMapOvr>
  <p:transition advClick="0" advTm="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3316">
                                            <p:txEl>
                                              <p:pRg st="0" end="0"/>
                                            </p:txEl>
                                          </p:spTgt>
                                        </p:tgtEl>
                                        <p:attrNameLst>
                                          <p:attrName>style.visibility</p:attrName>
                                        </p:attrNameLst>
                                      </p:cBhvr>
                                      <p:to>
                                        <p:strVal val="visible"/>
                                      </p:to>
                                    </p:set>
                                    <p:animEffect transition="in" filter="fade">
                                      <p:cBhvr>
                                        <p:cTn id="7" dur="1000"/>
                                        <p:tgtEl>
                                          <p:spTgt spid="13316">
                                            <p:txEl>
                                              <p:pRg st="0" end="0"/>
                                            </p:txEl>
                                          </p:spTgt>
                                        </p:tgtEl>
                                      </p:cBhvr>
                                    </p:animEffect>
                                    <p:anim calcmode="lin" valueType="num">
                                      <p:cBhvr>
                                        <p:cTn id="8" dur="1000" fill="hold"/>
                                        <p:tgtEl>
                                          <p:spTgt spid="1331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331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13316">
                                            <p:txEl>
                                              <p:pRg st="1" end="1"/>
                                            </p:txEl>
                                          </p:spTgt>
                                        </p:tgtEl>
                                        <p:attrNameLst>
                                          <p:attrName>style.visibility</p:attrName>
                                        </p:attrNameLst>
                                      </p:cBhvr>
                                      <p:to>
                                        <p:strVal val="visible"/>
                                      </p:to>
                                    </p:set>
                                    <p:animEffect transition="in" filter="fade">
                                      <p:cBhvr>
                                        <p:cTn id="14" dur="1000"/>
                                        <p:tgtEl>
                                          <p:spTgt spid="13316">
                                            <p:txEl>
                                              <p:pRg st="1" end="1"/>
                                            </p:txEl>
                                          </p:spTgt>
                                        </p:tgtEl>
                                      </p:cBhvr>
                                    </p:animEffect>
                                    <p:anim calcmode="lin" valueType="num">
                                      <p:cBhvr>
                                        <p:cTn id="15" dur="1000" fill="hold"/>
                                        <p:tgtEl>
                                          <p:spTgt spid="13316">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331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13316">
                                            <p:txEl>
                                              <p:pRg st="2" end="2"/>
                                            </p:txEl>
                                          </p:spTgt>
                                        </p:tgtEl>
                                        <p:attrNameLst>
                                          <p:attrName>style.visibility</p:attrName>
                                        </p:attrNameLst>
                                      </p:cBhvr>
                                      <p:to>
                                        <p:strVal val="visible"/>
                                      </p:to>
                                    </p:set>
                                    <p:animEffect transition="in" filter="fade">
                                      <p:cBhvr>
                                        <p:cTn id="21" dur="1000"/>
                                        <p:tgtEl>
                                          <p:spTgt spid="13316">
                                            <p:txEl>
                                              <p:pRg st="2" end="2"/>
                                            </p:txEl>
                                          </p:spTgt>
                                        </p:tgtEl>
                                      </p:cBhvr>
                                    </p:animEffect>
                                    <p:anim calcmode="lin" valueType="num">
                                      <p:cBhvr>
                                        <p:cTn id="22" dur="1000" fill="hold"/>
                                        <p:tgtEl>
                                          <p:spTgt spid="1331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331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13316">
                                            <p:txEl>
                                              <p:pRg st="3" end="3"/>
                                            </p:txEl>
                                          </p:spTgt>
                                        </p:tgtEl>
                                        <p:attrNameLst>
                                          <p:attrName>style.visibility</p:attrName>
                                        </p:attrNameLst>
                                      </p:cBhvr>
                                      <p:to>
                                        <p:strVal val="visible"/>
                                      </p:to>
                                    </p:set>
                                    <p:animEffect transition="in" filter="fade">
                                      <p:cBhvr>
                                        <p:cTn id="28" dur="1000"/>
                                        <p:tgtEl>
                                          <p:spTgt spid="13316">
                                            <p:txEl>
                                              <p:pRg st="3" end="3"/>
                                            </p:txEl>
                                          </p:spTgt>
                                        </p:tgtEl>
                                      </p:cBhvr>
                                    </p:animEffect>
                                    <p:anim calcmode="lin" valueType="num">
                                      <p:cBhvr>
                                        <p:cTn id="29" dur="1000" fill="hold"/>
                                        <p:tgtEl>
                                          <p:spTgt spid="13316">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331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nodeType="clickEffect">
                                  <p:stCondLst>
                                    <p:cond delay="0"/>
                                  </p:stCondLst>
                                  <p:childTnLst>
                                    <p:set>
                                      <p:cBhvr>
                                        <p:cTn id="34" dur="1" fill="hold">
                                          <p:stCondLst>
                                            <p:cond delay="0"/>
                                          </p:stCondLst>
                                        </p:cTn>
                                        <p:tgtEl>
                                          <p:spTgt spid="13316">
                                            <p:txEl>
                                              <p:pRg st="4" end="4"/>
                                            </p:txEl>
                                          </p:spTgt>
                                        </p:tgtEl>
                                        <p:attrNameLst>
                                          <p:attrName>style.visibility</p:attrName>
                                        </p:attrNameLst>
                                      </p:cBhvr>
                                      <p:to>
                                        <p:strVal val="visible"/>
                                      </p:to>
                                    </p:set>
                                    <p:animEffect transition="in" filter="fade">
                                      <p:cBhvr>
                                        <p:cTn id="35" dur="1000"/>
                                        <p:tgtEl>
                                          <p:spTgt spid="13316">
                                            <p:txEl>
                                              <p:pRg st="4" end="4"/>
                                            </p:txEl>
                                          </p:spTgt>
                                        </p:tgtEl>
                                      </p:cBhvr>
                                    </p:animEffect>
                                    <p:anim calcmode="lin" valueType="num">
                                      <p:cBhvr>
                                        <p:cTn id="36" dur="1000" fill="hold"/>
                                        <p:tgtEl>
                                          <p:spTgt spid="13316">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1331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42" presetClass="entr" presetSubtype="0" fill="hold" nodeType="clickEffect">
                                  <p:stCondLst>
                                    <p:cond delay="0"/>
                                  </p:stCondLst>
                                  <p:childTnLst>
                                    <p:set>
                                      <p:cBhvr>
                                        <p:cTn id="41" dur="1" fill="hold">
                                          <p:stCondLst>
                                            <p:cond delay="0"/>
                                          </p:stCondLst>
                                        </p:cTn>
                                        <p:tgtEl>
                                          <p:spTgt spid="13316">
                                            <p:txEl>
                                              <p:pRg st="5" end="5"/>
                                            </p:txEl>
                                          </p:spTgt>
                                        </p:tgtEl>
                                        <p:attrNameLst>
                                          <p:attrName>style.visibility</p:attrName>
                                        </p:attrNameLst>
                                      </p:cBhvr>
                                      <p:to>
                                        <p:strVal val="visible"/>
                                      </p:to>
                                    </p:set>
                                    <p:animEffect transition="in" filter="fade">
                                      <p:cBhvr>
                                        <p:cTn id="42" dur="1000"/>
                                        <p:tgtEl>
                                          <p:spTgt spid="13316">
                                            <p:txEl>
                                              <p:pRg st="5" end="5"/>
                                            </p:txEl>
                                          </p:spTgt>
                                        </p:tgtEl>
                                      </p:cBhvr>
                                    </p:animEffect>
                                    <p:anim calcmode="lin" valueType="num">
                                      <p:cBhvr>
                                        <p:cTn id="43" dur="1000" fill="hold"/>
                                        <p:tgtEl>
                                          <p:spTgt spid="13316">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13316">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Rectangle 5"/>
          <p:cNvSpPr>
            <a:spLocks noChangeArrowheads="1"/>
          </p:cNvSpPr>
          <p:nvPr/>
        </p:nvSpPr>
        <p:spPr bwMode="auto">
          <a:xfrm>
            <a:off x="127590" y="1534793"/>
            <a:ext cx="11919098" cy="50321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tabLst>
                <a:tab pos="87313" algn="l"/>
                <a:tab pos="144463" algn="l"/>
                <a:tab pos="201613" algn="l"/>
                <a:tab pos="258763" algn="l"/>
                <a:tab pos="457200" algn="l"/>
              </a:tabLst>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tabLst>
                <a:tab pos="87313" algn="l"/>
                <a:tab pos="144463" algn="l"/>
                <a:tab pos="201613" algn="l"/>
                <a:tab pos="258763" algn="l"/>
                <a:tab pos="457200" algn="l"/>
              </a:tabLst>
              <a:defRPr sz="2800">
                <a:solidFill>
                  <a:schemeClr val="tx1"/>
                </a:solidFill>
                <a:latin typeface="Arial" panose="020B0604020202020204" pitchFamily="34" charset="0"/>
              </a:defRPr>
            </a:lvl2pPr>
            <a:lvl3pPr marL="1143000" indent="-228600">
              <a:spcBef>
                <a:spcPct val="20000"/>
              </a:spcBef>
              <a:buChar char="•"/>
              <a:tabLst>
                <a:tab pos="87313" algn="l"/>
                <a:tab pos="144463" algn="l"/>
                <a:tab pos="201613" algn="l"/>
                <a:tab pos="258763" algn="l"/>
                <a:tab pos="457200" algn="l"/>
              </a:tabLst>
              <a:defRPr sz="2400">
                <a:solidFill>
                  <a:schemeClr val="tx1"/>
                </a:solidFill>
                <a:latin typeface="Arial" panose="020B0604020202020204" pitchFamily="34" charset="0"/>
              </a:defRPr>
            </a:lvl3pPr>
            <a:lvl4pPr marL="1600200" indent="-228600">
              <a:spcBef>
                <a:spcPct val="20000"/>
              </a:spcBef>
              <a:buChar char="–"/>
              <a:tabLst>
                <a:tab pos="87313" algn="l"/>
                <a:tab pos="144463" algn="l"/>
                <a:tab pos="201613" algn="l"/>
                <a:tab pos="258763" algn="l"/>
                <a:tab pos="457200" algn="l"/>
              </a:tabLst>
              <a:defRPr sz="2000">
                <a:solidFill>
                  <a:schemeClr val="tx1"/>
                </a:solidFill>
                <a:latin typeface="Arial" panose="020B0604020202020204" pitchFamily="34" charset="0"/>
              </a:defRPr>
            </a:lvl4pPr>
            <a:lvl5pPr marL="2057400" indent="-228600">
              <a:spcBef>
                <a:spcPct val="20000"/>
              </a:spcBef>
              <a:buChar char="»"/>
              <a:tabLst>
                <a:tab pos="87313" algn="l"/>
                <a:tab pos="144463" algn="l"/>
                <a:tab pos="201613" algn="l"/>
                <a:tab pos="258763" algn="l"/>
                <a:tab pos="4572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87313" algn="l"/>
                <a:tab pos="144463" algn="l"/>
                <a:tab pos="201613" algn="l"/>
                <a:tab pos="258763" algn="l"/>
                <a:tab pos="4572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87313" algn="l"/>
                <a:tab pos="144463" algn="l"/>
                <a:tab pos="201613" algn="l"/>
                <a:tab pos="258763" algn="l"/>
                <a:tab pos="4572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87313" algn="l"/>
                <a:tab pos="144463" algn="l"/>
                <a:tab pos="201613" algn="l"/>
                <a:tab pos="258763" algn="l"/>
                <a:tab pos="4572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87313" algn="l"/>
                <a:tab pos="144463" algn="l"/>
                <a:tab pos="201613" algn="l"/>
                <a:tab pos="258763" algn="l"/>
                <a:tab pos="457200" algn="l"/>
              </a:tabLst>
              <a:defRPr sz="2000">
                <a:solidFill>
                  <a:schemeClr val="tx1"/>
                </a:solidFill>
                <a:latin typeface="Arial" panose="020B0604020202020204" pitchFamily="34" charset="0"/>
              </a:defRPr>
            </a:lvl9pPr>
          </a:lstStyle>
          <a:p>
            <a:pPr algn="just">
              <a:spcBef>
                <a:spcPts val="0"/>
              </a:spcBef>
              <a:spcAft>
                <a:spcPts val="600"/>
              </a:spcAft>
              <a:buClrTx/>
              <a:buNone/>
            </a:pPr>
            <a:r>
              <a:rPr lang="pt-BR" altLang="en-US" sz="2200" b="1" dirty="0">
                <a:latin typeface="Times New Roman" panose="02020603050405020304" pitchFamily="18" charset="0"/>
                <a:cs typeface="Calibri" panose="020F0502020204030204" pitchFamily="34" charset="0"/>
              </a:rPr>
              <a:t>Điều 18 – UCP 600: Hóa đơn thương mại.</a:t>
            </a:r>
            <a:endParaRPr lang="en-US" altLang="en-US" sz="2200" b="1" dirty="0">
              <a:latin typeface="Times New Roman" panose="02020603050405020304" pitchFamily="18" charset="0"/>
              <a:cs typeface="Calibri" panose="020F0502020204030204" pitchFamily="34" charset="0"/>
            </a:endParaRPr>
          </a:p>
          <a:p>
            <a:pPr algn="just">
              <a:spcBef>
                <a:spcPts val="0"/>
              </a:spcBef>
              <a:spcAft>
                <a:spcPts val="600"/>
              </a:spcAft>
              <a:buClrTx/>
              <a:buNone/>
            </a:pPr>
            <a:r>
              <a:rPr lang="pt-BR" altLang="en-US" sz="2200" b="1" dirty="0">
                <a:latin typeface="Times New Roman" panose="02020603050405020304" pitchFamily="18" charset="0"/>
                <a:cs typeface="Calibri" panose="020F0502020204030204" pitchFamily="34" charset="0"/>
              </a:rPr>
              <a:t>a. Hóa đơn thương mại:</a:t>
            </a:r>
            <a:endParaRPr lang="en-US" altLang="en-US" sz="2200" b="1" dirty="0">
              <a:latin typeface="Times New Roman" panose="02020603050405020304" pitchFamily="18" charset="0"/>
              <a:cs typeface="Calibri" panose="020F0502020204030204" pitchFamily="34" charset="0"/>
            </a:endParaRPr>
          </a:p>
          <a:p>
            <a:pPr algn="just">
              <a:spcBef>
                <a:spcPts val="0"/>
              </a:spcBef>
              <a:spcAft>
                <a:spcPts val="600"/>
              </a:spcAft>
              <a:buClrTx/>
              <a:buNone/>
            </a:pPr>
            <a:r>
              <a:rPr lang="pt-BR" altLang="en-US" sz="2200" dirty="0">
                <a:latin typeface="Times New Roman" panose="02020603050405020304" pitchFamily="18" charset="0"/>
                <a:cs typeface="Calibri" panose="020F0502020204030204" pitchFamily="34" charset="0"/>
              </a:rPr>
              <a:t>i. phải thể hiện được là do người thụ hưởng phát hành (trừ trường hợp được qui định trong điều 38);</a:t>
            </a:r>
            <a:endParaRPr lang="en-US" altLang="en-US" sz="2200" dirty="0">
              <a:latin typeface="Times New Roman" panose="02020603050405020304" pitchFamily="18" charset="0"/>
              <a:cs typeface="Calibri" panose="020F0502020204030204" pitchFamily="34" charset="0"/>
            </a:endParaRPr>
          </a:p>
          <a:p>
            <a:pPr algn="just">
              <a:spcBef>
                <a:spcPts val="0"/>
              </a:spcBef>
              <a:spcAft>
                <a:spcPts val="600"/>
              </a:spcAft>
              <a:buClrTx/>
              <a:buNone/>
            </a:pPr>
            <a:r>
              <a:rPr lang="pt-BR" altLang="en-US" sz="2200" dirty="0">
                <a:latin typeface="Times New Roman" panose="02020603050405020304" pitchFamily="18" charset="0"/>
                <a:cs typeface="Calibri" panose="020F0502020204030204" pitchFamily="34" charset="0"/>
              </a:rPr>
              <a:t>ii. được lập ra cho người yêu cầu mở thư tín dụng (trừ trường hợp được qui định trong điều 38 điểm g);</a:t>
            </a:r>
            <a:endParaRPr lang="en-US" altLang="en-US" sz="2200" dirty="0">
              <a:latin typeface="Times New Roman" panose="02020603050405020304" pitchFamily="18" charset="0"/>
              <a:cs typeface="Calibri" panose="020F0502020204030204" pitchFamily="34" charset="0"/>
            </a:endParaRPr>
          </a:p>
          <a:p>
            <a:pPr algn="just">
              <a:spcBef>
                <a:spcPts val="0"/>
              </a:spcBef>
              <a:spcAft>
                <a:spcPts val="600"/>
              </a:spcAft>
              <a:buClrTx/>
              <a:buNone/>
            </a:pPr>
            <a:r>
              <a:rPr lang="pt-BR" altLang="en-US" sz="2200" dirty="0">
                <a:latin typeface="Times New Roman" panose="02020603050405020304" pitchFamily="18" charset="0"/>
                <a:cs typeface="Calibri" panose="020F0502020204030204" pitchFamily="34" charset="0"/>
              </a:rPr>
              <a:t>iii. được lập có cùng đồng tiền ghi trong thư tín dụng; và</a:t>
            </a:r>
            <a:endParaRPr lang="en-US" altLang="en-US" sz="2200" dirty="0">
              <a:latin typeface="Times New Roman" panose="02020603050405020304" pitchFamily="18" charset="0"/>
              <a:cs typeface="Calibri" panose="020F0502020204030204" pitchFamily="34" charset="0"/>
            </a:endParaRPr>
          </a:p>
          <a:p>
            <a:pPr algn="just">
              <a:spcBef>
                <a:spcPts val="0"/>
              </a:spcBef>
              <a:spcAft>
                <a:spcPts val="600"/>
              </a:spcAft>
              <a:buClrTx/>
              <a:buNone/>
            </a:pPr>
            <a:r>
              <a:rPr lang="pt-BR" altLang="en-US" sz="2200" dirty="0">
                <a:latin typeface="Times New Roman" panose="02020603050405020304" pitchFamily="18" charset="0"/>
                <a:cs typeface="Calibri" panose="020F0502020204030204" pitchFamily="34" charset="0"/>
              </a:rPr>
              <a:t>iv. không cần có chữ ký.</a:t>
            </a:r>
            <a:endParaRPr lang="en-US" altLang="en-US" sz="2200" dirty="0">
              <a:latin typeface="Times New Roman" panose="02020603050405020304" pitchFamily="18" charset="0"/>
              <a:cs typeface="Calibri" panose="020F0502020204030204" pitchFamily="34" charset="0"/>
            </a:endParaRPr>
          </a:p>
          <a:p>
            <a:pPr algn="just">
              <a:spcBef>
                <a:spcPts val="0"/>
              </a:spcBef>
              <a:spcAft>
                <a:spcPts val="600"/>
              </a:spcAft>
              <a:buClrTx/>
              <a:buNone/>
            </a:pPr>
            <a:r>
              <a:rPr lang="pt-BR" altLang="en-US" sz="2200" dirty="0">
                <a:latin typeface="Times New Roman" panose="02020603050405020304" pitchFamily="18" charset="0"/>
                <a:cs typeface="Calibri" panose="020F0502020204030204" pitchFamily="34" charset="0"/>
              </a:rPr>
              <a:t>b. Ngân hàng được chỉ định với tư cách được chỉ định của mình, ngân hàng xác nhận nếu có, và ngân hàng phát hành có thể chấp nhận một hóa đơn thương mại được lập cho </a:t>
            </a:r>
            <a:r>
              <a:rPr lang="pt-BR" altLang="en-US" sz="2200" b="1" dirty="0">
                <a:latin typeface="Times New Roman" panose="02020603050405020304" pitchFamily="18" charset="0"/>
                <a:cs typeface="Calibri" panose="020F0502020204030204" pitchFamily="34" charset="0"/>
              </a:rPr>
              <a:t>một số tiền vượt quá số tiền thư tín dụng cho phép</a:t>
            </a:r>
            <a:r>
              <a:rPr lang="pt-BR" altLang="en-US" sz="2200" dirty="0">
                <a:latin typeface="Times New Roman" panose="02020603050405020304" pitchFamily="18" charset="0"/>
                <a:cs typeface="Calibri" panose="020F0502020204030204" pitchFamily="34" charset="0"/>
              </a:rPr>
              <a:t>, và quyết định này của ngân hàng sẽ ràng buộc tất cả các bên, miễn là ngân hàng không có nghi ngờ gì về việc trả tiền hay chiết khấu chứng từ với số tiền vượt quá số tiền thư tín dụng cho phép.</a:t>
            </a:r>
            <a:endParaRPr lang="en-US" altLang="en-US" sz="2200" dirty="0">
              <a:latin typeface="Times New Roman" panose="02020603050405020304" pitchFamily="18" charset="0"/>
              <a:cs typeface="Calibri" panose="020F0502020204030204" pitchFamily="34" charset="0"/>
            </a:endParaRPr>
          </a:p>
          <a:p>
            <a:pPr>
              <a:spcBef>
                <a:spcPts val="0"/>
              </a:spcBef>
              <a:spcAft>
                <a:spcPts val="600"/>
              </a:spcAft>
              <a:buClrTx/>
              <a:buNone/>
            </a:pPr>
            <a:r>
              <a:rPr lang="pt-BR" altLang="en-US" sz="2200" dirty="0">
                <a:latin typeface="Times New Roman" panose="02020603050405020304" pitchFamily="18" charset="0"/>
                <a:cs typeface="Calibri" panose="020F0502020204030204" pitchFamily="34" charset="0"/>
              </a:rPr>
              <a:t>c. Mô tả hàng hóa, dịch vụ hoặc giao dịch trong hóa đơn thương mại phải phù hợp với mô tả trong thư tín dụng.</a:t>
            </a:r>
            <a:endParaRPr lang="en-US" altLang="en-US" sz="2200" dirty="0">
              <a:latin typeface="Times New Roman" panose="02020603050405020304" pitchFamily="18" charset="0"/>
              <a:cs typeface="Calibri" panose="020F0502020204030204" pitchFamily="34" charset="0"/>
            </a:endParaRPr>
          </a:p>
        </p:txBody>
      </p:sp>
      <p:sp>
        <p:nvSpPr>
          <p:cNvPr id="5" name="Rectangle 4"/>
          <p:cNvSpPr/>
          <p:nvPr/>
        </p:nvSpPr>
        <p:spPr>
          <a:xfrm>
            <a:off x="295455" y="0"/>
            <a:ext cx="11896545" cy="2092881"/>
          </a:xfrm>
          <a:prstGeom prst="rect">
            <a:avLst/>
          </a:prstGeom>
        </p:spPr>
        <p:txBody>
          <a:bodyPr wrap="square">
            <a:spAutoFit/>
          </a:bodyPr>
          <a:lstStyle/>
          <a:p>
            <a:pPr algn="just">
              <a:spcBef>
                <a:spcPts val="600"/>
              </a:spcBef>
            </a:pPr>
            <a:r>
              <a:rPr lang="en-US" sz="2800" b="1" spc="-30" dirty="0" smtClean="0">
                <a:latin typeface="Times New Roman" panose="02020603050405020304" pitchFamily="18" charset="0"/>
                <a:ea typeface="Calibri" panose="020F0502020204030204" pitchFamily="34" charset="0"/>
              </a:rPr>
              <a:t>4.</a:t>
            </a:r>
            <a:r>
              <a:rPr lang="en-US" sz="2800" b="1" spc="-30" dirty="0" smtClean="0">
                <a:effectLst/>
                <a:latin typeface="Times New Roman" panose="02020603050405020304" pitchFamily="18" charset="0"/>
                <a:ea typeface="Calibri" panose="020F0502020204030204" pitchFamily="34" charset="0"/>
              </a:rPr>
              <a:t>3. </a:t>
            </a:r>
            <a:r>
              <a:rPr lang="en-US" sz="2800" b="1" spc="-30" dirty="0" err="1" smtClean="0">
                <a:effectLst/>
                <a:latin typeface="Times New Roman" panose="02020603050405020304" pitchFamily="18" charset="0"/>
                <a:ea typeface="Calibri" panose="020F0502020204030204" pitchFamily="34" charset="0"/>
              </a:rPr>
              <a:t>Những</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chứng</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từ</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cơ</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bản</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trong</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quá</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trình</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thực</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hiện</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hợp</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đồng</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mua</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bán</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ngoại</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thương</a:t>
            </a:r>
            <a:endParaRPr lang="en-US" sz="2800" b="1" dirty="0" smtClean="0">
              <a:effectLst/>
              <a:latin typeface="Times New Roman" panose="02020603050405020304" pitchFamily="18" charset="0"/>
              <a:ea typeface="Calibri" panose="020F0502020204030204" pitchFamily="34" charset="0"/>
            </a:endParaRPr>
          </a:p>
          <a:p>
            <a:pPr algn="just">
              <a:spcBef>
                <a:spcPts val="600"/>
              </a:spcBef>
            </a:pPr>
            <a:r>
              <a:rPr lang="en-US" sz="2800" b="1" spc="-30" dirty="0">
                <a:solidFill>
                  <a:srgbClr val="FF0000"/>
                </a:solidFill>
                <a:latin typeface="Times New Roman" panose="02020603050405020304" pitchFamily="18" charset="0"/>
                <a:ea typeface="Calibri" panose="020F0502020204030204" pitchFamily="34" charset="0"/>
              </a:rPr>
              <a:t>4</a:t>
            </a:r>
            <a:r>
              <a:rPr lang="en-US" sz="2800" b="1" spc="-30" dirty="0" smtClean="0">
                <a:solidFill>
                  <a:srgbClr val="FF0000"/>
                </a:solidFill>
                <a:effectLst/>
                <a:latin typeface="Times New Roman" panose="02020603050405020304" pitchFamily="18" charset="0"/>
                <a:ea typeface="Calibri" panose="020F0502020204030204" pitchFamily="34" charset="0"/>
              </a:rPr>
              <a:t>.3.1. </a:t>
            </a:r>
            <a:r>
              <a:rPr lang="en-US" sz="2800" b="1" spc="-30" dirty="0" err="1" smtClean="0">
                <a:solidFill>
                  <a:srgbClr val="FF0000"/>
                </a:solidFill>
                <a:effectLst/>
                <a:latin typeface="Times New Roman" panose="02020603050405020304" pitchFamily="18" charset="0"/>
                <a:ea typeface="Calibri" panose="020F0502020204030204" pitchFamily="34" charset="0"/>
              </a:rPr>
              <a:t>Chứng</a:t>
            </a:r>
            <a:r>
              <a:rPr lang="en-US" sz="2800" b="1" spc="-30" dirty="0" smtClean="0">
                <a:solidFill>
                  <a:srgbClr val="FF0000"/>
                </a:solidFill>
                <a:effectLst/>
                <a:latin typeface="Times New Roman" panose="02020603050405020304" pitchFamily="18" charset="0"/>
                <a:ea typeface="Calibri" panose="020F0502020204030204" pitchFamily="34" charset="0"/>
              </a:rPr>
              <a:t> </a:t>
            </a:r>
            <a:r>
              <a:rPr lang="en-US" sz="2800" b="1" spc="-30" dirty="0" err="1" smtClean="0">
                <a:solidFill>
                  <a:srgbClr val="FF0000"/>
                </a:solidFill>
                <a:effectLst/>
                <a:latin typeface="Times New Roman" panose="02020603050405020304" pitchFamily="18" charset="0"/>
                <a:ea typeface="Calibri" panose="020F0502020204030204" pitchFamily="34" charset="0"/>
              </a:rPr>
              <a:t>từ</a:t>
            </a:r>
            <a:r>
              <a:rPr lang="en-US" sz="2800" b="1" spc="-30" dirty="0" smtClean="0">
                <a:solidFill>
                  <a:srgbClr val="FF0000"/>
                </a:solidFill>
                <a:effectLst/>
                <a:latin typeface="Times New Roman" panose="02020603050405020304" pitchFamily="18" charset="0"/>
                <a:ea typeface="Calibri" panose="020F0502020204030204" pitchFamily="34" charset="0"/>
              </a:rPr>
              <a:t> </a:t>
            </a:r>
            <a:r>
              <a:rPr lang="en-US" sz="2800" b="1" spc="-30" dirty="0" err="1" smtClean="0">
                <a:solidFill>
                  <a:srgbClr val="FF0000"/>
                </a:solidFill>
                <a:effectLst/>
                <a:latin typeface="Times New Roman" panose="02020603050405020304" pitchFamily="18" charset="0"/>
                <a:ea typeface="Calibri" panose="020F0502020204030204" pitchFamily="34" charset="0"/>
              </a:rPr>
              <a:t>hàng</a:t>
            </a:r>
            <a:r>
              <a:rPr lang="en-US" sz="2800" b="1" spc="-30" dirty="0" smtClean="0">
                <a:solidFill>
                  <a:srgbClr val="FF0000"/>
                </a:solidFill>
                <a:effectLst/>
                <a:latin typeface="Times New Roman" panose="02020603050405020304" pitchFamily="18" charset="0"/>
                <a:ea typeface="Calibri" panose="020F0502020204030204" pitchFamily="34" charset="0"/>
              </a:rPr>
              <a:t> </a:t>
            </a:r>
            <a:r>
              <a:rPr lang="en-US" sz="2800" b="1" spc="-30" dirty="0" err="1" smtClean="0">
                <a:solidFill>
                  <a:srgbClr val="FF0000"/>
                </a:solidFill>
                <a:effectLst/>
                <a:latin typeface="Times New Roman" panose="02020603050405020304" pitchFamily="18" charset="0"/>
                <a:ea typeface="Calibri" panose="020F0502020204030204" pitchFamily="34" charset="0"/>
              </a:rPr>
              <a:t>hoá</a:t>
            </a:r>
            <a:endParaRPr lang="en-US" sz="2800" b="1" spc="-30" dirty="0" smtClean="0">
              <a:solidFill>
                <a:srgbClr val="FF0000"/>
              </a:solidFill>
              <a:effectLst/>
              <a:latin typeface="Times New Roman" panose="02020603050405020304" pitchFamily="18" charset="0"/>
              <a:ea typeface="Calibri" panose="020F0502020204030204" pitchFamily="34" charset="0"/>
            </a:endParaRPr>
          </a:p>
          <a:p>
            <a:pPr algn="just">
              <a:spcBef>
                <a:spcPts val="600"/>
              </a:spcBef>
            </a:pPr>
            <a:endParaRPr lang="en-US" sz="3600" dirty="0" smtClean="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035099956"/>
      </p:ext>
    </p:extLst>
  </p:cSld>
  <p:clrMapOvr>
    <a:masterClrMapping/>
  </p:clrMapOvr>
  <p:transition advClick="0" advTm="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12196"/>
            <a:ext cx="5543550" cy="731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8251655"/>
      </p:ext>
    </p:extLst>
  </p:cSld>
  <p:clrMapOvr>
    <a:masterClrMapping/>
  </p:clrMapOvr>
  <p:transition advClick="0" advTm="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20726" y="-1"/>
            <a:ext cx="9898099" cy="6849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21950314"/>
      </p:ext>
    </p:extLst>
  </p:cSld>
  <p:clrMapOvr>
    <a:masterClrMapping/>
  </p:clrMapOvr>
  <p:transition advClick="0" advTm="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Rectangle 4"/>
          <p:cNvSpPr>
            <a:spLocks noChangeArrowheads="1"/>
          </p:cNvSpPr>
          <p:nvPr/>
        </p:nvSpPr>
        <p:spPr bwMode="auto">
          <a:xfrm>
            <a:off x="95693" y="754052"/>
            <a:ext cx="11834037" cy="594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tabLst>
                <a:tab pos="87313" algn="l"/>
                <a:tab pos="144463" algn="l"/>
                <a:tab pos="201613" algn="l"/>
                <a:tab pos="258763" algn="l"/>
                <a:tab pos="457200" algn="l"/>
              </a:tabLst>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tabLst>
                <a:tab pos="87313" algn="l"/>
                <a:tab pos="144463" algn="l"/>
                <a:tab pos="201613" algn="l"/>
                <a:tab pos="258763" algn="l"/>
                <a:tab pos="457200" algn="l"/>
              </a:tabLst>
              <a:defRPr sz="2800">
                <a:solidFill>
                  <a:schemeClr val="tx1"/>
                </a:solidFill>
                <a:latin typeface="Arial" panose="020B0604020202020204" pitchFamily="34" charset="0"/>
              </a:defRPr>
            </a:lvl2pPr>
            <a:lvl3pPr marL="1143000" indent="-228600">
              <a:spcBef>
                <a:spcPct val="20000"/>
              </a:spcBef>
              <a:buChar char="•"/>
              <a:tabLst>
                <a:tab pos="87313" algn="l"/>
                <a:tab pos="144463" algn="l"/>
                <a:tab pos="201613" algn="l"/>
                <a:tab pos="258763" algn="l"/>
                <a:tab pos="457200" algn="l"/>
              </a:tabLst>
              <a:defRPr sz="2400">
                <a:solidFill>
                  <a:schemeClr val="tx1"/>
                </a:solidFill>
                <a:latin typeface="Arial" panose="020B0604020202020204" pitchFamily="34" charset="0"/>
              </a:defRPr>
            </a:lvl3pPr>
            <a:lvl4pPr marL="1600200" indent="-228600">
              <a:spcBef>
                <a:spcPct val="20000"/>
              </a:spcBef>
              <a:buChar char="–"/>
              <a:tabLst>
                <a:tab pos="87313" algn="l"/>
                <a:tab pos="144463" algn="l"/>
                <a:tab pos="201613" algn="l"/>
                <a:tab pos="258763" algn="l"/>
                <a:tab pos="457200" algn="l"/>
              </a:tabLst>
              <a:defRPr sz="2000">
                <a:solidFill>
                  <a:schemeClr val="tx1"/>
                </a:solidFill>
                <a:latin typeface="Arial" panose="020B0604020202020204" pitchFamily="34" charset="0"/>
              </a:defRPr>
            </a:lvl4pPr>
            <a:lvl5pPr marL="2057400" indent="-228600">
              <a:spcBef>
                <a:spcPct val="20000"/>
              </a:spcBef>
              <a:buChar char="»"/>
              <a:tabLst>
                <a:tab pos="87313" algn="l"/>
                <a:tab pos="144463" algn="l"/>
                <a:tab pos="201613" algn="l"/>
                <a:tab pos="258763" algn="l"/>
                <a:tab pos="4572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87313" algn="l"/>
                <a:tab pos="144463" algn="l"/>
                <a:tab pos="201613" algn="l"/>
                <a:tab pos="258763" algn="l"/>
                <a:tab pos="4572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87313" algn="l"/>
                <a:tab pos="144463" algn="l"/>
                <a:tab pos="201613" algn="l"/>
                <a:tab pos="258763" algn="l"/>
                <a:tab pos="4572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87313" algn="l"/>
                <a:tab pos="144463" algn="l"/>
                <a:tab pos="201613" algn="l"/>
                <a:tab pos="258763" algn="l"/>
                <a:tab pos="4572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87313" algn="l"/>
                <a:tab pos="144463" algn="l"/>
                <a:tab pos="201613" algn="l"/>
                <a:tab pos="258763" algn="l"/>
                <a:tab pos="457200" algn="l"/>
              </a:tabLst>
              <a:defRPr sz="2000">
                <a:solidFill>
                  <a:schemeClr val="tx1"/>
                </a:solidFill>
                <a:latin typeface="Arial" panose="020B0604020202020204" pitchFamily="34" charset="0"/>
              </a:defRPr>
            </a:lvl9pPr>
          </a:lstStyle>
          <a:p>
            <a:pPr algn="just">
              <a:spcBef>
                <a:spcPts val="0"/>
              </a:spcBef>
              <a:spcAft>
                <a:spcPts val="600"/>
              </a:spcAft>
              <a:buClrTx/>
              <a:buNone/>
            </a:pPr>
            <a:r>
              <a:rPr lang="pt-BR" altLang="en-US" sz="2000" b="1" dirty="0">
                <a:latin typeface="Times New Roman" panose="02020603050405020304" pitchFamily="18" charset="0"/>
                <a:cs typeface="Calibri" panose="020F0502020204030204" pitchFamily="34" charset="0"/>
              </a:rPr>
              <a:t>* Người lập hóa đơn phải là người thụ hưởng được ghi trong LC? (UCP 500, Art37 và UCP 600, Art 18).</a:t>
            </a:r>
            <a:endParaRPr lang="en-US" altLang="en-US" sz="2000" b="1" dirty="0">
              <a:latin typeface="Times New Roman" panose="02020603050405020304" pitchFamily="18" charset="0"/>
              <a:cs typeface="Calibri" panose="020F0502020204030204" pitchFamily="34" charset="0"/>
            </a:endParaRPr>
          </a:p>
          <a:p>
            <a:pPr algn="just">
              <a:spcBef>
                <a:spcPts val="0"/>
              </a:spcBef>
              <a:spcAft>
                <a:spcPts val="600"/>
              </a:spcAft>
              <a:buClrTx/>
              <a:buNone/>
            </a:pPr>
            <a:r>
              <a:rPr lang="pt-BR" altLang="en-US" sz="2000" dirty="0">
                <a:latin typeface="Times New Roman" panose="02020603050405020304" pitchFamily="18" charset="0"/>
                <a:cs typeface="Calibri" panose="020F0502020204030204" pitchFamily="34" charset="0"/>
              </a:rPr>
              <a:t>+ Hóa đơn có lập cho người mua là người mở L/C không? (UCP 500 Art 37 và UCP 600, Art 18). Tên người mua, địa chỉ có đúng không ? Nếu L/C cho phép người lập hóa đơn không phải là người thụ hưởng LC thì phải ghi rõ “Commercial Invoice issued by third</a:t>
            </a:r>
            <a:r>
              <a:rPr lang="en-US" altLang="en-US" sz="2000" dirty="0">
                <a:latin typeface="Times New Roman" panose="02020603050405020304" pitchFamily="18" charset="0"/>
                <a:cs typeface="Calibri" panose="020F0502020204030204" pitchFamily="34" charset="0"/>
              </a:rPr>
              <a:t> </a:t>
            </a:r>
            <a:r>
              <a:rPr lang="pt-BR" altLang="en-US" sz="2000" dirty="0">
                <a:latin typeface="Times New Roman" panose="02020603050405020304" pitchFamily="18" charset="0"/>
                <a:cs typeface="Calibri" panose="020F0502020204030204" pitchFamily="34" charset="0"/>
              </a:rPr>
              <a:t>party is acceptable"</a:t>
            </a:r>
            <a:endParaRPr lang="en-US" altLang="en-US" sz="2000" dirty="0">
              <a:latin typeface="Times New Roman" panose="02020603050405020304" pitchFamily="18" charset="0"/>
              <a:cs typeface="Calibri" panose="020F0502020204030204" pitchFamily="34" charset="0"/>
            </a:endParaRPr>
          </a:p>
          <a:p>
            <a:pPr algn="just">
              <a:spcBef>
                <a:spcPts val="0"/>
              </a:spcBef>
              <a:spcAft>
                <a:spcPts val="600"/>
              </a:spcAft>
              <a:buClrTx/>
              <a:buNone/>
            </a:pPr>
            <a:r>
              <a:rPr lang="pt-BR" altLang="en-US" sz="2000" b="1" dirty="0">
                <a:latin typeface="Times New Roman" panose="02020603050405020304" pitchFamily="18" charset="0"/>
                <a:cs typeface="Calibri" panose="020F0502020204030204" pitchFamily="34" charset="0"/>
              </a:rPr>
              <a:t>* Tên hàng hóa có thật đúng với tên hàng ghi trong L/C không? xem mô tả hàng hóa (về kiểu dáng, ký mã hiệu...) có phù hợp với B/L, Packing list... Nếu trên Invoice mô tả chi tiết hơn L/C (nhưng đúng) thì được chấp nhận, ngược lại nếu mô tả sơ sài thì bị xem như là bán hàng không đạt tiêu chuẩn đã đề ra.</a:t>
            </a:r>
            <a:endParaRPr lang="en-US" altLang="en-US" sz="2000" b="1" dirty="0">
              <a:latin typeface="Times New Roman" panose="02020603050405020304" pitchFamily="18" charset="0"/>
              <a:cs typeface="Calibri" panose="020F0502020204030204" pitchFamily="34" charset="0"/>
            </a:endParaRPr>
          </a:p>
          <a:p>
            <a:pPr algn="just">
              <a:spcBef>
                <a:spcPts val="0"/>
              </a:spcBef>
              <a:spcAft>
                <a:spcPts val="600"/>
              </a:spcAft>
              <a:buClrTx/>
              <a:buNone/>
            </a:pPr>
            <a:r>
              <a:rPr lang="pt-BR" altLang="en-US" sz="2000" b="1" dirty="0">
                <a:latin typeface="Times New Roman" panose="02020603050405020304" pitchFamily="18" charset="0"/>
                <a:cs typeface="Calibri" panose="020F0502020204030204" pitchFamily="34" charset="0"/>
              </a:rPr>
              <a:t>* Số lượng hàng giao là bao nhiêu? Có vượt quá qui định củaL/C không? (Tính dung sai cho phép của L/C).</a:t>
            </a:r>
            <a:endParaRPr lang="en-US" altLang="en-US" sz="2000" b="1" dirty="0">
              <a:latin typeface="Times New Roman" panose="02020603050405020304" pitchFamily="18" charset="0"/>
              <a:cs typeface="Calibri" panose="020F0502020204030204" pitchFamily="34" charset="0"/>
            </a:endParaRPr>
          </a:p>
          <a:p>
            <a:pPr algn="just">
              <a:spcBef>
                <a:spcPts val="0"/>
              </a:spcBef>
              <a:spcAft>
                <a:spcPts val="600"/>
              </a:spcAft>
              <a:buClrTx/>
              <a:buNone/>
            </a:pPr>
            <a:r>
              <a:rPr lang="pt-BR" altLang="en-US" sz="2000" b="1" dirty="0">
                <a:latin typeface="Times New Roman" panose="02020603050405020304" pitchFamily="18" charset="0"/>
                <a:cs typeface="Calibri" panose="020F0502020204030204" pitchFamily="34" charset="0"/>
              </a:rPr>
              <a:t>* Giá đơn vị trong hóa đơn có nêu điều kiện cơ sở giao hàng, loại tiền có phù hợp với giá ghi trong L/C?</a:t>
            </a:r>
            <a:endParaRPr lang="en-US" altLang="en-US" sz="2000" b="1" dirty="0">
              <a:latin typeface="Times New Roman" panose="02020603050405020304" pitchFamily="18" charset="0"/>
              <a:cs typeface="Calibri" panose="020F0502020204030204" pitchFamily="34" charset="0"/>
            </a:endParaRPr>
          </a:p>
          <a:p>
            <a:pPr algn="just">
              <a:spcBef>
                <a:spcPts val="0"/>
              </a:spcBef>
              <a:spcAft>
                <a:spcPts val="600"/>
              </a:spcAft>
              <a:buClrTx/>
              <a:buNone/>
            </a:pPr>
            <a:r>
              <a:rPr lang="pt-BR" altLang="en-US" sz="2000" dirty="0">
                <a:latin typeface="Times New Roman" panose="02020603050405020304" pitchFamily="18" charset="0"/>
                <a:cs typeface="Calibri" panose="020F0502020204030204" pitchFamily="34" charset="0"/>
              </a:rPr>
              <a:t>* Tổng trị giá hóa đơn là bao nhiêu? Có vượt quá giá trị của L/C không?</a:t>
            </a:r>
            <a:endParaRPr lang="en-US" altLang="en-US" sz="2000" dirty="0">
              <a:latin typeface="Times New Roman" panose="02020603050405020304" pitchFamily="18" charset="0"/>
              <a:cs typeface="Calibri" panose="020F0502020204030204" pitchFamily="34" charset="0"/>
            </a:endParaRPr>
          </a:p>
          <a:p>
            <a:pPr algn="just">
              <a:spcBef>
                <a:spcPts val="0"/>
              </a:spcBef>
              <a:spcAft>
                <a:spcPts val="600"/>
              </a:spcAft>
              <a:buClrTx/>
              <a:buNone/>
            </a:pPr>
            <a:r>
              <a:rPr lang="pt-BR" altLang="en-US" sz="2000" dirty="0">
                <a:latin typeface="Times New Roman" panose="02020603050405020304" pitchFamily="18" charset="0"/>
                <a:cs typeface="Calibri" panose="020F0502020204030204" pitchFamily="34" charset="0"/>
              </a:rPr>
              <a:t>+ Hóa đơn không cần phải ký (UCP 500 Art 37, UCP 600. Art 18), nhưng nếu L/C yêu cầu kỹ thì hóa đơn có được ký không?</a:t>
            </a:r>
            <a:endParaRPr lang="en-US" altLang="en-US" sz="2000" dirty="0">
              <a:latin typeface="Times New Roman" panose="02020603050405020304" pitchFamily="18" charset="0"/>
              <a:cs typeface="Calibri" panose="020F0502020204030204" pitchFamily="34" charset="0"/>
            </a:endParaRPr>
          </a:p>
          <a:p>
            <a:pPr algn="just">
              <a:spcBef>
                <a:spcPts val="0"/>
              </a:spcBef>
              <a:spcAft>
                <a:spcPts val="600"/>
              </a:spcAft>
              <a:buClrTx/>
              <a:buNone/>
            </a:pPr>
            <a:r>
              <a:rPr lang="pt-BR" altLang="en-US" sz="2000" b="1" dirty="0">
                <a:latin typeface="Times New Roman" panose="02020603050405020304" pitchFamily="18" charset="0"/>
                <a:cs typeface="Calibri" panose="020F0502020204030204" pitchFamily="34" charset="0"/>
              </a:rPr>
              <a:t>* Các chi tiết khác về nơi bốc hàng, nơi dỡ hàng, phương thức thanh toán... có phù hợp với qui định L/C không? ở Số bản của hóa đơn có đúng như yêu cầu của người mua được ghi trong L/C không?</a:t>
            </a:r>
            <a:endParaRPr lang="en-US" altLang="en-US" sz="2000" b="1" dirty="0">
              <a:latin typeface="Times New Roman" panose="02020603050405020304" pitchFamily="18" charset="0"/>
              <a:cs typeface="Calibri" panose="020F0502020204030204" pitchFamily="34" charset="0"/>
            </a:endParaRPr>
          </a:p>
          <a:p>
            <a:pPr algn="just">
              <a:spcBef>
                <a:spcPts val="0"/>
              </a:spcBef>
              <a:spcAft>
                <a:spcPts val="600"/>
              </a:spcAft>
              <a:buClrTx/>
              <a:buNone/>
            </a:pPr>
            <a:r>
              <a:rPr lang="pt-BR" altLang="en-US" sz="2000" b="1" dirty="0">
                <a:latin typeface="Times New Roman" panose="02020603050405020304" pitchFamily="18" charset="0"/>
                <a:cs typeface="Calibri" panose="020F0502020204030204" pitchFamily="34" charset="0"/>
              </a:rPr>
              <a:t>* Số hiệu của hóa đơn và ngày lập hóa đơn có được đề cập không? Ngày lập phải trùng hoặc trước ngày giao hàng mới hợp lý. So sánh với ngày giao hàng trên B/L.</a:t>
            </a:r>
            <a:endParaRPr lang="en-US" altLang="en-US" sz="2000" b="1" dirty="0">
              <a:latin typeface="Times New Roman" panose="02020603050405020304" pitchFamily="18" charset="0"/>
              <a:cs typeface="Calibri" panose="020F0502020204030204" pitchFamily="34" charset="0"/>
            </a:endParaRPr>
          </a:p>
        </p:txBody>
      </p:sp>
      <p:sp>
        <p:nvSpPr>
          <p:cNvPr id="5" name="Rectangle 4"/>
          <p:cNvSpPr/>
          <p:nvPr/>
        </p:nvSpPr>
        <p:spPr>
          <a:xfrm>
            <a:off x="95693" y="0"/>
            <a:ext cx="12096307" cy="1508105"/>
          </a:xfrm>
          <a:prstGeom prst="rect">
            <a:avLst/>
          </a:prstGeom>
        </p:spPr>
        <p:txBody>
          <a:bodyPr wrap="square">
            <a:spAutoFit/>
          </a:bodyPr>
          <a:lstStyle/>
          <a:p>
            <a:pPr algn="just"/>
            <a:r>
              <a:rPr lang="en-US" sz="2800" b="1" spc="-30" dirty="0" smtClean="0">
                <a:latin typeface="Times New Roman" panose="02020603050405020304" pitchFamily="18" charset="0"/>
                <a:ea typeface="Calibri" panose="020F0502020204030204" pitchFamily="34" charset="0"/>
              </a:rPr>
              <a:t>4.</a:t>
            </a:r>
            <a:r>
              <a:rPr lang="en-US" sz="2800" b="1" spc="-30" dirty="0" smtClean="0">
                <a:effectLst/>
                <a:latin typeface="Times New Roman" panose="02020603050405020304" pitchFamily="18" charset="0"/>
                <a:ea typeface="Calibri" panose="020F0502020204030204" pitchFamily="34" charset="0"/>
              </a:rPr>
              <a:t>3. </a:t>
            </a:r>
            <a:r>
              <a:rPr lang="en-US" sz="2800" b="1" spc="-30" dirty="0" err="1" smtClean="0">
                <a:effectLst/>
                <a:latin typeface="Times New Roman" panose="02020603050405020304" pitchFamily="18" charset="0"/>
                <a:ea typeface="Calibri" panose="020F0502020204030204" pitchFamily="34" charset="0"/>
              </a:rPr>
              <a:t>Những</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chứng</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từ</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cơ</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bản</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trong</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quá</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trình</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thực</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hiện</a:t>
            </a:r>
            <a:r>
              <a:rPr lang="en-US" sz="2800" b="1" spc="-30" dirty="0" smtClean="0">
                <a:effectLst/>
                <a:latin typeface="Times New Roman" panose="02020603050405020304" pitchFamily="18" charset="0"/>
                <a:ea typeface="Calibri" panose="020F0502020204030204" pitchFamily="34" charset="0"/>
              </a:rPr>
              <a:t> HĐMB </a:t>
            </a:r>
            <a:r>
              <a:rPr lang="en-US" sz="2800" b="1" spc="-30" dirty="0" err="1" smtClean="0">
                <a:effectLst/>
                <a:latin typeface="Times New Roman" panose="02020603050405020304" pitchFamily="18" charset="0"/>
                <a:ea typeface="Calibri" panose="020F0502020204030204" pitchFamily="34" charset="0"/>
              </a:rPr>
              <a:t>ngoại</a:t>
            </a:r>
            <a:r>
              <a:rPr lang="en-US" sz="2800" b="1" spc="-30" dirty="0" smtClean="0">
                <a:effectLst/>
                <a:latin typeface="Times New Roman" panose="02020603050405020304" pitchFamily="18" charset="0"/>
                <a:ea typeface="Calibri" panose="020F0502020204030204" pitchFamily="34" charset="0"/>
              </a:rPr>
              <a:t> </a:t>
            </a:r>
            <a:r>
              <a:rPr lang="en-US" sz="2800" b="1" spc="-30" dirty="0" err="1" smtClean="0">
                <a:effectLst/>
                <a:latin typeface="Times New Roman" panose="02020603050405020304" pitchFamily="18" charset="0"/>
                <a:ea typeface="Calibri" panose="020F0502020204030204" pitchFamily="34" charset="0"/>
              </a:rPr>
              <a:t>thương</a:t>
            </a:r>
            <a:endParaRPr lang="en-US" sz="2800" b="1" dirty="0" smtClean="0">
              <a:effectLst/>
              <a:latin typeface="Times New Roman" panose="02020603050405020304" pitchFamily="18" charset="0"/>
              <a:ea typeface="Calibri" panose="020F0502020204030204" pitchFamily="34" charset="0"/>
            </a:endParaRPr>
          </a:p>
          <a:p>
            <a:pPr algn="just"/>
            <a:r>
              <a:rPr lang="en-US" sz="2800" b="1" spc="-30" dirty="0">
                <a:solidFill>
                  <a:srgbClr val="FF0000"/>
                </a:solidFill>
                <a:latin typeface="Times New Roman" panose="02020603050405020304" pitchFamily="18" charset="0"/>
                <a:ea typeface="Calibri" panose="020F0502020204030204" pitchFamily="34" charset="0"/>
              </a:rPr>
              <a:t>4</a:t>
            </a:r>
            <a:r>
              <a:rPr lang="en-US" sz="2800" b="1" spc="-30" dirty="0" smtClean="0">
                <a:solidFill>
                  <a:srgbClr val="FF0000"/>
                </a:solidFill>
                <a:effectLst/>
                <a:latin typeface="Times New Roman" panose="02020603050405020304" pitchFamily="18" charset="0"/>
                <a:ea typeface="Calibri" panose="020F0502020204030204" pitchFamily="34" charset="0"/>
              </a:rPr>
              <a:t>.3.1. </a:t>
            </a:r>
            <a:r>
              <a:rPr lang="en-US" sz="2800" b="1" spc="-30" dirty="0" err="1" smtClean="0">
                <a:solidFill>
                  <a:srgbClr val="FF0000"/>
                </a:solidFill>
                <a:effectLst/>
                <a:latin typeface="Times New Roman" panose="02020603050405020304" pitchFamily="18" charset="0"/>
                <a:ea typeface="Calibri" panose="020F0502020204030204" pitchFamily="34" charset="0"/>
              </a:rPr>
              <a:t>Chứng</a:t>
            </a:r>
            <a:r>
              <a:rPr lang="en-US" sz="2800" b="1" spc="-30" dirty="0" smtClean="0">
                <a:solidFill>
                  <a:srgbClr val="FF0000"/>
                </a:solidFill>
                <a:effectLst/>
                <a:latin typeface="Times New Roman" panose="02020603050405020304" pitchFamily="18" charset="0"/>
                <a:ea typeface="Calibri" panose="020F0502020204030204" pitchFamily="34" charset="0"/>
              </a:rPr>
              <a:t> </a:t>
            </a:r>
            <a:r>
              <a:rPr lang="en-US" sz="2800" b="1" spc="-30" dirty="0" err="1" smtClean="0">
                <a:solidFill>
                  <a:srgbClr val="FF0000"/>
                </a:solidFill>
                <a:effectLst/>
                <a:latin typeface="Times New Roman" panose="02020603050405020304" pitchFamily="18" charset="0"/>
                <a:ea typeface="Calibri" panose="020F0502020204030204" pitchFamily="34" charset="0"/>
              </a:rPr>
              <a:t>từ</a:t>
            </a:r>
            <a:r>
              <a:rPr lang="en-US" sz="2800" b="1" spc="-30" dirty="0" smtClean="0">
                <a:solidFill>
                  <a:srgbClr val="FF0000"/>
                </a:solidFill>
                <a:effectLst/>
                <a:latin typeface="Times New Roman" panose="02020603050405020304" pitchFamily="18" charset="0"/>
                <a:ea typeface="Calibri" panose="020F0502020204030204" pitchFamily="34" charset="0"/>
              </a:rPr>
              <a:t> </a:t>
            </a:r>
            <a:r>
              <a:rPr lang="en-US" sz="2800" b="1" spc="-30" dirty="0" err="1" smtClean="0">
                <a:solidFill>
                  <a:srgbClr val="FF0000"/>
                </a:solidFill>
                <a:effectLst/>
                <a:latin typeface="Times New Roman" panose="02020603050405020304" pitchFamily="18" charset="0"/>
                <a:ea typeface="Calibri" panose="020F0502020204030204" pitchFamily="34" charset="0"/>
              </a:rPr>
              <a:t>hàng</a:t>
            </a:r>
            <a:r>
              <a:rPr lang="en-US" sz="2800" b="1" spc="-30" dirty="0" smtClean="0">
                <a:solidFill>
                  <a:srgbClr val="FF0000"/>
                </a:solidFill>
                <a:effectLst/>
                <a:latin typeface="Times New Roman" panose="02020603050405020304" pitchFamily="18" charset="0"/>
                <a:ea typeface="Calibri" panose="020F0502020204030204" pitchFamily="34" charset="0"/>
              </a:rPr>
              <a:t> </a:t>
            </a:r>
            <a:r>
              <a:rPr lang="en-US" sz="2800" b="1" spc="-30" dirty="0" err="1" smtClean="0">
                <a:solidFill>
                  <a:srgbClr val="FF0000"/>
                </a:solidFill>
                <a:effectLst/>
                <a:latin typeface="Times New Roman" panose="02020603050405020304" pitchFamily="18" charset="0"/>
                <a:ea typeface="Calibri" panose="020F0502020204030204" pitchFamily="34" charset="0"/>
              </a:rPr>
              <a:t>hoá</a:t>
            </a:r>
            <a:endParaRPr lang="en-US" sz="2800" b="1" spc="-30" dirty="0" smtClean="0">
              <a:solidFill>
                <a:srgbClr val="FF0000"/>
              </a:solidFill>
              <a:effectLst/>
              <a:latin typeface="Times New Roman" panose="02020603050405020304" pitchFamily="18" charset="0"/>
              <a:ea typeface="Calibri" panose="020F0502020204030204" pitchFamily="34" charset="0"/>
            </a:endParaRPr>
          </a:p>
          <a:p>
            <a:pPr algn="just"/>
            <a:endParaRPr lang="en-US" sz="3600" dirty="0" smtClean="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928038043"/>
      </p:ext>
    </p:extLst>
  </p:cSld>
  <p:clrMapOvr>
    <a:masterClrMapping/>
  </p:clrMapOvr>
  <p:transition advClick="0" advTm="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8436">
                                            <p:txEl>
                                              <p:pRg st="0" end="0"/>
                                            </p:txEl>
                                          </p:spTgt>
                                        </p:tgtEl>
                                        <p:attrNameLst>
                                          <p:attrName>style.visibility</p:attrName>
                                        </p:attrNameLst>
                                      </p:cBhvr>
                                      <p:to>
                                        <p:strVal val="visible"/>
                                      </p:to>
                                    </p:set>
                                    <p:anim calcmode="lin" valueType="num">
                                      <p:cBhvr additive="base">
                                        <p:cTn id="7" dur="500" fill="hold"/>
                                        <p:tgtEl>
                                          <p:spTgt spid="1843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843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2" presetClass="entr" presetSubtype="0" fill="hold" nodeType="clickEffect">
                                  <p:stCondLst>
                                    <p:cond delay="0"/>
                                  </p:stCondLst>
                                  <p:childTnLst>
                                    <p:set>
                                      <p:cBhvr>
                                        <p:cTn id="12" dur="1" fill="hold">
                                          <p:stCondLst>
                                            <p:cond delay="0"/>
                                          </p:stCondLst>
                                        </p:cTn>
                                        <p:tgtEl>
                                          <p:spTgt spid="18436">
                                            <p:txEl>
                                              <p:pRg st="1" end="1"/>
                                            </p:txEl>
                                          </p:spTgt>
                                        </p:tgtEl>
                                        <p:attrNameLst>
                                          <p:attrName>style.visibility</p:attrName>
                                        </p:attrNameLst>
                                      </p:cBhvr>
                                      <p:to>
                                        <p:strVal val="visible"/>
                                      </p:to>
                                    </p:set>
                                    <p:animEffect transition="in" filter="fade">
                                      <p:cBhvr>
                                        <p:cTn id="13" dur="1000"/>
                                        <p:tgtEl>
                                          <p:spTgt spid="18436">
                                            <p:txEl>
                                              <p:pRg st="1" end="1"/>
                                            </p:txEl>
                                          </p:spTgt>
                                        </p:tgtEl>
                                      </p:cBhvr>
                                    </p:animEffect>
                                    <p:anim calcmode="lin" valueType="num">
                                      <p:cBhvr>
                                        <p:cTn id="14" dur="1000" fill="hold"/>
                                        <p:tgtEl>
                                          <p:spTgt spid="18436">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1843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2" presetClass="entr" presetSubtype="0" fill="hold" nodeType="clickEffect">
                                  <p:stCondLst>
                                    <p:cond delay="0"/>
                                  </p:stCondLst>
                                  <p:childTnLst>
                                    <p:set>
                                      <p:cBhvr>
                                        <p:cTn id="19" dur="1" fill="hold">
                                          <p:stCondLst>
                                            <p:cond delay="0"/>
                                          </p:stCondLst>
                                        </p:cTn>
                                        <p:tgtEl>
                                          <p:spTgt spid="18436">
                                            <p:txEl>
                                              <p:pRg st="2" end="2"/>
                                            </p:txEl>
                                          </p:spTgt>
                                        </p:tgtEl>
                                        <p:attrNameLst>
                                          <p:attrName>style.visibility</p:attrName>
                                        </p:attrNameLst>
                                      </p:cBhvr>
                                      <p:to>
                                        <p:strVal val="visible"/>
                                      </p:to>
                                    </p:set>
                                    <p:animEffect transition="in" filter="fade">
                                      <p:cBhvr>
                                        <p:cTn id="20" dur="1000"/>
                                        <p:tgtEl>
                                          <p:spTgt spid="18436">
                                            <p:txEl>
                                              <p:pRg st="2" end="2"/>
                                            </p:txEl>
                                          </p:spTgt>
                                        </p:tgtEl>
                                      </p:cBhvr>
                                    </p:animEffect>
                                    <p:anim calcmode="lin" valueType="num">
                                      <p:cBhvr>
                                        <p:cTn id="21" dur="1000" fill="hold"/>
                                        <p:tgtEl>
                                          <p:spTgt spid="18436">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1843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42" presetClass="entr" presetSubtype="0" fill="hold" nodeType="clickEffect">
                                  <p:stCondLst>
                                    <p:cond delay="0"/>
                                  </p:stCondLst>
                                  <p:childTnLst>
                                    <p:set>
                                      <p:cBhvr>
                                        <p:cTn id="26" dur="1" fill="hold">
                                          <p:stCondLst>
                                            <p:cond delay="0"/>
                                          </p:stCondLst>
                                        </p:cTn>
                                        <p:tgtEl>
                                          <p:spTgt spid="18436">
                                            <p:txEl>
                                              <p:pRg st="3" end="3"/>
                                            </p:txEl>
                                          </p:spTgt>
                                        </p:tgtEl>
                                        <p:attrNameLst>
                                          <p:attrName>style.visibility</p:attrName>
                                        </p:attrNameLst>
                                      </p:cBhvr>
                                      <p:to>
                                        <p:strVal val="visible"/>
                                      </p:to>
                                    </p:set>
                                    <p:animEffect transition="in" filter="fade">
                                      <p:cBhvr>
                                        <p:cTn id="27" dur="1000"/>
                                        <p:tgtEl>
                                          <p:spTgt spid="18436">
                                            <p:txEl>
                                              <p:pRg st="3" end="3"/>
                                            </p:txEl>
                                          </p:spTgt>
                                        </p:tgtEl>
                                      </p:cBhvr>
                                    </p:animEffect>
                                    <p:anim calcmode="lin" valueType="num">
                                      <p:cBhvr>
                                        <p:cTn id="28" dur="1000" fill="hold"/>
                                        <p:tgtEl>
                                          <p:spTgt spid="18436">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1843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42" presetClass="entr" presetSubtype="0" fill="hold" nodeType="clickEffect">
                                  <p:stCondLst>
                                    <p:cond delay="0"/>
                                  </p:stCondLst>
                                  <p:childTnLst>
                                    <p:set>
                                      <p:cBhvr>
                                        <p:cTn id="33" dur="1" fill="hold">
                                          <p:stCondLst>
                                            <p:cond delay="0"/>
                                          </p:stCondLst>
                                        </p:cTn>
                                        <p:tgtEl>
                                          <p:spTgt spid="18436">
                                            <p:txEl>
                                              <p:pRg st="4" end="4"/>
                                            </p:txEl>
                                          </p:spTgt>
                                        </p:tgtEl>
                                        <p:attrNameLst>
                                          <p:attrName>style.visibility</p:attrName>
                                        </p:attrNameLst>
                                      </p:cBhvr>
                                      <p:to>
                                        <p:strVal val="visible"/>
                                      </p:to>
                                    </p:set>
                                    <p:animEffect transition="in" filter="fade">
                                      <p:cBhvr>
                                        <p:cTn id="34" dur="1000"/>
                                        <p:tgtEl>
                                          <p:spTgt spid="18436">
                                            <p:txEl>
                                              <p:pRg st="4" end="4"/>
                                            </p:txEl>
                                          </p:spTgt>
                                        </p:tgtEl>
                                      </p:cBhvr>
                                    </p:animEffect>
                                    <p:anim calcmode="lin" valueType="num">
                                      <p:cBhvr>
                                        <p:cTn id="35" dur="1000" fill="hold"/>
                                        <p:tgtEl>
                                          <p:spTgt spid="18436">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1843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42" presetClass="entr" presetSubtype="0" fill="hold" nodeType="clickEffect">
                                  <p:stCondLst>
                                    <p:cond delay="0"/>
                                  </p:stCondLst>
                                  <p:childTnLst>
                                    <p:set>
                                      <p:cBhvr>
                                        <p:cTn id="40" dur="1" fill="hold">
                                          <p:stCondLst>
                                            <p:cond delay="0"/>
                                          </p:stCondLst>
                                        </p:cTn>
                                        <p:tgtEl>
                                          <p:spTgt spid="18436">
                                            <p:txEl>
                                              <p:pRg st="5" end="5"/>
                                            </p:txEl>
                                          </p:spTgt>
                                        </p:tgtEl>
                                        <p:attrNameLst>
                                          <p:attrName>style.visibility</p:attrName>
                                        </p:attrNameLst>
                                      </p:cBhvr>
                                      <p:to>
                                        <p:strVal val="visible"/>
                                      </p:to>
                                    </p:set>
                                    <p:animEffect transition="in" filter="fade">
                                      <p:cBhvr>
                                        <p:cTn id="41" dur="1000"/>
                                        <p:tgtEl>
                                          <p:spTgt spid="18436">
                                            <p:txEl>
                                              <p:pRg st="5" end="5"/>
                                            </p:txEl>
                                          </p:spTgt>
                                        </p:tgtEl>
                                      </p:cBhvr>
                                    </p:animEffect>
                                    <p:anim calcmode="lin" valueType="num">
                                      <p:cBhvr>
                                        <p:cTn id="42" dur="1000" fill="hold"/>
                                        <p:tgtEl>
                                          <p:spTgt spid="18436">
                                            <p:txEl>
                                              <p:pRg st="5" end="5"/>
                                            </p:txEl>
                                          </p:spTgt>
                                        </p:tgtEl>
                                        <p:attrNameLst>
                                          <p:attrName>ppt_x</p:attrName>
                                        </p:attrNameLst>
                                      </p:cBhvr>
                                      <p:tavLst>
                                        <p:tav tm="0">
                                          <p:val>
                                            <p:strVal val="#ppt_x"/>
                                          </p:val>
                                        </p:tav>
                                        <p:tav tm="100000">
                                          <p:val>
                                            <p:strVal val="#ppt_x"/>
                                          </p:val>
                                        </p:tav>
                                      </p:tavLst>
                                    </p:anim>
                                    <p:anim calcmode="lin" valueType="num">
                                      <p:cBhvr>
                                        <p:cTn id="43" dur="1000" fill="hold"/>
                                        <p:tgtEl>
                                          <p:spTgt spid="18436">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42" presetClass="entr" presetSubtype="0" fill="hold" nodeType="clickEffect">
                                  <p:stCondLst>
                                    <p:cond delay="0"/>
                                  </p:stCondLst>
                                  <p:childTnLst>
                                    <p:set>
                                      <p:cBhvr>
                                        <p:cTn id="47" dur="1" fill="hold">
                                          <p:stCondLst>
                                            <p:cond delay="0"/>
                                          </p:stCondLst>
                                        </p:cTn>
                                        <p:tgtEl>
                                          <p:spTgt spid="18436">
                                            <p:txEl>
                                              <p:pRg st="6" end="6"/>
                                            </p:txEl>
                                          </p:spTgt>
                                        </p:tgtEl>
                                        <p:attrNameLst>
                                          <p:attrName>style.visibility</p:attrName>
                                        </p:attrNameLst>
                                      </p:cBhvr>
                                      <p:to>
                                        <p:strVal val="visible"/>
                                      </p:to>
                                    </p:set>
                                    <p:animEffect transition="in" filter="fade">
                                      <p:cBhvr>
                                        <p:cTn id="48" dur="1000"/>
                                        <p:tgtEl>
                                          <p:spTgt spid="18436">
                                            <p:txEl>
                                              <p:pRg st="6" end="6"/>
                                            </p:txEl>
                                          </p:spTgt>
                                        </p:tgtEl>
                                      </p:cBhvr>
                                    </p:animEffect>
                                    <p:anim calcmode="lin" valueType="num">
                                      <p:cBhvr>
                                        <p:cTn id="49" dur="1000" fill="hold"/>
                                        <p:tgtEl>
                                          <p:spTgt spid="18436">
                                            <p:txEl>
                                              <p:pRg st="6" end="6"/>
                                            </p:txEl>
                                          </p:spTgt>
                                        </p:tgtEl>
                                        <p:attrNameLst>
                                          <p:attrName>ppt_x</p:attrName>
                                        </p:attrNameLst>
                                      </p:cBhvr>
                                      <p:tavLst>
                                        <p:tav tm="0">
                                          <p:val>
                                            <p:strVal val="#ppt_x"/>
                                          </p:val>
                                        </p:tav>
                                        <p:tav tm="100000">
                                          <p:val>
                                            <p:strVal val="#ppt_x"/>
                                          </p:val>
                                        </p:tav>
                                      </p:tavLst>
                                    </p:anim>
                                    <p:anim calcmode="lin" valueType="num">
                                      <p:cBhvr>
                                        <p:cTn id="50" dur="1000" fill="hold"/>
                                        <p:tgtEl>
                                          <p:spTgt spid="18436">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42" presetClass="entr" presetSubtype="0" fill="hold" nodeType="clickEffect">
                                  <p:stCondLst>
                                    <p:cond delay="0"/>
                                  </p:stCondLst>
                                  <p:childTnLst>
                                    <p:set>
                                      <p:cBhvr>
                                        <p:cTn id="54" dur="1" fill="hold">
                                          <p:stCondLst>
                                            <p:cond delay="0"/>
                                          </p:stCondLst>
                                        </p:cTn>
                                        <p:tgtEl>
                                          <p:spTgt spid="18436">
                                            <p:txEl>
                                              <p:pRg st="7" end="7"/>
                                            </p:txEl>
                                          </p:spTgt>
                                        </p:tgtEl>
                                        <p:attrNameLst>
                                          <p:attrName>style.visibility</p:attrName>
                                        </p:attrNameLst>
                                      </p:cBhvr>
                                      <p:to>
                                        <p:strVal val="visible"/>
                                      </p:to>
                                    </p:set>
                                    <p:animEffect transition="in" filter="fade">
                                      <p:cBhvr>
                                        <p:cTn id="55" dur="1000"/>
                                        <p:tgtEl>
                                          <p:spTgt spid="18436">
                                            <p:txEl>
                                              <p:pRg st="7" end="7"/>
                                            </p:txEl>
                                          </p:spTgt>
                                        </p:tgtEl>
                                      </p:cBhvr>
                                    </p:animEffect>
                                    <p:anim calcmode="lin" valueType="num">
                                      <p:cBhvr>
                                        <p:cTn id="56" dur="1000" fill="hold"/>
                                        <p:tgtEl>
                                          <p:spTgt spid="18436">
                                            <p:txEl>
                                              <p:pRg st="7" end="7"/>
                                            </p:txEl>
                                          </p:spTgt>
                                        </p:tgtEl>
                                        <p:attrNameLst>
                                          <p:attrName>ppt_x</p:attrName>
                                        </p:attrNameLst>
                                      </p:cBhvr>
                                      <p:tavLst>
                                        <p:tav tm="0">
                                          <p:val>
                                            <p:strVal val="#ppt_x"/>
                                          </p:val>
                                        </p:tav>
                                        <p:tav tm="100000">
                                          <p:val>
                                            <p:strVal val="#ppt_x"/>
                                          </p:val>
                                        </p:tav>
                                      </p:tavLst>
                                    </p:anim>
                                    <p:anim calcmode="lin" valueType="num">
                                      <p:cBhvr>
                                        <p:cTn id="57" dur="1000" fill="hold"/>
                                        <p:tgtEl>
                                          <p:spTgt spid="18436">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8" fill="hold" nodeType="clickPar">
                      <p:stCondLst>
                        <p:cond delay="indefinite"/>
                      </p:stCondLst>
                      <p:childTnLst>
                        <p:par>
                          <p:cTn id="59" fill="hold" nodeType="withGroup">
                            <p:stCondLst>
                              <p:cond delay="0"/>
                            </p:stCondLst>
                            <p:childTnLst>
                              <p:par>
                                <p:cTn id="60" presetID="16" presetClass="entr" presetSubtype="21" fill="hold" nodeType="clickEffect">
                                  <p:stCondLst>
                                    <p:cond delay="0"/>
                                  </p:stCondLst>
                                  <p:childTnLst>
                                    <p:set>
                                      <p:cBhvr>
                                        <p:cTn id="61" dur="1" fill="hold">
                                          <p:stCondLst>
                                            <p:cond delay="0"/>
                                          </p:stCondLst>
                                        </p:cTn>
                                        <p:tgtEl>
                                          <p:spTgt spid="18436">
                                            <p:txEl>
                                              <p:pRg st="8" end="8"/>
                                            </p:txEl>
                                          </p:spTgt>
                                        </p:tgtEl>
                                        <p:attrNameLst>
                                          <p:attrName>style.visibility</p:attrName>
                                        </p:attrNameLst>
                                      </p:cBhvr>
                                      <p:to>
                                        <p:strVal val="visible"/>
                                      </p:to>
                                    </p:set>
                                    <p:animEffect transition="in" filter="barn(inVertical)">
                                      <p:cBhvr>
                                        <p:cTn id="62" dur="500"/>
                                        <p:tgtEl>
                                          <p:spTgt spid="1843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0855" y="838277"/>
            <a:ext cx="6096000" cy="1277273"/>
          </a:xfrm>
          <a:prstGeom prst="rect">
            <a:avLst/>
          </a:prstGeom>
        </p:spPr>
        <p:txBody>
          <a:bodyPr>
            <a:spAutoFit/>
          </a:bodyPr>
          <a:lstStyle/>
          <a:p>
            <a:pPr algn="just">
              <a:lnSpc>
                <a:spcPct val="150000"/>
              </a:lnSpc>
              <a:spcBef>
                <a:spcPts val="600"/>
              </a:spcBef>
            </a:pPr>
            <a:r>
              <a:rPr lang="en-US" sz="2400" b="1" spc="-30" dirty="0">
                <a:solidFill>
                  <a:srgbClr val="FF0000"/>
                </a:solidFill>
                <a:latin typeface="Times New Roman" panose="02020603050405020304" pitchFamily="18" charset="0"/>
                <a:ea typeface="Calibri" panose="020F0502020204030204" pitchFamily="34" charset="0"/>
              </a:rPr>
              <a:t>4.3.2. </a:t>
            </a:r>
            <a:r>
              <a:rPr lang="en-US" sz="2400" b="1" spc="-30" dirty="0" err="1">
                <a:solidFill>
                  <a:srgbClr val="FF0000"/>
                </a:solidFill>
                <a:latin typeface="Times New Roman" panose="02020603050405020304" pitchFamily="18" charset="0"/>
                <a:ea typeface="Calibri" panose="020F0502020204030204" pitchFamily="34" charset="0"/>
              </a:rPr>
              <a:t>Chứng</a:t>
            </a:r>
            <a:r>
              <a:rPr lang="en-US" sz="2400" b="1" spc="-30" dirty="0">
                <a:solidFill>
                  <a:srgbClr val="FF0000"/>
                </a:solidFill>
                <a:latin typeface="Times New Roman" panose="02020603050405020304" pitchFamily="18" charset="0"/>
                <a:ea typeface="Calibri" panose="020F0502020204030204" pitchFamily="34" charset="0"/>
              </a:rPr>
              <a:t> </a:t>
            </a:r>
            <a:r>
              <a:rPr lang="en-US" sz="2400" b="1" spc="-30" dirty="0" err="1">
                <a:solidFill>
                  <a:srgbClr val="FF0000"/>
                </a:solidFill>
                <a:latin typeface="Times New Roman" panose="02020603050405020304" pitchFamily="18" charset="0"/>
                <a:ea typeface="Calibri" panose="020F0502020204030204" pitchFamily="34" charset="0"/>
              </a:rPr>
              <a:t>từ</a:t>
            </a:r>
            <a:r>
              <a:rPr lang="en-US" sz="2400" b="1" spc="-30" dirty="0">
                <a:solidFill>
                  <a:srgbClr val="FF0000"/>
                </a:solidFill>
                <a:latin typeface="Times New Roman" panose="02020603050405020304" pitchFamily="18" charset="0"/>
                <a:ea typeface="Calibri" panose="020F0502020204030204" pitchFamily="34" charset="0"/>
              </a:rPr>
              <a:t> </a:t>
            </a:r>
            <a:r>
              <a:rPr lang="en-US" sz="2400" b="1" spc="-30" dirty="0" err="1">
                <a:solidFill>
                  <a:srgbClr val="FF0000"/>
                </a:solidFill>
                <a:latin typeface="Times New Roman" panose="02020603050405020304" pitchFamily="18" charset="0"/>
                <a:ea typeface="Calibri" panose="020F0502020204030204" pitchFamily="34" charset="0"/>
              </a:rPr>
              <a:t>vận</a:t>
            </a:r>
            <a:r>
              <a:rPr lang="en-US" sz="2400" b="1" spc="-30" dirty="0">
                <a:solidFill>
                  <a:srgbClr val="FF0000"/>
                </a:solidFill>
                <a:latin typeface="Times New Roman" panose="02020603050405020304" pitchFamily="18" charset="0"/>
                <a:ea typeface="Calibri" panose="020F0502020204030204" pitchFamily="34" charset="0"/>
              </a:rPr>
              <a:t> </a:t>
            </a:r>
            <a:r>
              <a:rPr lang="en-US" sz="2400" b="1" spc="-30" dirty="0" err="1">
                <a:solidFill>
                  <a:srgbClr val="FF0000"/>
                </a:solidFill>
                <a:latin typeface="Times New Roman" panose="02020603050405020304" pitchFamily="18" charset="0"/>
                <a:ea typeface="Calibri" panose="020F0502020204030204" pitchFamily="34" charset="0"/>
              </a:rPr>
              <a:t>tải</a:t>
            </a:r>
            <a:endParaRPr lang="en-US" sz="2400" b="1" spc="-30" dirty="0">
              <a:solidFill>
                <a:srgbClr val="FF0000"/>
              </a:solidFill>
              <a:latin typeface="Times New Roman" panose="02020603050405020304" pitchFamily="18" charset="0"/>
              <a:ea typeface="Calibri" panose="020F0502020204030204" pitchFamily="34" charset="0"/>
            </a:endParaRPr>
          </a:p>
          <a:p>
            <a:pPr algn="just">
              <a:lnSpc>
                <a:spcPct val="150000"/>
              </a:lnSpc>
              <a:spcBef>
                <a:spcPts val="600"/>
              </a:spcBef>
            </a:pPr>
            <a:endParaRPr lang="en-US" sz="2400" i="1" dirty="0">
              <a:latin typeface="Times New Roman" panose="02020603050405020304" pitchFamily="18" charset="0"/>
              <a:ea typeface="Calibri" panose="020F0502020204030204" pitchFamily="34" charset="0"/>
            </a:endParaRPr>
          </a:p>
        </p:txBody>
      </p:sp>
      <p:sp>
        <p:nvSpPr>
          <p:cNvPr id="3" name="Rectangle 2"/>
          <p:cNvSpPr/>
          <p:nvPr/>
        </p:nvSpPr>
        <p:spPr>
          <a:xfrm>
            <a:off x="0" y="96821"/>
            <a:ext cx="12269972" cy="954107"/>
          </a:xfrm>
          <a:prstGeom prst="rect">
            <a:avLst/>
          </a:prstGeom>
        </p:spPr>
        <p:txBody>
          <a:bodyPr wrap="square">
            <a:spAutoFit/>
          </a:bodyPr>
          <a:lstStyle/>
          <a:p>
            <a:pPr algn="just">
              <a:spcBef>
                <a:spcPts val="600"/>
              </a:spcBef>
            </a:pPr>
            <a:r>
              <a:rPr lang="en-US" sz="2800" b="1" spc="-30" dirty="0">
                <a:latin typeface="Times New Roman" panose="02020603050405020304" pitchFamily="18" charset="0"/>
                <a:ea typeface="Calibri" panose="020F0502020204030204" pitchFamily="34" charset="0"/>
              </a:rPr>
              <a:t>4.3. </a:t>
            </a:r>
            <a:r>
              <a:rPr lang="en-US" sz="2800" b="1" spc="-30" dirty="0" err="1">
                <a:latin typeface="Times New Roman" panose="02020603050405020304" pitchFamily="18" charset="0"/>
                <a:ea typeface="Calibri" panose="020F0502020204030204" pitchFamily="34" charset="0"/>
              </a:rPr>
              <a:t>Những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chứng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từ</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cơ</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bản</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trong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quá</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trình</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thực</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hiện</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hợp</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đồng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mua</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bán</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ngoại</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thươn</a:t>
            </a:r>
            <a:r>
              <a:rPr lang="en-US" sz="2800" spc="-30" dirty="0" err="1">
                <a:latin typeface="Times New Roman" panose="02020603050405020304" pitchFamily="18" charset="0"/>
                <a:ea typeface="Calibri" panose="020F0502020204030204" pitchFamily="34" charset="0"/>
              </a:rPr>
              <a:t>g</a:t>
            </a:r>
            <a:endParaRPr lang="en-US" sz="2800" dirty="0">
              <a:latin typeface="Times New Roman" panose="02020603050405020304" pitchFamily="18" charset="0"/>
              <a:ea typeface="Calibri" panose="020F0502020204030204" pitchFamily="34" charset="0"/>
            </a:endParaRPr>
          </a:p>
        </p:txBody>
      </p:sp>
      <p:sp>
        <p:nvSpPr>
          <p:cNvPr id="5" name="Rectangle 3"/>
          <p:cNvSpPr>
            <a:spLocks noChangeArrowheads="1"/>
          </p:cNvSpPr>
          <p:nvPr/>
        </p:nvSpPr>
        <p:spPr bwMode="auto">
          <a:xfrm>
            <a:off x="309230" y="1476913"/>
            <a:ext cx="11651512" cy="5109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tabLst>
                <a:tab pos="57150" algn="l"/>
                <a:tab pos="87313" algn="l"/>
                <a:tab pos="144463" algn="l"/>
              </a:tabLst>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tabLst>
                <a:tab pos="57150" algn="l"/>
                <a:tab pos="87313" algn="l"/>
                <a:tab pos="144463" algn="l"/>
              </a:tabLst>
              <a:defRPr sz="2800">
                <a:solidFill>
                  <a:schemeClr val="tx1"/>
                </a:solidFill>
                <a:latin typeface="Arial" panose="020B0604020202020204" pitchFamily="34" charset="0"/>
              </a:defRPr>
            </a:lvl2pPr>
            <a:lvl3pPr marL="1143000" indent="-228600">
              <a:spcBef>
                <a:spcPct val="20000"/>
              </a:spcBef>
              <a:buChar char="•"/>
              <a:tabLst>
                <a:tab pos="57150" algn="l"/>
                <a:tab pos="87313" algn="l"/>
                <a:tab pos="144463" algn="l"/>
              </a:tabLst>
              <a:defRPr sz="2400">
                <a:solidFill>
                  <a:schemeClr val="tx1"/>
                </a:solidFill>
                <a:latin typeface="Arial" panose="020B0604020202020204" pitchFamily="34" charset="0"/>
              </a:defRPr>
            </a:lvl3pPr>
            <a:lvl4pPr marL="1600200" indent="-228600">
              <a:spcBef>
                <a:spcPct val="20000"/>
              </a:spcBef>
              <a:buChar char="–"/>
              <a:tabLst>
                <a:tab pos="57150" algn="l"/>
                <a:tab pos="87313" algn="l"/>
                <a:tab pos="144463" algn="l"/>
              </a:tabLst>
              <a:defRPr sz="2000">
                <a:solidFill>
                  <a:schemeClr val="tx1"/>
                </a:solidFill>
                <a:latin typeface="Arial" panose="020B0604020202020204" pitchFamily="34" charset="0"/>
              </a:defRPr>
            </a:lvl4pPr>
            <a:lvl5pPr marL="2057400" indent="-228600">
              <a:spcBef>
                <a:spcPct val="20000"/>
              </a:spcBef>
              <a:buChar char="»"/>
              <a:tabLst>
                <a:tab pos="57150" algn="l"/>
                <a:tab pos="87313" algn="l"/>
                <a:tab pos="144463"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57150" algn="l"/>
                <a:tab pos="87313" algn="l"/>
                <a:tab pos="144463"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57150" algn="l"/>
                <a:tab pos="87313" algn="l"/>
                <a:tab pos="144463"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57150" algn="l"/>
                <a:tab pos="87313" algn="l"/>
                <a:tab pos="144463"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57150" algn="l"/>
                <a:tab pos="87313" algn="l"/>
                <a:tab pos="144463" algn="l"/>
              </a:tabLst>
              <a:defRPr sz="2000">
                <a:solidFill>
                  <a:schemeClr val="tx1"/>
                </a:solidFill>
                <a:latin typeface="Arial" panose="020B0604020202020204" pitchFamily="34" charset="0"/>
              </a:defRPr>
            </a:lvl9pPr>
          </a:lstStyle>
          <a:p>
            <a:pPr algn="just">
              <a:lnSpc>
                <a:spcPct val="150000"/>
              </a:lnSpc>
              <a:spcBef>
                <a:spcPct val="0"/>
              </a:spcBef>
              <a:buClrTx/>
              <a:buFontTx/>
              <a:buNone/>
            </a:pP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Vận</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đơn</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đường</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biển</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là</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chứng</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từ</a:t>
            </a:r>
            <a:r>
              <a:rPr lang="en-US" altLang="en-US" sz="2200" dirty="0">
                <a:solidFill>
                  <a:srgbClr val="222222"/>
                </a:solidFill>
                <a:latin typeface="Times New Roman" panose="02020603050405020304" pitchFamily="18" charset="0"/>
                <a:cs typeface="Calibri" panose="020F0502020204030204" pitchFamily="34" charset="0"/>
              </a:rPr>
              <a:t> do </a:t>
            </a:r>
            <a:r>
              <a:rPr lang="en-US" altLang="en-US" sz="2200" dirty="0" err="1">
                <a:solidFill>
                  <a:srgbClr val="222222"/>
                </a:solidFill>
                <a:latin typeface="Times New Roman" panose="02020603050405020304" pitchFamily="18" charset="0"/>
                <a:cs typeface="Calibri" panose="020F0502020204030204" pitchFamily="34" charset="0"/>
              </a:rPr>
              <a:t>người</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chuyên</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chở</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chủ</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tàu</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thuyền</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trưởng</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cấp</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cho</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người</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gửi</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hàng</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nhằm</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xác</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nhận</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việc</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hàng</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hóa</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đã</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được</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tiếp</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nhận</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để</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vận</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chuyển</a:t>
            </a:r>
            <a:r>
              <a:rPr lang="en-US" altLang="en-US" sz="2200" dirty="0">
                <a:solidFill>
                  <a:srgbClr val="222222"/>
                </a:solidFill>
                <a:latin typeface="Times New Roman" panose="02020603050405020304" pitchFamily="18" charset="0"/>
                <a:cs typeface="Calibri" panose="020F0502020204030204" pitchFamily="34" charset="0"/>
              </a:rPr>
              <a:t>. </a:t>
            </a:r>
          </a:p>
          <a:p>
            <a:pPr algn="just">
              <a:lnSpc>
                <a:spcPct val="150000"/>
              </a:lnSpc>
              <a:spcBef>
                <a:spcPct val="0"/>
              </a:spcBef>
              <a:buClrTx/>
              <a:buFontTx/>
              <a:buNone/>
            </a:pP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Tuy</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mỗi</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hãng</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tàu</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đều</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có</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mẫu</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vận</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đơn</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riêng</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nhưng</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về</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nội</a:t>
            </a:r>
            <a:r>
              <a:rPr lang="en-US" altLang="en-US" sz="2200" dirty="0">
                <a:solidFill>
                  <a:srgbClr val="222222"/>
                </a:solidFill>
                <a:latin typeface="Times New Roman" panose="02020603050405020304" pitchFamily="18" charset="0"/>
                <a:cs typeface="Calibri" panose="020F0502020204030204" pitchFamily="34" charset="0"/>
              </a:rPr>
              <a:t> dung </a:t>
            </a:r>
            <a:r>
              <a:rPr lang="en-US" altLang="en-US" sz="2200" dirty="0" err="1">
                <a:solidFill>
                  <a:srgbClr val="222222"/>
                </a:solidFill>
                <a:latin typeface="Times New Roman" panose="02020603050405020304" pitchFamily="18" charset="0"/>
                <a:cs typeface="Calibri" panose="020F0502020204030204" pitchFamily="34" charset="0"/>
              </a:rPr>
              <a:t>chúng</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có</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những</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điểm</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chung</a:t>
            </a:r>
            <a:r>
              <a:rPr lang="en-US" altLang="en-US" sz="2200" dirty="0">
                <a:solidFill>
                  <a:srgbClr val="222222"/>
                </a:solidFill>
                <a:latin typeface="Times New Roman" panose="02020603050405020304" pitchFamily="18" charset="0"/>
                <a:cs typeface="Calibri" panose="020F0502020204030204" pitchFamily="34" charset="0"/>
              </a:rPr>
              <a:t>. </a:t>
            </a:r>
          </a:p>
          <a:p>
            <a:pPr algn="just">
              <a:lnSpc>
                <a:spcPct val="150000"/>
              </a:lnSpc>
              <a:spcBef>
                <a:spcPct val="0"/>
              </a:spcBef>
              <a:buClrTx/>
              <a:buFont typeface="Wingdings" panose="05000000000000000000" pitchFamily="2" charset="2"/>
              <a:buChar char="Ø"/>
            </a:pPr>
            <a:r>
              <a:rPr lang="en-US" altLang="en-US" sz="2200" b="1" dirty="0">
                <a:solidFill>
                  <a:srgbClr val="222222"/>
                </a:solidFill>
                <a:latin typeface="Times New Roman" panose="02020603050405020304" pitchFamily="18" charset="0"/>
                <a:cs typeface="Calibri" panose="020F0502020204030204" pitchFamily="34" charset="0"/>
              </a:rPr>
              <a:t>Ở </a:t>
            </a:r>
            <a:r>
              <a:rPr lang="en-US" altLang="en-US" sz="2200" b="1" dirty="0" err="1">
                <a:solidFill>
                  <a:srgbClr val="222222"/>
                </a:solidFill>
                <a:latin typeface="Times New Roman" panose="02020603050405020304" pitchFamily="18" charset="0"/>
                <a:cs typeface="Calibri" panose="020F0502020204030204" pitchFamily="34" charset="0"/>
              </a:rPr>
              <a:t>mặt</a:t>
            </a:r>
            <a:r>
              <a:rPr lang="en-US" altLang="en-US" sz="2200" b="1" dirty="0">
                <a:solidFill>
                  <a:srgbClr val="222222"/>
                </a:solidFill>
                <a:latin typeface="Times New Roman" panose="02020603050405020304" pitchFamily="18" charset="0"/>
                <a:cs typeface="Calibri" panose="020F0502020204030204" pitchFamily="34" charset="0"/>
              </a:rPr>
              <a:t> </a:t>
            </a:r>
            <a:r>
              <a:rPr lang="en-US" altLang="en-US" sz="2200" b="1" dirty="0" err="1">
                <a:solidFill>
                  <a:srgbClr val="222222"/>
                </a:solidFill>
                <a:latin typeface="Times New Roman" panose="02020603050405020304" pitchFamily="18" charset="0"/>
                <a:cs typeface="Calibri" panose="020F0502020204030204" pitchFamily="34" charset="0"/>
              </a:rPr>
              <a:t>trước</a:t>
            </a:r>
            <a:r>
              <a:rPr lang="en-US" altLang="en-US" sz="2200" b="1" dirty="0">
                <a:solidFill>
                  <a:srgbClr val="222222"/>
                </a:solidFill>
                <a:latin typeface="Times New Roman" panose="02020603050405020304" pitchFamily="18" charset="0"/>
                <a:cs typeface="Calibri" panose="020F0502020204030204" pitchFamily="34" charset="0"/>
              </a:rPr>
              <a:t> </a:t>
            </a:r>
            <a:r>
              <a:rPr lang="en-US" altLang="en-US" sz="2200" b="1" dirty="0" err="1">
                <a:solidFill>
                  <a:srgbClr val="222222"/>
                </a:solidFill>
                <a:latin typeface="Times New Roman" panose="02020603050405020304" pitchFamily="18" charset="0"/>
                <a:cs typeface="Calibri" panose="020F0502020204030204" pitchFamily="34" charset="0"/>
              </a:rPr>
              <a:t>của</a:t>
            </a:r>
            <a:r>
              <a:rPr lang="en-US" altLang="en-US" sz="2200" b="1" dirty="0">
                <a:solidFill>
                  <a:srgbClr val="222222"/>
                </a:solidFill>
                <a:latin typeface="Times New Roman" panose="02020603050405020304" pitchFamily="18" charset="0"/>
                <a:cs typeface="Calibri" panose="020F0502020204030204" pitchFamily="34" charset="0"/>
              </a:rPr>
              <a:t> B/L </a:t>
            </a:r>
            <a:r>
              <a:rPr lang="en-US" altLang="en-US" sz="2200" dirty="0" err="1">
                <a:solidFill>
                  <a:srgbClr val="222222"/>
                </a:solidFill>
                <a:latin typeface="Times New Roman" panose="02020603050405020304" pitchFamily="18" charset="0"/>
                <a:cs typeface="Calibri" panose="020F0502020204030204" pitchFamily="34" charset="0"/>
              </a:rPr>
              <a:t>có</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ghi</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rõ</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tên</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người</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gửi</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người</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nhận</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hoặc</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theo</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lệnh</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tên</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tàu</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cảng</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bốc</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hàng</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cảng</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dỡ</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hàng</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tên</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hàng</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ký</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mã</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hiệu</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số</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lượng</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kiện</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trọng</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lượng</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giá</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cả</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tổng</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trị</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giá</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cách</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trả</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cước</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cước</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trả</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trước</a:t>
            </a:r>
            <a:r>
              <a:rPr lang="en-US" altLang="en-US" sz="2200" dirty="0">
                <a:solidFill>
                  <a:srgbClr val="222222"/>
                </a:solidFill>
                <a:latin typeface="Times New Roman" panose="02020603050405020304" pitchFamily="18" charset="0"/>
                <a:cs typeface="Calibri" panose="020F0502020204030204" pitchFamily="34" charset="0"/>
              </a:rPr>
              <a:t> hay </a:t>
            </a:r>
            <a:r>
              <a:rPr lang="en-US" altLang="en-US" sz="2200" dirty="0" err="1">
                <a:solidFill>
                  <a:srgbClr val="222222"/>
                </a:solidFill>
                <a:latin typeface="Times New Roman" panose="02020603050405020304" pitchFamily="18" charset="0"/>
                <a:cs typeface="Calibri" panose="020F0502020204030204" pitchFamily="34" charset="0"/>
              </a:rPr>
              <a:t>trả</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tại</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cảng</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đến</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tình</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hình</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xếp</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hàng</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số</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bản</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gốc</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đã</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lập</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ngày</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tháng</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cấp</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vận</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đơn</a:t>
            </a:r>
            <a:r>
              <a:rPr lang="en-US" altLang="en-US" sz="2200" dirty="0">
                <a:solidFill>
                  <a:srgbClr val="222222"/>
                </a:solidFill>
                <a:latin typeface="Times New Roman" panose="02020603050405020304" pitchFamily="18" charset="0"/>
                <a:cs typeface="Calibri" panose="020F0502020204030204" pitchFamily="34" charset="0"/>
              </a:rPr>
              <a:t>... </a:t>
            </a:r>
          </a:p>
          <a:p>
            <a:pPr algn="just">
              <a:lnSpc>
                <a:spcPct val="150000"/>
              </a:lnSpc>
              <a:spcBef>
                <a:spcPct val="0"/>
              </a:spcBef>
              <a:buClrTx/>
              <a:buFont typeface="Wingdings" panose="05000000000000000000" pitchFamily="2" charset="2"/>
              <a:buChar char="Ø"/>
            </a:pPr>
            <a:r>
              <a:rPr lang="en-US" altLang="en-US" sz="2200" b="1" dirty="0" err="1">
                <a:solidFill>
                  <a:srgbClr val="222222"/>
                </a:solidFill>
                <a:latin typeface="Times New Roman" panose="02020603050405020304" pitchFamily="18" charset="0"/>
                <a:cs typeface="Calibri" panose="020F0502020204030204" pitchFamily="34" charset="0"/>
              </a:rPr>
              <a:t>Mặt</a:t>
            </a:r>
            <a:r>
              <a:rPr lang="en-US" altLang="en-US" sz="2200" b="1" dirty="0">
                <a:solidFill>
                  <a:srgbClr val="222222"/>
                </a:solidFill>
                <a:latin typeface="Times New Roman" panose="02020603050405020304" pitchFamily="18" charset="0"/>
                <a:cs typeface="Calibri" panose="020F0502020204030204" pitchFamily="34" charset="0"/>
              </a:rPr>
              <a:t> </a:t>
            </a:r>
            <a:r>
              <a:rPr lang="en-US" altLang="en-US" sz="2200" b="1" dirty="0" err="1">
                <a:solidFill>
                  <a:srgbClr val="222222"/>
                </a:solidFill>
                <a:latin typeface="Times New Roman" panose="02020603050405020304" pitchFamily="18" charset="0"/>
                <a:cs typeface="Calibri" panose="020F0502020204030204" pitchFamily="34" charset="0"/>
              </a:rPr>
              <a:t>sau</a:t>
            </a:r>
            <a:r>
              <a:rPr lang="en-US" altLang="en-US" sz="2200" b="1"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ghi</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các</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điều</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kiện</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chuyên</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chở</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Khi</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chuyên</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chở</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hàng</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vừa</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có</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hợp</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đồng</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vừa</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có</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vận</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đơn</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thì</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quan</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hệ</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giữa</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người</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vận</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tải</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và</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người</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nhận</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hàng</a:t>
            </a:r>
            <a:r>
              <a:rPr lang="en-US" altLang="en-US" sz="2200" dirty="0">
                <a:solidFill>
                  <a:srgbClr val="222222"/>
                </a:solidFill>
                <a:latin typeface="Times New Roman" panose="02020603050405020304" pitchFamily="18" charset="0"/>
                <a:cs typeface="Calibri" panose="020F0502020204030204" pitchFamily="34" charset="0"/>
              </a:rPr>
              <a:t> do </a:t>
            </a:r>
            <a:r>
              <a:rPr lang="en-US" altLang="en-US" sz="2200" dirty="0" err="1">
                <a:solidFill>
                  <a:srgbClr val="222222"/>
                </a:solidFill>
                <a:latin typeface="Times New Roman" panose="02020603050405020304" pitchFamily="18" charset="0"/>
                <a:cs typeface="Calibri" panose="020F0502020204030204" pitchFamily="34" charset="0"/>
              </a:rPr>
              <a:t>vận</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đơn</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điều</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chỉnh</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còn</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quan</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hệ</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giữa</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người</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gửi</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hàng</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và</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người</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vận</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tải</a:t>
            </a:r>
            <a:r>
              <a:rPr lang="en-US" altLang="en-US" sz="2200" dirty="0">
                <a:solidFill>
                  <a:srgbClr val="222222"/>
                </a:solidFill>
                <a:latin typeface="Times New Roman" panose="02020603050405020304" pitchFamily="18" charset="0"/>
                <a:cs typeface="Calibri" panose="020F0502020204030204" pitchFamily="34" charset="0"/>
              </a:rPr>
              <a:t> do </a:t>
            </a:r>
            <a:r>
              <a:rPr lang="en-US" altLang="en-US" sz="2200" dirty="0" err="1">
                <a:solidFill>
                  <a:srgbClr val="222222"/>
                </a:solidFill>
                <a:latin typeface="Times New Roman" panose="02020603050405020304" pitchFamily="18" charset="0"/>
                <a:cs typeface="Calibri" panose="020F0502020204030204" pitchFamily="34" charset="0"/>
              </a:rPr>
              <a:t>hợp</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đồng</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thuê</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tàu</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điều</a:t>
            </a:r>
            <a:r>
              <a:rPr lang="en-US" altLang="en-US" sz="2200" dirty="0">
                <a:solidFill>
                  <a:srgbClr val="222222"/>
                </a:solidFill>
                <a:latin typeface="Times New Roman" panose="02020603050405020304" pitchFamily="18" charset="0"/>
                <a:cs typeface="Calibri" panose="020F0502020204030204" pitchFamily="34" charset="0"/>
              </a:rPr>
              <a:t> </a:t>
            </a:r>
            <a:r>
              <a:rPr lang="en-US" altLang="en-US" sz="2200" dirty="0" err="1">
                <a:solidFill>
                  <a:srgbClr val="222222"/>
                </a:solidFill>
                <a:latin typeface="Times New Roman" panose="02020603050405020304" pitchFamily="18" charset="0"/>
                <a:cs typeface="Calibri" panose="020F0502020204030204" pitchFamily="34" charset="0"/>
              </a:rPr>
              <a:t>chỉnh</a:t>
            </a:r>
            <a:r>
              <a:rPr lang="en-US" altLang="en-US" sz="2200" dirty="0">
                <a:solidFill>
                  <a:srgbClr val="222222"/>
                </a:solidFill>
                <a:latin typeface="Times New Roman" panose="02020603050405020304" pitchFamily="18" charset="0"/>
                <a:cs typeface="Calibri" panose="020F0502020204030204" pitchFamily="34" charset="0"/>
              </a:rPr>
              <a:t>.</a:t>
            </a:r>
            <a:endParaRPr lang="en-US" altLang="en-US" sz="2200" dirty="0">
              <a:latin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1151430723"/>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barn(inVertical)">
                                      <p:cBhvr>
                                        <p:cTn id="21" dur="500"/>
                                        <p:tgtEl>
                                          <p:spTgt spid="5">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nodeType="clickEffect">
                                  <p:stCondLst>
                                    <p:cond delay="0"/>
                                  </p:stCondLst>
                                  <p:childTnLst>
                                    <p:set>
                                      <p:cBhvr>
                                        <p:cTn id="25" dur="1" fill="hold">
                                          <p:stCondLst>
                                            <p:cond delay="0"/>
                                          </p:stCondLst>
                                        </p:cTn>
                                        <p:tgtEl>
                                          <p:spTgt spid="5">
                                            <p:txEl>
                                              <p:pRg st="3" end="3"/>
                                            </p:txEl>
                                          </p:spTgt>
                                        </p:tgtEl>
                                        <p:attrNameLst>
                                          <p:attrName>style.visibility</p:attrName>
                                        </p:attrNameLst>
                                      </p:cBhvr>
                                      <p:to>
                                        <p:strVal val="visible"/>
                                      </p:to>
                                    </p:set>
                                    <p:animEffect transition="in" filter="barn(inVertical)">
                                      <p:cBhvr>
                                        <p:cTn id="26"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0855" y="838277"/>
            <a:ext cx="6096000" cy="1277273"/>
          </a:xfrm>
          <a:prstGeom prst="rect">
            <a:avLst/>
          </a:prstGeom>
        </p:spPr>
        <p:txBody>
          <a:bodyPr>
            <a:spAutoFit/>
          </a:bodyPr>
          <a:lstStyle/>
          <a:p>
            <a:pPr algn="just">
              <a:lnSpc>
                <a:spcPct val="150000"/>
              </a:lnSpc>
              <a:spcBef>
                <a:spcPts val="600"/>
              </a:spcBef>
            </a:pPr>
            <a:r>
              <a:rPr lang="en-US" sz="2400" b="1" spc="-30" dirty="0">
                <a:solidFill>
                  <a:srgbClr val="FF0000"/>
                </a:solidFill>
                <a:latin typeface="Times New Roman" panose="02020603050405020304" pitchFamily="18" charset="0"/>
                <a:ea typeface="Calibri" panose="020F0502020204030204" pitchFamily="34" charset="0"/>
              </a:rPr>
              <a:t>4.3.2. </a:t>
            </a:r>
            <a:r>
              <a:rPr lang="en-US" sz="2400" b="1" spc="-30" dirty="0" err="1">
                <a:solidFill>
                  <a:srgbClr val="FF0000"/>
                </a:solidFill>
                <a:latin typeface="Times New Roman" panose="02020603050405020304" pitchFamily="18" charset="0"/>
                <a:ea typeface="Calibri" panose="020F0502020204030204" pitchFamily="34" charset="0"/>
              </a:rPr>
              <a:t>Chứng</a:t>
            </a:r>
            <a:r>
              <a:rPr lang="en-US" sz="2400" b="1" spc="-30" dirty="0">
                <a:solidFill>
                  <a:srgbClr val="FF0000"/>
                </a:solidFill>
                <a:latin typeface="Times New Roman" panose="02020603050405020304" pitchFamily="18" charset="0"/>
                <a:ea typeface="Calibri" panose="020F0502020204030204" pitchFamily="34" charset="0"/>
              </a:rPr>
              <a:t> </a:t>
            </a:r>
            <a:r>
              <a:rPr lang="en-US" sz="2400" b="1" spc="-30" dirty="0" err="1">
                <a:solidFill>
                  <a:srgbClr val="FF0000"/>
                </a:solidFill>
                <a:latin typeface="Times New Roman" panose="02020603050405020304" pitchFamily="18" charset="0"/>
                <a:ea typeface="Calibri" panose="020F0502020204030204" pitchFamily="34" charset="0"/>
              </a:rPr>
              <a:t>từ</a:t>
            </a:r>
            <a:r>
              <a:rPr lang="en-US" sz="2400" b="1" spc="-30" dirty="0">
                <a:solidFill>
                  <a:srgbClr val="FF0000"/>
                </a:solidFill>
                <a:latin typeface="Times New Roman" panose="02020603050405020304" pitchFamily="18" charset="0"/>
                <a:ea typeface="Calibri" panose="020F0502020204030204" pitchFamily="34" charset="0"/>
              </a:rPr>
              <a:t> </a:t>
            </a:r>
            <a:r>
              <a:rPr lang="en-US" sz="2400" b="1" spc="-30" dirty="0" err="1">
                <a:solidFill>
                  <a:srgbClr val="FF0000"/>
                </a:solidFill>
                <a:latin typeface="Times New Roman" panose="02020603050405020304" pitchFamily="18" charset="0"/>
                <a:ea typeface="Calibri" panose="020F0502020204030204" pitchFamily="34" charset="0"/>
              </a:rPr>
              <a:t>vận</a:t>
            </a:r>
            <a:r>
              <a:rPr lang="en-US" sz="2400" b="1" spc="-30" dirty="0">
                <a:solidFill>
                  <a:srgbClr val="FF0000"/>
                </a:solidFill>
                <a:latin typeface="Times New Roman" panose="02020603050405020304" pitchFamily="18" charset="0"/>
                <a:ea typeface="Calibri" panose="020F0502020204030204" pitchFamily="34" charset="0"/>
              </a:rPr>
              <a:t> </a:t>
            </a:r>
            <a:r>
              <a:rPr lang="en-US" sz="2400" b="1" spc="-30" dirty="0" err="1">
                <a:solidFill>
                  <a:srgbClr val="FF0000"/>
                </a:solidFill>
                <a:latin typeface="Times New Roman" panose="02020603050405020304" pitchFamily="18" charset="0"/>
                <a:ea typeface="Calibri" panose="020F0502020204030204" pitchFamily="34" charset="0"/>
              </a:rPr>
              <a:t>tải</a:t>
            </a:r>
            <a:endParaRPr lang="en-US" sz="2400" b="1" spc="-30" dirty="0">
              <a:solidFill>
                <a:srgbClr val="FF0000"/>
              </a:solidFill>
              <a:latin typeface="Times New Roman" panose="02020603050405020304" pitchFamily="18" charset="0"/>
              <a:ea typeface="Calibri" panose="020F0502020204030204" pitchFamily="34" charset="0"/>
            </a:endParaRPr>
          </a:p>
          <a:p>
            <a:pPr algn="just">
              <a:lnSpc>
                <a:spcPct val="150000"/>
              </a:lnSpc>
              <a:spcBef>
                <a:spcPts val="600"/>
              </a:spcBef>
            </a:pPr>
            <a:endParaRPr lang="en-US" sz="2400" i="1" dirty="0">
              <a:latin typeface="Times New Roman" panose="02020603050405020304" pitchFamily="18" charset="0"/>
              <a:ea typeface="Calibri" panose="020F0502020204030204" pitchFamily="34" charset="0"/>
            </a:endParaRPr>
          </a:p>
        </p:txBody>
      </p:sp>
      <p:sp>
        <p:nvSpPr>
          <p:cNvPr id="3" name="Rectangle 2"/>
          <p:cNvSpPr/>
          <p:nvPr/>
        </p:nvSpPr>
        <p:spPr>
          <a:xfrm>
            <a:off x="0" y="96821"/>
            <a:ext cx="12269972" cy="954107"/>
          </a:xfrm>
          <a:prstGeom prst="rect">
            <a:avLst/>
          </a:prstGeom>
        </p:spPr>
        <p:txBody>
          <a:bodyPr wrap="square">
            <a:spAutoFit/>
          </a:bodyPr>
          <a:lstStyle/>
          <a:p>
            <a:pPr algn="just">
              <a:spcBef>
                <a:spcPts val="600"/>
              </a:spcBef>
            </a:pPr>
            <a:r>
              <a:rPr lang="en-US" sz="2800" b="1" spc="-30" dirty="0">
                <a:latin typeface="Times New Roman" panose="02020603050405020304" pitchFamily="18" charset="0"/>
                <a:ea typeface="Calibri" panose="020F0502020204030204" pitchFamily="34" charset="0"/>
              </a:rPr>
              <a:t>4.3. </a:t>
            </a:r>
            <a:r>
              <a:rPr lang="en-US" sz="2800" b="1" spc="-30" dirty="0" err="1">
                <a:latin typeface="Times New Roman" panose="02020603050405020304" pitchFamily="18" charset="0"/>
                <a:ea typeface="Calibri" panose="020F0502020204030204" pitchFamily="34" charset="0"/>
              </a:rPr>
              <a:t>Những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chứng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từ</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cơ</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bản</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trong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quá</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trình</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thực</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hiện</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hợp</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đồng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mua</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bán</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ngoại</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thươn</a:t>
            </a:r>
            <a:r>
              <a:rPr lang="en-US" sz="2800" spc="-30" dirty="0" err="1">
                <a:latin typeface="Times New Roman" panose="02020603050405020304" pitchFamily="18" charset="0"/>
                <a:ea typeface="Calibri" panose="020F0502020204030204" pitchFamily="34" charset="0"/>
              </a:rPr>
              <a:t>g</a:t>
            </a:r>
            <a:endParaRPr lang="en-US" sz="2800" dirty="0">
              <a:latin typeface="Times New Roman" panose="02020603050405020304" pitchFamily="18" charset="0"/>
              <a:ea typeface="Calibri" panose="020F0502020204030204" pitchFamily="34" charset="0"/>
            </a:endParaRPr>
          </a:p>
        </p:txBody>
      </p:sp>
      <p:sp>
        <p:nvSpPr>
          <p:cNvPr id="6" name="Rectangle 2"/>
          <p:cNvSpPr>
            <a:spLocks noChangeArrowheads="1"/>
          </p:cNvSpPr>
          <p:nvPr/>
        </p:nvSpPr>
        <p:spPr bwMode="auto">
          <a:xfrm>
            <a:off x="-256953" y="1368055"/>
            <a:ext cx="12271744" cy="5293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tabLst>
                <a:tab pos="57150" algn="l"/>
                <a:tab pos="87313" algn="l"/>
                <a:tab pos="144463" algn="l"/>
              </a:tabLst>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tabLst>
                <a:tab pos="57150" algn="l"/>
                <a:tab pos="87313" algn="l"/>
                <a:tab pos="144463" algn="l"/>
              </a:tabLst>
              <a:defRPr sz="2800">
                <a:solidFill>
                  <a:schemeClr val="tx1"/>
                </a:solidFill>
                <a:latin typeface="Arial" panose="020B0604020202020204" pitchFamily="34" charset="0"/>
              </a:defRPr>
            </a:lvl2pPr>
            <a:lvl3pPr marL="1143000" indent="-228600">
              <a:spcBef>
                <a:spcPct val="20000"/>
              </a:spcBef>
              <a:buChar char="•"/>
              <a:tabLst>
                <a:tab pos="57150" algn="l"/>
                <a:tab pos="87313" algn="l"/>
                <a:tab pos="144463" algn="l"/>
              </a:tabLst>
              <a:defRPr sz="2400">
                <a:solidFill>
                  <a:schemeClr val="tx1"/>
                </a:solidFill>
                <a:latin typeface="Arial" panose="020B0604020202020204" pitchFamily="34" charset="0"/>
              </a:defRPr>
            </a:lvl3pPr>
            <a:lvl4pPr marL="1600200" indent="-228600">
              <a:spcBef>
                <a:spcPct val="20000"/>
              </a:spcBef>
              <a:buChar char="–"/>
              <a:tabLst>
                <a:tab pos="57150" algn="l"/>
                <a:tab pos="87313" algn="l"/>
                <a:tab pos="144463" algn="l"/>
              </a:tabLst>
              <a:defRPr sz="2000">
                <a:solidFill>
                  <a:schemeClr val="tx1"/>
                </a:solidFill>
                <a:latin typeface="Arial" panose="020B0604020202020204" pitchFamily="34" charset="0"/>
              </a:defRPr>
            </a:lvl4pPr>
            <a:lvl5pPr marL="2057400" indent="-228600">
              <a:spcBef>
                <a:spcPct val="20000"/>
              </a:spcBef>
              <a:buChar char="»"/>
              <a:tabLst>
                <a:tab pos="57150" algn="l"/>
                <a:tab pos="87313" algn="l"/>
                <a:tab pos="144463"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57150" algn="l"/>
                <a:tab pos="87313" algn="l"/>
                <a:tab pos="144463"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57150" algn="l"/>
                <a:tab pos="87313" algn="l"/>
                <a:tab pos="144463"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57150" algn="l"/>
                <a:tab pos="87313" algn="l"/>
                <a:tab pos="144463"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57150" algn="l"/>
                <a:tab pos="87313" algn="l"/>
                <a:tab pos="144463" algn="l"/>
              </a:tabLst>
              <a:defRPr sz="2000">
                <a:solidFill>
                  <a:schemeClr val="tx1"/>
                </a:solidFill>
                <a:latin typeface="Arial" panose="020B0604020202020204" pitchFamily="34" charset="0"/>
              </a:defRPr>
            </a:lvl9pPr>
          </a:lstStyle>
          <a:p>
            <a:pPr algn="just">
              <a:spcBef>
                <a:spcPts val="600"/>
              </a:spcBef>
              <a:spcAft>
                <a:spcPts val="600"/>
              </a:spcAft>
              <a:buClrTx/>
              <a:buFontTx/>
              <a:buNone/>
            </a:pPr>
            <a:r>
              <a:rPr lang="en-US" altLang="en-US" sz="2400" b="1" dirty="0">
                <a:solidFill>
                  <a:srgbClr val="222222"/>
                </a:solidFill>
                <a:latin typeface="Times New Roman" panose="02020603050405020304" pitchFamily="18" charset="0"/>
                <a:cs typeface="Calibri" panose="020F0502020204030204" pitchFamily="34" charset="0"/>
              </a:rPr>
              <a:t>					B/L </a:t>
            </a:r>
            <a:r>
              <a:rPr lang="en-US" altLang="en-US" sz="2400" b="1" dirty="0" err="1">
                <a:solidFill>
                  <a:srgbClr val="222222"/>
                </a:solidFill>
                <a:latin typeface="Times New Roman" panose="02020603050405020304" pitchFamily="18" charset="0"/>
                <a:cs typeface="Calibri" panose="020F0502020204030204" pitchFamily="34" charset="0"/>
              </a:rPr>
              <a:t>có</a:t>
            </a:r>
            <a:r>
              <a:rPr lang="en-US" altLang="en-US" sz="2400" b="1" dirty="0">
                <a:solidFill>
                  <a:srgbClr val="222222"/>
                </a:solidFill>
                <a:latin typeface="Times New Roman" panose="02020603050405020304" pitchFamily="18" charset="0"/>
                <a:cs typeface="Calibri" panose="020F0502020204030204" pitchFamily="34" charset="0"/>
              </a:rPr>
              <a:t> </a:t>
            </a:r>
            <a:r>
              <a:rPr lang="en-US" altLang="en-US" sz="2400" b="1" dirty="0" err="1">
                <a:solidFill>
                  <a:srgbClr val="222222"/>
                </a:solidFill>
                <a:latin typeface="Times New Roman" panose="02020603050405020304" pitchFamily="18" charset="0"/>
                <a:cs typeface="Calibri" panose="020F0502020204030204" pitchFamily="34" charset="0"/>
              </a:rPr>
              <a:t>ba</a:t>
            </a:r>
            <a:r>
              <a:rPr lang="en-US" altLang="en-US" sz="2400" b="1" dirty="0">
                <a:solidFill>
                  <a:srgbClr val="222222"/>
                </a:solidFill>
                <a:latin typeface="Times New Roman" panose="02020603050405020304" pitchFamily="18" charset="0"/>
                <a:cs typeface="Calibri" panose="020F0502020204030204" pitchFamily="34" charset="0"/>
              </a:rPr>
              <a:t> </a:t>
            </a:r>
            <a:r>
              <a:rPr lang="en-US" altLang="en-US" sz="2400" b="1" dirty="0" err="1">
                <a:solidFill>
                  <a:srgbClr val="222222"/>
                </a:solidFill>
                <a:latin typeface="Times New Roman" panose="02020603050405020304" pitchFamily="18" charset="0"/>
                <a:cs typeface="Calibri" panose="020F0502020204030204" pitchFamily="34" charset="0"/>
              </a:rPr>
              <a:t>chức</a:t>
            </a:r>
            <a:r>
              <a:rPr lang="en-US" altLang="en-US" sz="2400" b="1" dirty="0">
                <a:solidFill>
                  <a:srgbClr val="222222"/>
                </a:solidFill>
                <a:latin typeface="Times New Roman" panose="02020603050405020304" pitchFamily="18" charset="0"/>
                <a:cs typeface="Calibri" panose="020F0502020204030204" pitchFamily="34" charset="0"/>
              </a:rPr>
              <a:t> </a:t>
            </a:r>
            <a:r>
              <a:rPr lang="en-US" altLang="en-US" sz="2400" b="1" dirty="0" err="1">
                <a:solidFill>
                  <a:srgbClr val="222222"/>
                </a:solidFill>
                <a:latin typeface="Times New Roman" panose="02020603050405020304" pitchFamily="18" charset="0"/>
                <a:cs typeface="Calibri" panose="020F0502020204030204" pitchFamily="34" charset="0"/>
              </a:rPr>
              <a:t>năng</a:t>
            </a:r>
            <a:r>
              <a:rPr lang="en-US" altLang="en-US" sz="2400" b="1" dirty="0">
                <a:solidFill>
                  <a:srgbClr val="222222"/>
                </a:solidFill>
                <a:latin typeface="Times New Roman" panose="02020603050405020304" pitchFamily="18" charset="0"/>
                <a:cs typeface="Calibri" panose="020F0502020204030204" pitchFamily="34" charset="0"/>
              </a:rPr>
              <a:t> </a:t>
            </a:r>
            <a:r>
              <a:rPr lang="en-US" altLang="en-US" sz="2400" b="1" dirty="0" err="1">
                <a:solidFill>
                  <a:srgbClr val="222222"/>
                </a:solidFill>
                <a:latin typeface="Times New Roman" panose="02020603050405020304" pitchFamily="18" charset="0"/>
                <a:cs typeface="Calibri" panose="020F0502020204030204" pitchFamily="34" charset="0"/>
              </a:rPr>
              <a:t>cơ</a:t>
            </a:r>
            <a:r>
              <a:rPr lang="en-US" altLang="en-US" sz="2400" b="1" dirty="0">
                <a:solidFill>
                  <a:srgbClr val="222222"/>
                </a:solidFill>
                <a:latin typeface="Times New Roman" panose="02020603050405020304" pitchFamily="18" charset="0"/>
                <a:cs typeface="Calibri" panose="020F0502020204030204" pitchFamily="34" charset="0"/>
              </a:rPr>
              <a:t> </a:t>
            </a:r>
            <a:r>
              <a:rPr lang="en-US" altLang="en-US" sz="2400" b="1" dirty="0" err="1">
                <a:solidFill>
                  <a:srgbClr val="222222"/>
                </a:solidFill>
                <a:latin typeface="Times New Roman" panose="02020603050405020304" pitchFamily="18" charset="0"/>
                <a:cs typeface="Calibri" panose="020F0502020204030204" pitchFamily="34" charset="0"/>
              </a:rPr>
              <a:t>bản</a:t>
            </a:r>
            <a:r>
              <a:rPr lang="en-US" altLang="en-US" sz="2400" b="1" dirty="0">
                <a:solidFill>
                  <a:srgbClr val="222222"/>
                </a:solidFill>
                <a:latin typeface="Times New Roman" panose="02020603050405020304" pitchFamily="18" charset="0"/>
                <a:cs typeface="Calibri" panose="020F0502020204030204" pitchFamily="34" charset="0"/>
              </a:rPr>
              <a:t> </a:t>
            </a:r>
            <a:r>
              <a:rPr lang="en-US" altLang="en-US" sz="2400" b="1" dirty="0" err="1">
                <a:solidFill>
                  <a:srgbClr val="222222"/>
                </a:solidFill>
                <a:latin typeface="Times New Roman" panose="02020603050405020304" pitchFamily="18" charset="0"/>
                <a:cs typeface="Calibri" panose="020F0502020204030204" pitchFamily="34" charset="0"/>
              </a:rPr>
              <a:t>sau</a:t>
            </a:r>
            <a:r>
              <a:rPr lang="en-US" altLang="en-US" sz="2400" b="1" dirty="0">
                <a:solidFill>
                  <a:srgbClr val="222222"/>
                </a:solidFill>
                <a:latin typeface="Times New Roman" panose="02020603050405020304" pitchFamily="18" charset="0"/>
                <a:cs typeface="Calibri" panose="020F0502020204030204" pitchFamily="34" charset="0"/>
              </a:rPr>
              <a:t>:</a:t>
            </a:r>
            <a:endParaRPr lang="en-US" altLang="en-US" sz="2400" dirty="0">
              <a:latin typeface="Times New Roman" panose="02020603050405020304" pitchFamily="18" charset="0"/>
              <a:cs typeface="Calibri" panose="020F0502020204030204" pitchFamily="34" charset="0"/>
            </a:endParaRPr>
          </a:p>
          <a:p>
            <a:pPr lvl="1" algn="just">
              <a:spcBef>
                <a:spcPts val="600"/>
              </a:spcBef>
              <a:spcAft>
                <a:spcPts val="600"/>
              </a:spcAft>
              <a:buClrTx/>
              <a:buFont typeface="Wingdings" panose="05000000000000000000" pitchFamily="2" charset="2"/>
              <a:buChar char=""/>
            </a:pPr>
            <a:r>
              <a:rPr lang="en-US" altLang="en-US" sz="2400" b="1" dirty="0" err="1">
                <a:solidFill>
                  <a:srgbClr val="222222"/>
                </a:solidFill>
                <a:latin typeface="Times New Roman" panose="02020603050405020304" pitchFamily="18" charset="0"/>
                <a:cs typeface="Times New Roman" panose="02020603050405020304" pitchFamily="18" charset="0"/>
              </a:rPr>
              <a:t>Là</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b="1" dirty="0" err="1">
                <a:solidFill>
                  <a:srgbClr val="222222"/>
                </a:solidFill>
                <a:latin typeface="Times New Roman" panose="02020603050405020304" pitchFamily="18" charset="0"/>
                <a:cs typeface="Times New Roman" panose="02020603050405020304" pitchFamily="18" charset="0"/>
              </a:rPr>
              <a:t>một</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b="1" dirty="0" err="1">
                <a:solidFill>
                  <a:srgbClr val="222222"/>
                </a:solidFill>
                <a:latin typeface="Times New Roman" panose="02020603050405020304" pitchFamily="18" charset="0"/>
                <a:cs typeface="Times New Roman" panose="02020603050405020304" pitchFamily="18" charset="0"/>
              </a:rPr>
              <a:t>biên</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b="1" dirty="0" err="1">
                <a:solidFill>
                  <a:srgbClr val="222222"/>
                </a:solidFill>
                <a:latin typeface="Times New Roman" panose="02020603050405020304" pitchFamily="18" charset="0"/>
                <a:cs typeface="Times New Roman" panose="02020603050405020304" pitchFamily="18" charset="0"/>
              </a:rPr>
              <a:t>lai</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b="1" dirty="0" err="1">
                <a:solidFill>
                  <a:srgbClr val="222222"/>
                </a:solidFill>
                <a:latin typeface="Times New Roman" panose="02020603050405020304" pitchFamily="18" charset="0"/>
                <a:cs typeface="Times New Roman" panose="02020603050405020304" pitchFamily="18" charset="0"/>
              </a:rPr>
              <a:t>của</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b="1" dirty="0" err="1">
                <a:solidFill>
                  <a:srgbClr val="222222"/>
                </a:solidFill>
                <a:latin typeface="Times New Roman" panose="02020603050405020304" pitchFamily="18" charset="0"/>
                <a:cs typeface="Times New Roman" panose="02020603050405020304" pitchFamily="18" charset="0"/>
              </a:rPr>
              <a:t>người</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b="1" dirty="0" err="1">
                <a:solidFill>
                  <a:srgbClr val="222222"/>
                </a:solidFill>
                <a:latin typeface="Times New Roman" panose="02020603050405020304" pitchFamily="18" charset="0"/>
                <a:cs typeface="Times New Roman" panose="02020603050405020304" pitchFamily="18" charset="0"/>
              </a:rPr>
              <a:t>chuyên</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b="1" dirty="0" err="1">
                <a:solidFill>
                  <a:srgbClr val="222222"/>
                </a:solidFill>
                <a:latin typeface="Times New Roman" panose="02020603050405020304" pitchFamily="18" charset="0"/>
                <a:cs typeface="Times New Roman" panose="02020603050405020304" pitchFamily="18" charset="0"/>
              </a:rPr>
              <a:t>chở</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xác</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nhận</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là</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họ</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đã</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nhận</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hàng</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để</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chở</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Là</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một</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bằng</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chứng</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về</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việc</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thực</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hiện</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những</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điều</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khoản</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của</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một</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hợp</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đồng</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vận</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tải</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đường</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biển</a:t>
            </a:r>
            <a:r>
              <a:rPr lang="en-US" altLang="en-US" sz="2400" dirty="0">
                <a:solidFill>
                  <a:srgbClr val="222222"/>
                </a:solidFill>
                <a:latin typeface="Times New Roman" panose="02020603050405020304" pitchFamily="18" charset="0"/>
                <a:cs typeface="Times New Roman" panose="02020603050405020304" pitchFamily="18" charset="0"/>
              </a:rPr>
              <a:t>.</a:t>
            </a:r>
            <a:endParaRPr lang="en-US" altLang="en-US" sz="2400" dirty="0">
              <a:latin typeface="Times New Roman" panose="02020603050405020304" pitchFamily="18" charset="0"/>
              <a:cs typeface="Times New Roman" panose="02020603050405020304" pitchFamily="18" charset="0"/>
            </a:endParaRPr>
          </a:p>
          <a:p>
            <a:pPr lvl="1" algn="just">
              <a:spcBef>
                <a:spcPts val="600"/>
              </a:spcBef>
              <a:spcAft>
                <a:spcPts val="600"/>
              </a:spcAft>
              <a:buClrTx/>
              <a:buFont typeface="Wingdings" panose="05000000000000000000" pitchFamily="2" charset="2"/>
              <a:buChar char=""/>
            </a:pPr>
            <a:r>
              <a:rPr lang="en-US" altLang="en-US" sz="2400" b="1" dirty="0" err="1">
                <a:solidFill>
                  <a:srgbClr val="222222"/>
                </a:solidFill>
                <a:latin typeface="Times New Roman" panose="02020603050405020304" pitchFamily="18" charset="0"/>
                <a:cs typeface="Times New Roman" panose="02020603050405020304" pitchFamily="18" charset="0"/>
              </a:rPr>
              <a:t>Là</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b="1" dirty="0" err="1">
                <a:solidFill>
                  <a:srgbClr val="222222"/>
                </a:solidFill>
                <a:latin typeface="Times New Roman" panose="02020603050405020304" pitchFamily="18" charset="0"/>
                <a:cs typeface="Times New Roman" panose="02020603050405020304" pitchFamily="18" charset="0"/>
              </a:rPr>
              <a:t>một</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b="1" dirty="0" err="1">
                <a:solidFill>
                  <a:srgbClr val="222222"/>
                </a:solidFill>
                <a:latin typeface="Times New Roman" panose="02020603050405020304" pitchFamily="18" charset="0"/>
                <a:cs typeface="Times New Roman" panose="02020603050405020304" pitchFamily="18" charset="0"/>
              </a:rPr>
              <a:t>chứng</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b="1" dirty="0" err="1">
                <a:solidFill>
                  <a:srgbClr val="222222"/>
                </a:solidFill>
                <a:latin typeface="Times New Roman" panose="02020603050405020304" pitchFamily="18" charset="0"/>
                <a:cs typeface="Times New Roman" panose="02020603050405020304" pitchFamily="18" charset="0"/>
              </a:rPr>
              <a:t>từ</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b="1" dirty="0" err="1">
                <a:solidFill>
                  <a:srgbClr val="222222"/>
                </a:solidFill>
                <a:latin typeface="Times New Roman" panose="02020603050405020304" pitchFamily="18" charset="0"/>
                <a:cs typeface="Times New Roman" panose="02020603050405020304" pitchFamily="18" charset="0"/>
              </a:rPr>
              <a:t>sở</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b="1" dirty="0" err="1">
                <a:solidFill>
                  <a:srgbClr val="222222"/>
                </a:solidFill>
                <a:latin typeface="Times New Roman" panose="02020603050405020304" pitchFamily="18" charset="0"/>
                <a:cs typeface="Times New Roman" panose="02020603050405020304" pitchFamily="18" charset="0"/>
              </a:rPr>
              <a:t>hữu</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b="1" dirty="0" err="1">
                <a:solidFill>
                  <a:srgbClr val="222222"/>
                </a:solidFill>
                <a:latin typeface="Times New Roman" panose="02020603050405020304" pitchFamily="18" charset="0"/>
                <a:cs typeface="Times New Roman" panose="02020603050405020304" pitchFamily="18" charset="0"/>
              </a:rPr>
              <a:t>hàng</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b="1" dirty="0" err="1">
                <a:solidFill>
                  <a:srgbClr val="222222"/>
                </a:solidFill>
                <a:latin typeface="Times New Roman" panose="02020603050405020304" pitchFamily="18" charset="0"/>
                <a:cs typeface="Times New Roman" panose="02020603050405020304" pitchFamily="18" charset="0"/>
              </a:rPr>
              <a:t>hóa</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dirty="0">
                <a:solidFill>
                  <a:srgbClr val="222222"/>
                </a:solidFill>
                <a:latin typeface="Times New Roman" panose="02020603050405020304" pitchFamily="18" charset="0"/>
                <a:cs typeface="Times New Roman" panose="02020603050405020304" pitchFamily="18" charset="0"/>
              </a:rPr>
              <a:t>qui </a:t>
            </a:r>
            <a:r>
              <a:rPr lang="en-US" altLang="en-US" sz="2400" dirty="0" err="1">
                <a:solidFill>
                  <a:srgbClr val="222222"/>
                </a:solidFill>
                <a:latin typeface="Times New Roman" panose="02020603050405020304" pitchFamily="18" charset="0"/>
                <a:cs typeface="Times New Roman" panose="02020603050405020304" pitchFamily="18" charset="0"/>
              </a:rPr>
              <a:t>định</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hàng</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hóa</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sẽ</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giao</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cho</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ai</a:t>
            </a:r>
            <a:r>
              <a:rPr lang="en-US" altLang="en-US" sz="2400" dirty="0">
                <a:solidFill>
                  <a:srgbClr val="222222"/>
                </a:solidFill>
                <a:latin typeface="Times New Roman" panose="02020603050405020304" pitchFamily="18" charset="0"/>
                <a:cs typeface="Times New Roman" panose="02020603050405020304" pitchFamily="18" charset="0"/>
              </a:rPr>
              <a:t> ở </a:t>
            </a:r>
            <a:r>
              <a:rPr lang="en-US" altLang="en-US" sz="2400" dirty="0" err="1">
                <a:solidFill>
                  <a:srgbClr val="222222"/>
                </a:solidFill>
                <a:latin typeface="Times New Roman" panose="02020603050405020304" pitchFamily="18" charset="0"/>
                <a:cs typeface="Times New Roman" panose="02020603050405020304" pitchFamily="18" charset="0"/>
              </a:rPr>
              <a:t>cảng</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đích</a:t>
            </a:r>
            <a:r>
              <a:rPr lang="en-US" altLang="en-US" sz="2400" dirty="0">
                <a:solidFill>
                  <a:srgbClr val="222222"/>
                </a:solidFill>
                <a:latin typeface="Times New Roman" panose="02020603050405020304" pitchFamily="18" charset="0"/>
                <a:cs typeface="Times New Roman" panose="02020603050405020304" pitchFamily="18" charset="0"/>
              </a:rPr>
              <a:t>, do </a:t>
            </a:r>
            <a:r>
              <a:rPr lang="en-US" altLang="en-US" sz="2400" dirty="0" err="1">
                <a:solidFill>
                  <a:srgbClr val="222222"/>
                </a:solidFill>
                <a:latin typeface="Times New Roman" panose="02020603050405020304" pitchFamily="18" charset="0"/>
                <a:cs typeface="Times New Roman" panose="02020603050405020304" pitchFamily="18" charset="0"/>
              </a:rPr>
              <a:t>đó</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cho</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phép</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mua</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bán</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hàng</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hóa</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bằng</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cách</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chuyển</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nhượng</a:t>
            </a:r>
            <a:r>
              <a:rPr lang="en-US" altLang="en-US" sz="2400" dirty="0">
                <a:solidFill>
                  <a:srgbClr val="222222"/>
                </a:solidFill>
                <a:latin typeface="Times New Roman" panose="02020603050405020304" pitchFamily="18" charset="0"/>
                <a:cs typeface="Times New Roman" panose="02020603050405020304" pitchFamily="18" charset="0"/>
              </a:rPr>
              <a:t> B/L. </a:t>
            </a:r>
            <a:r>
              <a:rPr lang="en-US" altLang="en-US" sz="2400" dirty="0" err="1">
                <a:solidFill>
                  <a:srgbClr val="222222"/>
                </a:solidFill>
                <a:latin typeface="Times New Roman" panose="02020603050405020304" pitchFamily="18" charset="0"/>
                <a:cs typeface="Times New Roman" panose="02020603050405020304" pitchFamily="18" charset="0"/>
              </a:rPr>
              <a:t>Chính</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vì</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chức</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năng</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đặc</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biệt</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này</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mà</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việc</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thay</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thế</a:t>
            </a:r>
            <a:r>
              <a:rPr lang="en-US" altLang="en-US" sz="2400" dirty="0">
                <a:solidFill>
                  <a:srgbClr val="222222"/>
                </a:solidFill>
                <a:latin typeface="Times New Roman" panose="02020603050405020304" pitchFamily="18" charset="0"/>
                <a:cs typeface="Times New Roman" panose="02020603050405020304" pitchFamily="18" charset="0"/>
              </a:rPr>
              <a:t> B/L </a:t>
            </a:r>
            <a:r>
              <a:rPr lang="en-US" altLang="en-US" sz="2400" dirty="0" err="1">
                <a:solidFill>
                  <a:srgbClr val="222222"/>
                </a:solidFill>
                <a:latin typeface="Times New Roman" panose="02020603050405020304" pitchFamily="18" charset="0"/>
                <a:cs typeface="Times New Roman" panose="02020603050405020304" pitchFamily="18" charset="0"/>
              </a:rPr>
              <a:t>bằng</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thủ</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tục</a:t>
            </a:r>
            <a:r>
              <a:rPr lang="en-US" altLang="en-US" sz="2400" dirty="0">
                <a:solidFill>
                  <a:srgbClr val="222222"/>
                </a:solidFill>
                <a:latin typeface="Times New Roman" panose="02020603050405020304" pitchFamily="18" charset="0"/>
                <a:cs typeface="Times New Roman" panose="02020603050405020304" pitchFamily="18" charset="0"/>
              </a:rPr>
              <a:t> EDI </a:t>
            </a:r>
            <a:r>
              <a:rPr lang="en-US" altLang="en-US" sz="2400" dirty="0" err="1">
                <a:solidFill>
                  <a:srgbClr val="222222"/>
                </a:solidFill>
                <a:latin typeface="Times New Roman" panose="02020603050405020304" pitchFamily="18" charset="0"/>
                <a:cs typeface="Times New Roman" panose="02020603050405020304" pitchFamily="18" charset="0"/>
              </a:rPr>
              <a:t>là</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việc</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rất</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khó</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khăn</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hiện</a:t>
            </a:r>
            <a:r>
              <a:rPr lang="en-US" altLang="en-US" sz="2400" dirty="0">
                <a:solidFill>
                  <a:srgbClr val="222222"/>
                </a:solidFill>
                <a:latin typeface="Times New Roman" panose="02020603050405020304" pitchFamily="18" charset="0"/>
                <a:cs typeface="Times New Roman" panose="02020603050405020304" pitchFamily="18" charset="0"/>
              </a:rPr>
              <a:t> nay.</a:t>
            </a:r>
            <a:endParaRPr lang="en-US" altLang="en-US" sz="2400" dirty="0">
              <a:latin typeface="Times New Roman" panose="02020603050405020304" pitchFamily="18" charset="0"/>
              <a:cs typeface="Times New Roman" panose="02020603050405020304" pitchFamily="18" charset="0"/>
            </a:endParaRPr>
          </a:p>
          <a:p>
            <a:pPr lvl="1" algn="just">
              <a:spcBef>
                <a:spcPts val="600"/>
              </a:spcBef>
              <a:spcAft>
                <a:spcPts val="600"/>
              </a:spcAft>
              <a:buClrTx/>
              <a:buFont typeface="Wingdings" panose="05000000000000000000" pitchFamily="2" charset="2"/>
              <a:buChar char=""/>
            </a:pPr>
            <a:r>
              <a:rPr lang="en-US" altLang="en-US" sz="2400" b="1" dirty="0" err="1">
                <a:solidFill>
                  <a:srgbClr val="222222"/>
                </a:solidFill>
                <a:latin typeface="Times New Roman" panose="02020603050405020304" pitchFamily="18" charset="0"/>
                <a:cs typeface="Times New Roman" panose="02020603050405020304" pitchFamily="18" charset="0"/>
              </a:rPr>
              <a:t>Vận</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b="1" dirty="0" err="1">
                <a:solidFill>
                  <a:srgbClr val="222222"/>
                </a:solidFill>
                <a:latin typeface="Times New Roman" panose="02020603050405020304" pitchFamily="18" charset="0"/>
                <a:cs typeface="Times New Roman" panose="02020603050405020304" pitchFamily="18" charset="0"/>
              </a:rPr>
              <a:t>đơn</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b="1" dirty="0" err="1">
                <a:solidFill>
                  <a:srgbClr val="222222"/>
                </a:solidFill>
                <a:latin typeface="Times New Roman" panose="02020603050405020304" pitchFamily="18" charset="0"/>
                <a:cs typeface="Times New Roman" panose="02020603050405020304" pitchFamily="18" charset="0"/>
              </a:rPr>
              <a:t>đường</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b="1" dirty="0" err="1">
                <a:solidFill>
                  <a:srgbClr val="222222"/>
                </a:solidFill>
                <a:latin typeface="Times New Roman" panose="02020603050405020304" pitchFamily="18" charset="0"/>
                <a:cs typeface="Times New Roman" panose="02020603050405020304" pitchFamily="18" charset="0"/>
              </a:rPr>
              <a:t>biển</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b="1" dirty="0" err="1">
                <a:solidFill>
                  <a:srgbClr val="222222"/>
                </a:solidFill>
                <a:latin typeface="Times New Roman" panose="02020603050405020304" pitchFamily="18" charset="0"/>
                <a:cs typeface="Times New Roman" panose="02020603050405020304" pitchFamily="18" charset="0"/>
              </a:rPr>
              <a:t>được</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b="1" dirty="0" err="1">
                <a:solidFill>
                  <a:srgbClr val="222222"/>
                </a:solidFill>
                <a:latin typeface="Times New Roman" panose="02020603050405020304" pitchFamily="18" charset="0"/>
                <a:cs typeface="Times New Roman" panose="02020603050405020304" pitchFamily="18" charset="0"/>
              </a:rPr>
              <a:t>lập</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b="1" dirty="0" err="1">
                <a:solidFill>
                  <a:srgbClr val="222222"/>
                </a:solidFill>
                <a:latin typeface="Times New Roman" panose="02020603050405020304" pitchFamily="18" charset="0"/>
                <a:cs typeface="Times New Roman" panose="02020603050405020304" pitchFamily="18" charset="0"/>
              </a:rPr>
              <a:t>thành</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b="1" dirty="0" err="1">
                <a:solidFill>
                  <a:srgbClr val="222222"/>
                </a:solidFill>
                <a:latin typeface="Times New Roman" panose="02020603050405020304" pitchFamily="18" charset="0"/>
                <a:cs typeface="Times New Roman" panose="02020603050405020304" pitchFamily="18" charset="0"/>
              </a:rPr>
              <a:t>một</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b="1" dirty="0" err="1">
                <a:solidFill>
                  <a:srgbClr val="222222"/>
                </a:solidFill>
                <a:latin typeface="Times New Roman" panose="02020603050405020304" pitchFamily="18" charset="0"/>
                <a:cs typeface="Times New Roman" panose="02020603050405020304" pitchFamily="18" charset="0"/>
              </a:rPr>
              <a:t>số</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b="1" dirty="0" err="1">
                <a:solidFill>
                  <a:srgbClr val="222222"/>
                </a:solidFill>
                <a:latin typeface="Times New Roman" panose="02020603050405020304" pitchFamily="18" charset="0"/>
                <a:cs typeface="Times New Roman" panose="02020603050405020304" pitchFamily="18" charset="0"/>
              </a:rPr>
              <a:t>bản</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b="1" dirty="0" err="1">
                <a:solidFill>
                  <a:srgbClr val="222222"/>
                </a:solidFill>
                <a:latin typeface="Times New Roman" panose="02020603050405020304" pitchFamily="18" charset="0"/>
                <a:cs typeface="Times New Roman" panose="02020603050405020304" pitchFamily="18" charset="0"/>
              </a:rPr>
              <a:t>gốc</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b="1" dirty="0" err="1">
                <a:solidFill>
                  <a:srgbClr val="222222"/>
                </a:solidFill>
                <a:latin typeface="Times New Roman" panose="02020603050405020304" pitchFamily="18" charset="0"/>
                <a:cs typeface="Times New Roman" panose="02020603050405020304" pitchFamily="18" charset="0"/>
              </a:rPr>
              <a:t>những</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b="1" dirty="0" err="1">
                <a:solidFill>
                  <a:srgbClr val="222222"/>
                </a:solidFill>
                <a:latin typeface="Times New Roman" panose="02020603050405020304" pitchFamily="18" charset="0"/>
                <a:cs typeface="Times New Roman" panose="02020603050405020304" pitchFamily="18" charset="0"/>
              </a:rPr>
              <a:t>bản</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b="1" dirty="0" err="1">
                <a:solidFill>
                  <a:srgbClr val="222222"/>
                </a:solidFill>
                <a:latin typeface="Times New Roman" panose="02020603050405020304" pitchFamily="18" charset="0"/>
                <a:cs typeface="Times New Roman" panose="02020603050405020304" pitchFamily="18" charset="0"/>
              </a:rPr>
              <a:t>gốc</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b="1" dirty="0" err="1">
                <a:solidFill>
                  <a:srgbClr val="222222"/>
                </a:solidFill>
                <a:latin typeface="Times New Roman" panose="02020603050405020304" pitchFamily="18" charset="0"/>
                <a:cs typeface="Times New Roman" panose="02020603050405020304" pitchFamily="18" charset="0"/>
              </a:rPr>
              <a:t>này</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b="1" dirty="0" err="1">
                <a:solidFill>
                  <a:srgbClr val="222222"/>
                </a:solidFill>
                <a:latin typeface="Times New Roman" panose="02020603050405020304" pitchFamily="18" charset="0"/>
                <a:cs typeface="Times New Roman" panose="02020603050405020304" pitchFamily="18" charset="0"/>
              </a:rPr>
              <a:t>lập</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b="1" dirty="0" err="1">
                <a:solidFill>
                  <a:srgbClr val="222222"/>
                </a:solidFill>
                <a:latin typeface="Times New Roman" panose="02020603050405020304" pitchFamily="18" charset="0"/>
                <a:cs typeface="Times New Roman" panose="02020603050405020304" pitchFamily="18" charset="0"/>
              </a:rPr>
              <a:t>thành</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b="1" dirty="0" err="1">
                <a:solidFill>
                  <a:srgbClr val="222222"/>
                </a:solidFill>
                <a:latin typeface="Times New Roman" panose="02020603050405020304" pitchFamily="18" charset="0"/>
                <a:cs typeface="Times New Roman" panose="02020603050405020304" pitchFamily="18" charset="0"/>
              </a:rPr>
              <a:t>bộ</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b="1" dirty="0" err="1">
                <a:solidFill>
                  <a:srgbClr val="222222"/>
                </a:solidFill>
                <a:latin typeface="Times New Roman" panose="02020603050405020304" pitchFamily="18" charset="0"/>
                <a:cs typeface="Times New Roman" panose="02020603050405020304" pitchFamily="18" charset="0"/>
              </a:rPr>
              <a:t>vận</a:t>
            </a:r>
            <a:r>
              <a:rPr lang="en-US" altLang="en-US" sz="2400" b="1" dirty="0">
                <a:solidFill>
                  <a:srgbClr val="222222"/>
                </a:solidFill>
                <a:latin typeface="Times New Roman" panose="02020603050405020304" pitchFamily="18" charset="0"/>
                <a:cs typeface="Times New Roman" panose="02020603050405020304" pitchFamily="18" charset="0"/>
              </a:rPr>
              <a:t> </a:t>
            </a:r>
            <a:r>
              <a:rPr lang="en-US" altLang="en-US" sz="2400" b="1" dirty="0" err="1">
                <a:solidFill>
                  <a:srgbClr val="222222"/>
                </a:solidFill>
                <a:latin typeface="Times New Roman" panose="02020603050405020304" pitchFamily="18" charset="0"/>
                <a:cs typeface="Times New Roman" panose="02020603050405020304" pitchFamily="18" charset="0"/>
              </a:rPr>
              <a:t>đơn</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Trên</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các</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bản</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gốc</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người</a:t>
            </a:r>
            <a:r>
              <a:rPr lang="en-US" altLang="en-US" sz="2400" dirty="0">
                <a:solidFill>
                  <a:srgbClr val="222222"/>
                </a:solidFill>
                <a:latin typeface="Times New Roman" panose="02020603050405020304" pitchFamily="18" charset="0"/>
                <a:cs typeface="Times New Roman" panose="02020603050405020304" pitchFamily="18" charset="0"/>
              </a:rPr>
              <a:t> ta </a:t>
            </a:r>
            <a:r>
              <a:rPr lang="en-US" altLang="en-US" sz="2400" dirty="0" err="1">
                <a:solidFill>
                  <a:srgbClr val="222222"/>
                </a:solidFill>
                <a:latin typeface="Times New Roman" panose="02020603050405020304" pitchFamily="18" charset="0"/>
                <a:cs typeface="Times New Roman" panose="02020603050405020304" pitchFamily="18" charset="0"/>
              </a:rPr>
              <a:t>đóng</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dấu</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các</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chữ</a:t>
            </a:r>
            <a:r>
              <a:rPr lang="en-US" altLang="en-US" sz="2400" dirty="0">
                <a:solidFill>
                  <a:srgbClr val="222222"/>
                </a:solidFill>
                <a:latin typeface="Times New Roman" panose="02020603050405020304" pitchFamily="18" charset="0"/>
                <a:cs typeface="Times New Roman" panose="02020603050405020304" pitchFamily="18" charset="0"/>
              </a:rPr>
              <a:t> “Original” – </a:t>
            </a:r>
            <a:r>
              <a:rPr lang="en-US" altLang="en-US" sz="2400" dirty="0" err="1">
                <a:solidFill>
                  <a:srgbClr val="222222"/>
                </a:solidFill>
                <a:latin typeface="Times New Roman" panose="02020603050405020304" pitchFamily="18" charset="0"/>
                <a:cs typeface="Times New Roman" panose="02020603050405020304" pitchFamily="18" charset="0"/>
              </a:rPr>
              <a:t>Bản</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gốc</a:t>
            </a:r>
            <a:r>
              <a:rPr lang="en-US" altLang="en-US" sz="2400" dirty="0">
                <a:solidFill>
                  <a:srgbClr val="222222"/>
                </a:solidFill>
                <a:latin typeface="Times New Roman" panose="02020603050405020304" pitchFamily="18" charset="0"/>
                <a:cs typeface="Times New Roman" panose="02020603050405020304" pitchFamily="18" charset="0"/>
              </a:rPr>
              <a:t>. </a:t>
            </a:r>
          </a:p>
          <a:p>
            <a:pPr lvl="1" algn="just">
              <a:spcBef>
                <a:spcPts val="600"/>
              </a:spcBef>
              <a:spcAft>
                <a:spcPts val="600"/>
              </a:spcAft>
              <a:buClrTx/>
              <a:buFont typeface="Wingdings" panose="05000000000000000000" pitchFamily="2" charset="2"/>
              <a:buChar char=""/>
            </a:pPr>
            <a:r>
              <a:rPr lang="en-US" altLang="en-US" sz="2400" dirty="0" err="1">
                <a:solidFill>
                  <a:srgbClr val="222222"/>
                </a:solidFill>
                <a:latin typeface="Times New Roman" panose="02020603050405020304" pitchFamily="18" charset="0"/>
                <a:cs typeface="Times New Roman" panose="02020603050405020304" pitchFamily="18" charset="0"/>
              </a:rPr>
              <a:t>Ngoài</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bộ</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Vận</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đơn</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gốc</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còn</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có</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một</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số</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bản</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sao</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trên</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đó</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ghi</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chữ</a:t>
            </a:r>
            <a:r>
              <a:rPr lang="en-US" altLang="en-US" sz="2400" dirty="0">
                <a:solidFill>
                  <a:srgbClr val="222222"/>
                </a:solidFill>
                <a:latin typeface="Times New Roman" panose="02020603050405020304" pitchFamily="18" charset="0"/>
                <a:cs typeface="Times New Roman" panose="02020603050405020304" pitchFamily="18" charset="0"/>
              </a:rPr>
              <a:t> “Copy” – </a:t>
            </a:r>
            <a:r>
              <a:rPr lang="en-US" altLang="en-US" sz="2400" dirty="0" err="1">
                <a:solidFill>
                  <a:srgbClr val="222222"/>
                </a:solidFill>
                <a:latin typeface="Times New Roman" panose="02020603050405020304" pitchFamily="18" charset="0"/>
                <a:cs typeface="Times New Roman" panose="02020603050405020304" pitchFamily="18" charset="0"/>
              </a:rPr>
              <a:t>Bản</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sao</a:t>
            </a:r>
            <a:r>
              <a:rPr lang="en-US" altLang="en-US" sz="2400" dirty="0">
                <a:solidFill>
                  <a:srgbClr val="222222"/>
                </a:solidFill>
                <a:latin typeface="Times New Roman" panose="02020603050405020304" pitchFamily="18" charset="0"/>
                <a:cs typeface="Times New Roman" panose="02020603050405020304" pitchFamily="18" charset="0"/>
              </a:rPr>
              <a:t>. </a:t>
            </a:r>
          </a:p>
          <a:p>
            <a:pPr lvl="1" algn="just">
              <a:spcBef>
                <a:spcPts val="600"/>
              </a:spcBef>
              <a:spcAft>
                <a:spcPts val="600"/>
              </a:spcAft>
              <a:buClrTx/>
              <a:buFont typeface="Wingdings" panose="05000000000000000000" pitchFamily="2" charset="2"/>
              <a:buChar char=""/>
            </a:pPr>
            <a:r>
              <a:rPr lang="en-US" altLang="en-US" sz="2400" dirty="0" err="1">
                <a:solidFill>
                  <a:srgbClr val="222222"/>
                </a:solidFill>
                <a:latin typeface="Times New Roman" panose="02020603050405020304" pitchFamily="18" charset="0"/>
                <a:cs typeface="Times New Roman" panose="02020603050405020304" pitchFamily="18" charset="0"/>
              </a:rPr>
              <a:t>Chỉ</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có</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bản</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gốc</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của</a:t>
            </a:r>
            <a:r>
              <a:rPr lang="en-US" altLang="en-US" sz="2400" dirty="0">
                <a:solidFill>
                  <a:srgbClr val="222222"/>
                </a:solidFill>
                <a:latin typeface="Times New Roman" panose="02020603050405020304" pitchFamily="18" charset="0"/>
                <a:cs typeface="Times New Roman" panose="02020603050405020304" pitchFamily="18" charset="0"/>
              </a:rPr>
              <a:t> B/L </a:t>
            </a:r>
            <a:r>
              <a:rPr lang="en-US" altLang="en-US" sz="2400" dirty="0" err="1">
                <a:solidFill>
                  <a:srgbClr val="222222"/>
                </a:solidFill>
                <a:latin typeface="Times New Roman" panose="02020603050405020304" pitchFamily="18" charset="0"/>
                <a:cs typeface="Times New Roman" panose="02020603050405020304" pitchFamily="18" charset="0"/>
              </a:rPr>
              <a:t>mới</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có</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chức</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năng</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nêu</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trên</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còn</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các</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bản</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sao</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không</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có</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giá</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trị</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pháp</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lý</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như</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bản</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gốc</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chúng</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chỉ</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dùng</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trong</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các</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trường</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hợp</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thông</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báo</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giao</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hàng</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kiểm</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tra</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hàng</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hóa</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thống</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kê</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hải</a:t>
            </a:r>
            <a:r>
              <a:rPr lang="en-US" altLang="en-US" sz="2400" dirty="0">
                <a:solidFill>
                  <a:srgbClr val="222222"/>
                </a:solidFill>
                <a:latin typeface="Times New Roman" panose="02020603050405020304" pitchFamily="18" charset="0"/>
                <a:cs typeface="Times New Roman" panose="02020603050405020304" pitchFamily="18" charset="0"/>
              </a:rPr>
              <a:t> </a:t>
            </a:r>
            <a:r>
              <a:rPr lang="en-US" altLang="en-US" sz="2400" dirty="0" err="1">
                <a:solidFill>
                  <a:srgbClr val="222222"/>
                </a:solidFill>
                <a:latin typeface="Times New Roman" panose="02020603050405020304" pitchFamily="18" charset="0"/>
                <a:cs typeface="Times New Roman" panose="02020603050405020304" pitchFamily="18" charset="0"/>
              </a:rPr>
              <a:t>quan</a:t>
            </a:r>
            <a:r>
              <a:rPr lang="en-US" altLang="en-US" sz="2400" dirty="0">
                <a:solidFill>
                  <a:srgbClr val="222222"/>
                </a:solidFill>
                <a:latin typeface="Times New Roman" panose="02020603050405020304" pitchFamily="18" charset="0"/>
                <a:cs typeface="Times New Roman" panose="02020603050405020304" pitchFamily="18" charset="0"/>
              </a:rPr>
              <a:t>...</a:t>
            </a:r>
            <a:endParaRPr lang="en-US"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4613496"/>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arn(inVertic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barn(inVertical)">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1000"/>
                                        <p:tgtEl>
                                          <p:spTgt spid="6">
                                            <p:txEl>
                                              <p:pRg st="2" end="2"/>
                                            </p:txEl>
                                          </p:spTgt>
                                        </p:tgtEl>
                                      </p:cBhvr>
                                    </p:animEffect>
                                    <p:anim calcmode="lin" valueType="num">
                                      <p:cBhvr>
                                        <p:cTn id="18"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6">
                                            <p:txEl>
                                              <p:pRg st="3" end="3"/>
                                            </p:txEl>
                                          </p:spTgt>
                                        </p:tgtEl>
                                        <p:attrNameLst>
                                          <p:attrName>style.visibility</p:attrName>
                                        </p:attrNameLst>
                                      </p:cBhvr>
                                      <p:to>
                                        <p:strVal val="visible"/>
                                      </p:to>
                                    </p:set>
                                    <p:animEffect transition="in" filter="barn(inVertical)">
                                      <p:cBhvr>
                                        <p:cTn id="24" dur="500"/>
                                        <p:tgtEl>
                                          <p:spTgt spid="6">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6">
                                            <p:txEl>
                                              <p:pRg st="4" end="4"/>
                                            </p:txEl>
                                          </p:spTgt>
                                        </p:tgtEl>
                                        <p:attrNameLst>
                                          <p:attrName>style.visibility</p:attrName>
                                        </p:attrNameLst>
                                      </p:cBhvr>
                                      <p:to>
                                        <p:strVal val="visible"/>
                                      </p:to>
                                    </p:set>
                                    <p:animEffect transition="in" filter="barn(inVertical)">
                                      <p:cBhvr>
                                        <p:cTn id="29" dur="500"/>
                                        <p:tgtEl>
                                          <p:spTgt spid="6">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nodeType="clickEffect">
                                  <p:stCondLst>
                                    <p:cond delay="0"/>
                                  </p:stCondLst>
                                  <p:childTnLst>
                                    <p:set>
                                      <p:cBhvr>
                                        <p:cTn id="33" dur="1" fill="hold">
                                          <p:stCondLst>
                                            <p:cond delay="0"/>
                                          </p:stCondLst>
                                        </p:cTn>
                                        <p:tgtEl>
                                          <p:spTgt spid="6">
                                            <p:txEl>
                                              <p:pRg st="5" end="5"/>
                                            </p:txEl>
                                          </p:spTgt>
                                        </p:tgtEl>
                                        <p:attrNameLst>
                                          <p:attrName>style.visibility</p:attrName>
                                        </p:attrNameLst>
                                      </p:cBhvr>
                                      <p:to>
                                        <p:strVal val="visible"/>
                                      </p:to>
                                    </p:set>
                                    <p:animEffect transition="in" filter="barn(inVertical)">
                                      <p:cBhvr>
                                        <p:cTn id="34"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60479" y="828464"/>
            <a:ext cx="6096000" cy="1277273"/>
          </a:xfrm>
          <a:prstGeom prst="rect">
            <a:avLst/>
          </a:prstGeom>
        </p:spPr>
        <p:txBody>
          <a:bodyPr>
            <a:spAutoFit/>
          </a:bodyPr>
          <a:lstStyle/>
          <a:p>
            <a:pPr algn="just">
              <a:lnSpc>
                <a:spcPct val="150000"/>
              </a:lnSpc>
              <a:spcBef>
                <a:spcPts val="600"/>
              </a:spcBef>
            </a:pPr>
            <a:r>
              <a:rPr lang="en-US" sz="2400" b="1" spc="-30" dirty="0">
                <a:solidFill>
                  <a:srgbClr val="FF0000"/>
                </a:solidFill>
                <a:latin typeface="Times New Roman" panose="02020603050405020304" pitchFamily="18" charset="0"/>
                <a:ea typeface="Calibri" panose="020F0502020204030204" pitchFamily="34" charset="0"/>
              </a:rPr>
              <a:t>4.3.2. </a:t>
            </a:r>
            <a:r>
              <a:rPr lang="en-US" sz="2400" b="1" spc="-30" dirty="0" err="1">
                <a:solidFill>
                  <a:srgbClr val="FF0000"/>
                </a:solidFill>
                <a:latin typeface="Times New Roman" panose="02020603050405020304" pitchFamily="18" charset="0"/>
                <a:ea typeface="Calibri" panose="020F0502020204030204" pitchFamily="34" charset="0"/>
              </a:rPr>
              <a:t>Chứng</a:t>
            </a:r>
            <a:r>
              <a:rPr lang="en-US" sz="2400" b="1" spc="-30" dirty="0">
                <a:solidFill>
                  <a:srgbClr val="FF0000"/>
                </a:solidFill>
                <a:latin typeface="Times New Roman" panose="02020603050405020304" pitchFamily="18" charset="0"/>
                <a:ea typeface="Calibri" panose="020F0502020204030204" pitchFamily="34" charset="0"/>
              </a:rPr>
              <a:t> </a:t>
            </a:r>
            <a:r>
              <a:rPr lang="en-US" sz="2400" b="1" spc="-30" dirty="0" err="1">
                <a:solidFill>
                  <a:srgbClr val="FF0000"/>
                </a:solidFill>
                <a:latin typeface="Times New Roman" panose="02020603050405020304" pitchFamily="18" charset="0"/>
                <a:ea typeface="Calibri" panose="020F0502020204030204" pitchFamily="34" charset="0"/>
              </a:rPr>
              <a:t>từ</a:t>
            </a:r>
            <a:r>
              <a:rPr lang="en-US" sz="2400" b="1" spc="-30" dirty="0">
                <a:solidFill>
                  <a:srgbClr val="FF0000"/>
                </a:solidFill>
                <a:latin typeface="Times New Roman" panose="02020603050405020304" pitchFamily="18" charset="0"/>
                <a:ea typeface="Calibri" panose="020F0502020204030204" pitchFamily="34" charset="0"/>
              </a:rPr>
              <a:t> </a:t>
            </a:r>
            <a:r>
              <a:rPr lang="en-US" sz="2400" b="1" spc="-30" dirty="0" err="1">
                <a:solidFill>
                  <a:srgbClr val="FF0000"/>
                </a:solidFill>
                <a:latin typeface="Times New Roman" panose="02020603050405020304" pitchFamily="18" charset="0"/>
                <a:ea typeface="Calibri" panose="020F0502020204030204" pitchFamily="34" charset="0"/>
              </a:rPr>
              <a:t>vận</a:t>
            </a:r>
            <a:r>
              <a:rPr lang="en-US" sz="2400" b="1" spc="-30" dirty="0">
                <a:solidFill>
                  <a:srgbClr val="FF0000"/>
                </a:solidFill>
                <a:latin typeface="Times New Roman" panose="02020603050405020304" pitchFamily="18" charset="0"/>
                <a:ea typeface="Calibri" panose="020F0502020204030204" pitchFamily="34" charset="0"/>
              </a:rPr>
              <a:t> </a:t>
            </a:r>
            <a:r>
              <a:rPr lang="en-US" sz="2400" b="1" spc="-30" dirty="0" err="1">
                <a:solidFill>
                  <a:srgbClr val="FF0000"/>
                </a:solidFill>
                <a:latin typeface="Times New Roman" panose="02020603050405020304" pitchFamily="18" charset="0"/>
                <a:ea typeface="Calibri" panose="020F0502020204030204" pitchFamily="34" charset="0"/>
              </a:rPr>
              <a:t>tải</a:t>
            </a:r>
            <a:endParaRPr lang="en-US" sz="2400" b="1" spc="-30" dirty="0">
              <a:solidFill>
                <a:srgbClr val="FF0000"/>
              </a:solidFill>
              <a:latin typeface="Times New Roman" panose="02020603050405020304" pitchFamily="18" charset="0"/>
              <a:ea typeface="Calibri" panose="020F0502020204030204" pitchFamily="34" charset="0"/>
            </a:endParaRPr>
          </a:p>
          <a:p>
            <a:pPr algn="just">
              <a:lnSpc>
                <a:spcPct val="150000"/>
              </a:lnSpc>
              <a:spcBef>
                <a:spcPts val="600"/>
              </a:spcBef>
            </a:pPr>
            <a:endParaRPr lang="en-US" sz="2400" i="1" dirty="0">
              <a:latin typeface="Times New Roman" panose="02020603050405020304" pitchFamily="18" charset="0"/>
              <a:ea typeface="Calibri" panose="020F0502020204030204" pitchFamily="34" charset="0"/>
            </a:endParaRPr>
          </a:p>
        </p:txBody>
      </p:sp>
      <p:sp>
        <p:nvSpPr>
          <p:cNvPr id="3" name="Rectangle 2"/>
          <p:cNvSpPr/>
          <p:nvPr/>
        </p:nvSpPr>
        <p:spPr>
          <a:xfrm>
            <a:off x="0" y="96821"/>
            <a:ext cx="12269972" cy="954107"/>
          </a:xfrm>
          <a:prstGeom prst="rect">
            <a:avLst/>
          </a:prstGeom>
        </p:spPr>
        <p:txBody>
          <a:bodyPr wrap="square">
            <a:spAutoFit/>
          </a:bodyPr>
          <a:lstStyle/>
          <a:p>
            <a:pPr algn="just">
              <a:spcBef>
                <a:spcPts val="600"/>
              </a:spcBef>
            </a:pPr>
            <a:r>
              <a:rPr lang="en-US" sz="2800" b="1" spc="-30" dirty="0">
                <a:latin typeface="Times New Roman" panose="02020603050405020304" pitchFamily="18" charset="0"/>
                <a:ea typeface="Calibri" panose="020F0502020204030204" pitchFamily="34" charset="0"/>
              </a:rPr>
              <a:t>4.3. </a:t>
            </a:r>
            <a:r>
              <a:rPr lang="en-US" sz="2800" b="1" spc="-30" dirty="0" err="1">
                <a:latin typeface="Times New Roman" panose="02020603050405020304" pitchFamily="18" charset="0"/>
                <a:ea typeface="Calibri" panose="020F0502020204030204" pitchFamily="34" charset="0"/>
              </a:rPr>
              <a:t>Những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chứng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từ</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cơ</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bản</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trong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quá</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trình</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thực</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hiện</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hợp</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đồng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mua</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bán</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ngoại</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thươn</a:t>
            </a:r>
            <a:r>
              <a:rPr lang="en-US" sz="2800" spc="-30" dirty="0" err="1">
                <a:latin typeface="Times New Roman" panose="02020603050405020304" pitchFamily="18" charset="0"/>
                <a:ea typeface="Calibri" panose="020F0502020204030204" pitchFamily="34" charset="0"/>
              </a:rPr>
              <a:t>g</a:t>
            </a:r>
            <a:endParaRPr lang="en-US" sz="2800" dirty="0">
              <a:latin typeface="Times New Roman" panose="02020603050405020304" pitchFamily="18" charset="0"/>
              <a:ea typeface="Calibri" panose="020F0502020204030204" pitchFamily="34" charset="0"/>
            </a:endParaRPr>
          </a:p>
        </p:txBody>
      </p:sp>
      <p:sp>
        <p:nvSpPr>
          <p:cNvPr id="4" name="Rectangle 3"/>
          <p:cNvSpPr/>
          <p:nvPr/>
        </p:nvSpPr>
        <p:spPr>
          <a:xfrm>
            <a:off x="4097747" y="1330719"/>
            <a:ext cx="4268989" cy="461665"/>
          </a:xfrm>
          <a:prstGeom prst="rect">
            <a:avLst/>
          </a:prstGeom>
        </p:spPr>
        <p:txBody>
          <a:bodyPr wrap="none">
            <a:spAutoFit/>
          </a:bodyPr>
          <a:lstStyle/>
          <a:p>
            <a:pPr marL="285750" indent="-285750">
              <a:buFont typeface="Wingdings" panose="05000000000000000000" pitchFamily="2" charset="2"/>
              <a:buChar char="v"/>
            </a:pPr>
            <a:r>
              <a:rPr lang="en-US" sz="2400" b="1" dirty="0" smtClean="0">
                <a:solidFill>
                  <a:srgbClr val="FF0000"/>
                </a:solidFill>
                <a:latin typeface="Times New Roman" panose="02020603050405020304" pitchFamily="18" charset="0"/>
              </a:rPr>
              <a:t>NỘI DUNG CỦA VẬN ĐƠN</a:t>
            </a:r>
            <a:endParaRPr lang="en-US" sz="2400" dirty="0">
              <a:solidFill>
                <a:srgbClr val="FF0000"/>
              </a:solidFill>
              <a:latin typeface="Trebuchet MS"/>
            </a:endParaRPr>
          </a:p>
        </p:txBody>
      </p:sp>
      <p:sp>
        <p:nvSpPr>
          <p:cNvPr id="5" name="Rectangle 4"/>
          <p:cNvSpPr/>
          <p:nvPr/>
        </p:nvSpPr>
        <p:spPr>
          <a:xfrm>
            <a:off x="194513" y="1467101"/>
            <a:ext cx="12075459" cy="5401479"/>
          </a:xfrm>
          <a:prstGeom prst="rect">
            <a:avLst/>
          </a:prstGeom>
        </p:spPr>
        <p:txBody>
          <a:bodyPr wrap="square">
            <a:spAutoFit/>
          </a:bodyPr>
          <a:lstStyle/>
          <a:p>
            <a:pPr marL="457200" indent="-457200">
              <a:buFont typeface="+mj-lt"/>
              <a:buAutoNum type="arabicPeriod"/>
            </a:pPr>
            <a:r>
              <a:rPr lang="en-US" sz="2300" b="1" dirty="0" err="1">
                <a:solidFill>
                  <a:prstClr val="black"/>
                </a:solidFill>
                <a:latin typeface="Times New Roman" panose="02020603050405020304" pitchFamily="18" charset="0"/>
                <a:cs typeface="Times New Roman" panose="02020603050405020304" pitchFamily="18" charset="0"/>
              </a:rPr>
              <a:t>Tên</a:t>
            </a:r>
            <a:r>
              <a:rPr lang="en-US" sz="2300" b="1" dirty="0">
                <a:solidFill>
                  <a:prstClr val="black"/>
                </a:solidFill>
                <a:latin typeface="Times New Roman" panose="02020603050405020304" pitchFamily="18" charset="0"/>
                <a:cs typeface="Times New Roman" panose="02020603050405020304" pitchFamily="18" charset="0"/>
              </a:rPr>
              <a:t>/</a:t>
            </a:r>
            <a:r>
              <a:rPr lang="en-US" sz="2300" b="1" dirty="0" err="1">
                <a:solidFill>
                  <a:prstClr val="black"/>
                </a:solidFill>
                <a:latin typeface="Times New Roman" panose="02020603050405020304" pitchFamily="18" charset="0"/>
                <a:cs typeface="Times New Roman" panose="02020603050405020304" pitchFamily="18" charset="0"/>
              </a:rPr>
              <a:t>loại</a:t>
            </a:r>
            <a:r>
              <a:rPr lang="en-US" sz="2300" b="1" dirty="0">
                <a:solidFill>
                  <a:prstClr val="black"/>
                </a:solidFill>
                <a:latin typeface="Times New Roman" panose="02020603050405020304" pitchFamily="18" charset="0"/>
                <a:cs typeface="Times New Roman" panose="02020603050405020304" pitchFamily="18" charset="0"/>
              </a:rPr>
              <a:t> B/L</a:t>
            </a:r>
            <a:endParaRPr lang="en-US" sz="2300" dirty="0">
              <a:solidFill>
                <a:prstClr val="black"/>
              </a:solidFill>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300" b="1" dirty="0" err="1">
                <a:solidFill>
                  <a:prstClr val="black"/>
                </a:solidFill>
                <a:latin typeface="Times New Roman" panose="02020603050405020304" pitchFamily="18" charset="0"/>
                <a:cs typeface="Times New Roman" panose="02020603050405020304" pitchFamily="18" charset="0"/>
              </a:rPr>
              <a:t>Số</a:t>
            </a:r>
            <a:r>
              <a:rPr lang="en-US" sz="2300" b="1" dirty="0">
                <a:solidFill>
                  <a:prstClr val="black"/>
                </a:solidFill>
                <a:latin typeface="Times New Roman" panose="02020603050405020304" pitchFamily="18" charset="0"/>
                <a:cs typeface="Times New Roman" panose="02020603050405020304" pitchFamily="18" charset="0"/>
              </a:rPr>
              <a:t> Booking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Là</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số</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của</a:t>
            </a:r>
            <a:r>
              <a:rPr lang="en-US" sz="2300" dirty="0">
                <a:solidFill>
                  <a:prstClr val="black"/>
                </a:solidFill>
                <a:latin typeface="Times New Roman" panose="02020603050405020304" pitchFamily="18" charset="0"/>
                <a:cs typeface="Times New Roman" panose="02020603050405020304" pitchFamily="18" charset="0"/>
              </a:rPr>
              <a:t> Booking </a:t>
            </a:r>
            <a:r>
              <a:rPr lang="en-US" sz="2300" dirty="0" err="1">
                <a:solidFill>
                  <a:prstClr val="black"/>
                </a:solidFill>
                <a:latin typeface="Times New Roman" panose="02020603050405020304" pitchFamily="18" charset="0"/>
                <a:cs typeface="Times New Roman" panose="02020603050405020304" pitchFamily="18" charset="0"/>
              </a:rPr>
              <a:t>đặt</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chỗ</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trên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tàu</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Đôi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khi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không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có</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mục</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này</a:t>
            </a:r>
            <a:r>
              <a:rPr lang="en-US" sz="2300" dirty="0">
                <a:solidFill>
                  <a:prstClr val="black"/>
                </a:solidFill>
                <a:latin typeface="Times New Roman" panose="02020603050405020304" pitchFamily="18" charset="0"/>
                <a:cs typeface="Times New Roman" panose="02020603050405020304" pitchFamily="18" charset="0"/>
              </a:rPr>
              <a:t>.</a:t>
            </a:r>
          </a:p>
          <a:p>
            <a:pPr marL="457200" indent="-457200">
              <a:buFont typeface="+mj-lt"/>
              <a:buAutoNum type="arabicPeriod"/>
            </a:pPr>
            <a:r>
              <a:rPr lang="en-US" sz="2300" b="1" dirty="0" err="1">
                <a:solidFill>
                  <a:prstClr val="black"/>
                </a:solidFill>
                <a:latin typeface="Times New Roman" panose="02020603050405020304" pitchFamily="18" charset="0"/>
                <a:cs typeface="Times New Roman" panose="02020603050405020304" pitchFamily="18" charset="0"/>
              </a:rPr>
              <a:t>Số</a:t>
            </a:r>
            <a:r>
              <a:rPr lang="en-US" sz="2300" b="1" dirty="0">
                <a:solidFill>
                  <a:prstClr val="black"/>
                </a:solidFill>
                <a:latin typeface="Times New Roman" panose="02020603050405020304" pitchFamily="18" charset="0"/>
                <a:cs typeface="Times New Roman" panose="02020603050405020304" pitchFamily="18" charset="0"/>
              </a:rPr>
              <a:t> </a:t>
            </a:r>
            <a:r>
              <a:rPr lang="en-US" sz="2300" b="1" dirty="0" err="1">
                <a:solidFill>
                  <a:prstClr val="black"/>
                </a:solidFill>
                <a:latin typeface="Times New Roman" panose="02020603050405020304" pitchFamily="18" charset="0"/>
                <a:cs typeface="Times New Roman" panose="02020603050405020304" pitchFamily="18" charset="0"/>
              </a:rPr>
              <a:t>của</a:t>
            </a:r>
            <a:r>
              <a:rPr lang="en-US" sz="2300" b="1" dirty="0">
                <a:solidFill>
                  <a:prstClr val="black"/>
                </a:solidFill>
                <a:latin typeface="Times New Roman" panose="02020603050405020304" pitchFamily="18" charset="0"/>
                <a:cs typeface="Times New Roman" panose="02020603050405020304" pitchFamily="18" charset="0"/>
              </a:rPr>
              <a:t> B/L</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Số</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của</a:t>
            </a:r>
            <a:r>
              <a:rPr lang="en-US" sz="2300" dirty="0">
                <a:solidFill>
                  <a:prstClr val="black"/>
                </a:solidFill>
                <a:latin typeface="Times New Roman" panose="02020603050405020304" pitchFamily="18" charset="0"/>
                <a:cs typeface="Times New Roman" panose="02020603050405020304" pitchFamily="18" charset="0"/>
              </a:rPr>
              <a:t> B/L </a:t>
            </a:r>
            <a:r>
              <a:rPr lang="en-US" sz="2300" dirty="0" err="1">
                <a:solidFill>
                  <a:prstClr val="black"/>
                </a:solidFill>
                <a:latin typeface="Times New Roman" panose="02020603050405020304" pitchFamily="18" charset="0"/>
                <a:cs typeface="Times New Roman" panose="02020603050405020304" pitchFamily="18" charset="0"/>
              </a:rPr>
              <a:t>này</a:t>
            </a:r>
            <a:r>
              <a:rPr lang="en-US" sz="2300" dirty="0">
                <a:solidFill>
                  <a:prstClr val="black"/>
                </a:solidFill>
                <a:latin typeface="Times New Roman" panose="02020603050405020304" pitchFamily="18" charset="0"/>
                <a:cs typeface="Times New Roman" panose="02020603050405020304" pitchFamily="18" charset="0"/>
              </a:rPr>
              <a:t> do </a:t>
            </a:r>
            <a:r>
              <a:rPr lang="en-US" sz="2300" dirty="0" err="1">
                <a:solidFill>
                  <a:prstClr val="black"/>
                </a:solidFill>
                <a:latin typeface="Times New Roman" panose="02020603050405020304" pitchFamily="18" charset="0"/>
                <a:cs typeface="Times New Roman" panose="02020603050405020304" pitchFamily="18" charset="0"/>
              </a:rPr>
              <a:t>hãng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tàu</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đặt</a:t>
            </a:r>
            <a:endParaRPr lang="en-US" sz="2300" dirty="0">
              <a:solidFill>
                <a:prstClr val="black"/>
              </a:solidFill>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300" b="1" dirty="0">
                <a:solidFill>
                  <a:prstClr val="black"/>
                </a:solidFill>
                <a:latin typeface="Times New Roman" panose="02020603050405020304" pitchFamily="18" charset="0"/>
                <a:cs typeface="Times New Roman" panose="02020603050405020304" pitchFamily="18" charset="0"/>
              </a:rPr>
              <a:t>Shipper:</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Tên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của</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người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gửi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smtClean="0">
                <a:solidFill>
                  <a:prstClr val="black"/>
                </a:solidFill>
                <a:latin typeface="Times New Roman" panose="02020603050405020304" pitchFamily="18" charset="0"/>
                <a:cs typeface="Times New Roman" panose="02020603050405020304" pitchFamily="18" charset="0"/>
              </a:rPr>
              <a:t>hàng</a:t>
            </a:r>
            <a:r>
              <a:rPr lang="en-US" sz="2300" dirty="0" smtClean="0">
                <a:solidFill>
                  <a:prstClr val="black"/>
                </a:solidFill>
                <a:latin typeface="Times New Roman" panose="02020603050405020304" pitchFamily="18" charset="0"/>
                <a:cs typeface="Times New Roman" panose="02020603050405020304" pitchFamily="18" charset="0"/>
              </a:rPr>
              <a:t>: </a:t>
            </a:r>
            <a:r>
              <a:rPr lang="en-US" sz="2300" dirty="0" err="1" smtClean="0">
                <a:solidFill>
                  <a:prstClr val="black"/>
                </a:solidFill>
                <a:latin typeface="Times New Roman" panose="02020603050405020304" pitchFamily="18" charset="0"/>
                <a:cs typeface="Times New Roman" panose="02020603050405020304" pitchFamily="18" charset="0"/>
              </a:rPr>
              <a:t>Ghi</a:t>
            </a:r>
            <a:r>
              <a:rPr lang="en-US" sz="2300" dirty="0" smtClean="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mục</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này</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phải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ghi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đầy</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đủ</a:t>
            </a:r>
            <a:r>
              <a:rPr lang="en-US" sz="2300" dirty="0">
                <a:solidFill>
                  <a:prstClr val="black"/>
                </a:solidFill>
                <a:latin typeface="Times New Roman" panose="02020603050405020304" pitchFamily="18" charset="0"/>
                <a:cs typeface="Times New Roman" panose="02020603050405020304" pitchFamily="18" charset="0"/>
              </a:rPr>
              <a:t> 4 </a:t>
            </a:r>
            <a:r>
              <a:rPr lang="en-US" sz="2300" dirty="0" err="1">
                <a:solidFill>
                  <a:prstClr val="black"/>
                </a:solidFill>
                <a:latin typeface="Times New Roman" panose="02020603050405020304" pitchFamily="18" charset="0"/>
                <a:cs typeface="Times New Roman" panose="02020603050405020304" pitchFamily="18" charset="0"/>
              </a:rPr>
              <a:t>nội</a:t>
            </a:r>
            <a:r>
              <a:rPr lang="en-US" sz="2300" dirty="0">
                <a:solidFill>
                  <a:prstClr val="black"/>
                </a:solidFill>
                <a:latin typeface="Times New Roman" panose="02020603050405020304" pitchFamily="18" charset="0"/>
                <a:cs typeface="Times New Roman" panose="02020603050405020304" pitchFamily="18" charset="0"/>
              </a:rPr>
              <a:t> dung: </a:t>
            </a:r>
            <a:r>
              <a:rPr lang="en-US" sz="2300" dirty="0" err="1">
                <a:solidFill>
                  <a:prstClr val="black"/>
                </a:solidFill>
                <a:latin typeface="Times New Roman" panose="02020603050405020304" pitchFamily="18" charset="0"/>
                <a:cs typeface="Times New Roman" panose="02020603050405020304" pitchFamily="18" charset="0"/>
              </a:rPr>
              <a:t>tên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công</a:t>
            </a:r>
            <a:r>
              <a:rPr lang="en-US" sz="2300" dirty="0">
                <a:solidFill>
                  <a:prstClr val="black"/>
                </a:solidFill>
                <a:latin typeface="Times New Roman" panose="02020603050405020304" pitchFamily="18" charset="0"/>
                <a:cs typeface="Times New Roman" panose="02020603050405020304" pitchFamily="18" charset="0"/>
              </a:rPr>
              <a:t> ty; </a:t>
            </a:r>
            <a:r>
              <a:rPr lang="en-US" sz="2300" dirty="0" err="1">
                <a:solidFill>
                  <a:prstClr val="black"/>
                </a:solidFill>
                <a:latin typeface="Times New Roman" panose="02020603050405020304" pitchFamily="18" charset="0"/>
                <a:cs typeface="Times New Roman" panose="02020603050405020304" pitchFamily="18" charset="0"/>
              </a:rPr>
              <a:t>địa</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chỉ</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số</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điện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thoại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số</a:t>
            </a:r>
            <a:r>
              <a:rPr lang="en-US" sz="2300" dirty="0">
                <a:solidFill>
                  <a:prstClr val="black"/>
                </a:solidFill>
                <a:latin typeface="Times New Roman" panose="02020603050405020304" pitchFamily="18" charset="0"/>
                <a:cs typeface="Times New Roman" panose="02020603050405020304" pitchFamily="18" charset="0"/>
              </a:rPr>
              <a:t> fax.</a:t>
            </a:r>
          </a:p>
          <a:p>
            <a:pPr marL="457200" indent="-457200">
              <a:buFont typeface="+mj-lt"/>
              <a:buAutoNum type="arabicPeriod"/>
            </a:pPr>
            <a:r>
              <a:rPr lang="en-US" sz="2300" b="1" dirty="0">
                <a:solidFill>
                  <a:prstClr val="black"/>
                </a:solidFill>
                <a:latin typeface="Times New Roman" panose="02020603050405020304" pitchFamily="18" charset="0"/>
                <a:cs typeface="Times New Roman" panose="02020603050405020304" pitchFamily="18" charset="0"/>
              </a:rPr>
              <a:t>Consignee: </a:t>
            </a:r>
            <a:r>
              <a:rPr lang="en-US" sz="2300" b="1" dirty="0" err="1">
                <a:solidFill>
                  <a:prstClr val="black"/>
                </a:solidFill>
                <a:latin typeface="Times New Roman" panose="02020603050405020304" pitchFamily="18" charset="0"/>
                <a:cs typeface="Times New Roman" panose="02020603050405020304" pitchFamily="18" charset="0"/>
              </a:rPr>
              <a:t>Tên</a:t>
            </a:r>
            <a:r>
              <a:rPr lang="en-US" sz="2300" b="1" dirty="0">
                <a:solidFill>
                  <a:prstClr val="black"/>
                </a:solidFill>
                <a:latin typeface="Times New Roman" panose="02020603050405020304" pitchFamily="18" charset="0"/>
                <a:cs typeface="Times New Roman" panose="02020603050405020304" pitchFamily="18" charset="0"/>
              </a:rPr>
              <a:t> </a:t>
            </a:r>
            <a:r>
              <a:rPr lang="en-US" sz="2300" b="1" dirty="0" err="1">
                <a:solidFill>
                  <a:prstClr val="black"/>
                </a:solidFill>
                <a:latin typeface="Times New Roman" panose="02020603050405020304" pitchFamily="18" charset="0"/>
                <a:cs typeface="Times New Roman" panose="02020603050405020304" pitchFamily="18" charset="0"/>
              </a:rPr>
              <a:t>của</a:t>
            </a:r>
            <a:r>
              <a:rPr lang="en-US" sz="2300" b="1" dirty="0">
                <a:solidFill>
                  <a:prstClr val="black"/>
                </a:solidFill>
                <a:latin typeface="Times New Roman" panose="02020603050405020304" pitchFamily="18" charset="0"/>
                <a:cs typeface="Times New Roman" panose="02020603050405020304" pitchFamily="18" charset="0"/>
              </a:rPr>
              <a:t> </a:t>
            </a:r>
            <a:r>
              <a:rPr lang="en-US" sz="2300" b="1" dirty="0" err="1">
                <a:solidFill>
                  <a:prstClr val="black"/>
                </a:solidFill>
                <a:latin typeface="Times New Roman" panose="02020603050405020304" pitchFamily="18" charset="0"/>
                <a:cs typeface="Times New Roman" panose="02020603050405020304" pitchFamily="18" charset="0"/>
              </a:rPr>
              <a:t>người</a:t>
            </a:r>
            <a:r>
              <a:rPr lang="en-US" sz="2300" b="1" dirty="0">
                <a:solidFill>
                  <a:prstClr val="black"/>
                </a:solidFill>
                <a:latin typeface="Times New Roman" panose="02020603050405020304" pitchFamily="18" charset="0"/>
                <a:cs typeface="Times New Roman" panose="02020603050405020304" pitchFamily="18" charset="0"/>
              </a:rPr>
              <a:t> </a:t>
            </a:r>
            <a:r>
              <a:rPr lang="en-US" sz="2300" b="1" dirty="0" err="1">
                <a:solidFill>
                  <a:prstClr val="black"/>
                </a:solidFill>
                <a:latin typeface="Times New Roman" panose="02020603050405020304" pitchFamily="18" charset="0"/>
                <a:cs typeface="Times New Roman" panose="02020603050405020304" pitchFamily="18" charset="0"/>
              </a:rPr>
              <a:t>nhận</a:t>
            </a:r>
            <a:r>
              <a:rPr lang="en-US" sz="2300" b="1" dirty="0">
                <a:solidFill>
                  <a:prstClr val="black"/>
                </a:solidFill>
                <a:latin typeface="Times New Roman" panose="02020603050405020304" pitchFamily="18" charset="0"/>
                <a:cs typeface="Times New Roman" panose="02020603050405020304" pitchFamily="18" charset="0"/>
              </a:rPr>
              <a:t> </a:t>
            </a:r>
            <a:r>
              <a:rPr lang="en-US" sz="2300" b="1" dirty="0" err="1">
                <a:solidFill>
                  <a:prstClr val="black"/>
                </a:solidFill>
                <a:latin typeface="Times New Roman" panose="02020603050405020304" pitchFamily="18" charset="0"/>
                <a:cs typeface="Times New Roman" panose="02020603050405020304" pitchFamily="18" charset="0"/>
              </a:rPr>
              <a:t>hàng</a:t>
            </a:r>
            <a:r>
              <a:rPr lang="en-US" sz="2300" b="1" dirty="0">
                <a:solidFill>
                  <a:prstClr val="black"/>
                </a:solidFill>
                <a:latin typeface="Times New Roman" panose="02020603050405020304" pitchFamily="18" charset="0"/>
                <a:cs typeface="Times New Roman" panose="02020603050405020304" pitchFamily="18" charset="0"/>
              </a:rPr>
              <a:t> </a:t>
            </a:r>
            <a:endParaRPr lang="en-US" sz="2300" dirty="0">
              <a:solidFill>
                <a:prstClr val="black"/>
              </a:solidFill>
              <a:latin typeface="Times New Roman" panose="02020603050405020304" pitchFamily="18" charset="0"/>
              <a:cs typeface="Times New Roman" panose="02020603050405020304" pitchFamily="18" charset="0"/>
            </a:endParaRPr>
          </a:p>
          <a:p>
            <a:r>
              <a:rPr lang="en-US" sz="2300" dirty="0" err="1" smtClean="0">
                <a:solidFill>
                  <a:prstClr val="black"/>
                </a:solidFill>
                <a:latin typeface="Times New Roman" panose="02020603050405020304" pitchFamily="18" charset="0"/>
                <a:cs typeface="Times New Roman" panose="02020603050405020304" pitchFamily="18" charset="0"/>
              </a:rPr>
              <a:t>Tên</a:t>
            </a:r>
            <a:r>
              <a:rPr lang="en-US" sz="2300" dirty="0" smtClean="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của</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người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mua</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người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smtClean="0">
                <a:solidFill>
                  <a:prstClr val="black"/>
                </a:solidFill>
                <a:latin typeface="Times New Roman" panose="02020603050405020304" pitchFamily="18" charset="0"/>
                <a:cs typeface="Times New Roman" panose="02020603050405020304" pitchFamily="18" charset="0"/>
              </a:rPr>
              <a:t>NK. </a:t>
            </a:r>
            <a:r>
              <a:rPr lang="en-US" sz="2300" dirty="0" err="1">
                <a:solidFill>
                  <a:prstClr val="black"/>
                </a:solidFill>
                <a:latin typeface="Times New Roman" panose="02020603050405020304" pitchFamily="18" charset="0"/>
                <a:cs typeface="Times New Roman" panose="02020603050405020304" pitchFamily="18" charset="0"/>
              </a:rPr>
              <a:t>Tuỳ</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mục</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đích</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sử</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dụng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loại</a:t>
            </a:r>
            <a:r>
              <a:rPr lang="en-US" sz="2300" dirty="0">
                <a:solidFill>
                  <a:prstClr val="black"/>
                </a:solidFill>
                <a:latin typeface="Times New Roman" panose="02020603050405020304" pitchFamily="18" charset="0"/>
                <a:cs typeface="Times New Roman" panose="02020603050405020304" pitchFamily="18" charset="0"/>
              </a:rPr>
              <a:t> B/L </a:t>
            </a:r>
            <a:r>
              <a:rPr lang="en-US" sz="2300" dirty="0" err="1">
                <a:solidFill>
                  <a:prstClr val="black"/>
                </a:solidFill>
                <a:latin typeface="Times New Roman" panose="02020603050405020304" pitchFamily="18" charset="0"/>
                <a:cs typeface="Times New Roman" panose="02020603050405020304" pitchFamily="18" charset="0"/>
              </a:rPr>
              <a:t>nào</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của</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hai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bên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mua</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bán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mà</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mục</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này</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sẽ</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có</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thể</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được</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ghi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thành</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những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trường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hợp</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sau</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đây</a:t>
            </a:r>
            <a:r>
              <a:rPr lang="en-US" sz="2300" dirty="0">
                <a:solidFill>
                  <a:prstClr val="black"/>
                </a:solidFill>
                <a:latin typeface="Times New Roman" panose="02020603050405020304" pitchFamily="18" charset="0"/>
                <a:cs typeface="Times New Roman" panose="02020603050405020304" pitchFamily="18" charset="0"/>
              </a:rPr>
              <a:t>:</a:t>
            </a:r>
          </a:p>
          <a:p>
            <a:pPr marL="457200" indent="-457200">
              <a:buFont typeface="Wingdings" panose="05000000000000000000" pitchFamily="2" charset="2"/>
              <a:buChar char="q"/>
            </a:pPr>
            <a:r>
              <a:rPr lang="en-US" sz="2300" dirty="0" err="1">
                <a:solidFill>
                  <a:prstClr val="black"/>
                </a:solidFill>
                <a:latin typeface="Times New Roman" panose="02020603050405020304" pitchFamily="18" charset="0"/>
                <a:cs typeface="Times New Roman" panose="02020603050405020304" pitchFamily="18" charset="0"/>
              </a:rPr>
              <a:t>Để</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trống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không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ghi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gì</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cả</a:t>
            </a:r>
            <a:endParaRPr lang="en-US" sz="2300" dirty="0">
              <a:solidFill>
                <a:prstClr val="black"/>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q"/>
            </a:pPr>
            <a:r>
              <a:rPr lang="en-US" sz="2300" dirty="0" err="1">
                <a:solidFill>
                  <a:prstClr val="black"/>
                </a:solidFill>
                <a:latin typeface="Times New Roman" panose="02020603050405020304" pitchFamily="18" charset="0"/>
                <a:cs typeface="Times New Roman" panose="02020603050405020304" pitchFamily="18" charset="0"/>
              </a:rPr>
              <a:t>Ghi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tên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đầy</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đủ</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của</a:t>
            </a:r>
            <a:r>
              <a:rPr lang="en-US" sz="2300" dirty="0">
                <a:solidFill>
                  <a:prstClr val="black"/>
                </a:solidFill>
                <a:latin typeface="Times New Roman" panose="02020603050405020304" pitchFamily="18" charset="0"/>
                <a:cs typeface="Times New Roman" panose="02020603050405020304" pitchFamily="18" charset="0"/>
              </a:rPr>
              <a:t> Consignee.</a:t>
            </a:r>
          </a:p>
          <a:p>
            <a:pPr marL="457200" indent="-457200">
              <a:buFont typeface="Wingdings" panose="05000000000000000000" pitchFamily="2" charset="2"/>
              <a:buChar char="q"/>
            </a:pPr>
            <a:r>
              <a:rPr lang="en-US" sz="2300" dirty="0">
                <a:solidFill>
                  <a:prstClr val="black"/>
                </a:solidFill>
                <a:latin typeface="Times New Roman" panose="02020603050405020304" pitchFamily="18" charset="0"/>
                <a:cs typeface="Times New Roman" panose="02020603050405020304" pitchFamily="18" charset="0"/>
              </a:rPr>
              <a:t>To order/To order of Shipper</a:t>
            </a:r>
          </a:p>
          <a:p>
            <a:pPr marL="457200" indent="-457200">
              <a:buFont typeface="Wingdings" panose="05000000000000000000" pitchFamily="2" charset="2"/>
              <a:buChar char="q"/>
            </a:pPr>
            <a:r>
              <a:rPr lang="en-US" sz="2300" dirty="0">
                <a:solidFill>
                  <a:prstClr val="black"/>
                </a:solidFill>
                <a:latin typeface="Times New Roman" panose="02020603050405020304" pitchFamily="18" charset="0"/>
                <a:cs typeface="Times New Roman" panose="02020603050405020304" pitchFamily="18" charset="0"/>
              </a:rPr>
              <a:t>To order of [</a:t>
            </a:r>
            <a:r>
              <a:rPr lang="en-US" sz="2300" dirty="0" err="1">
                <a:solidFill>
                  <a:prstClr val="black"/>
                </a:solidFill>
                <a:latin typeface="Times New Roman" panose="02020603050405020304" pitchFamily="18" charset="0"/>
                <a:cs typeface="Times New Roman" panose="02020603050405020304" pitchFamily="18" charset="0"/>
              </a:rPr>
              <a:t>tên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ngân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hàng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Mở</a:t>
            </a:r>
            <a:r>
              <a:rPr lang="en-US" sz="2300" dirty="0">
                <a:solidFill>
                  <a:prstClr val="black"/>
                </a:solidFill>
                <a:latin typeface="Times New Roman" panose="02020603050405020304" pitchFamily="18" charset="0"/>
                <a:cs typeface="Times New Roman" panose="02020603050405020304" pitchFamily="18" charset="0"/>
              </a:rPr>
              <a:t> L/C]</a:t>
            </a:r>
          </a:p>
          <a:p>
            <a:pPr marL="457200" indent="-457200">
              <a:buFont typeface="Wingdings" panose="05000000000000000000" pitchFamily="2" charset="2"/>
              <a:buChar char="q"/>
            </a:pPr>
            <a:r>
              <a:rPr lang="en-US" sz="2300" dirty="0">
                <a:solidFill>
                  <a:prstClr val="black"/>
                </a:solidFill>
                <a:latin typeface="Times New Roman" panose="02020603050405020304" pitchFamily="18" charset="0"/>
                <a:cs typeface="Times New Roman" panose="02020603050405020304" pitchFamily="18" charset="0"/>
              </a:rPr>
              <a:t>To order of [</a:t>
            </a:r>
            <a:r>
              <a:rPr lang="en-US" sz="2300" dirty="0" err="1">
                <a:solidFill>
                  <a:prstClr val="black"/>
                </a:solidFill>
                <a:latin typeface="Times New Roman" panose="02020603050405020304" pitchFamily="18" charset="0"/>
                <a:cs typeface="Times New Roman" panose="02020603050405020304" pitchFamily="18" charset="0"/>
              </a:rPr>
              <a:t>tên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của</a:t>
            </a:r>
            <a:r>
              <a:rPr lang="en-US" sz="2300" dirty="0">
                <a:solidFill>
                  <a:prstClr val="black"/>
                </a:solidFill>
                <a:latin typeface="Times New Roman" panose="02020603050405020304" pitchFamily="18" charset="0"/>
                <a:cs typeface="Times New Roman" panose="02020603050405020304" pitchFamily="18" charset="0"/>
              </a:rPr>
              <a:t> consignee]</a:t>
            </a:r>
          </a:p>
          <a:p>
            <a:pPr marL="457200" indent="-457200">
              <a:buFont typeface="Wingdings" panose="05000000000000000000" pitchFamily="2" charset="2"/>
              <a:buChar char="q"/>
            </a:pPr>
            <a:r>
              <a:rPr lang="en-US" sz="2300" dirty="0" err="1">
                <a:solidFill>
                  <a:prstClr val="black"/>
                </a:solidFill>
                <a:latin typeface="Times New Roman" panose="02020603050405020304" pitchFamily="18" charset="0"/>
                <a:cs typeface="Times New Roman" panose="02020603050405020304" pitchFamily="18" charset="0"/>
              </a:rPr>
              <a:t>Người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đọc</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sẽ</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hiểu</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rõ</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những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cách</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gì</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này</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trong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phần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phân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loại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vận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đơn</a:t>
            </a:r>
            <a:r>
              <a:rPr lang="en-US" sz="2300" dirty="0">
                <a:solidFill>
                  <a:prstClr val="black"/>
                </a:solidFill>
                <a:latin typeface="Times New Roman" panose="02020603050405020304" pitchFamily="18" charset="0"/>
                <a:cs typeface="Times New Roman" panose="02020603050405020304" pitchFamily="18" charset="0"/>
              </a:rPr>
              <a:t>.</a:t>
            </a:r>
          </a:p>
          <a:p>
            <a:pPr marL="457200" indent="-457200">
              <a:buFont typeface="Wingdings" panose="05000000000000000000" pitchFamily="2" charset="2"/>
              <a:buChar char="q"/>
            </a:pPr>
            <a:r>
              <a:rPr lang="en-US" sz="2300" dirty="0" err="1">
                <a:solidFill>
                  <a:prstClr val="black"/>
                </a:solidFill>
                <a:latin typeface="Times New Roman" panose="02020603050405020304" pitchFamily="18" charset="0"/>
                <a:cs typeface="Times New Roman" panose="02020603050405020304" pitchFamily="18" charset="0"/>
              </a:rPr>
              <a:t>Khi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ghi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phải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ghi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đầy</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đủ</a:t>
            </a:r>
            <a:r>
              <a:rPr lang="en-US" sz="2300" dirty="0">
                <a:solidFill>
                  <a:prstClr val="black"/>
                </a:solidFill>
                <a:latin typeface="Times New Roman" panose="02020603050405020304" pitchFamily="18" charset="0"/>
                <a:cs typeface="Times New Roman" panose="02020603050405020304" pitchFamily="18" charset="0"/>
              </a:rPr>
              <a:t> 4 </a:t>
            </a:r>
            <a:r>
              <a:rPr lang="en-US" sz="2300" dirty="0" err="1">
                <a:solidFill>
                  <a:prstClr val="black"/>
                </a:solidFill>
                <a:latin typeface="Times New Roman" panose="02020603050405020304" pitchFamily="18" charset="0"/>
                <a:cs typeface="Times New Roman" panose="02020603050405020304" pitchFamily="18" charset="0"/>
              </a:rPr>
              <a:t>nội</a:t>
            </a:r>
            <a:r>
              <a:rPr lang="en-US" sz="2300" dirty="0">
                <a:solidFill>
                  <a:prstClr val="black"/>
                </a:solidFill>
                <a:latin typeface="Times New Roman" panose="02020603050405020304" pitchFamily="18" charset="0"/>
                <a:cs typeface="Times New Roman" panose="02020603050405020304" pitchFamily="18" charset="0"/>
              </a:rPr>
              <a:t> dung: </a:t>
            </a:r>
            <a:r>
              <a:rPr lang="en-US" sz="2300" dirty="0" err="1">
                <a:solidFill>
                  <a:prstClr val="black"/>
                </a:solidFill>
                <a:latin typeface="Times New Roman" panose="02020603050405020304" pitchFamily="18" charset="0"/>
                <a:cs typeface="Times New Roman" panose="02020603050405020304" pitchFamily="18" charset="0"/>
              </a:rPr>
              <a:t>tên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công</a:t>
            </a:r>
            <a:r>
              <a:rPr lang="en-US" sz="2300" dirty="0">
                <a:solidFill>
                  <a:prstClr val="black"/>
                </a:solidFill>
                <a:latin typeface="Times New Roman" panose="02020603050405020304" pitchFamily="18" charset="0"/>
                <a:cs typeface="Times New Roman" panose="02020603050405020304" pitchFamily="18" charset="0"/>
              </a:rPr>
              <a:t> ty; </a:t>
            </a:r>
            <a:r>
              <a:rPr lang="en-US" sz="2300" dirty="0" err="1">
                <a:solidFill>
                  <a:prstClr val="black"/>
                </a:solidFill>
                <a:latin typeface="Times New Roman" panose="02020603050405020304" pitchFamily="18" charset="0"/>
                <a:cs typeface="Times New Roman" panose="02020603050405020304" pitchFamily="18" charset="0"/>
              </a:rPr>
              <a:t>địa</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chỉ</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smtClean="0">
                <a:solidFill>
                  <a:prstClr val="black"/>
                </a:solidFill>
                <a:latin typeface="Times New Roman" panose="02020603050405020304" pitchFamily="18" charset="0"/>
                <a:cs typeface="Times New Roman" panose="02020603050405020304" pitchFamily="18" charset="0"/>
              </a:rPr>
              <a:t>số</a:t>
            </a:r>
            <a:r>
              <a:rPr lang="en-US" sz="2300" dirty="0" smtClean="0">
                <a:solidFill>
                  <a:prstClr val="black"/>
                </a:solidFill>
                <a:latin typeface="Times New Roman" panose="02020603050405020304" pitchFamily="18" charset="0"/>
                <a:cs typeface="Times New Roman" panose="02020603050405020304" pitchFamily="18" charset="0"/>
              </a:rPr>
              <a:t> fax, </a:t>
            </a:r>
            <a:r>
              <a:rPr lang="en-US" sz="2300" dirty="0" err="1" smtClean="0">
                <a:solidFill>
                  <a:prstClr val="black"/>
                </a:solidFill>
                <a:latin typeface="Times New Roman" panose="02020603050405020304" pitchFamily="18" charset="0"/>
                <a:cs typeface="Times New Roman" panose="02020603050405020304" pitchFamily="18" charset="0"/>
              </a:rPr>
              <a:t>số</a:t>
            </a:r>
            <a:r>
              <a:rPr lang="en-US" sz="2300" dirty="0" smtClean="0">
                <a:solidFill>
                  <a:prstClr val="black"/>
                </a:solidFill>
                <a:latin typeface="Times New Roman" panose="02020603050405020304" pitchFamily="18" charset="0"/>
                <a:cs typeface="Times New Roman" panose="02020603050405020304" pitchFamily="18" charset="0"/>
              </a:rPr>
              <a:t> ĐT</a:t>
            </a:r>
            <a:endParaRPr lang="en-US" sz="23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4095564"/>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1000"/>
                                        <p:tgtEl>
                                          <p:spTgt spid="5">
                                            <p:txEl>
                                              <p:pRg st="1" end="1"/>
                                            </p:txEl>
                                          </p:spTgt>
                                        </p:tgtEl>
                                      </p:cBhvr>
                                    </p:animEffect>
                                    <p:anim calcmode="lin" valueType="num">
                                      <p:cBhvr>
                                        <p:cTn id="13"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Effect transition="in" filter="fade">
                                      <p:cBhvr>
                                        <p:cTn id="19" dur="1000"/>
                                        <p:tgtEl>
                                          <p:spTgt spid="5">
                                            <p:txEl>
                                              <p:pRg st="2" end="2"/>
                                            </p:txEl>
                                          </p:spTgt>
                                        </p:tgtEl>
                                      </p:cBhvr>
                                    </p:animEffect>
                                    <p:anim calcmode="lin" valueType="num">
                                      <p:cBhvr>
                                        <p:cTn id="20"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5">
                                            <p:txEl>
                                              <p:pRg st="3" end="3"/>
                                            </p:txEl>
                                          </p:spTgt>
                                        </p:tgtEl>
                                        <p:attrNameLst>
                                          <p:attrName>style.visibility</p:attrName>
                                        </p:attrNameLst>
                                      </p:cBhvr>
                                      <p:to>
                                        <p:strVal val="visible"/>
                                      </p:to>
                                    </p:set>
                                    <p:animEffect transition="in" filter="fade">
                                      <p:cBhvr>
                                        <p:cTn id="26" dur="1000"/>
                                        <p:tgtEl>
                                          <p:spTgt spid="5">
                                            <p:txEl>
                                              <p:pRg st="3" end="3"/>
                                            </p:txEl>
                                          </p:spTgt>
                                        </p:tgtEl>
                                      </p:cBhvr>
                                    </p:animEffect>
                                    <p:anim calcmode="lin" valueType="num">
                                      <p:cBhvr>
                                        <p:cTn id="27"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5">
                                            <p:txEl>
                                              <p:pRg st="4" end="4"/>
                                            </p:txEl>
                                          </p:spTgt>
                                        </p:tgtEl>
                                        <p:attrNameLst>
                                          <p:attrName>style.visibility</p:attrName>
                                        </p:attrNameLst>
                                      </p:cBhvr>
                                      <p:to>
                                        <p:strVal val="visible"/>
                                      </p:to>
                                    </p:set>
                                    <p:animEffect transition="in" filter="fade">
                                      <p:cBhvr>
                                        <p:cTn id="33" dur="1000"/>
                                        <p:tgtEl>
                                          <p:spTgt spid="5">
                                            <p:txEl>
                                              <p:pRg st="4" end="4"/>
                                            </p:txEl>
                                          </p:spTgt>
                                        </p:tgtEl>
                                      </p:cBhvr>
                                    </p:animEffect>
                                    <p:anim calcmode="lin" valueType="num">
                                      <p:cBhvr>
                                        <p:cTn id="34"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5">
                                            <p:txEl>
                                              <p:pRg st="4" end="4"/>
                                            </p:txEl>
                                          </p:spTgt>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5">
                                            <p:txEl>
                                              <p:pRg st="5" end="5"/>
                                            </p:txEl>
                                          </p:spTgt>
                                        </p:tgtEl>
                                        <p:attrNameLst>
                                          <p:attrName>style.visibility</p:attrName>
                                        </p:attrNameLst>
                                      </p:cBhvr>
                                      <p:to>
                                        <p:strVal val="visible"/>
                                      </p:to>
                                    </p:set>
                                    <p:animEffect transition="in" filter="fade">
                                      <p:cBhvr>
                                        <p:cTn id="38" dur="1000"/>
                                        <p:tgtEl>
                                          <p:spTgt spid="5">
                                            <p:txEl>
                                              <p:pRg st="5" end="5"/>
                                            </p:txEl>
                                          </p:spTgt>
                                        </p:tgtEl>
                                      </p:cBhvr>
                                    </p:animEffect>
                                    <p:anim calcmode="lin" valueType="num">
                                      <p:cBhvr>
                                        <p:cTn id="39"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40"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5">
                                            <p:txEl>
                                              <p:pRg st="6" end="6"/>
                                            </p:txEl>
                                          </p:spTgt>
                                        </p:tgtEl>
                                        <p:attrNameLst>
                                          <p:attrName>style.visibility</p:attrName>
                                        </p:attrNameLst>
                                      </p:cBhvr>
                                      <p:to>
                                        <p:strVal val="visible"/>
                                      </p:to>
                                    </p:set>
                                    <p:animEffect transition="in" filter="fade">
                                      <p:cBhvr>
                                        <p:cTn id="45" dur="1000"/>
                                        <p:tgtEl>
                                          <p:spTgt spid="5">
                                            <p:txEl>
                                              <p:pRg st="6" end="6"/>
                                            </p:txEl>
                                          </p:spTgt>
                                        </p:tgtEl>
                                      </p:cBhvr>
                                    </p:animEffect>
                                    <p:anim calcmode="lin" valueType="num">
                                      <p:cBhvr>
                                        <p:cTn id="46"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47"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5">
                                            <p:txEl>
                                              <p:pRg st="7" end="7"/>
                                            </p:txEl>
                                          </p:spTgt>
                                        </p:tgtEl>
                                        <p:attrNameLst>
                                          <p:attrName>style.visibility</p:attrName>
                                        </p:attrNameLst>
                                      </p:cBhvr>
                                      <p:to>
                                        <p:strVal val="visible"/>
                                      </p:to>
                                    </p:set>
                                    <p:animEffect transition="in" filter="fade">
                                      <p:cBhvr>
                                        <p:cTn id="52" dur="1000"/>
                                        <p:tgtEl>
                                          <p:spTgt spid="5">
                                            <p:txEl>
                                              <p:pRg st="7" end="7"/>
                                            </p:txEl>
                                          </p:spTgt>
                                        </p:tgtEl>
                                      </p:cBhvr>
                                    </p:animEffect>
                                    <p:anim calcmode="lin" valueType="num">
                                      <p:cBhvr>
                                        <p:cTn id="53" dur="1000" fill="hold"/>
                                        <p:tgtEl>
                                          <p:spTgt spid="5">
                                            <p:txEl>
                                              <p:pRg st="7" end="7"/>
                                            </p:txEl>
                                          </p:spTgt>
                                        </p:tgtEl>
                                        <p:attrNameLst>
                                          <p:attrName>ppt_x</p:attrName>
                                        </p:attrNameLst>
                                      </p:cBhvr>
                                      <p:tavLst>
                                        <p:tav tm="0">
                                          <p:val>
                                            <p:strVal val="#ppt_x"/>
                                          </p:val>
                                        </p:tav>
                                        <p:tav tm="100000">
                                          <p:val>
                                            <p:strVal val="#ppt_x"/>
                                          </p:val>
                                        </p:tav>
                                      </p:tavLst>
                                    </p:anim>
                                    <p:anim calcmode="lin" valueType="num">
                                      <p:cBhvr>
                                        <p:cTn id="54" dur="1000" fill="hold"/>
                                        <p:tgtEl>
                                          <p:spTgt spid="5">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16" presetClass="entr" presetSubtype="21" fill="hold" nodeType="clickEffect">
                                  <p:stCondLst>
                                    <p:cond delay="0"/>
                                  </p:stCondLst>
                                  <p:childTnLst>
                                    <p:set>
                                      <p:cBhvr>
                                        <p:cTn id="58" dur="1" fill="hold">
                                          <p:stCondLst>
                                            <p:cond delay="0"/>
                                          </p:stCondLst>
                                        </p:cTn>
                                        <p:tgtEl>
                                          <p:spTgt spid="5">
                                            <p:txEl>
                                              <p:pRg st="8" end="8"/>
                                            </p:txEl>
                                          </p:spTgt>
                                        </p:tgtEl>
                                        <p:attrNameLst>
                                          <p:attrName>style.visibility</p:attrName>
                                        </p:attrNameLst>
                                      </p:cBhvr>
                                      <p:to>
                                        <p:strVal val="visible"/>
                                      </p:to>
                                    </p:set>
                                    <p:animEffect transition="in" filter="barn(inVertical)">
                                      <p:cBhvr>
                                        <p:cTn id="59" dur="500"/>
                                        <p:tgtEl>
                                          <p:spTgt spid="5">
                                            <p:txEl>
                                              <p:pRg st="8" end="8"/>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16" presetClass="entr" presetSubtype="21" fill="hold" nodeType="clickEffect">
                                  <p:stCondLst>
                                    <p:cond delay="0"/>
                                  </p:stCondLst>
                                  <p:childTnLst>
                                    <p:set>
                                      <p:cBhvr>
                                        <p:cTn id="63" dur="1" fill="hold">
                                          <p:stCondLst>
                                            <p:cond delay="0"/>
                                          </p:stCondLst>
                                        </p:cTn>
                                        <p:tgtEl>
                                          <p:spTgt spid="5">
                                            <p:txEl>
                                              <p:pRg st="9" end="9"/>
                                            </p:txEl>
                                          </p:spTgt>
                                        </p:tgtEl>
                                        <p:attrNameLst>
                                          <p:attrName>style.visibility</p:attrName>
                                        </p:attrNameLst>
                                      </p:cBhvr>
                                      <p:to>
                                        <p:strVal val="visible"/>
                                      </p:to>
                                    </p:set>
                                    <p:animEffect transition="in" filter="barn(inVertical)">
                                      <p:cBhvr>
                                        <p:cTn id="64" dur="500"/>
                                        <p:tgtEl>
                                          <p:spTgt spid="5">
                                            <p:txEl>
                                              <p:pRg st="9" end="9"/>
                                            </p:txEl>
                                          </p:spTgt>
                                        </p:tgtEl>
                                      </p:cBhvr>
                                    </p:animEffect>
                                  </p:childTnLst>
                                </p:cTn>
                              </p:par>
                            </p:childTnLst>
                          </p:cTn>
                        </p:par>
                      </p:childTnLst>
                    </p:cTn>
                  </p:par>
                  <p:par>
                    <p:cTn id="65" fill="hold">
                      <p:stCondLst>
                        <p:cond delay="indefinite"/>
                      </p:stCondLst>
                      <p:childTnLst>
                        <p:par>
                          <p:cTn id="66" fill="hold">
                            <p:stCondLst>
                              <p:cond delay="0"/>
                            </p:stCondLst>
                            <p:childTnLst>
                              <p:par>
                                <p:cTn id="67" presetID="16" presetClass="entr" presetSubtype="21" fill="hold" nodeType="clickEffect">
                                  <p:stCondLst>
                                    <p:cond delay="0"/>
                                  </p:stCondLst>
                                  <p:childTnLst>
                                    <p:set>
                                      <p:cBhvr>
                                        <p:cTn id="68" dur="1" fill="hold">
                                          <p:stCondLst>
                                            <p:cond delay="0"/>
                                          </p:stCondLst>
                                        </p:cTn>
                                        <p:tgtEl>
                                          <p:spTgt spid="5">
                                            <p:txEl>
                                              <p:pRg st="10" end="10"/>
                                            </p:txEl>
                                          </p:spTgt>
                                        </p:tgtEl>
                                        <p:attrNameLst>
                                          <p:attrName>style.visibility</p:attrName>
                                        </p:attrNameLst>
                                      </p:cBhvr>
                                      <p:to>
                                        <p:strVal val="visible"/>
                                      </p:to>
                                    </p:set>
                                    <p:animEffect transition="in" filter="barn(inVertical)">
                                      <p:cBhvr>
                                        <p:cTn id="69" dur="500"/>
                                        <p:tgtEl>
                                          <p:spTgt spid="5">
                                            <p:txEl>
                                              <p:pRg st="10" end="10"/>
                                            </p:txEl>
                                          </p:spTgt>
                                        </p:tgtEl>
                                      </p:cBhvr>
                                    </p:animEffect>
                                  </p:childTnLst>
                                </p:cTn>
                              </p:par>
                            </p:childTnLst>
                          </p:cTn>
                        </p:par>
                      </p:childTnLst>
                    </p:cTn>
                  </p:par>
                  <p:par>
                    <p:cTn id="70" fill="hold">
                      <p:stCondLst>
                        <p:cond delay="indefinite"/>
                      </p:stCondLst>
                      <p:childTnLst>
                        <p:par>
                          <p:cTn id="71" fill="hold">
                            <p:stCondLst>
                              <p:cond delay="0"/>
                            </p:stCondLst>
                            <p:childTnLst>
                              <p:par>
                                <p:cTn id="72" presetID="42" presetClass="entr" presetSubtype="0" fill="hold" nodeType="clickEffect">
                                  <p:stCondLst>
                                    <p:cond delay="0"/>
                                  </p:stCondLst>
                                  <p:childTnLst>
                                    <p:set>
                                      <p:cBhvr>
                                        <p:cTn id="73" dur="1" fill="hold">
                                          <p:stCondLst>
                                            <p:cond delay="0"/>
                                          </p:stCondLst>
                                        </p:cTn>
                                        <p:tgtEl>
                                          <p:spTgt spid="5">
                                            <p:txEl>
                                              <p:pRg st="11" end="11"/>
                                            </p:txEl>
                                          </p:spTgt>
                                        </p:tgtEl>
                                        <p:attrNameLst>
                                          <p:attrName>style.visibility</p:attrName>
                                        </p:attrNameLst>
                                      </p:cBhvr>
                                      <p:to>
                                        <p:strVal val="visible"/>
                                      </p:to>
                                    </p:set>
                                    <p:animEffect transition="in" filter="fade">
                                      <p:cBhvr>
                                        <p:cTn id="74" dur="1000"/>
                                        <p:tgtEl>
                                          <p:spTgt spid="5">
                                            <p:txEl>
                                              <p:pRg st="11" end="11"/>
                                            </p:txEl>
                                          </p:spTgt>
                                        </p:tgtEl>
                                      </p:cBhvr>
                                    </p:animEffect>
                                    <p:anim calcmode="lin" valueType="num">
                                      <p:cBhvr>
                                        <p:cTn id="75" dur="1000" fill="hold"/>
                                        <p:tgtEl>
                                          <p:spTgt spid="5">
                                            <p:txEl>
                                              <p:pRg st="11" end="11"/>
                                            </p:txEl>
                                          </p:spTgt>
                                        </p:tgtEl>
                                        <p:attrNameLst>
                                          <p:attrName>ppt_x</p:attrName>
                                        </p:attrNameLst>
                                      </p:cBhvr>
                                      <p:tavLst>
                                        <p:tav tm="0">
                                          <p:val>
                                            <p:strVal val="#ppt_x"/>
                                          </p:val>
                                        </p:tav>
                                        <p:tav tm="100000">
                                          <p:val>
                                            <p:strVal val="#ppt_x"/>
                                          </p:val>
                                        </p:tav>
                                      </p:tavLst>
                                    </p:anim>
                                    <p:anim calcmode="lin" valueType="num">
                                      <p:cBhvr>
                                        <p:cTn id="76" dur="1000" fill="hold"/>
                                        <p:tgtEl>
                                          <p:spTgt spid="5">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42" presetClass="entr" presetSubtype="0" fill="hold" nodeType="clickEffect">
                                  <p:stCondLst>
                                    <p:cond delay="0"/>
                                  </p:stCondLst>
                                  <p:childTnLst>
                                    <p:set>
                                      <p:cBhvr>
                                        <p:cTn id="80" dur="1" fill="hold">
                                          <p:stCondLst>
                                            <p:cond delay="0"/>
                                          </p:stCondLst>
                                        </p:cTn>
                                        <p:tgtEl>
                                          <p:spTgt spid="5">
                                            <p:txEl>
                                              <p:pRg st="12" end="12"/>
                                            </p:txEl>
                                          </p:spTgt>
                                        </p:tgtEl>
                                        <p:attrNameLst>
                                          <p:attrName>style.visibility</p:attrName>
                                        </p:attrNameLst>
                                      </p:cBhvr>
                                      <p:to>
                                        <p:strVal val="visible"/>
                                      </p:to>
                                    </p:set>
                                    <p:animEffect transition="in" filter="fade">
                                      <p:cBhvr>
                                        <p:cTn id="81" dur="1000"/>
                                        <p:tgtEl>
                                          <p:spTgt spid="5">
                                            <p:txEl>
                                              <p:pRg st="12" end="12"/>
                                            </p:txEl>
                                          </p:spTgt>
                                        </p:tgtEl>
                                      </p:cBhvr>
                                    </p:animEffect>
                                    <p:anim calcmode="lin" valueType="num">
                                      <p:cBhvr>
                                        <p:cTn id="82" dur="1000" fill="hold"/>
                                        <p:tgtEl>
                                          <p:spTgt spid="5">
                                            <p:txEl>
                                              <p:pRg st="12" end="12"/>
                                            </p:txEl>
                                          </p:spTgt>
                                        </p:tgtEl>
                                        <p:attrNameLst>
                                          <p:attrName>ppt_x</p:attrName>
                                        </p:attrNameLst>
                                      </p:cBhvr>
                                      <p:tavLst>
                                        <p:tav tm="0">
                                          <p:val>
                                            <p:strVal val="#ppt_x"/>
                                          </p:val>
                                        </p:tav>
                                        <p:tav tm="100000">
                                          <p:val>
                                            <p:strVal val="#ppt_x"/>
                                          </p:val>
                                        </p:tav>
                                      </p:tavLst>
                                    </p:anim>
                                    <p:anim calcmode="lin" valueType="num">
                                      <p:cBhvr>
                                        <p:cTn id="83" dur="1000" fill="hold"/>
                                        <p:tgtEl>
                                          <p:spTgt spid="5">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60479" y="828464"/>
            <a:ext cx="6096000" cy="1277273"/>
          </a:xfrm>
          <a:prstGeom prst="rect">
            <a:avLst/>
          </a:prstGeom>
        </p:spPr>
        <p:txBody>
          <a:bodyPr>
            <a:spAutoFit/>
          </a:bodyPr>
          <a:lstStyle/>
          <a:p>
            <a:pPr algn="just">
              <a:lnSpc>
                <a:spcPct val="150000"/>
              </a:lnSpc>
              <a:spcBef>
                <a:spcPts val="600"/>
              </a:spcBef>
            </a:pPr>
            <a:r>
              <a:rPr lang="en-US" sz="2400" b="1" spc="-30" dirty="0">
                <a:solidFill>
                  <a:srgbClr val="FF0000"/>
                </a:solidFill>
                <a:latin typeface="Times New Roman" panose="02020603050405020304" pitchFamily="18" charset="0"/>
                <a:ea typeface="Calibri" panose="020F0502020204030204" pitchFamily="34" charset="0"/>
              </a:rPr>
              <a:t>4.3.2. </a:t>
            </a:r>
            <a:r>
              <a:rPr lang="en-US" sz="2400" b="1" spc="-30" dirty="0" err="1">
                <a:solidFill>
                  <a:srgbClr val="FF0000"/>
                </a:solidFill>
                <a:latin typeface="Times New Roman" panose="02020603050405020304" pitchFamily="18" charset="0"/>
                <a:ea typeface="Calibri" panose="020F0502020204030204" pitchFamily="34" charset="0"/>
              </a:rPr>
              <a:t>Chứng</a:t>
            </a:r>
            <a:r>
              <a:rPr lang="en-US" sz="2400" b="1" spc="-30" dirty="0">
                <a:solidFill>
                  <a:srgbClr val="FF0000"/>
                </a:solidFill>
                <a:latin typeface="Times New Roman" panose="02020603050405020304" pitchFamily="18" charset="0"/>
                <a:ea typeface="Calibri" panose="020F0502020204030204" pitchFamily="34" charset="0"/>
              </a:rPr>
              <a:t> </a:t>
            </a:r>
            <a:r>
              <a:rPr lang="en-US" sz="2400" b="1" spc="-30" dirty="0" err="1">
                <a:solidFill>
                  <a:srgbClr val="FF0000"/>
                </a:solidFill>
                <a:latin typeface="Times New Roman" panose="02020603050405020304" pitchFamily="18" charset="0"/>
                <a:ea typeface="Calibri" panose="020F0502020204030204" pitchFamily="34" charset="0"/>
              </a:rPr>
              <a:t>từ</a:t>
            </a:r>
            <a:r>
              <a:rPr lang="en-US" sz="2400" b="1" spc="-30" dirty="0">
                <a:solidFill>
                  <a:srgbClr val="FF0000"/>
                </a:solidFill>
                <a:latin typeface="Times New Roman" panose="02020603050405020304" pitchFamily="18" charset="0"/>
                <a:ea typeface="Calibri" panose="020F0502020204030204" pitchFamily="34" charset="0"/>
              </a:rPr>
              <a:t> </a:t>
            </a:r>
            <a:r>
              <a:rPr lang="en-US" sz="2400" b="1" spc="-30" dirty="0" err="1">
                <a:solidFill>
                  <a:srgbClr val="FF0000"/>
                </a:solidFill>
                <a:latin typeface="Times New Roman" panose="02020603050405020304" pitchFamily="18" charset="0"/>
                <a:ea typeface="Calibri" panose="020F0502020204030204" pitchFamily="34" charset="0"/>
              </a:rPr>
              <a:t>vận</a:t>
            </a:r>
            <a:r>
              <a:rPr lang="en-US" sz="2400" b="1" spc="-30" dirty="0">
                <a:solidFill>
                  <a:srgbClr val="FF0000"/>
                </a:solidFill>
                <a:latin typeface="Times New Roman" panose="02020603050405020304" pitchFamily="18" charset="0"/>
                <a:ea typeface="Calibri" panose="020F0502020204030204" pitchFamily="34" charset="0"/>
              </a:rPr>
              <a:t> </a:t>
            </a:r>
            <a:r>
              <a:rPr lang="en-US" sz="2400" b="1" spc="-30" dirty="0" err="1">
                <a:solidFill>
                  <a:srgbClr val="FF0000"/>
                </a:solidFill>
                <a:latin typeface="Times New Roman" panose="02020603050405020304" pitchFamily="18" charset="0"/>
                <a:ea typeface="Calibri" panose="020F0502020204030204" pitchFamily="34" charset="0"/>
              </a:rPr>
              <a:t>tải</a:t>
            </a:r>
            <a:endParaRPr lang="en-US" sz="2400" b="1" spc="-30" dirty="0">
              <a:solidFill>
                <a:srgbClr val="FF0000"/>
              </a:solidFill>
              <a:latin typeface="Times New Roman" panose="02020603050405020304" pitchFamily="18" charset="0"/>
              <a:ea typeface="Calibri" panose="020F0502020204030204" pitchFamily="34" charset="0"/>
            </a:endParaRPr>
          </a:p>
          <a:p>
            <a:pPr algn="just">
              <a:lnSpc>
                <a:spcPct val="150000"/>
              </a:lnSpc>
              <a:spcBef>
                <a:spcPts val="600"/>
              </a:spcBef>
            </a:pPr>
            <a:endParaRPr lang="en-US" sz="2400" i="1" dirty="0">
              <a:latin typeface="Times New Roman" panose="02020603050405020304" pitchFamily="18" charset="0"/>
              <a:ea typeface="Calibri" panose="020F0502020204030204" pitchFamily="34" charset="0"/>
            </a:endParaRPr>
          </a:p>
        </p:txBody>
      </p:sp>
      <p:sp>
        <p:nvSpPr>
          <p:cNvPr id="3" name="Rectangle 2"/>
          <p:cNvSpPr/>
          <p:nvPr/>
        </p:nvSpPr>
        <p:spPr>
          <a:xfrm>
            <a:off x="0" y="96821"/>
            <a:ext cx="12269972" cy="954107"/>
          </a:xfrm>
          <a:prstGeom prst="rect">
            <a:avLst/>
          </a:prstGeom>
        </p:spPr>
        <p:txBody>
          <a:bodyPr wrap="square">
            <a:spAutoFit/>
          </a:bodyPr>
          <a:lstStyle/>
          <a:p>
            <a:pPr algn="just">
              <a:spcBef>
                <a:spcPts val="600"/>
              </a:spcBef>
            </a:pPr>
            <a:r>
              <a:rPr lang="en-US" sz="2800" b="1" spc="-30" dirty="0">
                <a:latin typeface="Times New Roman" panose="02020603050405020304" pitchFamily="18" charset="0"/>
                <a:ea typeface="Calibri" panose="020F0502020204030204" pitchFamily="34" charset="0"/>
              </a:rPr>
              <a:t>4.3. </a:t>
            </a:r>
            <a:r>
              <a:rPr lang="en-US" sz="2800" b="1" spc="-30" dirty="0" err="1">
                <a:latin typeface="Times New Roman" panose="02020603050405020304" pitchFamily="18" charset="0"/>
                <a:ea typeface="Calibri" panose="020F0502020204030204" pitchFamily="34" charset="0"/>
              </a:rPr>
              <a:t>Những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chứng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từ</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cơ</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bản</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trong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quá</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trình</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thực</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hiện</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hợp</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đồng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mua</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bán</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ngoại</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thươn</a:t>
            </a:r>
            <a:r>
              <a:rPr lang="en-US" sz="2800" spc="-30" dirty="0" err="1">
                <a:latin typeface="Times New Roman" panose="02020603050405020304" pitchFamily="18" charset="0"/>
                <a:ea typeface="Calibri" panose="020F0502020204030204" pitchFamily="34" charset="0"/>
              </a:rPr>
              <a:t>g</a:t>
            </a:r>
            <a:endParaRPr lang="en-US" sz="2800" dirty="0">
              <a:latin typeface="Times New Roman" panose="02020603050405020304" pitchFamily="18" charset="0"/>
              <a:ea typeface="Calibri" panose="020F0502020204030204" pitchFamily="34" charset="0"/>
            </a:endParaRPr>
          </a:p>
        </p:txBody>
      </p:sp>
      <p:sp>
        <p:nvSpPr>
          <p:cNvPr id="4" name="Rectangle 3"/>
          <p:cNvSpPr/>
          <p:nvPr/>
        </p:nvSpPr>
        <p:spPr>
          <a:xfrm>
            <a:off x="182421" y="2003612"/>
            <a:ext cx="11905129" cy="4339650"/>
          </a:xfrm>
          <a:prstGeom prst="rect">
            <a:avLst/>
          </a:prstGeom>
        </p:spPr>
        <p:txBody>
          <a:bodyPr wrap="square">
            <a:spAutoFit/>
          </a:bodyPr>
          <a:lstStyle/>
          <a:p>
            <a:pPr algn="just"/>
            <a:r>
              <a:rPr lang="en-US" sz="2300" b="1" dirty="0" smtClean="0">
                <a:latin typeface="Times New Roman" panose="02020603050405020304" pitchFamily="18" charset="0"/>
                <a:ea typeface="Times New Roman" panose="02020603050405020304" pitchFamily="18" charset="0"/>
              </a:rPr>
              <a:t>6. Notify </a:t>
            </a:r>
            <a:r>
              <a:rPr lang="en-US" sz="2300" b="1" dirty="0">
                <a:latin typeface="Times New Roman" panose="02020603050405020304" pitchFamily="18" charset="0"/>
                <a:ea typeface="Times New Roman" panose="02020603050405020304" pitchFamily="18" charset="0"/>
              </a:rPr>
              <a:t>party: </a:t>
            </a:r>
            <a:r>
              <a:rPr lang="en-US" sz="2300" b="1" dirty="0" err="1">
                <a:latin typeface="Times New Roman" panose="02020603050405020304" pitchFamily="18" charset="0"/>
                <a:ea typeface="Times New Roman" panose="02020603050405020304" pitchFamily="18" charset="0"/>
              </a:rPr>
              <a:t>Bên</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được</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thông</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báo</a:t>
            </a:r>
            <a:r>
              <a:rPr lang="en-US" sz="2300" b="1" dirty="0">
                <a:latin typeface="Times New Roman" panose="02020603050405020304" pitchFamily="18" charset="0"/>
                <a:ea typeface="Times New Roman" panose="02020603050405020304" pitchFamily="18" charset="0"/>
              </a:rPr>
              <a:t> </a:t>
            </a:r>
            <a:r>
              <a:rPr lang="en-US" sz="2300" dirty="0" smtClean="0">
                <a:latin typeface="Times New Roman" panose="02020603050405020304" pitchFamily="18" charset="0"/>
                <a:ea typeface="Times New Roman" panose="02020603050405020304" pitchFamily="18" charset="0"/>
              </a:rPr>
              <a:t>: </a:t>
            </a:r>
            <a:r>
              <a:rPr lang="en-US" sz="2300" dirty="0" err="1" smtClean="0">
                <a:latin typeface="Times New Roman" panose="02020603050405020304" pitchFamily="18" charset="0"/>
                <a:ea typeface="Times New Roman" panose="02020603050405020304" pitchFamily="18" charset="0"/>
              </a:rPr>
              <a:t>Là</a:t>
            </a:r>
            <a:r>
              <a:rPr lang="en-US" sz="2300" dirty="0" smtClean="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bên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mà</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hãng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tàu</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sẽ</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gửi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Thông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báo</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hàng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đến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khi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hàng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đến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cảng</a:t>
            </a:r>
            <a:r>
              <a:rPr lang="en-US" sz="2300" dirty="0">
                <a:latin typeface="Times New Roman" panose="02020603050405020304" pitchFamily="18" charset="0"/>
                <a:ea typeface="Times New Roman" panose="02020603050405020304" pitchFamily="18" charset="0"/>
              </a:rPr>
              <a:t> </a:t>
            </a:r>
            <a:r>
              <a:rPr lang="en-US" sz="2300" dirty="0" err="1" smtClean="0">
                <a:latin typeface="Times New Roman" panose="02020603050405020304" pitchFamily="18" charset="0"/>
                <a:ea typeface="Times New Roman" panose="02020603050405020304" pitchFamily="18" charset="0"/>
              </a:rPr>
              <a:t>đích</a:t>
            </a:r>
            <a:r>
              <a:rPr lang="en-US" sz="2300" dirty="0" smtClean="0">
                <a:latin typeface="Times New Roman" panose="02020603050405020304" pitchFamily="18" charset="0"/>
                <a:ea typeface="Times New Roman" panose="02020603050405020304" pitchFamily="18" charset="0"/>
              </a:rPr>
              <a:t>. </a:t>
            </a:r>
            <a:r>
              <a:rPr lang="en-US" sz="2300" dirty="0" err="1" smtClean="0">
                <a:latin typeface="Times New Roman" panose="02020603050405020304" pitchFamily="18" charset="0"/>
                <a:ea typeface="Times New Roman" panose="02020603050405020304" pitchFamily="18" charset="0"/>
              </a:rPr>
              <a:t>Phụ</a:t>
            </a:r>
            <a:r>
              <a:rPr lang="en-US" sz="2300" dirty="0" smtClean="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thuộc</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vào</a:t>
            </a:r>
            <a:r>
              <a:rPr lang="en-US" sz="2300" dirty="0">
                <a:latin typeface="Times New Roman" panose="02020603050405020304" pitchFamily="18" charset="0"/>
                <a:ea typeface="Times New Roman" panose="02020603050405020304" pitchFamily="18" charset="0"/>
              </a:rPr>
              <a:t> Consignee </a:t>
            </a:r>
            <a:r>
              <a:rPr lang="en-US" sz="2300" dirty="0" err="1">
                <a:latin typeface="Times New Roman" panose="02020603050405020304" pitchFamily="18" charset="0"/>
                <a:ea typeface="Times New Roman" panose="02020603050405020304" pitchFamily="18" charset="0"/>
              </a:rPr>
              <a:t>là</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ai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thì</a:t>
            </a:r>
            <a:r>
              <a:rPr lang="en-US" sz="2300" dirty="0">
                <a:latin typeface="Times New Roman" panose="02020603050405020304" pitchFamily="18" charset="0"/>
                <a:ea typeface="Times New Roman" panose="02020603050405020304" pitchFamily="18" charset="0"/>
              </a:rPr>
              <a:t> ở </a:t>
            </a:r>
            <a:r>
              <a:rPr lang="en-US" sz="2300" dirty="0" err="1">
                <a:latin typeface="Times New Roman" panose="02020603050405020304" pitchFamily="18" charset="0"/>
                <a:ea typeface="Times New Roman" panose="02020603050405020304" pitchFamily="18" charset="0"/>
              </a:rPr>
              <a:t>mục</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này</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sẽ</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ghi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khác</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đi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tuỳ</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từng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trường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hợp</a:t>
            </a:r>
            <a:r>
              <a:rPr lang="en-US" sz="2300" dirty="0">
                <a:latin typeface="Times New Roman" panose="02020603050405020304" pitchFamily="18" charset="0"/>
                <a:ea typeface="Times New Roman" panose="02020603050405020304" pitchFamily="18" charset="0"/>
              </a:rPr>
              <a:t>. </a:t>
            </a:r>
            <a:endParaRPr lang="en-US" sz="2300" dirty="0">
              <a:latin typeface="Times New Roman" panose="02020603050405020304" pitchFamily="18" charset="0"/>
              <a:ea typeface="Calibri" panose="020F050202020403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en-US" sz="2300" dirty="0" err="1">
                <a:latin typeface="Times New Roman" panose="02020603050405020304" pitchFamily="18" charset="0"/>
                <a:ea typeface="Times New Roman" panose="02020603050405020304" pitchFamily="18" charset="0"/>
              </a:rPr>
              <a:t>Để</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trống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không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ghi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gì</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cả</a:t>
            </a:r>
            <a:endParaRPr lang="en-US" sz="2300" dirty="0">
              <a:latin typeface="Times New Roman" panose="02020603050405020304" pitchFamily="18" charset="0"/>
              <a:ea typeface="Calibri" panose="020F050202020403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en-US" sz="2300" dirty="0" err="1">
                <a:latin typeface="Times New Roman" panose="02020603050405020304" pitchFamily="18" charset="0"/>
                <a:ea typeface="Times New Roman" panose="02020603050405020304" pitchFamily="18" charset="0"/>
              </a:rPr>
              <a:t>Ghi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dòng</a:t>
            </a:r>
            <a:r>
              <a:rPr lang="en-US" sz="2300" dirty="0">
                <a:latin typeface="Times New Roman" panose="02020603050405020304" pitchFamily="18" charset="0"/>
                <a:ea typeface="Times New Roman" panose="02020603050405020304" pitchFamily="18" charset="0"/>
              </a:rPr>
              <a:t> “Same as consignee”</a:t>
            </a:r>
            <a:endParaRPr lang="en-US" sz="2300" dirty="0">
              <a:latin typeface="Times New Roman" panose="02020603050405020304" pitchFamily="18" charset="0"/>
              <a:ea typeface="Calibri" panose="020F050202020403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en-US" sz="2300" dirty="0" err="1">
                <a:latin typeface="Times New Roman" panose="02020603050405020304" pitchFamily="18" charset="0"/>
                <a:ea typeface="Times New Roman" panose="02020603050405020304" pitchFamily="18" charset="0"/>
              </a:rPr>
              <a:t>Ghi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tên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của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người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sẽ</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nhận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lô</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hàng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này</a:t>
            </a:r>
            <a:r>
              <a:rPr lang="en-US" sz="2300" dirty="0">
                <a:latin typeface="Times New Roman" panose="02020603050405020304" pitchFamily="18" charset="0"/>
                <a:ea typeface="Times New Roman" panose="02020603050405020304" pitchFamily="18" charset="0"/>
              </a:rPr>
              <a:t>/</a:t>
            </a:r>
            <a:r>
              <a:rPr lang="en-US" sz="2300" dirty="0" err="1">
                <a:latin typeface="Times New Roman" panose="02020603050405020304" pitchFamily="18" charset="0"/>
                <a:ea typeface="Times New Roman" panose="02020603050405020304" pitchFamily="18" charset="0"/>
              </a:rPr>
              <a:t>người</a:t>
            </a:r>
            <a:r>
              <a:rPr lang="en-US" sz="2300" dirty="0">
                <a:latin typeface="Times New Roman" panose="02020603050405020304" pitchFamily="18" charset="0"/>
                <a:ea typeface="Times New Roman" panose="02020603050405020304" pitchFamily="18" charset="0"/>
              </a:rPr>
              <a:t> NK</a:t>
            </a:r>
            <a:endParaRPr lang="en-US" sz="2300" dirty="0">
              <a:latin typeface="Times New Roman" panose="02020603050405020304" pitchFamily="18" charset="0"/>
              <a:ea typeface="Calibri" panose="020F0502020204030204" pitchFamily="34" charset="0"/>
            </a:endParaRPr>
          </a:p>
          <a:p>
            <a:pPr indent="457200" algn="just"/>
            <a:r>
              <a:rPr lang="en-US" sz="2300" dirty="0" err="1">
                <a:latin typeface="Times New Roman" panose="02020603050405020304" pitchFamily="18" charset="0"/>
                <a:ea typeface="Times New Roman" panose="02020603050405020304" pitchFamily="18" charset="0"/>
              </a:rPr>
              <a:t>Khi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ghi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phải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ghi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đầy</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đủ</a:t>
            </a:r>
            <a:r>
              <a:rPr lang="en-US" sz="2300" dirty="0">
                <a:latin typeface="Times New Roman" panose="02020603050405020304" pitchFamily="18" charset="0"/>
                <a:ea typeface="Times New Roman" panose="02020603050405020304" pitchFamily="18" charset="0"/>
              </a:rPr>
              <a:t> 4 </a:t>
            </a:r>
            <a:r>
              <a:rPr lang="en-US" sz="2300" dirty="0" err="1">
                <a:latin typeface="Times New Roman" panose="02020603050405020304" pitchFamily="18" charset="0"/>
                <a:ea typeface="Times New Roman" panose="02020603050405020304" pitchFamily="18" charset="0"/>
              </a:rPr>
              <a:t>nội</a:t>
            </a:r>
            <a:r>
              <a:rPr lang="en-US" sz="2300" dirty="0">
                <a:latin typeface="Times New Roman" panose="02020603050405020304" pitchFamily="18" charset="0"/>
                <a:ea typeface="Times New Roman" panose="02020603050405020304" pitchFamily="18" charset="0"/>
              </a:rPr>
              <a:t> dung: </a:t>
            </a:r>
            <a:r>
              <a:rPr lang="en-US" sz="2300" dirty="0" err="1">
                <a:latin typeface="Times New Roman" panose="02020603050405020304" pitchFamily="18" charset="0"/>
                <a:ea typeface="Times New Roman" panose="02020603050405020304" pitchFamily="18" charset="0"/>
              </a:rPr>
              <a:t>tên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công</a:t>
            </a:r>
            <a:r>
              <a:rPr lang="en-US" sz="2300" dirty="0">
                <a:latin typeface="Times New Roman" panose="02020603050405020304" pitchFamily="18" charset="0"/>
                <a:ea typeface="Times New Roman" panose="02020603050405020304" pitchFamily="18" charset="0"/>
              </a:rPr>
              <a:t> ty; </a:t>
            </a:r>
            <a:r>
              <a:rPr lang="en-US" sz="2300" dirty="0" err="1">
                <a:latin typeface="Times New Roman" panose="02020603050405020304" pitchFamily="18" charset="0"/>
                <a:ea typeface="Times New Roman" panose="02020603050405020304" pitchFamily="18" charset="0"/>
              </a:rPr>
              <a:t>địa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chỉ</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số</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điện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thoại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số</a:t>
            </a:r>
            <a:r>
              <a:rPr lang="en-US" sz="2300" dirty="0">
                <a:latin typeface="Times New Roman" panose="02020603050405020304" pitchFamily="18" charset="0"/>
                <a:ea typeface="Times New Roman" panose="02020603050405020304" pitchFamily="18" charset="0"/>
              </a:rPr>
              <a:t> fax.</a:t>
            </a:r>
            <a:endParaRPr lang="en-US" sz="2300" dirty="0">
              <a:latin typeface="Times New Roman" panose="02020603050405020304" pitchFamily="18" charset="0"/>
              <a:ea typeface="Calibri" panose="020F0502020204030204" pitchFamily="34" charset="0"/>
            </a:endParaRPr>
          </a:p>
          <a:p>
            <a:pPr algn="just"/>
            <a:r>
              <a:rPr lang="en-US" sz="2300" b="1" dirty="0" smtClean="0">
                <a:latin typeface="Times New Roman" panose="02020603050405020304" pitchFamily="18" charset="0"/>
                <a:ea typeface="Times New Roman" panose="02020603050405020304" pitchFamily="18" charset="0"/>
              </a:rPr>
              <a:t>7. </a:t>
            </a:r>
            <a:r>
              <a:rPr lang="en-US" sz="2300" b="1" dirty="0" err="1" smtClean="0">
                <a:latin typeface="Times New Roman" panose="02020603050405020304" pitchFamily="18" charset="0"/>
                <a:ea typeface="Times New Roman" panose="02020603050405020304" pitchFamily="18" charset="0"/>
              </a:rPr>
              <a:t>Tên</a:t>
            </a:r>
            <a:r>
              <a:rPr lang="en-US" sz="2300" b="1" dirty="0" smtClean="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tàu</a:t>
            </a:r>
            <a:r>
              <a:rPr lang="en-US" sz="2300" b="1" dirty="0">
                <a:latin typeface="Times New Roman" panose="02020603050405020304" pitchFamily="18" charset="0"/>
                <a:ea typeface="Times New Roman" panose="02020603050405020304" pitchFamily="18" charset="0"/>
              </a:rPr>
              <a:t> – </a:t>
            </a:r>
            <a:r>
              <a:rPr lang="en-US" sz="2300" b="1" dirty="0" err="1">
                <a:latin typeface="Times New Roman" panose="02020603050405020304" pitchFamily="18" charset="0"/>
                <a:ea typeface="Times New Roman" panose="02020603050405020304" pitchFamily="18" charset="0"/>
              </a:rPr>
              <a:t>số</a:t>
            </a:r>
            <a:r>
              <a:rPr lang="en-US" sz="2300" b="1" dirty="0">
                <a:latin typeface="Times New Roman" panose="02020603050405020304" pitchFamily="18" charset="0"/>
                <a:ea typeface="Times New Roman" panose="02020603050405020304" pitchFamily="18" charset="0"/>
              </a:rPr>
              <a:t> </a:t>
            </a:r>
            <a:r>
              <a:rPr lang="en-US" sz="2300" b="1" dirty="0" err="1" smtClean="0">
                <a:latin typeface="Times New Roman" panose="02020603050405020304" pitchFamily="18" charset="0"/>
                <a:ea typeface="Times New Roman" panose="02020603050405020304" pitchFamily="18" charset="0"/>
              </a:rPr>
              <a:t>chuyến</a:t>
            </a:r>
            <a:r>
              <a:rPr lang="en-US" sz="2300" dirty="0" smtClean="0">
                <a:latin typeface="Times New Roman" panose="02020603050405020304" pitchFamily="18" charset="0"/>
                <a:ea typeface="Times New Roman" panose="02020603050405020304" pitchFamily="18" charset="0"/>
              </a:rPr>
              <a:t>: Nam </a:t>
            </a:r>
            <a:r>
              <a:rPr lang="en-US" sz="2300" dirty="0">
                <a:latin typeface="Times New Roman" panose="02020603050405020304" pitchFamily="18" charset="0"/>
                <a:ea typeface="Times New Roman" panose="02020603050405020304" pitchFamily="18" charset="0"/>
              </a:rPr>
              <a:t>of Vessel/Voyage No = Mother vessel/Voyage No. = MV/</a:t>
            </a:r>
            <a:r>
              <a:rPr lang="en-US" sz="2300" dirty="0" err="1">
                <a:latin typeface="Times New Roman" panose="02020603050405020304" pitchFamily="18" charset="0"/>
                <a:ea typeface="Times New Roman" panose="02020603050405020304" pitchFamily="18" charset="0"/>
              </a:rPr>
              <a:t>Voy</a:t>
            </a:r>
            <a:r>
              <a:rPr lang="en-US" sz="2300" dirty="0">
                <a:latin typeface="Times New Roman" panose="02020603050405020304" pitchFamily="18" charset="0"/>
                <a:ea typeface="Times New Roman" panose="02020603050405020304" pitchFamily="18" charset="0"/>
              </a:rPr>
              <a:t>. No. = Carriage by/Voyage </a:t>
            </a:r>
            <a:r>
              <a:rPr lang="en-US" sz="2300" dirty="0" smtClean="0">
                <a:latin typeface="Times New Roman" panose="02020603050405020304" pitchFamily="18" charset="0"/>
                <a:ea typeface="Times New Roman" panose="02020603050405020304" pitchFamily="18" charset="0"/>
              </a:rPr>
              <a:t>No: </a:t>
            </a:r>
            <a:r>
              <a:rPr lang="en-US" sz="2300" dirty="0" err="1" smtClean="0">
                <a:latin typeface="Times New Roman" panose="02020603050405020304" pitchFamily="18" charset="0"/>
                <a:ea typeface="Times New Roman" panose="02020603050405020304" pitchFamily="18" charset="0"/>
              </a:rPr>
              <a:t>Là</a:t>
            </a:r>
            <a:r>
              <a:rPr lang="en-US" sz="2300" dirty="0" smtClean="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tàu</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vận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chuyển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lô</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hàng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này</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trên</a:t>
            </a:r>
            <a:r>
              <a:rPr lang="en-US" sz="2300" dirty="0">
                <a:latin typeface="Times New Roman" panose="02020603050405020304" pitchFamily="18" charset="0"/>
                <a:ea typeface="Times New Roman" panose="02020603050405020304" pitchFamily="18" charset="0"/>
              </a:rPr>
              <a:t> </a:t>
            </a:r>
            <a:r>
              <a:rPr lang="en-US" sz="2300" dirty="0" err="1" smtClean="0">
                <a:latin typeface="Times New Roman" panose="02020603050405020304" pitchFamily="18" charset="0"/>
                <a:ea typeface="Times New Roman" panose="02020603050405020304" pitchFamily="18" charset="0"/>
              </a:rPr>
              <a:t>biển</a:t>
            </a:r>
            <a:endParaRPr lang="en-US" sz="2300" dirty="0" smtClean="0">
              <a:latin typeface="Times New Roman" panose="02020603050405020304" pitchFamily="18" charset="0"/>
              <a:ea typeface="Times New Roman" panose="02020603050405020304" pitchFamily="18" charset="0"/>
            </a:endParaRPr>
          </a:p>
          <a:p>
            <a:pPr marL="342900" indent="-342900" algn="just">
              <a:buFont typeface="Arial" panose="020B0604020202020204" pitchFamily="34" charset="0"/>
              <a:buChar char="•"/>
            </a:pPr>
            <a:r>
              <a:rPr lang="en-US" sz="2300" dirty="0" err="1">
                <a:latin typeface="Times New Roman" panose="02020603050405020304" pitchFamily="18" charset="0"/>
                <a:ea typeface="Times New Roman" panose="02020603050405020304" pitchFamily="18" charset="0"/>
              </a:rPr>
              <a:t>Ghi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tên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tàu</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và</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số</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hiệu</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chuyến</a:t>
            </a:r>
            <a:r>
              <a:rPr lang="en-US" sz="2300" dirty="0">
                <a:latin typeface="Times New Roman" panose="02020603050405020304" pitchFamily="18" charset="0"/>
                <a:ea typeface="Times New Roman" panose="02020603050405020304" pitchFamily="18" charset="0"/>
              </a:rPr>
              <a:t> </a:t>
            </a:r>
            <a:r>
              <a:rPr lang="en-US" sz="2300" dirty="0" err="1" smtClean="0">
                <a:latin typeface="Times New Roman" panose="02020603050405020304" pitchFamily="18" charset="0"/>
                <a:ea typeface="Times New Roman" panose="02020603050405020304" pitchFamily="18" charset="0"/>
              </a:rPr>
              <a:t>tàu</a:t>
            </a:r>
            <a:r>
              <a:rPr lang="en-US" sz="2300" dirty="0" smtClean="0">
                <a:latin typeface="Times New Roman" panose="02020603050405020304" pitchFamily="18" charset="0"/>
                <a:ea typeface="Times New Roman" panose="02020603050405020304" pitchFamily="18" charset="0"/>
              </a:rPr>
              <a:t>.</a:t>
            </a:r>
          </a:p>
          <a:p>
            <a:pPr marL="342900" indent="-342900" algn="just">
              <a:buFont typeface="Arial" panose="020B0604020202020204" pitchFamily="34" charset="0"/>
              <a:buChar char="•"/>
            </a:pPr>
            <a:r>
              <a:rPr lang="en-US" sz="2300" dirty="0" err="1" smtClean="0">
                <a:latin typeface="Times New Roman" panose="02020603050405020304" pitchFamily="18" charset="0"/>
                <a:ea typeface="Times New Roman" panose="02020603050405020304" pitchFamily="18" charset="0"/>
              </a:rPr>
              <a:t>Chặng</a:t>
            </a:r>
            <a:r>
              <a:rPr lang="en-US" sz="2300" dirty="0" smtClean="0">
                <a:latin typeface="Times New Roman" panose="02020603050405020304" pitchFamily="18" charset="0"/>
                <a:ea typeface="Times New Roman" panose="02020603050405020304" pitchFamily="18" charset="0"/>
              </a:rPr>
              <a:t> </a:t>
            </a:r>
            <a:r>
              <a:rPr lang="en-US" sz="2300" dirty="0" err="1" smtClean="0">
                <a:latin typeface="Times New Roman" panose="02020603050405020304" pitchFamily="18" charset="0"/>
                <a:ea typeface="Times New Roman" panose="02020603050405020304" pitchFamily="18" charset="0"/>
              </a:rPr>
              <a:t>này</a:t>
            </a:r>
            <a:r>
              <a:rPr lang="en-US" sz="2300" dirty="0" smtClean="0">
                <a:latin typeface="Times New Roman" panose="02020603050405020304" pitchFamily="18" charset="0"/>
                <a:ea typeface="Times New Roman" panose="02020603050405020304" pitchFamily="18" charset="0"/>
              </a:rPr>
              <a:t> </a:t>
            </a:r>
            <a:r>
              <a:rPr lang="en-US" sz="2300" dirty="0" err="1" smtClean="0">
                <a:latin typeface="Times New Roman" panose="02020603050405020304" pitchFamily="18" charset="0"/>
                <a:ea typeface="Times New Roman" panose="02020603050405020304" pitchFamily="18" charset="0"/>
              </a:rPr>
              <a:t>là</a:t>
            </a:r>
            <a:r>
              <a:rPr lang="en-US" sz="2300" dirty="0" smtClean="0">
                <a:latin typeface="Times New Roman" panose="02020603050405020304" pitchFamily="18" charset="0"/>
                <a:ea typeface="Times New Roman" panose="02020603050405020304" pitchFamily="18" charset="0"/>
              </a:rPr>
              <a:t> </a:t>
            </a:r>
            <a:r>
              <a:rPr lang="en-US" sz="2300" dirty="0" err="1" smtClean="0">
                <a:latin typeface="Times New Roman" panose="02020603050405020304" pitchFamily="18" charset="0"/>
                <a:ea typeface="Times New Roman" panose="02020603050405020304" pitchFamily="18" charset="0"/>
              </a:rPr>
              <a:t>chặng</a:t>
            </a:r>
            <a:r>
              <a:rPr lang="en-US" sz="2300" dirty="0" smtClean="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vận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tải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chính</a:t>
            </a:r>
            <a:r>
              <a:rPr lang="en-US" sz="2300" dirty="0">
                <a:latin typeface="Times New Roman" panose="02020603050405020304" pitchFamily="18" charset="0"/>
                <a:ea typeface="Times New Roman" panose="02020603050405020304" pitchFamily="18" charset="0"/>
              </a:rPr>
              <a:t> </a:t>
            </a:r>
            <a:r>
              <a:rPr lang="en-US" sz="2300" dirty="0" err="1" smtClean="0">
                <a:latin typeface="Times New Roman" panose="02020603050405020304" pitchFamily="18" charset="0"/>
                <a:ea typeface="Times New Roman" panose="02020603050405020304" pitchFamily="18" charset="0"/>
              </a:rPr>
              <a:t>nên</a:t>
            </a:r>
            <a:r>
              <a:rPr lang="en-US" sz="2300" dirty="0" smtClean="0">
                <a:latin typeface="Times New Roman" panose="02020603050405020304" pitchFamily="18" charset="0"/>
                <a:ea typeface="Times New Roman" panose="02020603050405020304" pitchFamily="18" charset="0"/>
              </a:rPr>
              <a:t> </a:t>
            </a:r>
            <a:r>
              <a:rPr lang="en-US" sz="2300" dirty="0" err="1" smtClean="0">
                <a:latin typeface="Times New Roman" panose="02020603050405020304" pitchFamily="18" charset="0"/>
                <a:ea typeface="Times New Roman" panose="02020603050405020304" pitchFamily="18" charset="0"/>
              </a:rPr>
              <a:t>được</a:t>
            </a:r>
            <a:r>
              <a:rPr lang="en-US" sz="2300" dirty="0" smtClean="0">
                <a:latin typeface="Times New Roman" panose="02020603050405020304" pitchFamily="18" charset="0"/>
                <a:ea typeface="Times New Roman" panose="02020603050405020304" pitchFamily="18" charset="0"/>
              </a:rPr>
              <a:t> </a:t>
            </a:r>
            <a:r>
              <a:rPr lang="en-US" sz="2300" dirty="0" err="1" smtClean="0">
                <a:latin typeface="Times New Roman" panose="02020603050405020304" pitchFamily="18" charset="0"/>
                <a:ea typeface="Times New Roman" panose="02020603050405020304" pitchFamily="18" charset="0"/>
              </a:rPr>
              <a:t>gọi</a:t>
            </a:r>
            <a:r>
              <a:rPr lang="en-US" sz="2300" dirty="0" smtClean="0">
                <a:latin typeface="Times New Roman" panose="02020603050405020304" pitchFamily="18" charset="0"/>
                <a:ea typeface="Times New Roman" panose="02020603050405020304" pitchFamily="18" charset="0"/>
              </a:rPr>
              <a:t> </a:t>
            </a:r>
            <a:r>
              <a:rPr lang="en-US" sz="2300" dirty="0" err="1" smtClean="0">
                <a:latin typeface="Times New Roman" panose="02020603050405020304" pitchFamily="18" charset="0"/>
                <a:ea typeface="Times New Roman" panose="02020603050405020304" pitchFamily="18" charset="0"/>
              </a:rPr>
              <a:t>là</a:t>
            </a:r>
            <a:r>
              <a:rPr lang="en-US" sz="2300" dirty="0" smtClean="0">
                <a:latin typeface="Times New Roman" panose="02020603050405020304" pitchFamily="18" charset="0"/>
                <a:ea typeface="Times New Roman" panose="02020603050405020304" pitchFamily="18" charset="0"/>
              </a:rPr>
              <a:t> </a:t>
            </a:r>
            <a:r>
              <a:rPr lang="en-US" sz="2300" b="1" dirty="0" smtClean="0">
                <a:latin typeface="Times New Roman" panose="02020603050405020304" pitchFamily="18" charset="0"/>
                <a:ea typeface="Times New Roman" panose="02020603050405020304" pitchFamily="18" charset="0"/>
              </a:rPr>
              <a:t>Carriage</a:t>
            </a:r>
            <a:endParaRPr lang="en-US" sz="2300" b="1" dirty="0">
              <a:latin typeface="Times New Roman" panose="02020603050405020304" pitchFamily="18" charset="0"/>
              <a:ea typeface="Times New Roman" panose="02020603050405020304" pitchFamily="18" charset="0"/>
            </a:endParaRPr>
          </a:p>
          <a:p>
            <a:pPr algn="just"/>
            <a:r>
              <a:rPr lang="en-US" sz="2300" b="1" dirty="0" smtClean="0">
                <a:latin typeface="Times New Roman" panose="02020603050405020304" pitchFamily="18" charset="0"/>
                <a:ea typeface="Times New Roman" panose="02020603050405020304" pitchFamily="18" charset="0"/>
              </a:rPr>
              <a:t>8. </a:t>
            </a:r>
            <a:r>
              <a:rPr lang="en-US" sz="2300" b="1" dirty="0" err="1" smtClean="0">
                <a:latin typeface="Times New Roman" panose="02020603050405020304" pitchFamily="18" charset="0"/>
                <a:ea typeface="Times New Roman" panose="02020603050405020304" pitchFamily="18" charset="0"/>
              </a:rPr>
              <a:t>Cảng</a:t>
            </a:r>
            <a:r>
              <a:rPr lang="en-US" sz="2300" b="1" dirty="0" smtClean="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bốc</a:t>
            </a:r>
            <a:r>
              <a:rPr lang="en-US" sz="2300" b="1" dirty="0">
                <a:latin typeface="Times New Roman" panose="02020603050405020304" pitchFamily="18" charset="0"/>
                <a:ea typeface="Times New Roman" panose="02020603050405020304" pitchFamily="18" charset="0"/>
              </a:rPr>
              <a:t> </a:t>
            </a:r>
            <a:r>
              <a:rPr lang="en-US" sz="2300" b="1" dirty="0" err="1" smtClean="0">
                <a:latin typeface="Times New Roman" panose="02020603050405020304" pitchFamily="18" charset="0"/>
                <a:ea typeface="Times New Roman" panose="02020603050405020304" pitchFamily="18" charset="0"/>
              </a:rPr>
              <a:t>hàng</a:t>
            </a:r>
            <a:r>
              <a:rPr lang="en-US" sz="2300" dirty="0" smtClean="0">
                <a:latin typeface="Times New Roman" panose="02020603050405020304" pitchFamily="18" charset="0"/>
                <a:ea typeface="Times New Roman" panose="02020603050405020304" pitchFamily="18" charset="0"/>
              </a:rPr>
              <a:t>: Port </a:t>
            </a:r>
            <a:r>
              <a:rPr lang="en-US" sz="2300" dirty="0">
                <a:latin typeface="Times New Roman" panose="02020603050405020304" pitchFamily="18" charset="0"/>
                <a:ea typeface="Times New Roman" panose="02020603050405020304" pitchFamily="18" charset="0"/>
              </a:rPr>
              <a:t>of loading = POL = Charging </a:t>
            </a:r>
            <a:r>
              <a:rPr lang="en-US" sz="2300" dirty="0" err="1" smtClean="0">
                <a:latin typeface="Times New Roman" panose="02020603050405020304" pitchFamily="18" charset="0"/>
                <a:ea typeface="Times New Roman" panose="02020603050405020304" pitchFamily="18" charset="0"/>
              </a:rPr>
              <a:t>port:Ghi</a:t>
            </a:r>
            <a:r>
              <a:rPr lang="en-US" sz="2300" dirty="0" smtClean="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tên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của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cảng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bốc</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hàng</a:t>
            </a:r>
            <a:endParaRPr lang="en-US" sz="2300" dirty="0">
              <a:latin typeface="Times New Roman" panose="02020603050405020304" pitchFamily="18" charset="0"/>
              <a:ea typeface="Calibri" panose="020F0502020204030204" pitchFamily="34" charset="0"/>
            </a:endParaRPr>
          </a:p>
          <a:p>
            <a:pPr algn="just"/>
            <a:r>
              <a:rPr lang="en-US" sz="2300" b="1" dirty="0" smtClean="0">
                <a:latin typeface="Times New Roman" panose="02020603050405020304" pitchFamily="18" charset="0"/>
                <a:ea typeface="Times New Roman" panose="02020603050405020304" pitchFamily="18" charset="0"/>
              </a:rPr>
              <a:t>9. </a:t>
            </a:r>
            <a:r>
              <a:rPr lang="en-US" sz="2300" b="1" dirty="0" err="1" smtClean="0">
                <a:latin typeface="Times New Roman" panose="02020603050405020304" pitchFamily="18" charset="0"/>
                <a:ea typeface="Times New Roman" panose="02020603050405020304" pitchFamily="18" charset="0"/>
              </a:rPr>
              <a:t>Cảng</a:t>
            </a:r>
            <a:r>
              <a:rPr lang="en-US" sz="2300" b="1" dirty="0" smtClean="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dỡ</a:t>
            </a:r>
            <a:r>
              <a:rPr lang="en-US" sz="2300" b="1" dirty="0">
                <a:latin typeface="Times New Roman" panose="02020603050405020304" pitchFamily="18" charset="0"/>
                <a:ea typeface="Times New Roman" panose="02020603050405020304" pitchFamily="18" charset="0"/>
              </a:rPr>
              <a:t> </a:t>
            </a:r>
            <a:r>
              <a:rPr lang="en-US" sz="2300" b="1" dirty="0" err="1" smtClean="0">
                <a:latin typeface="Times New Roman" panose="02020603050405020304" pitchFamily="18" charset="0"/>
                <a:ea typeface="Times New Roman" panose="02020603050405020304" pitchFamily="18" charset="0"/>
              </a:rPr>
              <a:t>hàng</a:t>
            </a:r>
            <a:r>
              <a:rPr lang="en-US" sz="2300" dirty="0" smtClean="0">
                <a:latin typeface="Times New Roman" panose="02020603050405020304" pitchFamily="18" charset="0"/>
                <a:ea typeface="Times New Roman" panose="02020603050405020304" pitchFamily="18" charset="0"/>
              </a:rPr>
              <a:t>: Port </a:t>
            </a:r>
            <a:r>
              <a:rPr lang="en-US" sz="2300" dirty="0">
                <a:latin typeface="Times New Roman" panose="02020603050405020304" pitchFamily="18" charset="0"/>
                <a:ea typeface="Times New Roman" panose="02020603050405020304" pitchFamily="18" charset="0"/>
              </a:rPr>
              <a:t>of discharging = POD = Unloading Port: </a:t>
            </a:r>
            <a:r>
              <a:rPr lang="en-US" sz="2300" dirty="0" err="1">
                <a:latin typeface="Times New Roman" panose="02020603050405020304" pitchFamily="18" charset="0"/>
                <a:ea typeface="Times New Roman" panose="02020603050405020304" pitchFamily="18" charset="0"/>
              </a:rPr>
              <a:t>Ghi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tên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của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cảng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dỡ</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hàng</a:t>
            </a:r>
            <a:r>
              <a:rPr lang="en-US" sz="2300" dirty="0">
                <a:latin typeface="Times New Roman" panose="02020603050405020304" pitchFamily="18" charset="0"/>
                <a:ea typeface="Times New Roman" panose="02020603050405020304" pitchFamily="18" charset="0"/>
              </a:rPr>
              <a:t> </a:t>
            </a:r>
            <a:endParaRPr lang="en-US" sz="2300" dirty="0">
              <a:latin typeface="Times New Roman" panose="02020603050405020304" pitchFamily="18" charset="0"/>
              <a:ea typeface="Calibri" panose="020F0502020204030204" pitchFamily="34" charset="0"/>
            </a:endParaRPr>
          </a:p>
        </p:txBody>
      </p:sp>
      <p:sp>
        <p:nvSpPr>
          <p:cNvPr id="5" name="Rectangle 4"/>
          <p:cNvSpPr/>
          <p:nvPr/>
        </p:nvSpPr>
        <p:spPr>
          <a:xfrm>
            <a:off x="3805518" y="1421943"/>
            <a:ext cx="4268989" cy="461665"/>
          </a:xfrm>
          <a:prstGeom prst="rect">
            <a:avLst/>
          </a:prstGeom>
        </p:spPr>
        <p:txBody>
          <a:bodyPr wrap="none">
            <a:spAutoFit/>
          </a:bodyPr>
          <a:lstStyle/>
          <a:p>
            <a:pPr marL="285750" indent="-285750">
              <a:buFont typeface="Wingdings" panose="05000000000000000000" pitchFamily="2" charset="2"/>
              <a:buChar char="v"/>
            </a:pPr>
            <a:r>
              <a:rPr lang="en-US" sz="2400" b="1" dirty="0" smtClean="0">
                <a:solidFill>
                  <a:srgbClr val="FF0000"/>
                </a:solidFill>
                <a:latin typeface="Times New Roman" panose="02020603050405020304" pitchFamily="18" charset="0"/>
              </a:rPr>
              <a:t>NỘI DUNG CỦA VẬN ĐƠN</a:t>
            </a:r>
            <a:endParaRPr lang="en-US" sz="2400" dirty="0">
              <a:solidFill>
                <a:srgbClr val="FF0000"/>
              </a:solidFill>
            </a:endParaRPr>
          </a:p>
        </p:txBody>
      </p:sp>
    </p:spTree>
    <p:extLst>
      <p:ext uri="{BB962C8B-B14F-4D97-AF65-F5344CB8AC3E}">
        <p14:creationId xmlns:p14="http://schemas.microsoft.com/office/powerpoint/2010/main" val="520318572"/>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arn(inVertic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arn(inVertic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arn(inVertic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arn(inVertic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arn(inVertic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arn(inVertical)">
                                      <p:cBhvr>
                                        <p:cTn id="37" dur="500"/>
                                        <p:tgtEl>
                                          <p:spTgt spid="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barn(inVertical)">
                                      <p:cBhvr>
                                        <p:cTn id="42" dur="500"/>
                                        <p:tgtEl>
                                          <p:spTgt spid="4">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nodeType="clickEffect">
                                  <p:stCondLst>
                                    <p:cond delay="0"/>
                                  </p:stCondLst>
                                  <p:childTnLst>
                                    <p:set>
                                      <p:cBhvr>
                                        <p:cTn id="46" dur="1" fill="hold">
                                          <p:stCondLst>
                                            <p:cond delay="0"/>
                                          </p:stCondLst>
                                        </p:cTn>
                                        <p:tgtEl>
                                          <p:spTgt spid="4">
                                            <p:txEl>
                                              <p:pRg st="8" end="8"/>
                                            </p:txEl>
                                          </p:spTgt>
                                        </p:tgtEl>
                                        <p:attrNameLst>
                                          <p:attrName>style.visibility</p:attrName>
                                        </p:attrNameLst>
                                      </p:cBhvr>
                                      <p:to>
                                        <p:strVal val="visible"/>
                                      </p:to>
                                    </p:set>
                                    <p:animEffect transition="in" filter="barn(inVertical)">
                                      <p:cBhvr>
                                        <p:cTn id="47" dur="500"/>
                                        <p:tgtEl>
                                          <p:spTgt spid="4">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nodeType="clickEffect">
                                  <p:stCondLst>
                                    <p:cond delay="0"/>
                                  </p:stCondLst>
                                  <p:childTnLst>
                                    <p:set>
                                      <p:cBhvr>
                                        <p:cTn id="51" dur="1" fill="hold">
                                          <p:stCondLst>
                                            <p:cond delay="0"/>
                                          </p:stCondLst>
                                        </p:cTn>
                                        <p:tgtEl>
                                          <p:spTgt spid="4">
                                            <p:txEl>
                                              <p:pRg st="9" end="9"/>
                                            </p:txEl>
                                          </p:spTgt>
                                        </p:tgtEl>
                                        <p:attrNameLst>
                                          <p:attrName>style.visibility</p:attrName>
                                        </p:attrNameLst>
                                      </p:cBhvr>
                                      <p:to>
                                        <p:strVal val="visible"/>
                                      </p:to>
                                    </p:set>
                                    <p:animEffect transition="in" filter="barn(inVertical)">
                                      <p:cBhvr>
                                        <p:cTn id="52" dur="5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6165" y="461666"/>
            <a:ext cx="11385175" cy="6555641"/>
          </a:xfrm>
          <a:prstGeom prst="rect">
            <a:avLst/>
          </a:prstGeom>
        </p:spPr>
        <p:txBody>
          <a:bodyPr wrap="square">
            <a:spAutoFit/>
          </a:bodyPr>
          <a:lstStyle/>
          <a:p>
            <a:pPr algn="just">
              <a:spcBef>
                <a:spcPts val="600"/>
              </a:spcBef>
              <a:spcAft>
                <a:spcPts val="600"/>
              </a:spcAft>
            </a:pPr>
            <a:r>
              <a:rPr lang="en-US" sz="2200" b="1" dirty="0">
                <a:solidFill>
                  <a:prstClr val="black"/>
                </a:solidFill>
                <a:latin typeface="Times New Roman" panose="02020603050405020304" pitchFamily="18" charset="0"/>
                <a:ea typeface="Times New Roman" panose="02020603050405020304" pitchFamily="18" charset="0"/>
              </a:rPr>
              <a:t>10. Pre-carriage</a:t>
            </a:r>
            <a:endParaRPr lang="en-US" sz="2200" dirty="0">
              <a:solidFill>
                <a:prstClr val="black"/>
              </a:solidFill>
              <a:latin typeface="Times New Roman" panose="02020603050405020304" pitchFamily="18" charset="0"/>
              <a:ea typeface="Calibri" panose="020F0502020204030204" pitchFamily="34" charset="0"/>
            </a:endParaRPr>
          </a:p>
          <a:p>
            <a:pPr marL="342900" indent="-342900" algn="just">
              <a:spcBef>
                <a:spcPts val="600"/>
              </a:spcBef>
              <a:spcAft>
                <a:spcPts val="600"/>
              </a:spcAft>
              <a:buFont typeface="Arial" panose="020B0604020202020204" pitchFamily="34" charset="0"/>
              <a:buChar char="•"/>
            </a:pPr>
            <a:r>
              <a:rPr lang="en-US" sz="2200" b="1" dirty="0" err="1">
                <a:solidFill>
                  <a:prstClr val="black"/>
                </a:solidFill>
                <a:latin typeface="Times New Roman" panose="02020603050405020304" pitchFamily="18" charset="0"/>
                <a:ea typeface="Times New Roman" panose="02020603050405020304" pitchFamily="18" charset="0"/>
              </a:rPr>
              <a:t>Nếu</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chủ</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hàng</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đồng</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thời</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thuê</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luôn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hãng</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tàu</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vận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chuyển</a:t>
            </a:r>
            <a:r>
              <a:rPr lang="en-US" sz="2200" b="1" dirty="0">
                <a:solidFill>
                  <a:prstClr val="black"/>
                </a:solidFill>
                <a:latin typeface="Times New Roman" panose="02020603050405020304" pitchFamily="18" charset="0"/>
                <a:ea typeface="Times New Roman" panose="02020603050405020304" pitchFamily="18" charset="0"/>
              </a:rPr>
              <a:t> containers </a:t>
            </a:r>
            <a:r>
              <a:rPr lang="en-US" sz="2200" b="1" dirty="0" err="1">
                <a:solidFill>
                  <a:prstClr val="black"/>
                </a:solidFill>
                <a:latin typeface="Times New Roman" panose="02020603050405020304" pitchFamily="18" charset="0"/>
                <a:ea typeface="Times New Roman" panose="02020603050405020304" pitchFamily="18" charset="0"/>
              </a:rPr>
              <a:t>trong</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nội</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địa</a:t>
            </a:r>
            <a:r>
              <a:rPr lang="en-US" sz="2200" b="1"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nước</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xuất</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khẩu</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từ</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xưởng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nhà</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máy</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kho</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hàng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của</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người</a:t>
            </a:r>
            <a:r>
              <a:rPr lang="en-US" sz="2200" dirty="0">
                <a:solidFill>
                  <a:prstClr val="black"/>
                </a:solidFill>
                <a:latin typeface="Times New Roman" panose="02020603050405020304" pitchFamily="18" charset="0"/>
                <a:ea typeface="Times New Roman" panose="02020603050405020304" pitchFamily="18" charset="0"/>
              </a:rPr>
              <a:t> XK </a:t>
            </a:r>
            <a:r>
              <a:rPr lang="en-US" sz="2200" dirty="0" err="1">
                <a:solidFill>
                  <a:prstClr val="black"/>
                </a:solidFill>
                <a:latin typeface="Times New Roman" panose="02020603050405020304" pitchFamily="18" charset="0"/>
                <a:ea typeface="Times New Roman" panose="02020603050405020304" pitchFamily="18" charset="0"/>
              </a:rPr>
              <a:t>ra</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đến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cảng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trước</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khi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bốc</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lên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tàu</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thì</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trên</a:t>
            </a:r>
            <a:r>
              <a:rPr lang="en-US" sz="2200" dirty="0">
                <a:solidFill>
                  <a:prstClr val="black"/>
                </a:solidFill>
                <a:latin typeface="Times New Roman" panose="02020603050405020304" pitchFamily="18" charset="0"/>
                <a:ea typeface="Times New Roman" panose="02020603050405020304" pitchFamily="18" charset="0"/>
              </a:rPr>
              <a:t> B/L </a:t>
            </a:r>
            <a:r>
              <a:rPr lang="en-US" sz="2200" dirty="0" err="1">
                <a:solidFill>
                  <a:prstClr val="black"/>
                </a:solidFill>
                <a:latin typeface="Times New Roman" panose="02020603050405020304" pitchFamily="18" charset="0"/>
                <a:ea typeface="Times New Roman" panose="02020603050405020304" pitchFamily="18" charset="0"/>
              </a:rPr>
              <a:t>thêm</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mục</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này</a:t>
            </a:r>
            <a:r>
              <a:rPr lang="en-US" sz="2200" dirty="0">
                <a:solidFill>
                  <a:prstClr val="black"/>
                </a:solidFill>
                <a:latin typeface="Times New Roman" panose="02020603050405020304" pitchFamily="18" charset="0"/>
                <a:ea typeface="Times New Roman" panose="02020603050405020304" pitchFamily="18" charset="0"/>
              </a:rPr>
              <a:t>.</a:t>
            </a:r>
          </a:p>
          <a:p>
            <a:pPr marL="342900" indent="-342900" algn="just">
              <a:spcBef>
                <a:spcPts val="600"/>
              </a:spcBef>
              <a:spcAft>
                <a:spcPts val="600"/>
              </a:spcAft>
              <a:buFont typeface="Arial" panose="020B0604020202020204" pitchFamily="34" charset="0"/>
              <a:buChar char="•"/>
            </a:pPr>
            <a:r>
              <a:rPr lang="en-US" sz="2200" b="1" dirty="0" err="1">
                <a:solidFill>
                  <a:prstClr val="black"/>
                </a:solidFill>
                <a:latin typeface="Times New Roman" panose="02020603050405020304" pitchFamily="18" charset="0"/>
                <a:ea typeface="Times New Roman" panose="02020603050405020304" pitchFamily="18" charset="0"/>
              </a:rPr>
              <a:t>Mục</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này</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sẽ</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ghi</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tên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và</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số</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hiệu</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của</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phương</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tiện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vận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chuyển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đó</a:t>
            </a:r>
            <a:endParaRPr lang="en-US" sz="2200" b="1" dirty="0">
              <a:solidFill>
                <a:prstClr val="black"/>
              </a:solidFill>
              <a:latin typeface="Times New Roman" panose="02020603050405020304" pitchFamily="18" charset="0"/>
              <a:ea typeface="Times New Roman" panose="02020603050405020304" pitchFamily="18" charset="0"/>
            </a:endParaRPr>
          </a:p>
          <a:p>
            <a:pPr algn="just">
              <a:spcBef>
                <a:spcPts val="600"/>
              </a:spcBef>
              <a:spcAft>
                <a:spcPts val="600"/>
              </a:spcAft>
            </a:pPr>
            <a:r>
              <a:rPr lang="en-US" sz="2200" b="1" dirty="0">
                <a:solidFill>
                  <a:prstClr val="black"/>
                </a:solidFill>
                <a:latin typeface="Times New Roman" panose="02020603050405020304" pitchFamily="18" charset="0"/>
                <a:ea typeface="Times New Roman" panose="02020603050405020304" pitchFamily="18" charset="0"/>
              </a:rPr>
              <a:t>11.Place of receipt = Place of pick-up</a:t>
            </a:r>
            <a:endParaRPr lang="en-US" sz="2200" dirty="0">
              <a:solidFill>
                <a:prstClr val="black"/>
              </a:solidFill>
              <a:latin typeface="Times New Roman" panose="02020603050405020304" pitchFamily="18" charset="0"/>
              <a:ea typeface="Calibri" panose="020F0502020204030204" pitchFamily="34" charset="0"/>
            </a:endParaRPr>
          </a:p>
          <a:p>
            <a:pPr algn="just">
              <a:spcBef>
                <a:spcPts val="600"/>
              </a:spcBef>
              <a:spcAft>
                <a:spcPts val="600"/>
              </a:spcAft>
            </a:pPr>
            <a:r>
              <a:rPr lang="en-US" sz="2200" dirty="0" err="1">
                <a:solidFill>
                  <a:prstClr val="black"/>
                </a:solidFill>
                <a:latin typeface="Times New Roman" panose="02020603050405020304" pitchFamily="18" charset="0"/>
                <a:ea typeface="Times New Roman" panose="02020603050405020304" pitchFamily="18" charset="0"/>
              </a:rPr>
              <a:t>Nếu</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có</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vận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chuyển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nội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địa</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thì</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phải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ghi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lấy</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hàng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từ</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nơi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nào</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Thường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đó</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là</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địa</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chỉ</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của</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xưởng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nhà</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máy</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nhà</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kho</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người</a:t>
            </a:r>
            <a:r>
              <a:rPr lang="en-US" sz="2200" dirty="0">
                <a:solidFill>
                  <a:prstClr val="black"/>
                </a:solidFill>
                <a:latin typeface="Times New Roman" panose="02020603050405020304" pitchFamily="18" charset="0"/>
                <a:ea typeface="Times New Roman" panose="02020603050405020304" pitchFamily="18" charset="0"/>
              </a:rPr>
              <a:t> XK.</a:t>
            </a:r>
            <a:endParaRPr lang="en-US" sz="2200" dirty="0">
              <a:solidFill>
                <a:prstClr val="black"/>
              </a:solidFill>
              <a:latin typeface="Times New Roman" panose="02020603050405020304" pitchFamily="18" charset="0"/>
              <a:ea typeface="Calibri" panose="020F0502020204030204" pitchFamily="34" charset="0"/>
            </a:endParaRPr>
          </a:p>
          <a:p>
            <a:pPr algn="just">
              <a:spcBef>
                <a:spcPts val="600"/>
              </a:spcBef>
              <a:spcAft>
                <a:spcPts val="600"/>
              </a:spcAft>
            </a:pPr>
            <a:r>
              <a:rPr lang="en-US" sz="2200" b="1" dirty="0">
                <a:solidFill>
                  <a:prstClr val="black"/>
                </a:solidFill>
                <a:latin typeface="Times New Roman" panose="02020603050405020304" pitchFamily="18" charset="0"/>
                <a:ea typeface="Times New Roman" panose="02020603050405020304" pitchFamily="18" charset="0"/>
              </a:rPr>
              <a:t>12. On-carriage</a:t>
            </a:r>
            <a:endParaRPr lang="en-US" sz="2200" dirty="0">
              <a:solidFill>
                <a:prstClr val="black"/>
              </a:solidFill>
              <a:latin typeface="Times New Roman" panose="02020603050405020304" pitchFamily="18" charset="0"/>
              <a:ea typeface="Calibri" panose="020F0502020204030204" pitchFamily="34" charset="0"/>
            </a:endParaRPr>
          </a:p>
          <a:p>
            <a:pPr marL="342900" indent="-342900" algn="just">
              <a:spcBef>
                <a:spcPts val="600"/>
              </a:spcBef>
              <a:spcAft>
                <a:spcPts val="600"/>
              </a:spcAft>
              <a:buFont typeface="Symbol" panose="05050102010706020507" pitchFamily="18" charset="2"/>
              <a:buChar char=""/>
            </a:pPr>
            <a:r>
              <a:rPr lang="en-US" sz="2200" dirty="0" err="1">
                <a:solidFill>
                  <a:prstClr val="black"/>
                </a:solidFill>
                <a:latin typeface="Times New Roman" panose="02020603050405020304" pitchFamily="18" charset="0"/>
                <a:ea typeface="Times New Roman" panose="02020603050405020304" pitchFamily="18" charset="0"/>
              </a:rPr>
              <a:t>Nếu</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chủ</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hàng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đồng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thời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thuê</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luôn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hãng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tàu</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vận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chuyển</a:t>
            </a:r>
            <a:r>
              <a:rPr lang="en-US" sz="2200" dirty="0">
                <a:solidFill>
                  <a:prstClr val="black"/>
                </a:solidFill>
                <a:latin typeface="Times New Roman" panose="02020603050405020304" pitchFamily="18" charset="0"/>
                <a:ea typeface="Times New Roman" panose="02020603050405020304" pitchFamily="18" charset="0"/>
              </a:rPr>
              <a:t> containers </a:t>
            </a:r>
            <a:r>
              <a:rPr lang="en-US" sz="2200" dirty="0" err="1">
                <a:solidFill>
                  <a:prstClr val="black"/>
                </a:solidFill>
                <a:latin typeface="Times New Roman" panose="02020603050405020304" pitchFamily="18" charset="0"/>
                <a:ea typeface="Times New Roman" panose="02020603050405020304" pitchFamily="18" charset="0"/>
              </a:rPr>
              <a:t>trong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nội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địa</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nước</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nhập</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từ</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cảng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đến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về</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kho</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người</a:t>
            </a:r>
            <a:r>
              <a:rPr lang="en-US" sz="2200" dirty="0">
                <a:solidFill>
                  <a:prstClr val="black"/>
                </a:solidFill>
                <a:latin typeface="Times New Roman" panose="02020603050405020304" pitchFamily="18" charset="0"/>
                <a:ea typeface="Times New Roman" panose="02020603050405020304" pitchFamily="18" charset="0"/>
              </a:rPr>
              <a:t> NK </a:t>
            </a:r>
            <a:r>
              <a:rPr lang="en-US" sz="2200" dirty="0" err="1">
                <a:solidFill>
                  <a:prstClr val="black"/>
                </a:solidFill>
                <a:latin typeface="Times New Roman" panose="02020603050405020304" pitchFamily="18" charset="0"/>
                <a:ea typeface="Times New Roman" panose="02020603050405020304" pitchFamily="18" charset="0"/>
              </a:rPr>
              <a:t>thì</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trên</a:t>
            </a:r>
            <a:r>
              <a:rPr lang="en-US" sz="2200" dirty="0">
                <a:solidFill>
                  <a:prstClr val="black"/>
                </a:solidFill>
                <a:latin typeface="Times New Roman" panose="02020603050405020304" pitchFamily="18" charset="0"/>
                <a:ea typeface="Times New Roman" panose="02020603050405020304" pitchFamily="18" charset="0"/>
              </a:rPr>
              <a:t> B/L </a:t>
            </a:r>
            <a:r>
              <a:rPr lang="en-US" sz="2200" dirty="0" err="1">
                <a:solidFill>
                  <a:prstClr val="black"/>
                </a:solidFill>
                <a:latin typeface="Times New Roman" panose="02020603050405020304" pitchFamily="18" charset="0"/>
                <a:ea typeface="Times New Roman" panose="02020603050405020304" pitchFamily="18" charset="0"/>
              </a:rPr>
              <a:t>thêm</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mục</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này</a:t>
            </a:r>
            <a:r>
              <a:rPr lang="en-US" sz="2200" dirty="0">
                <a:solidFill>
                  <a:prstClr val="black"/>
                </a:solidFill>
                <a:latin typeface="Times New Roman" panose="02020603050405020304" pitchFamily="18" charset="0"/>
                <a:ea typeface="Times New Roman" panose="02020603050405020304" pitchFamily="18" charset="0"/>
              </a:rPr>
              <a:t>.</a:t>
            </a:r>
          </a:p>
          <a:p>
            <a:pPr marL="342900" indent="-342900" algn="just">
              <a:spcBef>
                <a:spcPts val="600"/>
              </a:spcBef>
              <a:spcAft>
                <a:spcPts val="600"/>
              </a:spcAft>
              <a:buFont typeface="Symbol" panose="05050102010706020507" pitchFamily="18" charset="2"/>
              <a:buChar char=""/>
            </a:pPr>
            <a:r>
              <a:rPr lang="en-US" sz="2200" b="1" dirty="0" err="1">
                <a:solidFill>
                  <a:prstClr val="black"/>
                </a:solidFill>
                <a:latin typeface="Times New Roman" panose="02020603050405020304" pitchFamily="18" charset="0"/>
                <a:ea typeface="Times New Roman" panose="02020603050405020304" pitchFamily="18" charset="0"/>
              </a:rPr>
              <a:t>Mục</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này</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sẽ</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ghi</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tên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và</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số</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hiệu</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của</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phương</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tiện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vận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chuyển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đó</a:t>
            </a:r>
            <a:r>
              <a:rPr lang="en-US" sz="2200" b="1" dirty="0">
                <a:solidFill>
                  <a:prstClr val="black"/>
                </a:solidFill>
                <a:latin typeface="Times New Roman" panose="02020603050405020304" pitchFamily="18" charset="0"/>
                <a:ea typeface="Times New Roman" panose="02020603050405020304" pitchFamily="18" charset="0"/>
              </a:rPr>
              <a:t>.</a:t>
            </a:r>
          </a:p>
          <a:p>
            <a:pPr algn="just">
              <a:spcBef>
                <a:spcPts val="600"/>
              </a:spcBef>
              <a:spcAft>
                <a:spcPts val="600"/>
              </a:spcAft>
            </a:pPr>
            <a:r>
              <a:rPr lang="en-US" sz="2200" b="1" dirty="0">
                <a:solidFill>
                  <a:prstClr val="black"/>
                </a:solidFill>
                <a:latin typeface="Times New Roman" panose="02020603050405020304" pitchFamily="18" charset="0"/>
                <a:ea typeface="Times New Roman" panose="02020603050405020304" pitchFamily="18" charset="0"/>
              </a:rPr>
              <a:t>13. Place of delivery = Final Destination</a:t>
            </a:r>
            <a:endParaRPr lang="en-US" sz="2200" dirty="0">
              <a:solidFill>
                <a:prstClr val="black"/>
              </a:solidFill>
              <a:latin typeface="Times New Roman" panose="02020603050405020304" pitchFamily="18" charset="0"/>
              <a:ea typeface="Calibri" panose="020F0502020204030204" pitchFamily="34" charset="0"/>
            </a:endParaRPr>
          </a:p>
          <a:p>
            <a:pPr algn="just">
              <a:spcBef>
                <a:spcPts val="600"/>
              </a:spcBef>
              <a:spcAft>
                <a:spcPts val="600"/>
              </a:spcAft>
            </a:pPr>
            <a:r>
              <a:rPr lang="en-US" sz="2200" dirty="0" err="1">
                <a:solidFill>
                  <a:prstClr val="black"/>
                </a:solidFill>
                <a:latin typeface="Times New Roman" panose="02020603050405020304" pitchFamily="18" charset="0"/>
                <a:ea typeface="Times New Roman" panose="02020603050405020304" pitchFamily="18" charset="0"/>
              </a:rPr>
              <a:t>Nếu</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có</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vận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chuyển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nội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địa</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thì</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phải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ghi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giao</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hàng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đến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đâu</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Thường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đó</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là</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địa</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chỉ</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của</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xưởng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người</a:t>
            </a:r>
            <a:r>
              <a:rPr lang="en-US" sz="2200" dirty="0">
                <a:solidFill>
                  <a:prstClr val="black"/>
                </a:solidFill>
                <a:latin typeface="Times New Roman" panose="02020603050405020304" pitchFamily="18" charset="0"/>
                <a:ea typeface="Times New Roman" panose="02020603050405020304" pitchFamily="18" charset="0"/>
              </a:rPr>
              <a:t> NK.</a:t>
            </a:r>
            <a:endParaRPr lang="en-US" sz="2200" dirty="0">
              <a:solidFill>
                <a:prstClr val="black"/>
              </a:solidFill>
              <a:latin typeface="Times New Roman" panose="02020603050405020304" pitchFamily="18" charset="0"/>
              <a:ea typeface="Calibri" panose="020F0502020204030204" pitchFamily="34" charset="0"/>
            </a:endParaRPr>
          </a:p>
        </p:txBody>
      </p:sp>
      <p:sp>
        <p:nvSpPr>
          <p:cNvPr id="3" name="Rectangle 2"/>
          <p:cNvSpPr/>
          <p:nvPr/>
        </p:nvSpPr>
        <p:spPr>
          <a:xfrm>
            <a:off x="4343401" y="1"/>
            <a:ext cx="4268989" cy="461665"/>
          </a:xfrm>
          <a:prstGeom prst="rect">
            <a:avLst/>
          </a:prstGeom>
        </p:spPr>
        <p:txBody>
          <a:bodyPr wrap="none">
            <a:spAutoFit/>
          </a:bodyPr>
          <a:lstStyle/>
          <a:p>
            <a:pPr marL="285750" indent="-285750">
              <a:buFont typeface="Wingdings" panose="05000000000000000000" pitchFamily="2" charset="2"/>
              <a:buChar char="v"/>
            </a:pPr>
            <a:r>
              <a:rPr lang="en-US" sz="2400" b="1" dirty="0">
                <a:solidFill>
                  <a:srgbClr val="FF0000"/>
                </a:solidFill>
                <a:latin typeface="Times New Roman" panose="02020603050405020304" pitchFamily="18" charset="0"/>
              </a:rPr>
              <a:t>NỘI DUNG CỦA VẬN ĐƠN</a:t>
            </a:r>
            <a:endParaRPr lang="en-US" sz="2400" dirty="0">
              <a:solidFill>
                <a:srgbClr val="FF0000"/>
              </a:solidFill>
            </a:endParaRPr>
          </a:p>
        </p:txBody>
      </p:sp>
    </p:spTree>
    <p:extLst>
      <p:ext uri="{BB962C8B-B14F-4D97-AF65-F5344CB8AC3E}">
        <p14:creationId xmlns:p14="http://schemas.microsoft.com/office/powerpoint/2010/main" val="3155088141"/>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barn(inVertical)">
                                      <p:cBhvr>
                                        <p:cTn id="10" dur="500"/>
                                        <p:tgtEl>
                                          <p:spTgt spid="2">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wipe(down)">
                                      <p:cBhvr>
                                        <p:cTn id="15" dur="500"/>
                                        <p:tgtEl>
                                          <p:spTgt spid="2">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2">
                                            <p:txEl>
                                              <p:pRg st="3" end="3"/>
                                            </p:txEl>
                                          </p:spTgt>
                                        </p:tgtEl>
                                        <p:attrNameLst>
                                          <p:attrName>style.visibility</p:attrName>
                                        </p:attrNameLst>
                                      </p:cBhvr>
                                      <p:to>
                                        <p:strVal val="visible"/>
                                      </p:to>
                                    </p:set>
                                    <p:animEffect transition="in" filter="wipe(down)">
                                      <p:cBhvr>
                                        <p:cTn id="20" dur="500"/>
                                        <p:tgtEl>
                                          <p:spTgt spid="2">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Effect transition="in" filter="wipe(down)">
                                      <p:cBhvr>
                                        <p:cTn id="25" dur="500"/>
                                        <p:tgtEl>
                                          <p:spTgt spid="2">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2">
                                            <p:txEl>
                                              <p:pRg st="5" end="5"/>
                                            </p:txEl>
                                          </p:spTgt>
                                        </p:tgtEl>
                                        <p:attrNameLst>
                                          <p:attrName>style.visibility</p:attrName>
                                        </p:attrNameLst>
                                      </p:cBhvr>
                                      <p:to>
                                        <p:strVal val="visible"/>
                                      </p:to>
                                    </p:set>
                                    <p:animEffect transition="in" filter="barn(inVertical)">
                                      <p:cBhvr>
                                        <p:cTn id="30" dur="500"/>
                                        <p:tgtEl>
                                          <p:spTgt spid="2">
                                            <p:txEl>
                                              <p:pRg st="5" end="5"/>
                                            </p:txEl>
                                          </p:spTgt>
                                        </p:tgtEl>
                                      </p:cBhvr>
                                    </p:animEffect>
                                  </p:childTnLst>
                                </p:cTn>
                              </p:par>
                              <p:par>
                                <p:cTn id="31" presetID="16" presetClass="entr" presetSubtype="21" fill="hold" nodeType="withEffect">
                                  <p:stCondLst>
                                    <p:cond delay="0"/>
                                  </p:stCondLst>
                                  <p:childTnLst>
                                    <p:set>
                                      <p:cBhvr>
                                        <p:cTn id="32" dur="1" fill="hold">
                                          <p:stCondLst>
                                            <p:cond delay="0"/>
                                          </p:stCondLst>
                                        </p:cTn>
                                        <p:tgtEl>
                                          <p:spTgt spid="2">
                                            <p:txEl>
                                              <p:pRg st="6" end="6"/>
                                            </p:txEl>
                                          </p:spTgt>
                                        </p:tgtEl>
                                        <p:attrNameLst>
                                          <p:attrName>style.visibility</p:attrName>
                                        </p:attrNameLst>
                                      </p:cBhvr>
                                      <p:to>
                                        <p:strVal val="visible"/>
                                      </p:to>
                                    </p:set>
                                    <p:animEffect transition="in" filter="barn(inVertical)">
                                      <p:cBhvr>
                                        <p:cTn id="33" dur="500"/>
                                        <p:tgtEl>
                                          <p:spTgt spid="2">
                                            <p:txEl>
                                              <p:pRg st="6" end="6"/>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nodeType="clickEffect">
                                  <p:stCondLst>
                                    <p:cond delay="0"/>
                                  </p:stCondLst>
                                  <p:childTnLst>
                                    <p:set>
                                      <p:cBhvr>
                                        <p:cTn id="37" dur="1" fill="hold">
                                          <p:stCondLst>
                                            <p:cond delay="0"/>
                                          </p:stCondLst>
                                        </p:cTn>
                                        <p:tgtEl>
                                          <p:spTgt spid="2">
                                            <p:txEl>
                                              <p:pRg st="7" end="7"/>
                                            </p:txEl>
                                          </p:spTgt>
                                        </p:tgtEl>
                                        <p:attrNameLst>
                                          <p:attrName>style.visibility</p:attrName>
                                        </p:attrNameLst>
                                      </p:cBhvr>
                                      <p:to>
                                        <p:strVal val="visible"/>
                                      </p:to>
                                    </p:set>
                                    <p:animEffect transition="in" filter="barn(inVertical)">
                                      <p:cBhvr>
                                        <p:cTn id="38" dur="500"/>
                                        <p:tgtEl>
                                          <p:spTgt spid="2">
                                            <p:txEl>
                                              <p:pRg st="7" end="7"/>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nodeType="clickEffect">
                                  <p:stCondLst>
                                    <p:cond delay="0"/>
                                  </p:stCondLst>
                                  <p:childTnLst>
                                    <p:set>
                                      <p:cBhvr>
                                        <p:cTn id="42" dur="1" fill="hold">
                                          <p:stCondLst>
                                            <p:cond delay="0"/>
                                          </p:stCondLst>
                                        </p:cTn>
                                        <p:tgtEl>
                                          <p:spTgt spid="2">
                                            <p:txEl>
                                              <p:pRg st="8" end="8"/>
                                            </p:txEl>
                                          </p:spTgt>
                                        </p:tgtEl>
                                        <p:attrNameLst>
                                          <p:attrName>style.visibility</p:attrName>
                                        </p:attrNameLst>
                                      </p:cBhvr>
                                      <p:to>
                                        <p:strVal val="visible"/>
                                      </p:to>
                                    </p:set>
                                    <p:animEffect transition="in" filter="barn(inVertical)">
                                      <p:cBhvr>
                                        <p:cTn id="43" dur="500"/>
                                        <p:tgtEl>
                                          <p:spTgt spid="2">
                                            <p:txEl>
                                              <p:pRg st="8" end="8"/>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nodeType="clickEffect">
                                  <p:stCondLst>
                                    <p:cond delay="0"/>
                                  </p:stCondLst>
                                  <p:childTnLst>
                                    <p:set>
                                      <p:cBhvr>
                                        <p:cTn id="47" dur="1" fill="hold">
                                          <p:stCondLst>
                                            <p:cond delay="0"/>
                                          </p:stCondLst>
                                        </p:cTn>
                                        <p:tgtEl>
                                          <p:spTgt spid="2">
                                            <p:txEl>
                                              <p:pRg st="9" end="9"/>
                                            </p:txEl>
                                          </p:spTgt>
                                        </p:tgtEl>
                                        <p:attrNameLst>
                                          <p:attrName>style.visibility</p:attrName>
                                        </p:attrNameLst>
                                      </p:cBhvr>
                                      <p:to>
                                        <p:strVal val="visible"/>
                                      </p:to>
                                    </p:set>
                                    <p:animEffect transition="in" filter="barn(inVertical)">
                                      <p:cBhvr>
                                        <p:cTn id="48" dur="500"/>
                                        <p:tgtEl>
                                          <p:spTgt spid="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1340" y="1009915"/>
            <a:ext cx="11304495" cy="5078313"/>
          </a:xfrm>
          <a:prstGeom prst="rect">
            <a:avLst/>
          </a:prstGeom>
        </p:spPr>
        <p:txBody>
          <a:bodyPr wrap="square">
            <a:spAutoFit/>
          </a:bodyPr>
          <a:lstStyle/>
          <a:p>
            <a:pPr algn="just">
              <a:lnSpc>
                <a:spcPct val="150000"/>
              </a:lnSpc>
            </a:pPr>
            <a:r>
              <a:rPr lang="en-US" sz="2400" b="1" dirty="0">
                <a:latin typeface="Times New Roman" panose="02020603050405020304" pitchFamily="18" charset="0"/>
                <a:ea typeface="Times New Roman" panose="02020603050405020304" pitchFamily="18" charset="0"/>
              </a:rPr>
              <a:t>14. Container No. and Seal No. (Marks and Numbers)</a:t>
            </a:r>
            <a:endParaRPr lang="en-US" sz="2400" dirty="0">
              <a:latin typeface="Times New Roman" panose="02020603050405020304" pitchFamily="18" charset="0"/>
              <a:ea typeface="Calibri" panose="020F0502020204030204" pitchFamily="34" charset="0"/>
            </a:endParaRPr>
          </a:p>
          <a:p>
            <a:pPr marL="342900" indent="-342900" algn="just">
              <a:lnSpc>
                <a:spcPct val="150000"/>
              </a:lnSpc>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Mục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số</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cont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số</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seal (marks and number: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nghĩa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đủ</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phần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chữ</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phần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số</a:t>
            </a:r>
            <a:r>
              <a:rPr lang="en-US" sz="2400" dirty="0">
                <a:latin typeface="Times New Roman" panose="02020603050405020304" pitchFamily="18" charset="0"/>
                <a:ea typeface="Times New Roman" panose="02020603050405020304" pitchFamily="18" charset="0"/>
              </a:rPr>
              <a:t>).</a:t>
            </a:r>
          </a:p>
          <a:p>
            <a:pPr marL="342900" indent="-342900" algn="just">
              <a:lnSpc>
                <a:spcPct val="150000"/>
              </a:lnSpc>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nhiêu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cont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đủ</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bấy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nhiêu</a:t>
            </a:r>
            <a:r>
              <a:rPr lang="en-US" sz="2400" dirty="0">
                <a:latin typeface="Times New Roman" panose="02020603050405020304" pitchFamily="18" charset="0"/>
                <a:ea typeface="Times New Roman" panose="02020603050405020304" pitchFamily="18" charset="0"/>
              </a:rPr>
              <a:t> cont.</a:t>
            </a:r>
          </a:p>
          <a:p>
            <a:pPr marL="342900" indent="-342900" algn="just">
              <a:lnSpc>
                <a:spcPct val="150000"/>
              </a:lnSpc>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số</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cont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trước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số</a:t>
            </a:r>
            <a:r>
              <a:rPr lang="en-US" sz="2400" dirty="0">
                <a:latin typeface="Times New Roman" panose="02020603050405020304" pitchFamily="18" charset="0"/>
                <a:ea typeface="Times New Roman" panose="02020603050405020304" pitchFamily="18" charset="0"/>
              </a:rPr>
              <a:t> seal </a:t>
            </a:r>
            <a:r>
              <a:rPr lang="en-US" sz="2400" dirty="0" err="1">
                <a:latin typeface="Times New Roman" panose="02020603050405020304" pitchFamily="18" charset="0"/>
                <a:ea typeface="Times New Roman" panose="02020603050405020304" pitchFamily="18" charset="0"/>
              </a:rPr>
              <a:t>dưới</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ngay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liền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cạnh</a:t>
            </a:r>
            <a:r>
              <a:rPr lang="en-US" sz="2400" dirty="0">
                <a:latin typeface="Times New Roman" panose="02020603050405020304" pitchFamily="18" charset="0"/>
                <a:ea typeface="Times New Roman" panose="02020603050405020304" pitchFamily="18" charset="0"/>
              </a:rPr>
              <a:t>;</a:t>
            </a:r>
          </a:p>
          <a:p>
            <a:pPr marL="342900" indent="-342900" algn="just">
              <a:lnSpc>
                <a:spcPct val="150000"/>
              </a:lnSpc>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Nếu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lẻ</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vài</a:t>
            </a:r>
            <a:r>
              <a:rPr lang="en-US" sz="2400" dirty="0">
                <a:latin typeface="Times New Roman" panose="02020603050405020304" pitchFamily="18" charset="0"/>
                <a:ea typeface="Times New Roman" panose="02020603050405020304" pitchFamily="18" charset="0"/>
              </a:rPr>
              <a:t> pallets)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số</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pallets.</a:t>
            </a:r>
          </a:p>
          <a:p>
            <a:pPr algn="just">
              <a:lnSpc>
                <a:spcPct val="150000"/>
              </a:lnSpc>
            </a:pPr>
            <a:r>
              <a:rPr lang="en-US" sz="2400" b="1" dirty="0">
                <a:latin typeface="Times New Roman" panose="02020603050405020304" pitchFamily="18" charset="0"/>
                <a:ea typeface="Times New Roman" panose="02020603050405020304" pitchFamily="18" charset="0"/>
              </a:rPr>
              <a:t>15. Number of containers or </a:t>
            </a:r>
            <a:r>
              <a:rPr lang="en-US" sz="2400" b="1" dirty="0" err="1">
                <a:latin typeface="Times New Roman" panose="02020603050405020304" pitchFamily="18" charset="0"/>
                <a:ea typeface="Times New Roman" panose="02020603050405020304" pitchFamily="18" charset="0"/>
              </a:rPr>
              <a:t>pakages</a:t>
            </a:r>
            <a:endParaRPr lang="en-US" sz="2400" dirty="0">
              <a:latin typeface="Times New Roman" panose="02020603050405020304" pitchFamily="18" charset="0"/>
              <a:ea typeface="Calibri" panose="020F0502020204030204" pitchFamily="34" charset="0"/>
            </a:endParaRPr>
          </a:p>
          <a:p>
            <a:pPr marL="342900" indent="-342900" algn="just">
              <a:lnSpc>
                <a:spcPct val="150000"/>
              </a:lnSpc>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số</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lượng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containers hay </a:t>
            </a:r>
            <a:r>
              <a:rPr lang="en-US" sz="2400" dirty="0" err="1">
                <a:latin typeface="Times New Roman" panose="02020603050405020304" pitchFamily="18" charset="0"/>
                <a:ea typeface="Times New Roman" panose="02020603050405020304" pitchFamily="18" charset="0"/>
              </a:rPr>
              <a:t>số</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lượng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kiện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(pallets)</a:t>
            </a:r>
          </a:p>
          <a:p>
            <a:pPr marL="342900" indent="-342900" algn="just">
              <a:lnSpc>
                <a:spcPct val="150000"/>
              </a:lnSpc>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Loại</a:t>
            </a:r>
            <a:r>
              <a:rPr lang="en-US" sz="2400" dirty="0">
                <a:latin typeface="Times New Roman" panose="02020603050405020304" pitchFamily="18" charset="0"/>
                <a:ea typeface="Times New Roman" panose="02020603050405020304" pitchFamily="18" charset="0"/>
              </a:rPr>
              <a:t> containers </a:t>
            </a:r>
            <a:r>
              <a:rPr lang="en-US" sz="2400" dirty="0" err="1">
                <a:latin typeface="Times New Roman" panose="02020603050405020304" pitchFamily="18" charset="0"/>
                <a:ea typeface="Times New Roman" panose="02020603050405020304" pitchFamily="18" charset="0"/>
              </a:rPr>
              <a:t>cũng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thường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nêu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mục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a:t>
            </a:r>
          </a:p>
        </p:txBody>
      </p:sp>
      <p:sp>
        <p:nvSpPr>
          <p:cNvPr id="4" name="Rectangle 3"/>
          <p:cNvSpPr/>
          <p:nvPr/>
        </p:nvSpPr>
        <p:spPr>
          <a:xfrm>
            <a:off x="4087906" y="380606"/>
            <a:ext cx="4268989" cy="461665"/>
          </a:xfrm>
          <a:prstGeom prst="rect">
            <a:avLst/>
          </a:prstGeom>
        </p:spPr>
        <p:txBody>
          <a:bodyPr wrap="none">
            <a:spAutoFit/>
          </a:bodyPr>
          <a:lstStyle/>
          <a:p>
            <a:pPr marL="285750" indent="-285750">
              <a:buFont typeface="Wingdings" panose="05000000000000000000" pitchFamily="2" charset="2"/>
              <a:buChar char="v"/>
            </a:pPr>
            <a:r>
              <a:rPr lang="en-US" sz="2400" b="1" dirty="0">
                <a:solidFill>
                  <a:srgbClr val="FF0000"/>
                </a:solidFill>
                <a:latin typeface="Times New Roman" panose="02020603050405020304" pitchFamily="18" charset="0"/>
              </a:rPr>
              <a:t>NỘI DUNG CỦA VẬN ĐƠN</a:t>
            </a:r>
            <a:endParaRPr lang="en-US" sz="2400" dirty="0">
              <a:solidFill>
                <a:srgbClr val="FF0000"/>
              </a:solidFill>
            </a:endParaRPr>
          </a:p>
        </p:txBody>
      </p:sp>
    </p:spTree>
    <p:extLst>
      <p:ext uri="{BB962C8B-B14F-4D97-AF65-F5344CB8AC3E}">
        <p14:creationId xmlns:p14="http://schemas.microsoft.com/office/powerpoint/2010/main" val="1990564254"/>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barn(inVertical)">
                                      <p:cBhvr>
                                        <p:cTn id="21" dur="500"/>
                                        <p:tgtEl>
                                          <p:spTgt spid="2">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nodeType="clickEffect">
                                  <p:stCondLst>
                                    <p:cond delay="0"/>
                                  </p:stCondLst>
                                  <p:childTnLst>
                                    <p:set>
                                      <p:cBhvr>
                                        <p:cTn id="25" dur="1" fill="hold">
                                          <p:stCondLst>
                                            <p:cond delay="0"/>
                                          </p:stCondLst>
                                        </p:cTn>
                                        <p:tgtEl>
                                          <p:spTgt spid="2">
                                            <p:txEl>
                                              <p:pRg st="3" end="3"/>
                                            </p:txEl>
                                          </p:spTgt>
                                        </p:tgtEl>
                                        <p:attrNameLst>
                                          <p:attrName>style.visibility</p:attrName>
                                        </p:attrNameLst>
                                      </p:cBhvr>
                                      <p:to>
                                        <p:strVal val="visible"/>
                                      </p:to>
                                    </p:set>
                                    <p:animEffect transition="in" filter="barn(inVertical)">
                                      <p:cBhvr>
                                        <p:cTn id="26" dur="500"/>
                                        <p:tgtEl>
                                          <p:spTgt spid="2">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Effect transition="in" filter="barn(inVertical)">
                                      <p:cBhvr>
                                        <p:cTn id="31" dur="500"/>
                                        <p:tgtEl>
                                          <p:spTgt spid="2">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2">
                                            <p:txEl>
                                              <p:pRg st="5" end="5"/>
                                            </p:txEl>
                                          </p:spTgt>
                                        </p:tgtEl>
                                        <p:attrNameLst>
                                          <p:attrName>style.visibility</p:attrName>
                                        </p:attrNameLst>
                                      </p:cBhvr>
                                      <p:to>
                                        <p:strVal val="visible"/>
                                      </p:to>
                                    </p:set>
                                    <p:animEffect transition="in" filter="fade">
                                      <p:cBhvr>
                                        <p:cTn id="36" dur="1000"/>
                                        <p:tgtEl>
                                          <p:spTgt spid="2">
                                            <p:txEl>
                                              <p:pRg st="5" end="5"/>
                                            </p:txEl>
                                          </p:spTgt>
                                        </p:tgtEl>
                                      </p:cBhvr>
                                    </p:animEffect>
                                    <p:anim calcmode="lin" valueType="num">
                                      <p:cBhvr>
                                        <p:cTn id="37"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2">
                                            <p:txEl>
                                              <p:pRg st="6" end="6"/>
                                            </p:txEl>
                                          </p:spTgt>
                                        </p:tgtEl>
                                        <p:attrNameLst>
                                          <p:attrName>style.visibility</p:attrName>
                                        </p:attrNameLst>
                                      </p:cBhvr>
                                      <p:to>
                                        <p:strVal val="visible"/>
                                      </p:to>
                                    </p:set>
                                    <p:animEffect transition="in" filter="fade">
                                      <p:cBhvr>
                                        <p:cTn id="43" dur="1000"/>
                                        <p:tgtEl>
                                          <p:spTgt spid="2">
                                            <p:txEl>
                                              <p:pRg st="6" end="6"/>
                                            </p:txEl>
                                          </p:spTgt>
                                        </p:tgtEl>
                                      </p:cBhvr>
                                    </p:animEffect>
                                    <p:anim calcmode="lin" valueType="num">
                                      <p:cBhvr>
                                        <p:cTn id="44"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45"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16" presetClass="entr" presetSubtype="21" fill="hold" nodeType="clickEffect">
                                  <p:stCondLst>
                                    <p:cond delay="0"/>
                                  </p:stCondLst>
                                  <p:childTnLst>
                                    <p:set>
                                      <p:cBhvr>
                                        <p:cTn id="49" dur="1" fill="hold">
                                          <p:stCondLst>
                                            <p:cond delay="0"/>
                                          </p:stCondLst>
                                        </p:cTn>
                                        <p:tgtEl>
                                          <p:spTgt spid="2">
                                            <p:txEl>
                                              <p:pRg st="7" end="7"/>
                                            </p:txEl>
                                          </p:spTgt>
                                        </p:tgtEl>
                                        <p:attrNameLst>
                                          <p:attrName>style.visibility</p:attrName>
                                        </p:attrNameLst>
                                      </p:cBhvr>
                                      <p:to>
                                        <p:strVal val="visible"/>
                                      </p:to>
                                    </p:set>
                                    <p:animEffect transition="in" filter="barn(inVertical)">
                                      <p:cBhvr>
                                        <p:cTn id="50"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3764" y="945777"/>
            <a:ext cx="11672047" cy="5632311"/>
          </a:xfrm>
          <a:prstGeom prst="rect">
            <a:avLst/>
          </a:prstGeom>
        </p:spPr>
        <p:txBody>
          <a:bodyPr wrap="square">
            <a:spAutoFit/>
          </a:bodyPr>
          <a:lstStyle/>
          <a:p>
            <a:pPr algn="just"/>
            <a:r>
              <a:rPr lang="en-US" sz="2400" b="1" dirty="0">
                <a:latin typeface="Times New Roman" panose="02020603050405020304" pitchFamily="18" charset="0"/>
                <a:ea typeface="Times New Roman" panose="02020603050405020304" pitchFamily="18" charset="0"/>
              </a:rPr>
              <a:t>16.Description of goods</a:t>
            </a:r>
            <a:endParaRPr lang="en-US" sz="2400" dirty="0">
              <a:latin typeface="Times New Roman" panose="02020603050405020304" pitchFamily="18" charset="0"/>
              <a:ea typeface="Calibri" panose="020F0502020204030204" pitchFamily="34" charset="0"/>
            </a:endParaRPr>
          </a:p>
          <a:p>
            <a:pPr marL="342900" indent="-342900" algn="just">
              <a:buFont typeface="Arial" panose="020B0604020202020204" pitchFamily="34" charset="0"/>
              <a:buChar char="•"/>
            </a:pP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hoá</a:t>
            </a:r>
            <a:endParaRPr lang="en-US" sz="2400" dirty="0">
              <a:latin typeface="Times New Roman" panose="02020603050405020304" pitchFamily="18" charset="0"/>
              <a:ea typeface="Calibri" panose="020F0502020204030204" pitchFamily="34" charset="0"/>
            </a:endParaRPr>
          </a:p>
          <a:p>
            <a:pPr marL="342900" indent="-342900" algn="just">
              <a:buFont typeface="Arial" panose="020B0604020202020204" pitchFamily="34" charset="0"/>
              <a:buChar char="•"/>
            </a:pP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dòng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sơ</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bộ</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ngắn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gọn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về</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đóng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gói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nếu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đóng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bằng</a:t>
            </a:r>
            <a:r>
              <a:rPr lang="en-US" sz="2400" dirty="0">
                <a:latin typeface="Times New Roman" panose="02020603050405020304" pitchFamily="18" charset="0"/>
                <a:ea typeface="Times New Roman" panose="02020603050405020304" pitchFamily="18" charset="0"/>
              </a:rPr>
              <a:t> carton/bags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rõ</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tổng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mấy</a:t>
            </a:r>
            <a:r>
              <a:rPr lang="en-US" sz="2400" dirty="0">
                <a:latin typeface="Times New Roman" panose="02020603050405020304" pitchFamily="18" charset="0"/>
                <a:ea typeface="Times New Roman" panose="02020603050405020304" pitchFamily="18" charset="0"/>
              </a:rPr>
              <a:t> cartons/bags) hay </a:t>
            </a:r>
            <a:r>
              <a:rPr lang="en-US" sz="2400" dirty="0" err="1">
                <a:latin typeface="Times New Roman" panose="02020603050405020304" pitchFamily="18" charset="0"/>
                <a:ea typeface="Times New Roman" panose="02020603050405020304" pitchFamily="18" charset="0"/>
              </a:rPr>
              <a:t>chất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lượng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lvl="0" algn="just"/>
            <a:r>
              <a:rPr lang="en-US" sz="2400" b="1" dirty="0">
                <a:latin typeface="Times New Roman" panose="02020603050405020304" pitchFamily="18" charset="0"/>
                <a:ea typeface="Times New Roman" panose="02020603050405020304" pitchFamily="18" charset="0"/>
              </a:rPr>
              <a:t>17.Ghi net weight = NW </a:t>
            </a:r>
            <a:r>
              <a:rPr lang="en-US" sz="2400" b="1" dirty="0" err="1">
                <a:latin typeface="Times New Roman" panose="02020603050405020304" pitchFamily="18" charset="0"/>
                <a:ea typeface="Times New Roman" panose="02020603050405020304" pitchFamily="18" charset="0"/>
              </a:rPr>
              <a:t>của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hàng</a:t>
            </a:r>
            <a:r>
              <a:rPr lang="en-US" sz="2400" b="1"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lượng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tịnh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b="1"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(KGS)</a:t>
            </a:r>
            <a:endParaRPr lang="en-US" sz="2400" dirty="0">
              <a:latin typeface="Times New Roman" panose="02020603050405020304" pitchFamily="18" charset="0"/>
              <a:ea typeface="Calibri" panose="020F0502020204030204" pitchFamily="34" charset="0"/>
            </a:endParaRPr>
          </a:p>
          <a:p>
            <a:pPr algn="just"/>
            <a:r>
              <a:rPr lang="en-US" sz="2400" b="1" dirty="0">
                <a:latin typeface="Times New Roman" panose="02020603050405020304" pitchFamily="18" charset="0"/>
                <a:ea typeface="Times New Roman" panose="02020603050405020304" pitchFamily="18" charset="0"/>
              </a:rPr>
              <a:t>18.Measurement and Gross Weight</a:t>
            </a:r>
            <a:endParaRPr lang="en-US" sz="2400" dirty="0">
              <a:latin typeface="Times New Roman" panose="02020603050405020304" pitchFamily="18" charset="0"/>
              <a:ea typeface="Calibri" panose="020F0502020204030204" pitchFamily="34" charset="0"/>
            </a:endParaRPr>
          </a:p>
          <a:p>
            <a:pPr marL="342900" indent="-342900" algn="just">
              <a:buFont typeface="Symbol" panose="05050102010706020507" pitchFamily="18" charset="2"/>
              <a:buChar char=""/>
            </a:pPr>
            <a:r>
              <a:rPr lang="en-US" sz="2400" dirty="0">
                <a:latin typeface="Times New Roman" panose="02020603050405020304" pitchFamily="18" charset="0"/>
                <a:ea typeface="Times New Roman" panose="02020603050405020304" pitchFamily="18" charset="0"/>
              </a:rPr>
              <a:t>Measurement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tổng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tích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lô</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(CBM )</a:t>
            </a:r>
          </a:p>
          <a:p>
            <a:pPr marL="342900" indent="-342900" algn="just">
              <a:buFont typeface="Symbol" panose="05050102010706020507" pitchFamily="18" charset="2"/>
              <a:buChar char=""/>
            </a:pPr>
            <a:r>
              <a:rPr lang="en-US" sz="2400" dirty="0">
                <a:latin typeface="Times New Roman" panose="02020603050405020304" pitchFamily="18" charset="0"/>
                <a:ea typeface="Times New Roman" panose="02020603050405020304" pitchFamily="18" charset="0"/>
              </a:rPr>
              <a:t>Gross weight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trọng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lượng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lô</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(KGS)</a:t>
            </a:r>
          </a:p>
          <a:p>
            <a:pPr algn="just"/>
            <a:r>
              <a:rPr lang="en-US" sz="2400" b="1" dirty="0">
                <a:latin typeface="Times New Roman" panose="02020603050405020304" pitchFamily="18" charset="0"/>
                <a:ea typeface="Times New Roman" panose="02020603050405020304" pitchFamily="18" charset="0"/>
              </a:rPr>
              <a:t>19. Freight Collect/Freight Prepaid</a:t>
            </a:r>
            <a:endParaRPr lang="en-US" sz="2400" dirty="0">
              <a:latin typeface="Times New Roman" panose="02020603050405020304" pitchFamily="18" charset="0"/>
              <a:ea typeface="Calibri" panose="020F0502020204030204" pitchFamily="34" charset="0"/>
            </a:endParaRPr>
          </a:p>
          <a:p>
            <a:pPr marL="342900" indent="-342900" algn="just">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Dịch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trước</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Cước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hay </a:t>
            </a:r>
            <a:r>
              <a:rPr lang="en-US" sz="2400" dirty="0" err="1">
                <a:latin typeface="Times New Roman" panose="02020603050405020304" pitchFamily="18" charset="0"/>
                <a:ea typeface="Times New Roman" panose="02020603050405020304" pitchFamily="18" charset="0"/>
              </a:rPr>
              <a:t>Cước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thu</a:t>
            </a:r>
            <a:r>
              <a:rPr lang="en-US" sz="2400" dirty="0">
                <a:latin typeface="Times New Roman" panose="02020603050405020304" pitchFamily="18" charset="0"/>
                <a:ea typeface="Times New Roman" panose="02020603050405020304" pitchFamily="18" charset="0"/>
              </a:rPr>
              <a:t> ở </a:t>
            </a:r>
            <a:r>
              <a:rPr lang="en-US" sz="2400" dirty="0" err="1">
                <a:latin typeface="Times New Roman" panose="02020603050405020304" pitchFamily="18" charset="0"/>
                <a:ea typeface="Times New Roman" panose="02020603050405020304" pitchFamily="18" charset="0"/>
              </a:rPr>
              <a:t>đầu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bốc</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Cước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thu</a:t>
            </a:r>
            <a:r>
              <a:rPr lang="en-US" sz="2400" dirty="0">
                <a:latin typeface="Times New Roman" panose="02020603050405020304" pitchFamily="18" charset="0"/>
                <a:ea typeface="Times New Roman" panose="02020603050405020304" pitchFamily="18" charset="0"/>
              </a:rPr>
              <a:t> ở </a:t>
            </a:r>
            <a:r>
              <a:rPr lang="en-US" sz="2400" dirty="0" err="1">
                <a:latin typeface="Times New Roman" panose="02020603050405020304" pitchFamily="18" charset="0"/>
                <a:ea typeface="Times New Roman" panose="02020603050405020304" pitchFamily="18" charset="0"/>
              </a:rPr>
              <a:t>đầu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dỡ</a:t>
            </a:r>
            <a:r>
              <a:rPr lang="en-US" sz="2400" dirty="0">
                <a:latin typeface="Times New Roman" panose="02020603050405020304" pitchFamily="18" charset="0"/>
                <a:ea typeface="Times New Roman" panose="02020603050405020304" pitchFamily="18" charset="0"/>
              </a:rPr>
              <a:t>.</a:t>
            </a:r>
          </a:p>
          <a:p>
            <a:pPr algn="just"/>
            <a:r>
              <a:rPr lang="en-US" sz="2400" dirty="0" err="1">
                <a:latin typeface="Times New Roman" panose="02020603050405020304" pitchFamily="18" charset="0"/>
                <a:ea typeface="Times New Roman" panose="02020603050405020304" pitchFamily="18" charset="0"/>
              </a:rPr>
              <a:t>Lưu</a:t>
            </a:r>
            <a:r>
              <a:rPr lang="en-US" sz="2400" dirty="0">
                <a:latin typeface="Times New Roman" panose="02020603050405020304" pitchFamily="18" charset="0"/>
                <a:ea typeface="Times New Roman" panose="02020603050405020304" pitchFamily="18" charset="0"/>
              </a:rPr>
              <a:t> ý:Hầu </a:t>
            </a:r>
            <a:r>
              <a:rPr lang="en-US" sz="2400" dirty="0" err="1">
                <a:latin typeface="Times New Roman" panose="02020603050405020304" pitchFamily="18" charset="0"/>
                <a:ea typeface="Times New Roman" panose="02020603050405020304" pitchFamily="18" charset="0"/>
              </a:rPr>
              <a:t>như</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rPr>
              <a:t> B/L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container </a:t>
            </a:r>
            <a:r>
              <a:rPr lang="en-US" sz="2400" dirty="0" err="1">
                <a:latin typeface="Times New Roman" panose="02020603050405020304" pitchFamily="18" charset="0"/>
                <a:ea typeface="Times New Roman" panose="02020603050405020304" pitchFamily="18" charset="0"/>
              </a:rPr>
              <a:t>luôn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luôn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dòng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dữ</a:t>
            </a:r>
            <a:r>
              <a:rPr lang="en-US" sz="2400" dirty="0">
                <a:latin typeface="Times New Roman" panose="02020603050405020304" pitchFamily="18" charset="0"/>
                <a:ea typeface="Times New Roman" panose="02020603050405020304" pitchFamily="18" charset="0"/>
              </a:rPr>
              <a:t>: </a:t>
            </a:r>
            <a:r>
              <a:rPr lang="en-US" sz="2400" b="1" dirty="0">
                <a:latin typeface="Times New Roman" panose="02020603050405020304" pitchFamily="18" charset="0"/>
                <a:ea typeface="Times New Roman" panose="02020603050405020304" pitchFamily="18" charset="0"/>
              </a:rPr>
              <a:t>“Shipper’s load, count and seal”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hoặc</a:t>
            </a:r>
            <a:r>
              <a:rPr lang="en-US" sz="2400" dirty="0">
                <a:latin typeface="Times New Roman" panose="02020603050405020304" pitchFamily="18" charset="0"/>
                <a:ea typeface="Times New Roman" panose="02020603050405020304" pitchFamily="18" charset="0"/>
              </a:rPr>
              <a:t> </a:t>
            </a:r>
            <a:r>
              <a:rPr lang="en-US" sz="2400" b="1" dirty="0">
                <a:latin typeface="Times New Roman" panose="02020603050405020304" pitchFamily="18" charset="0"/>
                <a:ea typeface="Times New Roman" panose="02020603050405020304" pitchFamily="18" charset="0"/>
              </a:rPr>
              <a:t>“said to contain = STC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Câu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nhằm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bảo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vệ</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quyền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nghĩa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việc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chất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lên</a:t>
            </a:r>
            <a:r>
              <a:rPr lang="en-US" sz="2400" dirty="0">
                <a:latin typeface="Times New Roman" panose="02020603050405020304" pitchFamily="18" charset="0"/>
                <a:ea typeface="Times New Roman" panose="02020603050405020304" pitchFamily="18" charset="0"/>
              </a:rPr>
              <a:t> container, </a:t>
            </a:r>
            <a:r>
              <a:rPr lang="en-US" sz="2400" dirty="0" err="1">
                <a:latin typeface="Times New Roman" panose="02020603050405020304" pitchFamily="18" charset="0"/>
                <a:ea typeface="Times New Roman" panose="02020603050405020304" pitchFamily="18" charset="0"/>
              </a:rPr>
              <a:t>đếm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đóng</a:t>
            </a:r>
            <a:r>
              <a:rPr lang="en-US" sz="2400" dirty="0">
                <a:latin typeface="Times New Roman" panose="02020603050405020304" pitchFamily="18" charset="0"/>
                <a:ea typeface="Times New Roman" panose="02020603050405020304" pitchFamily="18" charset="0"/>
              </a:rPr>
              <a:t> seal </a:t>
            </a:r>
            <a:r>
              <a:rPr lang="en-US" sz="2400" dirty="0" err="1">
                <a:latin typeface="Times New Roman" panose="02020603050405020304" pitchFamily="18" charset="0"/>
                <a:ea typeface="Times New Roman" panose="02020603050405020304" pitchFamily="18" charset="0"/>
              </a:rPr>
              <a:t>lại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do </a:t>
            </a:r>
            <a:r>
              <a:rPr lang="en-US" sz="2400" dirty="0" err="1">
                <a:latin typeface="Times New Roman" panose="02020603050405020304" pitchFamily="18" charset="0"/>
                <a:ea typeface="Times New Roman" panose="02020603050405020304" pitchFamily="18" charset="0"/>
              </a:rPr>
              <a:t>chủ</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tiến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chịu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trách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nhiệm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thiệt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xảy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ra.</a:t>
            </a:r>
            <a:r>
              <a:rPr lang="en-US" sz="2400" dirty="0">
                <a:latin typeface="Times New Roman" panose="02020603050405020304" pitchFamily="18" charset="0"/>
                <a:ea typeface="Times New Roman" panose="02020603050405020304" pitchFamily="18" charset="0"/>
              </a:rPr>
              <a:t> </a:t>
            </a:r>
            <a:endParaRPr lang="en-US" sz="2400" dirty="0">
              <a:latin typeface="Times New Roman" panose="02020603050405020304" pitchFamily="18" charset="0"/>
              <a:ea typeface="Calibri" panose="020F0502020204030204" pitchFamily="34" charset="0"/>
            </a:endParaRPr>
          </a:p>
          <a:p>
            <a:pPr algn="just"/>
            <a:endParaRPr lang="en-US" sz="2400" dirty="0">
              <a:latin typeface="Times New Roman" panose="02020603050405020304" pitchFamily="18" charset="0"/>
              <a:ea typeface="Times New Roman" panose="02020603050405020304" pitchFamily="18" charset="0"/>
            </a:endParaRPr>
          </a:p>
        </p:txBody>
      </p:sp>
      <p:sp>
        <p:nvSpPr>
          <p:cNvPr id="3" name="Rectangle 2"/>
          <p:cNvSpPr/>
          <p:nvPr/>
        </p:nvSpPr>
        <p:spPr>
          <a:xfrm>
            <a:off x="4191001" y="132170"/>
            <a:ext cx="4268989" cy="461665"/>
          </a:xfrm>
          <a:prstGeom prst="rect">
            <a:avLst/>
          </a:prstGeom>
        </p:spPr>
        <p:txBody>
          <a:bodyPr wrap="none">
            <a:spAutoFit/>
          </a:bodyPr>
          <a:lstStyle/>
          <a:p>
            <a:pPr marL="285750" indent="-285750">
              <a:buFont typeface="Wingdings" panose="05000000000000000000" pitchFamily="2" charset="2"/>
              <a:buChar char="v"/>
            </a:pPr>
            <a:r>
              <a:rPr lang="en-US" sz="2400" b="1" dirty="0">
                <a:solidFill>
                  <a:srgbClr val="FF0000"/>
                </a:solidFill>
                <a:latin typeface="Times New Roman" panose="02020603050405020304" pitchFamily="18" charset="0"/>
              </a:rPr>
              <a:t>NỘI DUNG CỦA VẬN ĐƠN</a:t>
            </a:r>
            <a:endParaRPr lang="en-US" sz="2400" dirty="0">
              <a:solidFill>
                <a:srgbClr val="FF0000"/>
              </a:solidFill>
            </a:endParaRPr>
          </a:p>
        </p:txBody>
      </p:sp>
    </p:spTree>
    <p:extLst>
      <p:ext uri="{BB962C8B-B14F-4D97-AF65-F5344CB8AC3E}">
        <p14:creationId xmlns:p14="http://schemas.microsoft.com/office/powerpoint/2010/main" val="2870000446"/>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1000"/>
                                        <p:tgtEl>
                                          <p:spTgt spid="2">
                                            <p:txEl>
                                              <p:pRg st="1" end="1"/>
                                            </p:txEl>
                                          </p:spTgt>
                                        </p:tgtEl>
                                      </p:cBhvr>
                                    </p:animEffect>
                                    <p:anim calcmode="lin" valueType="num">
                                      <p:cBhvr>
                                        <p:cTn id="13"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1000"/>
                                        <p:tgtEl>
                                          <p:spTgt spid="2">
                                            <p:txEl>
                                              <p:pRg st="2" end="2"/>
                                            </p:txEl>
                                          </p:spTgt>
                                        </p:tgtEl>
                                      </p:cBhvr>
                                    </p:animEffect>
                                    <p:anim calcmode="lin" valueType="num">
                                      <p:cBhvr>
                                        <p:cTn id="18"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2">
                                            <p:txEl>
                                              <p:pRg st="3" end="3"/>
                                            </p:txEl>
                                          </p:spTgt>
                                        </p:tgtEl>
                                        <p:attrNameLst>
                                          <p:attrName>style.visibility</p:attrName>
                                        </p:attrNameLst>
                                      </p:cBhvr>
                                      <p:to>
                                        <p:strVal val="visible"/>
                                      </p:to>
                                    </p:set>
                                    <p:anim calcmode="lin" valueType="num">
                                      <p:cBhvr additive="base">
                                        <p:cTn id="24"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nodeType="clickEffect">
                                  <p:stCondLst>
                                    <p:cond delay="0"/>
                                  </p:stCondLst>
                                  <p:childTnLst>
                                    <p:set>
                                      <p:cBhvr>
                                        <p:cTn id="29" dur="1" fill="hold">
                                          <p:stCondLst>
                                            <p:cond delay="0"/>
                                          </p:stCondLst>
                                        </p:cTn>
                                        <p:tgtEl>
                                          <p:spTgt spid="2">
                                            <p:txEl>
                                              <p:pRg st="4" end="4"/>
                                            </p:txEl>
                                          </p:spTgt>
                                        </p:tgtEl>
                                        <p:attrNameLst>
                                          <p:attrName>style.visibility</p:attrName>
                                        </p:attrNameLst>
                                      </p:cBhvr>
                                      <p:to>
                                        <p:strVal val="visible"/>
                                      </p:to>
                                    </p:set>
                                    <p:animEffect transition="in" filter="fade">
                                      <p:cBhvr>
                                        <p:cTn id="30" dur="1000"/>
                                        <p:tgtEl>
                                          <p:spTgt spid="2">
                                            <p:txEl>
                                              <p:pRg st="4" end="4"/>
                                            </p:txEl>
                                          </p:spTgt>
                                        </p:tgtEl>
                                      </p:cBhvr>
                                    </p:animEffect>
                                    <p:anim calcmode="lin" valueType="num">
                                      <p:cBhvr>
                                        <p:cTn id="31"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2" dur="1000" fill="hold"/>
                                        <p:tgtEl>
                                          <p:spTgt spid="2">
                                            <p:txEl>
                                              <p:pRg st="4" end="4"/>
                                            </p:txEl>
                                          </p:spTgt>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2">
                                            <p:txEl>
                                              <p:pRg st="5" end="5"/>
                                            </p:txEl>
                                          </p:spTgt>
                                        </p:tgtEl>
                                        <p:attrNameLst>
                                          <p:attrName>style.visibility</p:attrName>
                                        </p:attrNameLst>
                                      </p:cBhvr>
                                      <p:to>
                                        <p:strVal val="visible"/>
                                      </p:to>
                                    </p:set>
                                    <p:animEffect transition="in" filter="fade">
                                      <p:cBhvr>
                                        <p:cTn id="35" dur="1000"/>
                                        <p:tgtEl>
                                          <p:spTgt spid="2">
                                            <p:txEl>
                                              <p:pRg st="5" end="5"/>
                                            </p:txEl>
                                          </p:spTgt>
                                        </p:tgtEl>
                                      </p:cBhvr>
                                    </p:animEffect>
                                    <p:anim calcmode="lin" valueType="num">
                                      <p:cBhvr>
                                        <p:cTn id="36"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5" end="5"/>
                                            </p:txEl>
                                          </p:spTgt>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2">
                                            <p:txEl>
                                              <p:pRg st="6" end="6"/>
                                            </p:txEl>
                                          </p:spTgt>
                                        </p:tgtEl>
                                        <p:attrNameLst>
                                          <p:attrName>style.visibility</p:attrName>
                                        </p:attrNameLst>
                                      </p:cBhvr>
                                      <p:to>
                                        <p:strVal val="visible"/>
                                      </p:to>
                                    </p:set>
                                    <p:animEffect transition="in" filter="fade">
                                      <p:cBhvr>
                                        <p:cTn id="40" dur="1000"/>
                                        <p:tgtEl>
                                          <p:spTgt spid="2">
                                            <p:txEl>
                                              <p:pRg st="6" end="6"/>
                                            </p:txEl>
                                          </p:spTgt>
                                        </p:tgtEl>
                                      </p:cBhvr>
                                    </p:animEffect>
                                    <p:anim calcmode="lin" valueType="num">
                                      <p:cBhvr>
                                        <p:cTn id="41"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42"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2">
                                            <p:txEl>
                                              <p:pRg st="7" end="7"/>
                                            </p:txEl>
                                          </p:spTgt>
                                        </p:tgtEl>
                                        <p:attrNameLst>
                                          <p:attrName>style.visibility</p:attrName>
                                        </p:attrNameLst>
                                      </p:cBhvr>
                                      <p:to>
                                        <p:strVal val="visible"/>
                                      </p:to>
                                    </p:set>
                                    <p:animEffect transition="in" filter="fade">
                                      <p:cBhvr>
                                        <p:cTn id="47" dur="1000"/>
                                        <p:tgtEl>
                                          <p:spTgt spid="2">
                                            <p:txEl>
                                              <p:pRg st="7" end="7"/>
                                            </p:txEl>
                                          </p:spTgt>
                                        </p:tgtEl>
                                      </p:cBhvr>
                                    </p:animEffect>
                                    <p:anim calcmode="lin" valueType="num">
                                      <p:cBhvr>
                                        <p:cTn id="48"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49" dur="1000" fill="hold"/>
                                        <p:tgtEl>
                                          <p:spTgt spid="2">
                                            <p:txEl>
                                              <p:pRg st="7" end="7"/>
                                            </p:txEl>
                                          </p:spTgt>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2">
                                            <p:txEl>
                                              <p:pRg st="8" end="8"/>
                                            </p:txEl>
                                          </p:spTgt>
                                        </p:tgtEl>
                                        <p:attrNameLst>
                                          <p:attrName>style.visibility</p:attrName>
                                        </p:attrNameLst>
                                      </p:cBhvr>
                                      <p:to>
                                        <p:strVal val="visible"/>
                                      </p:to>
                                    </p:set>
                                    <p:animEffect transition="in" filter="fade">
                                      <p:cBhvr>
                                        <p:cTn id="52" dur="1000"/>
                                        <p:tgtEl>
                                          <p:spTgt spid="2">
                                            <p:txEl>
                                              <p:pRg st="8" end="8"/>
                                            </p:txEl>
                                          </p:spTgt>
                                        </p:tgtEl>
                                      </p:cBhvr>
                                    </p:animEffect>
                                    <p:anim calcmode="lin" valueType="num">
                                      <p:cBhvr>
                                        <p:cTn id="53"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54" dur="1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2">
                                            <p:txEl>
                                              <p:pRg st="9" end="9"/>
                                            </p:txEl>
                                          </p:spTgt>
                                        </p:tgtEl>
                                        <p:attrNameLst>
                                          <p:attrName>style.visibility</p:attrName>
                                        </p:attrNameLst>
                                      </p:cBhvr>
                                      <p:to>
                                        <p:strVal val="visible"/>
                                      </p:to>
                                    </p:set>
                                    <p:anim calcmode="lin" valueType="num">
                                      <p:cBhvr additive="base">
                                        <p:cTn id="59"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2">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59801" y="871740"/>
            <a:ext cx="11331388" cy="4847481"/>
          </a:xfrm>
          <a:prstGeom prst="rect">
            <a:avLst/>
          </a:prstGeom>
        </p:spPr>
        <p:txBody>
          <a:bodyPr wrap="square">
            <a:spAutoFit/>
          </a:bodyPr>
          <a:lstStyle/>
          <a:p>
            <a:pPr algn="just">
              <a:spcBef>
                <a:spcPts val="600"/>
              </a:spcBef>
            </a:pPr>
            <a:r>
              <a:rPr lang="en-US" sz="2400" b="1" dirty="0">
                <a:latin typeface="Times New Roman" panose="02020603050405020304" pitchFamily="18" charset="0"/>
                <a:ea typeface="Times New Roman" panose="02020603050405020304" pitchFamily="18" charset="0"/>
              </a:rPr>
              <a:t> 20.Freight payable</a:t>
            </a:r>
            <a:endParaRPr lang="en-US" sz="2400" dirty="0">
              <a:latin typeface="Times New Roman" panose="02020603050405020304" pitchFamily="18" charset="0"/>
              <a:ea typeface="Calibri" panose="020F0502020204030204" pitchFamily="34" charset="0"/>
            </a:endParaRPr>
          </a:p>
          <a:p>
            <a:pPr marL="342900" indent="-342900" algn="just">
              <a:spcBef>
                <a:spcPts val="600"/>
              </a:spcBef>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kèm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mục</a:t>
            </a:r>
            <a:r>
              <a:rPr lang="en-US" sz="2400" dirty="0">
                <a:latin typeface="Times New Roman" panose="02020603050405020304" pitchFamily="18" charset="0"/>
                <a:ea typeface="Times New Roman" panose="02020603050405020304" pitchFamily="18" charset="0"/>
              </a:rPr>
              <a:t> Freight </a:t>
            </a:r>
            <a:r>
              <a:rPr lang="en-US" sz="2400" dirty="0" err="1">
                <a:latin typeface="Times New Roman" panose="02020603050405020304" pitchFamily="18" charset="0"/>
                <a:ea typeface="Times New Roman" panose="02020603050405020304" pitchFamily="18" charset="0"/>
              </a:rPr>
              <a:t>Preaid</a:t>
            </a:r>
            <a:r>
              <a:rPr lang="en-US" sz="2400" dirty="0">
                <a:latin typeface="Times New Roman" panose="02020603050405020304" pitchFamily="18" charset="0"/>
                <a:ea typeface="Times New Roman" panose="02020603050405020304" pitchFamily="18" charset="0"/>
              </a:rPr>
              <a:t>/Collect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mục</a:t>
            </a:r>
            <a:r>
              <a:rPr lang="en-US" sz="2400" dirty="0">
                <a:latin typeface="Times New Roman" panose="02020603050405020304" pitchFamily="18" charset="0"/>
                <a:ea typeface="Times New Roman" panose="02020603050405020304" pitchFamily="18" charset="0"/>
              </a:rPr>
              <a:t> Freight payable.</a:t>
            </a:r>
          </a:p>
          <a:p>
            <a:pPr marL="342900" indent="-342900" algn="just">
              <a:spcBef>
                <a:spcPts val="600"/>
              </a:spcBef>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Nơi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XK </a:t>
            </a:r>
            <a:r>
              <a:rPr lang="en-US" sz="2400" dirty="0" err="1">
                <a:latin typeface="Times New Roman" panose="02020603050405020304" pitchFamily="18" charset="0"/>
                <a:ea typeface="Times New Roman" panose="02020603050405020304" pitchFamily="18" charset="0"/>
              </a:rPr>
              <a:t>trả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cước</a:t>
            </a:r>
            <a:r>
              <a:rPr lang="en-US" sz="2400" dirty="0">
                <a:latin typeface="Times New Roman" panose="02020603050405020304" pitchFamily="18" charset="0"/>
                <a:ea typeface="Times New Roman" panose="02020603050405020304" pitchFamily="18" charset="0"/>
              </a:rPr>
              <a:t> Prepaid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thành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phố</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tên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xuất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mua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cước</a:t>
            </a:r>
            <a:r>
              <a:rPr lang="en-US" sz="2400" dirty="0">
                <a:latin typeface="Times New Roman" panose="02020603050405020304" pitchFamily="18" charset="0"/>
                <a:ea typeface="Times New Roman" panose="02020603050405020304" pitchFamily="18" charset="0"/>
              </a:rPr>
              <a:t> Collect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thành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phố</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tên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nhập</a:t>
            </a:r>
            <a:endParaRPr lang="en-US" sz="2400" dirty="0">
              <a:latin typeface="Times New Roman" panose="02020603050405020304" pitchFamily="18" charset="0"/>
              <a:ea typeface="Times New Roman" panose="02020603050405020304" pitchFamily="18" charset="0"/>
            </a:endParaRPr>
          </a:p>
          <a:p>
            <a:pPr algn="just">
              <a:spcBef>
                <a:spcPts val="600"/>
              </a:spcBef>
            </a:pPr>
            <a:r>
              <a:rPr lang="en-US" sz="2400" b="1" dirty="0">
                <a:latin typeface="Times New Roman" panose="02020603050405020304" pitchFamily="18" charset="0"/>
                <a:ea typeface="Times New Roman" panose="02020603050405020304" pitchFamily="18" charset="0"/>
              </a:rPr>
              <a:t>21. Place and date of issue: </a:t>
            </a:r>
            <a:r>
              <a:rPr lang="en-US" sz="2400" b="1" dirty="0" err="1">
                <a:latin typeface="Times New Roman" panose="02020603050405020304" pitchFamily="18" charset="0"/>
                <a:ea typeface="Times New Roman" panose="02020603050405020304" pitchFamily="18" charset="0"/>
              </a:rPr>
              <a:t>Nơi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và</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ngày</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phát</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hành</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endParaRPr lang="en-US" sz="2400" dirty="0">
              <a:latin typeface="Times New Roman" panose="02020603050405020304" pitchFamily="18" charset="0"/>
              <a:ea typeface="Calibri" panose="020F0502020204030204" pitchFamily="34" charset="0"/>
            </a:endParaRPr>
          </a:p>
          <a:p>
            <a:pPr marL="342900" indent="-342900" algn="just">
              <a:spcBef>
                <a:spcPts val="600"/>
              </a:spcBef>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Nơi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xuất</a:t>
            </a:r>
            <a:endParaRPr lang="en-US" sz="2400" dirty="0">
              <a:latin typeface="Times New Roman" panose="02020603050405020304" pitchFamily="18" charset="0"/>
              <a:ea typeface="Times New Roman" panose="02020603050405020304" pitchFamily="18" charset="0"/>
            </a:endParaRPr>
          </a:p>
          <a:p>
            <a:pPr marL="342900" indent="-342900" algn="just">
              <a:spcBef>
                <a:spcPts val="600"/>
              </a:spcBef>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Ngày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thường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ngay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chạy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hoặc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trễ</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ngày</a:t>
            </a:r>
            <a:r>
              <a:rPr lang="en-US" sz="2400" dirty="0">
                <a:latin typeface="Times New Roman" panose="02020603050405020304" pitchFamily="18" charset="0"/>
                <a:ea typeface="Times New Roman" panose="02020603050405020304" pitchFamily="18" charset="0"/>
              </a:rPr>
              <a:t>.</a:t>
            </a:r>
          </a:p>
          <a:p>
            <a:pPr algn="just">
              <a:spcBef>
                <a:spcPts val="600"/>
              </a:spcBef>
            </a:pPr>
            <a:r>
              <a:rPr lang="en-US" sz="2400" b="1" dirty="0">
                <a:latin typeface="Times New Roman" panose="02020603050405020304" pitchFamily="18" charset="0"/>
                <a:ea typeface="Times New Roman" panose="02020603050405020304" pitchFamily="18" charset="0"/>
              </a:rPr>
              <a:t>22. Laden on board date hay Shipped on Board date</a:t>
            </a:r>
            <a:endParaRPr lang="en-US" sz="2400" dirty="0">
              <a:latin typeface="Times New Roman" panose="02020603050405020304" pitchFamily="18" charset="0"/>
              <a:ea typeface="Calibri" panose="020F0502020204030204" pitchFamily="34" charset="0"/>
            </a:endParaRPr>
          </a:p>
          <a:p>
            <a:pPr marL="342900" indent="-342900" algn="just">
              <a:spcBef>
                <a:spcPts val="600"/>
              </a:spcBef>
              <a:buFont typeface="Symbol" panose="05050102010706020507" pitchFamily="18" charset="2"/>
              <a:buChar char=""/>
            </a:pPr>
            <a:r>
              <a:rPr lang="en-US" sz="2400" i="1" dirty="0">
                <a:latin typeface="Times New Roman" panose="02020603050405020304" pitchFamily="18" charset="0"/>
                <a:ea typeface="Times New Roman" panose="02020603050405020304" pitchFamily="18" charset="0"/>
              </a:rPr>
              <a:t>Laden on board date:</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xếp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chưa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chắc</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a:t>
            </a:r>
            <a:r>
              <a:rPr lang="en-US" sz="2400" dirty="0">
                <a:latin typeface="Times New Roman" panose="02020603050405020304" pitchFamily="18" charset="0"/>
                <a:ea typeface="Times New Roman" panose="02020603050405020304" pitchFamily="18" charset="0"/>
              </a:rPr>
              <a:t>.</a:t>
            </a:r>
          </a:p>
          <a:p>
            <a:pPr marL="342900" indent="-342900" algn="just">
              <a:spcBef>
                <a:spcPts val="600"/>
              </a:spcBef>
              <a:buFont typeface="Symbol" panose="05050102010706020507" pitchFamily="18" charset="2"/>
              <a:buChar char=""/>
            </a:pPr>
            <a:r>
              <a:rPr lang="en-US" sz="2400" i="1" dirty="0">
                <a:latin typeface="Times New Roman" panose="02020603050405020304" pitchFamily="18" charset="0"/>
                <a:ea typeface="Times New Roman" panose="02020603050405020304" pitchFamily="18" charset="0"/>
              </a:rPr>
              <a:t>Shipped on board date:</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chạy</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rời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khỏi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bốc</a:t>
            </a:r>
            <a:r>
              <a:rPr lang="en-US" sz="2400" dirty="0">
                <a:latin typeface="Times New Roman" panose="02020603050405020304" pitchFamily="18" charset="0"/>
                <a:ea typeface="Times New Roman" panose="02020603050405020304" pitchFamily="18" charset="0"/>
              </a:rPr>
              <a:t>.</a:t>
            </a:r>
          </a:p>
          <a:p>
            <a:pPr marL="342900" indent="-342900" algn="just">
              <a:spcBef>
                <a:spcPts val="600"/>
              </a:spcBef>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rPr>
              <a:t> B/L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cụm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từ</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gọi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On </a:t>
            </a:r>
            <a:r>
              <a:rPr lang="en-US" sz="2400" dirty="0" err="1">
                <a:latin typeface="Times New Roman" panose="02020603050405020304" pitchFamily="18" charset="0"/>
                <a:ea typeface="Times New Roman" panose="02020603050405020304" pitchFamily="18" charset="0"/>
              </a:rPr>
              <a:t>borad</a:t>
            </a:r>
            <a:r>
              <a:rPr lang="en-US" sz="2400" dirty="0">
                <a:latin typeface="Times New Roman" panose="02020603050405020304" pitchFamily="18" charset="0"/>
                <a:ea typeface="Times New Roman" panose="02020603050405020304" pitchFamily="18" charset="0"/>
              </a:rPr>
              <a:t> B/L.</a:t>
            </a:r>
          </a:p>
        </p:txBody>
      </p:sp>
      <p:sp>
        <p:nvSpPr>
          <p:cNvPr id="3" name="Rectangle 2"/>
          <p:cNvSpPr/>
          <p:nvPr/>
        </p:nvSpPr>
        <p:spPr>
          <a:xfrm>
            <a:off x="4191001" y="132170"/>
            <a:ext cx="4268989" cy="461665"/>
          </a:xfrm>
          <a:prstGeom prst="rect">
            <a:avLst/>
          </a:prstGeom>
        </p:spPr>
        <p:txBody>
          <a:bodyPr wrap="none">
            <a:spAutoFit/>
          </a:bodyPr>
          <a:lstStyle/>
          <a:p>
            <a:pPr marL="285750" indent="-285750">
              <a:buFont typeface="Wingdings" panose="05000000000000000000" pitchFamily="2" charset="2"/>
              <a:buChar char="v"/>
            </a:pPr>
            <a:r>
              <a:rPr lang="en-US" sz="2400" b="1" dirty="0">
                <a:solidFill>
                  <a:srgbClr val="FF0000"/>
                </a:solidFill>
                <a:latin typeface="Times New Roman" panose="02020603050405020304" pitchFamily="18" charset="0"/>
              </a:rPr>
              <a:t>NỘI DUNG CỦA VẬN ĐƠN</a:t>
            </a:r>
            <a:endParaRPr lang="en-US" sz="2400" dirty="0">
              <a:solidFill>
                <a:srgbClr val="FF0000"/>
              </a:solidFill>
            </a:endParaRPr>
          </a:p>
        </p:txBody>
      </p:sp>
    </p:spTree>
    <p:extLst>
      <p:ext uri="{BB962C8B-B14F-4D97-AF65-F5344CB8AC3E}">
        <p14:creationId xmlns:p14="http://schemas.microsoft.com/office/powerpoint/2010/main" val="726644959"/>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barn(inVertical)">
                                      <p:cBhvr>
                                        <p:cTn id="21" dur="500"/>
                                        <p:tgtEl>
                                          <p:spTgt spid="2">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2">
                                            <p:txEl>
                                              <p:pRg st="3" end="3"/>
                                            </p:txEl>
                                          </p:spTgt>
                                        </p:tgtEl>
                                        <p:attrNameLst>
                                          <p:attrName>style.visibility</p:attrName>
                                        </p:attrNameLst>
                                      </p:cBhvr>
                                      <p:to>
                                        <p:strVal val="visible"/>
                                      </p:to>
                                    </p:set>
                                    <p:animEffect transition="in" filter="fade">
                                      <p:cBhvr>
                                        <p:cTn id="26" dur="1000"/>
                                        <p:tgtEl>
                                          <p:spTgt spid="2">
                                            <p:txEl>
                                              <p:pRg st="3" end="3"/>
                                            </p:txEl>
                                          </p:spTgt>
                                        </p:tgtEl>
                                      </p:cBhvr>
                                    </p:animEffect>
                                    <p:anim calcmode="lin" valueType="num">
                                      <p:cBhvr>
                                        <p:cTn id="27"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2">
                                            <p:txEl>
                                              <p:pRg st="4" end="4"/>
                                            </p:txEl>
                                          </p:spTgt>
                                        </p:tgtEl>
                                        <p:attrNameLst>
                                          <p:attrName>style.visibility</p:attrName>
                                        </p:attrNameLst>
                                      </p:cBhvr>
                                      <p:to>
                                        <p:strVal val="visible"/>
                                      </p:to>
                                    </p:set>
                                    <p:animEffect transition="in" filter="fade">
                                      <p:cBhvr>
                                        <p:cTn id="33" dur="1000"/>
                                        <p:tgtEl>
                                          <p:spTgt spid="2">
                                            <p:txEl>
                                              <p:pRg st="4" end="4"/>
                                            </p:txEl>
                                          </p:spTgt>
                                        </p:tgtEl>
                                      </p:cBhvr>
                                    </p:animEffect>
                                    <p:anim calcmode="lin" valueType="num">
                                      <p:cBhvr>
                                        <p:cTn id="34"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2">
                                            <p:txEl>
                                              <p:pRg st="4" end="4"/>
                                            </p:txEl>
                                          </p:spTgt>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2">
                                            <p:txEl>
                                              <p:pRg st="5" end="5"/>
                                            </p:txEl>
                                          </p:spTgt>
                                        </p:tgtEl>
                                        <p:attrNameLst>
                                          <p:attrName>style.visibility</p:attrName>
                                        </p:attrNameLst>
                                      </p:cBhvr>
                                      <p:to>
                                        <p:strVal val="visible"/>
                                      </p:to>
                                    </p:set>
                                    <p:animEffect transition="in" filter="fade">
                                      <p:cBhvr>
                                        <p:cTn id="38" dur="1000"/>
                                        <p:tgtEl>
                                          <p:spTgt spid="2">
                                            <p:txEl>
                                              <p:pRg st="5" end="5"/>
                                            </p:txEl>
                                          </p:spTgt>
                                        </p:tgtEl>
                                      </p:cBhvr>
                                    </p:animEffect>
                                    <p:anim calcmode="lin" valueType="num">
                                      <p:cBhvr>
                                        <p:cTn id="39"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40"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nodeType="clickEffect">
                                  <p:stCondLst>
                                    <p:cond delay="0"/>
                                  </p:stCondLst>
                                  <p:childTnLst>
                                    <p:set>
                                      <p:cBhvr>
                                        <p:cTn id="44" dur="1" fill="hold">
                                          <p:stCondLst>
                                            <p:cond delay="0"/>
                                          </p:stCondLst>
                                        </p:cTn>
                                        <p:tgtEl>
                                          <p:spTgt spid="2">
                                            <p:txEl>
                                              <p:pRg st="6" end="6"/>
                                            </p:txEl>
                                          </p:spTgt>
                                        </p:tgtEl>
                                        <p:attrNameLst>
                                          <p:attrName>style.visibility</p:attrName>
                                        </p:attrNameLst>
                                      </p:cBhvr>
                                      <p:to>
                                        <p:strVal val="visible"/>
                                      </p:to>
                                    </p:set>
                                    <p:animEffect transition="in" filter="barn(inVertical)">
                                      <p:cBhvr>
                                        <p:cTn id="45" dur="500"/>
                                        <p:tgtEl>
                                          <p:spTgt spid="2">
                                            <p:txEl>
                                              <p:pRg st="6" end="6"/>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6" presetClass="entr" presetSubtype="21" fill="hold" nodeType="clickEffect">
                                  <p:stCondLst>
                                    <p:cond delay="0"/>
                                  </p:stCondLst>
                                  <p:childTnLst>
                                    <p:set>
                                      <p:cBhvr>
                                        <p:cTn id="49" dur="1" fill="hold">
                                          <p:stCondLst>
                                            <p:cond delay="0"/>
                                          </p:stCondLst>
                                        </p:cTn>
                                        <p:tgtEl>
                                          <p:spTgt spid="2">
                                            <p:txEl>
                                              <p:pRg st="7" end="7"/>
                                            </p:txEl>
                                          </p:spTgt>
                                        </p:tgtEl>
                                        <p:attrNameLst>
                                          <p:attrName>style.visibility</p:attrName>
                                        </p:attrNameLst>
                                      </p:cBhvr>
                                      <p:to>
                                        <p:strVal val="visible"/>
                                      </p:to>
                                    </p:set>
                                    <p:animEffect transition="in" filter="barn(inVertical)">
                                      <p:cBhvr>
                                        <p:cTn id="50" dur="500"/>
                                        <p:tgtEl>
                                          <p:spTgt spid="2">
                                            <p:txEl>
                                              <p:pRg st="7" end="7"/>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16" presetClass="entr" presetSubtype="21" fill="hold" nodeType="clickEffect">
                                  <p:stCondLst>
                                    <p:cond delay="0"/>
                                  </p:stCondLst>
                                  <p:childTnLst>
                                    <p:set>
                                      <p:cBhvr>
                                        <p:cTn id="54" dur="1" fill="hold">
                                          <p:stCondLst>
                                            <p:cond delay="0"/>
                                          </p:stCondLst>
                                        </p:cTn>
                                        <p:tgtEl>
                                          <p:spTgt spid="2">
                                            <p:txEl>
                                              <p:pRg st="8" end="8"/>
                                            </p:txEl>
                                          </p:spTgt>
                                        </p:tgtEl>
                                        <p:attrNameLst>
                                          <p:attrName>style.visibility</p:attrName>
                                        </p:attrNameLst>
                                      </p:cBhvr>
                                      <p:to>
                                        <p:strVal val="visible"/>
                                      </p:to>
                                    </p:set>
                                    <p:animEffect transition="in" filter="barn(inVertical)">
                                      <p:cBhvr>
                                        <p:cTn id="55" dur="500"/>
                                        <p:tgtEl>
                                          <p:spTgt spid="2">
                                            <p:txEl>
                                              <p:pRg st="8" end="8"/>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16" presetClass="entr" presetSubtype="21" fill="hold" nodeType="clickEffect">
                                  <p:stCondLst>
                                    <p:cond delay="0"/>
                                  </p:stCondLst>
                                  <p:childTnLst>
                                    <p:set>
                                      <p:cBhvr>
                                        <p:cTn id="59" dur="1" fill="hold">
                                          <p:stCondLst>
                                            <p:cond delay="0"/>
                                          </p:stCondLst>
                                        </p:cTn>
                                        <p:tgtEl>
                                          <p:spTgt spid="2">
                                            <p:txEl>
                                              <p:pRg st="9" end="9"/>
                                            </p:txEl>
                                          </p:spTgt>
                                        </p:tgtEl>
                                        <p:attrNameLst>
                                          <p:attrName>style.visibility</p:attrName>
                                        </p:attrNameLst>
                                      </p:cBhvr>
                                      <p:to>
                                        <p:strVal val="visible"/>
                                      </p:to>
                                    </p:set>
                                    <p:animEffect transition="in" filter="barn(inVertical)">
                                      <p:cBhvr>
                                        <p:cTn id="60" dur="500"/>
                                        <p:tgtEl>
                                          <p:spTgt spid="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3059" y="622738"/>
            <a:ext cx="11241741" cy="5632311"/>
          </a:xfrm>
          <a:prstGeom prst="rect">
            <a:avLst/>
          </a:prstGeom>
        </p:spPr>
        <p:txBody>
          <a:bodyPr wrap="square">
            <a:spAutoFit/>
          </a:bodyPr>
          <a:lstStyle/>
          <a:p>
            <a:pPr algn="just">
              <a:lnSpc>
                <a:spcPct val="150000"/>
              </a:lnSpc>
            </a:pPr>
            <a:r>
              <a:rPr lang="en-US" sz="2400" b="1" dirty="0">
                <a:latin typeface="Times New Roman" panose="02020603050405020304" pitchFamily="18" charset="0"/>
                <a:ea typeface="Times New Roman" panose="02020603050405020304" pitchFamily="18" charset="0"/>
              </a:rPr>
              <a:t>23. </a:t>
            </a:r>
            <a:r>
              <a:rPr lang="en-US" sz="2400" b="1" dirty="0" err="1">
                <a:latin typeface="Times New Roman" panose="02020603050405020304" pitchFamily="18" charset="0"/>
                <a:ea typeface="Times New Roman" panose="02020603050405020304" pitchFamily="18" charset="0"/>
              </a:rPr>
              <a:t>Đóng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dấu</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và</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ký</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tên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của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hãng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tàu</a:t>
            </a:r>
            <a:endParaRPr lang="en-US" sz="2400" dirty="0">
              <a:latin typeface="Times New Roman" panose="02020603050405020304" pitchFamily="18" charset="0"/>
              <a:ea typeface="Calibri" panose="020F0502020204030204" pitchFamily="34" charset="0"/>
            </a:endParaRPr>
          </a:p>
          <a:p>
            <a:pPr algn="just">
              <a:lnSpc>
                <a:spcPct val="150000"/>
              </a:lnSpc>
            </a:pPr>
            <a:r>
              <a:rPr lang="en-US" sz="2400" dirty="0" err="1">
                <a:latin typeface="Times New Roman" panose="02020603050405020304" pitchFamily="18" charset="0"/>
                <a:ea typeface="Times New Roman" panose="02020603050405020304" pitchFamily="18" charset="0"/>
              </a:rPr>
              <a:t>Mục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trường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hợp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như</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342900" indent="-342900" algn="just">
              <a:lnSpc>
                <a:spcPct val="150000"/>
              </a:lnSpc>
              <a:buSzPts val="1000"/>
              <a:buFont typeface="Symbol" panose="05050102010706020507" pitchFamily="18" charset="2"/>
              <a:buChar char=""/>
              <a:tabLst>
                <a:tab pos="457200" algn="l"/>
              </a:tabLst>
            </a:pP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chở-hãng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phát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chữ</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hiện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dòng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chữ</a:t>
            </a:r>
            <a:r>
              <a:rPr lang="en-US" sz="2400" dirty="0">
                <a:latin typeface="Times New Roman" panose="02020603050405020304" pitchFamily="18" charset="0"/>
                <a:ea typeface="Times New Roman" panose="02020603050405020304" pitchFamily="18" charset="0"/>
              </a:rPr>
              <a:t> </a:t>
            </a:r>
            <a:r>
              <a:rPr lang="en-US" sz="2400" b="1" dirty="0">
                <a:latin typeface="Times New Roman" panose="02020603050405020304" pitchFamily="18" charset="0"/>
                <a:ea typeface="Times New Roman" panose="02020603050405020304" pitchFamily="18" charset="0"/>
              </a:rPr>
              <a:t>“As the carrier” </a:t>
            </a:r>
            <a:r>
              <a:rPr lang="en-US" sz="2400" dirty="0" err="1">
                <a:latin typeface="Times New Roman" panose="02020603050405020304" pitchFamily="18" charset="0"/>
                <a:ea typeface="Times New Roman" panose="02020603050405020304" pitchFamily="18" charset="0"/>
              </a:rPr>
              <a:t>hoặc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tương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đương</a:t>
            </a:r>
            <a:endParaRPr lang="en-US" sz="2400" dirty="0">
              <a:latin typeface="Times New Roman" panose="02020603050405020304" pitchFamily="18" charset="0"/>
              <a:ea typeface="Calibri" panose="020F0502020204030204" pitchFamily="34" charset="0"/>
            </a:endParaRPr>
          </a:p>
          <a:p>
            <a:pPr marL="342900" indent="-342900" algn="just">
              <a:lnSpc>
                <a:spcPct val="150000"/>
              </a:lnSpc>
              <a:buSzPts val="1000"/>
              <a:buFont typeface="Symbol" panose="05050102010706020507" pitchFamily="18" charset="2"/>
              <a:buChar char=""/>
              <a:tabLst>
                <a:tab pos="457200" algn="l"/>
              </a:tabLst>
            </a:pPr>
            <a:r>
              <a:rPr lang="en-US" sz="2400" dirty="0" err="1">
                <a:latin typeface="Times New Roman" panose="02020603050405020304" pitchFamily="18" charset="0"/>
                <a:ea typeface="Times New Roman" panose="02020603050405020304" pitchFamily="18" charset="0"/>
              </a:rPr>
              <a:t>Thuyền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trưởng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phát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chữ</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thuyền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trưởng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hiện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dòng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chữ</a:t>
            </a:r>
            <a:r>
              <a:rPr lang="en-US" sz="2400" dirty="0">
                <a:latin typeface="Times New Roman" panose="02020603050405020304" pitchFamily="18" charset="0"/>
                <a:ea typeface="Times New Roman" panose="02020603050405020304" pitchFamily="18" charset="0"/>
              </a:rPr>
              <a:t> </a:t>
            </a:r>
            <a:r>
              <a:rPr lang="en-US" sz="2400" b="1" dirty="0">
                <a:latin typeface="Times New Roman" panose="02020603050405020304" pitchFamily="18" charset="0"/>
                <a:ea typeface="Times New Roman" panose="02020603050405020304" pitchFamily="18" charset="0"/>
              </a:rPr>
              <a:t>“As the Master” </a:t>
            </a:r>
            <a:r>
              <a:rPr lang="en-US" sz="2400" dirty="0" err="1">
                <a:latin typeface="Times New Roman" panose="02020603050405020304" pitchFamily="18" charset="0"/>
                <a:ea typeface="Times New Roman" panose="02020603050405020304" pitchFamily="18" charset="0"/>
              </a:rPr>
              <a:t>hoặc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tương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đương</a:t>
            </a:r>
            <a:endParaRPr lang="en-US" sz="2400" dirty="0">
              <a:latin typeface="Times New Roman" panose="02020603050405020304" pitchFamily="18" charset="0"/>
              <a:ea typeface="Calibri" panose="020F0502020204030204" pitchFamily="34" charset="0"/>
            </a:endParaRPr>
          </a:p>
          <a:p>
            <a:pPr marL="342900" indent="-342900" algn="just">
              <a:lnSpc>
                <a:spcPct val="150000"/>
              </a:lnSpc>
              <a:buSzPts val="1000"/>
              <a:buFont typeface="Symbol" panose="05050102010706020507" pitchFamily="18" charset="2"/>
              <a:buChar char=""/>
              <a:tabLst>
                <a:tab pos="457200" algn="l"/>
              </a:tabLst>
            </a:pPr>
            <a:r>
              <a:rPr lang="en-US" sz="2400" dirty="0" err="1">
                <a:latin typeface="Times New Roman" panose="02020603050405020304" pitchFamily="18" charset="0"/>
                <a:ea typeface="Times New Roman" panose="02020603050405020304" pitchFamily="18" charset="0"/>
              </a:rPr>
              <a:t>Đại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phát</a:t>
            </a:r>
            <a:r>
              <a:rPr lang="en-US" sz="2400" dirty="0">
                <a:latin typeface="Times New Roman" panose="02020603050405020304" pitchFamily="18" charset="0"/>
                <a:ea typeface="Times New Roman" panose="02020603050405020304" pitchFamily="18" charset="0"/>
              </a:rPr>
              <a:t> (FWD)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chữ</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FWD </a:t>
            </a:r>
            <a:r>
              <a:rPr lang="en-US" sz="2400" dirty="0" err="1">
                <a:latin typeface="Times New Roman" panose="02020603050405020304" pitchFamily="18" charset="0"/>
                <a:ea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hiện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dòng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chữ</a:t>
            </a:r>
            <a:r>
              <a:rPr lang="en-US" sz="2400" dirty="0">
                <a:latin typeface="Times New Roman" panose="02020603050405020304" pitchFamily="18" charset="0"/>
                <a:ea typeface="Times New Roman" panose="02020603050405020304" pitchFamily="18" charset="0"/>
              </a:rPr>
              <a:t> </a:t>
            </a:r>
            <a:r>
              <a:rPr lang="en-US" sz="2400" b="1" dirty="0">
                <a:latin typeface="Times New Roman" panose="02020603050405020304" pitchFamily="18" charset="0"/>
                <a:ea typeface="Times New Roman" panose="02020603050405020304" pitchFamily="18" charset="0"/>
              </a:rPr>
              <a:t>“As agent for the carrier”</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indent="457200" algn="just">
              <a:lnSpc>
                <a:spcPct val="150000"/>
              </a:lnSpc>
            </a:pP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thay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mặt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thuyền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trưởng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chữ</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hiện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dòng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chữ</a:t>
            </a:r>
            <a:r>
              <a:rPr lang="en-US" sz="2400" dirty="0">
                <a:latin typeface="Times New Roman" panose="02020603050405020304" pitchFamily="18" charset="0"/>
                <a:ea typeface="Times New Roman" panose="02020603050405020304" pitchFamily="18" charset="0"/>
              </a:rPr>
              <a:t> </a:t>
            </a:r>
            <a:r>
              <a:rPr lang="en-US" sz="2400" b="1" dirty="0">
                <a:latin typeface="Times New Roman" panose="02020603050405020304" pitchFamily="18" charset="0"/>
                <a:ea typeface="Times New Roman" panose="02020603050405020304" pitchFamily="18" charset="0"/>
              </a:rPr>
              <a:t>“On behalf of Mr. </a:t>
            </a:r>
            <a:r>
              <a:rPr lang="en-US" sz="2400" b="1" dirty="0" err="1">
                <a:latin typeface="Times New Roman" panose="02020603050405020304" pitchFamily="18" charset="0"/>
                <a:ea typeface="Times New Roman" panose="02020603050405020304" pitchFamily="18" charset="0"/>
              </a:rPr>
              <a:t>Jonh</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Herry</a:t>
            </a:r>
            <a:r>
              <a:rPr lang="en-US" sz="2400" b="1" dirty="0">
                <a:latin typeface="Times New Roman" panose="02020603050405020304" pitchFamily="18" charset="0"/>
                <a:ea typeface="Times New Roman" panose="02020603050405020304" pitchFamily="18" charset="0"/>
              </a:rPr>
              <a:t>, as the master” .</a:t>
            </a:r>
            <a:endParaRPr lang="en-US" sz="2400" b="1" dirty="0">
              <a:latin typeface="Times New Roman" panose="02020603050405020304" pitchFamily="18" charset="0"/>
              <a:ea typeface="Calibri" panose="020F0502020204030204" pitchFamily="34" charset="0"/>
            </a:endParaRPr>
          </a:p>
        </p:txBody>
      </p:sp>
      <p:sp>
        <p:nvSpPr>
          <p:cNvPr id="3" name="Rectangle 2"/>
          <p:cNvSpPr/>
          <p:nvPr/>
        </p:nvSpPr>
        <p:spPr>
          <a:xfrm>
            <a:off x="4191001" y="132170"/>
            <a:ext cx="4268989" cy="461665"/>
          </a:xfrm>
          <a:prstGeom prst="rect">
            <a:avLst/>
          </a:prstGeom>
        </p:spPr>
        <p:txBody>
          <a:bodyPr wrap="none">
            <a:spAutoFit/>
          </a:bodyPr>
          <a:lstStyle/>
          <a:p>
            <a:pPr marL="285750" indent="-285750">
              <a:buFont typeface="Wingdings" panose="05000000000000000000" pitchFamily="2" charset="2"/>
              <a:buChar char="v"/>
            </a:pPr>
            <a:r>
              <a:rPr lang="en-US" sz="2400" b="1" dirty="0">
                <a:solidFill>
                  <a:srgbClr val="FF0000"/>
                </a:solidFill>
                <a:latin typeface="Times New Roman" panose="02020603050405020304" pitchFamily="18" charset="0"/>
              </a:rPr>
              <a:t>NỘI DUNG CỦA VẬN ĐƠN</a:t>
            </a:r>
            <a:endParaRPr lang="en-US" sz="2400" dirty="0">
              <a:solidFill>
                <a:srgbClr val="FF0000"/>
              </a:solidFill>
            </a:endParaRPr>
          </a:p>
        </p:txBody>
      </p:sp>
    </p:spTree>
    <p:extLst>
      <p:ext uri="{BB962C8B-B14F-4D97-AF65-F5344CB8AC3E}">
        <p14:creationId xmlns:p14="http://schemas.microsoft.com/office/powerpoint/2010/main" val="3203389849"/>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barn(inVertical)">
                                      <p:cBhvr>
                                        <p:cTn id="14" dur="500"/>
                                        <p:tgtEl>
                                          <p:spTgt spid="2">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Effect transition="in" filter="wipe(down)">
                                      <p:cBhvr>
                                        <p:cTn id="19" dur="500"/>
                                        <p:tgtEl>
                                          <p:spTgt spid="2">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2">
                                            <p:txEl>
                                              <p:pRg st="3" end="3"/>
                                            </p:txEl>
                                          </p:spTgt>
                                        </p:tgtEl>
                                        <p:attrNameLst>
                                          <p:attrName>style.visibility</p:attrName>
                                        </p:attrNameLst>
                                      </p:cBhvr>
                                      <p:to>
                                        <p:strVal val="visible"/>
                                      </p:to>
                                    </p:set>
                                    <p:animEffect transition="in" filter="barn(inVertical)">
                                      <p:cBhvr>
                                        <p:cTn id="24" dur="500"/>
                                        <p:tgtEl>
                                          <p:spTgt spid="2">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2">
                                            <p:txEl>
                                              <p:pRg st="4" end="4"/>
                                            </p:txEl>
                                          </p:spTgt>
                                        </p:tgtEl>
                                        <p:attrNameLst>
                                          <p:attrName>style.visibility</p:attrName>
                                        </p:attrNameLst>
                                      </p:cBhvr>
                                      <p:to>
                                        <p:strVal val="visible"/>
                                      </p:to>
                                    </p:set>
                                    <p:animEffect transition="in" filter="barn(inVertical)">
                                      <p:cBhvr>
                                        <p:cTn id="29" dur="500"/>
                                        <p:tgtEl>
                                          <p:spTgt spid="2">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nodeType="clickEffect">
                                  <p:stCondLst>
                                    <p:cond delay="0"/>
                                  </p:stCondLst>
                                  <p:childTnLst>
                                    <p:set>
                                      <p:cBhvr>
                                        <p:cTn id="33" dur="1" fill="hold">
                                          <p:stCondLst>
                                            <p:cond delay="0"/>
                                          </p:stCondLst>
                                        </p:cTn>
                                        <p:tgtEl>
                                          <p:spTgt spid="2">
                                            <p:txEl>
                                              <p:pRg st="5" end="5"/>
                                            </p:txEl>
                                          </p:spTgt>
                                        </p:tgtEl>
                                        <p:attrNameLst>
                                          <p:attrName>style.visibility</p:attrName>
                                        </p:attrNameLst>
                                      </p:cBhvr>
                                      <p:to>
                                        <p:strVal val="visible"/>
                                      </p:to>
                                    </p:set>
                                    <p:animEffect transition="in" filter="barn(inVertical)">
                                      <p:cBhvr>
                                        <p:cTn id="34"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60293" y="927847"/>
            <a:ext cx="11873753" cy="4247317"/>
          </a:xfrm>
          <a:prstGeom prst="rect">
            <a:avLst/>
          </a:prstGeom>
        </p:spPr>
        <p:txBody>
          <a:bodyPr wrap="square">
            <a:spAutoFit/>
          </a:bodyPr>
          <a:lstStyle/>
          <a:p>
            <a:pPr algn="just">
              <a:spcBef>
                <a:spcPts val="600"/>
              </a:spcBef>
              <a:spcAft>
                <a:spcPts val="600"/>
              </a:spcAft>
            </a:pP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Mặt</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thứ</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hai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của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endParaRPr lang="en-US" sz="2400" dirty="0">
              <a:latin typeface="Times New Roman" panose="02020603050405020304" pitchFamily="18" charset="0"/>
              <a:ea typeface="Calibri" panose="020F0502020204030204" pitchFamily="34" charset="0"/>
            </a:endParaRPr>
          </a:p>
          <a:p>
            <a:pPr marL="457200" indent="-457200" algn="just">
              <a:spcBef>
                <a:spcPts val="600"/>
              </a:spcBef>
              <a:spcAft>
                <a:spcPts val="600"/>
              </a:spcAft>
              <a:buFont typeface="+mj-lt"/>
              <a:buAutoNum type="arabicParenR"/>
            </a:pPr>
            <a:r>
              <a:rPr lang="en-US" sz="2400" dirty="0" err="1">
                <a:latin typeface="Times New Roman" panose="02020603050405020304" pitchFamily="18" charset="0"/>
                <a:ea typeface="Times New Roman" panose="02020603050405020304" pitchFamily="18" charset="0"/>
              </a:rPr>
              <a:t>Gồm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những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định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liên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đến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chuyển</a:t>
            </a:r>
            <a:r>
              <a:rPr lang="en-US" sz="2400" dirty="0">
                <a:latin typeface="Times New Roman" panose="02020603050405020304" pitchFamily="18" charset="0"/>
                <a:ea typeface="Times New Roman" panose="02020603050405020304" pitchFamily="18" charset="0"/>
              </a:rPr>
              <a:t> do </a:t>
            </a:r>
            <a:r>
              <a:rPr lang="en-US" sz="2400" dirty="0" err="1">
                <a:latin typeface="Times New Roman" panose="02020603050405020304" pitchFamily="18" charset="0"/>
                <a:ea typeface="Times New Roman" panose="02020603050405020304" pitchFamily="18" charset="0"/>
              </a:rPr>
              <a:t>hãng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in </a:t>
            </a:r>
            <a:r>
              <a:rPr lang="en-US" sz="2400" dirty="0" err="1">
                <a:latin typeface="Times New Roman" panose="02020603050405020304" pitchFamily="18" charset="0"/>
                <a:ea typeface="Times New Roman" panose="02020603050405020304" pitchFamily="18" charset="0"/>
              </a:rPr>
              <a:t>sẵn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thuê</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quyền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bổ</a:t>
            </a:r>
            <a:r>
              <a:rPr lang="en-US" sz="2400" dirty="0">
                <a:latin typeface="Times New Roman" panose="02020603050405020304" pitchFamily="18" charset="0"/>
                <a:ea typeface="Times New Roman" panose="02020603050405020304" pitchFamily="18" charset="0"/>
              </a:rPr>
              <a:t> sung hay </a:t>
            </a:r>
            <a:r>
              <a:rPr lang="en-US" sz="2400" dirty="0" err="1">
                <a:latin typeface="Times New Roman" panose="02020603050405020304" pitchFamily="18" charset="0"/>
                <a:ea typeface="Times New Roman" panose="02020603050405020304" pitchFamily="18" charset="0"/>
              </a:rPr>
              <a:t>sửa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đổi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mặc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nhiên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chấp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nó</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457200" indent="-457200" algn="just">
              <a:spcBef>
                <a:spcPts val="600"/>
              </a:spcBef>
              <a:spcAft>
                <a:spcPts val="600"/>
              </a:spcAft>
              <a:buFont typeface="+mj-lt"/>
              <a:buAutoNum type="arabicParenR"/>
            </a:pPr>
            <a:r>
              <a:rPr lang="en-US" sz="2400" dirty="0" err="1">
                <a:latin typeface="Times New Roman" panose="02020603050405020304" pitchFamily="18" charset="0"/>
                <a:ea typeface="Times New Roman" panose="02020603050405020304" pitchFamily="18" charset="0"/>
              </a:rPr>
              <a:t>Mặt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thường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gồm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nội</a:t>
            </a:r>
            <a:r>
              <a:rPr lang="en-US" sz="2400" dirty="0">
                <a:latin typeface="Times New Roman" panose="02020603050405020304" pitchFamily="18" charset="0"/>
                <a:ea typeface="Times New Roman" panose="02020603050405020304" pitchFamily="18" charset="0"/>
              </a:rPr>
              <a:t> dung </a:t>
            </a:r>
            <a:r>
              <a:rPr lang="en-US" sz="2400" dirty="0" err="1">
                <a:latin typeface="Times New Roman" panose="02020603050405020304" pitchFamily="18" charset="0"/>
                <a:ea typeface="Times New Roman" panose="02020603050405020304" pitchFamily="18" charset="0"/>
              </a:rPr>
              <a:t>như</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định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nghĩa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điều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khoản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điều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khoản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trách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nhiệm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chở</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điều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khoản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xếp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dỡ</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điều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khoản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phí</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phụ</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phí</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điều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khoản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giới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trách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nhiệm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chở</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điều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khoản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miễn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trách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chở</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457200" indent="-457200" algn="just">
              <a:spcBef>
                <a:spcPts val="600"/>
              </a:spcBef>
              <a:spcAft>
                <a:spcPts val="600"/>
              </a:spcAft>
              <a:buFont typeface="+mj-lt"/>
              <a:buAutoNum type="arabicParenR"/>
            </a:pPr>
            <a:r>
              <a:rPr lang="en-US" sz="2400" dirty="0" err="1">
                <a:latin typeface="Times New Roman" panose="02020603050405020304" pitchFamily="18" charset="0"/>
                <a:ea typeface="Times New Roman" panose="02020603050405020304" pitchFamily="18" charset="0"/>
              </a:rPr>
              <a:t>Mặt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mặc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dù</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điều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khoản</a:t>
            </a:r>
            <a:r>
              <a:rPr lang="en-US" sz="2400" dirty="0">
                <a:latin typeface="Times New Roman" panose="02020603050405020304" pitchFamily="18" charset="0"/>
                <a:ea typeface="Times New Roman" panose="02020603050405020304" pitchFamily="18" charset="0"/>
              </a:rPr>
              <a:t> do </a:t>
            </a:r>
            <a:r>
              <a:rPr lang="en-US" sz="2400" dirty="0" err="1">
                <a:latin typeface="Times New Roman" panose="02020603050405020304" pitchFamily="18" charset="0"/>
                <a:ea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tự</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định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nhưng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nội</a:t>
            </a:r>
            <a:r>
              <a:rPr lang="en-US" sz="2400" dirty="0">
                <a:latin typeface="Times New Roman" panose="02020603050405020304" pitchFamily="18" charset="0"/>
                <a:ea typeface="Times New Roman" panose="02020603050405020304" pitchFamily="18" charset="0"/>
              </a:rPr>
              <a:t> dung </a:t>
            </a:r>
            <a:r>
              <a:rPr lang="en-US" sz="2400" dirty="0" err="1">
                <a:latin typeface="Times New Roman" panose="02020603050405020304" pitchFamily="18" charset="0"/>
                <a:ea typeface="Times New Roman" panose="02020603050405020304" pitchFamily="18" charset="0"/>
              </a:rPr>
              <a:t>phù</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hợp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với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định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tập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quốc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tế</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chuyển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hoá</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bằng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đường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biển</a:t>
            </a:r>
            <a:r>
              <a:rPr lang="en-US" sz="2400" dirty="0">
                <a:latin typeface="Times New Roman" panose="02020603050405020304" pitchFamily="18" charset="0"/>
                <a:ea typeface="Times New Roman" panose="02020603050405020304" pitchFamily="18" charset="0"/>
              </a:rPr>
              <a:t>.</a:t>
            </a:r>
            <a:endParaRPr lang="en-US" sz="2400" dirty="0"/>
          </a:p>
        </p:txBody>
      </p:sp>
      <p:sp>
        <p:nvSpPr>
          <p:cNvPr id="3" name="Rectangle 2"/>
          <p:cNvSpPr/>
          <p:nvPr/>
        </p:nvSpPr>
        <p:spPr>
          <a:xfrm>
            <a:off x="4191001" y="132170"/>
            <a:ext cx="4268989" cy="461665"/>
          </a:xfrm>
          <a:prstGeom prst="rect">
            <a:avLst/>
          </a:prstGeom>
        </p:spPr>
        <p:txBody>
          <a:bodyPr wrap="none">
            <a:spAutoFit/>
          </a:bodyPr>
          <a:lstStyle/>
          <a:p>
            <a:pPr marL="285750" indent="-285750">
              <a:buFont typeface="Wingdings" panose="05000000000000000000" pitchFamily="2" charset="2"/>
              <a:buChar char="v"/>
            </a:pPr>
            <a:r>
              <a:rPr lang="en-US" sz="2400" b="1" dirty="0">
                <a:solidFill>
                  <a:srgbClr val="FF0000"/>
                </a:solidFill>
                <a:latin typeface="Times New Roman" panose="02020603050405020304" pitchFamily="18" charset="0"/>
              </a:rPr>
              <a:t>NỘI DUNG CỦA VẬN ĐƠN</a:t>
            </a:r>
            <a:endParaRPr lang="en-US" sz="2400" dirty="0">
              <a:solidFill>
                <a:srgbClr val="FF0000"/>
              </a:solidFill>
            </a:endParaRPr>
          </a:p>
        </p:txBody>
      </p:sp>
    </p:spTree>
    <p:extLst>
      <p:ext uri="{BB962C8B-B14F-4D97-AF65-F5344CB8AC3E}">
        <p14:creationId xmlns:p14="http://schemas.microsoft.com/office/powerpoint/2010/main" val="657676941"/>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fade">
                                      <p:cBhvr>
                                        <p:cTn id="14" dur="1000"/>
                                        <p:tgtEl>
                                          <p:spTgt spid="2">
                                            <p:txEl>
                                              <p:pRg st="2" end="2"/>
                                            </p:txEl>
                                          </p:spTgt>
                                        </p:tgtEl>
                                      </p:cBhvr>
                                    </p:animEffect>
                                    <p:anim calcmode="lin" valueType="num">
                                      <p:cBhvr>
                                        <p:cTn id="15"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barn(inVertical)">
                                      <p:cBhvr>
                                        <p:cTn id="21"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92129" y="0"/>
            <a:ext cx="6601423" cy="738664"/>
          </a:xfrm>
          <a:prstGeom prst="rect">
            <a:avLst/>
          </a:prstGeom>
        </p:spPr>
        <p:txBody>
          <a:bodyPr wrap="none">
            <a:spAutoFit/>
          </a:bodyPr>
          <a:lstStyle/>
          <a:p>
            <a:pPr marL="457200" indent="-457200" algn="just">
              <a:lnSpc>
                <a:spcPct val="150000"/>
              </a:lnSpc>
              <a:buFont typeface="Wingdings" panose="05000000000000000000" pitchFamily="2" charset="2"/>
              <a:buChar char="v"/>
            </a:pPr>
            <a:r>
              <a:rPr lang="en-US" sz="2800" b="1" cap="all" dirty="0" err="1">
                <a:solidFill>
                  <a:srgbClr val="FF0000"/>
                </a:solidFill>
                <a:latin typeface="Times New Roman" panose="02020603050405020304" pitchFamily="18" charset="0"/>
                <a:ea typeface="Times New Roman" panose="02020603050405020304" pitchFamily="18" charset="0"/>
              </a:rPr>
              <a:t>Các</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loại</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vận</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đơn</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đường</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biển</a:t>
            </a:r>
            <a:endParaRPr lang="en-US" sz="2800" cap="all" dirty="0">
              <a:solidFill>
                <a:srgbClr val="FF0000"/>
              </a:solidFill>
              <a:latin typeface="Times New Roman" panose="02020603050405020304" pitchFamily="18" charset="0"/>
              <a:ea typeface="Calibri" panose="020F0502020204030204" pitchFamily="34" charset="0"/>
            </a:endParaRPr>
          </a:p>
        </p:txBody>
      </p:sp>
      <p:sp>
        <p:nvSpPr>
          <p:cNvPr id="4" name="Rectangle 3"/>
          <p:cNvSpPr/>
          <p:nvPr/>
        </p:nvSpPr>
        <p:spPr>
          <a:xfrm>
            <a:off x="80684" y="1147481"/>
            <a:ext cx="11842375" cy="4616648"/>
          </a:xfrm>
          <a:prstGeom prst="rect">
            <a:avLst/>
          </a:prstGeom>
        </p:spPr>
        <p:txBody>
          <a:bodyPr wrap="square">
            <a:spAutoFit/>
          </a:bodyPr>
          <a:lstStyle/>
          <a:p>
            <a:pPr algn="just">
              <a:spcBef>
                <a:spcPts val="600"/>
              </a:spcBef>
              <a:spcAft>
                <a:spcPts val="600"/>
              </a:spcAft>
            </a:pPr>
            <a:r>
              <a:rPr lang="en-US" sz="2400" b="1" dirty="0" err="1">
                <a:latin typeface="Times New Roman" panose="02020603050405020304" pitchFamily="18" charset="0"/>
                <a:ea typeface="Times New Roman" panose="02020603050405020304" pitchFamily="18" charset="0"/>
              </a:rPr>
              <a:t>Phân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loại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theo</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chủ</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thể</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nhận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hàng</a:t>
            </a:r>
            <a:r>
              <a:rPr lang="en-US" sz="2400" b="1"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342900" indent="-342900" algn="just">
              <a:spcBef>
                <a:spcPts val="600"/>
              </a:spcBef>
              <a:spcAft>
                <a:spcPts val="600"/>
              </a:spcAft>
              <a:buSzPts val="1000"/>
              <a:buFont typeface="Symbol" panose="05050102010706020507" pitchFamily="18" charset="2"/>
              <a:buChar char=""/>
              <a:tabLst>
                <a:tab pos="457200" algn="l"/>
              </a:tabLst>
            </a:pP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đích</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danh</a:t>
            </a:r>
            <a:r>
              <a:rPr lang="en-US" sz="2400" dirty="0">
                <a:latin typeface="Times New Roman" panose="02020603050405020304" pitchFamily="18" charset="0"/>
                <a:ea typeface="Times New Roman" panose="02020603050405020304" pitchFamily="18" charset="0"/>
              </a:rPr>
              <a:t> (straight bills of lading):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loại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rõ</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địa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chỉ</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thông</a:t>
            </a:r>
            <a:r>
              <a:rPr lang="en-US" sz="2400" dirty="0">
                <a:latin typeface="Times New Roman" panose="02020603050405020304" pitchFamily="18" charset="0"/>
                <a:ea typeface="Times New Roman" panose="02020603050405020304" pitchFamily="18" charset="0"/>
              </a:rPr>
              <a:t> tin </a:t>
            </a:r>
            <a:r>
              <a:rPr lang="en-US" sz="2400" dirty="0" err="1">
                <a:latin typeface="Times New Roman" panose="02020603050405020304" pitchFamily="18" charset="0"/>
                <a:ea typeface="Times New Roman" panose="02020603050405020304" pitchFamily="18" charset="0"/>
              </a:rPr>
              <a:t>khác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như</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số</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điện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thoại</a:t>
            </a:r>
            <a:r>
              <a:rPr lang="en-US" sz="2400" dirty="0">
                <a:latin typeface="Times New Roman" panose="02020603050405020304" pitchFamily="18" charset="0"/>
                <a:ea typeface="Times New Roman" panose="02020603050405020304" pitchFamily="18" charset="0"/>
              </a:rPr>
              <a:t>, fax, email…)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chỉ</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mới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quyền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xuất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trình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hợp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342900" indent="-342900" algn="just">
              <a:spcBef>
                <a:spcPts val="600"/>
              </a:spcBef>
              <a:spcAft>
                <a:spcPts val="600"/>
              </a:spcAft>
              <a:buSzPts val="1000"/>
              <a:buFont typeface="Symbol" panose="05050102010706020507" pitchFamily="18" charset="2"/>
              <a:buChar char=""/>
              <a:tabLst>
                <a:tab pos="457200" algn="l"/>
              </a:tabLst>
            </a:pP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theo</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lệnh</a:t>
            </a:r>
            <a:r>
              <a:rPr lang="en-US" sz="2400" b="1"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(order bills of lading): </a:t>
            </a:r>
            <a:r>
              <a:rPr lang="en-US" sz="2400" dirty="0" err="1">
                <a:latin typeface="Times New Roman" panose="02020603050405020304" pitchFamily="18" charset="0"/>
                <a:ea typeface="Times New Roman" panose="02020603050405020304" pitchFamily="18" charset="0"/>
              </a:rPr>
              <a:t>Đây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loại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phổ</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biến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nhất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thương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quốc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tế</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gửi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hoặc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342900" indent="-342900" algn="just">
              <a:spcBef>
                <a:spcPts val="600"/>
              </a:spcBef>
              <a:spcAft>
                <a:spcPts val="600"/>
              </a:spcAft>
              <a:buSzPts val="1000"/>
              <a:buFont typeface="Symbol" panose="05050102010706020507" pitchFamily="18" charset="2"/>
              <a:buChar char=""/>
              <a:tabLst>
                <a:tab pos="457200" algn="l"/>
              </a:tabLst>
            </a:pP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vô</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danh</a:t>
            </a:r>
            <a:r>
              <a:rPr lang="en-US" sz="2400" dirty="0">
                <a:latin typeface="Times New Roman" panose="02020603050405020304" pitchFamily="18" charset="0"/>
                <a:ea typeface="Times New Roman" panose="02020603050405020304" pitchFamily="18" charset="0"/>
              </a:rPr>
              <a:t> (bearer bills of lading): Cho </a:t>
            </a:r>
            <a:r>
              <a:rPr lang="en-US" sz="2400" dirty="0" err="1">
                <a:latin typeface="Times New Roman" panose="02020603050405020304" pitchFamily="18" charset="0"/>
                <a:ea typeface="Times New Roman" panose="02020603050405020304" pitchFamily="18" charset="0"/>
              </a:rPr>
              <a:t>phép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xuất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trình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coi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đây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dạng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nhưng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ai</a:t>
            </a:r>
            <a:r>
              <a:rPr lang="en-US" sz="2400" dirty="0">
                <a:latin typeface="Times New Roman" panose="02020603050405020304" pitchFamily="18" charset="0"/>
                <a:ea typeface="Times New Roman" panose="02020603050405020304" pitchFamily="18" charset="0"/>
              </a:rPr>
              <a:t>. Theo </a:t>
            </a:r>
            <a:r>
              <a:rPr lang="en-US" sz="2400" dirty="0" err="1">
                <a:latin typeface="Times New Roman" panose="02020603050405020304" pitchFamily="18" charset="0"/>
                <a:ea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chuyển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thành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vô</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danh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bằng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hậu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mặt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nhưng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rõ</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ai</a:t>
            </a:r>
            <a:r>
              <a:rPr lang="en-US" sz="2400" dirty="0">
                <a:latin typeface="Times New Roman" panose="02020603050405020304" pitchFamily="18" charset="0"/>
                <a:ea typeface="Times New Roman" panose="02020603050405020304" pitchFamily="18" charset="0"/>
              </a:rPr>
              <a:t> (blank indorsement).</a:t>
            </a:r>
            <a:endParaRPr lang="en-US" sz="2400"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298923383"/>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92129" y="0"/>
            <a:ext cx="6601423" cy="738664"/>
          </a:xfrm>
          <a:prstGeom prst="rect">
            <a:avLst/>
          </a:prstGeom>
        </p:spPr>
        <p:txBody>
          <a:bodyPr wrap="none">
            <a:spAutoFit/>
          </a:bodyPr>
          <a:lstStyle/>
          <a:p>
            <a:pPr marL="457200" indent="-457200" algn="just">
              <a:lnSpc>
                <a:spcPct val="150000"/>
              </a:lnSpc>
              <a:buFont typeface="Wingdings" panose="05000000000000000000" pitchFamily="2" charset="2"/>
              <a:buChar char="v"/>
            </a:pPr>
            <a:r>
              <a:rPr lang="en-US" sz="2800" b="1" cap="all" dirty="0" err="1">
                <a:solidFill>
                  <a:srgbClr val="FF0000"/>
                </a:solidFill>
                <a:latin typeface="Times New Roman" panose="02020603050405020304" pitchFamily="18" charset="0"/>
                <a:ea typeface="Times New Roman" panose="02020603050405020304" pitchFamily="18" charset="0"/>
              </a:rPr>
              <a:t>Các</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loại</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vận</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đơn</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đường</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biển</a:t>
            </a:r>
            <a:endParaRPr lang="en-US" sz="2800" cap="all" dirty="0">
              <a:solidFill>
                <a:srgbClr val="FF0000"/>
              </a:solidFill>
              <a:latin typeface="Times New Roman" panose="02020603050405020304" pitchFamily="18" charset="0"/>
              <a:ea typeface="Calibri" panose="020F0502020204030204" pitchFamily="34" charset="0"/>
            </a:endParaRPr>
          </a:p>
        </p:txBody>
      </p:sp>
      <p:sp>
        <p:nvSpPr>
          <p:cNvPr id="4" name="Rectangle 3"/>
          <p:cNvSpPr/>
          <p:nvPr/>
        </p:nvSpPr>
        <p:spPr>
          <a:xfrm>
            <a:off x="394447" y="914400"/>
            <a:ext cx="10121153" cy="5647700"/>
          </a:xfrm>
          <a:prstGeom prst="rect">
            <a:avLst/>
          </a:prstGeom>
        </p:spPr>
        <p:txBody>
          <a:bodyPr wrap="square">
            <a:spAutoFit/>
          </a:bodyPr>
          <a:lstStyle/>
          <a:p>
            <a:pPr algn="just">
              <a:spcBef>
                <a:spcPts val="600"/>
              </a:spcBef>
            </a:pPr>
            <a:r>
              <a:rPr lang="en-US" sz="2400" b="1" dirty="0" err="1">
                <a:latin typeface="Times New Roman" panose="02020603050405020304" pitchFamily="18" charset="0"/>
                <a:ea typeface="Times New Roman" panose="02020603050405020304" pitchFamily="18" charset="0"/>
              </a:rPr>
              <a:t>Phân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loại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theo</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tình</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trạng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342900" indent="-342900" algn="just">
              <a:spcBef>
                <a:spcPts val="600"/>
              </a:spcBef>
              <a:buSzPts val="1000"/>
              <a:buFont typeface="Symbol" panose="05050102010706020507" pitchFamily="18" charset="2"/>
              <a:buChar char=""/>
              <a:tabLst>
                <a:tab pos="457200" algn="l"/>
              </a:tabLst>
            </a:pP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hoàn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hảo</a:t>
            </a:r>
            <a:r>
              <a:rPr lang="en-US" sz="2400" dirty="0">
                <a:latin typeface="Times New Roman" panose="02020603050405020304" pitchFamily="18" charset="0"/>
                <a:ea typeface="Times New Roman" panose="02020603050405020304" pitchFamily="18" charset="0"/>
              </a:rPr>
              <a:t> (Clean B/L), </a:t>
            </a:r>
            <a:r>
              <a:rPr lang="en-US" sz="2400" dirty="0" err="1">
                <a:latin typeface="Times New Roman" panose="02020603050405020304" pitchFamily="18" charset="0"/>
                <a:ea typeface="Times New Roman" panose="02020603050405020304" pitchFamily="18" charset="0"/>
              </a:rPr>
              <a:t>còn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gọi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sạch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chú</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về</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khiếm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khuyết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hóa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bì</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342900" indent="-342900" algn="just">
              <a:spcBef>
                <a:spcPts val="600"/>
              </a:spcBef>
              <a:buSzPts val="1000"/>
              <a:buFont typeface="Symbol" panose="05050102010706020507" pitchFamily="18" charset="2"/>
              <a:buChar char=""/>
              <a:tabLst>
                <a:tab pos="457200" algn="l"/>
              </a:tabLst>
            </a:pP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không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hoàn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hảo</a:t>
            </a:r>
            <a:r>
              <a:rPr lang="en-US" sz="2400" dirty="0">
                <a:latin typeface="Times New Roman" panose="02020603050405020304" pitchFamily="18" charset="0"/>
                <a:ea typeface="Times New Roman" panose="02020603050405020304" pitchFamily="18" charset="0"/>
              </a:rPr>
              <a:t> (Unclean B/L), </a:t>
            </a:r>
            <a:r>
              <a:rPr lang="en-US" sz="2400" dirty="0" err="1">
                <a:latin typeface="Times New Roman" panose="02020603050405020304" pitchFamily="18" charset="0"/>
                <a:ea typeface="Times New Roman" panose="02020603050405020304" pitchFamily="18" charset="0"/>
              </a:rPr>
              <a:t>còn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gọi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bẩn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chú</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về</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khiếm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khuyết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hóa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chẳng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như</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bị</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rách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dấu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hiệu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bị</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ẩm</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algn="just">
              <a:spcBef>
                <a:spcPts val="600"/>
              </a:spcBef>
            </a:pPr>
            <a:r>
              <a:rPr lang="en-US" sz="2400" b="1" dirty="0" err="1">
                <a:latin typeface="Times New Roman" panose="02020603050405020304" pitchFamily="18" charset="0"/>
                <a:ea typeface="Times New Roman" panose="02020603050405020304" pitchFamily="18" charset="0"/>
              </a:rPr>
              <a:t>Phân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loại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theo</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tình</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trạng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nhận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hàng</a:t>
            </a:r>
            <a:r>
              <a:rPr lang="en-US" sz="2400" b="1"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342900" indent="-342900" algn="just">
              <a:spcBef>
                <a:spcPts val="600"/>
              </a:spcBef>
              <a:buSzPts val="1000"/>
              <a:buFont typeface="Symbol" panose="05050102010706020507" pitchFamily="18" charset="2"/>
              <a:buChar char=""/>
              <a:tabLst>
                <a:tab pos="457200" algn="l"/>
              </a:tabLst>
            </a:pP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đã</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xếp</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hàng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lên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(Shipped on board B/L):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cấp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hóa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xếp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342900" indent="-342900" algn="just">
              <a:spcBef>
                <a:spcPts val="600"/>
              </a:spcBef>
              <a:buSzPts val="1000"/>
              <a:buFont typeface="Symbol" panose="05050102010706020507" pitchFamily="18" charset="2"/>
              <a:buChar char=""/>
              <a:tabLst>
                <a:tab pos="457200" algn="l"/>
              </a:tabLst>
            </a:pP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nhận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hàng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để</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xếp</a:t>
            </a:r>
            <a:r>
              <a:rPr lang="en-US" sz="2400" dirty="0">
                <a:latin typeface="Times New Roman" panose="02020603050405020304" pitchFamily="18" charset="0"/>
                <a:ea typeface="Times New Roman" panose="02020603050405020304" pitchFamily="18" charset="0"/>
              </a:rPr>
              <a:t> (Received for shipment B/L):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cấp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hóa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xếp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xuống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 do </a:t>
            </a:r>
            <a:r>
              <a:rPr lang="en-US" sz="2400" dirty="0" err="1">
                <a:latin typeface="Times New Roman" panose="02020603050405020304" pitchFamily="18" charset="0"/>
                <a:ea typeface="Times New Roman" panose="02020603050405020304" pitchFamily="18" charset="0"/>
              </a:rPr>
              <a:t>đó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xếp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xuống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chuyển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đổi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thành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xếp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bằng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bổ</a:t>
            </a:r>
            <a:r>
              <a:rPr lang="en-US" sz="2400" dirty="0">
                <a:latin typeface="Times New Roman" panose="02020603050405020304" pitchFamily="18" charset="0"/>
                <a:ea typeface="Times New Roman" panose="02020603050405020304" pitchFamily="18" charset="0"/>
              </a:rPr>
              <a:t> sung </a:t>
            </a:r>
            <a:r>
              <a:rPr lang="en-US" sz="2400" dirty="0" err="1">
                <a:latin typeface="Times New Roman" panose="02020603050405020304" pitchFamily="18" charset="0"/>
                <a:ea typeface="Times New Roman" panose="02020603050405020304" pitchFamily="18" charset="0"/>
              </a:rPr>
              <a:t>xác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xếp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thực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tế</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lên</a:t>
            </a:r>
            <a:endParaRPr lang="en-US" sz="2400"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256727909"/>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barn(inVertical)">
                                      <p:cBhvr>
                                        <p:cTn id="28" dur="500"/>
                                        <p:tgtEl>
                                          <p:spTgt spid="4">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4">
                                            <p:txEl>
                                              <p:pRg st="4" end="4"/>
                                            </p:txEl>
                                          </p:spTgt>
                                        </p:tgtEl>
                                        <p:attrNameLst>
                                          <p:attrName>style.visibility</p:attrName>
                                        </p:attrNameLst>
                                      </p:cBhvr>
                                      <p:to>
                                        <p:strVal val="visible"/>
                                      </p:to>
                                    </p:set>
                                    <p:animEffect transition="in" filter="fade">
                                      <p:cBhvr>
                                        <p:cTn id="33" dur="1000"/>
                                        <p:tgtEl>
                                          <p:spTgt spid="4">
                                            <p:txEl>
                                              <p:pRg st="4" end="4"/>
                                            </p:txEl>
                                          </p:spTgt>
                                        </p:tgtEl>
                                      </p:cBhvr>
                                    </p:animEffect>
                                    <p:anim calcmode="lin" valueType="num">
                                      <p:cBhvr>
                                        <p:cTn id="34"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4">
                                            <p:txEl>
                                              <p:pRg st="5" end="5"/>
                                            </p:txEl>
                                          </p:spTgt>
                                        </p:tgtEl>
                                        <p:attrNameLst>
                                          <p:attrName>style.visibility</p:attrName>
                                        </p:attrNameLst>
                                      </p:cBhvr>
                                      <p:to>
                                        <p:strVal val="visible"/>
                                      </p:to>
                                    </p:set>
                                    <p:animEffect transition="in" filter="fade">
                                      <p:cBhvr>
                                        <p:cTn id="40" dur="1000"/>
                                        <p:tgtEl>
                                          <p:spTgt spid="4">
                                            <p:txEl>
                                              <p:pRg st="5" end="5"/>
                                            </p:txEl>
                                          </p:spTgt>
                                        </p:tgtEl>
                                      </p:cBhvr>
                                    </p:animEffect>
                                    <p:anim calcmode="lin" valueType="num">
                                      <p:cBhvr>
                                        <p:cTn id="41"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2"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055659" y="2453056"/>
            <a:ext cx="6136341" cy="4404944"/>
          </a:xfrm>
          <a:prstGeom prst="rect">
            <a:avLst/>
          </a:prstGeom>
        </p:spPr>
      </p:pic>
      <p:sp>
        <p:nvSpPr>
          <p:cNvPr id="2" name="Rectangle 1"/>
          <p:cNvSpPr/>
          <p:nvPr/>
        </p:nvSpPr>
        <p:spPr>
          <a:xfrm>
            <a:off x="2592129" y="0"/>
            <a:ext cx="6601423" cy="738664"/>
          </a:xfrm>
          <a:prstGeom prst="rect">
            <a:avLst/>
          </a:prstGeom>
        </p:spPr>
        <p:txBody>
          <a:bodyPr wrap="none">
            <a:spAutoFit/>
          </a:bodyPr>
          <a:lstStyle/>
          <a:p>
            <a:pPr marL="457200" indent="-457200" algn="just">
              <a:lnSpc>
                <a:spcPct val="150000"/>
              </a:lnSpc>
              <a:buFont typeface="Wingdings" panose="05000000000000000000" pitchFamily="2" charset="2"/>
              <a:buChar char="v"/>
            </a:pPr>
            <a:r>
              <a:rPr lang="en-US" sz="2800" b="1" cap="all" dirty="0" err="1">
                <a:solidFill>
                  <a:srgbClr val="FF0000"/>
                </a:solidFill>
                <a:latin typeface="Times New Roman" panose="02020603050405020304" pitchFamily="18" charset="0"/>
                <a:ea typeface="Times New Roman" panose="02020603050405020304" pitchFamily="18" charset="0"/>
              </a:rPr>
              <a:t>Các</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loại</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vận</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đơn</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đường</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biển</a:t>
            </a:r>
            <a:endParaRPr lang="en-US" sz="2800" cap="all" dirty="0">
              <a:solidFill>
                <a:srgbClr val="FF0000"/>
              </a:solidFill>
              <a:latin typeface="Times New Roman" panose="02020603050405020304" pitchFamily="18" charset="0"/>
              <a:ea typeface="Calibri" panose="020F0502020204030204" pitchFamily="34" charset="0"/>
            </a:endParaRPr>
          </a:p>
        </p:txBody>
      </p:sp>
      <p:sp>
        <p:nvSpPr>
          <p:cNvPr id="3" name="Rectangle 2"/>
          <p:cNvSpPr/>
          <p:nvPr/>
        </p:nvSpPr>
        <p:spPr>
          <a:xfrm>
            <a:off x="376518" y="614503"/>
            <a:ext cx="11008658" cy="1754326"/>
          </a:xfrm>
          <a:prstGeom prst="rect">
            <a:avLst/>
          </a:prstGeom>
        </p:spPr>
        <p:txBody>
          <a:bodyPr wrap="square">
            <a:spAutoFit/>
          </a:bodyPr>
          <a:lstStyle/>
          <a:p>
            <a:pPr algn="just">
              <a:lnSpc>
                <a:spcPct val="150000"/>
              </a:lnSpc>
            </a:pPr>
            <a:r>
              <a:rPr lang="en-US" sz="2400" b="1" dirty="0" err="1">
                <a:latin typeface="Times New Roman" panose="02020603050405020304" pitchFamily="18" charset="0"/>
                <a:ea typeface="Times New Roman" panose="02020603050405020304" pitchFamily="18" charset="0"/>
              </a:rPr>
              <a:t>Phân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loại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theo</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chủ</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thể</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cấp</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endParaRPr lang="en-US" sz="2400" dirty="0">
              <a:latin typeface="Times New Roman" panose="02020603050405020304" pitchFamily="18" charset="0"/>
              <a:ea typeface="Calibri" panose="020F0502020204030204" pitchFamily="34" charset="0"/>
            </a:endParaRPr>
          </a:p>
          <a:p>
            <a:pPr marL="342900" indent="-342900" algn="just">
              <a:lnSpc>
                <a:spcPct val="150000"/>
              </a:lnSpc>
              <a:buSzPts val="1000"/>
              <a:buFont typeface="Symbol" panose="05050102010706020507" pitchFamily="18" charset="2"/>
              <a:buChar char=""/>
              <a:tabLst>
                <a:tab pos="457200" algn="l"/>
              </a:tabLst>
            </a:pP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chủ</a:t>
            </a:r>
            <a:r>
              <a:rPr lang="en-US" sz="2400" dirty="0">
                <a:latin typeface="Times New Roman" panose="02020603050405020304" pitchFamily="18" charset="0"/>
                <a:ea typeface="Times New Roman" panose="02020603050405020304" pitchFamily="18" charset="0"/>
              </a:rPr>
              <a:t> (Master Bill of Lading - MBL): do </a:t>
            </a:r>
            <a:r>
              <a:rPr lang="en-US" sz="2400" dirty="0" err="1">
                <a:latin typeface="Times New Roman" panose="02020603050405020304" pitchFamily="18" charset="0"/>
                <a:ea typeface="Times New Roman" panose="02020603050405020304" pitchFamily="18" charset="0"/>
              </a:rPr>
              <a:t>hãng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phát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gửi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chủ</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hay </a:t>
            </a:r>
            <a:r>
              <a:rPr lang="en-US" sz="2400" dirty="0" err="1">
                <a:latin typeface="Times New Roman" panose="02020603050405020304" pitchFamily="18" charset="0"/>
                <a:ea typeface="Times New Roman" panose="02020603050405020304" pitchFamily="18" charset="0"/>
              </a:rPr>
              <a:t>công</a:t>
            </a:r>
            <a:r>
              <a:rPr lang="en-US" sz="2400" dirty="0">
                <a:latin typeface="Times New Roman" panose="02020603050405020304" pitchFamily="18" charset="0"/>
                <a:ea typeface="Times New Roman" panose="02020603050405020304" pitchFamily="18" charset="0"/>
              </a:rPr>
              <a:t> ty </a:t>
            </a:r>
            <a:r>
              <a:rPr lang="en-US" sz="2400" dirty="0" err="1">
                <a:latin typeface="Times New Roman" panose="02020603050405020304" pitchFamily="18" charset="0"/>
                <a:ea typeface="Times New Roman" panose="02020603050405020304" pitchFamily="18" charset="0"/>
              </a:rPr>
              <a:t>giao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hoặc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lý</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p:txBody>
      </p:sp>
      <p:sp>
        <p:nvSpPr>
          <p:cNvPr id="5" name="Rectangle 4"/>
          <p:cNvSpPr/>
          <p:nvPr/>
        </p:nvSpPr>
        <p:spPr>
          <a:xfrm>
            <a:off x="376518" y="2717353"/>
            <a:ext cx="5679141" cy="2862322"/>
          </a:xfrm>
          <a:prstGeom prst="rect">
            <a:avLst/>
          </a:prstGeom>
        </p:spPr>
        <p:txBody>
          <a:bodyPr wrap="square">
            <a:spAutoFit/>
          </a:bodyPr>
          <a:lstStyle/>
          <a:p>
            <a:pPr marL="342900" indent="-342900" algn="just">
              <a:lnSpc>
                <a:spcPct val="150000"/>
              </a:lnSpc>
              <a:buSzPts val="1000"/>
              <a:buFont typeface="Symbol" panose="05050102010706020507" pitchFamily="18" charset="2"/>
              <a:buChar char=""/>
              <a:tabLst>
                <a:tab pos="457200" algn="l"/>
              </a:tabLst>
            </a:pPr>
            <a:r>
              <a:rPr lang="en-US" sz="2400" b="1" dirty="0" err="1">
                <a:solidFill>
                  <a:prstClr val="black"/>
                </a:solidFill>
                <a:latin typeface="Times New Roman" panose="02020603050405020304" pitchFamily="18" charset="0"/>
                <a:ea typeface="Times New Roman" panose="02020603050405020304" pitchFamily="18" charset="0"/>
              </a:rPr>
              <a:t>Vận</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đơn</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nhà</a:t>
            </a:r>
            <a:r>
              <a:rPr lang="en-US" sz="2400" dirty="0">
                <a:solidFill>
                  <a:prstClr val="black"/>
                </a:solidFill>
                <a:latin typeface="Times New Roman" panose="02020603050405020304" pitchFamily="18" charset="0"/>
                <a:ea typeface="Times New Roman" panose="02020603050405020304" pitchFamily="18" charset="0"/>
              </a:rPr>
              <a:t> (House Bill of Lading - HBL): do </a:t>
            </a:r>
            <a:r>
              <a:rPr lang="en-US" sz="2400" dirty="0" err="1">
                <a:solidFill>
                  <a:prstClr val="black"/>
                </a:solidFill>
                <a:latin typeface="Times New Roman" panose="02020603050405020304" pitchFamily="18" charset="0"/>
                <a:ea typeface="Times New Roman" panose="02020603050405020304" pitchFamily="18" charset="0"/>
              </a:rPr>
              <a:t>công</a:t>
            </a:r>
            <a:r>
              <a:rPr lang="en-US" sz="2400" dirty="0">
                <a:solidFill>
                  <a:prstClr val="black"/>
                </a:solidFill>
                <a:latin typeface="Times New Roman" panose="02020603050405020304" pitchFamily="18" charset="0"/>
                <a:ea typeface="Times New Roman" panose="02020603050405020304" pitchFamily="18" charset="0"/>
              </a:rPr>
              <a:t> ty </a:t>
            </a:r>
            <a:r>
              <a:rPr lang="en-US" sz="2400" dirty="0" err="1">
                <a:solidFill>
                  <a:prstClr val="black"/>
                </a:solidFill>
                <a:latin typeface="Times New Roman" panose="02020603050405020304" pitchFamily="18" charset="0"/>
                <a:ea typeface="Times New Roman" panose="02020603050405020304" pitchFamily="18" charset="0"/>
              </a:rPr>
              <a:t>giao</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nhận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vận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tải</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phát</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hành</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Người</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gửi</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hàng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và</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nhận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hàng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thường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là</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chủ</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hàng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công</a:t>
            </a:r>
            <a:r>
              <a:rPr lang="en-US" sz="2400" dirty="0">
                <a:solidFill>
                  <a:prstClr val="black"/>
                </a:solidFill>
                <a:latin typeface="Times New Roman" panose="02020603050405020304" pitchFamily="18" charset="0"/>
                <a:ea typeface="Times New Roman" panose="02020603050405020304" pitchFamily="18" charset="0"/>
              </a:rPr>
              <a:t> ty </a:t>
            </a:r>
            <a:r>
              <a:rPr lang="en-US" sz="2400" dirty="0" err="1">
                <a:solidFill>
                  <a:prstClr val="black"/>
                </a:solidFill>
                <a:latin typeface="Times New Roman" panose="02020603050405020304" pitchFamily="18" charset="0"/>
                <a:ea typeface="Times New Roman" panose="02020603050405020304" pitchFamily="18" charset="0"/>
              </a:rPr>
              <a:t>xuất</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nhập</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khẩu</a:t>
            </a:r>
            <a:r>
              <a:rPr lang="en-US" sz="2400" dirty="0">
                <a:solidFill>
                  <a:prstClr val="black"/>
                </a:solidFill>
                <a:latin typeface="Times New Roman" panose="02020603050405020304" pitchFamily="18" charset="0"/>
                <a:ea typeface="Times New Roman" panose="02020603050405020304" pitchFamily="18" charset="0"/>
              </a:rPr>
              <a:t> </a:t>
            </a:r>
            <a:endParaRPr lang="en-US" sz="2400" dirty="0">
              <a:solidFill>
                <a:prstClr val="black"/>
              </a:solidFill>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787677242"/>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Effect transition="in" filter="fade">
                                      <p:cBhvr>
                                        <p:cTn id="14" dur="1000"/>
                                        <p:tgtEl>
                                          <p:spTgt spid="5">
                                            <p:txEl>
                                              <p:pRg st="0" end="0"/>
                                            </p:txEl>
                                          </p:spTgt>
                                        </p:tgtEl>
                                      </p:cBhvr>
                                    </p:animEffect>
                                    <p:anim calcmode="lin" valueType="num">
                                      <p:cBhvr>
                                        <p:cTn id="15"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5153" y="533401"/>
            <a:ext cx="11394141" cy="5078313"/>
          </a:xfrm>
          <a:prstGeom prst="rect">
            <a:avLst/>
          </a:prstGeom>
        </p:spPr>
        <p:txBody>
          <a:bodyPr wrap="square">
            <a:spAutoFit/>
          </a:bodyPr>
          <a:lstStyle/>
          <a:p>
            <a:pPr lvl="0" algn="just">
              <a:lnSpc>
                <a:spcPct val="150000"/>
              </a:lnSpc>
            </a:pPr>
            <a:r>
              <a:rPr lang="en-US" sz="2400" b="1" dirty="0" err="1">
                <a:solidFill>
                  <a:prstClr val="black"/>
                </a:solidFill>
                <a:latin typeface="Times New Roman" panose="02020603050405020304" pitchFamily="18" charset="0"/>
                <a:ea typeface="Times New Roman" panose="02020603050405020304" pitchFamily="18" charset="0"/>
              </a:rPr>
              <a:t>Phân</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loại</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theo</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việc</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xuất</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trình</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vận</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đơn</a:t>
            </a:r>
            <a:endParaRPr lang="en-US" sz="2400" dirty="0">
              <a:solidFill>
                <a:prstClr val="black"/>
              </a:solidFill>
              <a:latin typeface="Times New Roman" panose="02020603050405020304" pitchFamily="18" charset="0"/>
              <a:ea typeface="Calibri" panose="020F0502020204030204" pitchFamily="34" charset="0"/>
            </a:endParaRPr>
          </a:p>
          <a:p>
            <a:pPr marL="342900" indent="-342900" algn="just">
              <a:lnSpc>
                <a:spcPct val="150000"/>
              </a:lnSpc>
              <a:buSzPts val="1000"/>
              <a:buFont typeface="Symbol" panose="05050102010706020507" pitchFamily="18" charset="2"/>
              <a:buChar char=""/>
              <a:tabLst>
                <a:tab pos="457200" algn="l"/>
              </a:tabLst>
            </a:pPr>
            <a:r>
              <a:rPr lang="en-US" sz="2400" b="1" dirty="0" err="1">
                <a:solidFill>
                  <a:prstClr val="black"/>
                </a:solidFill>
                <a:latin typeface="Times New Roman" panose="02020603050405020304" pitchFamily="18" charset="0"/>
                <a:ea typeface="Times New Roman" panose="02020603050405020304" pitchFamily="18" charset="0"/>
              </a:rPr>
              <a:t>Vận</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đơn</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gốc</a:t>
            </a:r>
            <a:r>
              <a:rPr lang="en-US" sz="2400" dirty="0">
                <a:solidFill>
                  <a:prstClr val="black"/>
                </a:solidFill>
                <a:latin typeface="Times New Roman" panose="02020603050405020304" pitchFamily="18" charset="0"/>
                <a:ea typeface="Times New Roman" panose="02020603050405020304" pitchFamily="18" charset="0"/>
              </a:rPr>
              <a:t> (Original B/L): </a:t>
            </a:r>
            <a:r>
              <a:rPr lang="en-US" sz="2400" dirty="0" err="1">
                <a:solidFill>
                  <a:prstClr val="black"/>
                </a:solidFill>
                <a:latin typeface="Times New Roman" panose="02020603050405020304" pitchFamily="18" charset="0"/>
                <a:ea typeface="Times New Roman" panose="02020603050405020304" pitchFamily="18" charset="0"/>
              </a:rPr>
              <a:t>người</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nhận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hàng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phải</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xuất</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trình</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vận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đơn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gốc</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mới</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được</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lấy</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lệnh</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giao</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hàng</a:t>
            </a:r>
            <a:r>
              <a:rPr lang="en-US" sz="2400" dirty="0">
                <a:solidFill>
                  <a:prstClr val="black"/>
                </a:solidFill>
                <a:latin typeface="Times New Roman" panose="02020603050405020304" pitchFamily="18" charset="0"/>
                <a:ea typeface="Times New Roman" panose="02020603050405020304" pitchFamily="18" charset="0"/>
              </a:rPr>
              <a:t> (D/O).</a:t>
            </a:r>
            <a:endParaRPr lang="en-US" sz="2400" dirty="0">
              <a:solidFill>
                <a:prstClr val="black"/>
              </a:solidFill>
              <a:latin typeface="Times New Roman" panose="02020603050405020304" pitchFamily="18" charset="0"/>
              <a:ea typeface="Calibri" panose="020F0502020204030204" pitchFamily="34" charset="0"/>
            </a:endParaRPr>
          </a:p>
          <a:p>
            <a:pPr marL="342900" indent="-342900" algn="just">
              <a:lnSpc>
                <a:spcPct val="150000"/>
              </a:lnSpc>
              <a:buSzPts val="1000"/>
              <a:buFont typeface="Symbol" panose="05050102010706020507" pitchFamily="18" charset="2"/>
              <a:buChar char=""/>
              <a:tabLst>
                <a:tab pos="457200" algn="l"/>
              </a:tabLst>
            </a:pPr>
            <a:r>
              <a:rPr lang="en-US" sz="2400" b="1" dirty="0" err="1">
                <a:solidFill>
                  <a:prstClr val="black"/>
                </a:solidFill>
                <a:latin typeface="Times New Roman" panose="02020603050405020304" pitchFamily="18" charset="0"/>
                <a:ea typeface="Times New Roman" panose="02020603050405020304" pitchFamily="18" charset="0"/>
              </a:rPr>
              <a:t>Vận</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đơn</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giao</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hàng</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bằng</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điện</a:t>
            </a:r>
            <a:r>
              <a:rPr lang="en-US" sz="2400" dirty="0">
                <a:solidFill>
                  <a:prstClr val="black"/>
                </a:solidFill>
                <a:latin typeface="Times New Roman" panose="02020603050405020304" pitchFamily="18" charset="0"/>
                <a:ea typeface="Times New Roman" panose="02020603050405020304" pitchFamily="18" charset="0"/>
              </a:rPr>
              <a:t> (Telex Release B/L): </a:t>
            </a:r>
            <a:r>
              <a:rPr lang="en-US" sz="2400" dirty="0" err="1">
                <a:solidFill>
                  <a:prstClr val="black"/>
                </a:solidFill>
                <a:latin typeface="Times New Roman" panose="02020603050405020304" pitchFamily="18" charset="0"/>
                <a:ea typeface="Times New Roman" panose="02020603050405020304" pitchFamily="18" charset="0"/>
              </a:rPr>
              <a:t>người</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nhận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hàng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không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cần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xuất</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trình</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vận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đơn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gốc</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vì</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đã</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có</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điện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giao</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hàng</a:t>
            </a:r>
            <a:r>
              <a:rPr lang="en-US" sz="2400" dirty="0">
                <a:solidFill>
                  <a:prstClr val="black"/>
                </a:solidFill>
                <a:latin typeface="Times New Roman" panose="02020603050405020304" pitchFamily="18" charset="0"/>
                <a:ea typeface="Times New Roman" panose="02020603050405020304" pitchFamily="18" charset="0"/>
              </a:rPr>
              <a:t>.</a:t>
            </a:r>
            <a:endParaRPr lang="en-US" sz="2400" dirty="0">
              <a:solidFill>
                <a:prstClr val="black"/>
              </a:solidFill>
              <a:latin typeface="Times New Roman" panose="02020603050405020304" pitchFamily="18" charset="0"/>
              <a:ea typeface="Calibri" panose="020F0502020204030204" pitchFamily="34" charset="0"/>
            </a:endParaRPr>
          </a:p>
          <a:p>
            <a:pPr marL="342900" indent="-342900" algn="just">
              <a:lnSpc>
                <a:spcPct val="150000"/>
              </a:lnSpc>
              <a:buSzPts val="1000"/>
              <a:buFont typeface="Symbol" panose="05050102010706020507" pitchFamily="18" charset="2"/>
              <a:buChar char=""/>
              <a:tabLst>
                <a:tab pos="457200" algn="l"/>
              </a:tabLst>
            </a:pPr>
            <a:r>
              <a:rPr lang="en-US" sz="2400" b="1" dirty="0" err="1">
                <a:solidFill>
                  <a:prstClr val="black"/>
                </a:solidFill>
                <a:latin typeface="Times New Roman" panose="02020603050405020304" pitchFamily="18" charset="0"/>
                <a:ea typeface="Times New Roman" panose="02020603050405020304" pitchFamily="18" charset="0"/>
              </a:rPr>
              <a:t>Vận</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đơn</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đã</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được</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xuất</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trình</a:t>
            </a:r>
            <a:r>
              <a:rPr lang="en-US" sz="2400" dirty="0">
                <a:solidFill>
                  <a:prstClr val="black"/>
                </a:solidFill>
                <a:latin typeface="Times New Roman" panose="02020603050405020304" pitchFamily="18" charset="0"/>
                <a:ea typeface="Times New Roman" panose="02020603050405020304" pitchFamily="18" charset="0"/>
              </a:rPr>
              <a:t> (Surrendered B/L): </a:t>
            </a:r>
            <a:r>
              <a:rPr lang="en-US" sz="2400" dirty="0" err="1">
                <a:solidFill>
                  <a:prstClr val="black"/>
                </a:solidFill>
                <a:latin typeface="Times New Roman" panose="02020603050405020304" pitchFamily="18" charset="0"/>
                <a:ea typeface="Times New Roman" panose="02020603050405020304" pitchFamily="18" charset="0"/>
              </a:rPr>
              <a:t>vận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đơn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đã</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được</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xuất</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trình</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cho</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hãng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tàu</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hoặc</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đại</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diện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hãng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tàu</a:t>
            </a:r>
            <a:r>
              <a:rPr lang="en-US" sz="2400" dirty="0">
                <a:solidFill>
                  <a:prstClr val="black"/>
                </a:solidFill>
                <a:latin typeface="Times New Roman" panose="02020603050405020304" pitchFamily="18" charset="0"/>
                <a:ea typeface="Times New Roman" panose="02020603050405020304" pitchFamily="18" charset="0"/>
              </a:rPr>
              <a:t> ở </a:t>
            </a:r>
            <a:r>
              <a:rPr lang="en-US" sz="2400" dirty="0" err="1">
                <a:solidFill>
                  <a:prstClr val="black"/>
                </a:solidFill>
                <a:latin typeface="Times New Roman" panose="02020603050405020304" pitchFamily="18" charset="0"/>
                <a:ea typeface="Times New Roman" panose="02020603050405020304" pitchFamily="18" charset="0"/>
              </a:rPr>
              <a:t>đâu</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đó</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thường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là</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tại</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cảng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xếp</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hàng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sau</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khi</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phát</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hành</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Tương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tự</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như</a:t>
            </a:r>
            <a:r>
              <a:rPr lang="en-US" sz="2400" dirty="0">
                <a:solidFill>
                  <a:prstClr val="black"/>
                </a:solidFill>
                <a:latin typeface="Times New Roman" panose="02020603050405020304" pitchFamily="18" charset="0"/>
                <a:ea typeface="Times New Roman" panose="02020603050405020304" pitchFamily="18" charset="0"/>
              </a:rPr>
              <a:t> Telex Release B/L </a:t>
            </a:r>
            <a:r>
              <a:rPr lang="en-US" sz="2400" dirty="0" err="1">
                <a:solidFill>
                  <a:prstClr val="black"/>
                </a:solidFill>
                <a:latin typeface="Times New Roman" panose="02020603050405020304" pitchFamily="18" charset="0"/>
                <a:ea typeface="Times New Roman" panose="02020603050405020304" pitchFamily="18" charset="0"/>
              </a:rPr>
              <a:t>phía</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trên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người</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nhận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hàng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chỉ</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cần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làm</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thủ</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tục</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thanh</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toán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các</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phí</a:t>
            </a:r>
            <a:r>
              <a:rPr lang="en-US" sz="2400" dirty="0">
                <a:solidFill>
                  <a:prstClr val="black"/>
                </a:solidFill>
                <a:latin typeface="Times New Roman" panose="02020603050405020304" pitchFamily="18" charset="0"/>
                <a:ea typeface="Times New Roman" panose="02020603050405020304" pitchFamily="18" charset="0"/>
              </a:rPr>
              <a:t> Local charges </a:t>
            </a:r>
            <a:r>
              <a:rPr lang="en-US" sz="2400" dirty="0" err="1">
                <a:solidFill>
                  <a:prstClr val="black"/>
                </a:solidFill>
                <a:latin typeface="Times New Roman" panose="02020603050405020304" pitchFamily="18" charset="0"/>
                <a:ea typeface="Times New Roman" panose="02020603050405020304" pitchFamily="18" charset="0"/>
              </a:rPr>
              <a:t>đầu</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cảng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dỡ</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là</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có</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thể</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lấy</a:t>
            </a:r>
            <a:r>
              <a:rPr lang="en-US" sz="2400" dirty="0">
                <a:solidFill>
                  <a:prstClr val="black"/>
                </a:solidFill>
                <a:latin typeface="Times New Roman" panose="02020603050405020304" pitchFamily="18" charset="0"/>
                <a:ea typeface="Times New Roman" panose="02020603050405020304" pitchFamily="18" charset="0"/>
              </a:rPr>
              <a:t> D/O, </a:t>
            </a:r>
            <a:r>
              <a:rPr lang="en-US" sz="2400" dirty="0" err="1">
                <a:solidFill>
                  <a:prstClr val="black"/>
                </a:solidFill>
                <a:latin typeface="Times New Roman" panose="02020603050405020304" pitchFamily="18" charset="0"/>
                <a:ea typeface="Times New Roman" panose="02020603050405020304" pitchFamily="18" charset="0"/>
              </a:rPr>
              <a:t>mà</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không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cần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nộp</a:t>
            </a:r>
            <a:r>
              <a:rPr lang="en-US" sz="2400" dirty="0">
                <a:solidFill>
                  <a:prstClr val="black"/>
                </a:solidFill>
                <a:latin typeface="Times New Roman" panose="02020603050405020304" pitchFamily="18" charset="0"/>
                <a:ea typeface="Times New Roman" panose="02020603050405020304" pitchFamily="18" charset="0"/>
              </a:rPr>
              <a:t> Bill </a:t>
            </a:r>
            <a:r>
              <a:rPr lang="en-US" sz="2400" dirty="0" err="1">
                <a:solidFill>
                  <a:prstClr val="black"/>
                </a:solidFill>
                <a:latin typeface="Times New Roman" panose="02020603050405020304" pitchFamily="18" charset="0"/>
                <a:ea typeface="Times New Roman" panose="02020603050405020304" pitchFamily="18" charset="0"/>
              </a:rPr>
              <a:t>gốc</a:t>
            </a:r>
            <a:r>
              <a:rPr lang="en-US" sz="2400" dirty="0">
                <a:solidFill>
                  <a:prstClr val="black"/>
                </a:solidFill>
                <a:latin typeface="Times New Roman" panose="02020603050405020304" pitchFamily="18" charset="0"/>
                <a:ea typeface="Times New Roman" panose="02020603050405020304" pitchFamily="18" charset="0"/>
              </a:rPr>
              <a:t>.</a:t>
            </a:r>
            <a:endParaRPr lang="en-US" sz="2400" dirty="0">
              <a:solidFill>
                <a:prstClr val="black"/>
              </a:solidFill>
              <a:latin typeface="Times New Roman" panose="02020603050405020304" pitchFamily="18" charset="0"/>
              <a:ea typeface="Calibri" panose="020F0502020204030204" pitchFamily="34" charset="0"/>
            </a:endParaRPr>
          </a:p>
        </p:txBody>
      </p:sp>
      <p:sp>
        <p:nvSpPr>
          <p:cNvPr id="4" name="Rectangle 3"/>
          <p:cNvSpPr/>
          <p:nvPr/>
        </p:nvSpPr>
        <p:spPr>
          <a:xfrm>
            <a:off x="2592129" y="0"/>
            <a:ext cx="6601423" cy="738664"/>
          </a:xfrm>
          <a:prstGeom prst="rect">
            <a:avLst/>
          </a:prstGeom>
        </p:spPr>
        <p:txBody>
          <a:bodyPr wrap="none">
            <a:spAutoFit/>
          </a:bodyPr>
          <a:lstStyle/>
          <a:p>
            <a:pPr marL="457200" indent="-457200" algn="just">
              <a:lnSpc>
                <a:spcPct val="150000"/>
              </a:lnSpc>
              <a:buFont typeface="Wingdings" panose="05000000000000000000" pitchFamily="2" charset="2"/>
              <a:buChar char="v"/>
            </a:pPr>
            <a:r>
              <a:rPr lang="en-US" sz="2800" b="1" cap="all" dirty="0" err="1">
                <a:solidFill>
                  <a:srgbClr val="FF0000"/>
                </a:solidFill>
                <a:latin typeface="Times New Roman" panose="02020603050405020304" pitchFamily="18" charset="0"/>
                <a:ea typeface="Times New Roman" panose="02020603050405020304" pitchFamily="18" charset="0"/>
              </a:rPr>
              <a:t>Các</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loại</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vận</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đơn</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đường</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biển</a:t>
            </a:r>
            <a:endParaRPr lang="en-US" sz="2800" cap="all" dirty="0">
              <a:solidFill>
                <a:srgbClr val="FF0000"/>
              </a:solidFill>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031401271"/>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Effect transition="in" filter="fade">
                                      <p:cBhvr>
                                        <p:cTn id="19" dur="1000"/>
                                        <p:tgtEl>
                                          <p:spTgt spid="2">
                                            <p:txEl>
                                              <p:pRg st="2" end="2"/>
                                            </p:txEl>
                                          </p:spTgt>
                                        </p:tgtEl>
                                      </p:cBhvr>
                                    </p:animEffect>
                                    <p:anim calcmode="lin" valueType="num">
                                      <p:cBhvr>
                                        <p:cTn id="20"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2">
                                            <p:txEl>
                                              <p:pRg st="3" end="3"/>
                                            </p:txEl>
                                          </p:spTgt>
                                        </p:tgtEl>
                                        <p:attrNameLst>
                                          <p:attrName>style.visibility</p:attrName>
                                        </p:attrNameLst>
                                      </p:cBhvr>
                                      <p:to>
                                        <p:strVal val="visible"/>
                                      </p:to>
                                    </p:set>
                                    <p:animEffect transition="in" filter="fade">
                                      <p:cBhvr>
                                        <p:cTn id="26" dur="1000"/>
                                        <p:tgtEl>
                                          <p:spTgt spid="2">
                                            <p:txEl>
                                              <p:pRg st="3" end="3"/>
                                            </p:txEl>
                                          </p:spTgt>
                                        </p:tgtEl>
                                      </p:cBhvr>
                                    </p:animEffect>
                                    <p:anim calcmode="lin" valueType="num">
                                      <p:cBhvr>
                                        <p:cTn id="27"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0329" y="1013011"/>
            <a:ext cx="11492753" cy="4616648"/>
          </a:xfrm>
          <a:prstGeom prst="rect">
            <a:avLst/>
          </a:prstGeom>
        </p:spPr>
        <p:txBody>
          <a:bodyPr wrap="square">
            <a:spAutoFit/>
          </a:bodyPr>
          <a:lstStyle/>
          <a:p>
            <a:pPr indent="457200" algn="just">
              <a:spcBef>
                <a:spcPts val="600"/>
              </a:spcBef>
              <a:spcAft>
                <a:spcPts val="600"/>
              </a:spcAft>
            </a:pPr>
            <a:r>
              <a:rPr lang="en-US" sz="2400" b="1" dirty="0" err="1">
                <a:latin typeface="Times New Roman" panose="02020603050405020304" pitchFamily="18" charset="0"/>
                <a:ea typeface="Times New Roman" panose="02020603050405020304" pitchFamily="18" charset="0"/>
              </a:rPr>
              <a:t>Một</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số</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loại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khác</a:t>
            </a:r>
            <a:endParaRPr lang="en-US" sz="2400" dirty="0">
              <a:latin typeface="Times New Roman" panose="02020603050405020304" pitchFamily="18" charset="0"/>
              <a:ea typeface="Calibri" panose="020F0502020204030204" pitchFamily="34" charset="0"/>
            </a:endParaRPr>
          </a:p>
          <a:p>
            <a:pPr marL="342900" indent="-342900" algn="just">
              <a:spcBef>
                <a:spcPts val="600"/>
              </a:spcBef>
              <a:spcAft>
                <a:spcPts val="600"/>
              </a:spcAft>
              <a:buSzPts val="1000"/>
              <a:buFont typeface="Symbol" panose="05050102010706020507" pitchFamily="18" charset="2"/>
              <a:buChar char=""/>
              <a:tabLst>
                <a:tab pos="457200" algn="l"/>
              </a:tabLst>
            </a:pPr>
            <a:r>
              <a:rPr lang="en-US" sz="2400" b="1" dirty="0">
                <a:latin typeface="Times New Roman" panose="02020603050405020304" pitchFamily="18" charset="0"/>
                <a:ea typeface="Times New Roman" panose="02020603050405020304" pitchFamily="18" charset="0"/>
              </a:rPr>
              <a:t>Seaway bill:</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đây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thực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chất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chỉ</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Giấy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gửi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chức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năng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chứng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từ</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sở</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hữu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như</a:t>
            </a:r>
            <a:r>
              <a:rPr lang="en-US" sz="2400" dirty="0">
                <a:latin typeface="Times New Roman" panose="02020603050405020304" pitchFamily="18" charset="0"/>
                <a:ea typeface="Times New Roman" panose="02020603050405020304" pitchFamily="18" charset="0"/>
              </a:rPr>
              <a:t> B/L.</a:t>
            </a:r>
            <a:endParaRPr lang="en-US" sz="2400" dirty="0">
              <a:latin typeface="Times New Roman" panose="02020603050405020304" pitchFamily="18" charset="0"/>
              <a:ea typeface="Calibri" panose="020F0502020204030204" pitchFamily="34" charset="0"/>
            </a:endParaRPr>
          </a:p>
          <a:p>
            <a:pPr marL="342900" indent="-342900" algn="just">
              <a:spcBef>
                <a:spcPts val="600"/>
              </a:spcBef>
              <a:spcAft>
                <a:spcPts val="600"/>
              </a:spcAft>
              <a:buSzPts val="1000"/>
              <a:buFont typeface="Symbol" panose="05050102010706020507" pitchFamily="18" charset="2"/>
              <a:buChar char=""/>
              <a:tabLst>
                <a:tab pos="457200" algn="l"/>
              </a:tabLst>
            </a:pPr>
            <a:r>
              <a:rPr lang="en-US" sz="2400" b="1" dirty="0">
                <a:latin typeface="Times New Roman" panose="02020603050405020304" pitchFamily="18" charset="0"/>
                <a:ea typeface="Times New Roman" panose="02020603050405020304" pitchFamily="18" charset="0"/>
              </a:rPr>
              <a:t>Switch Bill of Lading: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loại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3 </a:t>
            </a:r>
            <a:r>
              <a:rPr lang="en-US" sz="2400" dirty="0" err="1">
                <a:latin typeface="Times New Roman" panose="02020603050405020304" pitchFamily="18" charset="0"/>
                <a:ea typeface="Times New Roman" panose="02020603050405020304" pitchFamily="18" charset="0"/>
              </a:rPr>
              <a:t>bên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liên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đến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mua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bán</a:t>
            </a:r>
            <a:r>
              <a:rPr lang="en-US" sz="2400" dirty="0">
                <a:latin typeface="Times New Roman" panose="02020603050405020304" pitchFamily="18" charset="0"/>
                <a:ea typeface="Times New Roman" panose="02020603050405020304" pitchFamily="18" charset="0"/>
              </a:rPr>
              <a:t> sang </a:t>
            </a:r>
            <a:r>
              <a:rPr lang="en-US" sz="2400" dirty="0" err="1">
                <a:latin typeface="Times New Roman" panose="02020603050405020304" pitchFamily="18" charset="0"/>
                <a:ea typeface="Times New Roman" panose="02020603050405020304" pitchFamily="18" charset="0"/>
              </a:rPr>
              <a:t>tay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giữa</a:t>
            </a:r>
            <a:r>
              <a:rPr lang="en-US" sz="2400" dirty="0">
                <a:latin typeface="Times New Roman" panose="02020603050405020304" pitchFamily="18" charset="0"/>
                <a:ea typeface="Times New Roman" panose="02020603050405020304" pitchFamily="18" charset="0"/>
              </a:rPr>
              <a:t> 3 </a:t>
            </a:r>
            <a:r>
              <a:rPr lang="en-US" sz="2400" dirty="0" err="1">
                <a:latin typeface="Times New Roman" panose="02020603050405020304" pitchFamily="18" charset="0"/>
                <a:ea typeface="Times New Roman" panose="02020603050405020304" pitchFamily="18" charset="0"/>
              </a:rPr>
              <a:t>bên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mua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cuối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cùng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thực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sự</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biếtnhau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thông</a:t>
            </a:r>
            <a:r>
              <a:rPr lang="en-US" sz="2400" dirty="0">
                <a:latin typeface="Times New Roman" panose="02020603050405020304" pitchFamily="18" charset="0"/>
                <a:ea typeface="Times New Roman" panose="02020603050405020304" pitchFamily="18" charset="0"/>
              </a:rPr>
              <a:t> qua 1 </a:t>
            </a:r>
            <a:r>
              <a:rPr lang="en-US" sz="2400" dirty="0" err="1">
                <a:latin typeface="Times New Roman" panose="02020603050405020304" pitchFamily="18" charset="0"/>
                <a:ea typeface="Times New Roman" panose="02020603050405020304" pitchFamily="18" charset="0"/>
              </a:rPr>
              <a:t>bên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trung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gian</a:t>
            </a:r>
            <a:r>
              <a:rPr lang="en-US" sz="2400" dirty="0">
                <a:latin typeface="Times New Roman" panose="02020603050405020304" pitchFamily="18" charset="0"/>
                <a:ea typeface="Times New Roman" panose="02020603050405020304" pitchFamily="18" charset="0"/>
              </a:rPr>
              <a:t> ở </a:t>
            </a:r>
            <a:r>
              <a:rPr lang="en-US" sz="2400" dirty="0" err="1">
                <a:latin typeface="Times New Roman" panose="02020603050405020304" pitchFamily="18" charset="0"/>
                <a:ea typeface="Times New Roman" panose="02020603050405020304" pitchFamily="18" charset="0"/>
              </a:rPr>
              <a:t>giữa</a:t>
            </a:r>
            <a:r>
              <a:rPr lang="en-US" sz="2400" dirty="0">
                <a:latin typeface="Times New Roman" panose="02020603050405020304" pitchFamily="18" charset="0"/>
                <a:ea typeface="Times New Roman" panose="02020603050405020304" pitchFamily="18" charset="0"/>
              </a:rPr>
              <a:t>. &gt;&gt; Chi </a:t>
            </a:r>
            <a:r>
              <a:rPr lang="en-US" sz="2400" dirty="0" err="1">
                <a:latin typeface="Times New Roman" panose="02020603050405020304" pitchFamily="18" charset="0"/>
                <a:ea typeface="Times New Roman" panose="02020603050405020304" pitchFamily="18" charset="0"/>
              </a:rPr>
              <a:t>tiết</a:t>
            </a:r>
            <a:r>
              <a:rPr lang="en-US" sz="2400" dirty="0">
                <a:latin typeface="Times New Roman" panose="02020603050405020304" pitchFamily="18" charset="0"/>
                <a:ea typeface="Times New Roman" panose="02020603050405020304" pitchFamily="18" charset="0"/>
              </a:rPr>
              <a:t> Switch Bill of Lading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gì</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342900" indent="-342900" algn="just">
              <a:spcBef>
                <a:spcPts val="600"/>
              </a:spcBef>
              <a:spcAft>
                <a:spcPts val="600"/>
              </a:spcAft>
              <a:buSzPts val="1000"/>
              <a:buFont typeface="Symbol" panose="05050102010706020507" pitchFamily="18" charset="2"/>
              <a:buChar char=""/>
              <a:tabLst>
                <a:tab pos="457200" algn="l"/>
              </a:tabLst>
            </a:pPr>
            <a:r>
              <a:rPr lang="en-US" sz="2400" b="1" dirty="0">
                <a:latin typeface="Times New Roman" panose="02020603050405020304" pitchFamily="18" charset="0"/>
                <a:ea typeface="Times New Roman" panose="02020603050405020304" pitchFamily="18" charset="0"/>
              </a:rPr>
              <a:t>Combined Bill of Lading</a:t>
            </a:r>
            <a:r>
              <a:rPr lang="en-US" sz="2400" dirty="0">
                <a:latin typeface="Times New Roman" panose="02020603050405020304" pitchFamily="18" charset="0"/>
                <a:ea typeface="Times New Roman" panose="02020603050405020304" pitchFamily="18" charset="0"/>
              </a:rPr>
              <a:t> -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liên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hợp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loại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sử</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dụng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trường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hợp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hóa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chuyển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từ</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điểm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khởi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đến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điểm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đích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bằng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hai</a:t>
            </a:r>
            <a:r>
              <a:rPr lang="en-US" sz="2400" dirty="0">
                <a:latin typeface="Times New Roman" panose="02020603050405020304" pitchFamily="18" charset="0"/>
                <a:ea typeface="Times New Roman" panose="02020603050405020304" pitchFamily="18" charset="0"/>
              </a:rPr>
              <a:t> hay </a:t>
            </a:r>
            <a:r>
              <a:rPr lang="en-US" sz="2400" dirty="0" err="1">
                <a:latin typeface="Times New Roman" panose="02020603050405020304" pitchFamily="18" charset="0"/>
                <a:ea typeface="Times New Roman" panose="02020603050405020304" pitchFamily="18" charset="0"/>
              </a:rPr>
              <a:t>nhiều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loại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phương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tiện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thường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1 </a:t>
            </a:r>
            <a:r>
              <a:rPr lang="en-US" sz="2400" dirty="0" err="1">
                <a:latin typeface="Times New Roman" panose="02020603050405020304" pitchFamily="18" charset="0"/>
                <a:ea typeface="Times New Roman" panose="02020603050405020304" pitchFamily="18" charset="0"/>
              </a:rPr>
              <a:t>chặng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biển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chẳng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như</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biển</a:t>
            </a:r>
            <a:r>
              <a:rPr lang="en-US" sz="2400" dirty="0">
                <a:latin typeface="Times New Roman" panose="02020603050405020304" pitchFamily="18" charset="0"/>
                <a:ea typeface="Times New Roman" panose="02020603050405020304" pitchFamily="18" charset="0"/>
              </a:rPr>
              <a:t> + </a:t>
            </a:r>
            <a:r>
              <a:rPr lang="en-US" sz="2400" dirty="0" err="1">
                <a:latin typeface="Times New Roman" panose="02020603050405020304" pitchFamily="18" charset="0"/>
                <a:ea typeface="Times New Roman" panose="02020603050405020304" pitchFamily="18" charset="0"/>
              </a:rPr>
              <a:t>xe</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Loại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tương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tự</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như</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phương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thức</a:t>
            </a:r>
            <a:r>
              <a:rPr lang="en-US" sz="2400" dirty="0">
                <a:latin typeface="Times New Roman" panose="02020603050405020304" pitchFamily="18" charset="0"/>
                <a:ea typeface="Times New Roman" panose="02020603050405020304" pitchFamily="18" charset="0"/>
              </a:rPr>
              <a:t> (Multimodal B/L hay Intermodal B/L).</a:t>
            </a:r>
            <a:endParaRPr lang="en-US" sz="2400" dirty="0">
              <a:latin typeface="Times New Roman" panose="02020603050405020304" pitchFamily="18" charset="0"/>
              <a:ea typeface="Calibri" panose="020F0502020204030204" pitchFamily="34" charset="0"/>
            </a:endParaRPr>
          </a:p>
        </p:txBody>
      </p:sp>
      <p:sp>
        <p:nvSpPr>
          <p:cNvPr id="3" name="Rectangle 2"/>
          <p:cNvSpPr/>
          <p:nvPr/>
        </p:nvSpPr>
        <p:spPr>
          <a:xfrm>
            <a:off x="2529376" y="152400"/>
            <a:ext cx="6601423" cy="738664"/>
          </a:xfrm>
          <a:prstGeom prst="rect">
            <a:avLst/>
          </a:prstGeom>
        </p:spPr>
        <p:txBody>
          <a:bodyPr wrap="none">
            <a:spAutoFit/>
          </a:bodyPr>
          <a:lstStyle/>
          <a:p>
            <a:pPr marL="457200" indent="-457200" algn="just">
              <a:lnSpc>
                <a:spcPct val="150000"/>
              </a:lnSpc>
              <a:buFont typeface="Wingdings" panose="05000000000000000000" pitchFamily="2" charset="2"/>
              <a:buChar char="v"/>
            </a:pPr>
            <a:r>
              <a:rPr lang="en-US" sz="2800" b="1" cap="all" dirty="0" err="1">
                <a:solidFill>
                  <a:srgbClr val="FF0000"/>
                </a:solidFill>
                <a:latin typeface="Times New Roman" panose="02020603050405020304" pitchFamily="18" charset="0"/>
                <a:ea typeface="Times New Roman" panose="02020603050405020304" pitchFamily="18" charset="0"/>
              </a:rPr>
              <a:t>Các</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loại</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vận</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đơn</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đường</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biển</a:t>
            </a:r>
            <a:endParaRPr lang="en-US" sz="2800" cap="all" dirty="0">
              <a:solidFill>
                <a:srgbClr val="FF0000"/>
              </a:solidFill>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988514041"/>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barn(inVertical)">
                                      <p:cBhvr>
                                        <p:cTn id="14" dur="500"/>
                                        <p:tgtEl>
                                          <p:spTgt spid="2">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Effect transition="in" filter="fade">
                                      <p:cBhvr>
                                        <p:cTn id="19" dur="1000"/>
                                        <p:tgtEl>
                                          <p:spTgt spid="2">
                                            <p:txEl>
                                              <p:pRg st="3" end="3"/>
                                            </p:txEl>
                                          </p:spTgt>
                                        </p:tgtEl>
                                      </p:cBhvr>
                                    </p:animEffect>
                                    <p:anim calcmode="lin" valueType="num">
                                      <p:cBhvr>
                                        <p:cTn id="20"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Box 1"/>
          <p:cNvSpPr txBox="1">
            <a:spLocks noChangeArrowheads="1"/>
          </p:cNvSpPr>
          <p:nvPr/>
        </p:nvSpPr>
        <p:spPr bwMode="auto">
          <a:xfrm>
            <a:off x="4114800" y="228600"/>
            <a:ext cx="5410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buFontTx/>
              <a:buNone/>
            </a:pPr>
            <a:r>
              <a:rPr lang="en-US" altLang="en-US" b="1">
                <a:latin typeface="Times New Roman" panose="02020603050405020304" pitchFamily="18" charset="0"/>
              </a:rPr>
              <a:t>TRẢ LỜI CÂU HỎI</a:t>
            </a:r>
          </a:p>
        </p:txBody>
      </p:sp>
      <p:sp>
        <p:nvSpPr>
          <p:cNvPr id="51203" name="Rectangle 2"/>
          <p:cNvSpPr>
            <a:spLocks noChangeArrowheads="1"/>
          </p:cNvSpPr>
          <p:nvPr/>
        </p:nvSpPr>
        <p:spPr bwMode="auto">
          <a:xfrm>
            <a:off x="367553" y="812801"/>
            <a:ext cx="11358282" cy="4616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150000"/>
              </a:lnSpc>
              <a:spcBef>
                <a:spcPct val="0"/>
              </a:spcBef>
              <a:buClrTx/>
              <a:buFont typeface="Arial" panose="020B0604020202020204" pitchFamily="34" charset="0"/>
              <a:buAutoNum type="alphaLcPeriod"/>
            </a:pPr>
            <a:r>
              <a:rPr lang="en-US" altLang="en-US" sz="2800" dirty="0" err="1">
                <a:latin typeface="Times New Roman" panose="02020603050405020304" pitchFamily="18" charset="0"/>
                <a:cs typeface="Times New Roman" panose="02020603050405020304" pitchFamily="18" charset="0"/>
              </a:rPr>
              <a:t>Hãy</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nêu</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các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thông</a:t>
            </a:r>
            <a:r>
              <a:rPr lang="en-US" altLang="en-US" sz="2800" dirty="0">
                <a:latin typeface="Times New Roman" panose="02020603050405020304" pitchFamily="18" charset="0"/>
                <a:cs typeface="Times New Roman" panose="02020603050405020304" pitchFamily="18" charset="0"/>
              </a:rPr>
              <a:t> tin </a:t>
            </a:r>
            <a:r>
              <a:rPr lang="en-US" altLang="en-US" sz="2800" dirty="0" err="1">
                <a:latin typeface="Times New Roman" panose="02020603050405020304" pitchFamily="18" charset="0"/>
                <a:cs typeface="Times New Roman" panose="02020603050405020304" pitchFamily="18" charset="0"/>
              </a:rPr>
              <a:t>cơ</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bản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mà</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một</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vận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đường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biển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cần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phải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có</a:t>
            </a:r>
            <a:r>
              <a:rPr lang="en-US" altLang="en-US" sz="2800" dirty="0">
                <a:latin typeface="Times New Roman" panose="02020603050405020304" pitchFamily="18" charset="0"/>
                <a:cs typeface="Times New Roman" panose="02020603050405020304" pitchFamily="18" charset="0"/>
              </a:rPr>
              <a:t> ?</a:t>
            </a:r>
          </a:p>
          <a:p>
            <a:pPr>
              <a:lnSpc>
                <a:spcPct val="150000"/>
              </a:lnSpc>
              <a:spcBef>
                <a:spcPct val="0"/>
              </a:spcBef>
              <a:buClrTx/>
              <a:buFont typeface="Arial" panose="020B0604020202020204" pitchFamily="34" charset="0"/>
              <a:buAutoNum type="alphaLcPeriod"/>
            </a:pPr>
            <a:r>
              <a:rPr lang="en-US" altLang="en-US" sz="2800" dirty="0">
                <a:latin typeface="Times New Roman" panose="02020603050405020304" pitchFamily="18" charset="0"/>
                <a:cs typeface="Times New Roman" panose="02020603050405020304" pitchFamily="18" charset="0"/>
              </a:rPr>
              <a:t>Ai </a:t>
            </a:r>
            <a:r>
              <a:rPr lang="en-US" altLang="en-US" sz="2800" dirty="0" err="1">
                <a:latin typeface="Times New Roman" panose="02020603050405020304" pitchFamily="18" charset="0"/>
                <a:cs typeface="Times New Roman" panose="02020603050405020304" pitchFamily="18" charset="0"/>
              </a:rPr>
              <a:t>có</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thể</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ký</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phát</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vận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đường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biển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kể</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ra</a:t>
            </a:r>
            <a:r>
              <a:rPr lang="en-US" altLang="en-US" sz="2800" dirty="0">
                <a:latin typeface="Times New Roman" panose="02020603050405020304" pitchFamily="18" charset="0"/>
                <a:cs typeface="Times New Roman" panose="02020603050405020304" pitchFamily="18" charset="0"/>
              </a:rPr>
              <a:t> ?</a:t>
            </a:r>
          </a:p>
          <a:p>
            <a:pPr>
              <a:lnSpc>
                <a:spcPct val="150000"/>
              </a:lnSpc>
              <a:spcBef>
                <a:spcPct val="0"/>
              </a:spcBef>
              <a:buClrTx/>
              <a:buFont typeface="Arial" panose="020B0604020202020204" pitchFamily="34" charset="0"/>
              <a:buAutoNum type="alphaLcPeriod"/>
            </a:pPr>
            <a:r>
              <a:rPr lang="en-US" altLang="en-US" sz="2800" dirty="0" err="1">
                <a:latin typeface="Times New Roman" panose="02020603050405020304" pitchFamily="18" charset="0"/>
                <a:cs typeface="Times New Roman" panose="02020603050405020304" pitchFamily="18" charset="0"/>
              </a:rPr>
              <a:t>Trên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vận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đường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có</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ghi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tiền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cước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vận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chuyển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và</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phương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thức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thanh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toán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tiền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cước</a:t>
            </a:r>
            <a:r>
              <a:rPr lang="en-US" altLang="en-US" sz="2800" dirty="0">
                <a:latin typeface="Times New Roman" panose="02020603050405020304" pitchFamily="18" charset="0"/>
                <a:cs typeface="Times New Roman" panose="02020603050405020304" pitchFamily="18" charset="0"/>
              </a:rPr>
              <a:t> hay </a:t>
            </a:r>
            <a:r>
              <a:rPr lang="en-US" altLang="en-US" sz="2800" dirty="0" err="1">
                <a:latin typeface="Times New Roman" panose="02020603050405020304" pitchFamily="18" charset="0"/>
                <a:cs typeface="Times New Roman" panose="02020603050405020304" pitchFamily="18" charset="0"/>
              </a:rPr>
              <a:t>không</a:t>
            </a:r>
            <a:r>
              <a:rPr lang="en-US" altLang="en-US" sz="2800" dirty="0">
                <a:latin typeface="Times New Roman" panose="02020603050405020304" pitchFamily="18" charset="0"/>
                <a:cs typeface="Times New Roman" panose="02020603050405020304" pitchFamily="18" charset="0"/>
              </a:rPr>
              <a:t> ?</a:t>
            </a:r>
          </a:p>
          <a:p>
            <a:pPr>
              <a:lnSpc>
                <a:spcPct val="150000"/>
              </a:lnSpc>
              <a:spcBef>
                <a:spcPct val="0"/>
              </a:spcBef>
              <a:buClrTx/>
              <a:buFont typeface="Arial" panose="020B0604020202020204" pitchFamily="34" charset="0"/>
              <a:buAutoNum type="alphaLcPeriod"/>
            </a:pPr>
            <a:r>
              <a:rPr lang="en-US" altLang="en-US" sz="2800" dirty="0" err="1">
                <a:latin typeface="Times New Roman" panose="02020603050405020304" pitchFamily="18" charset="0"/>
                <a:cs typeface="Times New Roman" panose="02020603050405020304" pitchFamily="18" charset="0"/>
              </a:rPr>
              <a:t>Hãy</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cho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biết</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tại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sao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khi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áp</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dụng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thanh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toán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quốc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tế</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bằng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phương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thức</a:t>
            </a:r>
            <a:r>
              <a:rPr lang="en-US" altLang="en-US" sz="2800" dirty="0">
                <a:latin typeface="Times New Roman" panose="02020603050405020304" pitchFamily="18" charset="0"/>
                <a:cs typeface="Times New Roman" panose="02020603050405020304" pitchFamily="18" charset="0"/>
              </a:rPr>
              <a:t> L/C </a:t>
            </a:r>
            <a:r>
              <a:rPr lang="en-US" altLang="en-US" sz="2800" dirty="0" err="1">
                <a:latin typeface="Times New Roman" panose="02020603050405020304" pitchFamily="18" charset="0"/>
                <a:cs typeface="Times New Roman" panose="02020603050405020304" pitchFamily="18" charset="0"/>
              </a:rPr>
              <a:t>thì</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trên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vận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đường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biển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phải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để</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thông</a:t>
            </a:r>
            <a:r>
              <a:rPr lang="en-US" altLang="en-US" sz="2800" dirty="0">
                <a:latin typeface="Times New Roman" panose="02020603050405020304" pitchFamily="18" charset="0"/>
                <a:cs typeface="Times New Roman" panose="02020603050405020304" pitchFamily="18" charset="0"/>
              </a:rPr>
              <a:t> tin </a:t>
            </a:r>
            <a:r>
              <a:rPr lang="en-US" altLang="en-US" sz="2800" dirty="0" err="1">
                <a:latin typeface="Times New Roman" panose="02020603050405020304" pitchFamily="18" charset="0"/>
                <a:cs typeface="Times New Roman" panose="02020603050405020304" pitchFamily="18" charset="0"/>
              </a:rPr>
              <a:t>người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nhận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hàng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là</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theo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lệnh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của</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ngân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hàng</a:t>
            </a:r>
            <a:r>
              <a:rPr lang="en-US" altLang="en-US" sz="2800" dirty="0">
                <a:latin typeface="Times New Roman" panose="02020603050405020304" pitchFamily="18" charset="0"/>
                <a:cs typeface="Times New Roman" panose="02020603050405020304" pitchFamily="18" charset="0"/>
              </a:rPr>
              <a:t> (“ to order of …bank”)</a:t>
            </a:r>
          </a:p>
        </p:txBody>
      </p:sp>
    </p:spTree>
    <p:extLst>
      <p:ext uri="{BB962C8B-B14F-4D97-AF65-F5344CB8AC3E}">
        <p14:creationId xmlns:p14="http://schemas.microsoft.com/office/powerpoint/2010/main" val="372511430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96821"/>
            <a:ext cx="12269972" cy="954107"/>
          </a:xfrm>
          <a:prstGeom prst="rect">
            <a:avLst/>
          </a:prstGeom>
        </p:spPr>
        <p:txBody>
          <a:bodyPr wrap="square">
            <a:spAutoFit/>
          </a:bodyPr>
          <a:lstStyle/>
          <a:p>
            <a:pPr algn="just">
              <a:spcBef>
                <a:spcPts val="600"/>
              </a:spcBef>
            </a:pPr>
            <a:r>
              <a:rPr lang="en-US" sz="2800" b="1" spc="-30" dirty="0">
                <a:latin typeface="Times New Roman" panose="02020603050405020304" pitchFamily="18" charset="0"/>
                <a:ea typeface="Calibri" panose="020F0502020204030204" pitchFamily="34" charset="0"/>
              </a:rPr>
              <a:t>4.3. </a:t>
            </a:r>
            <a:r>
              <a:rPr lang="en-US" sz="2800" b="1" spc="-30" dirty="0" err="1">
                <a:latin typeface="Times New Roman" panose="02020603050405020304" pitchFamily="18" charset="0"/>
                <a:ea typeface="Calibri" panose="020F0502020204030204" pitchFamily="34" charset="0"/>
              </a:rPr>
              <a:t>Những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chứng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từ</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cơ</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bản</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trong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quá</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trình</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thực</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hiện</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hợp</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đồng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mua</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bán</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ngoại</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thươn</a:t>
            </a:r>
            <a:r>
              <a:rPr lang="en-US" sz="2800" spc="-30" dirty="0" err="1">
                <a:latin typeface="Times New Roman" panose="02020603050405020304" pitchFamily="18" charset="0"/>
                <a:ea typeface="Calibri" panose="020F0502020204030204" pitchFamily="34" charset="0"/>
              </a:rPr>
              <a:t>g</a:t>
            </a:r>
            <a:endParaRPr lang="en-US" sz="2800" dirty="0">
              <a:latin typeface="Times New Roman" panose="02020603050405020304" pitchFamily="18" charset="0"/>
              <a:ea typeface="Calibri" panose="020F0502020204030204" pitchFamily="34" charset="0"/>
            </a:endParaRPr>
          </a:p>
        </p:txBody>
      </p:sp>
      <p:sp>
        <p:nvSpPr>
          <p:cNvPr id="3" name="Rectangle 2"/>
          <p:cNvSpPr/>
          <p:nvPr/>
        </p:nvSpPr>
        <p:spPr>
          <a:xfrm>
            <a:off x="901683" y="911945"/>
            <a:ext cx="6096000" cy="738664"/>
          </a:xfrm>
          <a:prstGeom prst="rect">
            <a:avLst/>
          </a:prstGeom>
        </p:spPr>
        <p:txBody>
          <a:bodyPr>
            <a:spAutoFit/>
          </a:bodyPr>
          <a:lstStyle/>
          <a:p>
            <a:pPr lvl="0" algn="just">
              <a:lnSpc>
                <a:spcPct val="150000"/>
              </a:lnSpc>
              <a:spcBef>
                <a:spcPts val="600"/>
              </a:spcBef>
            </a:pPr>
            <a:r>
              <a:rPr lang="en-US" sz="2800" b="1" spc="-30" dirty="0">
                <a:solidFill>
                  <a:srgbClr val="FF0000"/>
                </a:solidFill>
                <a:latin typeface="Times New Roman" panose="02020603050405020304" pitchFamily="18" charset="0"/>
                <a:ea typeface="Calibri" panose="020F0502020204030204" pitchFamily="34" charset="0"/>
              </a:rPr>
              <a:t>4.3.3. </a:t>
            </a:r>
            <a:r>
              <a:rPr lang="en-US" sz="2800" b="1" spc="-30" dirty="0" err="1">
                <a:solidFill>
                  <a:srgbClr val="FF0000"/>
                </a:solidFill>
                <a:latin typeface="Times New Roman" panose="02020603050405020304" pitchFamily="18" charset="0"/>
                <a:ea typeface="Calibri" panose="020F0502020204030204" pitchFamily="34" charset="0"/>
              </a:rPr>
              <a:t>Chứng</a:t>
            </a:r>
            <a:r>
              <a:rPr lang="en-US" sz="2800" b="1" spc="-30" dirty="0">
                <a:solidFill>
                  <a:srgbClr val="FF0000"/>
                </a:solidFill>
                <a:latin typeface="Times New Roman" panose="02020603050405020304" pitchFamily="18" charset="0"/>
                <a:ea typeface="Calibri" panose="020F0502020204030204" pitchFamily="34" charset="0"/>
              </a:rPr>
              <a:t> </a:t>
            </a:r>
            <a:r>
              <a:rPr lang="en-US" sz="2800" b="1" spc="-30" dirty="0" err="1">
                <a:solidFill>
                  <a:srgbClr val="FF0000"/>
                </a:solidFill>
                <a:latin typeface="Times New Roman" panose="02020603050405020304" pitchFamily="18" charset="0"/>
                <a:ea typeface="Calibri" panose="020F0502020204030204" pitchFamily="34" charset="0"/>
              </a:rPr>
              <a:t>từ</a:t>
            </a:r>
            <a:r>
              <a:rPr lang="en-US" sz="2800" b="1" spc="-30" dirty="0">
                <a:solidFill>
                  <a:srgbClr val="FF0000"/>
                </a:solidFill>
                <a:latin typeface="Times New Roman" panose="02020603050405020304" pitchFamily="18" charset="0"/>
                <a:ea typeface="Calibri" panose="020F0502020204030204" pitchFamily="34" charset="0"/>
              </a:rPr>
              <a:t> </a:t>
            </a:r>
            <a:r>
              <a:rPr lang="en-US" sz="2800" b="1" spc="-30" dirty="0" err="1">
                <a:solidFill>
                  <a:srgbClr val="FF0000"/>
                </a:solidFill>
                <a:latin typeface="Times New Roman" panose="02020603050405020304" pitchFamily="18" charset="0"/>
                <a:ea typeface="Calibri" panose="020F0502020204030204" pitchFamily="34" charset="0"/>
              </a:rPr>
              <a:t>bảo</a:t>
            </a:r>
            <a:r>
              <a:rPr lang="en-US" sz="2800" b="1" spc="-30" dirty="0">
                <a:solidFill>
                  <a:srgbClr val="FF0000"/>
                </a:solidFill>
                <a:latin typeface="Times New Roman" panose="02020603050405020304" pitchFamily="18" charset="0"/>
                <a:ea typeface="Calibri" panose="020F0502020204030204" pitchFamily="34" charset="0"/>
              </a:rPr>
              <a:t> </a:t>
            </a:r>
            <a:r>
              <a:rPr lang="en-US" sz="2800" b="1" spc="-30" dirty="0" err="1" smtClean="0">
                <a:solidFill>
                  <a:srgbClr val="FF0000"/>
                </a:solidFill>
                <a:latin typeface="Times New Roman" panose="02020603050405020304" pitchFamily="18" charset="0"/>
                <a:ea typeface="Calibri" panose="020F0502020204030204" pitchFamily="34" charset="0"/>
              </a:rPr>
              <a:t>hiểm</a:t>
            </a:r>
            <a:endParaRPr lang="en-US" sz="2800" b="1" dirty="0">
              <a:solidFill>
                <a:srgbClr val="FF0000"/>
              </a:solidFill>
              <a:latin typeface="Times New Roman" panose="02020603050405020304" pitchFamily="18" charset="0"/>
              <a:ea typeface="Calibri" panose="020F0502020204030204" pitchFamily="34" charset="0"/>
            </a:endParaRPr>
          </a:p>
        </p:txBody>
      </p:sp>
      <p:sp>
        <p:nvSpPr>
          <p:cNvPr id="4" name="Rectangle 4"/>
          <p:cNvSpPr>
            <a:spLocks noChangeArrowheads="1"/>
          </p:cNvSpPr>
          <p:nvPr/>
        </p:nvSpPr>
        <p:spPr bwMode="auto">
          <a:xfrm>
            <a:off x="88290" y="1480570"/>
            <a:ext cx="11824447" cy="3277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ts val="600"/>
              </a:spcBef>
              <a:buClrTx/>
              <a:buFontTx/>
              <a:buNone/>
            </a:pPr>
            <a:r>
              <a:rPr lang="en-US" altLang="en-US" sz="2400" b="1" dirty="0" err="1">
                <a:latin typeface="Times New Roman" panose="02020603050405020304" pitchFamily="18" charset="0"/>
                <a:cs typeface="Calibri" panose="020F0502020204030204" pitchFamily="34" charset="0"/>
              </a:rPr>
              <a:t>Chứng</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từ</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bảo</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hiểm</a:t>
            </a:r>
            <a:r>
              <a:rPr lang="en-US" altLang="en-US" sz="2400" b="1"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là</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chứng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từ</a:t>
            </a:r>
            <a:r>
              <a:rPr lang="en-US" altLang="en-US" sz="2400" dirty="0">
                <a:latin typeface="Times New Roman" panose="02020603050405020304" pitchFamily="18" charset="0"/>
                <a:cs typeface="Calibri" panose="020F0502020204030204" pitchFamily="34" charset="0"/>
              </a:rPr>
              <a:t> do </a:t>
            </a:r>
            <a:r>
              <a:rPr lang="en-US" altLang="en-US" sz="2400" dirty="0" err="1">
                <a:latin typeface="Times New Roman" panose="02020603050405020304" pitchFamily="18" charset="0"/>
                <a:cs typeface="Calibri" panose="020F0502020204030204" pitchFamily="34" charset="0"/>
              </a:rPr>
              <a:t>người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tổ</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chức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bảo</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hiểm</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cấp</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cho</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người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được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bảo</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hiểm</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nhằm</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hợp</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thức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hóa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hợp</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đồng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bảo</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hiểm</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và</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được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dùng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để</a:t>
            </a:r>
            <a:r>
              <a:rPr lang="en-US" altLang="en-US" sz="2400" dirty="0">
                <a:latin typeface="Times New Roman" panose="02020603050405020304" pitchFamily="18" charset="0"/>
                <a:cs typeface="Calibri" panose="020F0502020204030204" pitchFamily="34" charset="0"/>
              </a:rPr>
              <a:t> </a:t>
            </a:r>
            <a:r>
              <a:rPr lang="en-US" altLang="en-US" sz="2400" b="1" dirty="0" err="1">
                <a:solidFill>
                  <a:srgbClr val="FF0000"/>
                </a:solidFill>
                <a:latin typeface="Times New Roman" panose="02020603050405020304" pitchFamily="18" charset="0"/>
                <a:cs typeface="Calibri" panose="020F0502020204030204" pitchFamily="34" charset="0"/>
              </a:rPr>
              <a:t>điều</a:t>
            </a:r>
            <a:r>
              <a:rPr lang="en-US" altLang="en-US" sz="2400" b="1" dirty="0">
                <a:solidFill>
                  <a:srgbClr val="FF0000"/>
                </a:solidFill>
                <a:latin typeface="Times New Roman" panose="02020603050405020304" pitchFamily="18" charset="0"/>
                <a:cs typeface="Calibri" panose="020F0502020204030204" pitchFamily="34" charset="0"/>
              </a:rPr>
              <a:t> </a:t>
            </a:r>
            <a:r>
              <a:rPr lang="en-US" altLang="en-US" sz="2400" b="1" dirty="0" err="1">
                <a:solidFill>
                  <a:srgbClr val="FF0000"/>
                </a:solidFill>
                <a:latin typeface="Times New Roman" panose="02020603050405020304" pitchFamily="18" charset="0"/>
                <a:cs typeface="Calibri" panose="020F0502020204030204" pitchFamily="34" charset="0"/>
              </a:rPr>
              <a:t>tiết</a:t>
            </a:r>
            <a:r>
              <a:rPr lang="en-US" altLang="en-US" sz="2400" b="1" dirty="0">
                <a:solidFill>
                  <a:srgbClr val="FF0000"/>
                </a:solidFill>
                <a:latin typeface="Times New Roman" panose="02020603050405020304" pitchFamily="18" charset="0"/>
                <a:cs typeface="Calibri" panose="020F0502020204030204" pitchFamily="34" charset="0"/>
              </a:rPr>
              <a:t> </a:t>
            </a:r>
            <a:r>
              <a:rPr lang="en-US" altLang="en-US" sz="2400" b="1" dirty="0" err="1">
                <a:solidFill>
                  <a:srgbClr val="FF0000"/>
                </a:solidFill>
                <a:latin typeface="Times New Roman" panose="02020603050405020304" pitchFamily="18" charset="0"/>
                <a:cs typeface="Calibri" panose="020F0502020204030204" pitchFamily="34" charset="0"/>
              </a:rPr>
              <a:t>quan</a:t>
            </a:r>
            <a:r>
              <a:rPr lang="en-US" altLang="en-US" sz="2400" b="1" dirty="0">
                <a:solidFill>
                  <a:srgbClr val="FF0000"/>
                </a:solidFill>
                <a:latin typeface="Times New Roman" panose="02020603050405020304" pitchFamily="18" charset="0"/>
                <a:cs typeface="Calibri" panose="020F0502020204030204" pitchFamily="34" charset="0"/>
              </a:rPr>
              <a:t> </a:t>
            </a:r>
            <a:r>
              <a:rPr lang="en-US" altLang="en-US" sz="2400" b="1" dirty="0" err="1">
                <a:solidFill>
                  <a:srgbClr val="FF0000"/>
                </a:solidFill>
                <a:latin typeface="Times New Roman" panose="02020603050405020304" pitchFamily="18" charset="0"/>
                <a:cs typeface="Calibri" panose="020F0502020204030204" pitchFamily="34" charset="0"/>
              </a:rPr>
              <a:t>hệ</a:t>
            </a:r>
            <a:r>
              <a:rPr lang="en-US" altLang="en-US" sz="2400" b="1" dirty="0">
                <a:solidFill>
                  <a:srgbClr val="FF0000"/>
                </a:solidFill>
                <a:latin typeface="Times New Roman" panose="02020603050405020304" pitchFamily="18" charset="0"/>
                <a:cs typeface="Calibri" panose="020F0502020204030204" pitchFamily="34" charset="0"/>
              </a:rPr>
              <a:t> </a:t>
            </a:r>
            <a:r>
              <a:rPr lang="en-US" altLang="en-US" sz="2400" b="1" dirty="0" err="1">
                <a:solidFill>
                  <a:srgbClr val="FF0000"/>
                </a:solidFill>
                <a:latin typeface="Times New Roman" panose="02020603050405020304" pitchFamily="18" charset="0"/>
                <a:cs typeface="Calibri" panose="020F0502020204030204" pitchFamily="34" charset="0"/>
              </a:rPr>
              <a:t>giữa</a:t>
            </a:r>
            <a:r>
              <a:rPr lang="en-US" altLang="en-US" sz="2400" b="1" dirty="0">
                <a:solidFill>
                  <a:srgbClr val="FF0000"/>
                </a:solidFill>
                <a:latin typeface="Times New Roman" panose="02020603050405020304" pitchFamily="18" charset="0"/>
                <a:cs typeface="Calibri" panose="020F0502020204030204" pitchFamily="34" charset="0"/>
              </a:rPr>
              <a:t> </a:t>
            </a:r>
            <a:r>
              <a:rPr lang="en-US" altLang="en-US" sz="2400" b="1" dirty="0" err="1">
                <a:solidFill>
                  <a:srgbClr val="FF0000"/>
                </a:solidFill>
                <a:latin typeface="Times New Roman" panose="02020603050405020304" pitchFamily="18" charset="0"/>
                <a:cs typeface="Calibri" panose="020F0502020204030204" pitchFamily="34" charset="0"/>
              </a:rPr>
              <a:t>tổ</a:t>
            </a:r>
            <a:r>
              <a:rPr lang="en-US" altLang="en-US" sz="2400" b="1" dirty="0">
                <a:solidFill>
                  <a:srgbClr val="FF0000"/>
                </a:solidFill>
                <a:latin typeface="Times New Roman" panose="02020603050405020304" pitchFamily="18" charset="0"/>
                <a:cs typeface="Calibri" panose="020F0502020204030204" pitchFamily="34" charset="0"/>
              </a:rPr>
              <a:t> </a:t>
            </a:r>
            <a:r>
              <a:rPr lang="en-US" altLang="en-US" sz="2400" b="1" dirty="0" err="1">
                <a:solidFill>
                  <a:srgbClr val="FF0000"/>
                </a:solidFill>
                <a:latin typeface="Times New Roman" panose="02020603050405020304" pitchFamily="18" charset="0"/>
                <a:cs typeface="Calibri" panose="020F0502020204030204" pitchFamily="34" charset="0"/>
              </a:rPr>
              <a:t>chức</a:t>
            </a:r>
            <a:r>
              <a:rPr lang="en-US" altLang="en-US" sz="2400" b="1" dirty="0">
                <a:solidFill>
                  <a:srgbClr val="FF0000"/>
                </a:solidFill>
                <a:latin typeface="Times New Roman" panose="02020603050405020304" pitchFamily="18" charset="0"/>
                <a:cs typeface="Calibri" panose="020F0502020204030204" pitchFamily="34" charset="0"/>
              </a:rPr>
              <a:t> </a:t>
            </a:r>
            <a:r>
              <a:rPr lang="en-US" altLang="en-US" sz="2400" b="1" dirty="0" err="1">
                <a:solidFill>
                  <a:srgbClr val="FF0000"/>
                </a:solidFill>
                <a:latin typeface="Times New Roman" panose="02020603050405020304" pitchFamily="18" charset="0"/>
                <a:cs typeface="Calibri" panose="020F0502020204030204" pitchFamily="34" charset="0"/>
              </a:rPr>
              <a:t>bảo</a:t>
            </a:r>
            <a:r>
              <a:rPr lang="en-US" altLang="en-US" sz="2400" b="1" dirty="0">
                <a:solidFill>
                  <a:srgbClr val="FF0000"/>
                </a:solidFill>
                <a:latin typeface="Times New Roman" panose="02020603050405020304" pitchFamily="18" charset="0"/>
                <a:cs typeface="Calibri" panose="020F0502020204030204" pitchFamily="34" charset="0"/>
              </a:rPr>
              <a:t> </a:t>
            </a:r>
            <a:r>
              <a:rPr lang="en-US" altLang="en-US" sz="2400" b="1" dirty="0" err="1">
                <a:solidFill>
                  <a:srgbClr val="FF0000"/>
                </a:solidFill>
                <a:latin typeface="Times New Roman" panose="02020603050405020304" pitchFamily="18" charset="0"/>
                <a:cs typeface="Calibri" panose="020F0502020204030204" pitchFamily="34" charset="0"/>
              </a:rPr>
              <a:t>hiểm</a:t>
            </a:r>
            <a:r>
              <a:rPr lang="en-US" altLang="en-US" sz="2400" b="1" dirty="0">
                <a:solidFill>
                  <a:srgbClr val="FF0000"/>
                </a:solidFill>
                <a:latin typeface="Times New Roman" panose="02020603050405020304" pitchFamily="18" charset="0"/>
                <a:cs typeface="Calibri" panose="020F0502020204030204" pitchFamily="34" charset="0"/>
              </a:rPr>
              <a:t> </a:t>
            </a:r>
            <a:r>
              <a:rPr lang="en-US" altLang="en-US" sz="2400" b="1" dirty="0" err="1">
                <a:solidFill>
                  <a:srgbClr val="FF0000"/>
                </a:solidFill>
                <a:latin typeface="Times New Roman" panose="02020603050405020304" pitchFamily="18" charset="0"/>
                <a:cs typeface="Calibri" panose="020F0502020204030204" pitchFamily="34" charset="0"/>
              </a:rPr>
              <a:t>và</a:t>
            </a:r>
            <a:r>
              <a:rPr lang="en-US" altLang="en-US" sz="2400" b="1" dirty="0">
                <a:solidFill>
                  <a:srgbClr val="FF0000"/>
                </a:solidFill>
                <a:latin typeface="Times New Roman" panose="02020603050405020304" pitchFamily="18" charset="0"/>
                <a:cs typeface="Calibri" panose="020F0502020204030204" pitchFamily="34" charset="0"/>
              </a:rPr>
              <a:t> </a:t>
            </a:r>
            <a:r>
              <a:rPr lang="en-US" altLang="en-US" sz="2400" b="1" dirty="0" err="1">
                <a:solidFill>
                  <a:srgbClr val="FF0000"/>
                </a:solidFill>
                <a:latin typeface="Times New Roman" panose="02020603050405020304" pitchFamily="18" charset="0"/>
                <a:cs typeface="Calibri" panose="020F0502020204030204" pitchFamily="34" charset="0"/>
              </a:rPr>
              <a:t>người</a:t>
            </a:r>
            <a:r>
              <a:rPr lang="en-US" altLang="en-US" sz="2400" b="1" dirty="0">
                <a:solidFill>
                  <a:srgbClr val="FF0000"/>
                </a:solidFill>
                <a:latin typeface="Times New Roman" panose="02020603050405020304" pitchFamily="18" charset="0"/>
                <a:cs typeface="Calibri" panose="020F0502020204030204" pitchFamily="34" charset="0"/>
              </a:rPr>
              <a:t> </a:t>
            </a:r>
            <a:r>
              <a:rPr lang="en-US" altLang="en-US" sz="2400" b="1" dirty="0" err="1">
                <a:solidFill>
                  <a:srgbClr val="FF0000"/>
                </a:solidFill>
                <a:latin typeface="Times New Roman" panose="02020603050405020304" pitchFamily="18" charset="0"/>
                <a:cs typeface="Calibri" panose="020F0502020204030204" pitchFamily="34" charset="0"/>
              </a:rPr>
              <a:t>được</a:t>
            </a:r>
            <a:r>
              <a:rPr lang="en-US" altLang="en-US" sz="2400" b="1" dirty="0">
                <a:solidFill>
                  <a:srgbClr val="FF0000"/>
                </a:solidFill>
                <a:latin typeface="Times New Roman" panose="02020603050405020304" pitchFamily="18" charset="0"/>
                <a:cs typeface="Calibri" panose="020F0502020204030204" pitchFamily="34" charset="0"/>
              </a:rPr>
              <a:t> </a:t>
            </a:r>
            <a:r>
              <a:rPr lang="en-US" altLang="en-US" sz="2400" b="1" dirty="0" err="1">
                <a:solidFill>
                  <a:srgbClr val="FF0000"/>
                </a:solidFill>
                <a:latin typeface="Times New Roman" panose="02020603050405020304" pitchFamily="18" charset="0"/>
                <a:cs typeface="Calibri" panose="020F0502020204030204" pitchFamily="34" charset="0"/>
              </a:rPr>
              <a:t>bảo</a:t>
            </a:r>
            <a:r>
              <a:rPr lang="en-US" altLang="en-US" sz="2400" b="1" dirty="0">
                <a:solidFill>
                  <a:srgbClr val="FF0000"/>
                </a:solidFill>
                <a:latin typeface="Times New Roman" panose="02020603050405020304" pitchFamily="18" charset="0"/>
                <a:cs typeface="Calibri" panose="020F0502020204030204" pitchFamily="34" charset="0"/>
              </a:rPr>
              <a:t> </a:t>
            </a:r>
            <a:r>
              <a:rPr lang="en-US" altLang="en-US" sz="2400" b="1" dirty="0" err="1">
                <a:solidFill>
                  <a:srgbClr val="FF0000"/>
                </a:solidFill>
                <a:latin typeface="Times New Roman" panose="02020603050405020304" pitchFamily="18" charset="0"/>
                <a:cs typeface="Calibri" panose="020F0502020204030204" pitchFamily="34" charset="0"/>
              </a:rPr>
              <a:t>hiểm</a:t>
            </a:r>
            <a:r>
              <a:rPr lang="en-US" altLang="en-US" sz="2400" b="1" dirty="0">
                <a:solidFill>
                  <a:srgbClr val="FF0000"/>
                </a:solidFill>
                <a:latin typeface="Times New Roman" panose="02020603050405020304" pitchFamily="18" charset="0"/>
                <a:cs typeface="Calibri" panose="020F0502020204030204" pitchFamily="34" charset="0"/>
              </a:rPr>
              <a:t>. </a:t>
            </a:r>
          </a:p>
          <a:p>
            <a:pPr algn="just">
              <a:spcBef>
                <a:spcPts val="600"/>
              </a:spcBef>
              <a:buClrTx/>
              <a:buFontTx/>
              <a:buNone/>
            </a:pPr>
            <a:r>
              <a:rPr lang="en-US" altLang="en-US" sz="2400" dirty="0" err="1">
                <a:latin typeface="Times New Roman" panose="02020603050405020304" pitchFamily="18" charset="0"/>
                <a:cs typeface="Calibri" panose="020F0502020204030204" pitchFamily="34" charset="0"/>
              </a:rPr>
              <a:t>Trong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mối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quan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hệ</a:t>
            </a:r>
            <a:r>
              <a:rPr lang="en-US" altLang="en-US" sz="2400" dirty="0">
                <a:latin typeface="Times New Roman" panose="02020603050405020304" pitchFamily="18" charset="0"/>
                <a:cs typeface="Calibri" panose="020F0502020204030204" pitchFamily="34" charset="0"/>
              </a:rPr>
              <a:t> </a:t>
            </a:r>
            <a:r>
              <a:rPr lang="en-US" altLang="en-US" sz="2400" dirty="0" err="1" smtClean="0">
                <a:latin typeface="Times New Roman" panose="02020603050405020304" pitchFamily="18" charset="0"/>
                <a:cs typeface="Calibri" panose="020F0502020204030204" pitchFamily="34" charset="0"/>
              </a:rPr>
              <a:t>này</a:t>
            </a:r>
            <a:r>
              <a:rPr lang="en-US" altLang="en-US" sz="2400" dirty="0">
                <a:latin typeface="Times New Roman" panose="02020603050405020304" pitchFamily="18" charset="0"/>
                <a:cs typeface="Calibri" panose="020F0502020204030204" pitchFamily="34" charset="0"/>
              </a:rPr>
              <a:t>:</a:t>
            </a:r>
            <a:endParaRPr lang="en-US" altLang="en-US" sz="2400" dirty="0" smtClean="0">
              <a:latin typeface="Times New Roman" panose="02020603050405020304" pitchFamily="18" charset="0"/>
              <a:cs typeface="Calibri" panose="020F0502020204030204" pitchFamily="34" charset="0"/>
            </a:endParaRPr>
          </a:p>
          <a:p>
            <a:pPr marL="342900" indent="-342900" algn="just">
              <a:spcBef>
                <a:spcPts val="600"/>
              </a:spcBef>
              <a:buClrTx/>
              <a:buFont typeface="Wingdings" panose="05000000000000000000" pitchFamily="2" charset="2"/>
              <a:buChar char="ü"/>
            </a:pPr>
            <a:r>
              <a:rPr lang="en-US" altLang="en-US" sz="2400" b="1" dirty="0" err="1">
                <a:latin typeface="Times New Roman" panose="02020603050405020304" pitchFamily="18" charset="0"/>
                <a:cs typeface="Calibri" panose="020F0502020204030204" pitchFamily="34" charset="0"/>
              </a:rPr>
              <a:t>T</a:t>
            </a:r>
            <a:r>
              <a:rPr lang="en-US" altLang="en-US" sz="2400" b="1" dirty="0" err="1" smtClean="0">
                <a:latin typeface="Times New Roman" panose="02020603050405020304" pitchFamily="18" charset="0"/>
                <a:cs typeface="Calibri" panose="020F0502020204030204" pitchFamily="34" charset="0"/>
              </a:rPr>
              <a:t>ổ</a:t>
            </a:r>
            <a:r>
              <a:rPr lang="en-US" altLang="en-US" sz="2400" b="1" dirty="0" smtClean="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chức</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bảo</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hiểm</a:t>
            </a:r>
            <a:r>
              <a:rPr lang="en-US" altLang="en-US" sz="2400" b="1"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nhận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bồi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thường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cho</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những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tổn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thất</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xảy</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ra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vì</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những</a:t>
            </a:r>
            <a:r>
              <a:rPr lang="en-US" altLang="en-US" sz="2400"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rủi</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ro</a:t>
            </a:r>
            <a:r>
              <a:rPr lang="en-US" altLang="en-US" sz="2400" b="1"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mà</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hai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bên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đã</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thỏa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thuận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trong</a:t>
            </a:r>
            <a:r>
              <a:rPr lang="en-US" altLang="en-US" sz="2400"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hợp</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đồng</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bảo</a:t>
            </a:r>
            <a:r>
              <a:rPr lang="en-US" altLang="en-US" sz="2400" b="1" dirty="0">
                <a:latin typeface="Times New Roman" panose="02020603050405020304" pitchFamily="18" charset="0"/>
                <a:cs typeface="Calibri" panose="020F0502020204030204" pitchFamily="34" charset="0"/>
              </a:rPr>
              <a:t> </a:t>
            </a:r>
            <a:r>
              <a:rPr lang="en-US" altLang="en-US" sz="2400" b="1" dirty="0" err="1" smtClean="0">
                <a:latin typeface="Times New Roman" panose="02020603050405020304" pitchFamily="18" charset="0"/>
                <a:cs typeface="Calibri" panose="020F0502020204030204" pitchFamily="34" charset="0"/>
              </a:rPr>
              <a:t>hiểm</a:t>
            </a:r>
            <a:r>
              <a:rPr lang="en-US" altLang="en-US" sz="2400" dirty="0" smtClean="0">
                <a:latin typeface="Times New Roman" panose="02020603050405020304" pitchFamily="18" charset="0"/>
                <a:cs typeface="Calibri" panose="020F0502020204030204" pitchFamily="34" charset="0"/>
              </a:rPr>
              <a:t>;</a:t>
            </a:r>
          </a:p>
          <a:p>
            <a:pPr marL="342900" indent="-342900" algn="just">
              <a:spcBef>
                <a:spcPts val="600"/>
              </a:spcBef>
              <a:buClrTx/>
              <a:buFont typeface="Wingdings" panose="05000000000000000000" pitchFamily="2" charset="2"/>
              <a:buChar char="ü"/>
            </a:pPr>
            <a:r>
              <a:rPr lang="en-US" altLang="en-US" sz="2400" dirty="0" err="1">
                <a:latin typeface="Times New Roman" panose="02020603050405020304" pitchFamily="18" charset="0"/>
                <a:cs typeface="Calibri" panose="020F0502020204030204" pitchFamily="34" charset="0"/>
              </a:rPr>
              <a:t>C</a:t>
            </a:r>
            <a:r>
              <a:rPr lang="en-US" altLang="en-US" sz="2400" dirty="0" err="1" smtClean="0">
                <a:latin typeface="Times New Roman" panose="02020603050405020304" pitchFamily="18" charset="0"/>
                <a:cs typeface="Calibri" panose="020F0502020204030204" pitchFamily="34" charset="0"/>
              </a:rPr>
              <a:t>òn</a:t>
            </a:r>
            <a:r>
              <a:rPr lang="en-US" altLang="en-US" sz="2400" dirty="0" smtClean="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người</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được</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bảo</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hiểm</a:t>
            </a:r>
            <a:r>
              <a:rPr lang="en-US" altLang="en-US" sz="2400" b="1"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phải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nộp</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cho</a:t>
            </a:r>
            <a:r>
              <a:rPr lang="en-US" altLang="en-US" sz="2400"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người</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bảo</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hiểm</a:t>
            </a:r>
            <a:r>
              <a:rPr lang="en-US" altLang="en-US" sz="2400" b="1"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một</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số</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tiền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nhất</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định</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là</a:t>
            </a:r>
            <a:r>
              <a:rPr lang="en-US" altLang="en-US" sz="2400"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phí</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bảo</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hiểm</a:t>
            </a:r>
            <a:endParaRPr lang="en-US" altLang="en-US" sz="2400" b="1" dirty="0">
              <a:latin typeface="Times New Roman" panose="02020603050405020304" pitchFamily="18" charset="0"/>
            </a:endParaRPr>
          </a:p>
        </p:txBody>
      </p:sp>
      <p:sp>
        <p:nvSpPr>
          <p:cNvPr id="12" name="Oval 11"/>
          <p:cNvSpPr/>
          <p:nvPr/>
        </p:nvSpPr>
        <p:spPr>
          <a:xfrm>
            <a:off x="0" y="4708054"/>
            <a:ext cx="1764690" cy="2115413"/>
          </a:xfrm>
          <a:prstGeom prst="ellipse">
            <a:avLst/>
          </a:prstGeom>
          <a:solidFill>
            <a:srgbClr val="4472C4"/>
          </a:solidFill>
          <a:ln w="12700" cap="flat" cmpd="sng" algn="ctr">
            <a:solidFill>
              <a:srgbClr val="4472C4">
                <a:shade val="50000"/>
              </a:srgbClr>
            </a:solidFill>
            <a:prstDash val="solid"/>
            <a:miter lim="800000"/>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vi-VN" sz="2800" b="1" i="0" u="none" strike="noStrike" kern="0" cap="none" spc="0" normalizeH="0" baseline="0" noProof="0" dirty="0">
                <a:ln>
                  <a:noFill/>
                </a:ln>
                <a:solidFill>
                  <a:prstClr val="white"/>
                </a:solidFill>
                <a:effectLst/>
                <a:uLnTx/>
                <a:uFillTx/>
                <a:latin typeface="Arial" panose="020B0604020202020204" pitchFamily="34" charset="0"/>
                <a:ea typeface="+mn-ea"/>
                <a:cs typeface="+mn-cs"/>
              </a:rPr>
              <a:t>người bảo hiểm</a:t>
            </a:r>
            <a:endParaRPr kumimoji="0" lang="en-US" sz="2800" b="1"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13" name="Oval 12"/>
          <p:cNvSpPr/>
          <p:nvPr/>
        </p:nvSpPr>
        <p:spPr>
          <a:xfrm>
            <a:off x="7262795" y="4643237"/>
            <a:ext cx="1676400" cy="2214763"/>
          </a:xfrm>
          <a:prstGeom prst="ellipse">
            <a:avLst/>
          </a:prstGeom>
          <a:solidFill>
            <a:srgbClr val="4472C4"/>
          </a:solidFill>
          <a:ln w="12700" cap="flat" cmpd="sng" algn="ctr">
            <a:solidFill>
              <a:srgbClr val="4472C4">
                <a:shade val="50000"/>
              </a:srgbClr>
            </a:solidFill>
            <a:prstDash val="solid"/>
            <a:miter lim="800000"/>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vi-VN" sz="2400" b="1" i="0" u="none" strike="noStrike" kern="0" cap="none" spc="0" normalizeH="0" baseline="0" noProof="0" dirty="0">
                <a:ln>
                  <a:noFill/>
                </a:ln>
                <a:solidFill>
                  <a:prstClr val="white"/>
                </a:solidFill>
                <a:effectLst/>
                <a:uLnTx/>
                <a:uFillTx/>
                <a:latin typeface="Arial" panose="020B0604020202020204" pitchFamily="34" charset="0"/>
                <a:ea typeface="+mn-ea"/>
                <a:cs typeface="+mn-cs"/>
              </a:rPr>
              <a:t>người được bảo hiểm</a:t>
            </a:r>
            <a:endParaRPr kumimoji="0" lang="en-US" sz="2400" b="1"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14" name="Right Arrow 13"/>
          <p:cNvSpPr/>
          <p:nvPr/>
        </p:nvSpPr>
        <p:spPr>
          <a:xfrm>
            <a:off x="1822753" y="4708054"/>
            <a:ext cx="5505345" cy="1053252"/>
          </a:xfrm>
          <a:prstGeom prst="rightArrow">
            <a:avLst/>
          </a:prstGeom>
          <a:solidFill>
            <a:srgbClr val="FFC000"/>
          </a:solidFill>
          <a:ln w="12700" cap="flat" cmpd="sng" algn="ctr">
            <a:solidFill>
              <a:srgbClr val="FFC000">
                <a:shade val="50000"/>
              </a:srgbClr>
            </a:solidFill>
            <a:prstDash val="solid"/>
            <a:miter lim="800000"/>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vi-VN" sz="1800" b="1" i="0" u="none" strike="noStrike" kern="0" cap="none" spc="0" normalizeH="0" baseline="0" noProof="0" dirty="0">
                <a:ln>
                  <a:noFill/>
                </a:ln>
                <a:solidFill>
                  <a:prstClr val="black"/>
                </a:solidFill>
                <a:effectLst/>
                <a:uLnTx/>
                <a:uFillTx/>
                <a:latin typeface="Arial" panose="020B0604020202020204" pitchFamily="34" charset="0"/>
                <a:ea typeface="+mn-ea"/>
                <a:cs typeface="+mn-cs"/>
              </a:rPr>
              <a:t>một chế độ cam kết và bồi thường</a:t>
            </a:r>
            <a:endParaRPr kumimoji="0" lang="en-U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15" name="Right Arrow Callout 14"/>
          <p:cNvSpPr/>
          <p:nvPr/>
        </p:nvSpPr>
        <p:spPr>
          <a:xfrm flipH="1">
            <a:off x="8882199" y="5397175"/>
            <a:ext cx="3309800" cy="1401762"/>
          </a:xfrm>
          <a:prstGeom prst="rightArrowCallout">
            <a:avLst/>
          </a:prstGeom>
          <a:gradFill rotWithShape="1">
            <a:gsLst>
              <a:gs pos="0">
                <a:srgbClr val="FFC000">
                  <a:lumMod val="110000"/>
                  <a:satMod val="105000"/>
                  <a:tint val="67000"/>
                </a:srgbClr>
              </a:gs>
              <a:gs pos="50000">
                <a:srgbClr val="FFC000">
                  <a:lumMod val="105000"/>
                  <a:satMod val="103000"/>
                  <a:tint val="73000"/>
                </a:srgbClr>
              </a:gs>
              <a:gs pos="100000">
                <a:srgbClr val="FFC000">
                  <a:lumMod val="105000"/>
                  <a:satMod val="109000"/>
                  <a:tint val="81000"/>
                </a:srgbClr>
              </a:gs>
            </a:gsLst>
            <a:lin ang="5400000" scaled="0"/>
          </a:gradFill>
          <a:ln w="6350" cap="flat" cmpd="sng" algn="ctr">
            <a:solidFill>
              <a:srgbClr val="FFC000"/>
            </a:solidFill>
            <a:prstDash val="solid"/>
            <a:miter lim="800000"/>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vi-VN" sz="1800" b="0" i="1" u="none" strike="noStrike" kern="0" cap="none" spc="0" normalizeH="0" baseline="0" noProof="0" dirty="0">
                <a:ln>
                  <a:noFill/>
                </a:ln>
                <a:solidFill>
                  <a:srgbClr val="FF0000"/>
                </a:solidFill>
                <a:effectLst/>
                <a:uLnTx/>
                <a:uFillTx/>
                <a:latin typeface="Arial" panose="020B0604020202020204" pitchFamily="34" charset="0"/>
                <a:ea typeface="+mn-ea"/>
                <a:cs typeface="+mn-cs"/>
              </a:rPr>
              <a:t>những tổn thất, hư hỏng </a:t>
            </a:r>
            <a:r>
              <a:rPr kumimoji="0" lang="vi-VN" sz="1800" b="0" i="0" u="none" strike="noStrike" kern="0" cap="none" spc="0" normalizeH="0" baseline="0" noProof="0" dirty="0">
                <a:ln>
                  <a:noFill/>
                </a:ln>
                <a:solidFill>
                  <a:prstClr val="black"/>
                </a:solidFill>
                <a:effectLst/>
                <a:uLnTx/>
                <a:uFillTx/>
                <a:latin typeface="Arial" panose="020B0604020202020204" pitchFamily="34" charset="0"/>
                <a:ea typeface="+mn-ea"/>
                <a:cs typeface="+mn-cs"/>
              </a:rPr>
              <a:t>của </a:t>
            </a:r>
            <a:r>
              <a:rPr kumimoji="0" lang="vi-VN" sz="1800" b="1" i="0" u="sng" strike="noStrike" kern="0" cap="none" spc="0" normalizeH="0" baseline="0" noProof="0" dirty="0">
                <a:ln>
                  <a:noFill/>
                </a:ln>
                <a:solidFill>
                  <a:prstClr val="black"/>
                </a:solidFill>
                <a:effectLst/>
                <a:uLnTx/>
                <a:uFillTx/>
                <a:latin typeface="Arial" panose="020B0604020202020204" pitchFamily="34" charset="0"/>
                <a:ea typeface="+mn-ea"/>
                <a:cs typeface="+mn-cs"/>
              </a:rPr>
              <a:t>đối tượng bảo </a:t>
            </a:r>
            <a:r>
              <a:rPr kumimoji="0" lang="vi-VN" sz="1800" b="1" i="0" u="sng" strike="noStrike" kern="0" cap="none" spc="0" normalizeH="0" baseline="0" noProof="0" dirty="0" smtClean="0">
                <a:ln>
                  <a:noFill/>
                </a:ln>
                <a:solidFill>
                  <a:prstClr val="black"/>
                </a:solidFill>
                <a:effectLst/>
                <a:uLnTx/>
                <a:uFillTx/>
                <a:latin typeface="Arial" panose="020B0604020202020204" pitchFamily="34" charset="0"/>
                <a:ea typeface="+mn-ea"/>
                <a:cs typeface="+mn-cs"/>
              </a:rPr>
              <a:t>hiểm</a:t>
            </a:r>
            <a:r>
              <a:rPr kumimoji="0" lang="en-US" sz="1800" b="1" i="0" u="sng"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800" b="1" i="0" u="sng"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sẽ</a:t>
            </a:r>
            <a:r>
              <a:rPr kumimoji="0" lang="en-US" sz="1800" b="1" i="0" u="sng"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800" b="1" i="0" u="sng" strike="noStrike" kern="0" cap="none" spc="0" normalizeH="0" noProof="0" dirty="0" err="1" smtClean="0">
                <a:ln>
                  <a:noFill/>
                </a:ln>
                <a:solidFill>
                  <a:prstClr val="black"/>
                </a:solidFill>
                <a:effectLst/>
                <a:uLnTx/>
                <a:uFillTx/>
                <a:latin typeface="Arial" panose="020B0604020202020204" pitchFamily="34" charset="0"/>
                <a:ea typeface="+mn-ea"/>
                <a:cs typeface="+mn-cs"/>
              </a:rPr>
              <a:t>được</a:t>
            </a:r>
            <a:r>
              <a:rPr kumimoji="0" lang="en-US" sz="1800" b="1" i="0" u="sng"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800" b="1" i="0" u="sng" strike="noStrike" kern="0" cap="none" spc="0" normalizeH="0" noProof="0" dirty="0" err="1" smtClean="0">
                <a:ln>
                  <a:noFill/>
                </a:ln>
                <a:solidFill>
                  <a:prstClr val="black"/>
                </a:solidFill>
                <a:effectLst/>
                <a:uLnTx/>
                <a:uFillTx/>
                <a:latin typeface="Arial" panose="020B0604020202020204" pitchFamily="34" charset="0"/>
                <a:ea typeface="+mn-ea"/>
                <a:cs typeface="+mn-cs"/>
              </a:rPr>
              <a:t>bồi</a:t>
            </a:r>
            <a:r>
              <a:rPr kumimoji="0" lang="en-US" sz="1800" b="1" i="0" u="sng"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800" b="1" i="0" u="sng" strike="noStrike" kern="0" cap="none" spc="0" normalizeH="0" noProof="0" dirty="0" err="1" smtClean="0">
                <a:ln>
                  <a:noFill/>
                </a:ln>
                <a:solidFill>
                  <a:prstClr val="black"/>
                </a:solidFill>
                <a:effectLst/>
                <a:uLnTx/>
                <a:uFillTx/>
                <a:latin typeface="Arial" panose="020B0604020202020204" pitchFamily="34" charset="0"/>
                <a:ea typeface="+mn-ea"/>
                <a:cs typeface="+mn-cs"/>
              </a:rPr>
              <a:t>thưởng</a:t>
            </a:r>
            <a:endParaRPr kumimoji="0" lang="en-U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16" name="Double Brace 15"/>
          <p:cNvSpPr/>
          <p:nvPr/>
        </p:nvSpPr>
        <p:spPr>
          <a:xfrm>
            <a:off x="10229862" y="4353785"/>
            <a:ext cx="1927225" cy="1040548"/>
          </a:xfrm>
          <a:prstGeom prst="bracePair">
            <a:avLst/>
          </a:prstGeom>
          <a:noFill/>
          <a:ln w="57150" cap="flat" cmpd="sng" algn="ctr">
            <a:solidFill>
              <a:srgbClr val="FF0000"/>
            </a:solidFill>
            <a:prstDash val="solid"/>
            <a:miter lim="800000"/>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vi-VN" sz="1800" b="1" i="0" u="none" strike="noStrike" kern="0" cap="none" spc="0" normalizeH="0" baseline="0" noProof="0" dirty="0">
                <a:ln>
                  <a:noFill/>
                </a:ln>
                <a:solidFill>
                  <a:prstClr val="black"/>
                </a:solidFill>
                <a:effectLst/>
                <a:uLnTx/>
                <a:uFillTx/>
                <a:latin typeface="Arial" panose="020B0604020202020204" pitchFamily="34" charset="0"/>
                <a:ea typeface="+mn-ea"/>
                <a:cs typeface="+mn-cs"/>
              </a:rPr>
              <a:t>những rủi ro đã thỏa thuận gây ra</a:t>
            </a:r>
            <a:endParaRPr kumimoji="0" lang="en-US" sz="1800" b="1"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17" name="Right Arrow Callout 16"/>
          <p:cNvSpPr/>
          <p:nvPr/>
        </p:nvSpPr>
        <p:spPr>
          <a:xfrm flipH="1">
            <a:off x="1683834" y="5702243"/>
            <a:ext cx="5313849" cy="1096694"/>
          </a:xfrm>
          <a:prstGeom prst="rightArrowCallout">
            <a:avLst/>
          </a:prstGeom>
          <a:ln/>
        </p:spPr>
        <p:style>
          <a:lnRef idx="1">
            <a:schemeClr val="accent2"/>
          </a:lnRef>
          <a:fillRef idx="2">
            <a:schemeClr val="accent2"/>
          </a:fillRef>
          <a:effectRef idx="1">
            <a:schemeClr val="accent2"/>
          </a:effectRef>
          <a:fontRef idx="minor">
            <a:schemeClr val="dk1"/>
          </a:fontRef>
        </p:style>
        <p:txBody>
          <a:bodyPr anchor="ctr"/>
          <a:lstStyle/>
          <a:p>
            <a:pPr marL="285750" marR="0" lvl="0" indent="-285750" defTabSz="914400" eaLnBrk="0" fontAlgn="base" latinLnBrk="0" hangingPunct="0">
              <a:lnSpc>
                <a:spcPct val="100000"/>
              </a:lnSpc>
              <a:spcBef>
                <a:spcPts val="600"/>
              </a:spcBef>
              <a:spcAft>
                <a:spcPct val="0"/>
              </a:spcAft>
              <a:buClrTx/>
              <a:buSzTx/>
              <a:buFont typeface="Wingdings" panose="05000000000000000000" pitchFamily="2" charset="2"/>
              <a:buChar char="q"/>
              <a:tabLst/>
              <a:defRPr/>
            </a:pPr>
            <a:r>
              <a:rPr kumimoji="0" lang="en-US" sz="1800" b="1" i="0" u="none" strike="noStrike" kern="0" cap="none" spc="0" normalizeH="0" baseline="0" noProof="0" dirty="0">
                <a:ln>
                  <a:noFill/>
                </a:ln>
                <a:solidFill>
                  <a:prstClr val="black"/>
                </a:solidFill>
                <a:effectLst/>
                <a:uLnTx/>
                <a:uFillTx/>
                <a:latin typeface="Calibri" panose="020F0502020204030204"/>
                <a:ea typeface="+mn-ea"/>
                <a:cs typeface="+mn-cs"/>
              </a:rPr>
              <a:t>V</a:t>
            </a:r>
            <a:r>
              <a:rPr kumimoji="0" lang="vi-VN" sz="1800" b="1" i="0" u="none" strike="noStrike" kern="0" cap="none" spc="0" normalizeH="0" baseline="0" noProof="0" dirty="0">
                <a:ln>
                  <a:noFill/>
                </a:ln>
                <a:solidFill>
                  <a:prstClr val="black"/>
                </a:solidFill>
                <a:effectLst/>
                <a:uLnTx/>
                <a:uFillTx/>
                <a:latin typeface="Arial" panose="020B0604020202020204" pitchFamily="34" charset="0"/>
                <a:ea typeface="+mn-ea"/>
                <a:cs typeface="+mn-cs"/>
              </a:rPr>
              <a:t>ới điều</a:t>
            </a:r>
            <a:r>
              <a:rPr kumimoji="0" lang="en-US" sz="1800" b="1" i="0" u="none" strike="noStrike" kern="0" cap="none" spc="0" normalizeH="0" baseline="0" noProof="0" dirty="0">
                <a:ln>
                  <a:noFill/>
                </a:ln>
                <a:solidFill>
                  <a:prstClr val="black"/>
                </a:solidFill>
                <a:effectLst/>
                <a:uLnTx/>
                <a:uFillTx/>
                <a:latin typeface="Calibri" panose="020F0502020204030204"/>
                <a:ea typeface="+mn-ea"/>
                <a:cs typeface="+mn-cs"/>
              </a:rPr>
              <a:t> </a:t>
            </a:r>
            <a:r>
              <a:rPr kumimoji="0" lang="en-US" sz="1800" b="1" i="0" u="none" strike="noStrike" kern="0" cap="none" spc="0" normalizeH="0" baseline="0" noProof="0" dirty="0" err="1">
                <a:ln>
                  <a:noFill/>
                </a:ln>
                <a:solidFill>
                  <a:prstClr val="black"/>
                </a:solidFill>
                <a:effectLst/>
                <a:uLnTx/>
                <a:uFillTx/>
                <a:latin typeface="Calibri" panose="020F0502020204030204"/>
                <a:ea typeface="+mn-ea"/>
                <a:cs typeface="+mn-cs"/>
              </a:rPr>
              <a:t>kiện</a:t>
            </a:r>
            <a:r>
              <a:rPr kumimoji="0" lang="vi-VN" sz="1800" b="1" i="0" u="none" strike="noStrike" kern="0" cap="none" spc="0" normalizeH="0" baseline="0" noProof="0" dirty="0">
                <a:ln>
                  <a:noFill/>
                </a:ln>
                <a:solidFill>
                  <a:prstClr val="black"/>
                </a:solidFill>
                <a:effectLst/>
                <a:uLnTx/>
                <a:uFillTx/>
                <a:latin typeface="Arial" panose="020B0604020202020204" pitchFamily="34" charset="0"/>
                <a:ea typeface="+mn-ea"/>
                <a:cs typeface="+mn-cs"/>
              </a:rPr>
              <a:t> </a:t>
            </a:r>
            <a:r>
              <a:rPr kumimoji="0" lang="en-US" sz="1800" b="1" i="0" u="none" strike="noStrike" kern="0" cap="none" spc="0" normalizeH="0" baseline="0" noProof="0" dirty="0">
                <a:ln>
                  <a:noFill/>
                </a:ln>
                <a:solidFill>
                  <a:prstClr val="black"/>
                </a:solidFill>
                <a:effectLst/>
                <a:uLnTx/>
                <a:uFillTx/>
                <a:latin typeface="Calibri" panose="020F0502020204030204"/>
                <a:ea typeface="+mn-ea"/>
                <a:cs typeface="+mn-cs"/>
              </a:rPr>
              <a:t>NĐBH </a:t>
            </a:r>
            <a:r>
              <a:rPr kumimoji="0" lang="vi-VN" sz="1800" b="1" i="0" u="none" strike="noStrike" kern="0" cap="none" spc="0" normalizeH="0" baseline="0" noProof="0" dirty="0">
                <a:ln>
                  <a:noFill/>
                </a:ln>
                <a:solidFill>
                  <a:prstClr val="black"/>
                </a:solidFill>
                <a:effectLst/>
                <a:uLnTx/>
                <a:uFillTx/>
                <a:latin typeface="Arial" panose="020B0604020202020204" pitchFamily="34" charset="0"/>
                <a:ea typeface="+mn-ea"/>
                <a:cs typeface="+mn-cs"/>
              </a:rPr>
              <a:t>đã thuê bảo</a:t>
            </a:r>
            <a:r>
              <a:rPr kumimoji="0" lang="en-US" sz="1800" b="1" i="0" u="none" strike="noStrike" kern="0" cap="none" spc="0" normalizeH="0" baseline="0" noProof="0" dirty="0">
                <a:ln>
                  <a:noFill/>
                </a:ln>
                <a:solidFill>
                  <a:prstClr val="black"/>
                </a:solidFill>
                <a:effectLst/>
                <a:uLnTx/>
                <a:uFillTx/>
                <a:latin typeface="Calibri" panose="020F0502020204030204"/>
                <a:ea typeface="+mn-ea"/>
                <a:cs typeface="+mn-cs"/>
              </a:rPr>
              <a:t> </a:t>
            </a:r>
            <a:r>
              <a:rPr kumimoji="0" lang="vi-VN" sz="1800" b="1" i="0" u="none" strike="noStrike" kern="0" cap="none" spc="0" normalizeH="0" baseline="0" noProof="0" dirty="0">
                <a:ln>
                  <a:noFill/>
                </a:ln>
                <a:solidFill>
                  <a:prstClr val="black"/>
                </a:solidFill>
                <a:effectLst/>
                <a:uLnTx/>
                <a:uFillTx/>
                <a:latin typeface="Arial" panose="020B0604020202020204" pitchFamily="34" charset="0"/>
                <a:ea typeface="+mn-ea"/>
                <a:cs typeface="+mn-cs"/>
              </a:rPr>
              <a:t>hiểm cho đối tượng đó </a:t>
            </a:r>
            <a:endParaRPr kumimoji="0" lang="en-US" sz="1800" b="1" i="0" u="none" strike="noStrike" kern="0" cap="none" spc="0" normalizeH="0" baseline="0" noProof="0" dirty="0">
              <a:ln>
                <a:noFill/>
              </a:ln>
              <a:solidFill>
                <a:prstClr val="black"/>
              </a:solidFill>
              <a:effectLst/>
              <a:uLnTx/>
              <a:uFillTx/>
              <a:latin typeface="Calibri" panose="020F0502020204030204"/>
              <a:ea typeface="+mn-ea"/>
              <a:cs typeface="+mn-cs"/>
            </a:endParaRPr>
          </a:p>
          <a:p>
            <a:pPr marL="285750" marR="0" lvl="0" indent="-285750" defTabSz="914400" eaLnBrk="0" fontAlgn="base" latinLnBrk="0" hangingPunct="0">
              <a:lnSpc>
                <a:spcPct val="100000"/>
              </a:lnSpc>
              <a:spcBef>
                <a:spcPts val="600"/>
              </a:spcBef>
              <a:spcAft>
                <a:spcPct val="0"/>
              </a:spcAft>
              <a:buClrTx/>
              <a:buSzTx/>
              <a:buFont typeface="Wingdings" panose="05000000000000000000" pitchFamily="2" charset="2"/>
              <a:buChar char="q"/>
              <a:tabLst/>
              <a:defRPr/>
            </a:pPr>
            <a:r>
              <a:rPr kumimoji="0" lang="en-US" sz="1800" b="1" i="0" u="none" strike="noStrike" kern="0" cap="none" spc="0" normalizeH="0" baseline="0" noProof="0" dirty="0" err="1">
                <a:ln>
                  <a:noFill/>
                </a:ln>
                <a:solidFill>
                  <a:prstClr val="black"/>
                </a:solidFill>
                <a:effectLst/>
                <a:uLnTx/>
                <a:uFillTx/>
                <a:latin typeface="Calibri" panose="020F0502020204030204"/>
                <a:ea typeface="+mn-ea"/>
                <a:cs typeface="+mn-cs"/>
              </a:rPr>
              <a:t>Tr</a:t>
            </a:r>
            <a:r>
              <a:rPr kumimoji="0" lang="vi-VN" sz="1800" b="1" i="0" u="none" strike="noStrike" kern="0" cap="none" spc="0" normalizeH="0" baseline="0" noProof="0" dirty="0">
                <a:ln>
                  <a:noFill/>
                </a:ln>
                <a:solidFill>
                  <a:prstClr val="black"/>
                </a:solidFill>
                <a:effectLst/>
                <a:uLnTx/>
                <a:uFillTx/>
                <a:latin typeface="Arial" panose="020B0604020202020204" pitchFamily="34" charset="0"/>
                <a:ea typeface="+mn-ea"/>
                <a:cs typeface="+mn-cs"/>
              </a:rPr>
              <a:t>ả </a:t>
            </a:r>
            <a:r>
              <a:rPr kumimoji="0" lang="en-US" sz="1800" b="1" i="0" u="none" strike="noStrike" kern="0" cap="none" spc="0" normalizeH="0" baseline="0" noProof="0" dirty="0" err="1">
                <a:ln>
                  <a:noFill/>
                </a:ln>
                <a:solidFill>
                  <a:prstClr val="black"/>
                </a:solidFill>
                <a:effectLst/>
                <a:uLnTx/>
                <a:uFillTx/>
                <a:latin typeface="Calibri" panose="020F0502020204030204"/>
                <a:ea typeface="+mn-ea"/>
                <a:cs typeface="+mn-cs"/>
              </a:rPr>
              <a:t>cho</a:t>
            </a:r>
            <a:r>
              <a:rPr kumimoji="0" lang="en-US" sz="1800" b="1" i="0" u="none" strike="noStrike" kern="0" cap="none" spc="0" normalizeH="0" baseline="0" noProof="0" dirty="0">
                <a:ln>
                  <a:noFill/>
                </a:ln>
                <a:solidFill>
                  <a:prstClr val="black"/>
                </a:solidFill>
                <a:effectLst/>
                <a:uLnTx/>
                <a:uFillTx/>
                <a:latin typeface="Calibri" panose="020F0502020204030204"/>
                <a:ea typeface="+mn-ea"/>
                <a:cs typeface="+mn-cs"/>
              </a:rPr>
              <a:t> NBH </a:t>
            </a:r>
            <a:r>
              <a:rPr kumimoji="0" lang="vi-VN" sz="1800" b="1" i="0" u="none" strike="noStrike" kern="0" cap="none" spc="0" normalizeH="0" baseline="0" noProof="0" dirty="0">
                <a:ln>
                  <a:noFill/>
                </a:ln>
                <a:solidFill>
                  <a:prstClr val="black"/>
                </a:solidFill>
                <a:effectLst/>
                <a:uLnTx/>
                <a:uFillTx/>
                <a:latin typeface="Arial" panose="020B0604020202020204" pitchFamily="34" charset="0"/>
                <a:ea typeface="+mn-ea"/>
                <a:cs typeface="+mn-cs"/>
              </a:rPr>
              <a:t>phí bảo hiểm</a:t>
            </a:r>
            <a:endParaRPr kumimoji="0" lang="en-US" sz="1800" b="1" i="0" u="none" strike="noStrike" kern="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28860651"/>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1000"/>
                                        <p:tgtEl>
                                          <p:spTgt spid="12"/>
                                        </p:tgtEl>
                                      </p:cBhvr>
                                    </p:animEffect>
                                    <p:anim calcmode="lin" valueType="num">
                                      <p:cBhvr>
                                        <p:cTn id="36" dur="1000" fill="hold"/>
                                        <p:tgtEl>
                                          <p:spTgt spid="12"/>
                                        </p:tgtEl>
                                        <p:attrNameLst>
                                          <p:attrName>ppt_x</p:attrName>
                                        </p:attrNameLst>
                                      </p:cBhvr>
                                      <p:tavLst>
                                        <p:tav tm="0">
                                          <p:val>
                                            <p:strVal val="#ppt_x"/>
                                          </p:val>
                                        </p:tav>
                                        <p:tav tm="100000">
                                          <p:val>
                                            <p:strVal val="#ppt_x"/>
                                          </p:val>
                                        </p:tav>
                                      </p:tavLst>
                                    </p:anim>
                                    <p:anim calcmode="lin" valueType="num">
                                      <p:cBhvr>
                                        <p:cTn id="3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down)">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wipe(down)">
                                      <p:cBhvr>
                                        <p:cTn id="53" dur="500"/>
                                        <p:tgtEl>
                                          <p:spTgt spid="15"/>
                                        </p:tgtEl>
                                      </p:cBhvr>
                                    </p:animEffect>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grpId="0" nodeType="click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fade">
                                      <p:cBhvr>
                                        <p:cTn id="58" dur="1000"/>
                                        <p:tgtEl>
                                          <p:spTgt spid="17"/>
                                        </p:tgtEl>
                                      </p:cBhvr>
                                    </p:animEffect>
                                    <p:anim calcmode="lin" valueType="num">
                                      <p:cBhvr>
                                        <p:cTn id="59" dur="1000" fill="hold"/>
                                        <p:tgtEl>
                                          <p:spTgt spid="17"/>
                                        </p:tgtEl>
                                        <p:attrNameLst>
                                          <p:attrName>ppt_x</p:attrName>
                                        </p:attrNameLst>
                                      </p:cBhvr>
                                      <p:tavLst>
                                        <p:tav tm="0">
                                          <p:val>
                                            <p:strVal val="#ppt_x"/>
                                          </p:val>
                                        </p:tav>
                                        <p:tav tm="100000">
                                          <p:val>
                                            <p:strVal val="#ppt_x"/>
                                          </p:val>
                                        </p:tav>
                                      </p:tavLst>
                                    </p:anim>
                                    <p:anim calcmode="lin" valueType="num">
                                      <p:cBhvr>
                                        <p:cTn id="6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16" presetClass="entr" presetSubtype="21" fill="hold" grpId="0" nodeType="click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barn(inVertical)">
                                      <p:cBhvr>
                                        <p:cTn id="6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96821"/>
            <a:ext cx="12269972" cy="954107"/>
          </a:xfrm>
          <a:prstGeom prst="rect">
            <a:avLst/>
          </a:prstGeom>
        </p:spPr>
        <p:txBody>
          <a:bodyPr wrap="square">
            <a:spAutoFit/>
          </a:bodyPr>
          <a:lstStyle/>
          <a:p>
            <a:pPr algn="just">
              <a:spcBef>
                <a:spcPts val="600"/>
              </a:spcBef>
            </a:pPr>
            <a:r>
              <a:rPr lang="en-US" sz="2800" b="1" spc="-30" dirty="0">
                <a:latin typeface="Times New Roman" panose="02020603050405020304" pitchFamily="18" charset="0"/>
                <a:ea typeface="Calibri" panose="020F0502020204030204" pitchFamily="34" charset="0"/>
              </a:rPr>
              <a:t>4.3. </a:t>
            </a:r>
            <a:r>
              <a:rPr lang="en-US" sz="2800" b="1" spc="-30" dirty="0" err="1">
                <a:latin typeface="Times New Roman" panose="02020603050405020304" pitchFamily="18" charset="0"/>
                <a:ea typeface="Calibri" panose="020F0502020204030204" pitchFamily="34" charset="0"/>
              </a:rPr>
              <a:t>Những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chứng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từ</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cơ</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bản</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trong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quá</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trình</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thực</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hiện</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hợp</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đồng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mua</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bán</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ngoại</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thươn</a:t>
            </a:r>
            <a:r>
              <a:rPr lang="en-US" sz="2800" spc="-30" dirty="0" err="1">
                <a:latin typeface="Times New Roman" panose="02020603050405020304" pitchFamily="18" charset="0"/>
                <a:ea typeface="Calibri" panose="020F0502020204030204" pitchFamily="34" charset="0"/>
              </a:rPr>
              <a:t>g</a:t>
            </a:r>
            <a:endParaRPr lang="en-US" sz="2800" dirty="0">
              <a:latin typeface="Times New Roman" panose="02020603050405020304" pitchFamily="18" charset="0"/>
              <a:ea typeface="Calibri" panose="020F0502020204030204" pitchFamily="34" charset="0"/>
            </a:endParaRPr>
          </a:p>
        </p:txBody>
      </p:sp>
      <p:sp>
        <p:nvSpPr>
          <p:cNvPr id="4" name="Rectangle 3"/>
          <p:cNvSpPr/>
          <p:nvPr/>
        </p:nvSpPr>
        <p:spPr>
          <a:xfrm>
            <a:off x="901683" y="911945"/>
            <a:ext cx="6096000" cy="579967"/>
          </a:xfrm>
          <a:prstGeom prst="rect">
            <a:avLst/>
          </a:prstGeom>
        </p:spPr>
        <p:txBody>
          <a:bodyPr>
            <a:spAutoFit/>
          </a:bodyPr>
          <a:lstStyle/>
          <a:p>
            <a:pPr lvl="0" algn="just">
              <a:lnSpc>
                <a:spcPct val="150000"/>
              </a:lnSpc>
              <a:spcBef>
                <a:spcPts val="600"/>
              </a:spcBef>
            </a:pPr>
            <a:r>
              <a:rPr lang="en-US" sz="2400" b="1" spc="-30" dirty="0">
                <a:solidFill>
                  <a:srgbClr val="FF0000"/>
                </a:solidFill>
                <a:latin typeface="Times New Roman" panose="02020603050405020304" pitchFamily="18" charset="0"/>
                <a:ea typeface="Calibri" panose="020F0502020204030204" pitchFamily="34" charset="0"/>
              </a:rPr>
              <a:t>4.3.3. </a:t>
            </a:r>
            <a:r>
              <a:rPr lang="en-US" sz="2400" b="1" spc="-30" dirty="0" err="1">
                <a:solidFill>
                  <a:srgbClr val="FF0000"/>
                </a:solidFill>
                <a:latin typeface="Times New Roman" panose="02020603050405020304" pitchFamily="18" charset="0"/>
                <a:ea typeface="Calibri" panose="020F0502020204030204" pitchFamily="34" charset="0"/>
              </a:rPr>
              <a:t>Chứng</a:t>
            </a:r>
            <a:r>
              <a:rPr lang="en-US" sz="2400" b="1" spc="-30" dirty="0">
                <a:solidFill>
                  <a:srgbClr val="FF0000"/>
                </a:solidFill>
                <a:latin typeface="Times New Roman" panose="02020603050405020304" pitchFamily="18" charset="0"/>
                <a:ea typeface="Calibri" panose="020F0502020204030204" pitchFamily="34" charset="0"/>
              </a:rPr>
              <a:t> </a:t>
            </a:r>
            <a:r>
              <a:rPr lang="en-US" sz="2400" b="1" spc="-30" dirty="0" err="1">
                <a:solidFill>
                  <a:srgbClr val="FF0000"/>
                </a:solidFill>
                <a:latin typeface="Times New Roman" panose="02020603050405020304" pitchFamily="18" charset="0"/>
                <a:ea typeface="Calibri" panose="020F0502020204030204" pitchFamily="34" charset="0"/>
              </a:rPr>
              <a:t>từ</a:t>
            </a:r>
            <a:r>
              <a:rPr lang="en-US" sz="2400" b="1" spc="-30" dirty="0">
                <a:solidFill>
                  <a:srgbClr val="FF0000"/>
                </a:solidFill>
                <a:latin typeface="Times New Roman" panose="02020603050405020304" pitchFamily="18" charset="0"/>
                <a:ea typeface="Calibri" panose="020F0502020204030204" pitchFamily="34" charset="0"/>
              </a:rPr>
              <a:t> </a:t>
            </a:r>
            <a:r>
              <a:rPr lang="en-US" sz="2400" b="1" spc="-30" dirty="0" err="1">
                <a:solidFill>
                  <a:srgbClr val="FF0000"/>
                </a:solidFill>
                <a:latin typeface="Times New Roman" panose="02020603050405020304" pitchFamily="18" charset="0"/>
                <a:ea typeface="Calibri" panose="020F0502020204030204" pitchFamily="34" charset="0"/>
              </a:rPr>
              <a:t>bảo</a:t>
            </a:r>
            <a:r>
              <a:rPr lang="en-US" sz="2400" b="1" spc="-30" dirty="0">
                <a:solidFill>
                  <a:srgbClr val="FF0000"/>
                </a:solidFill>
                <a:latin typeface="Times New Roman" panose="02020603050405020304" pitchFamily="18" charset="0"/>
                <a:ea typeface="Calibri" panose="020F0502020204030204" pitchFamily="34" charset="0"/>
              </a:rPr>
              <a:t> </a:t>
            </a:r>
            <a:r>
              <a:rPr lang="en-US" sz="2400" b="1" spc="-30" dirty="0" err="1" smtClean="0">
                <a:solidFill>
                  <a:srgbClr val="FF0000"/>
                </a:solidFill>
                <a:latin typeface="Times New Roman" panose="02020603050405020304" pitchFamily="18" charset="0"/>
                <a:ea typeface="Calibri" panose="020F0502020204030204" pitchFamily="34" charset="0"/>
              </a:rPr>
              <a:t>hiểm</a:t>
            </a:r>
            <a:endParaRPr lang="en-US" sz="2400" b="1" dirty="0">
              <a:solidFill>
                <a:srgbClr val="FF0000"/>
              </a:solidFill>
              <a:latin typeface="Times New Roman" panose="02020603050405020304" pitchFamily="18" charset="0"/>
              <a:ea typeface="Calibri" panose="020F0502020204030204" pitchFamily="34" charset="0"/>
            </a:endParaRPr>
          </a:p>
        </p:txBody>
      </p:sp>
      <p:sp>
        <p:nvSpPr>
          <p:cNvPr id="5" name="Rectangle 5"/>
          <p:cNvSpPr>
            <a:spLocks noChangeArrowheads="1"/>
          </p:cNvSpPr>
          <p:nvPr/>
        </p:nvSpPr>
        <p:spPr bwMode="auto">
          <a:xfrm>
            <a:off x="358814" y="1491912"/>
            <a:ext cx="11504895" cy="4817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tabLst>
                <a:tab pos="57150" algn="l"/>
                <a:tab pos="87313" algn="l"/>
                <a:tab pos="144463" algn="l"/>
              </a:tabLst>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tabLst>
                <a:tab pos="57150" algn="l"/>
                <a:tab pos="87313" algn="l"/>
                <a:tab pos="144463" algn="l"/>
              </a:tabLst>
              <a:defRPr sz="2800">
                <a:solidFill>
                  <a:schemeClr val="tx1"/>
                </a:solidFill>
                <a:latin typeface="Arial" panose="020B0604020202020204" pitchFamily="34" charset="0"/>
              </a:defRPr>
            </a:lvl2pPr>
            <a:lvl3pPr marL="1143000" indent="-228600">
              <a:spcBef>
                <a:spcPct val="20000"/>
              </a:spcBef>
              <a:buChar char="•"/>
              <a:tabLst>
                <a:tab pos="57150" algn="l"/>
                <a:tab pos="87313" algn="l"/>
                <a:tab pos="144463" algn="l"/>
              </a:tabLst>
              <a:defRPr sz="2400">
                <a:solidFill>
                  <a:schemeClr val="tx1"/>
                </a:solidFill>
                <a:latin typeface="Arial" panose="020B0604020202020204" pitchFamily="34" charset="0"/>
              </a:defRPr>
            </a:lvl3pPr>
            <a:lvl4pPr marL="1600200" indent="-228600">
              <a:spcBef>
                <a:spcPct val="20000"/>
              </a:spcBef>
              <a:buChar char="–"/>
              <a:tabLst>
                <a:tab pos="57150" algn="l"/>
                <a:tab pos="87313" algn="l"/>
                <a:tab pos="144463" algn="l"/>
              </a:tabLst>
              <a:defRPr sz="2000">
                <a:solidFill>
                  <a:schemeClr val="tx1"/>
                </a:solidFill>
                <a:latin typeface="Arial" panose="020B0604020202020204" pitchFamily="34" charset="0"/>
              </a:defRPr>
            </a:lvl4pPr>
            <a:lvl5pPr marL="2057400" indent="-228600">
              <a:spcBef>
                <a:spcPct val="20000"/>
              </a:spcBef>
              <a:buChar char="»"/>
              <a:tabLst>
                <a:tab pos="57150" algn="l"/>
                <a:tab pos="87313" algn="l"/>
                <a:tab pos="144463"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57150" algn="l"/>
                <a:tab pos="87313" algn="l"/>
                <a:tab pos="144463"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57150" algn="l"/>
                <a:tab pos="87313" algn="l"/>
                <a:tab pos="144463"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57150" algn="l"/>
                <a:tab pos="87313" algn="l"/>
                <a:tab pos="144463"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57150" algn="l"/>
                <a:tab pos="87313" algn="l"/>
                <a:tab pos="144463" algn="l"/>
              </a:tabLst>
              <a:defRPr sz="2000">
                <a:solidFill>
                  <a:schemeClr val="tx1"/>
                </a:solidFill>
                <a:latin typeface="Arial" panose="020B0604020202020204" pitchFamily="34" charset="0"/>
              </a:defRPr>
            </a:lvl9pPr>
          </a:lstStyle>
          <a:p>
            <a:pPr algn="just">
              <a:lnSpc>
                <a:spcPct val="110000"/>
              </a:lnSpc>
              <a:spcBef>
                <a:spcPts val="200"/>
              </a:spcBef>
              <a:spcAft>
                <a:spcPts val="200"/>
              </a:spcAft>
              <a:buClrTx/>
              <a:buFontTx/>
              <a:buNone/>
            </a:pPr>
            <a:r>
              <a:rPr lang="en-US" altLang="en-US" sz="2200" b="1" dirty="0">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Đơn</a:t>
            </a:r>
            <a:r>
              <a:rPr lang="en-US" altLang="en-US" sz="2200" b="1" dirty="0">
                <a:solidFill>
                  <a:srgbClr val="FF0000"/>
                </a:solidFill>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bảo</a:t>
            </a:r>
            <a:r>
              <a:rPr lang="en-US" altLang="en-US" sz="2200" b="1" dirty="0">
                <a:solidFill>
                  <a:srgbClr val="FF0000"/>
                </a:solidFill>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hiểm</a:t>
            </a:r>
            <a:r>
              <a:rPr lang="en-US" altLang="en-US" sz="2200" b="1" dirty="0">
                <a:solidFill>
                  <a:srgbClr val="FF0000"/>
                </a:solidFill>
                <a:latin typeface="Times New Roman" panose="02020603050405020304" pitchFamily="18" charset="0"/>
                <a:cs typeface="Calibri" panose="020F0502020204030204" pitchFamily="34" charset="0"/>
              </a:rPr>
              <a:t> (Insurance policy) </a:t>
            </a:r>
            <a:r>
              <a:rPr lang="en-US" altLang="en-US" sz="2200" dirty="0" err="1">
                <a:latin typeface="Times New Roman" panose="02020603050405020304" pitchFamily="18" charset="0"/>
                <a:cs typeface="Calibri" panose="020F0502020204030204" pitchFamily="34" charset="0"/>
              </a:rPr>
              <a:t>là</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chứng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từ</a:t>
            </a:r>
            <a:r>
              <a:rPr lang="en-US" altLang="en-US" sz="2200" dirty="0">
                <a:latin typeface="Times New Roman" panose="02020603050405020304" pitchFamily="18" charset="0"/>
                <a:cs typeface="Calibri" panose="020F0502020204030204" pitchFamily="34" charset="0"/>
              </a:rPr>
              <a:t> do </a:t>
            </a:r>
            <a:r>
              <a:rPr lang="en-US" altLang="en-US" sz="2200" b="1" dirty="0" err="1">
                <a:latin typeface="Times New Roman" panose="02020603050405020304" pitchFamily="18" charset="0"/>
                <a:cs typeface="Calibri" panose="020F0502020204030204" pitchFamily="34" charset="0"/>
              </a:rPr>
              <a:t>tổ</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chức</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bảo</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hiểm</a:t>
            </a:r>
            <a:r>
              <a:rPr lang="en-US" altLang="en-US" sz="2200" b="1"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cấp</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bao</a:t>
            </a:r>
            <a:r>
              <a:rPr lang="en-US" altLang="en-US" sz="2200" dirty="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gồm</a:t>
            </a:r>
            <a:r>
              <a:rPr lang="en-US" altLang="en-US" sz="2200" dirty="0" smtClean="0">
                <a:latin typeface="Times New Roman" panose="02020603050405020304" pitchFamily="18" charset="0"/>
                <a:cs typeface="Calibri" panose="020F0502020204030204" pitchFamily="34" charset="0"/>
              </a:rPr>
              <a:t> </a:t>
            </a:r>
            <a:r>
              <a:rPr lang="en-US" altLang="en-US" sz="2200" dirty="0" err="1" smtClean="0">
                <a:latin typeface="Times New Roman" panose="02020603050405020304" pitchFamily="18" charset="0"/>
                <a:cs typeface="Calibri" panose="020F0502020204030204" pitchFamily="34" charset="0"/>
              </a:rPr>
              <a:t>những</a:t>
            </a:r>
            <a:r>
              <a:rPr lang="en-US" altLang="en-US" sz="2200" dirty="0" smtClean="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điều</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khoản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chủ</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yếu</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của</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hợp</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đồng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nhằm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hợp</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thức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hóa</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hợp</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đồng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này</a:t>
            </a:r>
            <a:r>
              <a:rPr lang="en-US" altLang="en-US" sz="2200" dirty="0">
                <a:latin typeface="Times New Roman" panose="02020603050405020304" pitchFamily="18" charset="0"/>
                <a:cs typeface="Calibri" panose="020F0502020204030204" pitchFamily="34" charset="0"/>
              </a:rPr>
              <a:t>. </a:t>
            </a:r>
            <a:endParaRPr lang="en-US" altLang="en-US" sz="2200" dirty="0" smtClean="0">
              <a:latin typeface="Times New Roman" panose="02020603050405020304" pitchFamily="18" charset="0"/>
              <a:cs typeface="Calibri" panose="020F0502020204030204" pitchFamily="34" charset="0"/>
            </a:endParaRPr>
          </a:p>
          <a:p>
            <a:pPr algn="just">
              <a:lnSpc>
                <a:spcPct val="110000"/>
              </a:lnSpc>
              <a:spcBef>
                <a:spcPts val="200"/>
              </a:spcBef>
              <a:spcAft>
                <a:spcPts val="200"/>
              </a:spcAft>
              <a:buClrTx/>
              <a:buFontTx/>
              <a:buNone/>
            </a:pPr>
            <a:r>
              <a:rPr lang="en-US" altLang="en-US" sz="2200" dirty="0">
                <a:latin typeface="Times New Roman" panose="02020603050405020304" pitchFamily="18" charset="0"/>
                <a:cs typeface="Calibri" panose="020F0502020204030204" pitchFamily="34" charset="0"/>
              </a:rPr>
              <a:t>	</a:t>
            </a:r>
            <a:r>
              <a:rPr lang="en-US" altLang="en-US" sz="2200"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Đơn</a:t>
            </a:r>
            <a:r>
              <a:rPr lang="en-US" altLang="en-US" sz="2200" b="1" dirty="0" smtClean="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bảo</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hiểm</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gồm</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có</a:t>
            </a:r>
            <a:r>
              <a:rPr lang="en-US" altLang="en-US" sz="2200" dirty="0">
                <a:latin typeface="Times New Roman" panose="02020603050405020304" pitchFamily="18" charset="0"/>
                <a:cs typeface="Calibri" panose="020F0502020204030204" pitchFamily="34" charset="0"/>
              </a:rPr>
              <a:t>: </a:t>
            </a:r>
            <a:endParaRPr lang="en-US" altLang="en-US" sz="2200" dirty="0" smtClean="0">
              <a:latin typeface="Times New Roman" panose="02020603050405020304" pitchFamily="18" charset="0"/>
              <a:cs typeface="Calibri" panose="020F0502020204030204" pitchFamily="34" charset="0"/>
            </a:endParaRPr>
          </a:p>
          <a:p>
            <a:pPr marL="342900" indent="-342900" algn="just">
              <a:lnSpc>
                <a:spcPct val="110000"/>
              </a:lnSpc>
              <a:spcBef>
                <a:spcPts val="200"/>
              </a:spcBef>
              <a:spcAft>
                <a:spcPts val="200"/>
              </a:spcAft>
              <a:buClrTx/>
              <a:buFont typeface="Wingdings" panose="05000000000000000000" pitchFamily="2" charset="2"/>
              <a:buChar char="ü"/>
            </a:pPr>
            <a:r>
              <a:rPr lang="en-US" altLang="en-US" sz="2200" b="1" dirty="0" err="1" smtClean="0">
                <a:latin typeface="Times New Roman" panose="02020603050405020304" pitchFamily="18" charset="0"/>
                <a:cs typeface="Calibri" panose="020F0502020204030204" pitchFamily="34" charset="0"/>
              </a:rPr>
              <a:t>Các</a:t>
            </a:r>
            <a:r>
              <a:rPr lang="en-US" altLang="en-US" sz="2200" b="1" dirty="0" smtClean="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điều</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khoản</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chung</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và</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có</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tính</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chất</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thường</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xuyên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trong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đó</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người</a:t>
            </a:r>
            <a:r>
              <a:rPr lang="en-US" altLang="en-US" sz="2200" dirty="0">
                <a:latin typeface="Times New Roman" panose="02020603050405020304" pitchFamily="18" charset="0"/>
                <a:cs typeface="Calibri" panose="020F0502020204030204" pitchFamily="34" charset="0"/>
              </a:rPr>
              <a:t> ta qui </a:t>
            </a:r>
            <a:r>
              <a:rPr lang="en-US" altLang="en-US" sz="2200" dirty="0" err="1">
                <a:latin typeface="Times New Roman" panose="02020603050405020304" pitchFamily="18" charset="0"/>
                <a:cs typeface="Calibri" panose="020F0502020204030204" pitchFamily="34" charset="0"/>
              </a:rPr>
              <a:t>định</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rõ</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trách</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nhiệm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của</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người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và</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người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được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endParaRPr lang="en-US" altLang="en-US" sz="2200" dirty="0" smtClean="0">
              <a:latin typeface="Times New Roman" panose="02020603050405020304" pitchFamily="18" charset="0"/>
              <a:cs typeface="Calibri" panose="020F0502020204030204" pitchFamily="34" charset="0"/>
            </a:endParaRPr>
          </a:p>
          <a:p>
            <a:pPr marL="342900" indent="-342900" algn="just">
              <a:lnSpc>
                <a:spcPct val="110000"/>
              </a:lnSpc>
              <a:spcBef>
                <a:spcPts val="200"/>
              </a:spcBef>
              <a:spcAft>
                <a:spcPts val="200"/>
              </a:spcAft>
              <a:buClrTx/>
              <a:buFont typeface="Wingdings" panose="05000000000000000000" pitchFamily="2" charset="2"/>
              <a:buChar char="ü"/>
            </a:pPr>
            <a:r>
              <a:rPr lang="en-US" altLang="en-US" sz="2200" b="1" dirty="0" err="1" smtClean="0">
                <a:latin typeface="Times New Roman" panose="02020603050405020304" pitchFamily="18" charset="0"/>
                <a:cs typeface="Calibri" panose="020F0502020204030204" pitchFamily="34" charset="0"/>
              </a:rPr>
              <a:t>Các</a:t>
            </a:r>
            <a:r>
              <a:rPr lang="en-US" altLang="en-US" sz="2200" b="1" dirty="0" smtClean="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điều</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khoản</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riêng</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về</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đối</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tượng</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bảo</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hiểm</a:t>
            </a:r>
            <a:r>
              <a:rPr lang="en-US" altLang="en-US" sz="2200" b="1" dirty="0">
                <a:latin typeface="Times New Roman" panose="02020603050405020304" pitchFamily="18" charset="0"/>
                <a:cs typeface="Calibri" panose="020F0502020204030204" pitchFamily="34" charset="0"/>
              </a:rPr>
              <a:t> </a:t>
            </a:r>
            <a:r>
              <a:rPr lang="en-US" altLang="en-US" sz="2200" dirty="0">
                <a:latin typeface="Times New Roman" panose="02020603050405020304" pitchFamily="18" charset="0"/>
                <a:cs typeface="Calibri" panose="020F0502020204030204" pitchFamily="34" charset="0"/>
              </a:rPr>
              <a:t>(</a:t>
            </a:r>
            <a:r>
              <a:rPr lang="en-US" altLang="en-US" sz="2200" dirty="0" err="1">
                <a:latin typeface="Times New Roman" panose="02020603050405020304" pitchFamily="18" charset="0"/>
                <a:cs typeface="Calibri" panose="020F0502020204030204" pitchFamily="34" charset="0"/>
              </a:rPr>
              <a:t>Tên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hàng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số</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lượng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ký</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mã</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hiệu</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tên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phương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tiện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chở</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hàng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và</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việc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tính</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toán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phí</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trị</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gia</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hoặc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số</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tiền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điều</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kiện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phí</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smtClean="0">
                <a:latin typeface="Times New Roman" panose="02020603050405020304" pitchFamily="18" charset="0"/>
                <a:cs typeface="Calibri" panose="020F0502020204030204" pitchFamily="34" charset="0"/>
              </a:rPr>
              <a:t>...).</a:t>
            </a:r>
            <a:endParaRPr lang="en-US" altLang="en-US" sz="2200" dirty="0">
              <a:latin typeface="Times New Roman" panose="02020603050405020304" pitchFamily="18" charset="0"/>
              <a:cs typeface="Calibri" panose="020F0502020204030204" pitchFamily="34" charset="0"/>
            </a:endParaRPr>
          </a:p>
          <a:p>
            <a:pPr algn="just">
              <a:lnSpc>
                <a:spcPct val="110000"/>
              </a:lnSpc>
              <a:spcBef>
                <a:spcPts val="200"/>
              </a:spcBef>
              <a:spcAft>
                <a:spcPts val="200"/>
              </a:spcAft>
              <a:buClrTx/>
              <a:buFontTx/>
              <a:buNone/>
            </a:pPr>
            <a:r>
              <a:rPr lang="en-US" altLang="en-US" sz="2200" b="1" dirty="0">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Giấy</a:t>
            </a:r>
            <a:r>
              <a:rPr lang="en-US" altLang="en-US" sz="2200" b="1" dirty="0">
                <a:solidFill>
                  <a:srgbClr val="FF0000"/>
                </a:solidFill>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chứng</a:t>
            </a:r>
            <a:r>
              <a:rPr lang="en-US" altLang="en-US" sz="2200" b="1" dirty="0">
                <a:solidFill>
                  <a:srgbClr val="FF0000"/>
                </a:solidFill>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nhận</a:t>
            </a:r>
            <a:r>
              <a:rPr lang="en-US" altLang="en-US" sz="2200" b="1" dirty="0">
                <a:solidFill>
                  <a:srgbClr val="FF0000"/>
                </a:solidFill>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bảo</a:t>
            </a:r>
            <a:r>
              <a:rPr lang="en-US" altLang="en-US" sz="2200" b="1" dirty="0">
                <a:solidFill>
                  <a:srgbClr val="FF0000"/>
                </a:solidFill>
                <a:latin typeface="Times New Roman" panose="02020603050405020304" pitchFamily="18" charset="0"/>
                <a:cs typeface="Calibri" panose="020F0502020204030204" pitchFamily="34" charset="0"/>
              </a:rPr>
              <a:t> </a:t>
            </a:r>
            <a:r>
              <a:rPr lang="en-US" altLang="en-US" sz="2200" b="1" dirty="0" err="1">
                <a:solidFill>
                  <a:srgbClr val="FF0000"/>
                </a:solidFill>
                <a:latin typeface="Times New Roman" panose="02020603050405020304" pitchFamily="18" charset="0"/>
                <a:cs typeface="Calibri" panose="020F0502020204030204" pitchFamily="34" charset="0"/>
              </a:rPr>
              <a:t>hiểm</a:t>
            </a:r>
            <a:r>
              <a:rPr lang="en-US" altLang="en-US" sz="2200" b="1" dirty="0">
                <a:solidFill>
                  <a:srgbClr val="FF0000"/>
                </a:solidFill>
                <a:latin typeface="Times New Roman" panose="02020603050405020304" pitchFamily="18" charset="0"/>
                <a:cs typeface="Calibri" panose="020F0502020204030204" pitchFamily="34" charset="0"/>
              </a:rPr>
              <a:t> (Insurance certificate) </a:t>
            </a:r>
            <a:r>
              <a:rPr lang="en-US" altLang="en-US" sz="2200" dirty="0" err="1">
                <a:latin typeface="Times New Roman" panose="02020603050405020304" pitchFamily="18" charset="0"/>
                <a:cs typeface="Calibri" panose="020F0502020204030204" pitchFamily="34" charset="0"/>
              </a:rPr>
              <a:t>là</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chứng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từ</a:t>
            </a:r>
            <a:r>
              <a:rPr lang="en-US" altLang="en-US" sz="2200" dirty="0">
                <a:latin typeface="Times New Roman" panose="02020603050405020304" pitchFamily="18" charset="0"/>
                <a:cs typeface="Calibri" panose="020F0502020204030204" pitchFamily="34" charset="0"/>
              </a:rPr>
              <a:t> do </a:t>
            </a:r>
            <a:r>
              <a:rPr lang="en-US" altLang="en-US" sz="2200" b="1" dirty="0" err="1">
                <a:latin typeface="Times New Roman" panose="02020603050405020304" pitchFamily="18" charset="0"/>
                <a:cs typeface="Calibri" panose="020F0502020204030204" pitchFamily="34" charset="0"/>
              </a:rPr>
              <a:t>người</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bảo</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cấp</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cho</a:t>
            </a:r>
            <a:r>
              <a:rPr lang="en-US" altLang="en-US" sz="2200"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người</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được</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bảo</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hiểm</a:t>
            </a:r>
            <a:r>
              <a:rPr lang="en-US" altLang="en-US" sz="2200" b="1"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để</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xác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nhận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hàng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hóa</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theo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điều</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kiện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hợp</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đồng</a:t>
            </a:r>
            <a:r>
              <a:rPr lang="en-US" altLang="en-US" sz="2200" dirty="0">
                <a:latin typeface="Times New Roman" panose="02020603050405020304" pitchFamily="18" charset="0"/>
                <a:cs typeface="Calibri" panose="020F0502020204030204" pitchFamily="34" charset="0"/>
              </a:rPr>
              <a:t>. </a:t>
            </a:r>
            <a:endParaRPr lang="en-US" altLang="en-US" sz="2200" dirty="0" smtClean="0">
              <a:latin typeface="Times New Roman" panose="02020603050405020304" pitchFamily="18" charset="0"/>
              <a:cs typeface="Calibri" panose="020F0502020204030204" pitchFamily="34" charset="0"/>
            </a:endParaRPr>
          </a:p>
          <a:p>
            <a:pPr algn="just">
              <a:lnSpc>
                <a:spcPct val="110000"/>
              </a:lnSpc>
              <a:spcBef>
                <a:spcPts val="200"/>
              </a:spcBef>
              <a:spcAft>
                <a:spcPts val="200"/>
              </a:spcAft>
              <a:buClrTx/>
              <a:buFontTx/>
              <a:buNone/>
            </a:pPr>
            <a:r>
              <a:rPr lang="en-US" altLang="en-US" sz="2200" b="1" dirty="0" smtClean="0">
                <a:latin typeface="Times New Roman" panose="02020603050405020304" pitchFamily="18" charset="0"/>
                <a:cs typeface="Calibri" panose="020F0502020204030204" pitchFamily="34" charset="0"/>
              </a:rPr>
              <a:t>				</a:t>
            </a:r>
            <a:r>
              <a:rPr lang="en-US" altLang="en-US" sz="2200" b="1" dirty="0" err="1" smtClean="0">
                <a:latin typeface="Times New Roman" panose="02020603050405020304" pitchFamily="18" charset="0"/>
                <a:cs typeface="Calibri" panose="020F0502020204030204" pitchFamily="34" charset="0"/>
              </a:rPr>
              <a:t>Nội</a:t>
            </a:r>
            <a:r>
              <a:rPr lang="en-US" altLang="en-US" sz="2200" b="1" dirty="0" smtClean="0">
                <a:latin typeface="Times New Roman" panose="02020603050405020304" pitchFamily="18" charset="0"/>
                <a:cs typeface="Calibri" panose="020F0502020204030204" pitchFamily="34" charset="0"/>
              </a:rPr>
              <a:t> </a:t>
            </a:r>
            <a:r>
              <a:rPr lang="en-US" altLang="en-US" sz="2200" b="1" dirty="0">
                <a:latin typeface="Times New Roman" panose="02020603050405020304" pitchFamily="18" charset="0"/>
                <a:cs typeface="Calibri" panose="020F0502020204030204" pitchFamily="34" charset="0"/>
              </a:rPr>
              <a:t>dung </a:t>
            </a:r>
            <a:r>
              <a:rPr lang="en-US" altLang="en-US" sz="2200" b="1" dirty="0" err="1">
                <a:latin typeface="Times New Roman" panose="02020603050405020304" pitchFamily="18" charset="0"/>
                <a:cs typeface="Calibri" panose="020F0502020204030204" pitchFamily="34" charset="0"/>
              </a:rPr>
              <a:t>của</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giấy</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chứng</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nhận</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bảo</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hiểm</a:t>
            </a:r>
            <a:r>
              <a:rPr lang="en-US" altLang="en-US" sz="2200" b="1"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chỉ</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bao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gồm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điều</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khoản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nói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lên</a:t>
            </a:r>
            <a:r>
              <a:rPr lang="en-US" altLang="en-US" sz="2200"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đối</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tượng</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được</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bảo</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các</a:t>
            </a:r>
            <a:r>
              <a:rPr lang="en-US" altLang="en-US" sz="2200" dirty="0">
                <a:latin typeface="Times New Roman" panose="02020603050405020304" pitchFamily="18" charset="0"/>
                <a:cs typeface="Calibri" panose="020F0502020204030204" pitchFamily="34" charset="0"/>
              </a:rPr>
              <a:t> chi </a:t>
            </a:r>
            <a:r>
              <a:rPr lang="en-US" altLang="en-US" sz="2200" dirty="0" err="1">
                <a:latin typeface="Times New Roman" panose="02020603050405020304" pitchFamily="18" charset="0"/>
                <a:cs typeface="Calibri" panose="020F0502020204030204" pitchFamily="34" charset="0"/>
              </a:rPr>
              <a:t>tiết</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cần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thiết</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cho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việc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tính</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toán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phí</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và</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điều</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kiện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đã</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thỏa</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thuận</a:t>
            </a:r>
            <a:r>
              <a:rPr lang="en-US" altLang="en-US" sz="2200" dirty="0">
                <a:latin typeface="Times New Roman" panose="02020603050405020304" pitchFamily="18" charset="0"/>
                <a:cs typeface="Calibri" panose="020F0502020204030204" pitchFamily="34" charset="0"/>
              </a:rPr>
              <a:t>.</a:t>
            </a:r>
          </a:p>
        </p:txBody>
      </p:sp>
    </p:spTree>
    <p:extLst>
      <p:ext uri="{BB962C8B-B14F-4D97-AF65-F5344CB8AC3E}">
        <p14:creationId xmlns:p14="http://schemas.microsoft.com/office/powerpoint/2010/main" val="394970080"/>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1000"/>
                                        <p:tgtEl>
                                          <p:spTgt spid="5">
                                            <p:txEl>
                                              <p:pRg st="3" end="3"/>
                                            </p:txEl>
                                          </p:spTgt>
                                        </p:tgtEl>
                                      </p:cBhvr>
                                    </p:animEffect>
                                    <p:anim calcmode="lin" valueType="num">
                                      <p:cBhvr>
                                        <p:cTn id="2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6" name="Rectangle 4"/>
          <p:cNvSpPr>
            <a:spLocks noChangeArrowheads="1"/>
          </p:cNvSpPr>
          <p:nvPr/>
        </p:nvSpPr>
        <p:spPr bwMode="auto">
          <a:xfrm>
            <a:off x="177882" y="1328281"/>
            <a:ext cx="11914207" cy="5529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tabLst>
                <a:tab pos="87313" algn="l"/>
                <a:tab pos="144463" algn="l"/>
                <a:tab pos="285750" algn="l"/>
                <a:tab pos="457200" algn="l"/>
              </a:tabLst>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tabLst>
                <a:tab pos="87313" algn="l"/>
                <a:tab pos="144463" algn="l"/>
                <a:tab pos="285750" algn="l"/>
                <a:tab pos="457200" algn="l"/>
              </a:tabLst>
              <a:defRPr sz="2800">
                <a:solidFill>
                  <a:schemeClr val="tx1"/>
                </a:solidFill>
                <a:latin typeface="Arial" panose="020B0604020202020204" pitchFamily="34" charset="0"/>
              </a:defRPr>
            </a:lvl2pPr>
            <a:lvl3pPr marL="1143000" indent="-228600">
              <a:spcBef>
                <a:spcPct val="20000"/>
              </a:spcBef>
              <a:buChar char="•"/>
              <a:tabLst>
                <a:tab pos="87313" algn="l"/>
                <a:tab pos="144463" algn="l"/>
                <a:tab pos="285750" algn="l"/>
                <a:tab pos="457200" algn="l"/>
              </a:tabLst>
              <a:defRPr sz="2400">
                <a:solidFill>
                  <a:schemeClr val="tx1"/>
                </a:solidFill>
                <a:latin typeface="Arial" panose="020B0604020202020204" pitchFamily="34" charset="0"/>
              </a:defRPr>
            </a:lvl3pPr>
            <a:lvl4pPr marL="1600200" indent="-228600">
              <a:spcBef>
                <a:spcPct val="20000"/>
              </a:spcBef>
              <a:buChar char="–"/>
              <a:tabLst>
                <a:tab pos="87313" algn="l"/>
                <a:tab pos="144463" algn="l"/>
                <a:tab pos="285750" algn="l"/>
                <a:tab pos="457200" algn="l"/>
              </a:tabLst>
              <a:defRPr sz="2000">
                <a:solidFill>
                  <a:schemeClr val="tx1"/>
                </a:solidFill>
                <a:latin typeface="Arial" panose="020B0604020202020204" pitchFamily="34" charset="0"/>
              </a:defRPr>
            </a:lvl4pPr>
            <a:lvl5pPr marL="2057400" indent="-228600">
              <a:spcBef>
                <a:spcPct val="20000"/>
              </a:spcBef>
              <a:buChar char="»"/>
              <a:tabLst>
                <a:tab pos="87313" algn="l"/>
                <a:tab pos="144463" algn="l"/>
                <a:tab pos="285750" algn="l"/>
                <a:tab pos="4572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87313" algn="l"/>
                <a:tab pos="144463" algn="l"/>
                <a:tab pos="285750" algn="l"/>
                <a:tab pos="4572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87313" algn="l"/>
                <a:tab pos="144463" algn="l"/>
                <a:tab pos="285750" algn="l"/>
                <a:tab pos="4572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87313" algn="l"/>
                <a:tab pos="144463" algn="l"/>
                <a:tab pos="285750" algn="l"/>
                <a:tab pos="4572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87313" algn="l"/>
                <a:tab pos="144463" algn="l"/>
                <a:tab pos="285750" algn="l"/>
                <a:tab pos="457200" algn="l"/>
              </a:tabLst>
              <a:defRPr sz="2000">
                <a:solidFill>
                  <a:schemeClr val="tx1"/>
                </a:solidFill>
                <a:latin typeface="Arial" panose="020B0604020202020204" pitchFamily="34" charset="0"/>
              </a:defRPr>
            </a:lvl9pPr>
          </a:lstStyle>
          <a:p>
            <a:pPr>
              <a:spcBef>
                <a:spcPts val="200"/>
              </a:spcBef>
              <a:spcAft>
                <a:spcPts val="200"/>
              </a:spcAft>
              <a:buClrTx/>
              <a:buNone/>
            </a:pPr>
            <a:r>
              <a:rPr lang="en-US" altLang="en-US" sz="2200" b="1" dirty="0" err="1">
                <a:latin typeface="Times New Roman" panose="02020603050405020304" pitchFamily="18" charset="0"/>
                <a:cs typeface="Calibri" panose="020F0502020204030204" pitchFamily="34" charset="0"/>
              </a:rPr>
              <a:t>Điều</a:t>
            </a:r>
            <a:r>
              <a:rPr lang="en-US" altLang="en-US" sz="2200" b="1" dirty="0">
                <a:latin typeface="Times New Roman" panose="02020603050405020304" pitchFamily="18" charset="0"/>
                <a:cs typeface="Calibri" panose="020F0502020204030204" pitchFamily="34" charset="0"/>
              </a:rPr>
              <a:t> 28 - UCP 600 </a:t>
            </a:r>
            <a:r>
              <a:rPr lang="en-US" altLang="en-US" sz="2200" b="1" dirty="0" err="1">
                <a:latin typeface="Times New Roman" panose="02020603050405020304" pitchFamily="18" charset="0"/>
                <a:cs typeface="Calibri" panose="020F0502020204030204" pitchFamily="34" charset="0"/>
              </a:rPr>
              <a:t>Chứng</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từ</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bảo</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hiểm</a:t>
            </a:r>
            <a:r>
              <a:rPr lang="en-US" altLang="en-US" sz="2200" b="1" dirty="0">
                <a:latin typeface="Times New Roman" panose="02020603050405020304" pitchFamily="18" charset="0"/>
                <a:cs typeface="Calibri" panose="020F0502020204030204" pitchFamily="34" charset="0"/>
              </a:rPr>
              <a:t> &amp; </a:t>
            </a:r>
            <a:r>
              <a:rPr lang="en-US" altLang="en-US" sz="2200" b="1" dirty="0" err="1">
                <a:latin typeface="Times New Roman" panose="02020603050405020304" pitchFamily="18" charset="0"/>
                <a:cs typeface="Calibri" panose="020F0502020204030204" pitchFamily="34" charset="0"/>
              </a:rPr>
              <a:t>giá</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trị</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được</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bảo</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hiểm</a:t>
            </a:r>
            <a:endParaRPr lang="en-US" altLang="en-US" sz="2200" dirty="0">
              <a:latin typeface="Times New Roman" panose="02020603050405020304" pitchFamily="18" charset="0"/>
              <a:cs typeface="Calibri" panose="020F0502020204030204" pitchFamily="34" charset="0"/>
            </a:endParaRPr>
          </a:p>
          <a:p>
            <a:pPr>
              <a:spcBef>
                <a:spcPts val="200"/>
              </a:spcBef>
              <a:spcAft>
                <a:spcPts val="200"/>
              </a:spcAft>
              <a:buClrTx/>
              <a:buNone/>
            </a:pPr>
            <a:r>
              <a:rPr lang="en-US" altLang="en-US" sz="2200" dirty="0">
                <a:latin typeface="Times New Roman" panose="02020603050405020304" pitchFamily="18" charset="0"/>
                <a:cs typeface="Calibri" panose="020F0502020204030204" pitchFamily="34" charset="0"/>
              </a:rPr>
              <a:t>a. </a:t>
            </a:r>
            <a:r>
              <a:rPr lang="en-US" altLang="en-US" sz="2200" b="1" dirty="0" err="1">
                <a:latin typeface="Times New Roman" panose="02020603050405020304" pitchFamily="18" charset="0"/>
                <a:cs typeface="Calibri" panose="020F0502020204030204" pitchFamily="34" charset="0"/>
              </a:rPr>
              <a:t>Chứng</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từ</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bảo</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hiểm</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cũng</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như</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hợp</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đồng</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bảo</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hiểm</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giấy</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chứng</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nhận</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bảo</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hiểm</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hoặc</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tờ</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khai</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bảo</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hiểm</a:t>
            </a:r>
            <a:r>
              <a:rPr lang="en-US" altLang="en-US" sz="2200" b="1" dirty="0">
                <a:latin typeface="Times New Roman" panose="02020603050405020304" pitchFamily="18" charset="0"/>
                <a:cs typeface="Calibri" panose="020F0502020204030204" pitchFamily="34" charset="0"/>
              </a:rPr>
              <a:t> </a:t>
            </a:r>
            <a:r>
              <a:rPr lang="en-US" altLang="en-US" sz="2200" b="1" dirty="0" err="1">
                <a:latin typeface="Times New Roman" panose="02020603050405020304" pitchFamily="18" charset="0"/>
                <a:cs typeface="Calibri" panose="020F0502020204030204" pitchFamily="34" charset="0"/>
              </a:rPr>
              <a:t>bao</a:t>
            </a:r>
            <a:r>
              <a:rPr lang="en-US" altLang="en-US" sz="2200" b="1"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thì</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phải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thể</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hiện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là</a:t>
            </a:r>
            <a:r>
              <a:rPr lang="en-US" altLang="en-US" sz="2200" dirty="0">
                <a:latin typeface="Times New Roman" panose="02020603050405020304" pitchFamily="18" charset="0"/>
                <a:cs typeface="Calibri" panose="020F0502020204030204" pitchFamily="34" charset="0"/>
              </a:rPr>
              <a:t> do</a:t>
            </a:r>
            <a:r>
              <a:rPr lang="vi-VN" altLang="en-US" sz="2200" dirty="0">
                <a:latin typeface="Times New Roman" panose="02020603050405020304" pitchFamily="18" charset="0"/>
                <a:cs typeface="Calibri" panose="020F0502020204030204" pitchFamily="34" charset="0"/>
              </a:rPr>
              <a:t> c</a:t>
            </a:r>
            <a:r>
              <a:rPr lang="en-US" altLang="en-US" sz="2200" dirty="0" err="1">
                <a:latin typeface="Times New Roman" panose="02020603050405020304" pitchFamily="18" charset="0"/>
                <a:cs typeface="Calibri" panose="020F0502020204030204" pitchFamily="34" charset="0"/>
              </a:rPr>
              <a:t>ác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Công</a:t>
            </a:r>
            <a:r>
              <a:rPr lang="en-US" altLang="en-US" sz="2200" dirty="0">
                <a:latin typeface="Times New Roman" panose="02020603050405020304" pitchFamily="18" charset="0"/>
                <a:cs typeface="Calibri" panose="020F0502020204030204" pitchFamily="34" charset="0"/>
              </a:rPr>
              <a:t> ty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những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người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bán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hoặc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các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đại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lý</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của</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họ</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hoặc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những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người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được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họ</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ủy</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nhiệm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phát</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hành</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và</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ký</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tên</a:t>
            </a:r>
            <a:endParaRPr lang="en-US" altLang="en-US" sz="2200" dirty="0">
              <a:latin typeface="Times New Roman" panose="02020603050405020304" pitchFamily="18" charset="0"/>
              <a:cs typeface="Calibri" panose="020F0502020204030204" pitchFamily="34" charset="0"/>
            </a:endParaRPr>
          </a:p>
          <a:p>
            <a:pPr>
              <a:spcBef>
                <a:spcPts val="200"/>
              </a:spcBef>
              <a:spcAft>
                <a:spcPts val="200"/>
              </a:spcAft>
              <a:buClrTx/>
              <a:buNone/>
            </a:pPr>
            <a:r>
              <a:rPr lang="en-US" altLang="en-US" sz="2200" dirty="0" err="1">
                <a:latin typeface="Times New Roman" panose="02020603050405020304" pitchFamily="18" charset="0"/>
                <a:cs typeface="Calibri" panose="020F0502020204030204" pitchFamily="34" charset="0"/>
              </a:rPr>
              <a:t>Bất</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kỳ</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chữ</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ký</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nào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của</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đại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lý</a:t>
            </a:r>
            <a:r>
              <a:rPr lang="en-US" altLang="en-US" sz="2200" dirty="0">
                <a:latin typeface="Times New Roman" panose="02020603050405020304" pitchFamily="18" charset="0"/>
                <a:cs typeface="Calibri" panose="020F0502020204030204" pitchFamily="34" charset="0"/>
              </a:rPr>
              <a:t> hay </a:t>
            </a:r>
            <a:r>
              <a:rPr lang="en-US" altLang="en-US" sz="2200" dirty="0" err="1">
                <a:latin typeface="Times New Roman" panose="02020603050405020304" pitchFamily="18" charset="0"/>
                <a:cs typeface="Calibri" panose="020F0502020204030204" pitchFamily="34" charset="0"/>
              </a:rPr>
              <a:t>người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được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ủy</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nhiệm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phải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ghi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rõ</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là</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đại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lý</a:t>
            </a:r>
            <a:r>
              <a:rPr lang="en-US" altLang="en-US" sz="2200" dirty="0">
                <a:latin typeface="Times New Roman" panose="02020603050405020304" pitchFamily="18" charset="0"/>
                <a:cs typeface="Calibri" panose="020F0502020204030204" pitchFamily="34" charset="0"/>
              </a:rPr>
              <a:t> hay </a:t>
            </a:r>
            <a:r>
              <a:rPr lang="en-US" altLang="en-US" sz="2200" dirty="0" err="1">
                <a:latin typeface="Times New Roman" panose="02020603050405020304" pitchFamily="18" charset="0"/>
                <a:cs typeface="Calibri" panose="020F0502020204030204" pitchFamily="34" charset="0"/>
              </a:rPr>
              <a:t>người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được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ủy</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nhiệm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đó</a:t>
            </a:r>
            <a:r>
              <a:rPr lang="en-US" altLang="en-US" sz="2200" dirty="0">
                <a:latin typeface="Times New Roman" panose="02020603050405020304" pitchFamily="18" charset="0"/>
                <a:cs typeface="Calibri" panose="020F0502020204030204" pitchFamily="34" charset="0"/>
              </a:rPr>
              <a:t> hay </a:t>
            </a:r>
            <a:r>
              <a:rPr lang="en-US" altLang="en-US" sz="2200" dirty="0" err="1">
                <a:latin typeface="Times New Roman" panose="02020603050405020304" pitchFamily="18" charset="0"/>
                <a:cs typeface="Calibri" panose="020F0502020204030204" pitchFamily="34" charset="0"/>
              </a:rPr>
              <a:t>đại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diện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cho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công</a:t>
            </a:r>
            <a:r>
              <a:rPr lang="en-US" altLang="en-US" sz="2200" dirty="0">
                <a:latin typeface="Times New Roman" panose="02020603050405020304" pitchFamily="18" charset="0"/>
                <a:cs typeface="Calibri" panose="020F0502020204030204" pitchFamily="34" charset="0"/>
              </a:rPr>
              <a:t> ty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hoặc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ký</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thay</a:t>
            </a:r>
            <a:r>
              <a:rPr lang="en-US" altLang="en-US" sz="2200" dirty="0">
                <a:latin typeface="Times New Roman" panose="02020603050405020304" pitchFamily="18" charset="0"/>
                <a:cs typeface="Calibri" panose="020F0502020204030204" pitchFamily="34" charset="0"/>
              </a:rPr>
              <a:t> hay </a:t>
            </a:r>
            <a:r>
              <a:rPr lang="en-US" altLang="en-US" sz="2200" dirty="0" err="1">
                <a:latin typeface="Times New Roman" panose="02020603050405020304" pitchFamily="18" charset="0"/>
                <a:cs typeface="Calibri" panose="020F0502020204030204" pitchFamily="34" charset="0"/>
              </a:rPr>
              <a:t>đại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diện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cho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công</a:t>
            </a:r>
            <a:r>
              <a:rPr lang="en-US" altLang="en-US" sz="2200" dirty="0">
                <a:latin typeface="Times New Roman" panose="02020603050405020304" pitchFamily="18" charset="0"/>
                <a:cs typeface="Calibri" panose="020F0502020204030204" pitchFamily="34" charset="0"/>
              </a:rPr>
              <a:t> ty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a:t>
            </a:r>
          </a:p>
          <a:p>
            <a:pPr>
              <a:spcBef>
                <a:spcPts val="200"/>
              </a:spcBef>
              <a:spcAft>
                <a:spcPts val="200"/>
              </a:spcAft>
              <a:buClrTx/>
              <a:buNone/>
            </a:pPr>
            <a:r>
              <a:rPr lang="en-US" altLang="en-US" sz="2200" dirty="0">
                <a:latin typeface="Times New Roman" panose="02020603050405020304" pitchFamily="18" charset="0"/>
                <a:cs typeface="Calibri" panose="020F0502020204030204" pitchFamily="34" charset="0"/>
              </a:rPr>
              <a:t>b. </a:t>
            </a:r>
            <a:r>
              <a:rPr lang="en-US" altLang="en-US" sz="2200" dirty="0" err="1">
                <a:latin typeface="Times New Roman" panose="02020603050405020304" pitchFamily="18" charset="0"/>
                <a:cs typeface="Calibri" panose="020F0502020204030204" pitchFamily="34" charset="0"/>
              </a:rPr>
              <a:t>Khi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chứng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từ</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có</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ghi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rõ</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là</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nó</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được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phát</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hành</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nhiều</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chính</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thì</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tất</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cả</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các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chính</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phải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được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xuất</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trinh</a:t>
            </a:r>
            <a:r>
              <a:rPr lang="en-US" altLang="en-US" sz="2200" dirty="0">
                <a:latin typeface="Times New Roman" panose="02020603050405020304" pitchFamily="18" charset="0"/>
                <a:cs typeface="Calibri" panose="020F0502020204030204" pitchFamily="34" charset="0"/>
              </a:rPr>
              <a:t>.</a:t>
            </a:r>
          </a:p>
          <a:p>
            <a:pPr>
              <a:spcBef>
                <a:spcPts val="200"/>
              </a:spcBef>
              <a:spcAft>
                <a:spcPts val="200"/>
              </a:spcAft>
              <a:buClrTx/>
              <a:buNone/>
            </a:pPr>
            <a:r>
              <a:rPr lang="en-US" altLang="en-US" sz="2200" dirty="0">
                <a:latin typeface="Times New Roman" panose="02020603050405020304" pitchFamily="18" charset="0"/>
                <a:cs typeface="Calibri" panose="020F0502020204030204" pitchFamily="34" charset="0"/>
              </a:rPr>
              <a:t>c. </a:t>
            </a:r>
            <a:r>
              <a:rPr lang="en-US" altLang="en-US" sz="2200" dirty="0" err="1">
                <a:latin typeface="Times New Roman" panose="02020603050405020304" pitchFamily="18" charset="0"/>
                <a:cs typeface="Calibri" panose="020F0502020204030204" pitchFamily="34" charset="0"/>
              </a:rPr>
              <a:t>Các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phiếu</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sẽ</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không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được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chấp</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nhận</a:t>
            </a:r>
            <a:r>
              <a:rPr lang="en-US" altLang="en-US" sz="2200" dirty="0">
                <a:latin typeface="Times New Roman" panose="02020603050405020304" pitchFamily="18" charset="0"/>
                <a:cs typeface="Calibri" panose="020F0502020204030204" pitchFamily="34" charset="0"/>
              </a:rPr>
              <a:t>.</a:t>
            </a:r>
          </a:p>
          <a:p>
            <a:pPr>
              <a:spcBef>
                <a:spcPts val="200"/>
              </a:spcBef>
              <a:spcAft>
                <a:spcPts val="200"/>
              </a:spcAft>
              <a:buClrTx/>
              <a:buNone/>
            </a:pPr>
            <a:r>
              <a:rPr lang="en-US" altLang="en-US" sz="2200" dirty="0">
                <a:latin typeface="Times New Roman" panose="02020603050405020304" pitchFamily="18" charset="0"/>
                <a:cs typeface="Calibri" panose="020F0502020204030204" pitchFamily="34" charset="0"/>
              </a:rPr>
              <a:t>d. </a:t>
            </a:r>
            <a:r>
              <a:rPr lang="en-US" altLang="en-US" sz="2200" dirty="0" err="1">
                <a:latin typeface="Times New Roman" panose="02020603050405020304" pitchFamily="18" charset="0"/>
                <a:cs typeface="Calibri" panose="020F0502020204030204" pitchFamily="34" charset="0"/>
              </a:rPr>
              <a:t>Một</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hợp</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đồng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được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chấp</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nhận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thay</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cho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giấy</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chứng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nhận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hoặc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tờ</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khai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bao</a:t>
            </a:r>
            <a:r>
              <a:rPr lang="en-US" altLang="en-US" sz="2200" dirty="0">
                <a:latin typeface="Times New Roman" panose="02020603050405020304" pitchFamily="18" charset="0"/>
                <a:cs typeface="Calibri" panose="020F0502020204030204" pitchFamily="34" charset="0"/>
              </a:rPr>
              <a:t>.</a:t>
            </a:r>
          </a:p>
          <a:p>
            <a:pPr>
              <a:spcBef>
                <a:spcPts val="200"/>
              </a:spcBef>
              <a:spcAft>
                <a:spcPts val="200"/>
              </a:spcAft>
              <a:buClrTx/>
              <a:buNone/>
            </a:pPr>
            <a:r>
              <a:rPr lang="en-US" altLang="en-US" sz="2200" dirty="0">
                <a:latin typeface="Times New Roman" panose="02020603050405020304" pitchFamily="18" charset="0"/>
                <a:cs typeface="Calibri" panose="020F0502020204030204" pitchFamily="34" charset="0"/>
              </a:rPr>
              <a:t>e. </a:t>
            </a:r>
            <a:r>
              <a:rPr lang="en-US" altLang="en-US" sz="2200" dirty="0" err="1">
                <a:latin typeface="Times New Roman" panose="02020603050405020304" pitchFamily="18" charset="0"/>
                <a:cs typeface="Calibri" panose="020F0502020204030204" pitchFamily="34" charset="0"/>
              </a:rPr>
              <a:t>Ngày</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của</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chứng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từ</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không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được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trễ</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hơn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ngày</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giao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hàng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trừ</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khi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chứng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từ</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thể</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hiện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rằng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có</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hiệu</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lực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kể</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từ</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ngày</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không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trễ</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hơn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ngày</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giao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hàng</a:t>
            </a:r>
            <a:r>
              <a:rPr lang="en-US" altLang="en-US" sz="2200" dirty="0">
                <a:latin typeface="Times New Roman" panose="02020603050405020304" pitchFamily="18" charset="0"/>
                <a:cs typeface="Calibri" panose="020F0502020204030204" pitchFamily="34" charset="0"/>
              </a:rPr>
              <a:t>.</a:t>
            </a:r>
          </a:p>
          <a:p>
            <a:pPr>
              <a:spcBef>
                <a:spcPts val="200"/>
              </a:spcBef>
              <a:spcAft>
                <a:spcPts val="200"/>
              </a:spcAft>
              <a:buClrTx/>
              <a:buNone/>
            </a:pPr>
            <a:r>
              <a:rPr lang="en-US" altLang="en-US" sz="2200" dirty="0" err="1">
                <a:latin typeface="Times New Roman" panose="02020603050405020304" pitchFamily="18" charset="0"/>
                <a:cs typeface="Calibri" panose="020F0502020204030204" pitchFamily="34" charset="0"/>
              </a:rPr>
              <a:t>f.i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Chứng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từ</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phải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ghi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rõ</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số</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tiền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được</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bảo</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hiểm</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và</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ghi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cùng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với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đồng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tiền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ghi</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trong</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thư</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tín</a:t>
            </a:r>
            <a:r>
              <a:rPr lang="en-US" altLang="en-US" sz="2200" dirty="0">
                <a:latin typeface="Times New Roman" panose="02020603050405020304" pitchFamily="18" charset="0"/>
                <a:cs typeface="Calibri" panose="020F0502020204030204" pitchFamily="34" charset="0"/>
              </a:rPr>
              <a:t> </a:t>
            </a:r>
            <a:r>
              <a:rPr lang="en-US" altLang="en-US" sz="2200" dirty="0" err="1">
                <a:latin typeface="Times New Roman" panose="02020603050405020304" pitchFamily="18" charset="0"/>
                <a:cs typeface="Calibri" panose="020F0502020204030204" pitchFamily="34" charset="0"/>
              </a:rPr>
              <a:t>dụng</a:t>
            </a:r>
            <a:r>
              <a:rPr lang="en-US" altLang="en-US" sz="2200" dirty="0">
                <a:latin typeface="Times New Roman" panose="02020603050405020304" pitchFamily="18" charset="0"/>
                <a:cs typeface="Calibri" panose="020F0502020204030204" pitchFamily="34" charset="0"/>
              </a:rPr>
              <a:t>.</a:t>
            </a:r>
          </a:p>
        </p:txBody>
      </p:sp>
      <p:sp>
        <p:nvSpPr>
          <p:cNvPr id="5" name="Rectangle 4"/>
          <p:cNvSpPr/>
          <p:nvPr/>
        </p:nvSpPr>
        <p:spPr>
          <a:xfrm>
            <a:off x="0" y="96821"/>
            <a:ext cx="12269972" cy="954107"/>
          </a:xfrm>
          <a:prstGeom prst="rect">
            <a:avLst/>
          </a:prstGeom>
        </p:spPr>
        <p:txBody>
          <a:bodyPr wrap="square">
            <a:spAutoFit/>
          </a:bodyPr>
          <a:lstStyle/>
          <a:p>
            <a:pPr algn="just">
              <a:spcBef>
                <a:spcPts val="600"/>
              </a:spcBef>
            </a:pPr>
            <a:r>
              <a:rPr lang="en-US" sz="2800" b="1" spc="-30" dirty="0">
                <a:latin typeface="Times New Roman" panose="02020603050405020304" pitchFamily="18" charset="0"/>
                <a:ea typeface="Calibri" panose="020F0502020204030204" pitchFamily="34" charset="0"/>
              </a:rPr>
              <a:t>4.3. </a:t>
            </a:r>
            <a:r>
              <a:rPr lang="en-US" sz="2800" b="1" spc="-30" dirty="0" err="1">
                <a:latin typeface="Times New Roman" panose="02020603050405020304" pitchFamily="18" charset="0"/>
                <a:ea typeface="Calibri" panose="020F0502020204030204" pitchFamily="34" charset="0"/>
              </a:rPr>
              <a:t>Những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chứng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từ</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cơ</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bản</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trong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quá</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trình</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thực</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hiện</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hợp</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đồng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mua</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bán</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ngoại</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thươn</a:t>
            </a:r>
            <a:r>
              <a:rPr lang="en-US" sz="2800" spc="-30" dirty="0" err="1">
                <a:latin typeface="Times New Roman" panose="02020603050405020304" pitchFamily="18" charset="0"/>
                <a:ea typeface="Calibri" panose="020F0502020204030204" pitchFamily="34" charset="0"/>
              </a:rPr>
              <a:t>g</a:t>
            </a:r>
            <a:endParaRPr lang="en-US" sz="2800" dirty="0">
              <a:latin typeface="Times New Roman" panose="02020603050405020304" pitchFamily="18" charset="0"/>
              <a:ea typeface="Calibri" panose="020F0502020204030204" pitchFamily="34" charset="0"/>
            </a:endParaRPr>
          </a:p>
        </p:txBody>
      </p:sp>
      <p:sp>
        <p:nvSpPr>
          <p:cNvPr id="6" name="Rectangle 5"/>
          <p:cNvSpPr/>
          <p:nvPr/>
        </p:nvSpPr>
        <p:spPr>
          <a:xfrm>
            <a:off x="4304640" y="760944"/>
            <a:ext cx="6096000" cy="579967"/>
          </a:xfrm>
          <a:prstGeom prst="rect">
            <a:avLst/>
          </a:prstGeom>
        </p:spPr>
        <p:txBody>
          <a:bodyPr>
            <a:spAutoFit/>
          </a:bodyPr>
          <a:lstStyle/>
          <a:p>
            <a:pPr lvl="0" algn="just">
              <a:lnSpc>
                <a:spcPct val="150000"/>
              </a:lnSpc>
              <a:spcBef>
                <a:spcPts val="600"/>
              </a:spcBef>
            </a:pPr>
            <a:r>
              <a:rPr lang="en-US" sz="2400" b="1" spc="-30" dirty="0">
                <a:solidFill>
                  <a:srgbClr val="FF0000"/>
                </a:solidFill>
                <a:latin typeface="Times New Roman" panose="02020603050405020304" pitchFamily="18" charset="0"/>
                <a:ea typeface="Calibri" panose="020F0502020204030204" pitchFamily="34" charset="0"/>
              </a:rPr>
              <a:t>4.3.3. </a:t>
            </a:r>
            <a:r>
              <a:rPr lang="en-US" sz="2400" b="1" spc="-30" dirty="0" err="1">
                <a:solidFill>
                  <a:srgbClr val="FF0000"/>
                </a:solidFill>
                <a:latin typeface="Times New Roman" panose="02020603050405020304" pitchFamily="18" charset="0"/>
                <a:ea typeface="Calibri" panose="020F0502020204030204" pitchFamily="34" charset="0"/>
              </a:rPr>
              <a:t>Chứng</a:t>
            </a:r>
            <a:r>
              <a:rPr lang="en-US" sz="2400" b="1" spc="-30" dirty="0">
                <a:solidFill>
                  <a:srgbClr val="FF0000"/>
                </a:solidFill>
                <a:latin typeface="Times New Roman" panose="02020603050405020304" pitchFamily="18" charset="0"/>
                <a:ea typeface="Calibri" panose="020F0502020204030204" pitchFamily="34" charset="0"/>
              </a:rPr>
              <a:t> </a:t>
            </a:r>
            <a:r>
              <a:rPr lang="en-US" sz="2400" b="1" spc="-30" dirty="0" err="1">
                <a:solidFill>
                  <a:srgbClr val="FF0000"/>
                </a:solidFill>
                <a:latin typeface="Times New Roman" panose="02020603050405020304" pitchFamily="18" charset="0"/>
                <a:ea typeface="Calibri" panose="020F0502020204030204" pitchFamily="34" charset="0"/>
              </a:rPr>
              <a:t>từ</a:t>
            </a:r>
            <a:r>
              <a:rPr lang="en-US" sz="2400" b="1" spc="-30" dirty="0">
                <a:solidFill>
                  <a:srgbClr val="FF0000"/>
                </a:solidFill>
                <a:latin typeface="Times New Roman" panose="02020603050405020304" pitchFamily="18" charset="0"/>
                <a:ea typeface="Calibri" panose="020F0502020204030204" pitchFamily="34" charset="0"/>
              </a:rPr>
              <a:t> </a:t>
            </a:r>
            <a:r>
              <a:rPr lang="en-US" sz="2400" b="1" spc="-30" dirty="0" err="1">
                <a:solidFill>
                  <a:srgbClr val="FF0000"/>
                </a:solidFill>
                <a:latin typeface="Times New Roman" panose="02020603050405020304" pitchFamily="18" charset="0"/>
                <a:ea typeface="Calibri" panose="020F0502020204030204" pitchFamily="34" charset="0"/>
              </a:rPr>
              <a:t>bảo</a:t>
            </a:r>
            <a:r>
              <a:rPr lang="en-US" sz="2400" b="1" spc="-30" dirty="0">
                <a:solidFill>
                  <a:srgbClr val="FF0000"/>
                </a:solidFill>
                <a:latin typeface="Times New Roman" panose="02020603050405020304" pitchFamily="18" charset="0"/>
                <a:ea typeface="Calibri" panose="020F0502020204030204" pitchFamily="34" charset="0"/>
              </a:rPr>
              <a:t> </a:t>
            </a:r>
            <a:r>
              <a:rPr lang="en-US" sz="2400" b="1" spc="-30" dirty="0" err="1" smtClean="0">
                <a:solidFill>
                  <a:srgbClr val="FF0000"/>
                </a:solidFill>
                <a:latin typeface="Times New Roman" panose="02020603050405020304" pitchFamily="18" charset="0"/>
                <a:ea typeface="Calibri" panose="020F0502020204030204" pitchFamily="34" charset="0"/>
              </a:rPr>
              <a:t>hiểm</a:t>
            </a:r>
            <a:endParaRPr lang="en-US" sz="2400" b="1" dirty="0">
              <a:solidFill>
                <a:srgbClr val="FF0000"/>
              </a:solidFill>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527040673"/>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9396">
                                            <p:txEl>
                                              <p:pRg st="1" end="1"/>
                                            </p:txEl>
                                          </p:spTgt>
                                        </p:tgtEl>
                                        <p:attrNameLst>
                                          <p:attrName>style.visibility</p:attrName>
                                        </p:attrNameLst>
                                      </p:cBhvr>
                                      <p:to>
                                        <p:strVal val="visible"/>
                                      </p:to>
                                    </p:set>
                                    <p:animEffect transition="in" filter="fade">
                                      <p:cBhvr>
                                        <p:cTn id="7" dur="1000"/>
                                        <p:tgtEl>
                                          <p:spTgt spid="59396">
                                            <p:txEl>
                                              <p:pRg st="1" end="1"/>
                                            </p:txEl>
                                          </p:spTgt>
                                        </p:tgtEl>
                                      </p:cBhvr>
                                    </p:animEffect>
                                    <p:anim calcmode="lin" valueType="num">
                                      <p:cBhvr>
                                        <p:cTn id="8" dur="1000" fill="hold"/>
                                        <p:tgtEl>
                                          <p:spTgt spid="59396">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5939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9396">
                                            <p:txEl>
                                              <p:pRg st="2" end="2"/>
                                            </p:txEl>
                                          </p:spTgt>
                                        </p:tgtEl>
                                        <p:attrNameLst>
                                          <p:attrName>style.visibility</p:attrName>
                                        </p:attrNameLst>
                                      </p:cBhvr>
                                      <p:to>
                                        <p:strVal val="visible"/>
                                      </p:to>
                                    </p:set>
                                    <p:animEffect transition="in" filter="fade">
                                      <p:cBhvr>
                                        <p:cTn id="14" dur="1000"/>
                                        <p:tgtEl>
                                          <p:spTgt spid="59396">
                                            <p:txEl>
                                              <p:pRg st="2" end="2"/>
                                            </p:txEl>
                                          </p:spTgt>
                                        </p:tgtEl>
                                      </p:cBhvr>
                                    </p:animEffect>
                                    <p:anim calcmode="lin" valueType="num">
                                      <p:cBhvr>
                                        <p:cTn id="15" dur="1000" fill="hold"/>
                                        <p:tgtEl>
                                          <p:spTgt spid="5939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5939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59396">
                                            <p:txEl>
                                              <p:pRg st="3" end="3"/>
                                            </p:txEl>
                                          </p:spTgt>
                                        </p:tgtEl>
                                        <p:attrNameLst>
                                          <p:attrName>style.visibility</p:attrName>
                                        </p:attrNameLst>
                                      </p:cBhvr>
                                      <p:to>
                                        <p:strVal val="visible"/>
                                      </p:to>
                                    </p:set>
                                    <p:anim calcmode="lin" valueType="num">
                                      <p:cBhvr additive="base">
                                        <p:cTn id="21" dur="500" fill="hold"/>
                                        <p:tgtEl>
                                          <p:spTgt spid="59396">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5939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59396">
                                            <p:txEl>
                                              <p:pRg st="4" end="4"/>
                                            </p:txEl>
                                          </p:spTgt>
                                        </p:tgtEl>
                                        <p:attrNameLst>
                                          <p:attrName>style.visibility</p:attrName>
                                        </p:attrNameLst>
                                      </p:cBhvr>
                                      <p:to>
                                        <p:strVal val="visible"/>
                                      </p:to>
                                    </p:set>
                                    <p:animEffect transition="in" filter="fade">
                                      <p:cBhvr>
                                        <p:cTn id="27" dur="1000"/>
                                        <p:tgtEl>
                                          <p:spTgt spid="59396">
                                            <p:txEl>
                                              <p:pRg st="4" end="4"/>
                                            </p:txEl>
                                          </p:spTgt>
                                        </p:tgtEl>
                                      </p:cBhvr>
                                    </p:animEffect>
                                    <p:anim calcmode="lin" valueType="num">
                                      <p:cBhvr>
                                        <p:cTn id="28" dur="1000" fill="hold"/>
                                        <p:tgtEl>
                                          <p:spTgt spid="59396">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5939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59396">
                                            <p:txEl>
                                              <p:pRg st="5" end="5"/>
                                            </p:txEl>
                                          </p:spTgt>
                                        </p:tgtEl>
                                        <p:attrNameLst>
                                          <p:attrName>style.visibility</p:attrName>
                                        </p:attrNameLst>
                                      </p:cBhvr>
                                      <p:to>
                                        <p:strVal val="visible"/>
                                      </p:to>
                                    </p:set>
                                    <p:animEffect transition="in" filter="fade">
                                      <p:cBhvr>
                                        <p:cTn id="34" dur="1000"/>
                                        <p:tgtEl>
                                          <p:spTgt spid="59396">
                                            <p:txEl>
                                              <p:pRg st="5" end="5"/>
                                            </p:txEl>
                                          </p:spTgt>
                                        </p:tgtEl>
                                      </p:cBhvr>
                                    </p:animEffect>
                                    <p:anim calcmode="lin" valueType="num">
                                      <p:cBhvr>
                                        <p:cTn id="35" dur="1000" fill="hold"/>
                                        <p:tgtEl>
                                          <p:spTgt spid="59396">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59396">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59396">
                                            <p:txEl>
                                              <p:pRg st="6" end="6"/>
                                            </p:txEl>
                                          </p:spTgt>
                                        </p:tgtEl>
                                        <p:attrNameLst>
                                          <p:attrName>style.visibility</p:attrName>
                                        </p:attrNameLst>
                                      </p:cBhvr>
                                      <p:to>
                                        <p:strVal val="visible"/>
                                      </p:to>
                                    </p:set>
                                    <p:animEffect transition="in" filter="fade">
                                      <p:cBhvr>
                                        <p:cTn id="41" dur="1000"/>
                                        <p:tgtEl>
                                          <p:spTgt spid="59396">
                                            <p:txEl>
                                              <p:pRg st="6" end="6"/>
                                            </p:txEl>
                                          </p:spTgt>
                                        </p:tgtEl>
                                      </p:cBhvr>
                                    </p:animEffect>
                                    <p:anim calcmode="lin" valueType="num">
                                      <p:cBhvr>
                                        <p:cTn id="42" dur="1000" fill="hold"/>
                                        <p:tgtEl>
                                          <p:spTgt spid="59396">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59396">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nodeType="clickEffect">
                                  <p:stCondLst>
                                    <p:cond delay="0"/>
                                  </p:stCondLst>
                                  <p:childTnLst>
                                    <p:set>
                                      <p:cBhvr>
                                        <p:cTn id="47" dur="1" fill="hold">
                                          <p:stCondLst>
                                            <p:cond delay="0"/>
                                          </p:stCondLst>
                                        </p:cTn>
                                        <p:tgtEl>
                                          <p:spTgt spid="59396">
                                            <p:txEl>
                                              <p:pRg st="7" end="7"/>
                                            </p:txEl>
                                          </p:spTgt>
                                        </p:tgtEl>
                                        <p:attrNameLst>
                                          <p:attrName>style.visibility</p:attrName>
                                        </p:attrNameLst>
                                      </p:cBhvr>
                                      <p:to>
                                        <p:strVal val="visible"/>
                                      </p:to>
                                    </p:set>
                                    <p:animEffect transition="in" filter="barn(inVertical)">
                                      <p:cBhvr>
                                        <p:cTn id="48" dur="500"/>
                                        <p:tgtEl>
                                          <p:spTgt spid="59396">
                                            <p:txEl>
                                              <p:pRg st="7" end="7"/>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nodeType="clickEffect">
                                  <p:stCondLst>
                                    <p:cond delay="0"/>
                                  </p:stCondLst>
                                  <p:childTnLst>
                                    <p:set>
                                      <p:cBhvr>
                                        <p:cTn id="52" dur="1" fill="hold">
                                          <p:stCondLst>
                                            <p:cond delay="0"/>
                                          </p:stCondLst>
                                        </p:cTn>
                                        <p:tgtEl>
                                          <p:spTgt spid="59396">
                                            <p:txEl>
                                              <p:pRg st="0" end="0"/>
                                            </p:txEl>
                                          </p:spTgt>
                                        </p:tgtEl>
                                        <p:attrNameLst>
                                          <p:attrName>style.visibility</p:attrName>
                                        </p:attrNameLst>
                                      </p:cBhvr>
                                      <p:to>
                                        <p:strVal val="visible"/>
                                      </p:to>
                                    </p:set>
                                    <p:animEffect transition="in" filter="fade">
                                      <p:cBhvr>
                                        <p:cTn id="53" dur="1000"/>
                                        <p:tgtEl>
                                          <p:spTgt spid="59396">
                                            <p:txEl>
                                              <p:pRg st="0" end="0"/>
                                            </p:txEl>
                                          </p:spTgt>
                                        </p:tgtEl>
                                      </p:cBhvr>
                                    </p:animEffect>
                                    <p:anim calcmode="lin" valueType="num">
                                      <p:cBhvr>
                                        <p:cTn id="54" dur="1000" fill="hold"/>
                                        <p:tgtEl>
                                          <p:spTgt spid="59396">
                                            <p:txEl>
                                              <p:pRg st="0" end="0"/>
                                            </p:txEl>
                                          </p:spTgt>
                                        </p:tgtEl>
                                        <p:attrNameLst>
                                          <p:attrName>ppt_x</p:attrName>
                                        </p:attrNameLst>
                                      </p:cBhvr>
                                      <p:tavLst>
                                        <p:tav tm="0">
                                          <p:val>
                                            <p:strVal val="#ppt_x"/>
                                          </p:val>
                                        </p:tav>
                                        <p:tav tm="100000">
                                          <p:val>
                                            <p:strVal val="#ppt_x"/>
                                          </p:val>
                                        </p:tav>
                                      </p:tavLst>
                                    </p:anim>
                                    <p:anim calcmode="lin" valueType="num">
                                      <p:cBhvr>
                                        <p:cTn id="55" dur="1000" fill="hold"/>
                                        <p:tgtEl>
                                          <p:spTgt spid="5939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3"/>
          <p:cNvSpPr>
            <a:spLocks noChangeArrowheads="1"/>
          </p:cNvSpPr>
          <p:nvPr/>
        </p:nvSpPr>
        <p:spPr bwMode="auto">
          <a:xfrm>
            <a:off x="347241" y="1634683"/>
            <a:ext cx="11377914" cy="372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tabLst>
                <a:tab pos="87313" algn="l"/>
                <a:tab pos="144463" algn="l"/>
                <a:tab pos="285750" algn="l"/>
                <a:tab pos="457200" algn="l"/>
              </a:tabLst>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tabLst>
                <a:tab pos="87313" algn="l"/>
                <a:tab pos="144463" algn="l"/>
                <a:tab pos="285750" algn="l"/>
                <a:tab pos="457200" algn="l"/>
              </a:tabLst>
              <a:defRPr sz="2800">
                <a:solidFill>
                  <a:schemeClr val="tx1"/>
                </a:solidFill>
                <a:latin typeface="Arial" panose="020B0604020202020204" pitchFamily="34" charset="0"/>
              </a:defRPr>
            </a:lvl2pPr>
            <a:lvl3pPr marL="1143000" indent="-228600">
              <a:spcBef>
                <a:spcPct val="20000"/>
              </a:spcBef>
              <a:buChar char="•"/>
              <a:tabLst>
                <a:tab pos="87313" algn="l"/>
                <a:tab pos="144463" algn="l"/>
                <a:tab pos="285750" algn="l"/>
                <a:tab pos="457200" algn="l"/>
              </a:tabLst>
              <a:defRPr sz="2400">
                <a:solidFill>
                  <a:schemeClr val="tx1"/>
                </a:solidFill>
                <a:latin typeface="Arial" panose="020B0604020202020204" pitchFamily="34" charset="0"/>
              </a:defRPr>
            </a:lvl3pPr>
            <a:lvl4pPr marL="1600200" indent="-228600">
              <a:spcBef>
                <a:spcPct val="20000"/>
              </a:spcBef>
              <a:buChar char="–"/>
              <a:tabLst>
                <a:tab pos="87313" algn="l"/>
                <a:tab pos="144463" algn="l"/>
                <a:tab pos="285750" algn="l"/>
                <a:tab pos="457200" algn="l"/>
              </a:tabLst>
              <a:defRPr sz="2000">
                <a:solidFill>
                  <a:schemeClr val="tx1"/>
                </a:solidFill>
                <a:latin typeface="Arial" panose="020B0604020202020204" pitchFamily="34" charset="0"/>
              </a:defRPr>
            </a:lvl4pPr>
            <a:lvl5pPr marL="2057400" indent="-228600">
              <a:spcBef>
                <a:spcPct val="20000"/>
              </a:spcBef>
              <a:buChar char="»"/>
              <a:tabLst>
                <a:tab pos="87313" algn="l"/>
                <a:tab pos="144463" algn="l"/>
                <a:tab pos="285750" algn="l"/>
                <a:tab pos="4572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87313" algn="l"/>
                <a:tab pos="144463" algn="l"/>
                <a:tab pos="285750" algn="l"/>
                <a:tab pos="4572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87313" algn="l"/>
                <a:tab pos="144463" algn="l"/>
                <a:tab pos="285750" algn="l"/>
                <a:tab pos="4572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87313" algn="l"/>
                <a:tab pos="144463" algn="l"/>
                <a:tab pos="285750" algn="l"/>
                <a:tab pos="4572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87313" algn="l"/>
                <a:tab pos="144463" algn="l"/>
                <a:tab pos="285750" algn="l"/>
                <a:tab pos="457200" algn="l"/>
              </a:tabLst>
              <a:defRPr sz="2000">
                <a:solidFill>
                  <a:schemeClr val="tx1"/>
                </a:solidFill>
                <a:latin typeface="Arial" panose="020B0604020202020204" pitchFamily="34" charset="0"/>
              </a:defRPr>
            </a:lvl9pPr>
          </a:lstStyle>
          <a:p>
            <a:pPr algn="just">
              <a:spcBef>
                <a:spcPts val="600"/>
              </a:spcBef>
              <a:spcAft>
                <a:spcPts val="600"/>
              </a:spcAft>
              <a:buClrTx/>
              <a:buNone/>
            </a:pPr>
            <a:r>
              <a:rPr lang="en-US" altLang="en-US" sz="2400" dirty="0" err="1">
                <a:solidFill>
                  <a:srgbClr val="080808"/>
                </a:solidFill>
                <a:latin typeface="Times New Roman" panose="02020603050405020304" pitchFamily="18" charset="0"/>
                <a:cs typeface="Calibri" panose="020F0502020204030204" pitchFamily="34" charset="0"/>
              </a:rPr>
              <a:t>f.ii</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Quy</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định</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của</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thư</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tín</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dụng</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về</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giá</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trị</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được</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bảo</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hiểm</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tính</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theo</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tỷ</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lệ</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trên</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giá</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trị</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hàng</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hóa</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trên</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giá</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trị</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của</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hóa</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đơn</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hoặc</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tương</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đương</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như</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vậy</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được</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xem</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như</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số</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tiền</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được</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bảo</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hiểm</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tối</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thiểu</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theo</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quy</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định</a:t>
            </a:r>
            <a:endParaRPr lang="en-US" altLang="en-US" sz="2400" dirty="0">
              <a:solidFill>
                <a:srgbClr val="080808"/>
              </a:solidFill>
              <a:latin typeface="Times New Roman" panose="02020603050405020304" pitchFamily="18" charset="0"/>
              <a:cs typeface="Calibri" panose="020F0502020204030204" pitchFamily="34" charset="0"/>
            </a:endParaRPr>
          </a:p>
          <a:p>
            <a:pPr algn="just">
              <a:spcBef>
                <a:spcPts val="600"/>
              </a:spcBef>
              <a:spcAft>
                <a:spcPts val="600"/>
              </a:spcAft>
              <a:buClrTx/>
              <a:buNone/>
            </a:pPr>
            <a:r>
              <a:rPr lang="en-US" altLang="en-US" sz="2400" b="1" dirty="0" err="1">
                <a:solidFill>
                  <a:srgbClr val="080808"/>
                </a:solidFill>
                <a:latin typeface="Times New Roman" panose="02020603050405020304" pitchFamily="18" charset="0"/>
                <a:cs typeface="Calibri" panose="020F0502020204030204" pitchFamily="34" charset="0"/>
              </a:rPr>
              <a:t>Nếu</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thư</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tín</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dụng</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không</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có</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chỉ</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dẫn</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gì</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về</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giá</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trị</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được</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bảo</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hiểm</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được</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quy</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định</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thì</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số</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tiền</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được</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bảo</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hiểm</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tối</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thiểu</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phải</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bằng</a:t>
            </a:r>
            <a:r>
              <a:rPr lang="en-US" altLang="en-US" sz="2400" dirty="0">
                <a:solidFill>
                  <a:srgbClr val="080808"/>
                </a:solidFill>
                <a:latin typeface="Times New Roman" panose="02020603050405020304" pitchFamily="18" charset="0"/>
                <a:cs typeface="Calibri" panose="020F0502020204030204" pitchFamily="34" charset="0"/>
              </a:rPr>
              <a:t> 100% </a:t>
            </a:r>
            <a:r>
              <a:rPr lang="en-US" altLang="en-US" sz="2400" dirty="0" err="1">
                <a:solidFill>
                  <a:srgbClr val="080808"/>
                </a:solidFill>
                <a:latin typeface="Times New Roman" panose="02020603050405020304" pitchFamily="18" charset="0"/>
                <a:cs typeface="Calibri" panose="020F0502020204030204" pitchFamily="34" charset="0"/>
              </a:rPr>
              <a:t>giá</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hàng</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theo</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điều</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kiện</a:t>
            </a:r>
            <a:r>
              <a:rPr lang="en-US" altLang="en-US" sz="2400" dirty="0">
                <a:solidFill>
                  <a:srgbClr val="080808"/>
                </a:solidFill>
                <a:latin typeface="Times New Roman" panose="02020603050405020304" pitchFamily="18" charset="0"/>
                <a:cs typeface="Calibri" panose="020F0502020204030204" pitchFamily="34" charset="0"/>
              </a:rPr>
              <a:t> CIF </a:t>
            </a:r>
            <a:r>
              <a:rPr lang="en-US" altLang="en-US" sz="2400" dirty="0" err="1">
                <a:solidFill>
                  <a:srgbClr val="080808"/>
                </a:solidFill>
                <a:latin typeface="Times New Roman" panose="02020603050405020304" pitchFamily="18" charset="0"/>
                <a:cs typeface="Calibri" panose="020F0502020204030204" pitchFamily="34" charset="0"/>
              </a:rPr>
              <a:t>hoặc</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theo</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điều</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kiện</a:t>
            </a:r>
            <a:r>
              <a:rPr lang="en-US" altLang="en-US" sz="2400" dirty="0">
                <a:solidFill>
                  <a:srgbClr val="080808"/>
                </a:solidFill>
                <a:latin typeface="Times New Roman" panose="02020603050405020304" pitchFamily="18" charset="0"/>
                <a:cs typeface="Calibri" panose="020F0502020204030204" pitchFamily="34" charset="0"/>
              </a:rPr>
              <a:t> CIP</a:t>
            </a:r>
          </a:p>
          <a:p>
            <a:pPr algn="just">
              <a:spcBef>
                <a:spcPts val="600"/>
              </a:spcBef>
              <a:spcAft>
                <a:spcPts val="600"/>
              </a:spcAft>
              <a:buClrTx/>
              <a:buNone/>
            </a:pPr>
            <a:r>
              <a:rPr lang="en-US" altLang="en-US" sz="2400" b="1" dirty="0" err="1">
                <a:solidFill>
                  <a:srgbClr val="080808"/>
                </a:solidFill>
                <a:latin typeface="Times New Roman" panose="02020603050405020304" pitchFamily="18" charset="0"/>
                <a:cs typeface="Calibri" panose="020F0502020204030204" pitchFamily="34" charset="0"/>
              </a:rPr>
              <a:t>Khi</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giá</a:t>
            </a:r>
            <a:r>
              <a:rPr lang="en-US" altLang="en-US" sz="2400" b="1" dirty="0">
                <a:solidFill>
                  <a:srgbClr val="080808"/>
                </a:solidFill>
                <a:latin typeface="Times New Roman" panose="02020603050405020304" pitchFamily="18" charset="0"/>
                <a:cs typeface="Calibri" panose="020F0502020204030204" pitchFamily="34" charset="0"/>
              </a:rPr>
              <a:t> CIF </a:t>
            </a:r>
            <a:r>
              <a:rPr lang="en-US" altLang="en-US" sz="2400" b="1" dirty="0" err="1">
                <a:solidFill>
                  <a:srgbClr val="080808"/>
                </a:solidFill>
                <a:latin typeface="Times New Roman" panose="02020603050405020304" pitchFamily="18" charset="0"/>
                <a:cs typeface="Calibri" panose="020F0502020204030204" pitchFamily="34" charset="0"/>
              </a:rPr>
              <a:t>hoặc</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giá</a:t>
            </a:r>
            <a:r>
              <a:rPr lang="en-US" altLang="en-US" sz="2400" b="1" dirty="0">
                <a:solidFill>
                  <a:srgbClr val="080808"/>
                </a:solidFill>
                <a:latin typeface="Times New Roman" panose="02020603050405020304" pitchFamily="18" charset="0"/>
                <a:cs typeface="Calibri" panose="020F0502020204030204" pitchFamily="34" charset="0"/>
              </a:rPr>
              <a:t> CIP </a:t>
            </a:r>
            <a:r>
              <a:rPr lang="en-US" altLang="en-US" sz="2400" b="1" dirty="0" err="1">
                <a:solidFill>
                  <a:srgbClr val="080808"/>
                </a:solidFill>
                <a:latin typeface="Times New Roman" panose="02020603050405020304" pitchFamily="18" charset="0"/>
                <a:cs typeface="Calibri" panose="020F0502020204030204" pitchFamily="34" charset="0"/>
              </a:rPr>
              <a:t>không</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thể</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xác</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định</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được</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dựa</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trên</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chứng</a:t>
            </a:r>
            <a:r>
              <a:rPr lang="en-US" altLang="en-US" sz="2400" b="1" dirty="0">
                <a:solidFill>
                  <a:srgbClr val="080808"/>
                </a:solidFill>
                <a:latin typeface="Times New Roman" panose="02020603050405020304" pitchFamily="18" charset="0"/>
                <a:cs typeface="Calibri" panose="020F0502020204030204" pitchFamily="34" charset="0"/>
              </a:rPr>
              <a:t> </a:t>
            </a:r>
            <a:r>
              <a:rPr lang="en-US" altLang="en-US" sz="2400" b="1" dirty="0" err="1">
                <a:solidFill>
                  <a:srgbClr val="080808"/>
                </a:solidFill>
                <a:latin typeface="Times New Roman" panose="02020603050405020304" pitchFamily="18" charset="0"/>
                <a:cs typeface="Calibri" panose="020F0502020204030204" pitchFamily="34" charset="0"/>
              </a:rPr>
              <a:t>từ</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thì</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số</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tiền</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được</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bảo</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hiểm</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phải</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được</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tính</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toán</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trên</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cơ</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sở</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chọn</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lấy</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số</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tiền</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lớn</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hơn</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giữa</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số</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tiền</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phải</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thanh</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toán</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hoặc</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chiết</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khấu</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với</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tổng</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trị</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giá</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hàng</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hóa</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ghi</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trên</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hóa</a:t>
            </a:r>
            <a:r>
              <a:rPr lang="en-US" altLang="en-US" sz="2400" dirty="0">
                <a:solidFill>
                  <a:srgbClr val="080808"/>
                </a:solidFill>
                <a:latin typeface="Times New Roman" panose="02020603050405020304" pitchFamily="18" charset="0"/>
                <a:cs typeface="Calibri" panose="020F0502020204030204" pitchFamily="34" charset="0"/>
              </a:rPr>
              <a:t> </a:t>
            </a:r>
            <a:r>
              <a:rPr lang="en-US" altLang="en-US" sz="2400" dirty="0" err="1">
                <a:solidFill>
                  <a:srgbClr val="080808"/>
                </a:solidFill>
                <a:latin typeface="Times New Roman" panose="02020603050405020304" pitchFamily="18" charset="0"/>
                <a:cs typeface="Calibri" panose="020F0502020204030204" pitchFamily="34" charset="0"/>
              </a:rPr>
              <a:t>đơn</a:t>
            </a:r>
            <a:r>
              <a:rPr lang="en-US" altLang="en-US" sz="2400" dirty="0">
                <a:solidFill>
                  <a:srgbClr val="080808"/>
                </a:solidFill>
                <a:latin typeface="Times New Roman" panose="02020603050405020304" pitchFamily="18" charset="0"/>
                <a:cs typeface="Calibri" panose="020F0502020204030204" pitchFamily="34" charset="0"/>
              </a:rPr>
              <a:t>.</a:t>
            </a:r>
          </a:p>
        </p:txBody>
      </p:sp>
      <p:sp>
        <p:nvSpPr>
          <p:cNvPr id="5" name="Rectangle 4"/>
          <p:cNvSpPr/>
          <p:nvPr/>
        </p:nvSpPr>
        <p:spPr>
          <a:xfrm>
            <a:off x="0" y="96821"/>
            <a:ext cx="12269972" cy="954107"/>
          </a:xfrm>
          <a:prstGeom prst="rect">
            <a:avLst/>
          </a:prstGeom>
        </p:spPr>
        <p:txBody>
          <a:bodyPr wrap="square">
            <a:spAutoFit/>
          </a:bodyPr>
          <a:lstStyle/>
          <a:p>
            <a:pPr algn="just">
              <a:spcBef>
                <a:spcPts val="600"/>
              </a:spcBef>
            </a:pPr>
            <a:r>
              <a:rPr lang="en-US" sz="2800" b="1" spc="-30" dirty="0">
                <a:latin typeface="Times New Roman" panose="02020603050405020304" pitchFamily="18" charset="0"/>
                <a:ea typeface="Calibri" panose="020F0502020204030204" pitchFamily="34" charset="0"/>
              </a:rPr>
              <a:t>4.3. </a:t>
            </a:r>
            <a:r>
              <a:rPr lang="en-US" sz="2800" b="1" spc="-30" dirty="0" err="1">
                <a:latin typeface="Times New Roman" panose="02020603050405020304" pitchFamily="18" charset="0"/>
                <a:ea typeface="Calibri" panose="020F0502020204030204" pitchFamily="34" charset="0"/>
              </a:rPr>
              <a:t>Những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chứng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từ</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cơ</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bản</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trong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quá</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trình</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thực</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hiện</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hợp</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đồng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mua</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bán</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ngoại</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thươn</a:t>
            </a:r>
            <a:r>
              <a:rPr lang="en-US" sz="2800" spc="-30" dirty="0" err="1">
                <a:latin typeface="Times New Roman" panose="02020603050405020304" pitchFamily="18" charset="0"/>
                <a:ea typeface="Calibri" panose="020F0502020204030204" pitchFamily="34" charset="0"/>
              </a:rPr>
              <a:t>g</a:t>
            </a:r>
            <a:endParaRPr lang="en-US" sz="2800" dirty="0">
              <a:latin typeface="Times New Roman" panose="02020603050405020304" pitchFamily="18" charset="0"/>
              <a:ea typeface="Calibri" panose="020F0502020204030204" pitchFamily="34" charset="0"/>
            </a:endParaRPr>
          </a:p>
        </p:txBody>
      </p:sp>
      <p:sp>
        <p:nvSpPr>
          <p:cNvPr id="6" name="Rectangle 5"/>
          <p:cNvSpPr/>
          <p:nvPr/>
        </p:nvSpPr>
        <p:spPr>
          <a:xfrm>
            <a:off x="4339364" y="888265"/>
            <a:ext cx="6096000" cy="579967"/>
          </a:xfrm>
          <a:prstGeom prst="rect">
            <a:avLst/>
          </a:prstGeom>
        </p:spPr>
        <p:txBody>
          <a:bodyPr>
            <a:spAutoFit/>
          </a:bodyPr>
          <a:lstStyle/>
          <a:p>
            <a:pPr lvl="0" algn="just">
              <a:lnSpc>
                <a:spcPct val="150000"/>
              </a:lnSpc>
              <a:spcBef>
                <a:spcPts val="600"/>
              </a:spcBef>
            </a:pPr>
            <a:r>
              <a:rPr lang="en-US" sz="2400" b="1" spc="-30" dirty="0">
                <a:solidFill>
                  <a:srgbClr val="FF0000"/>
                </a:solidFill>
                <a:latin typeface="Times New Roman" panose="02020603050405020304" pitchFamily="18" charset="0"/>
                <a:ea typeface="Calibri" panose="020F0502020204030204" pitchFamily="34" charset="0"/>
              </a:rPr>
              <a:t>4.3.3. </a:t>
            </a:r>
            <a:r>
              <a:rPr lang="en-US" sz="2400" b="1" spc="-30" dirty="0" err="1">
                <a:solidFill>
                  <a:srgbClr val="FF0000"/>
                </a:solidFill>
                <a:latin typeface="Times New Roman" panose="02020603050405020304" pitchFamily="18" charset="0"/>
                <a:ea typeface="Calibri" panose="020F0502020204030204" pitchFamily="34" charset="0"/>
              </a:rPr>
              <a:t>Chứng</a:t>
            </a:r>
            <a:r>
              <a:rPr lang="en-US" sz="2400" b="1" spc="-30" dirty="0">
                <a:solidFill>
                  <a:srgbClr val="FF0000"/>
                </a:solidFill>
                <a:latin typeface="Times New Roman" panose="02020603050405020304" pitchFamily="18" charset="0"/>
                <a:ea typeface="Calibri" panose="020F0502020204030204" pitchFamily="34" charset="0"/>
              </a:rPr>
              <a:t> </a:t>
            </a:r>
            <a:r>
              <a:rPr lang="en-US" sz="2400" b="1" spc="-30" dirty="0" err="1">
                <a:solidFill>
                  <a:srgbClr val="FF0000"/>
                </a:solidFill>
                <a:latin typeface="Times New Roman" panose="02020603050405020304" pitchFamily="18" charset="0"/>
                <a:ea typeface="Calibri" panose="020F0502020204030204" pitchFamily="34" charset="0"/>
              </a:rPr>
              <a:t>từ</a:t>
            </a:r>
            <a:r>
              <a:rPr lang="en-US" sz="2400" b="1" spc="-30" dirty="0">
                <a:solidFill>
                  <a:srgbClr val="FF0000"/>
                </a:solidFill>
                <a:latin typeface="Times New Roman" panose="02020603050405020304" pitchFamily="18" charset="0"/>
                <a:ea typeface="Calibri" panose="020F0502020204030204" pitchFamily="34" charset="0"/>
              </a:rPr>
              <a:t> </a:t>
            </a:r>
            <a:r>
              <a:rPr lang="en-US" sz="2400" b="1" spc="-30" dirty="0" err="1">
                <a:solidFill>
                  <a:srgbClr val="FF0000"/>
                </a:solidFill>
                <a:latin typeface="Times New Roman" panose="02020603050405020304" pitchFamily="18" charset="0"/>
                <a:ea typeface="Calibri" panose="020F0502020204030204" pitchFamily="34" charset="0"/>
              </a:rPr>
              <a:t>bảo</a:t>
            </a:r>
            <a:r>
              <a:rPr lang="en-US" sz="2400" b="1" spc="-30" dirty="0">
                <a:solidFill>
                  <a:srgbClr val="FF0000"/>
                </a:solidFill>
                <a:latin typeface="Times New Roman" panose="02020603050405020304" pitchFamily="18" charset="0"/>
                <a:ea typeface="Calibri" panose="020F0502020204030204" pitchFamily="34" charset="0"/>
              </a:rPr>
              <a:t> </a:t>
            </a:r>
            <a:r>
              <a:rPr lang="en-US" sz="2400" b="1" spc="-30" dirty="0" err="1" smtClean="0">
                <a:solidFill>
                  <a:srgbClr val="FF0000"/>
                </a:solidFill>
                <a:latin typeface="Times New Roman" panose="02020603050405020304" pitchFamily="18" charset="0"/>
                <a:ea typeface="Calibri" panose="020F0502020204030204" pitchFamily="34" charset="0"/>
              </a:rPr>
              <a:t>hiểm</a:t>
            </a:r>
            <a:endParaRPr lang="en-US" sz="2400" b="1" dirty="0">
              <a:solidFill>
                <a:srgbClr val="FF0000"/>
              </a:solidFill>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208497746"/>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0418">
                                            <p:txEl>
                                              <p:pRg st="0" end="0"/>
                                            </p:txEl>
                                          </p:spTgt>
                                        </p:tgtEl>
                                        <p:attrNameLst>
                                          <p:attrName>style.visibility</p:attrName>
                                        </p:attrNameLst>
                                      </p:cBhvr>
                                      <p:to>
                                        <p:strVal val="visible"/>
                                      </p:to>
                                    </p:set>
                                    <p:animEffect transition="in" filter="fade">
                                      <p:cBhvr>
                                        <p:cTn id="7" dur="1000"/>
                                        <p:tgtEl>
                                          <p:spTgt spid="60418">
                                            <p:txEl>
                                              <p:pRg st="0" end="0"/>
                                            </p:txEl>
                                          </p:spTgt>
                                        </p:tgtEl>
                                      </p:cBhvr>
                                    </p:animEffect>
                                    <p:anim calcmode="lin" valueType="num">
                                      <p:cBhvr>
                                        <p:cTn id="8" dur="1000" fill="hold"/>
                                        <p:tgtEl>
                                          <p:spTgt spid="6041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041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0418">
                                            <p:txEl>
                                              <p:pRg st="1" end="1"/>
                                            </p:txEl>
                                          </p:spTgt>
                                        </p:tgtEl>
                                        <p:attrNameLst>
                                          <p:attrName>style.visibility</p:attrName>
                                        </p:attrNameLst>
                                      </p:cBhvr>
                                      <p:to>
                                        <p:strVal val="visible"/>
                                      </p:to>
                                    </p:set>
                                    <p:animEffect transition="in" filter="fade">
                                      <p:cBhvr>
                                        <p:cTn id="14" dur="1000"/>
                                        <p:tgtEl>
                                          <p:spTgt spid="60418">
                                            <p:txEl>
                                              <p:pRg st="1" end="1"/>
                                            </p:txEl>
                                          </p:spTgt>
                                        </p:tgtEl>
                                      </p:cBhvr>
                                    </p:animEffect>
                                    <p:anim calcmode="lin" valueType="num">
                                      <p:cBhvr>
                                        <p:cTn id="15" dur="1000" fill="hold"/>
                                        <p:tgtEl>
                                          <p:spTgt spid="60418">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6041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0418">
                                            <p:txEl>
                                              <p:pRg st="2" end="2"/>
                                            </p:txEl>
                                          </p:spTgt>
                                        </p:tgtEl>
                                        <p:attrNameLst>
                                          <p:attrName>style.visibility</p:attrName>
                                        </p:attrNameLst>
                                      </p:cBhvr>
                                      <p:to>
                                        <p:strVal val="visible"/>
                                      </p:to>
                                    </p:set>
                                    <p:animEffect transition="in" filter="fade">
                                      <p:cBhvr>
                                        <p:cTn id="21" dur="1000"/>
                                        <p:tgtEl>
                                          <p:spTgt spid="60418">
                                            <p:txEl>
                                              <p:pRg st="2" end="2"/>
                                            </p:txEl>
                                          </p:spTgt>
                                        </p:tgtEl>
                                      </p:cBhvr>
                                    </p:animEffect>
                                    <p:anim calcmode="lin" valueType="num">
                                      <p:cBhvr>
                                        <p:cTn id="22" dur="1000" fill="hold"/>
                                        <p:tgtEl>
                                          <p:spTgt spid="60418">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0418">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1676401" y="6351"/>
            <a:ext cx="3273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buFontTx/>
              <a:buNone/>
            </a:pPr>
            <a:r>
              <a:rPr lang="en-US" altLang="en-US" sz="2400" b="1" dirty="0">
                <a:latin typeface="Times New Roman" panose="02020603050405020304" pitchFamily="18" charset="0"/>
                <a:ea typeface="Calibri" panose="020F0502020204030204" pitchFamily="34" charset="0"/>
                <a:cs typeface="Times New Roman" panose="02020603050405020304" pitchFamily="18" charset="0"/>
              </a:rPr>
              <a:t>6.3 </a:t>
            </a:r>
            <a:r>
              <a:rPr lang="en-US" altLang="en-US" sz="2400" b="1" dirty="0" err="1">
                <a:latin typeface="Times New Roman" panose="02020603050405020304" pitchFamily="18" charset="0"/>
                <a:ea typeface="Calibri" panose="020F0502020204030204" pitchFamily="34" charset="0"/>
                <a:cs typeface="Times New Roman" panose="02020603050405020304" pitchFamily="18" charset="0"/>
              </a:rPr>
              <a:t>Chứng</a:t>
            </a:r>
            <a:r>
              <a:rPr lang="en-US" alt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altLang="en-US" sz="2400" b="1" dirty="0" err="1">
                <a:latin typeface="Times New Roman" panose="02020603050405020304" pitchFamily="18" charset="0"/>
                <a:ea typeface="Calibri" panose="020F0502020204030204" pitchFamily="34" charset="0"/>
                <a:cs typeface="Times New Roman" panose="02020603050405020304" pitchFamily="18" charset="0"/>
              </a:rPr>
              <a:t>từ</a:t>
            </a:r>
            <a:r>
              <a:rPr lang="en-US" alt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altLang="en-US" sz="2400" b="1" dirty="0" err="1">
                <a:latin typeface="Times New Roman" panose="02020603050405020304" pitchFamily="18" charset="0"/>
                <a:ea typeface="Calibri" panose="020F0502020204030204" pitchFamily="34" charset="0"/>
                <a:cs typeface="Times New Roman" panose="02020603050405020304" pitchFamily="18" charset="0"/>
              </a:rPr>
              <a:t>bảo</a:t>
            </a:r>
            <a:r>
              <a:rPr lang="en-US" alt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altLang="en-US" sz="2400" b="1" dirty="0" err="1">
                <a:latin typeface="Times New Roman" panose="02020603050405020304" pitchFamily="18" charset="0"/>
                <a:ea typeface="Calibri" panose="020F0502020204030204" pitchFamily="34" charset="0"/>
                <a:cs typeface="Times New Roman" panose="02020603050405020304" pitchFamily="18" charset="0"/>
              </a:rPr>
              <a:t>hiểm</a:t>
            </a:r>
            <a:r>
              <a:rPr lang="en-US" altLang="en-US" sz="2400" b="1" i="1" dirty="0">
                <a:latin typeface="Times New Roman" panose="02020603050405020304" pitchFamily="18" charset="0"/>
                <a:ea typeface="Calibri" panose="020F0502020204030204" pitchFamily="34" charset="0"/>
                <a:cs typeface="Times New Roman" panose="02020603050405020304" pitchFamily="18" charset="0"/>
              </a:rPr>
              <a:t> </a:t>
            </a:r>
            <a:endParaRPr lang="en-US" alt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5"/>
          <p:cNvSpPr>
            <a:spLocks noChangeArrowheads="1"/>
          </p:cNvSpPr>
          <p:nvPr/>
        </p:nvSpPr>
        <p:spPr bwMode="auto">
          <a:xfrm>
            <a:off x="3429000" y="533400"/>
            <a:ext cx="7696200" cy="498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tabLst>
                <a:tab pos="87313" algn="l"/>
                <a:tab pos="144463" algn="l"/>
                <a:tab pos="285750" algn="l"/>
                <a:tab pos="800100" algn="l"/>
              </a:tabLst>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tabLst>
                <a:tab pos="87313" algn="l"/>
                <a:tab pos="144463" algn="l"/>
                <a:tab pos="285750" algn="l"/>
                <a:tab pos="800100" algn="l"/>
              </a:tabLst>
              <a:defRPr sz="2800">
                <a:solidFill>
                  <a:schemeClr val="tx1"/>
                </a:solidFill>
                <a:latin typeface="Arial" panose="020B0604020202020204" pitchFamily="34" charset="0"/>
              </a:defRPr>
            </a:lvl2pPr>
            <a:lvl3pPr marL="1143000" indent="-228600">
              <a:spcBef>
                <a:spcPct val="20000"/>
              </a:spcBef>
              <a:buChar char="•"/>
              <a:tabLst>
                <a:tab pos="87313" algn="l"/>
                <a:tab pos="144463" algn="l"/>
                <a:tab pos="285750" algn="l"/>
                <a:tab pos="800100" algn="l"/>
              </a:tabLst>
              <a:defRPr sz="2400">
                <a:solidFill>
                  <a:schemeClr val="tx1"/>
                </a:solidFill>
                <a:latin typeface="Arial" panose="020B0604020202020204" pitchFamily="34" charset="0"/>
              </a:defRPr>
            </a:lvl3pPr>
            <a:lvl4pPr marL="1600200" indent="-228600">
              <a:spcBef>
                <a:spcPct val="20000"/>
              </a:spcBef>
              <a:buChar char="–"/>
              <a:tabLst>
                <a:tab pos="87313" algn="l"/>
                <a:tab pos="144463" algn="l"/>
                <a:tab pos="285750" algn="l"/>
                <a:tab pos="800100" algn="l"/>
              </a:tabLst>
              <a:defRPr sz="2000">
                <a:solidFill>
                  <a:schemeClr val="tx1"/>
                </a:solidFill>
                <a:latin typeface="Arial" panose="020B0604020202020204" pitchFamily="34" charset="0"/>
              </a:defRPr>
            </a:lvl4pPr>
            <a:lvl5pPr marL="2057400" indent="-228600">
              <a:spcBef>
                <a:spcPct val="20000"/>
              </a:spcBef>
              <a:buChar char="»"/>
              <a:tabLst>
                <a:tab pos="87313" algn="l"/>
                <a:tab pos="144463" algn="l"/>
                <a:tab pos="285750" algn="l"/>
                <a:tab pos="8001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87313" algn="l"/>
                <a:tab pos="144463" algn="l"/>
                <a:tab pos="285750" algn="l"/>
                <a:tab pos="8001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87313" algn="l"/>
                <a:tab pos="144463" algn="l"/>
                <a:tab pos="285750" algn="l"/>
                <a:tab pos="8001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87313" algn="l"/>
                <a:tab pos="144463" algn="l"/>
                <a:tab pos="285750" algn="l"/>
                <a:tab pos="8001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87313" algn="l"/>
                <a:tab pos="144463" algn="l"/>
                <a:tab pos="285750" algn="l"/>
                <a:tab pos="800100" algn="l"/>
              </a:tabLst>
              <a:defRPr sz="2000">
                <a:solidFill>
                  <a:schemeClr val="tx1"/>
                </a:solidFill>
                <a:latin typeface="Arial" panose="020B0604020202020204" pitchFamily="34" charset="0"/>
              </a:defRPr>
            </a:lvl9pPr>
          </a:lstStyle>
          <a:p>
            <a:pPr>
              <a:lnSpc>
                <a:spcPct val="110000"/>
              </a:lnSpc>
              <a:spcBef>
                <a:spcPts val="200"/>
              </a:spcBef>
              <a:spcAft>
                <a:spcPts val="200"/>
              </a:spcAft>
              <a:buClrTx/>
              <a:buNone/>
            </a:pPr>
            <a:r>
              <a:rPr lang="en-US" altLang="en-US" sz="2400" b="1" i="1" dirty="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400" b="1" dirty="0">
                <a:solidFill>
                  <a:srgbClr val="3333CC"/>
                </a:solidFill>
                <a:latin typeface="Times New Roman" panose="02020603050405020304" pitchFamily="18" charset="0"/>
                <a:ea typeface="Calibri" panose="020F0502020204030204" pitchFamily="34" charset="0"/>
                <a:cs typeface="Times New Roman" panose="02020603050405020304" pitchFamily="18" charset="0"/>
              </a:rPr>
              <a:t>6.3.2 </a:t>
            </a:r>
            <a:r>
              <a:rPr lang="en-US" altLang="en-US" sz="2400" b="1" dirty="0" err="1">
                <a:solidFill>
                  <a:srgbClr val="3333CC"/>
                </a:solidFill>
                <a:latin typeface="Times New Roman" panose="02020603050405020304" pitchFamily="18" charset="0"/>
                <a:ea typeface="Calibri" panose="020F0502020204030204" pitchFamily="34" charset="0"/>
                <a:cs typeface="Times New Roman" panose="02020603050405020304" pitchFamily="18" charset="0"/>
              </a:rPr>
              <a:t>Quy</a:t>
            </a:r>
            <a:r>
              <a:rPr lang="en-US" altLang="en-US" sz="2400" b="1" dirty="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400" b="1" dirty="0" err="1">
                <a:solidFill>
                  <a:srgbClr val="3333CC"/>
                </a:solidFill>
                <a:latin typeface="Times New Roman" panose="02020603050405020304" pitchFamily="18" charset="0"/>
                <a:ea typeface="Calibri" panose="020F0502020204030204" pitchFamily="34" charset="0"/>
                <a:cs typeface="Times New Roman" panose="02020603050405020304" pitchFamily="18" charset="0"/>
              </a:rPr>
              <a:t>định</a:t>
            </a:r>
            <a:r>
              <a:rPr lang="en-US" altLang="en-US" sz="2400" b="1" dirty="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400" b="1" dirty="0" err="1">
                <a:solidFill>
                  <a:srgbClr val="3333CC"/>
                </a:solidFill>
                <a:latin typeface="Times New Roman" panose="02020603050405020304" pitchFamily="18" charset="0"/>
                <a:ea typeface="Calibri" panose="020F0502020204030204" pitchFamily="34" charset="0"/>
                <a:cs typeface="Times New Roman" panose="02020603050405020304" pitchFamily="18" charset="0"/>
              </a:rPr>
              <a:t>của</a:t>
            </a:r>
            <a:r>
              <a:rPr lang="en-US" altLang="en-US" sz="2400" b="1" dirty="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UCP </a:t>
            </a:r>
            <a:r>
              <a:rPr lang="en-US" altLang="en-US" sz="2400" b="1" dirty="0" err="1">
                <a:solidFill>
                  <a:srgbClr val="3333CC"/>
                </a:solidFill>
                <a:latin typeface="Times New Roman" panose="02020603050405020304" pitchFamily="18" charset="0"/>
                <a:ea typeface="Calibri" panose="020F0502020204030204" pitchFamily="34" charset="0"/>
                <a:cs typeface="Times New Roman" panose="02020603050405020304" pitchFamily="18" charset="0"/>
              </a:rPr>
              <a:t>về</a:t>
            </a:r>
            <a:r>
              <a:rPr lang="en-US" altLang="en-US" sz="2400" b="1" dirty="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400" b="1" dirty="0" err="1">
                <a:solidFill>
                  <a:srgbClr val="3333CC"/>
                </a:solidFill>
                <a:latin typeface="Times New Roman" panose="02020603050405020304" pitchFamily="18" charset="0"/>
                <a:ea typeface="Calibri" panose="020F0502020204030204" pitchFamily="34" charset="0"/>
                <a:cs typeface="Times New Roman" panose="02020603050405020304" pitchFamily="18" charset="0"/>
              </a:rPr>
              <a:t>chứng</a:t>
            </a:r>
            <a:r>
              <a:rPr lang="en-US" altLang="en-US" sz="2400" b="1" dirty="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400" b="1" dirty="0" err="1">
                <a:solidFill>
                  <a:srgbClr val="3333CC"/>
                </a:solidFill>
                <a:latin typeface="Times New Roman" panose="02020603050405020304" pitchFamily="18" charset="0"/>
                <a:ea typeface="Calibri" panose="020F0502020204030204" pitchFamily="34" charset="0"/>
                <a:cs typeface="Times New Roman" panose="02020603050405020304" pitchFamily="18" charset="0"/>
              </a:rPr>
              <a:t>từ</a:t>
            </a:r>
            <a:r>
              <a:rPr lang="en-US" altLang="en-US" sz="2400" b="1" dirty="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400" b="1" dirty="0" err="1">
                <a:solidFill>
                  <a:srgbClr val="3333CC"/>
                </a:solidFill>
                <a:latin typeface="Times New Roman" panose="02020603050405020304" pitchFamily="18" charset="0"/>
                <a:ea typeface="Calibri" panose="020F0502020204030204" pitchFamily="34" charset="0"/>
                <a:cs typeface="Times New Roman" panose="02020603050405020304" pitchFamily="18" charset="0"/>
              </a:rPr>
              <a:t>bảo</a:t>
            </a:r>
            <a:r>
              <a:rPr lang="en-US" altLang="en-US" sz="2400" b="1" dirty="0">
                <a:solidFill>
                  <a:srgbClr val="3333CC"/>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400" b="1" dirty="0" err="1">
                <a:solidFill>
                  <a:srgbClr val="3333CC"/>
                </a:solidFill>
                <a:latin typeface="Times New Roman" panose="02020603050405020304" pitchFamily="18" charset="0"/>
                <a:ea typeface="Calibri" panose="020F0502020204030204" pitchFamily="34" charset="0"/>
                <a:cs typeface="Times New Roman" panose="02020603050405020304" pitchFamily="18" charset="0"/>
              </a:rPr>
              <a:t>hiểm</a:t>
            </a:r>
            <a:endParaRPr lang="en-US" altLang="en-US" sz="1800" b="1" dirty="0">
              <a:solidFill>
                <a:srgbClr val="3333CC"/>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324092" y="1031998"/>
            <a:ext cx="11343190" cy="5416868"/>
          </a:xfrm>
          <a:prstGeom prst="rect">
            <a:avLst/>
          </a:prstGeom>
        </p:spPr>
        <p:txBody>
          <a:bodyPr wrap="square">
            <a:spAutoFit/>
          </a:bodyPr>
          <a:lstStyle/>
          <a:p>
            <a:pPr algn="just">
              <a:spcBef>
                <a:spcPts val="1200"/>
              </a:spcBef>
              <a:spcAft>
                <a:spcPts val="600"/>
              </a:spcAft>
            </a:pPr>
            <a:r>
              <a:rPr lang="en-US" altLang="en-US" sz="2200" dirty="0" err="1">
                <a:solidFill>
                  <a:srgbClr val="080808"/>
                </a:solidFill>
                <a:latin typeface="Times New Roman" panose="02020603050405020304" pitchFamily="18" charset="0"/>
                <a:cs typeface="Times New Roman" panose="02020603050405020304" pitchFamily="18" charset="0"/>
              </a:rPr>
              <a:t>f.iii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Chứng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từ</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bảo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hiểm</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phải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ghi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rõ</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rủi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ro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được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bảo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hiểm</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ít</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nhất</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từ</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nơi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giao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hàng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hoặc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nơi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nhận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hàng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để</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gửi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đến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nơi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dỡ</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hàng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hoặc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nơi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đến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cuối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cùng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theo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quy</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định</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của</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thư</a:t>
            </a:r>
            <a:r>
              <a:rPr lang="en-US" altLang="en-US" sz="2200" dirty="0">
                <a:solidFill>
                  <a:srgbClr val="080808"/>
                </a:solidFill>
                <a:latin typeface="Times New Roman" panose="02020603050405020304" pitchFamily="18" charset="0"/>
                <a:cs typeface="Times New Roman" panose="02020603050405020304" pitchFamily="18" charset="0"/>
              </a:rPr>
              <a:t> tin </a:t>
            </a:r>
            <a:r>
              <a:rPr lang="en-US" altLang="en-US" sz="2200" dirty="0" err="1">
                <a:solidFill>
                  <a:srgbClr val="080808"/>
                </a:solidFill>
                <a:latin typeface="Times New Roman" panose="02020603050405020304" pitchFamily="18" charset="0"/>
                <a:cs typeface="Times New Roman" panose="02020603050405020304" pitchFamily="18" charset="0"/>
              </a:rPr>
              <a:t>dụng</a:t>
            </a:r>
            <a:r>
              <a:rPr lang="en-US" altLang="en-US" sz="2200" dirty="0">
                <a:solidFill>
                  <a:srgbClr val="080808"/>
                </a:solidFill>
                <a:latin typeface="Times New Roman" panose="02020603050405020304" pitchFamily="18" charset="0"/>
                <a:cs typeface="Times New Roman" panose="02020603050405020304" pitchFamily="18" charset="0"/>
              </a:rPr>
              <a:t>.</a:t>
            </a:r>
          </a:p>
          <a:p>
            <a:pPr algn="just">
              <a:spcBef>
                <a:spcPts val="1200"/>
              </a:spcBef>
              <a:spcAft>
                <a:spcPts val="600"/>
              </a:spcAft>
            </a:pPr>
            <a:r>
              <a:rPr lang="en-US" altLang="en-US" sz="2200" dirty="0">
                <a:solidFill>
                  <a:srgbClr val="080808"/>
                </a:solidFill>
                <a:latin typeface="Times New Roman" panose="02020603050405020304" pitchFamily="18" charset="0"/>
                <a:cs typeface="Times New Roman" panose="02020603050405020304" pitchFamily="18" charset="0"/>
              </a:rPr>
              <a:t>g. </a:t>
            </a:r>
            <a:r>
              <a:rPr lang="en-US" altLang="en-US" sz="2200" b="1" dirty="0" err="1">
                <a:solidFill>
                  <a:srgbClr val="080808"/>
                </a:solidFill>
                <a:latin typeface="Times New Roman" panose="02020603050405020304" pitchFamily="18" charset="0"/>
                <a:cs typeface="Times New Roman" panose="02020603050405020304" pitchFamily="18" charset="0"/>
              </a:rPr>
              <a:t>Thư</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tín</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dụng</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phải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ghi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rõ</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loại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bảo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hiểm</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quy</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định</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và</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nếu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cần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những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rủi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ro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thiên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phải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mua</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bảo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hiểm</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Chúng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từ</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bảo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hiểm</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cũng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sẽ</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được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chấp</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nhận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không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kể</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đến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có</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bất</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kỳ</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rủi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ro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nào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không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được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bảo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hiểm</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nếu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thư</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tín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dụng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quy</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định</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những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từ</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không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rõ</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ràng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như</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rủi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ro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thông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thường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hoặc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rủi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ro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theo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tập</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quán</a:t>
            </a:r>
            <a:r>
              <a:rPr lang="en-US" altLang="en-US" sz="2200" dirty="0">
                <a:solidFill>
                  <a:srgbClr val="080808"/>
                </a:solidFill>
                <a:latin typeface="Times New Roman" panose="02020603050405020304" pitchFamily="18" charset="0"/>
                <a:cs typeface="Times New Roman" panose="02020603050405020304" pitchFamily="18" charset="0"/>
              </a:rPr>
              <a:t>".</a:t>
            </a:r>
          </a:p>
          <a:p>
            <a:pPr algn="just">
              <a:spcBef>
                <a:spcPts val="1200"/>
              </a:spcBef>
              <a:spcAft>
                <a:spcPts val="600"/>
              </a:spcAft>
            </a:pPr>
            <a:r>
              <a:rPr lang="en-US" altLang="en-US" sz="2200" dirty="0">
                <a:solidFill>
                  <a:srgbClr val="080808"/>
                </a:solidFill>
                <a:latin typeface="Times New Roman" panose="02020603050405020304" pitchFamily="18" charset="0"/>
                <a:cs typeface="Times New Roman" panose="02020603050405020304" pitchFamily="18" charset="0"/>
              </a:rPr>
              <a:t>h</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Khi</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thư</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tín</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dụng</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quy</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định</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bảo</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hiểm</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mọi</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rủi</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ro</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và</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chứng</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từ</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bảo</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hiếm</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được</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xuất</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trinh</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b="1" dirty="0" err="1">
                <a:solidFill>
                  <a:srgbClr val="080808"/>
                </a:solidFill>
                <a:latin typeface="Times New Roman" panose="02020603050405020304" pitchFamily="18" charset="0"/>
                <a:cs typeface="Times New Roman" panose="02020603050405020304" pitchFamily="18" charset="0"/>
              </a:rPr>
              <a:t>có</a:t>
            </a:r>
            <a:r>
              <a:rPr lang="en-US" altLang="en-US" sz="2200" b="1"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ghi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chú</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hoặc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điều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khoản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mọi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rủi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ro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cho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dù</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có</a:t>
            </a:r>
            <a:r>
              <a:rPr lang="en-US" altLang="en-US" sz="2200" dirty="0">
                <a:solidFill>
                  <a:srgbClr val="080808"/>
                </a:solidFill>
                <a:latin typeface="Times New Roman" panose="02020603050405020304" pitchFamily="18" charset="0"/>
                <a:cs typeface="Times New Roman" panose="02020603050405020304" pitchFamily="18" charset="0"/>
              </a:rPr>
              <a:t> hay </a:t>
            </a:r>
            <a:r>
              <a:rPr lang="en-US" altLang="en-US" sz="2200" dirty="0" err="1">
                <a:solidFill>
                  <a:srgbClr val="080808"/>
                </a:solidFill>
                <a:latin typeface="Times New Roman" panose="02020603050405020304" pitchFamily="18" charset="0"/>
                <a:cs typeface="Times New Roman" panose="02020603050405020304" pitchFamily="18" charset="0"/>
              </a:rPr>
              <a:t>không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có</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tiêu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đề</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mọi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rủi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ro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chứng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từ</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bảo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hiểm</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đó</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vẫn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được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chấp</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nhận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mà</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không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xem</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xét</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đến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bất</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kỳ</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rủi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ro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nào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được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quy</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định</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mà</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không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được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bảo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hiểm</a:t>
            </a:r>
            <a:r>
              <a:rPr lang="en-US" altLang="en-US" sz="2200" dirty="0">
                <a:solidFill>
                  <a:srgbClr val="080808"/>
                </a:solidFill>
                <a:latin typeface="Times New Roman" panose="02020603050405020304" pitchFamily="18" charset="0"/>
                <a:cs typeface="Times New Roman" panose="02020603050405020304" pitchFamily="18" charset="0"/>
              </a:rPr>
              <a:t>, </a:t>
            </a:r>
          </a:p>
          <a:p>
            <a:pPr algn="just">
              <a:spcBef>
                <a:spcPts val="1200"/>
              </a:spcBef>
              <a:spcAft>
                <a:spcPts val="600"/>
              </a:spcAft>
            </a:pPr>
            <a:r>
              <a:rPr lang="vi-VN" altLang="en-US" sz="2200" dirty="0">
                <a:solidFill>
                  <a:srgbClr val="080808"/>
                </a:solidFill>
                <a:latin typeface="Times New Roman" panose="02020603050405020304" pitchFamily="18" charset="0"/>
                <a:cs typeface="Times New Roman" panose="02020603050405020304" pitchFamily="18" charset="0"/>
              </a:rPr>
              <a:t>i. </a:t>
            </a:r>
            <a:r>
              <a:rPr lang="en-US" altLang="en-US" sz="2200" dirty="0" err="1">
                <a:solidFill>
                  <a:srgbClr val="080808"/>
                </a:solidFill>
                <a:latin typeface="Times New Roman" panose="02020603050405020304" pitchFamily="18" charset="0"/>
                <a:cs typeface="Times New Roman" panose="02020603050405020304" pitchFamily="18" charset="0"/>
              </a:rPr>
              <a:t>Chứng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từ</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bảo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hiểm</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có</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thể</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chứa</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dẫn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chiểu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về</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bất</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kỳ</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điều</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khoản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miễn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trừ</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nào</a:t>
            </a:r>
            <a:r>
              <a:rPr lang="en-US" altLang="en-US" sz="2200" dirty="0">
                <a:solidFill>
                  <a:srgbClr val="080808"/>
                </a:solidFill>
                <a:latin typeface="Times New Roman" panose="02020603050405020304" pitchFamily="18" charset="0"/>
                <a:cs typeface="Times New Roman" panose="02020603050405020304" pitchFamily="18" charset="0"/>
              </a:rPr>
              <a:t>.</a:t>
            </a:r>
          </a:p>
          <a:p>
            <a:pPr algn="just">
              <a:spcBef>
                <a:spcPts val="1200"/>
              </a:spcBef>
              <a:spcAft>
                <a:spcPts val="600"/>
              </a:spcAft>
            </a:pPr>
            <a:r>
              <a:rPr lang="en-US" altLang="en-US" sz="2200" dirty="0">
                <a:solidFill>
                  <a:srgbClr val="080808"/>
                </a:solidFill>
                <a:latin typeface="Times New Roman" panose="02020603050405020304" pitchFamily="18" charset="0"/>
                <a:cs typeface="Times New Roman" panose="02020603050405020304" pitchFamily="18" charset="0"/>
              </a:rPr>
              <a:t>j. </a:t>
            </a:r>
            <a:r>
              <a:rPr lang="en-US" altLang="en-US" sz="2200" dirty="0" err="1">
                <a:solidFill>
                  <a:srgbClr val="080808"/>
                </a:solidFill>
                <a:latin typeface="Times New Roman" panose="02020603050405020304" pitchFamily="18" charset="0"/>
                <a:cs typeface="Times New Roman" panose="02020603050405020304" pitchFamily="18" charset="0"/>
              </a:rPr>
              <a:t>Chứng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từ</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bảo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hiểm</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có</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thể</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ghi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mức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bồi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thường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tính</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theo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giá</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trị</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hàng</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hóa</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mua</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bán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hoặc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tính</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theo</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mức</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vượt</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trội</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hơn</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giá</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trị</a:t>
            </a:r>
            <a:r>
              <a:rPr lang="en-US" altLang="en-US" sz="2200" dirty="0">
                <a:solidFill>
                  <a:srgbClr val="080808"/>
                </a:solidFill>
                <a:latin typeface="Times New Roman" panose="02020603050405020304" pitchFamily="18" charset="0"/>
                <a:cs typeface="Times New Roman" panose="02020603050405020304" pitchFamily="18" charset="0"/>
              </a:rPr>
              <a:t> </a:t>
            </a:r>
            <a:r>
              <a:rPr lang="en-US" altLang="en-US" sz="2200" dirty="0" err="1">
                <a:solidFill>
                  <a:srgbClr val="080808"/>
                </a:solidFill>
                <a:latin typeface="Times New Roman" panose="02020603050405020304" pitchFamily="18" charset="0"/>
                <a:cs typeface="Times New Roman" panose="02020603050405020304" pitchFamily="18" charset="0"/>
              </a:rPr>
              <a:t>đó</a:t>
            </a:r>
            <a:r>
              <a:rPr lang="en-US" altLang="en-US" sz="2200" dirty="0">
                <a:solidFill>
                  <a:srgbClr val="080808"/>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156276337"/>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Effect transition="in" filter="fade">
                                      <p:cBhvr>
                                        <p:cTn id="13" dur="1000"/>
                                        <p:tgtEl>
                                          <p:spTgt spid="4">
                                            <p:txEl>
                                              <p:pRg st="1" end="1"/>
                                            </p:txEl>
                                          </p:spTgt>
                                        </p:tgtEl>
                                      </p:cBhvr>
                                    </p:animEffect>
                                    <p:anim calcmode="lin" valueType="num">
                                      <p:cBhvr>
                                        <p:cTn id="14"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4">
                                            <p:txEl>
                                              <p:pRg st="2" end="2"/>
                                            </p:txEl>
                                          </p:spTgt>
                                        </p:tgtEl>
                                        <p:attrNameLst>
                                          <p:attrName>style.visibility</p:attrName>
                                        </p:attrNameLst>
                                      </p:cBhvr>
                                      <p:to>
                                        <p:strVal val="visible"/>
                                      </p:to>
                                    </p:set>
                                    <p:anim calcmode="lin" valueType="num">
                                      <p:cBhvr additive="base">
                                        <p:cTn id="20"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4">
                                            <p:txEl>
                                              <p:pRg st="3" end="3"/>
                                            </p:txEl>
                                          </p:spTgt>
                                        </p:tgtEl>
                                        <p:attrNameLst>
                                          <p:attrName>style.visibility</p:attrName>
                                        </p:attrNameLst>
                                      </p:cBhvr>
                                      <p:to>
                                        <p:strVal val="visible"/>
                                      </p:to>
                                    </p:set>
                                    <p:anim calcmode="lin" valueType="num">
                                      <p:cBhvr additive="base">
                                        <p:cTn id="26"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4">
                                            <p:txEl>
                                              <p:pRg st="4" end="4"/>
                                            </p:txEl>
                                          </p:spTgt>
                                        </p:tgtEl>
                                        <p:attrNameLst>
                                          <p:attrName>style.visibility</p:attrName>
                                        </p:attrNameLst>
                                      </p:cBhvr>
                                      <p:to>
                                        <p:strVal val="visible"/>
                                      </p:to>
                                    </p:set>
                                    <p:anim calcmode="lin" valueType="num">
                                      <p:cBhvr additive="base">
                                        <p:cTn id="32"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6673850" cy="861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6673850" y="925975"/>
            <a:ext cx="5518150"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eaLnBrk="0" fontAlgn="base" hangingPunct="0">
              <a:spcBef>
                <a:spcPct val="0"/>
              </a:spcBef>
              <a:spcAft>
                <a:spcPct val="0"/>
              </a:spcAft>
            </a:pPr>
            <a:r>
              <a:rPr lang="en-US" altLang="en-US" sz="2000" b="1" dirty="0" smtClean="0">
                <a:solidFill>
                  <a:prstClr val="black"/>
                </a:solidFill>
                <a:latin typeface="Times New Roman" panose="02020603050405020304" pitchFamily="18" charset="0"/>
                <a:cs typeface="Times New Roman" panose="02020603050405020304" pitchFamily="18" charset="0"/>
              </a:rPr>
              <a:t>THIS POLICY OF INSURANCE </a:t>
            </a:r>
            <a:r>
              <a:rPr lang="en-US" altLang="en-US" sz="2000" dirty="0" smtClean="0">
                <a:solidFill>
                  <a:prstClr val="black"/>
                </a:solidFill>
                <a:latin typeface="Times New Roman" panose="02020603050405020304" pitchFamily="18" charset="0"/>
                <a:cs typeface="Times New Roman" panose="02020603050405020304" pitchFamily="18" charset="0"/>
              </a:rPr>
              <a:t>witnesses that in consideration of a premium, as agreed, being paid to </a:t>
            </a:r>
            <a:r>
              <a:rPr lang="en-US" altLang="en-US" sz="2000" dirty="0" err="1" smtClean="0">
                <a:solidFill>
                  <a:prstClr val="black"/>
                </a:solidFill>
                <a:latin typeface="Times New Roman" panose="02020603050405020304" pitchFamily="18" charset="0"/>
                <a:cs typeface="Times New Roman" panose="02020603050405020304" pitchFamily="18" charset="0"/>
              </a:rPr>
              <a:t>Baoviet</a:t>
            </a:r>
            <a:r>
              <a:rPr lang="en-US" altLang="en-US" sz="2000" dirty="0" smtClean="0">
                <a:solidFill>
                  <a:prstClr val="black"/>
                </a:solidFill>
                <a:latin typeface="Times New Roman" panose="02020603050405020304" pitchFamily="18" charset="0"/>
                <a:cs typeface="Times New Roman" panose="02020603050405020304" pitchFamily="18" charset="0"/>
              </a:rPr>
              <a:t> Insurance by the Assured for own account or the Assignee or others, the Insurer makes insurance on the following goods, subject to the General Conditions of Marine Cargo Insurance as printed overleaf and the condition and/or clauses as specified hereinafter or annexed hereto or written hereon</a:t>
            </a:r>
          </a:p>
        </p:txBody>
      </p:sp>
    </p:spTree>
    <p:extLst>
      <p:ext uri="{BB962C8B-B14F-4D97-AF65-F5344CB8AC3E}">
        <p14:creationId xmlns:p14="http://schemas.microsoft.com/office/powerpoint/2010/main" val="1625667217"/>
      </p:ext>
    </p:extLst>
  </p:cSld>
  <p:clrMapOvr>
    <a:masterClrMapping/>
  </p:clrMapOvr>
  <p:transition advClick="0" advTm="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57400" y="0"/>
            <a:ext cx="8142288" cy="1021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15872661"/>
      </p:ext>
    </p:extLst>
  </p:cSld>
  <p:clrMapOvr>
    <a:masterClrMapping/>
  </p:clrMapOvr>
  <p:transition advClick="0" advTm="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1273" y="19154"/>
            <a:ext cx="11933499" cy="954107"/>
          </a:xfrm>
          <a:prstGeom prst="rect">
            <a:avLst/>
          </a:prstGeom>
        </p:spPr>
        <p:txBody>
          <a:bodyPr wrap="square">
            <a:spAutoFit/>
          </a:bodyPr>
          <a:lstStyle/>
          <a:p>
            <a:pPr algn="just">
              <a:spcBef>
                <a:spcPts val="600"/>
              </a:spcBef>
            </a:pPr>
            <a:r>
              <a:rPr lang="en-US" sz="2800" b="1" spc="-30" dirty="0">
                <a:latin typeface="Times New Roman" panose="02020603050405020304" pitchFamily="18" charset="0"/>
                <a:ea typeface="Calibri" panose="020F0502020204030204" pitchFamily="34" charset="0"/>
              </a:rPr>
              <a:t>4.3. </a:t>
            </a:r>
            <a:r>
              <a:rPr lang="en-US" sz="2800" b="1" spc="-30" dirty="0" err="1">
                <a:latin typeface="Times New Roman" panose="02020603050405020304" pitchFamily="18" charset="0"/>
                <a:ea typeface="Calibri" panose="020F0502020204030204" pitchFamily="34" charset="0"/>
              </a:rPr>
              <a:t>Những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chứng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từ</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cơ</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bản</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trong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quá</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trình</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thực</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hiện</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hợp</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đồng</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mua</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bán</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ngoại</a:t>
            </a:r>
            <a:r>
              <a:rPr lang="en-US" sz="2800" b="1" spc="-30" dirty="0">
                <a:latin typeface="Times New Roman" panose="02020603050405020304" pitchFamily="18" charset="0"/>
                <a:ea typeface="Calibri" panose="020F0502020204030204" pitchFamily="34" charset="0"/>
              </a:rPr>
              <a:t> </a:t>
            </a:r>
            <a:r>
              <a:rPr lang="en-US" sz="2800" b="1" spc="-30" dirty="0" err="1">
                <a:latin typeface="Times New Roman" panose="02020603050405020304" pitchFamily="18" charset="0"/>
                <a:ea typeface="Calibri" panose="020F0502020204030204" pitchFamily="34" charset="0"/>
              </a:rPr>
              <a:t>thương</a:t>
            </a:r>
            <a:endParaRPr lang="en-US" sz="2800" b="1" dirty="0">
              <a:latin typeface="Times New Roman" panose="02020603050405020304" pitchFamily="18" charset="0"/>
              <a:ea typeface="Calibri" panose="020F0502020204030204" pitchFamily="34" charset="0"/>
            </a:endParaRPr>
          </a:p>
        </p:txBody>
      </p:sp>
      <p:sp>
        <p:nvSpPr>
          <p:cNvPr id="3" name="Rectangle 2"/>
          <p:cNvSpPr/>
          <p:nvPr/>
        </p:nvSpPr>
        <p:spPr>
          <a:xfrm>
            <a:off x="3916177" y="672410"/>
            <a:ext cx="3909083" cy="661207"/>
          </a:xfrm>
          <a:prstGeom prst="rect">
            <a:avLst/>
          </a:prstGeom>
        </p:spPr>
        <p:txBody>
          <a:bodyPr wrap="none">
            <a:spAutoFit/>
          </a:bodyPr>
          <a:lstStyle/>
          <a:p>
            <a:pPr lvl="0" algn="just">
              <a:lnSpc>
                <a:spcPct val="150000"/>
              </a:lnSpc>
              <a:spcBef>
                <a:spcPts val="600"/>
              </a:spcBef>
            </a:pPr>
            <a:r>
              <a:rPr lang="en-US" sz="2800" b="1" spc="-30" dirty="0">
                <a:solidFill>
                  <a:srgbClr val="FF0000"/>
                </a:solidFill>
                <a:latin typeface="Times New Roman" panose="02020603050405020304" pitchFamily="18" charset="0"/>
                <a:ea typeface="Calibri" panose="020F0502020204030204" pitchFamily="34" charset="0"/>
              </a:rPr>
              <a:t>4.3.4. </a:t>
            </a:r>
            <a:r>
              <a:rPr lang="en-US" sz="2800" b="1" spc="-30" dirty="0" err="1">
                <a:solidFill>
                  <a:srgbClr val="FF0000"/>
                </a:solidFill>
                <a:latin typeface="Times New Roman" panose="02020603050405020304" pitchFamily="18" charset="0"/>
                <a:ea typeface="Calibri" panose="020F0502020204030204" pitchFamily="34" charset="0"/>
              </a:rPr>
              <a:t>Chứng</a:t>
            </a:r>
            <a:r>
              <a:rPr lang="en-US" sz="2800" b="1" spc="-30" dirty="0">
                <a:solidFill>
                  <a:srgbClr val="FF0000"/>
                </a:solidFill>
                <a:latin typeface="Times New Roman" panose="02020603050405020304" pitchFamily="18" charset="0"/>
                <a:ea typeface="Calibri" panose="020F0502020204030204" pitchFamily="34" charset="0"/>
              </a:rPr>
              <a:t> </a:t>
            </a:r>
            <a:r>
              <a:rPr lang="en-US" sz="2800" b="1" spc="-30" dirty="0" err="1">
                <a:solidFill>
                  <a:srgbClr val="FF0000"/>
                </a:solidFill>
                <a:latin typeface="Times New Roman" panose="02020603050405020304" pitchFamily="18" charset="0"/>
                <a:ea typeface="Calibri" panose="020F0502020204030204" pitchFamily="34" charset="0"/>
              </a:rPr>
              <a:t>từ</a:t>
            </a:r>
            <a:r>
              <a:rPr lang="en-US" sz="2800" b="1" spc="-30" dirty="0">
                <a:solidFill>
                  <a:srgbClr val="FF0000"/>
                </a:solidFill>
                <a:latin typeface="Times New Roman" panose="02020603050405020304" pitchFamily="18" charset="0"/>
                <a:ea typeface="Calibri" panose="020F0502020204030204" pitchFamily="34" charset="0"/>
              </a:rPr>
              <a:t> </a:t>
            </a:r>
            <a:r>
              <a:rPr lang="en-US" sz="2800" b="1" spc="-30" dirty="0" err="1">
                <a:solidFill>
                  <a:srgbClr val="FF0000"/>
                </a:solidFill>
                <a:latin typeface="Times New Roman" panose="02020603050405020304" pitchFamily="18" charset="0"/>
                <a:ea typeface="Calibri" panose="020F0502020204030204" pitchFamily="34" charset="0"/>
              </a:rPr>
              <a:t>hải</a:t>
            </a:r>
            <a:r>
              <a:rPr lang="en-US" sz="2800" b="1" spc="-30" dirty="0">
                <a:solidFill>
                  <a:srgbClr val="FF0000"/>
                </a:solidFill>
                <a:latin typeface="Times New Roman" panose="02020603050405020304" pitchFamily="18" charset="0"/>
                <a:ea typeface="Calibri" panose="020F0502020204030204" pitchFamily="34" charset="0"/>
              </a:rPr>
              <a:t> </a:t>
            </a:r>
            <a:r>
              <a:rPr lang="en-US" sz="2800" b="1" spc="-30" dirty="0" err="1">
                <a:solidFill>
                  <a:srgbClr val="FF0000"/>
                </a:solidFill>
                <a:latin typeface="Times New Roman" panose="02020603050405020304" pitchFamily="18" charset="0"/>
                <a:ea typeface="Calibri" panose="020F0502020204030204" pitchFamily="34" charset="0"/>
              </a:rPr>
              <a:t>quan</a:t>
            </a:r>
            <a:endParaRPr lang="en-US" sz="2800" b="1" dirty="0">
              <a:solidFill>
                <a:srgbClr val="FF0000"/>
              </a:solidFill>
              <a:latin typeface="Times New Roman" panose="02020603050405020304" pitchFamily="18" charset="0"/>
              <a:ea typeface="Calibri" panose="020F0502020204030204" pitchFamily="34" charset="0"/>
            </a:endParaRPr>
          </a:p>
        </p:txBody>
      </p:sp>
      <p:sp>
        <p:nvSpPr>
          <p:cNvPr id="5" name="Rectangle 1"/>
          <p:cNvSpPr>
            <a:spLocks noChangeArrowheads="1"/>
          </p:cNvSpPr>
          <p:nvPr/>
        </p:nvSpPr>
        <p:spPr bwMode="auto">
          <a:xfrm flipH="1">
            <a:off x="81022" y="1125098"/>
            <a:ext cx="12043749" cy="1723549"/>
          </a:xfrm>
          <a:prstGeom prst="rect">
            <a:avLst/>
          </a:prstGeom>
          <a:noFill/>
          <a:ln>
            <a:noFill/>
          </a:ln>
          <a:effectLst>
            <a:prstShdw prst="shdw12">
              <a:schemeClr val="bg2">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nchor="ct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ts val="600"/>
              </a:spcBef>
              <a:spcAft>
                <a:spcPts val="600"/>
              </a:spcAft>
              <a:buClrTx/>
              <a:buFontTx/>
              <a:buNone/>
            </a:pPr>
            <a:r>
              <a:rPr lang="pt-BR" altLang="en-US" sz="2400" b="1" dirty="0" smtClean="0">
                <a:latin typeface="Times New Roman" panose="02020603050405020304" pitchFamily="18" charset="0"/>
                <a:cs typeface="Calibri" panose="020F0502020204030204" pitchFamily="34" charset="0"/>
              </a:rPr>
              <a:t>	Tờ </a:t>
            </a:r>
            <a:r>
              <a:rPr lang="pt-BR" altLang="en-US" sz="2400" b="1" dirty="0">
                <a:latin typeface="Times New Roman" panose="02020603050405020304" pitchFamily="18" charset="0"/>
                <a:cs typeface="Calibri" panose="020F0502020204030204" pitchFamily="34" charset="0"/>
              </a:rPr>
              <a:t>khai hải quan </a:t>
            </a:r>
            <a:r>
              <a:rPr lang="pt-BR" altLang="en-US" sz="2400" b="1" dirty="0" smtClean="0">
                <a:latin typeface="Times New Roman" panose="02020603050405020304" pitchFamily="18" charset="0"/>
                <a:cs typeface="Calibri" panose="020F0502020204030204" pitchFamily="34" charset="0"/>
              </a:rPr>
              <a:t>là </a:t>
            </a:r>
            <a:r>
              <a:rPr lang="pt-BR" altLang="en-US" sz="2400" dirty="0" smtClean="0">
                <a:latin typeface="Times New Roman" panose="02020603050405020304" pitchFamily="18" charset="0"/>
                <a:cs typeface="Calibri" panose="020F0502020204030204" pitchFamily="34" charset="0"/>
              </a:rPr>
              <a:t>một </a:t>
            </a:r>
            <a:r>
              <a:rPr lang="pt-BR" altLang="en-US" sz="2400" dirty="0">
                <a:latin typeface="Times New Roman" panose="02020603050405020304" pitchFamily="18" charset="0"/>
                <a:cs typeface="Calibri" panose="020F0502020204030204" pitchFamily="34" charset="0"/>
              </a:rPr>
              <a:t>loại văn bản mà theo đó người chủ của hàng hóa phải kê khai số hàng hóa đó cho bên lực lượng kiểm soát khi xuất nhập khẩu hàng hóa vào nước ta (hay còn gọi là xuất cảnh).  </a:t>
            </a:r>
            <a:endParaRPr lang="pt-BR" altLang="en-US" sz="2400" dirty="0" smtClean="0">
              <a:latin typeface="Times New Roman" panose="02020603050405020304" pitchFamily="18" charset="0"/>
              <a:cs typeface="Calibri" panose="020F0502020204030204" pitchFamily="34" charset="0"/>
            </a:endParaRPr>
          </a:p>
          <a:p>
            <a:pPr algn="just">
              <a:spcBef>
                <a:spcPts val="600"/>
              </a:spcBef>
              <a:spcAft>
                <a:spcPts val="600"/>
              </a:spcAft>
              <a:buClrTx/>
              <a:buFontTx/>
              <a:buNone/>
            </a:pPr>
            <a:r>
              <a:rPr lang="pt-BR" altLang="en-US" sz="2400" dirty="0" smtClean="0">
                <a:latin typeface="Times New Roman" panose="02020603050405020304" pitchFamily="18" charset="0"/>
                <a:cs typeface="Calibri" panose="020F0502020204030204" pitchFamily="34" charset="0"/>
              </a:rPr>
              <a:t>	</a:t>
            </a:r>
            <a:endParaRPr lang="pt-BR" altLang="en-US" sz="2400" dirty="0">
              <a:latin typeface="Times New Roman" panose="02020603050405020304" pitchFamily="18" charset="0"/>
            </a:endParaRPr>
          </a:p>
        </p:txBody>
      </p:sp>
      <p:sp>
        <p:nvSpPr>
          <p:cNvPr id="7" name="Rectangle 6"/>
          <p:cNvSpPr/>
          <p:nvPr/>
        </p:nvSpPr>
        <p:spPr>
          <a:xfrm>
            <a:off x="81023" y="2302907"/>
            <a:ext cx="12110977" cy="4555093"/>
          </a:xfrm>
          <a:prstGeom prst="rect">
            <a:avLst/>
          </a:prstGeom>
        </p:spPr>
        <p:txBody>
          <a:bodyPr wrap="square">
            <a:spAutoFit/>
          </a:bodyPr>
          <a:lstStyle/>
          <a:p>
            <a:pPr>
              <a:spcBef>
                <a:spcPts val="600"/>
              </a:spcBef>
            </a:pPr>
            <a:r>
              <a:rPr lang="vi-VN" sz="2000" b="1" i="1" dirty="0">
                <a:latin typeface="Times New Roman" panose="02020603050405020304" pitchFamily="18" charset="0"/>
                <a:cs typeface="Times New Roman" panose="02020603050405020304" pitchFamily="18" charset="0"/>
              </a:rPr>
              <a:t>+ Đối với </a:t>
            </a:r>
            <a:r>
              <a:rPr lang="vi-VN" sz="2000" b="1" i="1" dirty="0" smtClean="0">
                <a:latin typeface="Times New Roman" panose="02020603050405020304" pitchFamily="18" charset="0"/>
                <a:cs typeface="Times New Roman" panose="02020603050405020304" pitchFamily="18" charset="0"/>
              </a:rPr>
              <a:t>góc </a:t>
            </a:r>
            <a:r>
              <a:rPr lang="vi-VN" sz="2000" b="1" i="1" dirty="0">
                <a:latin typeface="Times New Roman" panose="02020603050405020304" pitchFamily="18" charset="0"/>
                <a:cs typeface="Times New Roman" panose="02020603050405020304" pitchFamily="18" charset="0"/>
              </a:rPr>
              <a:t>trái của tờ khai:</a:t>
            </a:r>
            <a:r>
              <a:rPr lang="vi-VN" sz="2000" dirty="0">
                <a:latin typeface="Times New Roman" panose="02020603050405020304" pitchFamily="18" charset="0"/>
                <a:cs typeface="Times New Roman" panose="02020603050405020304" pitchFamily="18" charset="0"/>
              </a:rPr>
              <a:t> Người khai hải quan ghi rõ tên Chi cụ Hải quan đang ký tờ khai, Chi cục hải quan </a:t>
            </a:r>
            <a:r>
              <a:rPr lang="vi-VN" sz="2000" dirty="0" smtClean="0">
                <a:latin typeface="Times New Roman" panose="02020603050405020304" pitchFamily="18" charset="0"/>
                <a:cs typeface="Times New Roman" panose="02020603050405020304" pitchFamily="18" charset="0"/>
              </a:rPr>
              <a:t>cửa khẩu xuất khẩu.</a:t>
            </a:r>
            <a:endParaRPr lang="vi-VN" sz="2000" dirty="0">
              <a:latin typeface="Times New Roman" panose="02020603050405020304" pitchFamily="18" charset="0"/>
              <a:cs typeface="Times New Roman" panose="02020603050405020304" pitchFamily="18" charset="0"/>
            </a:endParaRPr>
          </a:p>
          <a:p>
            <a:pPr>
              <a:spcBef>
                <a:spcPts val="600"/>
              </a:spcBef>
            </a:pPr>
            <a:r>
              <a:rPr lang="vi-VN" sz="2000" b="1" i="1" dirty="0">
                <a:latin typeface="Times New Roman" panose="02020603050405020304" pitchFamily="18" charset="0"/>
                <a:cs typeface="Times New Roman" panose="02020603050405020304" pitchFamily="18" charset="0"/>
              </a:rPr>
              <a:t>+ Ở phần giữa của tờ khai:</a:t>
            </a:r>
            <a:endParaRPr lang="vi-VN" sz="2000" dirty="0">
              <a:latin typeface="Times New Roman" panose="02020603050405020304" pitchFamily="18" charset="0"/>
              <a:cs typeface="Times New Roman" panose="02020603050405020304" pitchFamily="18" charset="0"/>
            </a:endParaRPr>
          </a:p>
          <a:p>
            <a:pPr>
              <a:spcBef>
                <a:spcPts val="600"/>
              </a:spcBef>
              <a:buFont typeface="Arial" panose="020B0604020202020204" pitchFamily="34" charset="0"/>
              <a:buChar char="•"/>
            </a:pPr>
            <a:r>
              <a:rPr lang="vi-VN" sz="2000" b="1" dirty="0">
                <a:latin typeface="Times New Roman" panose="02020603050405020304" pitchFamily="18" charset="0"/>
                <a:cs typeface="Times New Roman" panose="02020603050405020304" pitchFamily="18" charset="0"/>
              </a:rPr>
              <a:t>Số tham chiếu và ngày giờ gửi</a:t>
            </a:r>
            <a:r>
              <a:rPr lang="vi-VN" sz="2000" dirty="0">
                <a:latin typeface="Times New Roman" panose="02020603050405020304" pitchFamily="18" charset="0"/>
                <a:cs typeface="Times New Roman" panose="02020603050405020304" pitchFamily="18" charset="0"/>
              </a:rPr>
              <a:t>: đây là số do hệ thống cấp tự động cho mỗi tờ khai khi người khai hải quan gửi dữ liệu khai báo hải quan điện tử tới hệ thống để đăng ký kê khai hàng hóa xuất khẩu.</a:t>
            </a:r>
          </a:p>
          <a:p>
            <a:pPr>
              <a:spcBef>
                <a:spcPts val="600"/>
              </a:spcBef>
              <a:buFont typeface="Arial" panose="020B0604020202020204" pitchFamily="34" charset="0"/>
              <a:buChar char="•"/>
            </a:pPr>
            <a:r>
              <a:rPr lang="vi-VN" sz="2000" b="1" dirty="0">
                <a:latin typeface="Times New Roman" panose="02020603050405020304" pitchFamily="18" charset="0"/>
                <a:cs typeface="Times New Roman" panose="02020603050405020304" pitchFamily="18" charset="0"/>
              </a:rPr>
              <a:t>Số tờ khai, ngày giờ đăng ký</a:t>
            </a:r>
            <a:r>
              <a:rPr lang="vi-VN" sz="2000" dirty="0">
                <a:latin typeface="Times New Roman" panose="02020603050405020304" pitchFamily="18" charset="0"/>
                <a:cs typeface="Times New Roman" panose="02020603050405020304" pitchFamily="18" charset="0"/>
              </a:rPr>
              <a:t>: phần này là số thứ tự của số đăng ký tờ khai hàng ngày theo từng loại hình xuất khẩu tại từng Chi cục Hải quan do hệ thống đã tự động ghi lại. Với trường hợp cần ghi thủ công thì công chức Hải quan sẽ ghi đầy đủ cả số tờ khai, kỹ thiệu loại hình xuất khẩu hàng hóa, ký hiệu Chi cục hải quan đăng ký theo trật tự: </a:t>
            </a:r>
            <a:r>
              <a:rPr lang="vi-VN" sz="2000" b="1" dirty="0">
                <a:latin typeface="Times New Roman" panose="02020603050405020304" pitchFamily="18" charset="0"/>
                <a:cs typeface="Times New Roman" panose="02020603050405020304" pitchFamily="18" charset="0"/>
              </a:rPr>
              <a:t>Số tờ khai/XK/loại hình/đơn vị đăng ký tờ khai, số lượng phụ lục tờ khai và ký tên đóng dấu công chức</a:t>
            </a:r>
            <a:r>
              <a:rPr lang="vi-VN" sz="2000" dirty="0">
                <a:latin typeface="Times New Roman" panose="02020603050405020304" pitchFamily="18" charset="0"/>
                <a:cs typeface="Times New Roman" panose="02020603050405020304" pitchFamily="18" charset="0"/>
              </a:rPr>
              <a:t>.</a:t>
            </a:r>
          </a:p>
          <a:p>
            <a:pPr>
              <a:spcBef>
                <a:spcPts val="600"/>
              </a:spcBef>
            </a:pPr>
            <a:r>
              <a:rPr lang="vi-VN" sz="2000" b="1" i="1" dirty="0">
                <a:latin typeface="Times New Roman" panose="02020603050405020304" pitchFamily="18" charset="0"/>
                <a:cs typeface="Times New Roman" panose="02020603050405020304" pitchFamily="18" charset="0"/>
              </a:rPr>
              <a:t>+ Phần bên phải tờ khai:</a:t>
            </a:r>
            <a:endParaRPr lang="vi-VN" sz="2000" dirty="0">
              <a:latin typeface="Times New Roman" panose="02020603050405020304" pitchFamily="18" charset="0"/>
              <a:cs typeface="Times New Roman" panose="02020603050405020304" pitchFamily="18" charset="0"/>
            </a:endParaRPr>
          </a:p>
          <a:p>
            <a:pPr>
              <a:spcBef>
                <a:spcPts val="600"/>
              </a:spcBef>
              <a:buFont typeface="Arial" panose="020B0604020202020204" pitchFamily="34" charset="0"/>
              <a:buChar char="•"/>
            </a:pPr>
            <a:r>
              <a:rPr lang="vi-VN" sz="2000" b="1" dirty="0">
                <a:latin typeface="Times New Roman" panose="02020603050405020304" pitchFamily="18" charset="0"/>
                <a:cs typeface="Times New Roman" panose="02020603050405020304" pitchFamily="18" charset="0"/>
              </a:rPr>
              <a:t>Phương thức thủ công</a:t>
            </a:r>
            <a:r>
              <a:rPr lang="vi-VN" sz="2000" dirty="0">
                <a:latin typeface="Times New Roman" panose="02020603050405020304" pitchFamily="18" charset="0"/>
                <a:cs typeface="Times New Roman" panose="02020603050405020304" pitchFamily="18" charset="0"/>
              </a:rPr>
              <a:t>: công chức hải quan sẽ tiếp nhận đăng ký tờ khai hàng hóa xuất khẩu ký tên và đóng dấu công chức.</a:t>
            </a:r>
          </a:p>
          <a:p>
            <a:pPr>
              <a:spcBef>
                <a:spcPts val="600"/>
              </a:spcBef>
              <a:buFont typeface="Arial" panose="020B0604020202020204" pitchFamily="34" charset="0"/>
              <a:buChar char="•"/>
            </a:pPr>
            <a:r>
              <a:rPr lang="vi-VN" sz="2000" b="1" dirty="0">
                <a:latin typeface="Times New Roman" panose="02020603050405020304" pitchFamily="18" charset="0"/>
                <a:cs typeface="Times New Roman" panose="02020603050405020304" pitchFamily="18" charset="0"/>
              </a:rPr>
              <a:t>Phương thức điện tử</a:t>
            </a:r>
            <a:r>
              <a:rPr lang="vi-VN" sz="2000" dirty="0">
                <a:latin typeface="Times New Roman" panose="02020603050405020304" pitchFamily="18" charset="0"/>
                <a:cs typeface="Times New Roman" panose="02020603050405020304" pitchFamily="18" charset="0"/>
              </a:rPr>
              <a:t>: tự động sẽ ghi tên hoặc số ký hiệu của công chức đã tiếp nhận tờ khai.</a:t>
            </a:r>
          </a:p>
        </p:txBody>
      </p:sp>
    </p:spTree>
    <p:extLst>
      <p:ext uri="{BB962C8B-B14F-4D97-AF65-F5344CB8AC3E}">
        <p14:creationId xmlns:p14="http://schemas.microsoft.com/office/powerpoint/2010/main" val="3236929204"/>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 calcmode="lin" valueType="num">
                                      <p:cBhvr additive="base">
                                        <p:cTn id="14"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7">
                                            <p:txEl>
                                              <p:pRg st="0" end="0"/>
                                            </p:txEl>
                                          </p:spTgt>
                                        </p:tgtEl>
                                        <p:attrNameLst>
                                          <p:attrName>style.visibility</p:attrName>
                                        </p:attrNameLst>
                                      </p:cBhvr>
                                      <p:to>
                                        <p:strVal val="visible"/>
                                      </p:to>
                                    </p:set>
                                    <p:animEffect transition="in" filter="fade">
                                      <p:cBhvr>
                                        <p:cTn id="20" dur="1000"/>
                                        <p:tgtEl>
                                          <p:spTgt spid="7">
                                            <p:txEl>
                                              <p:pRg st="0" end="0"/>
                                            </p:txEl>
                                          </p:spTgt>
                                        </p:tgtEl>
                                      </p:cBhvr>
                                    </p:animEffect>
                                    <p:anim calcmode="lin" valueType="num">
                                      <p:cBhvr>
                                        <p:cTn id="21"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22"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7">
                                            <p:txEl>
                                              <p:pRg st="1" end="1"/>
                                            </p:txEl>
                                          </p:spTgt>
                                        </p:tgtEl>
                                        <p:attrNameLst>
                                          <p:attrName>style.visibility</p:attrName>
                                        </p:attrNameLst>
                                      </p:cBhvr>
                                      <p:to>
                                        <p:strVal val="visible"/>
                                      </p:to>
                                    </p:set>
                                    <p:anim calcmode="lin" valueType="num">
                                      <p:cBhvr additive="base">
                                        <p:cTn id="27"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TextBox 1"/>
          <p:cNvSpPr txBox="1">
            <a:spLocks noChangeArrowheads="1"/>
          </p:cNvSpPr>
          <p:nvPr/>
        </p:nvSpPr>
        <p:spPr bwMode="auto">
          <a:xfrm>
            <a:off x="2667000" y="1981200"/>
            <a:ext cx="70866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0" fontAlgn="base" hangingPunct="0">
              <a:spcBef>
                <a:spcPct val="0"/>
              </a:spcBef>
              <a:spcAft>
                <a:spcPct val="0"/>
              </a:spcAft>
              <a:buClrTx/>
              <a:buNone/>
            </a:pPr>
            <a:r>
              <a:rPr lang="en-US" altLang="en-US" sz="6000" b="1" dirty="0">
                <a:solidFill>
                  <a:srgbClr val="080808"/>
                </a:solidFill>
                <a:latin typeface="Times New Roman" panose="02020603050405020304" pitchFamily="18" charset="0"/>
              </a:rPr>
              <a:t>HẾT CHƯƠNG </a:t>
            </a:r>
            <a:r>
              <a:rPr lang="en-US" altLang="en-US" sz="6000" b="1" dirty="0" smtClean="0">
                <a:solidFill>
                  <a:srgbClr val="080808"/>
                </a:solidFill>
                <a:latin typeface="Times New Roman" panose="02020603050405020304" pitchFamily="18" charset="0"/>
              </a:rPr>
              <a:t>4</a:t>
            </a:r>
            <a:endParaRPr lang="en-US" altLang="en-US" sz="6000" b="1" dirty="0">
              <a:solidFill>
                <a:srgbClr val="080808"/>
              </a:solidFill>
              <a:latin typeface="Times New Roman" panose="02020603050405020304" pitchFamily="18" charset="0"/>
            </a:endParaRPr>
          </a:p>
        </p:txBody>
      </p:sp>
    </p:spTree>
    <p:extLst>
      <p:ext uri="{BB962C8B-B14F-4D97-AF65-F5344CB8AC3E}">
        <p14:creationId xmlns:p14="http://schemas.microsoft.com/office/powerpoint/2010/main" val="3714855965"/>
      </p:ext>
    </p:extLst>
  </p:cSld>
  <p:clrMapOvr>
    <a:masterClrMapping/>
  </p:clrMapOvr>
  <p:transition advClick="0" advTm="0"/>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00TGp_globalcity_light_ani">
  <a:themeElements>
    <a:clrScheme name="Default Design 3">
      <a:dk1>
        <a:srgbClr val="080808"/>
      </a:dk1>
      <a:lt1>
        <a:srgbClr val="FFFFFF"/>
      </a:lt1>
      <a:dk2>
        <a:srgbClr val="A59A55"/>
      </a:dk2>
      <a:lt2>
        <a:srgbClr val="DDDDDD"/>
      </a:lt2>
      <a:accent1>
        <a:srgbClr val="4AB1E4"/>
      </a:accent1>
      <a:accent2>
        <a:srgbClr val="8F038F"/>
      </a:accent2>
      <a:accent3>
        <a:srgbClr val="FFFFFF"/>
      </a:accent3>
      <a:accent4>
        <a:srgbClr val="060606"/>
      </a:accent4>
      <a:accent5>
        <a:srgbClr val="B1D5EF"/>
      </a:accent5>
      <a:accent6>
        <a:srgbClr val="810281"/>
      </a:accent6>
      <a:hlink>
        <a:srgbClr val="F77A1D"/>
      </a:hlink>
      <a:folHlink>
        <a:srgbClr val="5BBE4E"/>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5F5F5F"/>
        </a:dk1>
        <a:lt1>
          <a:srgbClr val="FFFFFF"/>
        </a:lt1>
        <a:dk2>
          <a:srgbClr val="C36609"/>
        </a:dk2>
        <a:lt2>
          <a:srgbClr val="DDDDDD"/>
        </a:lt2>
        <a:accent1>
          <a:srgbClr val="D2B94E"/>
        </a:accent1>
        <a:accent2>
          <a:srgbClr val="2395B9"/>
        </a:accent2>
        <a:accent3>
          <a:srgbClr val="FFFFFF"/>
        </a:accent3>
        <a:accent4>
          <a:srgbClr val="505050"/>
        </a:accent4>
        <a:accent5>
          <a:srgbClr val="E5D9B2"/>
        </a:accent5>
        <a:accent6>
          <a:srgbClr val="1F87A7"/>
        </a:accent6>
        <a:hlink>
          <a:srgbClr val="5C984E"/>
        </a:hlink>
        <a:folHlink>
          <a:srgbClr val="B5C77B"/>
        </a:folHlink>
      </a:clrScheme>
      <a:clrMap bg1="lt1" tx1="dk1" bg2="lt2" tx2="dk2" accent1="accent1" accent2="accent2" accent3="accent3" accent4="accent4" accent5="accent5" accent6="accent6" hlink="hlink" folHlink="folHlink"/>
    </a:extraClrScheme>
    <a:extraClrScheme>
      <a:clrScheme name="Default Design 2">
        <a:dk1>
          <a:srgbClr val="5F5F5F"/>
        </a:dk1>
        <a:lt1>
          <a:srgbClr val="FFFFFF"/>
        </a:lt1>
        <a:dk2>
          <a:srgbClr val="9FC591"/>
        </a:dk2>
        <a:lt2>
          <a:srgbClr val="DDDDDD"/>
        </a:lt2>
        <a:accent1>
          <a:srgbClr val="7B82B7"/>
        </a:accent1>
        <a:accent2>
          <a:srgbClr val="8D337C"/>
        </a:accent2>
        <a:accent3>
          <a:srgbClr val="FFFFFF"/>
        </a:accent3>
        <a:accent4>
          <a:srgbClr val="505050"/>
        </a:accent4>
        <a:accent5>
          <a:srgbClr val="BFC1D8"/>
        </a:accent5>
        <a:accent6>
          <a:srgbClr val="7F2D70"/>
        </a:accent6>
        <a:hlink>
          <a:srgbClr val="CC87E1"/>
        </a:hlink>
        <a:folHlink>
          <a:srgbClr val="76C5D0"/>
        </a:folHlink>
      </a:clrScheme>
      <a:clrMap bg1="lt1" tx1="dk1" bg2="lt2" tx2="dk2" accent1="accent1" accent2="accent2" accent3="accent3" accent4="accent4" accent5="accent5" accent6="accent6" hlink="hlink" folHlink="folHlink"/>
    </a:extraClrScheme>
    <a:extraClrScheme>
      <a:clrScheme name="Default Design 3">
        <a:dk1>
          <a:srgbClr val="080808"/>
        </a:dk1>
        <a:lt1>
          <a:srgbClr val="FFFFFF"/>
        </a:lt1>
        <a:dk2>
          <a:srgbClr val="A59A55"/>
        </a:dk2>
        <a:lt2>
          <a:srgbClr val="DDDDDD"/>
        </a:lt2>
        <a:accent1>
          <a:srgbClr val="4AB1E4"/>
        </a:accent1>
        <a:accent2>
          <a:srgbClr val="8F038F"/>
        </a:accent2>
        <a:accent3>
          <a:srgbClr val="FFFFFF"/>
        </a:accent3>
        <a:accent4>
          <a:srgbClr val="060606"/>
        </a:accent4>
        <a:accent5>
          <a:srgbClr val="B1D5EF"/>
        </a:accent5>
        <a:accent6>
          <a:srgbClr val="810281"/>
        </a:accent6>
        <a:hlink>
          <a:srgbClr val="F77A1D"/>
        </a:hlink>
        <a:folHlink>
          <a:srgbClr val="5BBE4E"/>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225</TotalTime>
  <Words>8726</Words>
  <Application>Microsoft Office PowerPoint</Application>
  <PresentationFormat>Widescreen</PresentationFormat>
  <Paragraphs>423</Paragraphs>
  <Slides>44</Slides>
  <Notes>17</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44</vt:i4>
      </vt:variant>
    </vt:vector>
  </HeadingPairs>
  <TitlesOfParts>
    <vt:vector size="54" baseType="lpstr">
      <vt:lpstr>Arial</vt:lpstr>
      <vt:lpstr>Calibri</vt:lpstr>
      <vt:lpstr>Calibri Light</vt:lpstr>
      <vt:lpstr>Symbol</vt:lpstr>
      <vt:lpstr>Times New Roman</vt:lpstr>
      <vt:lpstr>Trebuchet MS</vt:lpstr>
      <vt:lpstr>Verdana</vt:lpstr>
      <vt:lpstr>Wingdings</vt:lpstr>
      <vt:lpstr>Office Theme</vt:lpstr>
      <vt:lpstr>400TGp_globalcity_light_ani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huynhchigioi@gmail.com</dc:creator>
  <cp:lastModifiedBy>huynhchigioi@gmail.com</cp:lastModifiedBy>
  <cp:revision>26</cp:revision>
  <dcterms:created xsi:type="dcterms:W3CDTF">2020-11-04T07:58:24Z</dcterms:created>
  <dcterms:modified xsi:type="dcterms:W3CDTF">2021-02-20T12:52:29Z</dcterms:modified>
</cp:coreProperties>
</file>