
<file path=[Content_Types].xml><?xml version="1.0" encoding="utf-8"?>
<Types xmlns="http://schemas.openxmlformats.org/package/2006/content-types">
  <Default Extension="png" ContentType="image/png"/>
  <Default Extension="bin" ContentType="application/vnd.openxmlformats-officedocument.oleObject"/>
  <Default Extension="jpeg" ContentType="image/jpeg"/>
  <Default Extension="emf" ContentType="image/x-emf"/>
  <Default Extension="rels" ContentType="application/vnd.openxmlformats-package.relationships+xml"/>
  <Default Extension="xml" ContentType="application/xml"/>
  <Default Extension="wdp" ContentType="image/vnd.ms-photo"/>
  <Default Extension="vml" ContentType="application/vnd.openxmlformats-officedocument.vmlDrawi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56"/>
  </p:notesMasterIdLst>
  <p:sldIdLst>
    <p:sldId id="292" r:id="rId2"/>
    <p:sldId id="298" r:id="rId3"/>
    <p:sldId id="293" r:id="rId4"/>
    <p:sldId id="294" r:id="rId5"/>
    <p:sldId id="296" r:id="rId6"/>
    <p:sldId id="297" r:id="rId7"/>
    <p:sldId id="273" r:id="rId8"/>
    <p:sldId id="259" r:id="rId9"/>
    <p:sldId id="299" r:id="rId10"/>
    <p:sldId id="304" r:id="rId11"/>
    <p:sldId id="305" r:id="rId12"/>
    <p:sldId id="306" r:id="rId13"/>
    <p:sldId id="307" r:id="rId14"/>
    <p:sldId id="339" r:id="rId15"/>
    <p:sldId id="308" r:id="rId16"/>
    <p:sldId id="309" r:id="rId17"/>
    <p:sldId id="310" r:id="rId18"/>
    <p:sldId id="265" r:id="rId19"/>
    <p:sldId id="315" r:id="rId20"/>
    <p:sldId id="263" r:id="rId21"/>
    <p:sldId id="311" r:id="rId22"/>
    <p:sldId id="312" r:id="rId23"/>
    <p:sldId id="313" r:id="rId24"/>
    <p:sldId id="314" r:id="rId25"/>
    <p:sldId id="326" r:id="rId26"/>
    <p:sldId id="316" r:id="rId27"/>
    <p:sldId id="268" r:id="rId28"/>
    <p:sldId id="318" r:id="rId29"/>
    <p:sldId id="319" r:id="rId30"/>
    <p:sldId id="317" r:id="rId31"/>
    <p:sldId id="270" r:id="rId32"/>
    <p:sldId id="320" r:id="rId33"/>
    <p:sldId id="321" r:id="rId34"/>
    <p:sldId id="324" r:id="rId35"/>
    <p:sldId id="325" r:id="rId36"/>
    <p:sldId id="271" r:id="rId37"/>
    <p:sldId id="322" r:id="rId38"/>
    <p:sldId id="323" r:id="rId39"/>
    <p:sldId id="300" r:id="rId40"/>
    <p:sldId id="329" r:id="rId41"/>
    <p:sldId id="330" r:id="rId42"/>
    <p:sldId id="302" r:id="rId43"/>
    <p:sldId id="327" r:id="rId44"/>
    <p:sldId id="328" r:id="rId45"/>
    <p:sldId id="331" r:id="rId46"/>
    <p:sldId id="334" r:id="rId47"/>
    <p:sldId id="303" r:id="rId48"/>
    <p:sldId id="332" r:id="rId49"/>
    <p:sldId id="333" r:id="rId50"/>
    <p:sldId id="335" r:id="rId51"/>
    <p:sldId id="336" r:id="rId52"/>
    <p:sldId id="338" r:id="rId53"/>
    <p:sldId id="337" r:id="rId54"/>
    <p:sldId id="269" r:id="rId5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64128" autoAdjust="0"/>
  </p:normalViewPr>
  <p:slideViewPr>
    <p:cSldViewPr>
      <p:cViewPr varScale="1">
        <p:scale>
          <a:sx n="56" d="100"/>
          <a:sy n="56" d="100"/>
        </p:scale>
        <p:origin x="2246" y="48"/>
      </p:cViewPr>
      <p:guideLst>
        <p:guide orient="horz" pos="2160"/>
        <p:guide pos="2880"/>
      </p:guideLst>
    </p:cSldViewPr>
  </p:slideViewPr>
  <p:notesTextViewPr>
    <p:cViewPr>
      <p:scale>
        <a:sx n="3" d="2"/>
        <a:sy n="3" d="2"/>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viewProps" Target="viewProps.xml"/><Relationship Id="rId5" Type="http://schemas.openxmlformats.org/officeDocument/2006/relationships/slide" Target="slides/slide4.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notesMaster" Target="notesMasters/notesMaster1.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theme" Target="theme/theme1.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presProps" Target="presProps.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tableStyles" Target="tableStyles.xml"/></Relationships>
</file>

<file path=ppt/drawings/_rels/vmlDrawing1.vml.rels><?xml version="1.0" encoding="UTF-8" standalone="yes"?>
<Relationships xmlns="http://schemas.openxmlformats.org/package/2006/relationships"><Relationship Id="rId2" Type="http://schemas.openxmlformats.org/officeDocument/2006/relationships/image" Target="../media/image62.emf"/><Relationship Id="rId1" Type="http://schemas.openxmlformats.org/officeDocument/2006/relationships/image" Target="../media/image61.e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27385483-983A-4720-9168-E7CD68475322}" type="datetimeFigureOut">
              <a:rPr lang="en-US" smtClean="0"/>
              <a:t>1/31/2021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CBE40377-7959-44A3-9E3A-A2263C614A7F}" type="slidenum">
              <a:rPr lang="en-US" smtClean="0"/>
              <a:t>‹#›</a:t>
            </a:fld>
            <a:endParaRPr lang="en-US"/>
          </a:p>
        </p:txBody>
      </p:sp>
    </p:spTree>
    <p:extLst>
      <p:ext uri="{BB962C8B-B14F-4D97-AF65-F5344CB8AC3E}">
        <p14:creationId xmlns:p14="http://schemas.microsoft.com/office/powerpoint/2010/main" val="72171862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8" Type="http://schemas.openxmlformats.org/officeDocument/2006/relationships/hyperlink" Target="https://vi.wikipedia.org/wiki/S%C3%B4ng_H%E1%BB%93ng#cite_note-2" TargetMode="External"/><Relationship Id="rId13" Type="http://schemas.openxmlformats.org/officeDocument/2006/relationships/hyperlink" Target="https://vi.wikipedia.org/wiki/Campuchia" TargetMode="External"/><Relationship Id="rId18" Type="http://schemas.openxmlformats.org/officeDocument/2006/relationships/hyperlink" Target="https://vi.wikipedia.org/w/index.php?title=D%C3%B2ng_ch%E1%BA%A3y&amp;action=edit&amp;redlink=1" TargetMode="External"/><Relationship Id="rId3" Type="http://schemas.openxmlformats.org/officeDocument/2006/relationships/hyperlink" Target="https://vi.wikipedia.org/wiki/S%C3%B4ng_H%E1%BB%93ng#cite_note-1" TargetMode="External"/><Relationship Id="rId21" Type="http://schemas.openxmlformats.org/officeDocument/2006/relationships/hyperlink" Target="https://vi.wikipedia.org/w/index.php?title=D%E1%BA%ABn_th%E1%BB%A7y_nh%E1%BA%ADp_%C4%91i%E1%BB%81n&amp;action=edit&amp;redlink=1" TargetMode="External"/><Relationship Id="rId7" Type="http://schemas.openxmlformats.org/officeDocument/2006/relationships/hyperlink" Target="https://vi.wikipedia.org/wiki/Bi%E1%BB%83n_%C4%90%C3%B4ng" TargetMode="External"/><Relationship Id="rId12" Type="http://schemas.openxmlformats.org/officeDocument/2006/relationships/hyperlink" Target="https://vi.wikipedia.org/wiki/Th%C3%A1i_Lan" TargetMode="External"/><Relationship Id="rId17" Type="http://schemas.openxmlformats.org/officeDocument/2006/relationships/hyperlink" Target="https://vi.wikipedia.org/wiki/%C4%90%C6%B0%E1%BB%9Dng_th%E1%BB%A7y" TargetMode="External"/><Relationship Id="rId2" Type="http://schemas.openxmlformats.org/officeDocument/2006/relationships/slide" Target="../slides/slide1.xml"/><Relationship Id="rId16" Type="http://schemas.openxmlformats.org/officeDocument/2006/relationships/hyperlink" Target="https://vi.wikipedia.org/wiki/Giao_th%C3%B4ng" TargetMode="External"/><Relationship Id="rId20" Type="http://schemas.openxmlformats.org/officeDocument/2006/relationships/hyperlink" Target="https://vi.wikipedia.org/wiki/Th%C3%A1c" TargetMode="External"/><Relationship Id="rId1" Type="http://schemas.openxmlformats.org/officeDocument/2006/relationships/notesMaster" Target="../notesMasters/notesMaster1.xml"/><Relationship Id="rId6" Type="http://schemas.openxmlformats.org/officeDocument/2006/relationships/hyperlink" Target="https://vi.wikipedia.org/wiki/Vi%E1%BB%87t_Nam" TargetMode="External"/><Relationship Id="rId11" Type="http://schemas.openxmlformats.org/officeDocument/2006/relationships/hyperlink" Target="https://vi.wikipedia.org/wiki/Myanma" TargetMode="External"/><Relationship Id="rId5" Type="http://schemas.openxmlformats.org/officeDocument/2006/relationships/hyperlink" Target="https://vi.wikipedia.org/wiki/Trung_Qu%E1%BB%91c" TargetMode="External"/><Relationship Id="rId15" Type="http://schemas.openxmlformats.org/officeDocument/2006/relationships/hyperlink" Target="https://vi.wikipedia.org/wiki/L%C6%B0u_l%C6%B0%E1%BB%A3ng_n%C6%B0%E1%BB%9Bc" TargetMode="External"/><Relationship Id="rId10" Type="http://schemas.openxmlformats.org/officeDocument/2006/relationships/hyperlink" Target="https://vi.wikipedia.org/wiki/L%C3%A0o" TargetMode="External"/><Relationship Id="rId19" Type="http://schemas.openxmlformats.org/officeDocument/2006/relationships/hyperlink" Target="https://vi.wikipedia.org/wiki/M%C3%B9a" TargetMode="External"/><Relationship Id="rId4" Type="http://schemas.openxmlformats.org/officeDocument/2006/relationships/hyperlink" Target="https://vi.wikipedia.org/wiki/Kil%C3%B4m%C3%A9t" TargetMode="External"/><Relationship Id="rId9" Type="http://schemas.openxmlformats.org/officeDocument/2006/relationships/hyperlink" Target="https://vi.wikipedia.org/wiki/S%C3%B4ng" TargetMode="External"/><Relationship Id="rId14" Type="http://schemas.openxmlformats.org/officeDocument/2006/relationships/hyperlink" Target="https://vi.wikipedia.org/wiki/Ch%C3%A2u_%C3%81" TargetMode="External"/><Relationship Id="rId22" Type="http://schemas.openxmlformats.org/officeDocument/2006/relationships/hyperlink" Target="https://vi.wikipedia.org/wiki/Th%E1%BB%A7y_%C4%91i%E1%BB%87n" TargetMode="Externa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8" Type="http://schemas.openxmlformats.org/officeDocument/2006/relationships/hyperlink" Target="https://vi.wikipedia.org/wiki/Ng%C6%B0%E1%BB%9Di_Berber" TargetMode="External"/><Relationship Id="rId13" Type="http://schemas.openxmlformats.org/officeDocument/2006/relationships/hyperlink" Target="https://vi.wikipedia.org/wiki/Ng%C6%B0%E1%BB%9Di_Kurd" TargetMode="External"/><Relationship Id="rId18" Type="http://schemas.openxmlformats.org/officeDocument/2006/relationships/hyperlink" Target="https://vi.wikipedia.org/wiki/Ti%E1%BA%BFng_Aramaic" TargetMode="External"/><Relationship Id="rId3" Type="http://schemas.openxmlformats.org/officeDocument/2006/relationships/hyperlink" Target="https://vi.wikipedia.org/wiki/H%E1%BB%93i_gi%C3%A1o" TargetMode="External"/><Relationship Id="rId21" Type="http://schemas.openxmlformats.org/officeDocument/2006/relationships/hyperlink" Target="https://vi.wikipedia.org/wiki/Ti%E1%BA%BFng_Kurd" TargetMode="External"/><Relationship Id="rId7" Type="http://schemas.openxmlformats.org/officeDocument/2006/relationships/hyperlink" Target="https://vi.wikipedia.org/wiki/Ng%C6%B0%E1%BB%9Di_Azerbaijan" TargetMode="External"/><Relationship Id="rId12" Type="http://schemas.openxmlformats.org/officeDocument/2006/relationships/hyperlink" Target="https://vi.wikipedia.org/wiki/Ng%C6%B0%E1%BB%9Di_Do_Th%C3%A1i" TargetMode="External"/><Relationship Id="rId17" Type="http://schemas.openxmlformats.org/officeDocument/2006/relationships/hyperlink" Target="https://vi.wikipedia.org/wiki/Ti%E1%BA%BFng_%E1%BA%A2_R%E1%BA%ADp" TargetMode="External"/><Relationship Id="rId2" Type="http://schemas.openxmlformats.org/officeDocument/2006/relationships/slide" Target="../slides/slide39.xml"/><Relationship Id="rId16" Type="http://schemas.openxmlformats.org/officeDocument/2006/relationships/hyperlink" Target="https://vi.wikipedia.org/wiki/Ng%C6%B0%E1%BB%9Di_Th%E1%BB%95" TargetMode="External"/><Relationship Id="rId20" Type="http://schemas.openxmlformats.org/officeDocument/2006/relationships/hyperlink" Target="https://vi.wikipedia.org/wiki/Ti%E1%BA%BFng_Ba_T%C6%B0" TargetMode="External"/><Relationship Id="rId1" Type="http://schemas.openxmlformats.org/officeDocument/2006/relationships/notesMaster" Target="../notesMasters/notesMaster1.xml"/><Relationship Id="rId6" Type="http://schemas.openxmlformats.org/officeDocument/2006/relationships/hyperlink" Target="https://vi.wikipedia.org/wiki/Ng%C6%B0%E1%BB%9Di_Assyria" TargetMode="External"/><Relationship Id="rId11" Type="http://schemas.openxmlformats.org/officeDocument/2006/relationships/hyperlink" Target="https://vi.wikipedia.org/wiki/Ng%C6%B0%E1%BB%9Di_Hy_L%E1%BA%A1p" TargetMode="External"/><Relationship Id="rId5" Type="http://schemas.openxmlformats.org/officeDocument/2006/relationships/hyperlink" Target="https://vi.wikipedia.org/wiki/Ng%C6%B0%E1%BB%9Di_%E1%BA%A2_R%E1%BA%ADp" TargetMode="External"/><Relationship Id="rId15" Type="http://schemas.openxmlformats.org/officeDocument/2006/relationships/hyperlink" Target="https://vi.wikipedia.org/wiki/Ng%C6%B0%E1%BB%9Di_Ba_T%C6%B0" TargetMode="External"/><Relationship Id="rId10" Type="http://schemas.openxmlformats.org/officeDocument/2006/relationships/hyperlink" Target="https://vi.wikipedia.org/wiki/Ng%C6%B0%E1%BB%9Di_Druze" TargetMode="External"/><Relationship Id="rId19" Type="http://schemas.openxmlformats.org/officeDocument/2006/relationships/hyperlink" Target="https://vi.wikipedia.org/wiki/Ti%E1%BA%BFng_Hebrew" TargetMode="External"/><Relationship Id="rId4" Type="http://schemas.openxmlformats.org/officeDocument/2006/relationships/hyperlink" Target="https://vi.wikipedia.org/wiki/%E1%BA%A2_R%E1%BA%ADp" TargetMode="External"/><Relationship Id="rId9" Type="http://schemas.openxmlformats.org/officeDocument/2006/relationships/hyperlink" Target="https://vi.wikipedia.org/w/index.php?title=Ng%C6%B0%E1%BB%9Di_Chaldean&amp;action=edit&amp;redlink=1" TargetMode="External"/><Relationship Id="rId14" Type="http://schemas.openxmlformats.org/officeDocument/2006/relationships/hyperlink" Target="https://vi.wikipedia.org/w/index.php?title=Ng%C6%B0%E1%BB%9Di_Maronites&amp;action=edit&amp;redlink=1" TargetMode="External"/><Relationship Id="rId22" Type="http://schemas.openxmlformats.org/officeDocument/2006/relationships/hyperlink" Target="https://vi.wikipedia.org/wiki/Ti%E1%BA%BFng_Th%E1%BB%95_Nh%C4%A9_K%E1%BB%B3" TargetMode="Externa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3" Type="http://schemas.openxmlformats.org/officeDocument/2006/relationships/hyperlink" Target="https://www.baogiaothong.vn/tin-tuc-hai-duong-channel442/" TargetMode="External"/><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8" Type="http://schemas.openxmlformats.org/officeDocument/2006/relationships/hyperlink" Target="https://vi.wikipedia.org/wiki/Qu%E1%BB%91c_l%E1%BB%99_2" TargetMode="External"/><Relationship Id="rId13" Type="http://schemas.openxmlformats.org/officeDocument/2006/relationships/hyperlink" Target="https://vi.wikipedia.org/wiki/Qu%E1%BB%91c_l%E1%BB%99_3B" TargetMode="External"/><Relationship Id="rId18" Type="http://schemas.openxmlformats.org/officeDocument/2006/relationships/hyperlink" Target="https://vi.wikipedia.org/w/index.php?title=Qu%E1%BB%91c_l%E1%BB%99_6C&amp;action=edit&amp;redlink=1" TargetMode="External"/><Relationship Id="rId3" Type="http://schemas.openxmlformats.org/officeDocument/2006/relationships/hyperlink" Target="https://vi.wikipedia.org/wiki/Qu%E1%BB%91c_l%E1%BB%99_1A" TargetMode="External"/><Relationship Id="rId21" Type="http://schemas.openxmlformats.org/officeDocument/2006/relationships/hyperlink" Target="https://vi.wikipedia.org/wiki/Qu%E1%BB%91c_l%E1%BB%99_8" TargetMode="External"/><Relationship Id="rId7" Type="http://schemas.openxmlformats.org/officeDocument/2006/relationships/hyperlink" Target="https://vi.wikipedia.org/wiki/Qu%E1%BB%91c_l%E1%BB%99_1K" TargetMode="External"/><Relationship Id="rId12" Type="http://schemas.openxmlformats.org/officeDocument/2006/relationships/hyperlink" Target="https://vi.wikipedia.org/wiki/Qu%E1%BB%91c_l%E1%BB%99_3" TargetMode="External"/><Relationship Id="rId17" Type="http://schemas.openxmlformats.org/officeDocument/2006/relationships/hyperlink" Target="https://vi.wikipedia.org/w/index.php?title=Qu%E1%BB%91c_l%E1%BB%99_6B&amp;action=edit&amp;redlink=1" TargetMode="External"/><Relationship Id="rId2" Type="http://schemas.openxmlformats.org/officeDocument/2006/relationships/slide" Target="../slides/slide48.xml"/><Relationship Id="rId16" Type="http://schemas.openxmlformats.org/officeDocument/2006/relationships/hyperlink" Target="https://vi.wikipedia.org/wiki/Qu%E1%BB%91c_l%E1%BB%99_6" TargetMode="External"/><Relationship Id="rId20" Type="http://schemas.openxmlformats.org/officeDocument/2006/relationships/hyperlink" Target="https://vi.wikipedia.org/w/index.php?title=Qu%E1%BB%91c_l%E1%BB%99_7B&amp;action=edit&amp;redlink=1" TargetMode="External"/><Relationship Id="rId1" Type="http://schemas.openxmlformats.org/officeDocument/2006/relationships/notesMaster" Target="../notesMasters/notesMaster1.xml"/><Relationship Id="rId6" Type="http://schemas.openxmlformats.org/officeDocument/2006/relationships/hyperlink" Target="https://vi.wikipedia.org/wiki/Qu%E1%BB%91c_l%E1%BB%99_1D" TargetMode="External"/><Relationship Id="rId11" Type="http://schemas.openxmlformats.org/officeDocument/2006/relationships/hyperlink" Target="https://vi.wikipedia.org/w/index.php?title=Qu%E1%BB%91c_l%E1%BB%99_2D&amp;action=edit&amp;redlink=1" TargetMode="External"/><Relationship Id="rId24" Type="http://schemas.openxmlformats.org/officeDocument/2006/relationships/hyperlink" Target="https://vi.wikipedia.org/wiki/Qu%E1%BB%91c_l%E1%BB%99_10" TargetMode="External"/><Relationship Id="rId5" Type="http://schemas.openxmlformats.org/officeDocument/2006/relationships/hyperlink" Target="https://vi.wikipedia.org/wiki/Qu%E1%BB%91c_l%E1%BB%99_1C" TargetMode="External"/><Relationship Id="rId15" Type="http://schemas.openxmlformats.org/officeDocument/2006/relationships/hyperlink" Target="https://vi.wikipedia.org/wiki/Qu%E1%BB%91c_l%E1%BB%99_5A" TargetMode="External"/><Relationship Id="rId23" Type="http://schemas.openxmlformats.org/officeDocument/2006/relationships/hyperlink" Target="https://vi.wikipedia.org/wiki/Qu%E1%BB%91c_l%E1%BB%99_9A" TargetMode="External"/><Relationship Id="rId10" Type="http://schemas.openxmlformats.org/officeDocument/2006/relationships/hyperlink" Target="https://vi.wikipedia.org/wiki/Qu%E1%BB%91c_l%E1%BB%99_2C" TargetMode="External"/><Relationship Id="rId19" Type="http://schemas.openxmlformats.org/officeDocument/2006/relationships/hyperlink" Target="https://vi.wikipedia.org/wiki/Qu%E1%BB%91c_l%E1%BB%99_7" TargetMode="External"/><Relationship Id="rId4" Type="http://schemas.openxmlformats.org/officeDocument/2006/relationships/hyperlink" Target="https://vi.wikipedia.org/wiki/Qu%E1%BB%91c_l%E1%BB%99_1B" TargetMode="External"/><Relationship Id="rId9" Type="http://schemas.openxmlformats.org/officeDocument/2006/relationships/hyperlink" Target="https://vi.wikipedia.org/wiki/Qu%E1%BB%91c_l%E1%BB%99_2B" TargetMode="External"/><Relationship Id="rId14" Type="http://schemas.openxmlformats.org/officeDocument/2006/relationships/hyperlink" Target="https://vi.wikipedia.org/wiki/Qu%E1%BB%91c_l%E1%BB%99_4" TargetMode="External"/><Relationship Id="rId22" Type="http://schemas.openxmlformats.org/officeDocument/2006/relationships/hyperlink" Target="https://vi.wikipedia.org/wiki/Qu%E1%BB%91c_l%E1%BB%99_8B" TargetMode="External"/></Relationships>
</file>

<file path=ppt/notesSlides/_rels/notesSlide44.xml.rels><?xml version="1.0" encoding="UTF-8" standalone="yes"?>
<Relationships xmlns="http://schemas.openxmlformats.org/package/2006/relationships"><Relationship Id="rId3" Type="http://schemas.openxmlformats.org/officeDocument/2006/relationships/hyperlink" Target="https://thukyluat.vn/vb/luat-giao-thong-duong-bo-2008-232008qh12-1411B.html" TargetMode="External"/><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vi-VN" b="1" dirty="0" smtClean="0"/>
              <a:t>Sông Hồng</a:t>
            </a:r>
            <a:r>
              <a:rPr lang="vi-VN" dirty="0" smtClean="0"/>
              <a:t> có tổng chiều dài là 1,149</a:t>
            </a:r>
            <a:r>
              <a:rPr lang="vi-VN" baseline="30000" dirty="0" smtClean="0">
                <a:hlinkClick r:id="rId3"/>
              </a:rPr>
              <a:t>[1]</a:t>
            </a:r>
            <a:r>
              <a:rPr lang="vi-VN" dirty="0" smtClean="0"/>
              <a:t> </a:t>
            </a:r>
            <a:r>
              <a:rPr lang="vi-VN" dirty="0" smtClean="0">
                <a:hlinkClick r:id="rId4" tooltip="Kilômét"/>
              </a:rPr>
              <a:t>km</a:t>
            </a:r>
            <a:r>
              <a:rPr lang="vi-VN" dirty="0" smtClean="0"/>
              <a:t> bắt nguồn từ </a:t>
            </a:r>
            <a:r>
              <a:rPr lang="vi-VN" dirty="0" smtClean="0">
                <a:hlinkClick r:id="rId5" tooltip="Trung Quốc"/>
              </a:rPr>
              <a:t>Trung Quốc</a:t>
            </a:r>
            <a:r>
              <a:rPr lang="vi-VN" dirty="0" smtClean="0"/>
              <a:t> chảy qua </a:t>
            </a:r>
            <a:r>
              <a:rPr lang="vi-VN" dirty="0" smtClean="0">
                <a:hlinkClick r:id="rId6" tooltip="Việt Nam"/>
              </a:rPr>
              <a:t>Việt Nam</a:t>
            </a:r>
            <a:r>
              <a:rPr lang="vi-VN" dirty="0" smtClean="0"/>
              <a:t> và đổ ra </a:t>
            </a:r>
            <a:r>
              <a:rPr lang="vi-VN" dirty="0" smtClean="0">
                <a:hlinkClick r:id="rId7" tooltip="Biển Đông"/>
              </a:rPr>
              <a:t>biển Đông</a:t>
            </a:r>
            <a:r>
              <a:rPr lang="vi-VN" dirty="0" smtClean="0"/>
              <a:t>. Đoạn chảy trên đất Việt Nam dài 510 km</a:t>
            </a:r>
            <a:r>
              <a:rPr lang="vi-VN" baseline="30000" dirty="0" smtClean="0">
                <a:hlinkClick r:id="rId8"/>
              </a:rPr>
              <a:t>[2]</a:t>
            </a:r>
            <a:r>
              <a:rPr lang="vi-VN" dirty="0" smtClean="0"/>
              <a:t>. Đây là dòng sông quan trọng của nền văn hóa lúa nước Việt Nam. </a:t>
            </a:r>
            <a:endParaRPr lang="en-US" dirty="0" smtClean="0"/>
          </a:p>
          <a:p>
            <a:r>
              <a:rPr lang="en-US" b="1" dirty="0" err="1" smtClean="0"/>
              <a:t>Sông</a:t>
            </a:r>
            <a:r>
              <a:rPr lang="en-US" b="1" baseline="0" dirty="0" smtClean="0"/>
              <a:t> </a:t>
            </a:r>
            <a:r>
              <a:rPr lang="en-US" b="1" baseline="0" dirty="0" err="1" smtClean="0"/>
              <a:t>hồng</a:t>
            </a:r>
            <a:r>
              <a:rPr lang="en-US" b="1" baseline="0" dirty="0" smtClean="0"/>
              <a:t> </a:t>
            </a:r>
            <a:r>
              <a:rPr lang="en-US" baseline="0" dirty="0" smtClean="0"/>
              <a:t>: </a:t>
            </a:r>
            <a:r>
              <a:rPr lang="vi-VN" b="1" dirty="0" smtClean="0"/>
              <a:t>Hồng Hà, hay sông Cái. </a:t>
            </a:r>
            <a:r>
              <a:rPr lang="vi-VN" dirty="0" smtClean="0"/>
              <a:t>Đoạn chảy trên lãnh thổ</a:t>
            </a:r>
            <a:endParaRPr lang="en-US" dirty="0" smtClean="0"/>
          </a:p>
          <a:p>
            <a:pPr marL="171450" indent="-171450">
              <a:buFont typeface="Wingdings" panose="05000000000000000000" pitchFamily="2" charset="2"/>
              <a:buChar char="Ø"/>
            </a:pPr>
            <a:r>
              <a:rPr lang="en-US" dirty="0" smtClean="0"/>
              <a:t>T</a:t>
            </a:r>
            <a:r>
              <a:rPr lang="vi-VN" dirty="0" smtClean="0"/>
              <a:t>rung Quốc được gọi là </a:t>
            </a:r>
            <a:r>
              <a:rPr lang="vi-VN" b="1" dirty="0" smtClean="0"/>
              <a:t>Nguyên Giang</a:t>
            </a:r>
            <a:r>
              <a:rPr lang="vi-VN" dirty="0" smtClean="0"/>
              <a:t>.</a:t>
            </a:r>
            <a:r>
              <a:rPr lang="en-US" dirty="0" smtClean="0"/>
              <a:t> </a:t>
            </a:r>
            <a:r>
              <a:rPr lang="vi-VN" b="1" dirty="0" smtClean="0"/>
              <a:t>Đoạn qua Hà Nộ</a:t>
            </a:r>
            <a:r>
              <a:rPr lang="vi-VN" dirty="0" smtClean="0"/>
              <a:t>i còn gọi là </a:t>
            </a:r>
            <a:r>
              <a:rPr lang="vi-VN" b="1" i="1" dirty="0" smtClean="0"/>
              <a:t>Nhĩ Hà hoặc Nhị Hà</a:t>
            </a:r>
            <a:r>
              <a:rPr lang="vi-VN" dirty="0" smtClean="0"/>
              <a:t>. Lịch sử Việt còn ghi sông với tên Phú Lương.</a:t>
            </a:r>
            <a:endParaRPr lang="en-US" dirty="0" smtClean="0"/>
          </a:p>
          <a:p>
            <a:pPr marL="171450" indent="-171450">
              <a:buFont typeface="Wingdings" panose="05000000000000000000" pitchFamily="2" charset="2"/>
              <a:buChar char="Ø"/>
            </a:pPr>
            <a:r>
              <a:rPr lang="vi-VN" b="1" dirty="0" smtClean="0"/>
              <a:t>Đoạn chảy từ Lào Cai đến "ngã ba Hạc" </a:t>
            </a:r>
            <a:r>
              <a:rPr lang="en-US" b="1" dirty="0" smtClean="0">
                <a:sym typeface="Wingdings" panose="05000000000000000000" pitchFamily="2" charset="2"/>
              </a:rPr>
              <a:t> </a:t>
            </a:r>
            <a:r>
              <a:rPr lang="vi-VN" b="1" dirty="0" smtClean="0"/>
              <a:t>ở Việt Trì (Phú Thọ</a:t>
            </a:r>
            <a:r>
              <a:rPr lang="vi-VN" dirty="0" smtClean="0"/>
              <a:t>) được gọi là </a:t>
            </a:r>
            <a:r>
              <a:rPr lang="vi-VN" b="1" dirty="0" smtClean="0"/>
              <a:t>sông Thao</a:t>
            </a:r>
            <a:endParaRPr lang="en-US" b="1" dirty="0" smtClean="0"/>
          </a:p>
          <a:p>
            <a:r>
              <a:rPr lang="vi-VN" b="1" dirty="0" smtClean="0"/>
              <a:t>Sông Cửu Long (Mê Kông)</a:t>
            </a:r>
            <a:r>
              <a:rPr lang="vi-VN" dirty="0" smtClean="0"/>
              <a:t> lớn nhất ở nước ta. Sông đổ ra biển bằng 9 cửa nên còn được gọi là sông Cửu Long. </a:t>
            </a:r>
            <a:endParaRPr lang="en-US" dirty="0" smtClean="0"/>
          </a:p>
          <a:p>
            <a:r>
              <a:rPr lang="en-US" b="1" dirty="0" err="1" smtClean="0">
                <a:hlinkClick r:id="rId9" tooltip="Sông"/>
              </a:rPr>
              <a:t>Sông</a:t>
            </a:r>
            <a:r>
              <a:rPr lang="en-US" b="1" dirty="0" smtClean="0"/>
              <a:t> </a:t>
            </a:r>
            <a:r>
              <a:rPr lang="en-US" b="1" dirty="0" err="1" smtClean="0"/>
              <a:t>Mê</a:t>
            </a:r>
            <a:r>
              <a:rPr lang="en-US" b="1" dirty="0" smtClean="0"/>
              <a:t> </a:t>
            </a:r>
            <a:r>
              <a:rPr lang="en-US" b="1" dirty="0" err="1" smtClean="0"/>
              <a:t>Kông</a:t>
            </a:r>
            <a:r>
              <a:rPr lang="en-US" dirty="0" smtClean="0"/>
              <a:t> </a:t>
            </a:r>
            <a:r>
              <a:rPr lang="en-US" dirty="0" err="1" smtClean="0"/>
              <a:t>là</a:t>
            </a:r>
            <a:r>
              <a:rPr lang="en-US" dirty="0" smtClean="0"/>
              <a:t> </a:t>
            </a:r>
            <a:r>
              <a:rPr lang="en-US" dirty="0" err="1" smtClean="0"/>
              <a:t>một</a:t>
            </a:r>
            <a:r>
              <a:rPr lang="en-US" dirty="0" smtClean="0"/>
              <a:t> </a:t>
            </a:r>
            <a:r>
              <a:rPr lang="en-US" dirty="0" err="1" smtClean="0"/>
              <a:t>trong</a:t>
            </a:r>
            <a:r>
              <a:rPr lang="en-US" dirty="0" smtClean="0"/>
              <a:t> </a:t>
            </a:r>
            <a:r>
              <a:rPr lang="en-US" dirty="0" err="1" smtClean="0"/>
              <a:t>những</a:t>
            </a:r>
            <a:r>
              <a:rPr lang="en-US" dirty="0" smtClean="0"/>
              <a:t> con </a:t>
            </a:r>
            <a:r>
              <a:rPr lang="en-US" dirty="0" err="1" smtClean="0"/>
              <a:t>sông</a:t>
            </a:r>
            <a:r>
              <a:rPr lang="en-US" dirty="0" smtClean="0"/>
              <a:t> </a:t>
            </a:r>
            <a:r>
              <a:rPr lang="en-US" dirty="0" err="1" smtClean="0"/>
              <a:t>lớn</a:t>
            </a:r>
            <a:r>
              <a:rPr lang="en-US" dirty="0" smtClean="0"/>
              <a:t> </a:t>
            </a:r>
            <a:r>
              <a:rPr lang="en-US" dirty="0" err="1" smtClean="0"/>
              <a:t>nhất</a:t>
            </a:r>
            <a:r>
              <a:rPr lang="en-US" dirty="0" smtClean="0"/>
              <a:t> </a:t>
            </a:r>
            <a:r>
              <a:rPr lang="en-US" dirty="0" err="1" smtClean="0"/>
              <a:t>trên</a:t>
            </a:r>
            <a:r>
              <a:rPr lang="en-US" dirty="0" smtClean="0"/>
              <a:t> </a:t>
            </a:r>
            <a:r>
              <a:rPr lang="en-US" dirty="0" err="1" smtClean="0"/>
              <a:t>thế</a:t>
            </a:r>
            <a:r>
              <a:rPr lang="en-US" dirty="0" smtClean="0"/>
              <a:t> </a:t>
            </a:r>
            <a:r>
              <a:rPr lang="en-US" dirty="0" err="1" smtClean="0"/>
              <a:t>giới</a:t>
            </a:r>
            <a:r>
              <a:rPr lang="en-US" dirty="0" smtClean="0"/>
              <a:t>, </a:t>
            </a:r>
            <a:r>
              <a:rPr lang="en-US" dirty="0" err="1" smtClean="0"/>
              <a:t>bắt</a:t>
            </a:r>
            <a:r>
              <a:rPr lang="en-US" dirty="0" smtClean="0"/>
              <a:t> </a:t>
            </a:r>
            <a:r>
              <a:rPr lang="en-US" dirty="0" err="1" smtClean="0"/>
              <a:t>nguồn</a:t>
            </a:r>
            <a:r>
              <a:rPr lang="en-US" dirty="0" smtClean="0"/>
              <a:t> </a:t>
            </a:r>
            <a:r>
              <a:rPr lang="en-US" dirty="0" err="1" smtClean="0"/>
              <a:t>từ</a:t>
            </a:r>
            <a:r>
              <a:rPr lang="en-US" dirty="0" smtClean="0"/>
              <a:t> </a:t>
            </a:r>
            <a:r>
              <a:rPr lang="en-US" dirty="0" err="1" smtClean="0"/>
              <a:t>Tây</a:t>
            </a:r>
            <a:r>
              <a:rPr lang="en-US" dirty="0" smtClean="0"/>
              <a:t> </a:t>
            </a:r>
            <a:r>
              <a:rPr lang="en-US" dirty="0" err="1" smtClean="0"/>
              <a:t>Tạng</a:t>
            </a:r>
            <a:r>
              <a:rPr lang="en-US" dirty="0" smtClean="0"/>
              <a:t>, </a:t>
            </a:r>
            <a:r>
              <a:rPr lang="en-US" dirty="0" err="1" smtClean="0"/>
              <a:t>chảy</a:t>
            </a:r>
            <a:r>
              <a:rPr lang="en-US" dirty="0" smtClean="0"/>
              <a:t> qua </a:t>
            </a:r>
            <a:r>
              <a:rPr lang="en-US" dirty="0" err="1" smtClean="0"/>
              <a:t>Trung</a:t>
            </a:r>
            <a:r>
              <a:rPr lang="en-US" dirty="0" smtClean="0"/>
              <a:t> </a:t>
            </a:r>
            <a:r>
              <a:rPr lang="en-US" dirty="0" err="1" smtClean="0"/>
              <a:t>Quốc</a:t>
            </a:r>
            <a:r>
              <a:rPr lang="en-US" dirty="0" smtClean="0"/>
              <a:t>, </a:t>
            </a:r>
            <a:r>
              <a:rPr lang="en-US" dirty="0" err="1" smtClean="0">
                <a:hlinkClick r:id="rId10" tooltip="Lào"/>
              </a:rPr>
              <a:t>Lào</a:t>
            </a:r>
            <a:r>
              <a:rPr lang="en-US" dirty="0" smtClean="0"/>
              <a:t>, </a:t>
            </a:r>
            <a:r>
              <a:rPr lang="en-US" dirty="0" err="1" smtClean="0">
                <a:hlinkClick r:id="rId11" tooltip="Myanma"/>
              </a:rPr>
              <a:t>Myanma</a:t>
            </a:r>
            <a:r>
              <a:rPr lang="en-US" dirty="0" smtClean="0"/>
              <a:t>, </a:t>
            </a:r>
            <a:r>
              <a:rPr lang="en-US" dirty="0" err="1" smtClean="0">
                <a:hlinkClick r:id="rId12" tooltip="Thái Lan"/>
              </a:rPr>
              <a:t>Thái</a:t>
            </a:r>
            <a:r>
              <a:rPr lang="en-US" dirty="0" smtClean="0">
                <a:hlinkClick r:id="rId12" tooltip="Thái Lan"/>
              </a:rPr>
              <a:t> Lan</a:t>
            </a:r>
            <a:r>
              <a:rPr lang="en-US" dirty="0" smtClean="0"/>
              <a:t>, </a:t>
            </a:r>
            <a:r>
              <a:rPr lang="en-US" dirty="0" err="1" smtClean="0">
                <a:hlinkClick r:id="rId13" tooltip="Campuchia"/>
              </a:rPr>
              <a:t>Campuchia</a:t>
            </a:r>
            <a:r>
              <a:rPr lang="en-US" dirty="0" smtClean="0"/>
              <a:t> </a:t>
            </a:r>
            <a:r>
              <a:rPr lang="en-US" dirty="0" err="1" smtClean="0"/>
              <a:t>và</a:t>
            </a:r>
            <a:r>
              <a:rPr lang="en-US" dirty="0" smtClean="0"/>
              <a:t> </a:t>
            </a:r>
            <a:r>
              <a:rPr lang="en-US" dirty="0" err="1" smtClean="0"/>
              <a:t>đổ</a:t>
            </a:r>
            <a:r>
              <a:rPr lang="en-US" dirty="0" smtClean="0"/>
              <a:t> </a:t>
            </a:r>
            <a:r>
              <a:rPr lang="en-US" dirty="0" err="1" smtClean="0"/>
              <a:t>ra</a:t>
            </a:r>
            <a:r>
              <a:rPr lang="en-US" dirty="0" smtClean="0"/>
              <a:t> </a:t>
            </a:r>
            <a:r>
              <a:rPr lang="en-US" dirty="0" err="1" smtClean="0">
                <a:hlinkClick r:id="rId7" tooltip="Biển Đông"/>
              </a:rPr>
              <a:t>Biển</a:t>
            </a:r>
            <a:r>
              <a:rPr lang="en-US" dirty="0" smtClean="0">
                <a:hlinkClick r:id="rId7" tooltip="Biển Đông"/>
              </a:rPr>
              <a:t> </a:t>
            </a:r>
            <a:r>
              <a:rPr lang="en-US" dirty="0" err="1" smtClean="0">
                <a:hlinkClick r:id="rId7" tooltip="Biển Đông"/>
              </a:rPr>
              <a:t>Đông</a:t>
            </a:r>
            <a:r>
              <a:rPr lang="en-US" dirty="0" smtClean="0"/>
              <a:t> ở </a:t>
            </a:r>
            <a:r>
              <a:rPr lang="en-US" dirty="0" err="1" smtClean="0">
                <a:hlinkClick r:id="rId6" tooltip="Việt Nam"/>
              </a:rPr>
              <a:t>Việt</a:t>
            </a:r>
            <a:r>
              <a:rPr lang="en-US" dirty="0" smtClean="0">
                <a:hlinkClick r:id="rId6" tooltip="Việt Nam"/>
              </a:rPr>
              <a:t> Nam</a:t>
            </a:r>
            <a:r>
              <a:rPr lang="en-US" dirty="0" smtClean="0"/>
              <a:t>. </a:t>
            </a:r>
            <a:r>
              <a:rPr lang="en-US" dirty="0" smtClean="0">
                <a:sym typeface="Wingdings" panose="05000000000000000000" pitchFamily="2" charset="2"/>
              </a:rPr>
              <a:t> </a:t>
            </a:r>
            <a:r>
              <a:rPr lang="vi-VN" dirty="0" smtClean="0"/>
              <a:t>Tính theo độ dài đứng thứ 12 (thứ 7 tại </a:t>
            </a:r>
            <a:r>
              <a:rPr lang="vi-VN" dirty="0" smtClean="0">
                <a:hlinkClick r:id="rId14" tooltip="Châu Á"/>
              </a:rPr>
              <a:t>châu Á</a:t>
            </a:r>
            <a:r>
              <a:rPr lang="vi-VN" dirty="0" smtClean="0"/>
              <a:t>), còn tính theo </a:t>
            </a:r>
            <a:r>
              <a:rPr lang="vi-VN" dirty="0" smtClean="0">
                <a:hlinkClick r:id="rId15" tooltip="Lưu lượng nước"/>
              </a:rPr>
              <a:t>lưu lượng nước</a:t>
            </a:r>
            <a:r>
              <a:rPr lang="vi-VN" dirty="0" smtClean="0"/>
              <a:t> đứng thứ 10 trên thế giớ</a:t>
            </a:r>
            <a:endParaRPr lang="en-US" dirty="0" smtClean="0"/>
          </a:p>
          <a:p>
            <a:r>
              <a:rPr lang="en-US" dirty="0" smtClean="0">
                <a:sym typeface="Wingdings" panose="05000000000000000000" pitchFamily="2" charset="2"/>
              </a:rPr>
              <a:t> </a:t>
            </a:r>
            <a:r>
              <a:rPr lang="vi-VN" dirty="0" smtClean="0"/>
              <a:t> </a:t>
            </a:r>
            <a:r>
              <a:rPr lang="vi-VN" b="1" u="none" dirty="0" smtClean="0">
                <a:solidFill>
                  <a:schemeClr val="tx1"/>
                </a:solidFill>
                <a:hlinkClick r:id="rId16" tooltip="Giao thông"/>
              </a:rPr>
              <a:t>Giao thông</a:t>
            </a:r>
            <a:r>
              <a:rPr lang="vi-VN" b="1" u="none" dirty="0" smtClean="0">
                <a:solidFill>
                  <a:schemeClr val="tx1"/>
                </a:solidFill>
              </a:rPr>
              <a:t> bằng </a:t>
            </a:r>
            <a:r>
              <a:rPr lang="vi-VN" b="1" u="none" dirty="0" smtClean="0">
                <a:solidFill>
                  <a:schemeClr val="tx1"/>
                </a:solidFill>
                <a:hlinkClick r:id="rId17" tooltip="Đường thủy"/>
              </a:rPr>
              <a:t>đường thủy</a:t>
            </a:r>
            <a:r>
              <a:rPr lang="vi-VN" b="1" u="none" dirty="0" smtClean="0">
                <a:solidFill>
                  <a:schemeClr val="tx1"/>
                </a:solidFill>
              </a:rPr>
              <a:t> trên sông Mê Kông </a:t>
            </a:r>
            <a:r>
              <a:rPr lang="vi-VN" b="0" u="none" dirty="0" smtClean="0">
                <a:solidFill>
                  <a:schemeClr val="tx1"/>
                </a:solidFill>
              </a:rPr>
              <a:t>gặp nhiều khó khăn do </a:t>
            </a:r>
            <a:r>
              <a:rPr lang="vi-VN" b="0" u="none" dirty="0" smtClean="0">
                <a:solidFill>
                  <a:schemeClr val="tx1"/>
                </a:solidFill>
                <a:hlinkClick r:id="rId18" tooltip="Dòng chảy (trang chưa được viết)"/>
              </a:rPr>
              <a:t>dòng chảy</a:t>
            </a:r>
            <a:r>
              <a:rPr lang="vi-VN" b="0" u="none" dirty="0" smtClean="0">
                <a:solidFill>
                  <a:schemeClr val="tx1"/>
                </a:solidFill>
              </a:rPr>
              <a:t> bị thay đổi nhiều theo </a:t>
            </a:r>
            <a:r>
              <a:rPr lang="vi-VN" b="0" u="none" dirty="0" smtClean="0">
                <a:solidFill>
                  <a:schemeClr val="tx1"/>
                </a:solidFill>
                <a:hlinkClick r:id="rId19" tooltip="Mùa"/>
              </a:rPr>
              <a:t>mùa</a:t>
            </a:r>
            <a:r>
              <a:rPr lang="vi-VN" b="0" u="none" dirty="0" smtClean="0">
                <a:solidFill>
                  <a:schemeClr val="tx1"/>
                </a:solidFill>
              </a:rPr>
              <a:t>, các đoạn chảy xiết và các </a:t>
            </a:r>
            <a:r>
              <a:rPr lang="vi-VN" b="0" u="none" dirty="0" smtClean="0">
                <a:solidFill>
                  <a:schemeClr val="tx1"/>
                </a:solidFill>
                <a:hlinkClick r:id="rId20" tooltip="Thác"/>
              </a:rPr>
              <a:t>thác nước</a:t>
            </a:r>
            <a:r>
              <a:rPr lang="vi-VN" b="0" u="none" dirty="0" smtClean="0">
                <a:solidFill>
                  <a:schemeClr val="tx1"/>
                </a:solidFill>
              </a:rPr>
              <a:t> cao. So với tiềm năng to lớn nếu được khai thác đúng mức, hiện nay, chỉ một phần nhỏ của sông được dùng trong việc </a:t>
            </a:r>
            <a:r>
              <a:rPr lang="vi-VN" b="0" u="none" dirty="0" smtClean="0">
                <a:solidFill>
                  <a:schemeClr val="tx1"/>
                </a:solidFill>
                <a:hlinkClick r:id="rId21" tooltip="Dẫn thủy nhập điền (trang chưa được viết)"/>
              </a:rPr>
              <a:t>dẫn thủy nhập điền</a:t>
            </a:r>
            <a:r>
              <a:rPr lang="vi-VN" b="0" u="none" dirty="0" smtClean="0">
                <a:solidFill>
                  <a:schemeClr val="tx1"/>
                </a:solidFill>
              </a:rPr>
              <a:t> và tạo năng lực </a:t>
            </a:r>
            <a:r>
              <a:rPr lang="vi-VN" b="0" u="none" dirty="0" smtClean="0">
                <a:solidFill>
                  <a:schemeClr val="tx1"/>
                </a:solidFill>
                <a:hlinkClick r:id="rId22" tooltip="Thủy điện"/>
              </a:rPr>
              <a:t>thủy điện</a:t>
            </a:r>
            <a:r>
              <a:rPr lang="vi-VN" b="0" u="none" dirty="0" smtClean="0">
                <a:solidFill>
                  <a:schemeClr val="tx1"/>
                </a:solidFill>
              </a:rPr>
              <a:t>.</a:t>
            </a:r>
            <a:endParaRPr lang="en-US" b="0" u="none" dirty="0" smtClean="0">
              <a:solidFill>
                <a:schemeClr val="tx1"/>
              </a:solidFill>
            </a:endParaRPr>
          </a:p>
          <a:p>
            <a:r>
              <a:rPr lang="en-US" b="1" dirty="0" err="1" smtClean="0"/>
              <a:t>Sông</a:t>
            </a:r>
            <a:r>
              <a:rPr lang="en-US" b="1" dirty="0" smtClean="0"/>
              <a:t> </a:t>
            </a:r>
            <a:r>
              <a:rPr lang="en-US" b="1" dirty="0" err="1" smtClean="0"/>
              <a:t>Đồng</a:t>
            </a:r>
            <a:r>
              <a:rPr lang="en-US" b="1" dirty="0" smtClean="0"/>
              <a:t> </a:t>
            </a:r>
            <a:r>
              <a:rPr lang="en-US" b="1" dirty="0" err="1" smtClean="0"/>
              <a:t>Nai</a:t>
            </a:r>
            <a:r>
              <a:rPr lang="en-US" b="1" dirty="0" smtClean="0"/>
              <a:t> </a:t>
            </a:r>
            <a:r>
              <a:rPr lang="en-US" dirty="0" err="1" smtClean="0"/>
              <a:t>khởi</a:t>
            </a:r>
            <a:r>
              <a:rPr lang="en-US" dirty="0" smtClean="0"/>
              <a:t> </a:t>
            </a:r>
            <a:r>
              <a:rPr lang="en-US" dirty="0" err="1" smtClean="0"/>
              <a:t>nguồn</a:t>
            </a:r>
            <a:r>
              <a:rPr lang="en-US" dirty="0" smtClean="0"/>
              <a:t> </a:t>
            </a:r>
            <a:r>
              <a:rPr lang="en-US" dirty="0" err="1" smtClean="0"/>
              <a:t>từ</a:t>
            </a:r>
            <a:r>
              <a:rPr lang="en-US" dirty="0" smtClean="0"/>
              <a:t> </a:t>
            </a:r>
            <a:r>
              <a:rPr lang="en-US" dirty="0" err="1" smtClean="0"/>
              <a:t>Langbiang</a:t>
            </a:r>
            <a:r>
              <a:rPr lang="en-US" dirty="0" smtClean="0"/>
              <a:t> (</a:t>
            </a:r>
            <a:r>
              <a:rPr lang="en-US" dirty="0" err="1" smtClean="0"/>
              <a:t>Lâm</a:t>
            </a:r>
            <a:r>
              <a:rPr lang="en-US" dirty="0" smtClean="0"/>
              <a:t> </a:t>
            </a:r>
            <a:r>
              <a:rPr lang="en-US" dirty="0" err="1" smtClean="0"/>
              <a:t>Đồng</a:t>
            </a:r>
            <a:r>
              <a:rPr lang="en-US" dirty="0" smtClean="0"/>
              <a:t>), </a:t>
            </a:r>
            <a:r>
              <a:rPr lang="en-US" dirty="0" err="1" smtClean="0"/>
              <a:t>là</a:t>
            </a:r>
            <a:r>
              <a:rPr lang="en-US" dirty="0" smtClean="0"/>
              <a:t> </a:t>
            </a:r>
            <a:r>
              <a:rPr lang="en-US" dirty="0" err="1" smtClean="0"/>
              <a:t>dòng</a:t>
            </a:r>
            <a:r>
              <a:rPr lang="en-US" dirty="0" smtClean="0"/>
              <a:t> </a:t>
            </a:r>
            <a:r>
              <a:rPr lang="en-US" dirty="0" err="1" smtClean="0"/>
              <a:t>sông</a:t>
            </a:r>
            <a:r>
              <a:rPr lang="en-US" dirty="0" smtClean="0"/>
              <a:t> </a:t>
            </a:r>
            <a:r>
              <a:rPr lang="en-US" dirty="0" err="1" smtClean="0"/>
              <a:t>dài</a:t>
            </a:r>
            <a:r>
              <a:rPr lang="en-US" dirty="0" smtClean="0"/>
              <a:t> </a:t>
            </a:r>
            <a:r>
              <a:rPr lang="en-US" dirty="0" err="1" smtClean="0"/>
              <a:t>nhất</a:t>
            </a:r>
            <a:r>
              <a:rPr lang="en-US" dirty="0" smtClean="0"/>
              <a:t> </a:t>
            </a:r>
            <a:r>
              <a:rPr lang="en-US" dirty="0" err="1" smtClean="0"/>
              <a:t>có</a:t>
            </a:r>
            <a:r>
              <a:rPr lang="en-US" dirty="0" smtClean="0"/>
              <a:t> </a:t>
            </a:r>
            <a:r>
              <a:rPr lang="en-US" dirty="0" err="1" smtClean="0"/>
              <a:t>khởi</a:t>
            </a:r>
            <a:r>
              <a:rPr lang="en-US" dirty="0" smtClean="0"/>
              <a:t> </a:t>
            </a:r>
            <a:r>
              <a:rPr lang="en-US" dirty="0" err="1" smtClean="0"/>
              <a:t>nguồn</a:t>
            </a:r>
            <a:r>
              <a:rPr lang="en-US" dirty="0" smtClean="0"/>
              <a:t> ở </a:t>
            </a:r>
            <a:r>
              <a:rPr lang="en-US" dirty="0" err="1" smtClean="0"/>
              <a:t>Việt</a:t>
            </a:r>
            <a:r>
              <a:rPr lang="en-US" dirty="0" smtClean="0"/>
              <a:t> Nam, </a:t>
            </a:r>
            <a:r>
              <a:rPr lang="en-US" dirty="0" err="1" smtClean="0"/>
              <a:t>với</a:t>
            </a:r>
            <a:r>
              <a:rPr lang="en-US" dirty="0" smtClean="0"/>
              <a:t> </a:t>
            </a:r>
            <a:r>
              <a:rPr lang="en-US" dirty="0" err="1" smtClean="0"/>
              <a:t>độ</a:t>
            </a:r>
            <a:r>
              <a:rPr lang="en-US" dirty="0" smtClean="0"/>
              <a:t> </a:t>
            </a:r>
            <a:r>
              <a:rPr lang="en-US" dirty="0" err="1" smtClean="0"/>
              <a:t>dài</a:t>
            </a:r>
            <a:r>
              <a:rPr lang="en-US" dirty="0" smtClean="0"/>
              <a:t> 586 km. </a:t>
            </a:r>
          </a:p>
          <a:p>
            <a:r>
              <a:rPr lang="vi-VN" b="1" dirty="0" smtClean="0"/>
              <a:t>Sông Vàm Cỏ Đông bắt nguồn tư vùng đồi núi bên lãnh thổ Campuchia </a:t>
            </a:r>
            <a:r>
              <a:rPr lang="vi-VN" dirty="0" smtClean="0"/>
              <a:t>chảy vào Việt Nam tại Tây Ninh, đi vào địa phận tỉnh Long An qua các huyện Đức Hòa, Đức Huệ, Bến Lức, Cần Đước và kết hợp với </a:t>
            </a:r>
            <a:r>
              <a:rPr lang="vi-VN" b="1" dirty="0" smtClean="0"/>
              <a:t>sông Vàm Cỏ Tây tạo nên sông Vàm Cỏ </a:t>
            </a:r>
            <a:r>
              <a:rPr lang="vi-VN" dirty="0" smtClean="0"/>
              <a:t>và đi ra biển Đông. </a:t>
            </a:r>
            <a:endParaRPr lang="en-US" dirty="0"/>
          </a:p>
        </p:txBody>
      </p:sp>
      <p:sp>
        <p:nvSpPr>
          <p:cNvPr id="4" name="Slide Number Placeholder 3"/>
          <p:cNvSpPr>
            <a:spLocks noGrp="1"/>
          </p:cNvSpPr>
          <p:nvPr>
            <p:ph type="sldNum" sz="quarter" idx="10"/>
          </p:nvPr>
        </p:nvSpPr>
        <p:spPr/>
        <p:txBody>
          <a:bodyPr/>
          <a:lstStyle/>
          <a:p>
            <a:fld id="{DA6BC527-8EE0-48D4-9E07-9C04E0093F87}" type="slidenum">
              <a:rPr lang="en-US" smtClean="0"/>
              <a:t>1</a:t>
            </a:fld>
            <a:endParaRPr lang="en-US"/>
          </a:p>
        </p:txBody>
      </p:sp>
    </p:spTree>
    <p:extLst>
      <p:ext uri="{BB962C8B-B14F-4D97-AF65-F5344CB8AC3E}">
        <p14:creationId xmlns:p14="http://schemas.microsoft.com/office/powerpoint/2010/main" val="58053842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https://ndh.vn/get-print.html?article_id=1116116</a:t>
            </a:r>
          </a:p>
          <a:p>
            <a:pPr marL="0" marR="0" indent="0" algn="l" defTabSz="914400" rtl="0" eaLnBrk="1" fontAlgn="auto" latinLnBrk="0" hangingPunct="1">
              <a:lnSpc>
                <a:spcPct val="100000"/>
              </a:lnSpc>
              <a:spcBef>
                <a:spcPts val="0"/>
              </a:spcBef>
              <a:spcAft>
                <a:spcPts val="0"/>
              </a:spcAft>
              <a:buClrTx/>
              <a:buSzTx/>
              <a:buFontTx/>
              <a:buNone/>
              <a:tabLst/>
              <a:defRPr/>
            </a:pPr>
            <a:r>
              <a:rPr lang="vi-VN" b="1" dirty="0" smtClean="0"/>
              <a:t>Gemadept kỳ vọng tái cấu trúc và khởi động cảng nước sâu Gemalink</a:t>
            </a:r>
          </a:p>
          <a:p>
            <a:endParaRPr lang="en-US" dirty="0"/>
          </a:p>
        </p:txBody>
      </p:sp>
      <p:sp>
        <p:nvSpPr>
          <p:cNvPr id="4" name="Slide Number Placeholder 3"/>
          <p:cNvSpPr>
            <a:spLocks noGrp="1"/>
          </p:cNvSpPr>
          <p:nvPr>
            <p:ph type="sldNum" sz="quarter" idx="10"/>
          </p:nvPr>
        </p:nvSpPr>
        <p:spPr/>
        <p:txBody>
          <a:bodyPr/>
          <a:lstStyle/>
          <a:p>
            <a:fld id="{CBE40377-7959-44A3-9E3A-A2263C614A7F}" type="slidenum">
              <a:rPr lang="en-US" smtClean="0"/>
              <a:t>2</a:t>
            </a:fld>
            <a:endParaRPr lang="en-US"/>
          </a:p>
        </p:txBody>
      </p:sp>
    </p:spTree>
    <p:extLst>
      <p:ext uri="{BB962C8B-B14F-4D97-AF65-F5344CB8AC3E}">
        <p14:creationId xmlns:p14="http://schemas.microsoft.com/office/powerpoint/2010/main" val="287094565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NÓI</a:t>
            </a:r>
            <a:r>
              <a:rPr lang="en-US" baseline="0" dirty="0" smtClean="0"/>
              <a:t> CÁCH TÍNH ĐIỂM</a:t>
            </a:r>
          </a:p>
          <a:p>
            <a:r>
              <a:rPr lang="en-US" baseline="0" dirty="0" smtClean="0"/>
              <a:t>ĐIỂM TỔNG KẾT = 30% ĐIỂM QTRINH + 70% ĐIỂM THI CUỐI KHÓA</a:t>
            </a:r>
          </a:p>
          <a:p>
            <a:r>
              <a:rPr lang="en-US" baseline="0" dirty="0" smtClean="0"/>
              <a:t>ĐIỂM Q TRÌNH = HỆ SỐ 1 CHO 2 CỘT KTRA THƯỜNG XUYÊN VÀ HỆ SỐ 2 CHO CỘT GIỮA KỲ</a:t>
            </a:r>
            <a:endParaRPr lang="en-US" dirty="0"/>
          </a:p>
        </p:txBody>
      </p:sp>
      <p:sp>
        <p:nvSpPr>
          <p:cNvPr id="4" name="Slide Number Placeholder 3"/>
          <p:cNvSpPr>
            <a:spLocks noGrp="1"/>
          </p:cNvSpPr>
          <p:nvPr>
            <p:ph type="sldNum" sz="quarter" idx="10"/>
          </p:nvPr>
        </p:nvSpPr>
        <p:spPr/>
        <p:txBody>
          <a:bodyPr/>
          <a:lstStyle/>
          <a:p>
            <a:fld id="{DA6BC527-8EE0-48D4-9E07-9C04E0093F87}" type="slidenum">
              <a:rPr lang="en-US" smtClean="0"/>
              <a:t>4</a:t>
            </a:fld>
            <a:endParaRPr lang="en-US"/>
          </a:p>
        </p:txBody>
      </p:sp>
    </p:spTree>
    <p:extLst>
      <p:ext uri="{BB962C8B-B14F-4D97-AF65-F5344CB8AC3E}">
        <p14:creationId xmlns:p14="http://schemas.microsoft.com/office/powerpoint/2010/main" val="409981661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DA6BC527-8EE0-48D4-9E07-9C04E0093F87}" type="slidenum">
              <a:rPr lang="en-US" smtClean="0"/>
              <a:t>5</a:t>
            </a:fld>
            <a:endParaRPr lang="en-US"/>
          </a:p>
        </p:txBody>
      </p:sp>
    </p:spTree>
    <p:extLst>
      <p:ext uri="{BB962C8B-B14F-4D97-AF65-F5344CB8AC3E}">
        <p14:creationId xmlns:p14="http://schemas.microsoft.com/office/powerpoint/2010/main" val="347447137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CBE40377-7959-44A3-9E3A-A2263C614A7F}" type="slidenum">
              <a:rPr lang="en-US" smtClean="0"/>
              <a:t>7</a:t>
            </a:fld>
            <a:endParaRPr lang="en-US"/>
          </a:p>
        </p:txBody>
      </p:sp>
    </p:spTree>
    <p:extLst>
      <p:ext uri="{BB962C8B-B14F-4D97-AF65-F5344CB8AC3E}">
        <p14:creationId xmlns:p14="http://schemas.microsoft.com/office/powerpoint/2010/main" val="325802476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200" b="1" i="1" dirty="0" err="1" smtClean="0">
                <a:latin typeface="Times New Roman" panose="02020603050405020304" pitchFamily="18" charset="0"/>
                <a:ea typeface="Yu Mincho" panose="02020400000000000000" pitchFamily="18" charset="-128"/>
                <a:cs typeface="Times New Roman" panose="02020603050405020304" pitchFamily="18" charset="0"/>
              </a:rPr>
              <a:t>Kinh</a:t>
            </a:r>
            <a:r>
              <a:rPr lang="en-US" sz="1200" b="1" i="1" dirty="0" smtClean="0">
                <a:latin typeface="Times New Roman" panose="02020603050405020304" pitchFamily="18" charset="0"/>
                <a:ea typeface="Yu Mincho" panose="02020400000000000000" pitchFamily="18" charset="-128"/>
                <a:cs typeface="Times New Roman" panose="02020603050405020304" pitchFamily="18" charset="0"/>
              </a:rPr>
              <a:t> </a:t>
            </a:r>
            <a:r>
              <a:rPr lang="en-US" sz="1200" b="1" i="1" dirty="0" err="1" smtClean="0">
                <a:latin typeface="Times New Roman" panose="02020603050405020304" pitchFamily="18" charset="0"/>
                <a:ea typeface="Yu Mincho" panose="02020400000000000000" pitchFamily="18" charset="-128"/>
                <a:cs typeface="Times New Roman" panose="02020603050405020304" pitchFamily="18" charset="0"/>
              </a:rPr>
              <a:t>tế</a:t>
            </a:r>
            <a:r>
              <a:rPr lang="en-US" sz="1200" b="1" i="1" dirty="0" smtClean="0">
                <a:latin typeface="Times New Roman" panose="02020603050405020304" pitchFamily="18" charset="0"/>
                <a:ea typeface="Yu Mincho" panose="02020400000000000000" pitchFamily="18" charset="-128"/>
                <a:cs typeface="Times New Roman" panose="02020603050405020304" pitchFamily="18" charset="0"/>
              </a:rPr>
              <a:t> </a:t>
            </a:r>
            <a:r>
              <a:rPr lang="en-US" sz="1200" b="1" i="1" dirty="0" err="1" smtClean="0">
                <a:latin typeface="Times New Roman" panose="02020603050405020304" pitchFamily="18" charset="0"/>
                <a:ea typeface="Yu Mincho" panose="02020400000000000000" pitchFamily="18" charset="-128"/>
                <a:cs typeface="Times New Roman" panose="02020603050405020304" pitchFamily="18" charset="0"/>
              </a:rPr>
              <a:t>vận</a:t>
            </a:r>
            <a:r>
              <a:rPr lang="en-US" sz="1200" b="1" i="1" dirty="0" smtClean="0">
                <a:latin typeface="Times New Roman" panose="02020603050405020304" pitchFamily="18" charset="0"/>
                <a:ea typeface="Yu Mincho" panose="02020400000000000000" pitchFamily="18" charset="-128"/>
                <a:cs typeface="Times New Roman" panose="02020603050405020304" pitchFamily="18" charset="0"/>
              </a:rPr>
              <a:t> </a:t>
            </a:r>
            <a:r>
              <a:rPr lang="en-US" sz="1200" b="1" i="1" dirty="0" err="1" smtClean="0">
                <a:latin typeface="Times New Roman" panose="02020603050405020304" pitchFamily="18" charset="0"/>
                <a:ea typeface="Yu Mincho" panose="02020400000000000000" pitchFamily="18" charset="-128"/>
                <a:cs typeface="Times New Roman" panose="02020603050405020304" pitchFamily="18" charset="0"/>
              </a:rPr>
              <a:t>tải</a:t>
            </a:r>
            <a:r>
              <a:rPr lang="en-US" sz="1200" b="1" i="1" dirty="0" smtClean="0">
                <a:latin typeface="Times New Roman" panose="02020603050405020304" pitchFamily="18" charset="0"/>
                <a:ea typeface="Yu Mincho" panose="02020400000000000000" pitchFamily="18" charset="-128"/>
                <a:cs typeface="Times New Roman" panose="02020603050405020304" pitchFamily="18" charset="0"/>
              </a:rPr>
              <a:t> </a:t>
            </a:r>
            <a:r>
              <a:rPr lang="en-US" sz="1200" b="1" i="1" dirty="0" err="1" smtClean="0">
                <a:latin typeface="Times New Roman" panose="02020603050405020304" pitchFamily="18" charset="0"/>
                <a:ea typeface="Yu Mincho" panose="02020400000000000000" pitchFamily="18" charset="-128"/>
                <a:cs typeface="Times New Roman" panose="02020603050405020304" pitchFamily="18" charset="0"/>
              </a:rPr>
              <a:t>là</a:t>
            </a:r>
            <a:r>
              <a:rPr lang="en-US" sz="1200" b="1" i="1" dirty="0" smtClean="0">
                <a:latin typeface="Times New Roman" panose="02020603050405020304" pitchFamily="18" charset="0"/>
                <a:ea typeface="Yu Mincho" panose="02020400000000000000" pitchFamily="18" charset="-128"/>
                <a:cs typeface="Times New Roman" panose="02020603050405020304" pitchFamily="18" charset="0"/>
              </a:rPr>
              <a:t> </a:t>
            </a:r>
            <a:r>
              <a:rPr lang="en-US" sz="1200" b="1" i="1" dirty="0" err="1" smtClean="0">
                <a:latin typeface="Times New Roman" panose="02020603050405020304" pitchFamily="18" charset="0"/>
                <a:ea typeface="Yu Mincho" panose="02020400000000000000" pitchFamily="18" charset="-128"/>
                <a:cs typeface="Times New Roman" panose="02020603050405020304" pitchFamily="18" charset="0"/>
              </a:rPr>
              <a:t>môn</a:t>
            </a:r>
            <a:r>
              <a:rPr lang="en-US" sz="1200" b="1" i="1" dirty="0" smtClean="0">
                <a:latin typeface="Times New Roman" panose="02020603050405020304" pitchFamily="18" charset="0"/>
                <a:ea typeface="Yu Mincho" panose="02020400000000000000" pitchFamily="18" charset="-128"/>
                <a:cs typeface="Times New Roman" panose="02020603050405020304" pitchFamily="18" charset="0"/>
              </a:rPr>
              <a:t> </a:t>
            </a:r>
            <a:r>
              <a:rPr lang="en-US" sz="1200" b="1" i="1" dirty="0" err="1" smtClean="0">
                <a:latin typeface="Times New Roman" panose="02020603050405020304" pitchFamily="18" charset="0"/>
                <a:ea typeface="Yu Mincho" panose="02020400000000000000" pitchFamily="18" charset="-128"/>
                <a:cs typeface="Times New Roman" panose="02020603050405020304" pitchFamily="18" charset="0"/>
              </a:rPr>
              <a:t>khoa</a:t>
            </a:r>
            <a:r>
              <a:rPr lang="en-US" sz="1200" b="1" i="1" dirty="0" smtClean="0">
                <a:latin typeface="Times New Roman" panose="02020603050405020304" pitchFamily="18" charset="0"/>
                <a:ea typeface="Yu Mincho" panose="02020400000000000000" pitchFamily="18" charset="-128"/>
                <a:cs typeface="Times New Roman" panose="02020603050405020304" pitchFamily="18" charset="0"/>
              </a:rPr>
              <a:t> </a:t>
            </a:r>
            <a:r>
              <a:rPr lang="en-US" sz="1200" b="1" i="1" dirty="0" err="1" smtClean="0">
                <a:latin typeface="Times New Roman" panose="02020603050405020304" pitchFamily="18" charset="0"/>
                <a:ea typeface="Yu Mincho" panose="02020400000000000000" pitchFamily="18" charset="-128"/>
                <a:cs typeface="Times New Roman" panose="02020603050405020304" pitchFamily="18" charset="0"/>
              </a:rPr>
              <a:t>học</a:t>
            </a:r>
            <a:r>
              <a:rPr lang="en-US" sz="1200" b="1" i="1" dirty="0" smtClean="0">
                <a:latin typeface="Times New Roman" panose="02020603050405020304" pitchFamily="18" charset="0"/>
                <a:ea typeface="Yu Mincho" panose="02020400000000000000" pitchFamily="18" charset="-128"/>
                <a:cs typeface="Times New Roman" panose="02020603050405020304" pitchFamily="18" charset="0"/>
              </a:rPr>
              <a:t> </a:t>
            </a:r>
            <a:r>
              <a:rPr lang="en-US" sz="1200" b="1" i="1" dirty="0" err="1" smtClean="0">
                <a:latin typeface="Times New Roman" panose="02020603050405020304" pitchFamily="18" charset="0"/>
                <a:ea typeface="Yu Mincho" panose="02020400000000000000" pitchFamily="18" charset="-128"/>
                <a:cs typeface="Times New Roman" panose="02020603050405020304" pitchFamily="18" charset="0"/>
              </a:rPr>
              <a:t>xã</a:t>
            </a:r>
            <a:r>
              <a:rPr lang="en-US" sz="1200" b="1" i="1" dirty="0" smtClean="0">
                <a:latin typeface="Times New Roman" panose="02020603050405020304" pitchFamily="18" charset="0"/>
                <a:ea typeface="Yu Mincho" panose="02020400000000000000" pitchFamily="18" charset="-128"/>
                <a:cs typeface="Times New Roman" panose="02020603050405020304" pitchFamily="18" charset="0"/>
              </a:rPr>
              <a:t> </a:t>
            </a:r>
            <a:r>
              <a:rPr lang="en-US" sz="1200" b="1" i="1" dirty="0" err="1" smtClean="0">
                <a:latin typeface="Times New Roman" panose="02020603050405020304" pitchFamily="18" charset="0"/>
                <a:ea typeface="Yu Mincho" panose="02020400000000000000" pitchFamily="18" charset="-128"/>
                <a:cs typeface="Times New Roman" panose="02020603050405020304" pitchFamily="18" charset="0"/>
              </a:rPr>
              <a:t>hội</a:t>
            </a:r>
            <a:r>
              <a:rPr lang="en-US" sz="1200" b="1" i="1" dirty="0" smtClean="0">
                <a:latin typeface="Times New Roman" panose="02020603050405020304" pitchFamily="18" charset="0"/>
                <a:ea typeface="Yu Mincho" panose="02020400000000000000" pitchFamily="18" charset="-128"/>
                <a:cs typeface="Times New Roman" panose="02020603050405020304" pitchFamily="18" charset="0"/>
              </a:rPr>
              <a:t> </a:t>
            </a:r>
            <a:r>
              <a:rPr lang="en-US" sz="1200" b="1" i="1" dirty="0" err="1" smtClean="0">
                <a:latin typeface="Times New Roman" panose="02020603050405020304" pitchFamily="18" charset="0"/>
                <a:ea typeface="Yu Mincho" panose="02020400000000000000" pitchFamily="18" charset="-128"/>
                <a:cs typeface="Times New Roman" panose="02020603050405020304" pitchFamily="18" charset="0"/>
              </a:rPr>
              <a:t>nghiên</a:t>
            </a:r>
            <a:r>
              <a:rPr lang="en-US" sz="1200" b="1" i="1" dirty="0" smtClean="0">
                <a:latin typeface="Times New Roman" panose="02020603050405020304" pitchFamily="18" charset="0"/>
                <a:ea typeface="Yu Mincho" panose="02020400000000000000" pitchFamily="18" charset="-128"/>
                <a:cs typeface="Times New Roman" panose="02020603050405020304" pitchFamily="18" charset="0"/>
              </a:rPr>
              <a:t> </a:t>
            </a:r>
            <a:r>
              <a:rPr lang="en-US" sz="1200" b="1" i="1" dirty="0" err="1" smtClean="0">
                <a:latin typeface="Times New Roman" panose="02020603050405020304" pitchFamily="18" charset="0"/>
                <a:ea typeface="Yu Mincho" panose="02020400000000000000" pitchFamily="18" charset="-128"/>
                <a:cs typeface="Times New Roman" panose="02020603050405020304" pitchFamily="18" charset="0"/>
              </a:rPr>
              <a:t>cứu</a:t>
            </a:r>
            <a:r>
              <a:rPr lang="en-US" sz="1200" b="1" i="1" dirty="0" smtClean="0">
                <a:latin typeface="Times New Roman" panose="02020603050405020304" pitchFamily="18" charset="0"/>
                <a:ea typeface="Yu Mincho" panose="02020400000000000000" pitchFamily="18" charset="-128"/>
                <a:cs typeface="Times New Roman" panose="02020603050405020304" pitchFamily="18" charset="0"/>
              </a:rPr>
              <a:t> </a:t>
            </a:r>
            <a:r>
              <a:rPr lang="en-US" sz="1200" b="1" i="1" dirty="0" err="1" smtClean="0">
                <a:latin typeface="Times New Roman" panose="02020603050405020304" pitchFamily="18" charset="0"/>
                <a:ea typeface="Yu Mincho" panose="02020400000000000000" pitchFamily="18" charset="-128"/>
                <a:cs typeface="Times New Roman" panose="02020603050405020304" pitchFamily="18" charset="0"/>
              </a:rPr>
              <a:t>phương</a:t>
            </a:r>
            <a:r>
              <a:rPr lang="en-US" sz="1200" b="1" i="1" dirty="0" smtClean="0">
                <a:latin typeface="Times New Roman" panose="02020603050405020304" pitchFamily="18" charset="0"/>
                <a:ea typeface="Yu Mincho" panose="02020400000000000000" pitchFamily="18" charset="-128"/>
                <a:cs typeface="Times New Roman" panose="02020603050405020304" pitchFamily="18" charset="0"/>
              </a:rPr>
              <a:t> </a:t>
            </a:r>
            <a:r>
              <a:rPr lang="en-US" sz="1200" b="1" i="1" dirty="0" err="1" smtClean="0">
                <a:latin typeface="Times New Roman" panose="02020603050405020304" pitchFamily="18" charset="0"/>
                <a:ea typeface="Yu Mincho" panose="02020400000000000000" pitchFamily="18" charset="-128"/>
                <a:cs typeface="Times New Roman" panose="02020603050405020304" pitchFamily="18" charset="0"/>
              </a:rPr>
              <a:t>pháp</a:t>
            </a:r>
            <a:r>
              <a:rPr lang="en-US" sz="1200" b="1" i="1" dirty="0" smtClean="0">
                <a:latin typeface="Times New Roman" panose="02020603050405020304" pitchFamily="18" charset="0"/>
                <a:ea typeface="Yu Mincho" panose="02020400000000000000" pitchFamily="18" charset="-128"/>
                <a:cs typeface="Times New Roman" panose="02020603050405020304" pitchFamily="18" charset="0"/>
              </a:rPr>
              <a:t> </a:t>
            </a:r>
            <a:r>
              <a:rPr lang="en-US" sz="1200" b="1" i="1" dirty="0" err="1" smtClean="0">
                <a:latin typeface="Times New Roman" panose="02020603050405020304" pitchFamily="18" charset="0"/>
                <a:ea typeface="Yu Mincho" panose="02020400000000000000" pitchFamily="18" charset="-128"/>
                <a:cs typeface="Times New Roman" panose="02020603050405020304" pitchFamily="18" charset="0"/>
              </a:rPr>
              <a:t>lựa</a:t>
            </a:r>
            <a:r>
              <a:rPr lang="en-US" sz="1200" b="1" i="1" dirty="0" smtClean="0">
                <a:latin typeface="Times New Roman" panose="02020603050405020304" pitchFamily="18" charset="0"/>
                <a:ea typeface="Yu Mincho" panose="02020400000000000000" pitchFamily="18" charset="-128"/>
                <a:cs typeface="Times New Roman" panose="02020603050405020304" pitchFamily="18" charset="0"/>
              </a:rPr>
              <a:t> </a:t>
            </a:r>
            <a:r>
              <a:rPr lang="en-US" sz="1200" b="1" i="1" dirty="0" err="1" smtClean="0">
                <a:latin typeface="Times New Roman" panose="02020603050405020304" pitchFamily="18" charset="0"/>
                <a:ea typeface="Yu Mincho" panose="02020400000000000000" pitchFamily="18" charset="-128"/>
                <a:cs typeface="Times New Roman" panose="02020603050405020304" pitchFamily="18" charset="0"/>
              </a:rPr>
              <a:t>chọn</a:t>
            </a:r>
            <a:r>
              <a:rPr lang="en-US" sz="1200" b="1" i="1" dirty="0" smtClean="0">
                <a:latin typeface="Times New Roman" panose="02020603050405020304" pitchFamily="18" charset="0"/>
                <a:ea typeface="Yu Mincho" panose="02020400000000000000" pitchFamily="18" charset="-128"/>
                <a:cs typeface="Times New Roman" panose="02020603050405020304" pitchFamily="18" charset="0"/>
              </a:rPr>
              <a:t> </a:t>
            </a:r>
            <a:r>
              <a:rPr lang="en-US" sz="1200" b="1" i="1" dirty="0" err="1" smtClean="0">
                <a:latin typeface="Times New Roman" panose="02020603050405020304" pitchFamily="18" charset="0"/>
                <a:ea typeface="Yu Mincho" panose="02020400000000000000" pitchFamily="18" charset="-128"/>
                <a:cs typeface="Times New Roman" panose="02020603050405020304" pitchFamily="18" charset="0"/>
              </a:rPr>
              <a:t>hợp</a:t>
            </a:r>
            <a:r>
              <a:rPr lang="en-US" sz="1200" b="1" i="1" dirty="0" smtClean="0">
                <a:latin typeface="Times New Roman" panose="02020603050405020304" pitchFamily="18" charset="0"/>
                <a:ea typeface="Yu Mincho" panose="02020400000000000000" pitchFamily="18" charset="-128"/>
                <a:cs typeface="Times New Roman" panose="02020603050405020304" pitchFamily="18" charset="0"/>
              </a:rPr>
              <a:t> </a:t>
            </a:r>
            <a:r>
              <a:rPr lang="en-US" sz="1200" b="1" i="1" dirty="0" err="1" smtClean="0">
                <a:latin typeface="Times New Roman" panose="02020603050405020304" pitchFamily="18" charset="0"/>
                <a:ea typeface="Yu Mincho" panose="02020400000000000000" pitchFamily="18" charset="-128"/>
                <a:cs typeface="Times New Roman" panose="02020603050405020304" pitchFamily="18" charset="0"/>
              </a:rPr>
              <a:t>lý</a:t>
            </a:r>
            <a:r>
              <a:rPr lang="en-US" sz="1200" b="1" i="1" dirty="0" smtClean="0">
                <a:latin typeface="Times New Roman" panose="02020603050405020304" pitchFamily="18" charset="0"/>
                <a:ea typeface="Yu Mincho" panose="02020400000000000000" pitchFamily="18" charset="-128"/>
                <a:cs typeface="Times New Roman" panose="02020603050405020304" pitchFamily="18" charset="0"/>
              </a:rPr>
              <a:t> </a:t>
            </a:r>
            <a:r>
              <a:rPr lang="en-US" sz="1200" i="1" dirty="0" err="1" smtClean="0">
                <a:latin typeface="Times New Roman" panose="02020603050405020304" pitchFamily="18" charset="0"/>
                <a:ea typeface="Yu Mincho" panose="02020400000000000000" pitchFamily="18" charset="-128"/>
                <a:cs typeface="Times New Roman" panose="02020603050405020304" pitchFamily="18" charset="0"/>
              </a:rPr>
              <a:t>phương</a:t>
            </a:r>
            <a:r>
              <a:rPr lang="en-US" sz="1200" i="1" dirty="0" smtClean="0">
                <a:latin typeface="Times New Roman" panose="02020603050405020304" pitchFamily="18" charset="0"/>
                <a:ea typeface="Yu Mincho" panose="02020400000000000000" pitchFamily="18" charset="-128"/>
                <a:cs typeface="Times New Roman" panose="02020603050405020304" pitchFamily="18" charset="0"/>
              </a:rPr>
              <a:t> </a:t>
            </a:r>
            <a:r>
              <a:rPr lang="en-US" sz="1200" i="1" dirty="0" err="1" smtClean="0">
                <a:latin typeface="Times New Roman" panose="02020603050405020304" pitchFamily="18" charset="0"/>
                <a:ea typeface="Yu Mincho" panose="02020400000000000000" pitchFamily="18" charset="-128"/>
                <a:cs typeface="Times New Roman" panose="02020603050405020304" pitchFamily="18" charset="0"/>
              </a:rPr>
              <a:t>tiện</a:t>
            </a:r>
            <a:r>
              <a:rPr lang="en-US" sz="1200" i="1" dirty="0" smtClean="0">
                <a:latin typeface="Times New Roman" panose="02020603050405020304" pitchFamily="18" charset="0"/>
                <a:ea typeface="Yu Mincho" panose="02020400000000000000" pitchFamily="18" charset="-128"/>
                <a:cs typeface="Times New Roman" panose="02020603050405020304" pitchFamily="18" charset="0"/>
              </a:rPr>
              <a:t>, </a:t>
            </a:r>
            <a:r>
              <a:rPr lang="en-US" sz="1200" i="1" dirty="0" err="1" smtClean="0">
                <a:latin typeface="Times New Roman" panose="02020603050405020304" pitchFamily="18" charset="0"/>
                <a:ea typeface="Yu Mincho" panose="02020400000000000000" pitchFamily="18" charset="-128"/>
                <a:cs typeface="Times New Roman" panose="02020603050405020304" pitchFamily="18" charset="0"/>
              </a:rPr>
              <a:t>thiết</a:t>
            </a:r>
            <a:r>
              <a:rPr lang="en-US" sz="1200" i="1" dirty="0" smtClean="0">
                <a:latin typeface="Times New Roman" panose="02020603050405020304" pitchFamily="18" charset="0"/>
                <a:ea typeface="Yu Mincho" panose="02020400000000000000" pitchFamily="18" charset="-128"/>
                <a:cs typeface="Times New Roman" panose="02020603050405020304" pitchFamily="18" charset="0"/>
              </a:rPr>
              <a:t> </a:t>
            </a:r>
            <a:r>
              <a:rPr lang="en-US" sz="1200" i="1" dirty="0" err="1" smtClean="0">
                <a:latin typeface="Times New Roman" panose="02020603050405020304" pitchFamily="18" charset="0"/>
                <a:ea typeface="Yu Mincho" panose="02020400000000000000" pitchFamily="18" charset="-128"/>
                <a:cs typeface="Times New Roman" panose="02020603050405020304" pitchFamily="18" charset="0"/>
              </a:rPr>
              <a:t>bị</a:t>
            </a:r>
            <a:r>
              <a:rPr lang="en-US" sz="1200" i="1" dirty="0" smtClean="0">
                <a:latin typeface="Times New Roman" panose="02020603050405020304" pitchFamily="18" charset="0"/>
                <a:ea typeface="Yu Mincho" panose="02020400000000000000" pitchFamily="18" charset="-128"/>
                <a:cs typeface="Times New Roman" panose="02020603050405020304" pitchFamily="18" charset="0"/>
              </a:rPr>
              <a:t> </a:t>
            </a:r>
            <a:r>
              <a:rPr lang="en-US" sz="1200" i="1" dirty="0" err="1" smtClean="0">
                <a:latin typeface="Times New Roman" panose="02020603050405020304" pitchFamily="18" charset="0"/>
                <a:ea typeface="Yu Mincho" panose="02020400000000000000" pitchFamily="18" charset="-128"/>
                <a:cs typeface="Times New Roman" panose="02020603050405020304" pitchFamily="18" charset="0"/>
              </a:rPr>
              <a:t>phục</a:t>
            </a:r>
            <a:r>
              <a:rPr lang="en-US" sz="1200" i="1" dirty="0" smtClean="0">
                <a:latin typeface="Times New Roman" panose="02020603050405020304" pitchFamily="18" charset="0"/>
                <a:ea typeface="Yu Mincho" panose="02020400000000000000" pitchFamily="18" charset="-128"/>
                <a:cs typeface="Times New Roman" panose="02020603050405020304" pitchFamily="18" charset="0"/>
              </a:rPr>
              <a:t> </a:t>
            </a:r>
            <a:r>
              <a:rPr lang="en-US" sz="1200" i="1" dirty="0" err="1" smtClean="0">
                <a:latin typeface="Times New Roman" panose="02020603050405020304" pitchFamily="18" charset="0"/>
                <a:ea typeface="Yu Mincho" panose="02020400000000000000" pitchFamily="18" charset="-128"/>
                <a:cs typeface="Times New Roman" panose="02020603050405020304" pitchFamily="18" charset="0"/>
              </a:rPr>
              <a:t>vụ</a:t>
            </a:r>
            <a:r>
              <a:rPr lang="en-US" sz="1200" i="1" dirty="0" smtClean="0">
                <a:latin typeface="Times New Roman" panose="02020603050405020304" pitchFamily="18" charset="0"/>
                <a:ea typeface="Yu Mincho" panose="02020400000000000000" pitchFamily="18" charset="-128"/>
                <a:cs typeface="Times New Roman" panose="02020603050405020304" pitchFamily="18" charset="0"/>
              </a:rPr>
              <a:t> </a:t>
            </a:r>
            <a:r>
              <a:rPr lang="en-US" sz="1200" i="1" dirty="0" err="1" smtClean="0">
                <a:latin typeface="Times New Roman" panose="02020603050405020304" pitchFamily="18" charset="0"/>
                <a:ea typeface="Yu Mincho" panose="02020400000000000000" pitchFamily="18" charset="-128"/>
                <a:cs typeface="Times New Roman" panose="02020603050405020304" pitchFamily="18" charset="0"/>
              </a:rPr>
              <a:t>quá</a:t>
            </a:r>
            <a:r>
              <a:rPr lang="en-US" sz="1200" i="1" dirty="0" smtClean="0">
                <a:latin typeface="Times New Roman" panose="02020603050405020304" pitchFamily="18" charset="0"/>
                <a:ea typeface="Yu Mincho" panose="02020400000000000000" pitchFamily="18" charset="-128"/>
                <a:cs typeface="Times New Roman" panose="02020603050405020304" pitchFamily="18" charset="0"/>
              </a:rPr>
              <a:t> </a:t>
            </a:r>
            <a:r>
              <a:rPr lang="en-US" sz="1200" i="1" dirty="0" err="1" smtClean="0">
                <a:latin typeface="Times New Roman" panose="02020603050405020304" pitchFamily="18" charset="0"/>
                <a:ea typeface="Yu Mincho" panose="02020400000000000000" pitchFamily="18" charset="-128"/>
                <a:cs typeface="Times New Roman" panose="02020603050405020304" pitchFamily="18" charset="0"/>
              </a:rPr>
              <a:t>trình</a:t>
            </a:r>
            <a:r>
              <a:rPr lang="en-US" sz="1200" i="1" dirty="0" smtClean="0">
                <a:latin typeface="Times New Roman" panose="02020603050405020304" pitchFamily="18" charset="0"/>
                <a:ea typeface="Yu Mincho" panose="02020400000000000000" pitchFamily="18" charset="-128"/>
                <a:cs typeface="Times New Roman" panose="02020603050405020304" pitchFamily="18" charset="0"/>
              </a:rPr>
              <a:t> </a:t>
            </a:r>
            <a:r>
              <a:rPr lang="en-US" sz="1200" i="1" dirty="0" err="1" smtClean="0">
                <a:latin typeface="Times New Roman" panose="02020603050405020304" pitchFamily="18" charset="0"/>
                <a:ea typeface="Yu Mincho" panose="02020400000000000000" pitchFamily="18" charset="-128"/>
                <a:cs typeface="Times New Roman" panose="02020603050405020304" pitchFamily="18" charset="0"/>
              </a:rPr>
              <a:t>sản</a:t>
            </a:r>
            <a:r>
              <a:rPr lang="en-US" sz="1200" i="1" dirty="0" smtClean="0">
                <a:latin typeface="Times New Roman" panose="02020603050405020304" pitchFamily="18" charset="0"/>
                <a:ea typeface="Yu Mincho" panose="02020400000000000000" pitchFamily="18" charset="-128"/>
                <a:cs typeface="Times New Roman" panose="02020603050405020304" pitchFamily="18" charset="0"/>
              </a:rPr>
              <a:t> </a:t>
            </a:r>
            <a:r>
              <a:rPr lang="en-US" sz="1200" i="1" dirty="0" err="1" smtClean="0">
                <a:latin typeface="Times New Roman" panose="02020603050405020304" pitchFamily="18" charset="0"/>
                <a:ea typeface="Yu Mincho" panose="02020400000000000000" pitchFamily="18" charset="-128"/>
                <a:cs typeface="Times New Roman" panose="02020603050405020304" pitchFamily="18" charset="0"/>
              </a:rPr>
              <a:t>xuất</a:t>
            </a:r>
            <a:r>
              <a:rPr lang="en-US" sz="1200" i="1" dirty="0" smtClean="0">
                <a:latin typeface="Times New Roman" panose="02020603050405020304" pitchFamily="18" charset="0"/>
                <a:ea typeface="Yu Mincho" panose="02020400000000000000" pitchFamily="18" charset="-128"/>
                <a:cs typeface="Times New Roman" panose="02020603050405020304" pitchFamily="18" charset="0"/>
              </a:rPr>
              <a:t> </a:t>
            </a:r>
            <a:r>
              <a:rPr lang="en-US" sz="1200" i="1" dirty="0" err="1" smtClean="0">
                <a:latin typeface="Times New Roman" panose="02020603050405020304" pitchFamily="18" charset="0"/>
                <a:ea typeface="Yu Mincho" panose="02020400000000000000" pitchFamily="18" charset="-128"/>
                <a:cs typeface="Times New Roman" panose="02020603050405020304" pitchFamily="18" charset="0"/>
              </a:rPr>
              <a:t>vận</a:t>
            </a:r>
            <a:r>
              <a:rPr lang="en-US" sz="1200" i="1" dirty="0" smtClean="0">
                <a:latin typeface="Times New Roman" panose="02020603050405020304" pitchFamily="18" charset="0"/>
                <a:ea typeface="Yu Mincho" panose="02020400000000000000" pitchFamily="18" charset="-128"/>
                <a:cs typeface="Times New Roman" panose="02020603050405020304" pitchFamily="18" charset="0"/>
              </a:rPr>
              <a:t> </a:t>
            </a:r>
            <a:r>
              <a:rPr lang="en-US" sz="1200" i="1" dirty="0" err="1" smtClean="0">
                <a:latin typeface="Times New Roman" panose="02020603050405020304" pitchFamily="18" charset="0"/>
                <a:ea typeface="Yu Mincho" panose="02020400000000000000" pitchFamily="18" charset="-128"/>
                <a:cs typeface="Times New Roman" panose="02020603050405020304" pitchFamily="18" charset="0"/>
              </a:rPr>
              <a:t>tải</a:t>
            </a:r>
            <a:r>
              <a:rPr lang="en-US" sz="1200" i="1" dirty="0" smtClean="0">
                <a:latin typeface="Times New Roman" panose="02020603050405020304" pitchFamily="18" charset="0"/>
                <a:ea typeface="Yu Mincho" panose="02020400000000000000" pitchFamily="18" charset="-128"/>
                <a:cs typeface="Times New Roman" panose="02020603050405020304" pitchFamily="18" charset="0"/>
              </a:rPr>
              <a:t>, </a:t>
            </a:r>
            <a:r>
              <a:rPr lang="en-US" sz="1200" i="1" dirty="0" err="1" smtClean="0">
                <a:latin typeface="Times New Roman" panose="02020603050405020304" pitchFamily="18" charset="0"/>
                <a:ea typeface="Yu Mincho" panose="02020400000000000000" pitchFamily="18" charset="-128"/>
                <a:cs typeface="Times New Roman" panose="02020603050405020304" pitchFamily="18" charset="0"/>
              </a:rPr>
              <a:t>hoạch</a:t>
            </a:r>
            <a:r>
              <a:rPr lang="en-US" sz="1200" i="1" dirty="0" smtClean="0">
                <a:latin typeface="Times New Roman" panose="02020603050405020304" pitchFamily="18" charset="0"/>
                <a:ea typeface="Yu Mincho" panose="02020400000000000000" pitchFamily="18" charset="-128"/>
                <a:cs typeface="Times New Roman" panose="02020603050405020304" pitchFamily="18" charset="0"/>
              </a:rPr>
              <a:t> </a:t>
            </a:r>
            <a:r>
              <a:rPr lang="en-US" sz="1200" i="1" dirty="0" err="1" smtClean="0">
                <a:latin typeface="Times New Roman" panose="02020603050405020304" pitchFamily="18" charset="0"/>
                <a:ea typeface="Yu Mincho" panose="02020400000000000000" pitchFamily="18" charset="-128"/>
                <a:cs typeface="Times New Roman" panose="02020603050405020304" pitchFamily="18" charset="0"/>
              </a:rPr>
              <a:t>định</a:t>
            </a:r>
            <a:r>
              <a:rPr lang="en-US" sz="1200" i="1" dirty="0" smtClean="0">
                <a:latin typeface="Times New Roman" panose="02020603050405020304" pitchFamily="18" charset="0"/>
                <a:ea typeface="Yu Mincho" panose="02020400000000000000" pitchFamily="18" charset="-128"/>
                <a:cs typeface="Times New Roman" panose="02020603050405020304" pitchFamily="18" charset="0"/>
              </a:rPr>
              <a:t> </a:t>
            </a:r>
            <a:r>
              <a:rPr lang="en-US" sz="1200" i="1" dirty="0" err="1" smtClean="0">
                <a:latin typeface="Times New Roman" panose="02020603050405020304" pitchFamily="18" charset="0"/>
                <a:ea typeface="Yu Mincho" panose="02020400000000000000" pitchFamily="18" charset="-128"/>
                <a:cs typeface="Times New Roman" panose="02020603050405020304" pitchFamily="18" charset="0"/>
              </a:rPr>
              <a:t>giá</a:t>
            </a:r>
            <a:r>
              <a:rPr lang="en-US" sz="1200" i="1" dirty="0" smtClean="0">
                <a:latin typeface="Times New Roman" panose="02020603050405020304" pitchFamily="18" charset="0"/>
                <a:ea typeface="Yu Mincho" panose="02020400000000000000" pitchFamily="18" charset="-128"/>
                <a:cs typeface="Times New Roman" panose="02020603050405020304" pitchFamily="18" charset="0"/>
              </a:rPr>
              <a:t> </a:t>
            </a:r>
            <a:r>
              <a:rPr lang="en-US" sz="1200" i="1" dirty="0" err="1" smtClean="0">
                <a:latin typeface="Times New Roman" panose="02020603050405020304" pitchFamily="18" charset="0"/>
                <a:ea typeface="Yu Mincho" panose="02020400000000000000" pitchFamily="18" charset="-128"/>
                <a:cs typeface="Times New Roman" panose="02020603050405020304" pitchFamily="18" charset="0"/>
              </a:rPr>
              <a:t>thành</a:t>
            </a:r>
            <a:r>
              <a:rPr lang="en-US" sz="1200" i="1" dirty="0" smtClean="0">
                <a:latin typeface="Times New Roman" panose="02020603050405020304" pitchFamily="18" charset="0"/>
                <a:ea typeface="Yu Mincho" panose="02020400000000000000" pitchFamily="18" charset="-128"/>
                <a:cs typeface="Times New Roman" panose="02020603050405020304" pitchFamily="18" charset="0"/>
              </a:rPr>
              <a:t> </a:t>
            </a:r>
            <a:r>
              <a:rPr lang="en-US" sz="1200" i="1" dirty="0" err="1" smtClean="0">
                <a:latin typeface="Times New Roman" panose="02020603050405020304" pitchFamily="18" charset="0"/>
                <a:ea typeface="Yu Mincho" panose="02020400000000000000" pitchFamily="18" charset="-128"/>
                <a:cs typeface="Times New Roman" panose="02020603050405020304" pitchFamily="18" charset="0"/>
              </a:rPr>
              <a:t>vận</a:t>
            </a:r>
            <a:r>
              <a:rPr lang="en-US" sz="1200" i="1" dirty="0" smtClean="0">
                <a:latin typeface="Times New Roman" panose="02020603050405020304" pitchFamily="18" charset="0"/>
                <a:ea typeface="Yu Mincho" panose="02020400000000000000" pitchFamily="18" charset="-128"/>
                <a:cs typeface="Times New Roman" panose="02020603050405020304" pitchFamily="18" charset="0"/>
              </a:rPr>
              <a:t> </a:t>
            </a:r>
            <a:r>
              <a:rPr lang="en-US" sz="1200" i="1" dirty="0" err="1" smtClean="0">
                <a:latin typeface="Times New Roman" panose="02020603050405020304" pitchFamily="18" charset="0"/>
                <a:ea typeface="Yu Mincho" panose="02020400000000000000" pitchFamily="18" charset="-128"/>
                <a:cs typeface="Times New Roman" panose="02020603050405020304" pitchFamily="18" charset="0"/>
              </a:rPr>
              <a:t>tải</a:t>
            </a:r>
            <a:r>
              <a:rPr lang="en-US" sz="1200" i="1" dirty="0" smtClean="0">
                <a:latin typeface="Times New Roman" panose="02020603050405020304" pitchFamily="18" charset="0"/>
                <a:ea typeface="Yu Mincho" panose="02020400000000000000" pitchFamily="18" charset="-128"/>
                <a:cs typeface="Times New Roman" panose="02020603050405020304" pitchFamily="18" charset="0"/>
              </a:rPr>
              <a:t> </a:t>
            </a:r>
            <a:r>
              <a:rPr lang="en-US" sz="1200" i="1" dirty="0" err="1" smtClean="0">
                <a:latin typeface="Times New Roman" panose="02020603050405020304" pitchFamily="18" charset="0"/>
                <a:ea typeface="Yu Mincho" panose="02020400000000000000" pitchFamily="18" charset="-128"/>
                <a:cs typeface="Times New Roman" panose="02020603050405020304" pitchFamily="18" charset="0"/>
              </a:rPr>
              <a:t>và</a:t>
            </a:r>
            <a:r>
              <a:rPr lang="en-US" sz="1200" i="1" dirty="0" smtClean="0">
                <a:latin typeface="Times New Roman" panose="02020603050405020304" pitchFamily="18" charset="0"/>
                <a:ea typeface="Yu Mincho" panose="02020400000000000000" pitchFamily="18" charset="-128"/>
                <a:cs typeface="Times New Roman" panose="02020603050405020304" pitchFamily="18" charset="0"/>
              </a:rPr>
              <a:t> </a:t>
            </a:r>
            <a:r>
              <a:rPr lang="en-US" sz="1200" i="1" dirty="0" err="1" smtClean="0">
                <a:latin typeface="Times New Roman" panose="02020603050405020304" pitchFamily="18" charset="0"/>
                <a:ea typeface="Yu Mincho" panose="02020400000000000000" pitchFamily="18" charset="-128"/>
                <a:cs typeface="Times New Roman" panose="02020603050405020304" pitchFamily="18" charset="0"/>
              </a:rPr>
              <a:t>giá</a:t>
            </a:r>
            <a:r>
              <a:rPr lang="en-US" sz="1200" i="1" dirty="0" smtClean="0">
                <a:latin typeface="Times New Roman" panose="02020603050405020304" pitchFamily="18" charset="0"/>
                <a:ea typeface="Yu Mincho" panose="02020400000000000000" pitchFamily="18" charset="-128"/>
                <a:cs typeface="Times New Roman" panose="02020603050405020304" pitchFamily="18" charset="0"/>
              </a:rPr>
              <a:t> </a:t>
            </a:r>
            <a:r>
              <a:rPr lang="en-US" sz="1200" i="1" dirty="0" err="1" smtClean="0">
                <a:latin typeface="Times New Roman" panose="02020603050405020304" pitchFamily="18" charset="0"/>
                <a:ea typeface="Yu Mincho" panose="02020400000000000000" pitchFamily="18" charset="-128"/>
                <a:cs typeface="Times New Roman" panose="02020603050405020304" pitchFamily="18" charset="0"/>
              </a:rPr>
              <a:t>cước</a:t>
            </a:r>
            <a:r>
              <a:rPr lang="en-US" sz="1200" i="1" dirty="0" smtClean="0">
                <a:latin typeface="Times New Roman" panose="02020603050405020304" pitchFamily="18" charset="0"/>
                <a:ea typeface="Yu Mincho" panose="02020400000000000000" pitchFamily="18" charset="-128"/>
                <a:cs typeface="Times New Roman" panose="02020603050405020304" pitchFamily="18" charset="0"/>
              </a:rPr>
              <a:t> </a:t>
            </a:r>
            <a:r>
              <a:rPr lang="en-US" sz="1200" i="1" dirty="0" err="1" smtClean="0">
                <a:latin typeface="Times New Roman" panose="02020603050405020304" pitchFamily="18" charset="0"/>
                <a:ea typeface="Yu Mincho" panose="02020400000000000000" pitchFamily="18" charset="-128"/>
                <a:cs typeface="Times New Roman" panose="02020603050405020304" pitchFamily="18" charset="0"/>
              </a:rPr>
              <a:t>vận</a:t>
            </a:r>
            <a:r>
              <a:rPr lang="en-US" sz="1200" i="1" dirty="0" smtClean="0">
                <a:latin typeface="Times New Roman" panose="02020603050405020304" pitchFamily="18" charset="0"/>
                <a:ea typeface="Yu Mincho" panose="02020400000000000000" pitchFamily="18" charset="-128"/>
                <a:cs typeface="Times New Roman" panose="02020603050405020304" pitchFamily="18" charset="0"/>
              </a:rPr>
              <a:t> </a:t>
            </a:r>
            <a:r>
              <a:rPr lang="en-US" sz="1200" i="1" dirty="0" err="1" smtClean="0">
                <a:latin typeface="Times New Roman" panose="02020603050405020304" pitchFamily="18" charset="0"/>
                <a:ea typeface="Yu Mincho" panose="02020400000000000000" pitchFamily="18" charset="-128"/>
                <a:cs typeface="Times New Roman" panose="02020603050405020304" pitchFamily="18" charset="0"/>
              </a:rPr>
              <a:t>tải</a:t>
            </a:r>
            <a:r>
              <a:rPr lang="en-US" sz="1200" i="1" dirty="0" smtClean="0">
                <a:latin typeface="Times New Roman" panose="02020603050405020304" pitchFamily="18" charset="0"/>
                <a:ea typeface="Yu Mincho" panose="02020400000000000000" pitchFamily="18" charset="-128"/>
                <a:cs typeface="Times New Roman" panose="02020603050405020304" pitchFamily="18" charset="0"/>
              </a:rPr>
              <a:t> </a:t>
            </a:r>
            <a:r>
              <a:rPr lang="en-US" sz="1200" i="1" dirty="0" err="1" smtClean="0">
                <a:latin typeface="Times New Roman" panose="02020603050405020304" pitchFamily="18" charset="0"/>
                <a:ea typeface="Yu Mincho" panose="02020400000000000000" pitchFamily="18" charset="-128"/>
                <a:cs typeface="Times New Roman" panose="02020603050405020304" pitchFamily="18" charset="0"/>
              </a:rPr>
              <a:t>cùng</a:t>
            </a:r>
            <a:r>
              <a:rPr lang="en-US" sz="1200" i="1" dirty="0" smtClean="0">
                <a:latin typeface="Times New Roman" panose="02020603050405020304" pitchFamily="18" charset="0"/>
                <a:ea typeface="Yu Mincho" panose="02020400000000000000" pitchFamily="18" charset="-128"/>
                <a:cs typeface="Times New Roman" panose="02020603050405020304" pitchFamily="18" charset="0"/>
              </a:rPr>
              <a:t> </a:t>
            </a:r>
            <a:r>
              <a:rPr lang="en-US" sz="1200" i="1" dirty="0" err="1" smtClean="0">
                <a:latin typeface="Times New Roman" panose="02020603050405020304" pitchFamily="18" charset="0"/>
                <a:ea typeface="Yu Mincho" panose="02020400000000000000" pitchFamily="18" charset="-128"/>
                <a:cs typeface="Times New Roman" panose="02020603050405020304" pitchFamily="18" charset="0"/>
              </a:rPr>
              <a:t>với</a:t>
            </a:r>
            <a:r>
              <a:rPr lang="en-US" sz="1200" i="1" dirty="0" smtClean="0">
                <a:latin typeface="Times New Roman" panose="02020603050405020304" pitchFamily="18" charset="0"/>
                <a:ea typeface="Yu Mincho" panose="02020400000000000000" pitchFamily="18" charset="-128"/>
                <a:cs typeface="Times New Roman" panose="02020603050405020304" pitchFamily="18" charset="0"/>
              </a:rPr>
              <a:t> </a:t>
            </a:r>
            <a:r>
              <a:rPr lang="en-US" sz="1200" i="1" dirty="0" err="1" smtClean="0">
                <a:latin typeface="Times New Roman" panose="02020603050405020304" pitchFamily="18" charset="0"/>
                <a:ea typeface="Yu Mincho" panose="02020400000000000000" pitchFamily="18" charset="-128"/>
                <a:cs typeface="Times New Roman" panose="02020603050405020304" pitchFamily="18" charset="0"/>
              </a:rPr>
              <a:t>việc</a:t>
            </a:r>
            <a:r>
              <a:rPr lang="en-US" sz="1200" i="1" dirty="0" smtClean="0">
                <a:latin typeface="Times New Roman" panose="02020603050405020304" pitchFamily="18" charset="0"/>
                <a:ea typeface="Yu Mincho" panose="02020400000000000000" pitchFamily="18" charset="-128"/>
                <a:cs typeface="Times New Roman" panose="02020603050405020304" pitchFamily="18" charset="0"/>
              </a:rPr>
              <a:t> </a:t>
            </a:r>
            <a:r>
              <a:rPr lang="en-US" sz="1200" i="1" dirty="0" err="1" smtClean="0">
                <a:latin typeface="Times New Roman" panose="02020603050405020304" pitchFamily="18" charset="0"/>
                <a:ea typeface="Yu Mincho" panose="02020400000000000000" pitchFamily="18" charset="-128"/>
                <a:cs typeface="Times New Roman" panose="02020603050405020304" pitchFamily="18" charset="0"/>
              </a:rPr>
              <a:t>tổ</a:t>
            </a:r>
            <a:r>
              <a:rPr lang="en-US" sz="1200" i="1" dirty="0" smtClean="0">
                <a:latin typeface="Times New Roman" panose="02020603050405020304" pitchFamily="18" charset="0"/>
                <a:ea typeface="Yu Mincho" panose="02020400000000000000" pitchFamily="18" charset="-128"/>
                <a:cs typeface="Times New Roman" panose="02020603050405020304" pitchFamily="18" charset="0"/>
              </a:rPr>
              <a:t> </a:t>
            </a:r>
            <a:r>
              <a:rPr lang="en-US" sz="1200" i="1" dirty="0" err="1" smtClean="0">
                <a:latin typeface="Times New Roman" panose="02020603050405020304" pitchFamily="18" charset="0"/>
                <a:ea typeface="Yu Mincho" panose="02020400000000000000" pitchFamily="18" charset="-128"/>
                <a:cs typeface="Times New Roman" panose="02020603050405020304" pitchFamily="18" charset="0"/>
              </a:rPr>
              <a:t>chức</a:t>
            </a:r>
            <a:r>
              <a:rPr lang="en-US" sz="1200" i="1" dirty="0" smtClean="0">
                <a:latin typeface="Times New Roman" panose="02020603050405020304" pitchFamily="18" charset="0"/>
                <a:ea typeface="Yu Mincho" panose="02020400000000000000" pitchFamily="18" charset="-128"/>
                <a:cs typeface="Times New Roman" panose="02020603050405020304" pitchFamily="18" charset="0"/>
              </a:rPr>
              <a:t> </a:t>
            </a:r>
            <a:r>
              <a:rPr lang="en-US" sz="1200" i="1" dirty="0" err="1" smtClean="0">
                <a:latin typeface="Times New Roman" panose="02020603050405020304" pitchFamily="18" charset="0"/>
                <a:ea typeface="Yu Mincho" panose="02020400000000000000" pitchFamily="18" charset="-128"/>
                <a:cs typeface="Times New Roman" panose="02020603050405020304" pitchFamily="18" charset="0"/>
              </a:rPr>
              <a:t>sản</a:t>
            </a:r>
            <a:r>
              <a:rPr lang="en-US" sz="1200" i="1" dirty="0" smtClean="0">
                <a:latin typeface="Times New Roman" panose="02020603050405020304" pitchFamily="18" charset="0"/>
                <a:ea typeface="Yu Mincho" panose="02020400000000000000" pitchFamily="18" charset="-128"/>
                <a:cs typeface="Times New Roman" panose="02020603050405020304" pitchFamily="18" charset="0"/>
              </a:rPr>
              <a:t> </a:t>
            </a:r>
            <a:r>
              <a:rPr lang="en-US" sz="1200" i="1" dirty="0" err="1" smtClean="0">
                <a:latin typeface="Times New Roman" panose="02020603050405020304" pitchFamily="18" charset="0"/>
                <a:ea typeface="Yu Mincho" panose="02020400000000000000" pitchFamily="18" charset="-128"/>
                <a:cs typeface="Times New Roman" panose="02020603050405020304" pitchFamily="18" charset="0"/>
              </a:rPr>
              <a:t>xuất</a:t>
            </a:r>
            <a:r>
              <a:rPr lang="en-US" sz="1200" i="1" dirty="0" smtClean="0">
                <a:latin typeface="Times New Roman" panose="02020603050405020304" pitchFamily="18" charset="0"/>
                <a:ea typeface="Yu Mincho" panose="02020400000000000000" pitchFamily="18" charset="-128"/>
                <a:cs typeface="Times New Roman" panose="02020603050405020304" pitchFamily="18" charset="0"/>
              </a:rPr>
              <a:t>, </a:t>
            </a:r>
            <a:r>
              <a:rPr lang="en-US" sz="1200" i="1" dirty="0" err="1" smtClean="0">
                <a:latin typeface="Times New Roman" panose="02020603050405020304" pitchFamily="18" charset="0"/>
                <a:ea typeface="Yu Mincho" panose="02020400000000000000" pitchFamily="18" charset="-128"/>
                <a:cs typeface="Times New Roman" panose="02020603050405020304" pitchFamily="18" charset="0"/>
              </a:rPr>
              <a:t>tổ</a:t>
            </a:r>
            <a:r>
              <a:rPr lang="en-US" sz="1200" i="1" dirty="0" smtClean="0">
                <a:latin typeface="Times New Roman" panose="02020603050405020304" pitchFamily="18" charset="0"/>
                <a:ea typeface="Yu Mincho" panose="02020400000000000000" pitchFamily="18" charset="-128"/>
                <a:cs typeface="Times New Roman" panose="02020603050405020304" pitchFamily="18" charset="0"/>
              </a:rPr>
              <a:t> </a:t>
            </a:r>
            <a:r>
              <a:rPr lang="en-US" sz="1200" i="1" dirty="0" err="1" smtClean="0">
                <a:latin typeface="Times New Roman" panose="02020603050405020304" pitchFamily="18" charset="0"/>
                <a:ea typeface="Yu Mincho" panose="02020400000000000000" pitchFamily="18" charset="-128"/>
                <a:cs typeface="Times New Roman" panose="02020603050405020304" pitchFamily="18" charset="0"/>
              </a:rPr>
              <a:t>chức</a:t>
            </a:r>
            <a:r>
              <a:rPr lang="en-US" sz="1200" i="1" dirty="0" smtClean="0">
                <a:latin typeface="Times New Roman" panose="02020603050405020304" pitchFamily="18" charset="0"/>
                <a:ea typeface="Yu Mincho" panose="02020400000000000000" pitchFamily="18" charset="-128"/>
                <a:cs typeface="Times New Roman" panose="02020603050405020304" pitchFamily="18" charset="0"/>
              </a:rPr>
              <a:t> </a:t>
            </a:r>
            <a:r>
              <a:rPr lang="en-US" sz="1200" i="1" dirty="0" err="1" smtClean="0">
                <a:latin typeface="Times New Roman" panose="02020603050405020304" pitchFamily="18" charset="0"/>
                <a:ea typeface="Yu Mincho" panose="02020400000000000000" pitchFamily="18" charset="-128"/>
                <a:cs typeface="Times New Roman" panose="02020603050405020304" pitchFamily="18" charset="0"/>
              </a:rPr>
              <a:t>lao</a:t>
            </a:r>
            <a:r>
              <a:rPr lang="en-US" sz="1200" i="1" dirty="0" smtClean="0">
                <a:latin typeface="Times New Roman" panose="02020603050405020304" pitchFamily="18" charset="0"/>
                <a:ea typeface="Yu Mincho" panose="02020400000000000000" pitchFamily="18" charset="-128"/>
                <a:cs typeface="Times New Roman" panose="02020603050405020304" pitchFamily="18" charset="0"/>
              </a:rPr>
              <a:t> </a:t>
            </a:r>
            <a:r>
              <a:rPr lang="en-US" sz="1200" i="1" dirty="0" err="1" smtClean="0">
                <a:latin typeface="Times New Roman" panose="02020603050405020304" pitchFamily="18" charset="0"/>
                <a:ea typeface="Yu Mincho" panose="02020400000000000000" pitchFamily="18" charset="-128"/>
                <a:cs typeface="Times New Roman" panose="02020603050405020304" pitchFamily="18" charset="0"/>
              </a:rPr>
              <a:t>động</a:t>
            </a:r>
            <a:r>
              <a:rPr lang="en-US" sz="1200" i="1" dirty="0" smtClean="0">
                <a:latin typeface="Times New Roman" panose="02020603050405020304" pitchFamily="18" charset="0"/>
                <a:ea typeface="Yu Mincho" panose="02020400000000000000" pitchFamily="18" charset="-128"/>
                <a:cs typeface="Times New Roman" panose="02020603050405020304" pitchFamily="18" charset="0"/>
              </a:rPr>
              <a:t> </a:t>
            </a:r>
            <a:r>
              <a:rPr lang="en-US" sz="1200" i="1" dirty="0" err="1" smtClean="0">
                <a:latin typeface="Times New Roman" panose="02020603050405020304" pitchFamily="18" charset="0"/>
                <a:ea typeface="Yu Mincho" panose="02020400000000000000" pitchFamily="18" charset="-128"/>
                <a:cs typeface="Times New Roman" panose="02020603050405020304" pitchFamily="18" charset="0"/>
              </a:rPr>
              <a:t>vận</a:t>
            </a:r>
            <a:r>
              <a:rPr lang="en-US" sz="1200" i="1" dirty="0" smtClean="0">
                <a:latin typeface="Times New Roman" panose="02020603050405020304" pitchFamily="18" charset="0"/>
                <a:ea typeface="Yu Mincho" panose="02020400000000000000" pitchFamily="18" charset="-128"/>
                <a:cs typeface="Times New Roman" panose="02020603050405020304" pitchFamily="18" charset="0"/>
              </a:rPr>
              <a:t> </a:t>
            </a:r>
            <a:r>
              <a:rPr lang="en-US" sz="1200" i="1" dirty="0" err="1" smtClean="0">
                <a:latin typeface="Times New Roman" panose="02020603050405020304" pitchFamily="18" charset="0"/>
                <a:ea typeface="Yu Mincho" panose="02020400000000000000" pitchFamily="18" charset="-128"/>
                <a:cs typeface="Times New Roman" panose="02020603050405020304" pitchFamily="18" charset="0"/>
              </a:rPr>
              <a:t>tải</a:t>
            </a:r>
            <a:r>
              <a:rPr lang="en-US" sz="1200" i="1" dirty="0" smtClean="0">
                <a:latin typeface="Times New Roman" panose="02020603050405020304" pitchFamily="18" charset="0"/>
                <a:ea typeface="Yu Mincho" panose="02020400000000000000" pitchFamily="18" charset="-128"/>
                <a:cs typeface="Times New Roman" panose="02020603050405020304" pitchFamily="18" charset="0"/>
              </a:rPr>
              <a:t> </a:t>
            </a:r>
            <a:r>
              <a:rPr lang="en-US" sz="1200" b="1" i="1" dirty="0" err="1" smtClean="0">
                <a:latin typeface="Times New Roman" panose="02020603050405020304" pitchFamily="18" charset="0"/>
                <a:ea typeface="Yu Mincho" panose="02020400000000000000" pitchFamily="18" charset="-128"/>
                <a:cs typeface="Times New Roman" panose="02020603050405020304" pitchFamily="18" charset="0"/>
              </a:rPr>
              <a:t>trên</a:t>
            </a:r>
            <a:r>
              <a:rPr lang="en-US" sz="1200" b="1" i="1" dirty="0" smtClean="0">
                <a:latin typeface="Times New Roman" panose="02020603050405020304" pitchFamily="18" charset="0"/>
                <a:ea typeface="Yu Mincho" panose="02020400000000000000" pitchFamily="18" charset="-128"/>
                <a:cs typeface="Times New Roman" panose="02020603050405020304" pitchFamily="18" charset="0"/>
              </a:rPr>
              <a:t> </a:t>
            </a:r>
            <a:r>
              <a:rPr lang="en-US" sz="1200" b="1" i="1" dirty="0" err="1" smtClean="0">
                <a:latin typeface="Times New Roman" panose="02020603050405020304" pitchFamily="18" charset="0"/>
                <a:ea typeface="Yu Mincho" panose="02020400000000000000" pitchFamily="18" charset="-128"/>
                <a:cs typeface="Times New Roman" panose="02020603050405020304" pitchFamily="18" charset="0"/>
              </a:rPr>
              <a:t>cơ</a:t>
            </a:r>
            <a:r>
              <a:rPr lang="en-US" sz="1200" b="1" i="1" dirty="0" smtClean="0">
                <a:latin typeface="Times New Roman" panose="02020603050405020304" pitchFamily="18" charset="0"/>
                <a:ea typeface="Yu Mincho" panose="02020400000000000000" pitchFamily="18" charset="-128"/>
                <a:cs typeface="Times New Roman" panose="02020603050405020304" pitchFamily="18" charset="0"/>
              </a:rPr>
              <a:t> </a:t>
            </a:r>
            <a:r>
              <a:rPr lang="en-US" sz="1200" b="1" i="1" dirty="0" err="1" smtClean="0">
                <a:latin typeface="Times New Roman" panose="02020603050405020304" pitchFamily="18" charset="0"/>
                <a:ea typeface="Yu Mincho" panose="02020400000000000000" pitchFamily="18" charset="-128"/>
                <a:cs typeface="Times New Roman" panose="02020603050405020304" pitchFamily="18" charset="0"/>
              </a:rPr>
              <a:t>sở</a:t>
            </a:r>
            <a:r>
              <a:rPr lang="en-US" sz="1200" b="1" i="1" dirty="0" smtClean="0">
                <a:latin typeface="Times New Roman" panose="02020603050405020304" pitchFamily="18" charset="0"/>
                <a:ea typeface="Yu Mincho" panose="02020400000000000000" pitchFamily="18" charset="-128"/>
                <a:cs typeface="Times New Roman" panose="02020603050405020304" pitchFamily="18" charset="0"/>
              </a:rPr>
              <a:t> </a:t>
            </a:r>
            <a:r>
              <a:rPr lang="en-US" sz="1200" b="1" i="1" dirty="0" err="1" smtClean="0">
                <a:latin typeface="Times New Roman" panose="02020603050405020304" pitchFamily="18" charset="0"/>
                <a:ea typeface="Yu Mincho" panose="02020400000000000000" pitchFamily="18" charset="-128"/>
                <a:cs typeface="Times New Roman" panose="02020603050405020304" pitchFamily="18" charset="0"/>
              </a:rPr>
              <a:t>các</a:t>
            </a:r>
            <a:r>
              <a:rPr lang="en-US" sz="1200" b="1" i="1" dirty="0" smtClean="0">
                <a:latin typeface="Times New Roman" panose="02020603050405020304" pitchFamily="18" charset="0"/>
                <a:ea typeface="Yu Mincho" panose="02020400000000000000" pitchFamily="18" charset="-128"/>
                <a:cs typeface="Times New Roman" panose="02020603050405020304" pitchFamily="18" charset="0"/>
              </a:rPr>
              <a:t> </a:t>
            </a:r>
            <a:r>
              <a:rPr lang="en-US" sz="1200" b="1" i="1" dirty="0" err="1" smtClean="0">
                <a:latin typeface="Times New Roman" panose="02020603050405020304" pitchFamily="18" charset="0"/>
                <a:ea typeface="Yu Mincho" panose="02020400000000000000" pitchFamily="18" charset="-128"/>
                <a:cs typeface="Times New Roman" panose="02020603050405020304" pitchFamily="18" charset="0"/>
              </a:rPr>
              <a:t>nguồn</a:t>
            </a:r>
            <a:r>
              <a:rPr lang="en-US" sz="1200" b="1" i="1" dirty="0" smtClean="0">
                <a:latin typeface="Times New Roman" panose="02020603050405020304" pitchFamily="18" charset="0"/>
                <a:ea typeface="Yu Mincho" panose="02020400000000000000" pitchFamily="18" charset="-128"/>
                <a:cs typeface="Times New Roman" panose="02020603050405020304" pitchFamily="18" charset="0"/>
              </a:rPr>
              <a:t> </a:t>
            </a:r>
            <a:r>
              <a:rPr lang="en-US" sz="1200" b="1" i="1" dirty="0" err="1" smtClean="0">
                <a:latin typeface="Times New Roman" panose="02020603050405020304" pitchFamily="18" charset="0"/>
                <a:ea typeface="Yu Mincho" panose="02020400000000000000" pitchFamily="18" charset="-128"/>
                <a:cs typeface="Times New Roman" panose="02020603050405020304" pitchFamily="18" charset="0"/>
              </a:rPr>
              <a:t>lực</a:t>
            </a:r>
            <a:r>
              <a:rPr lang="en-US" sz="1200" b="1" i="1" dirty="0" smtClean="0">
                <a:latin typeface="Times New Roman" panose="02020603050405020304" pitchFamily="18" charset="0"/>
                <a:ea typeface="Yu Mincho" panose="02020400000000000000" pitchFamily="18" charset="-128"/>
                <a:cs typeface="Times New Roman" panose="02020603050405020304" pitchFamily="18" charset="0"/>
              </a:rPr>
              <a:t> </a:t>
            </a:r>
            <a:r>
              <a:rPr lang="en-US" sz="1200" b="1" i="1" dirty="0" err="1" smtClean="0">
                <a:latin typeface="Times New Roman" panose="02020603050405020304" pitchFamily="18" charset="0"/>
                <a:ea typeface="Yu Mincho" panose="02020400000000000000" pitchFamily="18" charset="-128"/>
                <a:cs typeface="Times New Roman" panose="02020603050405020304" pitchFamily="18" charset="0"/>
              </a:rPr>
              <a:t>vận</a:t>
            </a:r>
            <a:r>
              <a:rPr lang="en-US" sz="1200" b="1" i="1" dirty="0" smtClean="0">
                <a:latin typeface="Times New Roman" panose="02020603050405020304" pitchFamily="18" charset="0"/>
                <a:ea typeface="Yu Mincho" panose="02020400000000000000" pitchFamily="18" charset="-128"/>
                <a:cs typeface="Times New Roman" panose="02020603050405020304" pitchFamily="18" charset="0"/>
              </a:rPr>
              <a:t> </a:t>
            </a:r>
            <a:r>
              <a:rPr lang="en-US" sz="1200" b="1" i="1" dirty="0" err="1" smtClean="0">
                <a:latin typeface="Times New Roman" panose="02020603050405020304" pitchFamily="18" charset="0"/>
                <a:ea typeface="Yu Mincho" panose="02020400000000000000" pitchFamily="18" charset="-128"/>
                <a:cs typeface="Times New Roman" panose="02020603050405020304" pitchFamily="18" charset="0"/>
              </a:rPr>
              <a:t>tải</a:t>
            </a:r>
            <a:r>
              <a:rPr lang="en-US" sz="1200" b="1" i="1" dirty="0" smtClean="0">
                <a:latin typeface="Times New Roman" panose="02020603050405020304" pitchFamily="18" charset="0"/>
                <a:ea typeface="Yu Mincho" panose="02020400000000000000" pitchFamily="18" charset="-128"/>
                <a:cs typeface="Times New Roman" panose="02020603050405020304" pitchFamily="18" charset="0"/>
              </a:rPr>
              <a:t> </a:t>
            </a:r>
            <a:r>
              <a:rPr lang="en-US" sz="1200" b="1" i="1" dirty="0" err="1" smtClean="0">
                <a:latin typeface="Times New Roman" panose="02020603050405020304" pitchFamily="18" charset="0"/>
                <a:ea typeface="Yu Mincho" panose="02020400000000000000" pitchFamily="18" charset="-128"/>
                <a:cs typeface="Times New Roman" panose="02020603050405020304" pitchFamily="18" charset="0"/>
              </a:rPr>
              <a:t>là</a:t>
            </a:r>
            <a:r>
              <a:rPr lang="en-US" sz="1200" b="1" i="1" dirty="0" smtClean="0">
                <a:latin typeface="Times New Roman" panose="02020603050405020304" pitchFamily="18" charset="0"/>
                <a:ea typeface="Yu Mincho" panose="02020400000000000000" pitchFamily="18" charset="-128"/>
                <a:cs typeface="Times New Roman" panose="02020603050405020304" pitchFamily="18" charset="0"/>
              </a:rPr>
              <a:t> khan </a:t>
            </a:r>
            <a:r>
              <a:rPr lang="en-US" sz="1200" b="1" i="1" dirty="0" err="1" smtClean="0">
                <a:latin typeface="Times New Roman" panose="02020603050405020304" pitchFamily="18" charset="0"/>
                <a:ea typeface="Yu Mincho" panose="02020400000000000000" pitchFamily="18" charset="-128"/>
                <a:cs typeface="Times New Roman" panose="02020603050405020304" pitchFamily="18" charset="0"/>
              </a:rPr>
              <a:t>hiếm</a:t>
            </a:r>
            <a:r>
              <a:rPr lang="en-US" sz="1200" i="1" dirty="0" smtClean="0">
                <a:latin typeface="Times New Roman" panose="02020603050405020304" pitchFamily="18" charset="0"/>
                <a:ea typeface="Yu Mincho" panose="02020400000000000000" pitchFamily="18" charset="-128"/>
                <a:cs typeface="Times New Roman" panose="02020603050405020304" pitchFamily="18" charset="0"/>
              </a:rPr>
              <a:t> </a:t>
            </a:r>
            <a:r>
              <a:rPr lang="en-US" sz="1200" i="1" dirty="0" err="1" smtClean="0">
                <a:latin typeface="Times New Roman" panose="02020603050405020304" pitchFamily="18" charset="0"/>
                <a:ea typeface="Yu Mincho" panose="02020400000000000000" pitchFamily="18" charset="-128"/>
                <a:cs typeface="Times New Roman" panose="02020603050405020304" pitchFamily="18" charset="0"/>
              </a:rPr>
              <a:t>gồm</a:t>
            </a:r>
            <a:r>
              <a:rPr lang="en-US" sz="1200" i="1" dirty="0" smtClean="0">
                <a:latin typeface="Times New Roman" panose="02020603050405020304" pitchFamily="18" charset="0"/>
                <a:ea typeface="Yu Mincho" panose="02020400000000000000" pitchFamily="18" charset="-128"/>
                <a:cs typeface="Times New Roman" panose="02020603050405020304" pitchFamily="18" charset="0"/>
              </a:rPr>
              <a:t>: </a:t>
            </a:r>
            <a:r>
              <a:rPr lang="en-US" sz="1200" i="1" dirty="0" err="1" smtClean="0">
                <a:latin typeface="Times New Roman" panose="02020603050405020304" pitchFamily="18" charset="0"/>
                <a:ea typeface="Yu Mincho" panose="02020400000000000000" pitchFamily="18" charset="-128"/>
                <a:cs typeface="Times New Roman" panose="02020603050405020304" pitchFamily="18" charset="0"/>
              </a:rPr>
              <a:t>nhân</a:t>
            </a:r>
            <a:r>
              <a:rPr lang="en-US" sz="1200" i="1" dirty="0" smtClean="0">
                <a:latin typeface="Times New Roman" panose="02020603050405020304" pitchFamily="18" charset="0"/>
                <a:ea typeface="Yu Mincho" panose="02020400000000000000" pitchFamily="18" charset="-128"/>
                <a:cs typeface="Times New Roman" panose="02020603050405020304" pitchFamily="18" charset="0"/>
              </a:rPr>
              <a:t> </a:t>
            </a:r>
            <a:r>
              <a:rPr lang="en-US" sz="1200" i="1" dirty="0" err="1" smtClean="0">
                <a:latin typeface="Times New Roman" panose="02020603050405020304" pitchFamily="18" charset="0"/>
                <a:ea typeface="Yu Mincho" panose="02020400000000000000" pitchFamily="18" charset="-128"/>
                <a:cs typeface="Times New Roman" panose="02020603050405020304" pitchFamily="18" charset="0"/>
              </a:rPr>
              <a:t>lực</a:t>
            </a:r>
            <a:r>
              <a:rPr lang="en-US" sz="1200" i="1" dirty="0" smtClean="0">
                <a:latin typeface="Times New Roman" panose="02020603050405020304" pitchFamily="18" charset="0"/>
                <a:ea typeface="Yu Mincho" panose="02020400000000000000" pitchFamily="18" charset="-128"/>
                <a:cs typeface="Times New Roman" panose="02020603050405020304" pitchFamily="18" charset="0"/>
              </a:rPr>
              <a:t> </a:t>
            </a:r>
            <a:r>
              <a:rPr lang="en-US" sz="1200" i="1" dirty="0" err="1" smtClean="0">
                <a:latin typeface="Times New Roman" panose="02020603050405020304" pitchFamily="18" charset="0"/>
                <a:ea typeface="Yu Mincho" panose="02020400000000000000" pitchFamily="18" charset="-128"/>
                <a:cs typeface="Times New Roman" panose="02020603050405020304" pitchFamily="18" charset="0"/>
              </a:rPr>
              <a:t>có</a:t>
            </a:r>
            <a:r>
              <a:rPr lang="en-US" sz="1200" i="1" dirty="0" smtClean="0">
                <a:latin typeface="Times New Roman" panose="02020603050405020304" pitchFamily="18" charset="0"/>
                <a:ea typeface="Yu Mincho" panose="02020400000000000000" pitchFamily="18" charset="-128"/>
                <a:cs typeface="Times New Roman" panose="02020603050405020304" pitchFamily="18" charset="0"/>
              </a:rPr>
              <a:t> </a:t>
            </a:r>
            <a:r>
              <a:rPr lang="en-US" sz="1200" i="1" dirty="0" err="1" smtClean="0">
                <a:latin typeface="Times New Roman" panose="02020603050405020304" pitchFamily="18" charset="0"/>
                <a:ea typeface="Yu Mincho" panose="02020400000000000000" pitchFamily="18" charset="-128"/>
                <a:cs typeface="Times New Roman" panose="02020603050405020304" pitchFamily="18" charset="0"/>
              </a:rPr>
              <a:t>trình</a:t>
            </a:r>
            <a:r>
              <a:rPr lang="en-US" sz="1200" i="1" dirty="0" smtClean="0">
                <a:latin typeface="Times New Roman" panose="02020603050405020304" pitchFamily="18" charset="0"/>
                <a:ea typeface="Yu Mincho" panose="02020400000000000000" pitchFamily="18" charset="-128"/>
                <a:cs typeface="Times New Roman" panose="02020603050405020304" pitchFamily="18" charset="0"/>
              </a:rPr>
              <a:t> </a:t>
            </a:r>
            <a:r>
              <a:rPr lang="en-US" sz="1200" i="1" dirty="0" err="1" smtClean="0">
                <a:latin typeface="Times New Roman" panose="02020603050405020304" pitchFamily="18" charset="0"/>
                <a:ea typeface="Yu Mincho" panose="02020400000000000000" pitchFamily="18" charset="-128"/>
                <a:cs typeface="Times New Roman" panose="02020603050405020304" pitchFamily="18" charset="0"/>
              </a:rPr>
              <a:t>độ</a:t>
            </a:r>
            <a:r>
              <a:rPr lang="en-US" sz="1200" i="1" dirty="0" smtClean="0">
                <a:latin typeface="Times New Roman" panose="02020603050405020304" pitchFamily="18" charset="0"/>
                <a:ea typeface="Yu Mincho" panose="02020400000000000000" pitchFamily="18" charset="-128"/>
                <a:cs typeface="Times New Roman" panose="02020603050405020304" pitchFamily="18" charset="0"/>
              </a:rPr>
              <a:t> </a:t>
            </a:r>
            <a:r>
              <a:rPr lang="en-US" sz="1200" i="1" dirty="0" err="1" smtClean="0">
                <a:latin typeface="Times New Roman" panose="02020603050405020304" pitchFamily="18" charset="0"/>
                <a:ea typeface="Yu Mincho" panose="02020400000000000000" pitchFamily="18" charset="-128"/>
                <a:cs typeface="Times New Roman" panose="02020603050405020304" pitchFamily="18" charset="0"/>
              </a:rPr>
              <a:t>trong</a:t>
            </a:r>
            <a:r>
              <a:rPr lang="en-US" sz="1200" i="1" dirty="0" smtClean="0">
                <a:latin typeface="Times New Roman" panose="02020603050405020304" pitchFamily="18" charset="0"/>
                <a:ea typeface="Yu Mincho" panose="02020400000000000000" pitchFamily="18" charset="-128"/>
                <a:cs typeface="Times New Roman" panose="02020603050405020304" pitchFamily="18" charset="0"/>
              </a:rPr>
              <a:t> </a:t>
            </a:r>
            <a:r>
              <a:rPr lang="en-US" sz="1200" i="1" dirty="0" err="1" smtClean="0">
                <a:latin typeface="Times New Roman" panose="02020603050405020304" pitchFamily="18" charset="0"/>
                <a:ea typeface="Yu Mincho" panose="02020400000000000000" pitchFamily="18" charset="-128"/>
                <a:cs typeface="Times New Roman" panose="02020603050405020304" pitchFamily="18" charset="0"/>
              </a:rPr>
              <a:t>khai</a:t>
            </a:r>
            <a:r>
              <a:rPr lang="en-US" sz="1200" i="1" dirty="0" smtClean="0">
                <a:latin typeface="Times New Roman" panose="02020603050405020304" pitchFamily="18" charset="0"/>
                <a:ea typeface="Yu Mincho" panose="02020400000000000000" pitchFamily="18" charset="-128"/>
                <a:cs typeface="Times New Roman" panose="02020603050405020304" pitchFamily="18" charset="0"/>
              </a:rPr>
              <a:t> </a:t>
            </a:r>
            <a:r>
              <a:rPr lang="en-US" sz="1200" i="1" dirty="0" err="1" smtClean="0">
                <a:latin typeface="Times New Roman" panose="02020603050405020304" pitchFamily="18" charset="0"/>
                <a:ea typeface="Yu Mincho" panose="02020400000000000000" pitchFamily="18" charset="-128"/>
                <a:cs typeface="Times New Roman" panose="02020603050405020304" pitchFamily="18" charset="0"/>
              </a:rPr>
              <a:t>thác</a:t>
            </a:r>
            <a:r>
              <a:rPr lang="en-US" sz="1200" i="1" dirty="0" smtClean="0">
                <a:latin typeface="Times New Roman" panose="02020603050405020304" pitchFamily="18" charset="0"/>
                <a:ea typeface="Yu Mincho" panose="02020400000000000000" pitchFamily="18" charset="-128"/>
                <a:cs typeface="Times New Roman" panose="02020603050405020304" pitchFamily="18" charset="0"/>
              </a:rPr>
              <a:t> </a:t>
            </a:r>
            <a:r>
              <a:rPr lang="en-US" sz="1200" i="1" dirty="0" err="1" smtClean="0">
                <a:latin typeface="Times New Roman" panose="02020603050405020304" pitchFamily="18" charset="0"/>
                <a:ea typeface="Yu Mincho" panose="02020400000000000000" pitchFamily="18" charset="-128"/>
                <a:cs typeface="Times New Roman" panose="02020603050405020304" pitchFamily="18" charset="0"/>
              </a:rPr>
              <a:t>vận</a:t>
            </a:r>
            <a:r>
              <a:rPr lang="en-US" sz="1200" i="1" dirty="0" smtClean="0">
                <a:latin typeface="Times New Roman" panose="02020603050405020304" pitchFamily="18" charset="0"/>
                <a:ea typeface="Yu Mincho" panose="02020400000000000000" pitchFamily="18" charset="-128"/>
                <a:cs typeface="Times New Roman" panose="02020603050405020304" pitchFamily="18" charset="0"/>
              </a:rPr>
              <a:t> </a:t>
            </a:r>
            <a:r>
              <a:rPr lang="en-US" sz="1200" i="1" dirty="0" err="1" smtClean="0">
                <a:latin typeface="Times New Roman" panose="02020603050405020304" pitchFamily="18" charset="0"/>
                <a:ea typeface="Yu Mincho" panose="02020400000000000000" pitchFamily="18" charset="-128"/>
                <a:cs typeface="Times New Roman" panose="02020603050405020304" pitchFamily="18" charset="0"/>
              </a:rPr>
              <a:t>tải</a:t>
            </a:r>
            <a:r>
              <a:rPr lang="en-US" sz="1200" i="1" dirty="0" smtClean="0">
                <a:latin typeface="Times New Roman" panose="02020603050405020304" pitchFamily="18" charset="0"/>
                <a:ea typeface="Yu Mincho" panose="02020400000000000000" pitchFamily="18" charset="-128"/>
                <a:cs typeface="Times New Roman" panose="02020603050405020304" pitchFamily="18" charset="0"/>
              </a:rPr>
              <a:t>;  </a:t>
            </a:r>
            <a:r>
              <a:rPr lang="en-US" sz="1200" i="1" dirty="0" err="1" smtClean="0">
                <a:latin typeface="Times New Roman" panose="02020603050405020304" pitchFamily="18" charset="0"/>
                <a:ea typeface="Yu Mincho" panose="02020400000000000000" pitchFamily="18" charset="-128"/>
                <a:cs typeface="Times New Roman" panose="02020603050405020304" pitchFamily="18" charset="0"/>
              </a:rPr>
              <a:t>phương</a:t>
            </a:r>
            <a:r>
              <a:rPr lang="en-US" sz="1200" i="1" dirty="0" smtClean="0">
                <a:latin typeface="Times New Roman" panose="02020603050405020304" pitchFamily="18" charset="0"/>
                <a:ea typeface="Yu Mincho" panose="02020400000000000000" pitchFamily="18" charset="-128"/>
                <a:cs typeface="Times New Roman" panose="02020603050405020304" pitchFamily="18" charset="0"/>
              </a:rPr>
              <a:t> </a:t>
            </a:r>
            <a:r>
              <a:rPr lang="en-US" sz="1200" i="1" dirty="0" err="1" smtClean="0">
                <a:latin typeface="Times New Roman" panose="02020603050405020304" pitchFamily="18" charset="0"/>
                <a:ea typeface="Yu Mincho" panose="02020400000000000000" pitchFamily="18" charset="-128"/>
                <a:cs typeface="Times New Roman" panose="02020603050405020304" pitchFamily="18" charset="0"/>
              </a:rPr>
              <a:t>tiện</a:t>
            </a:r>
            <a:r>
              <a:rPr lang="en-US" sz="1200" i="1" dirty="0" smtClean="0">
                <a:latin typeface="Times New Roman" panose="02020603050405020304" pitchFamily="18" charset="0"/>
                <a:ea typeface="Yu Mincho" panose="02020400000000000000" pitchFamily="18" charset="-128"/>
                <a:cs typeface="Times New Roman" panose="02020603050405020304" pitchFamily="18" charset="0"/>
              </a:rPr>
              <a:t> </a:t>
            </a:r>
            <a:r>
              <a:rPr lang="en-US" sz="1200" i="1" dirty="0" err="1" smtClean="0">
                <a:latin typeface="Times New Roman" panose="02020603050405020304" pitchFamily="18" charset="0"/>
                <a:ea typeface="Yu Mincho" panose="02020400000000000000" pitchFamily="18" charset="-128"/>
                <a:cs typeface="Times New Roman" panose="02020603050405020304" pitchFamily="18" charset="0"/>
              </a:rPr>
              <a:t>vận</a:t>
            </a:r>
            <a:r>
              <a:rPr lang="en-US" sz="1200" i="1" dirty="0" smtClean="0">
                <a:latin typeface="Times New Roman" panose="02020603050405020304" pitchFamily="18" charset="0"/>
                <a:ea typeface="Yu Mincho" panose="02020400000000000000" pitchFamily="18" charset="-128"/>
                <a:cs typeface="Times New Roman" panose="02020603050405020304" pitchFamily="18" charset="0"/>
              </a:rPr>
              <a:t> </a:t>
            </a:r>
            <a:r>
              <a:rPr lang="en-US" sz="1200" i="1" dirty="0" err="1" smtClean="0">
                <a:latin typeface="Times New Roman" panose="02020603050405020304" pitchFamily="18" charset="0"/>
                <a:ea typeface="Yu Mincho" panose="02020400000000000000" pitchFamily="18" charset="-128"/>
                <a:cs typeface="Times New Roman" panose="02020603050405020304" pitchFamily="18" charset="0"/>
              </a:rPr>
              <a:t>tải</a:t>
            </a:r>
            <a:r>
              <a:rPr lang="en-US" sz="1200" i="1" dirty="0" smtClean="0">
                <a:latin typeface="Times New Roman" panose="02020603050405020304" pitchFamily="18" charset="0"/>
                <a:ea typeface="Yu Mincho" panose="02020400000000000000" pitchFamily="18" charset="-128"/>
                <a:cs typeface="Times New Roman" panose="02020603050405020304" pitchFamily="18" charset="0"/>
              </a:rPr>
              <a:t> </a:t>
            </a:r>
            <a:r>
              <a:rPr lang="en-US" sz="1200" i="1" dirty="0" err="1" smtClean="0">
                <a:latin typeface="Times New Roman" panose="02020603050405020304" pitchFamily="18" charset="0"/>
                <a:ea typeface="Yu Mincho" panose="02020400000000000000" pitchFamily="18" charset="-128"/>
                <a:cs typeface="Times New Roman" panose="02020603050405020304" pitchFamily="18" charset="0"/>
              </a:rPr>
              <a:t>hiện</a:t>
            </a:r>
            <a:r>
              <a:rPr lang="en-US" sz="1200" i="1" dirty="0" smtClean="0">
                <a:latin typeface="Times New Roman" panose="02020603050405020304" pitchFamily="18" charset="0"/>
                <a:ea typeface="Yu Mincho" panose="02020400000000000000" pitchFamily="18" charset="-128"/>
                <a:cs typeface="Times New Roman" panose="02020603050405020304" pitchFamily="18" charset="0"/>
              </a:rPr>
              <a:t> </a:t>
            </a:r>
            <a:r>
              <a:rPr lang="en-US" sz="1200" i="1" dirty="0" err="1" smtClean="0">
                <a:latin typeface="Times New Roman" panose="02020603050405020304" pitchFamily="18" charset="0"/>
                <a:ea typeface="Yu Mincho" panose="02020400000000000000" pitchFamily="18" charset="-128"/>
                <a:cs typeface="Times New Roman" panose="02020603050405020304" pitchFamily="18" charset="0"/>
              </a:rPr>
              <a:t>đại</a:t>
            </a:r>
            <a:r>
              <a:rPr lang="en-US" sz="1200" i="1" dirty="0" smtClean="0">
                <a:latin typeface="Times New Roman" panose="02020603050405020304" pitchFamily="18" charset="0"/>
                <a:ea typeface="Yu Mincho" panose="02020400000000000000" pitchFamily="18" charset="-128"/>
                <a:cs typeface="Times New Roman" panose="02020603050405020304" pitchFamily="18" charset="0"/>
              </a:rPr>
              <a:t>; </a:t>
            </a:r>
            <a:r>
              <a:rPr lang="en-US" sz="1200" i="1" dirty="0" err="1" smtClean="0">
                <a:latin typeface="Times New Roman" panose="02020603050405020304" pitchFamily="18" charset="0"/>
                <a:ea typeface="Yu Mincho" panose="02020400000000000000" pitchFamily="18" charset="-128"/>
                <a:cs typeface="Times New Roman" panose="02020603050405020304" pitchFamily="18" charset="0"/>
              </a:rPr>
              <a:t>vốn</a:t>
            </a:r>
            <a:r>
              <a:rPr lang="en-US" sz="1200" i="1" dirty="0" smtClean="0">
                <a:latin typeface="Times New Roman" panose="02020603050405020304" pitchFamily="18" charset="0"/>
                <a:ea typeface="Yu Mincho" panose="02020400000000000000" pitchFamily="18" charset="-128"/>
                <a:cs typeface="Times New Roman" panose="02020603050405020304" pitchFamily="18" charset="0"/>
              </a:rPr>
              <a:t> </a:t>
            </a:r>
            <a:r>
              <a:rPr lang="en-US" sz="1200" i="1" dirty="0" err="1" smtClean="0">
                <a:latin typeface="Times New Roman" panose="02020603050405020304" pitchFamily="18" charset="0"/>
                <a:ea typeface="Yu Mincho" panose="02020400000000000000" pitchFamily="18" charset="-128"/>
                <a:cs typeface="Times New Roman" panose="02020603050405020304" pitchFamily="18" charset="0"/>
              </a:rPr>
              <a:t>đầu</a:t>
            </a:r>
            <a:r>
              <a:rPr lang="en-US" sz="1200" i="1" dirty="0" smtClean="0">
                <a:latin typeface="Times New Roman" panose="02020603050405020304" pitchFamily="18" charset="0"/>
                <a:ea typeface="Yu Mincho" panose="02020400000000000000" pitchFamily="18" charset="-128"/>
                <a:cs typeface="Times New Roman" panose="02020603050405020304" pitchFamily="18" charset="0"/>
              </a:rPr>
              <a:t> </a:t>
            </a:r>
            <a:r>
              <a:rPr lang="en-US" sz="1200" i="1" dirty="0" err="1" smtClean="0">
                <a:latin typeface="Times New Roman" panose="02020603050405020304" pitchFamily="18" charset="0"/>
                <a:ea typeface="Yu Mincho" panose="02020400000000000000" pitchFamily="18" charset="-128"/>
                <a:cs typeface="Times New Roman" panose="02020603050405020304" pitchFamily="18" charset="0"/>
              </a:rPr>
              <a:t>tư</a:t>
            </a:r>
            <a:r>
              <a:rPr lang="en-US" sz="1200" i="1" dirty="0" smtClean="0">
                <a:latin typeface="Times New Roman" panose="02020603050405020304" pitchFamily="18" charset="0"/>
                <a:ea typeface="Yu Mincho" panose="02020400000000000000" pitchFamily="18" charset="-128"/>
                <a:cs typeface="Times New Roman" panose="02020603050405020304" pitchFamily="18" charset="0"/>
              </a:rPr>
              <a:t> </a:t>
            </a:r>
            <a:r>
              <a:rPr lang="en-US" sz="1200" i="1" dirty="0" err="1" smtClean="0">
                <a:latin typeface="Times New Roman" panose="02020603050405020304" pitchFamily="18" charset="0"/>
                <a:ea typeface="Yu Mincho" panose="02020400000000000000" pitchFamily="18" charset="-128"/>
                <a:cs typeface="Times New Roman" panose="02020603050405020304" pitchFamily="18" charset="0"/>
              </a:rPr>
              <a:t>vào</a:t>
            </a:r>
            <a:r>
              <a:rPr lang="en-US" sz="1200" i="1" dirty="0" smtClean="0">
                <a:latin typeface="Times New Roman" panose="02020603050405020304" pitchFamily="18" charset="0"/>
                <a:ea typeface="Yu Mincho" panose="02020400000000000000" pitchFamily="18" charset="-128"/>
                <a:cs typeface="Times New Roman" panose="02020603050405020304" pitchFamily="18" charset="0"/>
              </a:rPr>
              <a:t> </a:t>
            </a:r>
            <a:r>
              <a:rPr lang="en-US" sz="1200" i="1" dirty="0" err="1" smtClean="0">
                <a:latin typeface="Times New Roman" panose="02020603050405020304" pitchFamily="18" charset="0"/>
                <a:ea typeface="Yu Mincho" panose="02020400000000000000" pitchFamily="18" charset="-128"/>
                <a:cs typeface="Times New Roman" panose="02020603050405020304" pitchFamily="18" charset="0"/>
              </a:rPr>
              <a:t>vận</a:t>
            </a:r>
            <a:r>
              <a:rPr lang="en-US" sz="1200" i="1" dirty="0" smtClean="0">
                <a:latin typeface="Times New Roman" panose="02020603050405020304" pitchFamily="18" charset="0"/>
                <a:ea typeface="Yu Mincho" panose="02020400000000000000" pitchFamily="18" charset="-128"/>
                <a:cs typeface="Times New Roman" panose="02020603050405020304" pitchFamily="18" charset="0"/>
              </a:rPr>
              <a:t> </a:t>
            </a:r>
            <a:r>
              <a:rPr lang="en-US" sz="1200" i="1" dirty="0" err="1" smtClean="0">
                <a:latin typeface="Times New Roman" panose="02020603050405020304" pitchFamily="18" charset="0"/>
                <a:ea typeface="Yu Mincho" panose="02020400000000000000" pitchFamily="18" charset="-128"/>
                <a:cs typeface="Times New Roman" panose="02020603050405020304" pitchFamily="18" charset="0"/>
              </a:rPr>
              <a:t>tải</a:t>
            </a:r>
            <a:r>
              <a:rPr lang="en-US" sz="1200" i="1" dirty="0" smtClean="0">
                <a:latin typeface="Times New Roman" panose="02020603050405020304" pitchFamily="18" charset="0"/>
                <a:ea typeface="Yu Mincho" panose="02020400000000000000" pitchFamily="18" charset="-128"/>
                <a:cs typeface="Times New Roman" panose="02020603050405020304" pitchFamily="18" charset="0"/>
              </a:rPr>
              <a:t> </a:t>
            </a:r>
            <a:r>
              <a:rPr lang="en-US" sz="1200" i="1" dirty="0" err="1" smtClean="0">
                <a:latin typeface="Times New Roman" panose="02020603050405020304" pitchFamily="18" charset="0"/>
                <a:ea typeface="Yu Mincho" panose="02020400000000000000" pitchFamily="18" charset="-128"/>
                <a:cs typeface="Times New Roman" panose="02020603050405020304" pitchFamily="18" charset="0"/>
              </a:rPr>
              <a:t>và</a:t>
            </a:r>
            <a:r>
              <a:rPr lang="en-US" sz="1200" i="1" dirty="0" smtClean="0">
                <a:latin typeface="Times New Roman" panose="02020603050405020304" pitchFamily="18" charset="0"/>
                <a:ea typeface="Yu Mincho" panose="02020400000000000000" pitchFamily="18" charset="-128"/>
                <a:cs typeface="Times New Roman" panose="02020603050405020304" pitchFamily="18" charset="0"/>
              </a:rPr>
              <a:t> </a:t>
            </a:r>
            <a:r>
              <a:rPr lang="en-US" sz="1200" i="1" dirty="0" err="1" smtClean="0">
                <a:latin typeface="Times New Roman" panose="02020603050405020304" pitchFamily="18" charset="0"/>
                <a:ea typeface="Yu Mincho" panose="02020400000000000000" pitchFamily="18" charset="-128"/>
                <a:cs typeface="Times New Roman" panose="02020603050405020304" pitchFamily="18" charset="0"/>
              </a:rPr>
              <a:t>sự</a:t>
            </a:r>
            <a:r>
              <a:rPr lang="en-US" sz="1200" i="1" dirty="0" smtClean="0">
                <a:latin typeface="Times New Roman" panose="02020603050405020304" pitchFamily="18" charset="0"/>
                <a:ea typeface="Yu Mincho" panose="02020400000000000000" pitchFamily="18" charset="-128"/>
                <a:cs typeface="Times New Roman" panose="02020603050405020304" pitchFamily="18" charset="0"/>
              </a:rPr>
              <a:t> </a:t>
            </a:r>
            <a:r>
              <a:rPr lang="en-US" sz="1200" i="1" dirty="0" err="1" smtClean="0">
                <a:latin typeface="Times New Roman" panose="02020603050405020304" pitchFamily="18" charset="0"/>
                <a:ea typeface="Yu Mincho" panose="02020400000000000000" pitchFamily="18" charset="-128"/>
                <a:cs typeface="Times New Roman" panose="02020603050405020304" pitchFamily="18" charset="0"/>
              </a:rPr>
              <a:t>giới</a:t>
            </a:r>
            <a:r>
              <a:rPr lang="en-US" sz="1200" i="1" dirty="0" smtClean="0">
                <a:latin typeface="Times New Roman" panose="02020603050405020304" pitchFamily="18" charset="0"/>
                <a:ea typeface="Yu Mincho" panose="02020400000000000000" pitchFamily="18" charset="-128"/>
                <a:cs typeface="Times New Roman" panose="02020603050405020304" pitchFamily="18" charset="0"/>
              </a:rPr>
              <a:t> </a:t>
            </a:r>
            <a:r>
              <a:rPr lang="en-US" sz="1200" i="1" dirty="0" err="1" smtClean="0">
                <a:latin typeface="Times New Roman" panose="02020603050405020304" pitchFamily="18" charset="0"/>
                <a:ea typeface="Yu Mincho" panose="02020400000000000000" pitchFamily="18" charset="-128"/>
                <a:cs typeface="Times New Roman" panose="02020603050405020304" pitchFamily="18" charset="0"/>
              </a:rPr>
              <a:t>hạn</a:t>
            </a:r>
            <a:r>
              <a:rPr lang="en-US" sz="1200" i="1" dirty="0" smtClean="0">
                <a:latin typeface="Times New Roman" panose="02020603050405020304" pitchFamily="18" charset="0"/>
                <a:ea typeface="Yu Mincho" panose="02020400000000000000" pitchFamily="18" charset="-128"/>
                <a:cs typeface="Times New Roman" panose="02020603050405020304" pitchFamily="18" charset="0"/>
              </a:rPr>
              <a:t> </a:t>
            </a:r>
            <a:r>
              <a:rPr lang="en-US" sz="1200" i="1" dirty="0" err="1" smtClean="0">
                <a:latin typeface="Times New Roman" panose="02020603050405020304" pitchFamily="18" charset="0"/>
                <a:ea typeface="Yu Mincho" panose="02020400000000000000" pitchFamily="18" charset="-128"/>
                <a:cs typeface="Times New Roman" panose="02020603050405020304" pitchFamily="18" charset="0"/>
              </a:rPr>
              <a:t>quy</a:t>
            </a:r>
            <a:r>
              <a:rPr lang="en-US" sz="1200" i="1" dirty="0" smtClean="0">
                <a:latin typeface="Times New Roman" panose="02020603050405020304" pitchFamily="18" charset="0"/>
                <a:ea typeface="Yu Mincho" panose="02020400000000000000" pitchFamily="18" charset="-128"/>
                <a:cs typeface="Times New Roman" panose="02020603050405020304" pitchFamily="18" charset="0"/>
              </a:rPr>
              <a:t> </a:t>
            </a:r>
            <a:r>
              <a:rPr lang="en-US" sz="1200" i="1" dirty="0" err="1" smtClean="0">
                <a:latin typeface="Times New Roman" panose="02020603050405020304" pitchFamily="18" charset="0"/>
                <a:ea typeface="Yu Mincho" panose="02020400000000000000" pitchFamily="18" charset="-128"/>
                <a:cs typeface="Times New Roman" panose="02020603050405020304" pitchFamily="18" charset="0"/>
              </a:rPr>
              <a:t>mô</a:t>
            </a:r>
            <a:r>
              <a:rPr lang="en-US" sz="1200" i="1" dirty="0" smtClean="0">
                <a:latin typeface="Times New Roman" panose="02020603050405020304" pitchFamily="18" charset="0"/>
                <a:ea typeface="Yu Mincho" panose="02020400000000000000" pitchFamily="18" charset="-128"/>
                <a:cs typeface="Times New Roman" panose="02020603050405020304" pitchFamily="18" charset="0"/>
              </a:rPr>
              <a:t> </a:t>
            </a:r>
            <a:r>
              <a:rPr lang="en-US" sz="1200" i="1" dirty="0" err="1" smtClean="0">
                <a:latin typeface="Times New Roman" panose="02020603050405020304" pitchFamily="18" charset="0"/>
                <a:ea typeface="Yu Mincho" panose="02020400000000000000" pitchFamily="18" charset="-128"/>
                <a:cs typeface="Times New Roman" panose="02020603050405020304" pitchFamily="18" charset="0"/>
              </a:rPr>
              <a:t>các</a:t>
            </a:r>
            <a:r>
              <a:rPr lang="en-US" sz="1200" i="1" dirty="0" smtClean="0">
                <a:latin typeface="Times New Roman" panose="02020603050405020304" pitchFamily="18" charset="0"/>
                <a:ea typeface="Yu Mincho" panose="02020400000000000000" pitchFamily="18" charset="-128"/>
                <a:cs typeface="Times New Roman" panose="02020603050405020304" pitchFamily="18" charset="0"/>
              </a:rPr>
              <a:t> </a:t>
            </a:r>
            <a:r>
              <a:rPr lang="en-US" sz="1200" i="1" dirty="0" err="1" smtClean="0">
                <a:latin typeface="Times New Roman" panose="02020603050405020304" pitchFamily="18" charset="0"/>
                <a:ea typeface="Yu Mincho" panose="02020400000000000000" pitchFamily="18" charset="-128"/>
                <a:cs typeface="Times New Roman" panose="02020603050405020304" pitchFamily="18" charset="0"/>
              </a:rPr>
              <a:t>cơ</a:t>
            </a:r>
            <a:r>
              <a:rPr lang="en-US" sz="1200" i="1" dirty="0" smtClean="0">
                <a:latin typeface="Times New Roman" panose="02020603050405020304" pitchFamily="18" charset="0"/>
                <a:ea typeface="Yu Mincho" panose="02020400000000000000" pitchFamily="18" charset="-128"/>
                <a:cs typeface="Times New Roman" panose="02020603050405020304" pitchFamily="18" charset="0"/>
              </a:rPr>
              <a:t> </a:t>
            </a:r>
            <a:r>
              <a:rPr lang="en-US" sz="1200" i="1" dirty="0" err="1" smtClean="0">
                <a:latin typeface="Times New Roman" panose="02020603050405020304" pitchFamily="18" charset="0"/>
                <a:ea typeface="Yu Mincho" panose="02020400000000000000" pitchFamily="18" charset="-128"/>
                <a:cs typeface="Times New Roman" panose="02020603050405020304" pitchFamily="18" charset="0"/>
              </a:rPr>
              <a:t>sở</a:t>
            </a:r>
            <a:r>
              <a:rPr lang="en-US" sz="1200" i="1" dirty="0" smtClean="0">
                <a:latin typeface="Times New Roman" panose="02020603050405020304" pitchFamily="18" charset="0"/>
                <a:ea typeface="Yu Mincho" panose="02020400000000000000" pitchFamily="18" charset="-128"/>
                <a:cs typeface="Times New Roman" panose="02020603050405020304" pitchFamily="18" charset="0"/>
              </a:rPr>
              <a:t> </a:t>
            </a:r>
            <a:r>
              <a:rPr lang="en-US" sz="1200" i="1" dirty="0" err="1" smtClean="0">
                <a:latin typeface="Times New Roman" panose="02020603050405020304" pitchFamily="18" charset="0"/>
                <a:ea typeface="Yu Mincho" panose="02020400000000000000" pitchFamily="18" charset="-128"/>
                <a:cs typeface="Times New Roman" panose="02020603050405020304" pitchFamily="18" charset="0"/>
              </a:rPr>
              <a:t>hạ</a:t>
            </a:r>
            <a:r>
              <a:rPr lang="en-US" sz="1200" i="1" dirty="0" smtClean="0">
                <a:latin typeface="Times New Roman" panose="02020603050405020304" pitchFamily="18" charset="0"/>
                <a:ea typeface="Yu Mincho" panose="02020400000000000000" pitchFamily="18" charset="-128"/>
                <a:cs typeface="Times New Roman" panose="02020603050405020304" pitchFamily="18" charset="0"/>
              </a:rPr>
              <a:t> </a:t>
            </a:r>
            <a:r>
              <a:rPr lang="en-US" sz="1200" i="1" dirty="0" err="1" smtClean="0">
                <a:latin typeface="Times New Roman" panose="02020603050405020304" pitchFamily="18" charset="0"/>
                <a:ea typeface="Yu Mincho" panose="02020400000000000000" pitchFamily="18" charset="-128"/>
                <a:cs typeface="Times New Roman" panose="02020603050405020304" pitchFamily="18" charset="0"/>
              </a:rPr>
              <a:t>tầng</a:t>
            </a:r>
            <a:r>
              <a:rPr lang="en-US" sz="1200" i="1" dirty="0" smtClean="0">
                <a:latin typeface="Times New Roman" panose="02020603050405020304" pitchFamily="18" charset="0"/>
                <a:ea typeface="Yu Mincho" panose="02020400000000000000" pitchFamily="18" charset="-128"/>
                <a:cs typeface="Times New Roman" panose="02020603050405020304" pitchFamily="18" charset="0"/>
              </a:rPr>
              <a:t> </a:t>
            </a:r>
            <a:r>
              <a:rPr lang="en-US" sz="1200" i="1" dirty="0" err="1" smtClean="0">
                <a:latin typeface="Times New Roman" panose="02020603050405020304" pitchFamily="18" charset="0"/>
                <a:ea typeface="Yu Mincho" panose="02020400000000000000" pitchFamily="18" charset="-128"/>
                <a:cs typeface="Times New Roman" panose="02020603050405020304" pitchFamily="18" charset="0"/>
              </a:rPr>
              <a:t>vận</a:t>
            </a:r>
            <a:r>
              <a:rPr lang="en-US" sz="1200" i="1" dirty="0" smtClean="0">
                <a:latin typeface="Times New Roman" panose="02020603050405020304" pitchFamily="18" charset="0"/>
                <a:ea typeface="Yu Mincho" panose="02020400000000000000" pitchFamily="18" charset="-128"/>
                <a:cs typeface="Times New Roman" panose="02020603050405020304" pitchFamily="18" charset="0"/>
              </a:rPr>
              <a:t> </a:t>
            </a:r>
            <a:r>
              <a:rPr lang="en-US" sz="1200" i="1" dirty="0" err="1" smtClean="0">
                <a:latin typeface="Times New Roman" panose="02020603050405020304" pitchFamily="18" charset="0"/>
                <a:ea typeface="Yu Mincho" panose="02020400000000000000" pitchFamily="18" charset="-128"/>
                <a:cs typeface="Times New Roman" panose="02020603050405020304" pitchFamily="18" charset="0"/>
              </a:rPr>
              <a:t>tải</a:t>
            </a:r>
            <a:r>
              <a:rPr lang="en-US" sz="1200" i="1" dirty="0" smtClean="0">
                <a:latin typeface="Times New Roman" panose="02020603050405020304" pitchFamily="18" charset="0"/>
                <a:ea typeface="Yu Mincho" panose="02020400000000000000" pitchFamily="18" charset="-128"/>
                <a:cs typeface="Times New Roman" panose="02020603050405020304" pitchFamily="18" charset="0"/>
              </a:rPr>
              <a:t> </a:t>
            </a:r>
            <a:r>
              <a:rPr lang="en-US" sz="1200" i="1" dirty="0" err="1" smtClean="0">
                <a:latin typeface="Times New Roman" panose="02020603050405020304" pitchFamily="18" charset="0"/>
                <a:ea typeface="Yu Mincho" panose="02020400000000000000" pitchFamily="18" charset="-128"/>
                <a:cs typeface="Times New Roman" panose="02020603050405020304" pitchFamily="18" charset="0"/>
              </a:rPr>
              <a:t>nói</a:t>
            </a:r>
            <a:r>
              <a:rPr lang="en-US" sz="1200" i="1" dirty="0" smtClean="0">
                <a:latin typeface="Times New Roman" panose="02020603050405020304" pitchFamily="18" charset="0"/>
                <a:ea typeface="Yu Mincho" panose="02020400000000000000" pitchFamily="18" charset="-128"/>
                <a:cs typeface="Times New Roman" panose="02020603050405020304" pitchFamily="18" charset="0"/>
              </a:rPr>
              <a:t> </a:t>
            </a:r>
            <a:r>
              <a:rPr lang="en-US" sz="1200" i="1" dirty="0" err="1" smtClean="0">
                <a:latin typeface="Times New Roman" panose="02020603050405020304" pitchFamily="18" charset="0"/>
                <a:ea typeface="Yu Mincho" panose="02020400000000000000" pitchFamily="18" charset="-128"/>
                <a:cs typeface="Times New Roman" panose="02020603050405020304" pitchFamily="18" charset="0"/>
              </a:rPr>
              <a:t>chung</a:t>
            </a:r>
            <a:r>
              <a:rPr lang="en-US" sz="1200" i="1" dirty="0" smtClean="0">
                <a:latin typeface="Times New Roman" panose="02020603050405020304" pitchFamily="18" charset="0"/>
                <a:ea typeface="Yu Mincho" panose="02020400000000000000" pitchFamily="18" charset="-128"/>
                <a:cs typeface="Times New Roman" panose="02020603050405020304" pitchFamily="18" charset="0"/>
              </a:rPr>
              <a:t> </a:t>
            </a:r>
            <a:r>
              <a:rPr lang="en-US" sz="1200" b="1" i="1" dirty="0" err="1" smtClean="0">
                <a:latin typeface="Times New Roman" panose="02020603050405020304" pitchFamily="18" charset="0"/>
                <a:ea typeface="Yu Mincho" panose="02020400000000000000" pitchFamily="18" charset="-128"/>
                <a:cs typeface="Times New Roman" panose="02020603050405020304" pitchFamily="18" charset="0"/>
              </a:rPr>
              <a:t>với</a:t>
            </a:r>
            <a:r>
              <a:rPr lang="en-US" sz="1200" b="1" i="1" dirty="0" smtClean="0">
                <a:latin typeface="Times New Roman" panose="02020603050405020304" pitchFamily="18" charset="0"/>
                <a:ea typeface="Yu Mincho" panose="02020400000000000000" pitchFamily="18" charset="-128"/>
                <a:cs typeface="Times New Roman" panose="02020603050405020304" pitchFamily="18" charset="0"/>
              </a:rPr>
              <a:t> </a:t>
            </a:r>
            <a:r>
              <a:rPr lang="en-US" sz="1200" b="1" i="1" dirty="0" err="1" smtClean="0">
                <a:latin typeface="Times New Roman" panose="02020603050405020304" pitchFamily="18" charset="0"/>
                <a:ea typeface="Yu Mincho" panose="02020400000000000000" pitchFamily="18" charset="-128"/>
                <a:cs typeface="Times New Roman" panose="02020603050405020304" pitchFamily="18" charset="0"/>
              </a:rPr>
              <a:t>mục</a:t>
            </a:r>
            <a:r>
              <a:rPr lang="en-US" sz="1200" b="1" i="1" dirty="0" smtClean="0">
                <a:latin typeface="Times New Roman" panose="02020603050405020304" pitchFamily="18" charset="0"/>
                <a:ea typeface="Yu Mincho" panose="02020400000000000000" pitchFamily="18" charset="-128"/>
                <a:cs typeface="Times New Roman" panose="02020603050405020304" pitchFamily="18" charset="0"/>
              </a:rPr>
              <a:t> </a:t>
            </a:r>
            <a:r>
              <a:rPr lang="en-US" sz="1200" b="1" i="1" dirty="0" err="1" smtClean="0">
                <a:latin typeface="Times New Roman" panose="02020603050405020304" pitchFamily="18" charset="0"/>
                <a:ea typeface="Yu Mincho" panose="02020400000000000000" pitchFamily="18" charset="-128"/>
                <a:cs typeface="Times New Roman" panose="02020603050405020304" pitchFamily="18" charset="0"/>
              </a:rPr>
              <a:t>tiêu</a:t>
            </a:r>
            <a:r>
              <a:rPr lang="en-US" sz="1200" b="1" i="1" dirty="0" smtClean="0">
                <a:latin typeface="Times New Roman" panose="02020603050405020304" pitchFamily="18" charset="0"/>
                <a:ea typeface="Yu Mincho" panose="02020400000000000000" pitchFamily="18" charset="-128"/>
                <a:cs typeface="Times New Roman" panose="02020603050405020304" pitchFamily="18" charset="0"/>
              </a:rPr>
              <a:t> </a:t>
            </a:r>
            <a:r>
              <a:rPr lang="en-US" sz="1200" b="1" i="1" dirty="0" err="1" smtClean="0">
                <a:latin typeface="Times New Roman" panose="02020603050405020304" pitchFamily="18" charset="0"/>
                <a:ea typeface="Yu Mincho" panose="02020400000000000000" pitchFamily="18" charset="-128"/>
                <a:cs typeface="Times New Roman" panose="02020603050405020304" pitchFamily="18" charset="0"/>
              </a:rPr>
              <a:t>khai</a:t>
            </a:r>
            <a:r>
              <a:rPr lang="en-US" sz="1200" b="1" i="1" dirty="0" smtClean="0">
                <a:latin typeface="Times New Roman" panose="02020603050405020304" pitchFamily="18" charset="0"/>
                <a:ea typeface="Yu Mincho" panose="02020400000000000000" pitchFamily="18" charset="-128"/>
                <a:cs typeface="Times New Roman" panose="02020603050405020304" pitchFamily="18" charset="0"/>
              </a:rPr>
              <a:t> </a:t>
            </a:r>
            <a:r>
              <a:rPr lang="en-US" sz="1200" b="1" i="1" dirty="0" err="1" smtClean="0">
                <a:latin typeface="Times New Roman" panose="02020603050405020304" pitchFamily="18" charset="0"/>
                <a:ea typeface="Yu Mincho" panose="02020400000000000000" pitchFamily="18" charset="-128"/>
                <a:cs typeface="Times New Roman" panose="02020603050405020304" pitchFamily="18" charset="0"/>
              </a:rPr>
              <a:t>thác</a:t>
            </a:r>
            <a:r>
              <a:rPr lang="en-US" sz="1200" b="1" i="1" dirty="0" smtClean="0">
                <a:latin typeface="Times New Roman" panose="02020603050405020304" pitchFamily="18" charset="0"/>
                <a:ea typeface="Yu Mincho" panose="02020400000000000000" pitchFamily="18" charset="-128"/>
                <a:cs typeface="Times New Roman" panose="02020603050405020304" pitchFamily="18" charset="0"/>
              </a:rPr>
              <a:t> </a:t>
            </a:r>
            <a:r>
              <a:rPr lang="en-US" sz="1200" b="1" i="1" dirty="0" err="1" smtClean="0">
                <a:latin typeface="Times New Roman" panose="02020603050405020304" pitchFamily="18" charset="0"/>
                <a:ea typeface="Yu Mincho" panose="02020400000000000000" pitchFamily="18" charset="-128"/>
                <a:cs typeface="Times New Roman" panose="02020603050405020304" pitchFamily="18" charset="0"/>
              </a:rPr>
              <a:t>hiệu</a:t>
            </a:r>
            <a:r>
              <a:rPr lang="en-US" sz="1200" b="1" i="1" dirty="0" smtClean="0">
                <a:latin typeface="Times New Roman" panose="02020603050405020304" pitchFamily="18" charset="0"/>
                <a:ea typeface="Yu Mincho" panose="02020400000000000000" pitchFamily="18" charset="-128"/>
                <a:cs typeface="Times New Roman" panose="02020603050405020304" pitchFamily="18" charset="0"/>
              </a:rPr>
              <a:t> </a:t>
            </a:r>
            <a:r>
              <a:rPr lang="en-US" sz="1200" b="1" i="1" dirty="0" err="1" smtClean="0">
                <a:latin typeface="Times New Roman" panose="02020603050405020304" pitchFamily="18" charset="0"/>
                <a:ea typeface="Yu Mincho" panose="02020400000000000000" pitchFamily="18" charset="-128"/>
                <a:cs typeface="Times New Roman" panose="02020603050405020304" pitchFamily="18" charset="0"/>
              </a:rPr>
              <a:t>quả</a:t>
            </a:r>
            <a:r>
              <a:rPr lang="en-US" sz="1200" b="1" i="1" dirty="0" smtClean="0">
                <a:latin typeface="Times New Roman" panose="02020603050405020304" pitchFamily="18" charset="0"/>
                <a:ea typeface="Yu Mincho" panose="02020400000000000000" pitchFamily="18" charset="-128"/>
                <a:cs typeface="Times New Roman" panose="02020603050405020304" pitchFamily="18" charset="0"/>
              </a:rPr>
              <a:t> </a:t>
            </a:r>
            <a:r>
              <a:rPr lang="en-US" sz="1200" b="1" i="1" dirty="0" err="1" smtClean="0">
                <a:latin typeface="Times New Roman" panose="02020603050405020304" pitchFamily="18" charset="0"/>
                <a:ea typeface="Yu Mincho" panose="02020400000000000000" pitchFamily="18" charset="-128"/>
                <a:cs typeface="Times New Roman" panose="02020603050405020304" pitchFamily="18" charset="0"/>
              </a:rPr>
              <a:t>những</a:t>
            </a:r>
            <a:r>
              <a:rPr lang="en-US" sz="1200" b="1" i="1" dirty="0" smtClean="0">
                <a:latin typeface="Times New Roman" panose="02020603050405020304" pitchFamily="18" charset="0"/>
                <a:ea typeface="Yu Mincho" panose="02020400000000000000" pitchFamily="18" charset="-128"/>
                <a:cs typeface="Times New Roman" panose="02020603050405020304" pitchFamily="18" charset="0"/>
              </a:rPr>
              <a:t> </a:t>
            </a:r>
            <a:r>
              <a:rPr lang="en-US" sz="1200" b="1" i="1" dirty="0" err="1" smtClean="0">
                <a:latin typeface="Times New Roman" panose="02020603050405020304" pitchFamily="18" charset="0"/>
                <a:ea typeface="Yu Mincho" panose="02020400000000000000" pitchFamily="18" charset="-128"/>
                <a:cs typeface="Times New Roman" panose="02020603050405020304" pitchFamily="18" charset="0"/>
              </a:rPr>
              <a:t>nguồn</a:t>
            </a:r>
            <a:r>
              <a:rPr lang="en-US" sz="1200" b="1" i="1" dirty="0" smtClean="0">
                <a:latin typeface="Times New Roman" panose="02020603050405020304" pitchFamily="18" charset="0"/>
                <a:ea typeface="Yu Mincho" panose="02020400000000000000" pitchFamily="18" charset="-128"/>
                <a:cs typeface="Times New Roman" panose="02020603050405020304" pitchFamily="18" charset="0"/>
              </a:rPr>
              <a:t> </a:t>
            </a:r>
            <a:r>
              <a:rPr lang="en-US" sz="1200" b="1" i="1" dirty="0" err="1" smtClean="0">
                <a:latin typeface="Times New Roman" panose="02020603050405020304" pitchFamily="18" charset="0"/>
                <a:ea typeface="Yu Mincho" panose="02020400000000000000" pitchFamily="18" charset="-128"/>
                <a:cs typeface="Times New Roman" panose="02020603050405020304" pitchFamily="18" charset="0"/>
              </a:rPr>
              <a:t>lực</a:t>
            </a:r>
            <a:r>
              <a:rPr lang="en-US" sz="1200" b="1" i="1" dirty="0" smtClean="0">
                <a:latin typeface="Times New Roman" panose="02020603050405020304" pitchFamily="18" charset="0"/>
                <a:ea typeface="Yu Mincho" panose="02020400000000000000" pitchFamily="18" charset="-128"/>
                <a:cs typeface="Times New Roman" panose="02020603050405020304" pitchFamily="18" charset="0"/>
              </a:rPr>
              <a:t> khan </a:t>
            </a:r>
            <a:r>
              <a:rPr lang="en-US" sz="1200" b="1" i="1" dirty="0" err="1" smtClean="0">
                <a:latin typeface="Times New Roman" panose="02020603050405020304" pitchFamily="18" charset="0"/>
                <a:ea typeface="Yu Mincho" panose="02020400000000000000" pitchFamily="18" charset="-128"/>
                <a:cs typeface="Times New Roman" panose="02020603050405020304" pitchFamily="18" charset="0"/>
              </a:rPr>
              <a:t>hiếm</a:t>
            </a:r>
            <a:r>
              <a:rPr lang="en-US" sz="1200" b="1" i="1" dirty="0" smtClean="0">
                <a:latin typeface="Times New Roman" panose="02020603050405020304" pitchFamily="18" charset="0"/>
                <a:ea typeface="Yu Mincho" panose="02020400000000000000" pitchFamily="18" charset="-128"/>
                <a:cs typeface="Times New Roman" panose="02020603050405020304" pitchFamily="18" charset="0"/>
              </a:rPr>
              <a:t> </a:t>
            </a:r>
            <a:r>
              <a:rPr lang="en-US" sz="1200" b="1" i="1" dirty="0" err="1" smtClean="0">
                <a:latin typeface="Times New Roman" panose="02020603050405020304" pitchFamily="18" charset="0"/>
                <a:ea typeface="Yu Mincho" panose="02020400000000000000" pitchFamily="18" charset="-128"/>
                <a:cs typeface="Times New Roman" panose="02020603050405020304" pitchFamily="18" charset="0"/>
              </a:rPr>
              <a:t>này</a:t>
            </a:r>
            <a:r>
              <a:rPr lang="en-US" sz="1200" b="1" i="1" dirty="0" smtClean="0">
                <a:latin typeface="Times New Roman" panose="02020603050405020304" pitchFamily="18" charset="0"/>
                <a:ea typeface="Yu Mincho" panose="02020400000000000000" pitchFamily="18" charset="-128"/>
                <a:cs typeface="Times New Roman" panose="02020603050405020304" pitchFamily="18" charset="0"/>
              </a:rPr>
              <a:t> </a:t>
            </a:r>
            <a:r>
              <a:rPr lang="en-US" sz="1200" b="1" i="1" dirty="0" err="1" smtClean="0">
                <a:latin typeface="Times New Roman" panose="02020603050405020304" pitchFamily="18" charset="0"/>
                <a:ea typeface="Yu Mincho" panose="02020400000000000000" pitchFamily="18" charset="-128"/>
                <a:cs typeface="Times New Roman" panose="02020603050405020304" pitchFamily="18" charset="0"/>
              </a:rPr>
              <a:t>để</a:t>
            </a:r>
            <a:r>
              <a:rPr lang="en-US" sz="1200" b="1" i="1" dirty="0" smtClean="0">
                <a:latin typeface="Times New Roman" panose="02020603050405020304" pitchFamily="18" charset="0"/>
                <a:ea typeface="Yu Mincho" panose="02020400000000000000" pitchFamily="18" charset="-128"/>
                <a:cs typeface="Times New Roman" panose="02020603050405020304" pitchFamily="18" charset="0"/>
              </a:rPr>
              <a:t> </a:t>
            </a:r>
            <a:r>
              <a:rPr lang="en-US" sz="1200" b="1" i="1" dirty="0" err="1" smtClean="0">
                <a:latin typeface="Times New Roman" panose="02020603050405020304" pitchFamily="18" charset="0"/>
                <a:ea typeface="Yu Mincho" panose="02020400000000000000" pitchFamily="18" charset="-128"/>
                <a:cs typeface="Times New Roman" panose="02020603050405020304" pitchFamily="18" charset="0"/>
              </a:rPr>
              <a:t>đáp</a:t>
            </a:r>
            <a:r>
              <a:rPr lang="en-US" sz="1200" b="1" i="1" dirty="0" smtClean="0">
                <a:latin typeface="Times New Roman" panose="02020603050405020304" pitchFamily="18" charset="0"/>
                <a:ea typeface="Yu Mincho" panose="02020400000000000000" pitchFamily="18" charset="-128"/>
                <a:cs typeface="Times New Roman" panose="02020603050405020304" pitchFamily="18" charset="0"/>
              </a:rPr>
              <a:t> </a:t>
            </a:r>
            <a:r>
              <a:rPr lang="en-US" sz="1200" b="1" i="1" dirty="0" err="1" smtClean="0">
                <a:latin typeface="Times New Roman" panose="02020603050405020304" pitchFamily="18" charset="0"/>
                <a:ea typeface="Yu Mincho" panose="02020400000000000000" pitchFamily="18" charset="-128"/>
                <a:cs typeface="Times New Roman" panose="02020603050405020304" pitchFamily="18" charset="0"/>
              </a:rPr>
              <a:t>ứng</a:t>
            </a:r>
            <a:r>
              <a:rPr lang="en-US" sz="1200" b="1" i="1" dirty="0" smtClean="0">
                <a:latin typeface="Times New Roman" panose="02020603050405020304" pitchFamily="18" charset="0"/>
                <a:ea typeface="Yu Mincho" panose="02020400000000000000" pitchFamily="18" charset="-128"/>
                <a:cs typeface="Times New Roman" panose="02020603050405020304" pitchFamily="18" charset="0"/>
              </a:rPr>
              <a:t> </a:t>
            </a:r>
            <a:r>
              <a:rPr lang="en-US" sz="1200" b="1" i="1" dirty="0" err="1" smtClean="0">
                <a:latin typeface="Times New Roman" panose="02020603050405020304" pitchFamily="18" charset="0"/>
                <a:ea typeface="Yu Mincho" panose="02020400000000000000" pitchFamily="18" charset="-128"/>
                <a:cs typeface="Times New Roman" panose="02020603050405020304" pitchFamily="18" charset="0"/>
              </a:rPr>
              <a:t>nhu</a:t>
            </a:r>
            <a:r>
              <a:rPr lang="en-US" sz="1200" b="1" i="1" dirty="0" smtClean="0">
                <a:latin typeface="Times New Roman" panose="02020603050405020304" pitchFamily="18" charset="0"/>
                <a:ea typeface="Yu Mincho" panose="02020400000000000000" pitchFamily="18" charset="-128"/>
                <a:cs typeface="Times New Roman" panose="02020603050405020304" pitchFamily="18" charset="0"/>
              </a:rPr>
              <a:t> </a:t>
            </a:r>
            <a:r>
              <a:rPr lang="en-US" sz="1200" b="1" i="1" dirty="0" err="1" smtClean="0">
                <a:latin typeface="Times New Roman" panose="02020603050405020304" pitchFamily="18" charset="0"/>
                <a:ea typeface="Yu Mincho" panose="02020400000000000000" pitchFamily="18" charset="-128"/>
                <a:cs typeface="Times New Roman" panose="02020603050405020304" pitchFamily="18" charset="0"/>
              </a:rPr>
              <a:t>cầu</a:t>
            </a:r>
            <a:r>
              <a:rPr lang="en-US" sz="1200" b="1" i="1" dirty="0" smtClean="0">
                <a:latin typeface="Times New Roman" panose="02020603050405020304" pitchFamily="18" charset="0"/>
                <a:ea typeface="Yu Mincho" panose="02020400000000000000" pitchFamily="18" charset="-128"/>
                <a:cs typeface="Times New Roman" panose="02020603050405020304" pitchFamily="18" charset="0"/>
              </a:rPr>
              <a:t> </a:t>
            </a:r>
            <a:r>
              <a:rPr lang="en-US" sz="1200" b="1" i="1" dirty="0" err="1" smtClean="0">
                <a:latin typeface="Times New Roman" panose="02020603050405020304" pitchFamily="18" charset="0"/>
                <a:ea typeface="Yu Mincho" panose="02020400000000000000" pitchFamily="18" charset="-128"/>
                <a:cs typeface="Times New Roman" panose="02020603050405020304" pitchFamily="18" charset="0"/>
              </a:rPr>
              <a:t>vận</a:t>
            </a:r>
            <a:r>
              <a:rPr lang="en-US" sz="1200" b="1" i="1" dirty="0" smtClean="0">
                <a:latin typeface="Times New Roman" panose="02020603050405020304" pitchFamily="18" charset="0"/>
                <a:ea typeface="Yu Mincho" panose="02020400000000000000" pitchFamily="18" charset="-128"/>
                <a:cs typeface="Times New Roman" panose="02020603050405020304" pitchFamily="18" charset="0"/>
              </a:rPr>
              <a:t> </a:t>
            </a:r>
            <a:r>
              <a:rPr lang="en-US" sz="1200" b="1" i="1" dirty="0" err="1" smtClean="0">
                <a:latin typeface="Times New Roman" panose="02020603050405020304" pitchFamily="18" charset="0"/>
                <a:ea typeface="Yu Mincho" panose="02020400000000000000" pitchFamily="18" charset="-128"/>
                <a:cs typeface="Times New Roman" panose="02020603050405020304" pitchFamily="18" charset="0"/>
              </a:rPr>
              <a:t>chuyển</a:t>
            </a:r>
            <a:r>
              <a:rPr lang="en-US" sz="1200" b="1" i="1" dirty="0" smtClean="0">
                <a:latin typeface="Times New Roman" panose="02020603050405020304" pitchFamily="18" charset="0"/>
                <a:ea typeface="Yu Mincho" panose="02020400000000000000" pitchFamily="18" charset="-128"/>
                <a:cs typeface="Times New Roman" panose="02020603050405020304" pitchFamily="18" charset="0"/>
              </a:rPr>
              <a:t> </a:t>
            </a:r>
            <a:r>
              <a:rPr lang="en-US" sz="1200" b="1" i="1" dirty="0" err="1" smtClean="0">
                <a:latin typeface="Times New Roman" panose="02020603050405020304" pitchFamily="18" charset="0"/>
                <a:ea typeface="Yu Mincho" panose="02020400000000000000" pitchFamily="18" charset="-128"/>
                <a:cs typeface="Times New Roman" panose="02020603050405020304" pitchFamily="18" charset="0"/>
              </a:rPr>
              <a:t>ngày</a:t>
            </a:r>
            <a:r>
              <a:rPr lang="en-US" sz="1200" b="1" i="1" dirty="0" smtClean="0">
                <a:latin typeface="Times New Roman" panose="02020603050405020304" pitchFamily="18" charset="0"/>
                <a:ea typeface="Yu Mincho" panose="02020400000000000000" pitchFamily="18" charset="-128"/>
                <a:cs typeface="Times New Roman" panose="02020603050405020304" pitchFamily="18" charset="0"/>
              </a:rPr>
              <a:t> </a:t>
            </a:r>
            <a:r>
              <a:rPr lang="en-US" sz="1200" b="1" i="1" dirty="0" err="1" smtClean="0">
                <a:latin typeface="Times New Roman" panose="02020603050405020304" pitchFamily="18" charset="0"/>
                <a:ea typeface="Yu Mincho" panose="02020400000000000000" pitchFamily="18" charset="-128"/>
                <a:cs typeface="Times New Roman" panose="02020603050405020304" pitchFamily="18" charset="0"/>
              </a:rPr>
              <a:t>càng</a:t>
            </a:r>
            <a:r>
              <a:rPr lang="en-US" sz="1200" b="1" i="1" dirty="0" smtClean="0">
                <a:latin typeface="Times New Roman" panose="02020603050405020304" pitchFamily="18" charset="0"/>
                <a:ea typeface="Yu Mincho" panose="02020400000000000000" pitchFamily="18" charset="-128"/>
                <a:cs typeface="Times New Roman" panose="02020603050405020304" pitchFamily="18" charset="0"/>
              </a:rPr>
              <a:t> </a:t>
            </a:r>
            <a:r>
              <a:rPr lang="en-US" sz="1200" b="1" i="1" dirty="0" err="1" smtClean="0">
                <a:latin typeface="Times New Roman" panose="02020603050405020304" pitchFamily="18" charset="0"/>
                <a:ea typeface="Yu Mincho" panose="02020400000000000000" pitchFamily="18" charset="-128"/>
                <a:cs typeface="Times New Roman" panose="02020603050405020304" pitchFamily="18" charset="0"/>
              </a:rPr>
              <a:t>lớn</a:t>
            </a:r>
            <a:r>
              <a:rPr lang="en-US" sz="1200" i="1" dirty="0" smtClean="0">
                <a:latin typeface="Times New Roman" panose="02020603050405020304" pitchFamily="18" charset="0"/>
                <a:ea typeface="Yu Mincho" panose="02020400000000000000" pitchFamily="18" charset="-128"/>
                <a:cs typeface="Times New Roman" panose="02020603050405020304" pitchFamily="18" charset="0"/>
              </a:rPr>
              <a:t> </a:t>
            </a:r>
            <a:r>
              <a:rPr lang="en-US" sz="1200" b="1" i="1" dirty="0" err="1" smtClean="0">
                <a:latin typeface="Times New Roman" panose="02020603050405020304" pitchFamily="18" charset="0"/>
                <a:ea typeface="Yu Mincho" panose="02020400000000000000" pitchFamily="18" charset="-128"/>
                <a:cs typeface="Times New Roman" panose="02020603050405020304" pitchFamily="18" charset="0"/>
              </a:rPr>
              <a:t>của</a:t>
            </a:r>
            <a:r>
              <a:rPr lang="en-US" sz="1200" b="1" i="1" dirty="0" smtClean="0">
                <a:latin typeface="Times New Roman" panose="02020603050405020304" pitchFamily="18" charset="0"/>
                <a:ea typeface="Yu Mincho" panose="02020400000000000000" pitchFamily="18" charset="-128"/>
                <a:cs typeface="Times New Roman" panose="02020603050405020304" pitchFamily="18" charset="0"/>
              </a:rPr>
              <a:t> </a:t>
            </a:r>
            <a:r>
              <a:rPr lang="en-US" sz="1200" b="1" i="1" dirty="0" err="1" smtClean="0">
                <a:latin typeface="Times New Roman" panose="02020603050405020304" pitchFamily="18" charset="0"/>
                <a:ea typeface="Yu Mincho" panose="02020400000000000000" pitchFamily="18" charset="-128"/>
                <a:cs typeface="Times New Roman" panose="02020603050405020304" pitchFamily="18" charset="0"/>
              </a:rPr>
              <a:t>xã</a:t>
            </a:r>
            <a:r>
              <a:rPr lang="en-US" sz="1200" b="1" i="1" dirty="0" smtClean="0">
                <a:latin typeface="Times New Roman" panose="02020603050405020304" pitchFamily="18" charset="0"/>
                <a:ea typeface="Yu Mincho" panose="02020400000000000000" pitchFamily="18" charset="-128"/>
                <a:cs typeface="Times New Roman" panose="02020603050405020304" pitchFamily="18" charset="0"/>
              </a:rPr>
              <a:t> </a:t>
            </a:r>
            <a:r>
              <a:rPr lang="en-US" sz="1200" b="1" i="1" dirty="0" err="1" smtClean="0">
                <a:latin typeface="Times New Roman" panose="02020603050405020304" pitchFamily="18" charset="0"/>
                <a:ea typeface="Yu Mincho" panose="02020400000000000000" pitchFamily="18" charset="-128"/>
                <a:cs typeface="Times New Roman" panose="02020603050405020304" pitchFamily="18" charset="0"/>
              </a:rPr>
              <a:t>hội</a:t>
            </a:r>
            <a:r>
              <a:rPr lang="en-US" sz="1200" b="1" i="1" dirty="0" smtClean="0">
                <a:latin typeface="Times New Roman" panose="02020603050405020304" pitchFamily="18" charset="0"/>
                <a:ea typeface="Yu Mincho" panose="02020400000000000000" pitchFamily="18" charset="-128"/>
                <a:cs typeface="Times New Roman" panose="02020603050405020304" pitchFamily="18" charset="0"/>
              </a:rPr>
              <a:t> </a:t>
            </a:r>
            <a:r>
              <a:rPr lang="en-US" sz="1200" b="1" i="1" dirty="0" err="1" smtClean="0">
                <a:latin typeface="Times New Roman" panose="02020603050405020304" pitchFamily="18" charset="0"/>
                <a:ea typeface="Yu Mincho" panose="02020400000000000000" pitchFamily="18" charset="-128"/>
                <a:cs typeface="Times New Roman" panose="02020603050405020304" pitchFamily="18" charset="0"/>
              </a:rPr>
              <a:t>cùng</a:t>
            </a:r>
            <a:r>
              <a:rPr lang="en-US" sz="1200" b="1" i="1" dirty="0" smtClean="0">
                <a:latin typeface="Times New Roman" panose="02020603050405020304" pitchFamily="18" charset="0"/>
                <a:ea typeface="Yu Mincho" panose="02020400000000000000" pitchFamily="18" charset="-128"/>
                <a:cs typeface="Times New Roman" panose="02020603050405020304" pitchFamily="18" charset="0"/>
              </a:rPr>
              <a:t> </a:t>
            </a:r>
            <a:r>
              <a:rPr lang="en-US" sz="1200" b="1" i="1" dirty="0" err="1" smtClean="0">
                <a:latin typeface="Times New Roman" panose="02020603050405020304" pitchFamily="18" charset="0"/>
                <a:ea typeface="Yu Mincho" panose="02020400000000000000" pitchFamily="18" charset="-128"/>
                <a:cs typeface="Times New Roman" panose="02020603050405020304" pitchFamily="18" charset="0"/>
              </a:rPr>
              <a:t>với</a:t>
            </a:r>
            <a:r>
              <a:rPr lang="en-US" sz="1200" b="1" i="1" dirty="0" smtClean="0">
                <a:latin typeface="Times New Roman" panose="02020603050405020304" pitchFamily="18" charset="0"/>
                <a:ea typeface="Yu Mincho" panose="02020400000000000000" pitchFamily="18" charset="-128"/>
                <a:cs typeface="Times New Roman" panose="02020603050405020304" pitchFamily="18" charset="0"/>
              </a:rPr>
              <a:t> </a:t>
            </a:r>
            <a:r>
              <a:rPr lang="en-US" sz="1200" b="1" i="1" dirty="0" err="1" smtClean="0">
                <a:latin typeface="Times New Roman" panose="02020603050405020304" pitchFamily="18" charset="0"/>
                <a:ea typeface="Yu Mincho" panose="02020400000000000000" pitchFamily="18" charset="-128"/>
                <a:cs typeface="Times New Roman" panose="02020603050405020304" pitchFamily="18" charset="0"/>
              </a:rPr>
              <a:t>mục</a:t>
            </a:r>
            <a:r>
              <a:rPr lang="en-US" sz="1200" b="1" i="1" dirty="0" smtClean="0">
                <a:latin typeface="Times New Roman" panose="02020603050405020304" pitchFamily="18" charset="0"/>
                <a:ea typeface="Yu Mincho" panose="02020400000000000000" pitchFamily="18" charset="-128"/>
                <a:cs typeface="Times New Roman" panose="02020603050405020304" pitchFamily="18" charset="0"/>
              </a:rPr>
              <a:t> </a:t>
            </a:r>
            <a:r>
              <a:rPr lang="en-US" sz="1200" b="1" i="1" dirty="0" err="1" smtClean="0">
                <a:latin typeface="Times New Roman" panose="02020603050405020304" pitchFamily="18" charset="0"/>
                <a:ea typeface="Yu Mincho" panose="02020400000000000000" pitchFamily="18" charset="-128"/>
                <a:cs typeface="Times New Roman" panose="02020603050405020304" pitchFamily="18" charset="0"/>
              </a:rPr>
              <a:t>tiêu</a:t>
            </a:r>
            <a:r>
              <a:rPr lang="en-US" sz="1200" b="1" i="1" dirty="0" smtClean="0">
                <a:latin typeface="Times New Roman" panose="02020603050405020304" pitchFamily="18" charset="0"/>
                <a:ea typeface="Yu Mincho" panose="02020400000000000000" pitchFamily="18" charset="-128"/>
                <a:cs typeface="Times New Roman" panose="02020603050405020304" pitchFamily="18" charset="0"/>
              </a:rPr>
              <a:t> </a:t>
            </a:r>
            <a:r>
              <a:rPr lang="en-US" sz="1200" b="1" i="1" dirty="0" err="1" smtClean="0">
                <a:latin typeface="Times New Roman" panose="02020603050405020304" pitchFamily="18" charset="0"/>
                <a:ea typeface="Yu Mincho" panose="02020400000000000000" pitchFamily="18" charset="-128"/>
                <a:cs typeface="Times New Roman" panose="02020603050405020304" pitchFamily="18" charset="0"/>
              </a:rPr>
              <a:t>hiệu</a:t>
            </a:r>
            <a:r>
              <a:rPr lang="en-US" sz="1200" b="1" i="1" dirty="0" smtClean="0">
                <a:latin typeface="Times New Roman" panose="02020603050405020304" pitchFamily="18" charset="0"/>
                <a:ea typeface="Yu Mincho" panose="02020400000000000000" pitchFamily="18" charset="-128"/>
                <a:cs typeface="Times New Roman" panose="02020603050405020304" pitchFamily="18" charset="0"/>
              </a:rPr>
              <a:t> </a:t>
            </a:r>
            <a:r>
              <a:rPr lang="en-US" sz="1200" b="1" i="1" dirty="0" err="1" smtClean="0">
                <a:latin typeface="Times New Roman" panose="02020603050405020304" pitchFamily="18" charset="0"/>
                <a:ea typeface="Yu Mincho" panose="02020400000000000000" pitchFamily="18" charset="-128"/>
                <a:cs typeface="Times New Roman" panose="02020603050405020304" pitchFamily="18" charset="0"/>
              </a:rPr>
              <a:t>quả</a:t>
            </a:r>
            <a:r>
              <a:rPr lang="en-US" sz="1200" b="1" i="1" dirty="0" smtClean="0">
                <a:latin typeface="Times New Roman" panose="02020603050405020304" pitchFamily="18" charset="0"/>
                <a:ea typeface="Yu Mincho" panose="02020400000000000000" pitchFamily="18" charset="-128"/>
                <a:cs typeface="Times New Roman" panose="02020603050405020304" pitchFamily="18" charset="0"/>
              </a:rPr>
              <a:t> </a:t>
            </a:r>
            <a:r>
              <a:rPr lang="en-US" sz="1200" b="1" i="1" dirty="0" err="1" smtClean="0">
                <a:latin typeface="Times New Roman" panose="02020603050405020304" pitchFamily="18" charset="0"/>
                <a:ea typeface="Yu Mincho" panose="02020400000000000000" pitchFamily="18" charset="-128"/>
                <a:cs typeface="Times New Roman" panose="02020603050405020304" pitchFamily="18" charset="0"/>
              </a:rPr>
              <a:t>kinh</a:t>
            </a:r>
            <a:r>
              <a:rPr lang="en-US" sz="1200" b="1" i="1" dirty="0" smtClean="0">
                <a:latin typeface="Times New Roman" panose="02020603050405020304" pitchFamily="18" charset="0"/>
                <a:ea typeface="Yu Mincho" panose="02020400000000000000" pitchFamily="18" charset="-128"/>
                <a:cs typeface="Times New Roman" panose="02020603050405020304" pitchFamily="18" charset="0"/>
              </a:rPr>
              <a:t> </a:t>
            </a:r>
            <a:r>
              <a:rPr lang="en-US" sz="1200" b="1" i="1" dirty="0" err="1" smtClean="0">
                <a:latin typeface="Times New Roman" panose="02020603050405020304" pitchFamily="18" charset="0"/>
                <a:ea typeface="Yu Mincho" panose="02020400000000000000" pitchFamily="18" charset="-128"/>
                <a:cs typeface="Times New Roman" panose="02020603050405020304" pitchFamily="18" charset="0"/>
              </a:rPr>
              <a:t>tế</a:t>
            </a:r>
            <a:r>
              <a:rPr lang="en-US" sz="1200" b="1" i="1" dirty="0" smtClean="0">
                <a:latin typeface="Times New Roman" panose="02020603050405020304" pitchFamily="18" charset="0"/>
                <a:ea typeface="Yu Mincho" panose="02020400000000000000" pitchFamily="18" charset="-128"/>
                <a:cs typeface="Times New Roman" panose="02020603050405020304" pitchFamily="18" charset="0"/>
              </a:rPr>
              <a:t> </a:t>
            </a:r>
            <a:r>
              <a:rPr lang="en-US" sz="1200" b="1" i="1" dirty="0" err="1" smtClean="0">
                <a:latin typeface="Times New Roman" panose="02020603050405020304" pitchFamily="18" charset="0"/>
                <a:ea typeface="Yu Mincho" panose="02020400000000000000" pitchFamily="18" charset="-128"/>
                <a:cs typeface="Times New Roman" panose="02020603050405020304" pitchFamily="18" charset="0"/>
              </a:rPr>
              <a:t>đối</a:t>
            </a:r>
            <a:r>
              <a:rPr lang="en-US" sz="1200" b="1" i="1" dirty="0" smtClean="0">
                <a:latin typeface="Times New Roman" panose="02020603050405020304" pitchFamily="18" charset="0"/>
                <a:ea typeface="Yu Mincho" panose="02020400000000000000" pitchFamily="18" charset="-128"/>
                <a:cs typeface="Times New Roman" panose="02020603050405020304" pitchFamily="18" charset="0"/>
              </a:rPr>
              <a:t> </a:t>
            </a:r>
            <a:r>
              <a:rPr lang="en-US" sz="1200" b="1" i="1" dirty="0" err="1" smtClean="0">
                <a:latin typeface="Times New Roman" panose="02020603050405020304" pitchFamily="18" charset="0"/>
                <a:ea typeface="Yu Mincho" panose="02020400000000000000" pitchFamily="18" charset="-128"/>
                <a:cs typeface="Times New Roman" panose="02020603050405020304" pitchFamily="18" charset="0"/>
              </a:rPr>
              <a:t>với</a:t>
            </a:r>
            <a:r>
              <a:rPr lang="en-US" sz="1200" b="1" i="1" dirty="0" smtClean="0">
                <a:latin typeface="Times New Roman" panose="02020603050405020304" pitchFamily="18" charset="0"/>
                <a:ea typeface="Yu Mincho" panose="02020400000000000000" pitchFamily="18" charset="-128"/>
                <a:cs typeface="Times New Roman" panose="02020603050405020304" pitchFamily="18" charset="0"/>
              </a:rPr>
              <a:t> </a:t>
            </a:r>
            <a:r>
              <a:rPr lang="en-US" sz="1200" b="1" i="1" dirty="0" err="1" smtClean="0">
                <a:latin typeface="Times New Roman" panose="02020603050405020304" pitchFamily="18" charset="0"/>
                <a:ea typeface="Yu Mincho" panose="02020400000000000000" pitchFamily="18" charset="-128"/>
                <a:cs typeface="Times New Roman" panose="02020603050405020304" pitchFamily="18" charset="0"/>
              </a:rPr>
              <a:t>doanh</a:t>
            </a:r>
            <a:r>
              <a:rPr lang="en-US" sz="1200" b="1" i="1" dirty="0" smtClean="0">
                <a:latin typeface="Times New Roman" panose="02020603050405020304" pitchFamily="18" charset="0"/>
                <a:ea typeface="Yu Mincho" panose="02020400000000000000" pitchFamily="18" charset="-128"/>
                <a:cs typeface="Times New Roman" panose="02020603050405020304" pitchFamily="18" charset="0"/>
              </a:rPr>
              <a:t> </a:t>
            </a:r>
            <a:r>
              <a:rPr lang="en-US" sz="1200" b="1" i="1" dirty="0" err="1" smtClean="0">
                <a:latin typeface="Times New Roman" panose="02020603050405020304" pitchFamily="18" charset="0"/>
                <a:ea typeface="Yu Mincho" panose="02020400000000000000" pitchFamily="18" charset="-128"/>
                <a:cs typeface="Times New Roman" panose="02020603050405020304" pitchFamily="18" charset="0"/>
              </a:rPr>
              <a:t>nghiệp</a:t>
            </a:r>
            <a:r>
              <a:rPr lang="en-US" sz="1200" b="1" i="1" dirty="0" smtClean="0">
                <a:latin typeface="Times New Roman" panose="02020603050405020304" pitchFamily="18" charset="0"/>
                <a:ea typeface="Yu Mincho" panose="02020400000000000000" pitchFamily="18" charset="-128"/>
                <a:cs typeface="Times New Roman" panose="02020603050405020304" pitchFamily="18" charset="0"/>
              </a:rPr>
              <a:t> </a:t>
            </a:r>
            <a:r>
              <a:rPr lang="en-US" sz="1200" b="1" i="1" dirty="0" err="1" smtClean="0">
                <a:latin typeface="Times New Roman" panose="02020603050405020304" pitchFamily="18" charset="0"/>
                <a:ea typeface="Yu Mincho" panose="02020400000000000000" pitchFamily="18" charset="-128"/>
                <a:cs typeface="Times New Roman" panose="02020603050405020304" pitchFamily="18" charset="0"/>
              </a:rPr>
              <a:t>vận</a:t>
            </a:r>
            <a:r>
              <a:rPr lang="en-US" sz="1200" b="1" i="1" dirty="0" smtClean="0">
                <a:latin typeface="Times New Roman" panose="02020603050405020304" pitchFamily="18" charset="0"/>
                <a:ea typeface="Yu Mincho" panose="02020400000000000000" pitchFamily="18" charset="-128"/>
                <a:cs typeface="Times New Roman" panose="02020603050405020304" pitchFamily="18" charset="0"/>
              </a:rPr>
              <a:t> </a:t>
            </a:r>
            <a:r>
              <a:rPr lang="en-US" sz="1200" b="1" i="1" dirty="0" err="1" smtClean="0">
                <a:latin typeface="Times New Roman" panose="02020603050405020304" pitchFamily="18" charset="0"/>
                <a:ea typeface="Yu Mincho" panose="02020400000000000000" pitchFamily="18" charset="-128"/>
                <a:cs typeface="Times New Roman" panose="02020603050405020304" pitchFamily="18" charset="0"/>
              </a:rPr>
              <a:t>tải</a:t>
            </a:r>
            <a:r>
              <a:rPr lang="en-US" sz="1200" b="1" i="1" dirty="0" smtClean="0">
                <a:latin typeface="Times New Roman" panose="02020603050405020304" pitchFamily="18" charset="0"/>
                <a:ea typeface="Yu Mincho" panose="02020400000000000000" pitchFamily="18" charset="-128"/>
                <a:cs typeface="Times New Roman" panose="02020603050405020304" pitchFamily="18" charset="0"/>
              </a:rPr>
              <a:t> </a:t>
            </a:r>
            <a:r>
              <a:rPr lang="en-US" sz="1200" b="1" i="1" dirty="0" err="1" smtClean="0">
                <a:latin typeface="Times New Roman" panose="02020603050405020304" pitchFamily="18" charset="0"/>
                <a:ea typeface="Yu Mincho" panose="02020400000000000000" pitchFamily="18" charset="-128"/>
                <a:cs typeface="Times New Roman" panose="02020603050405020304" pitchFamily="18" charset="0"/>
              </a:rPr>
              <a:t>nói</a:t>
            </a:r>
            <a:r>
              <a:rPr lang="en-US" sz="1200" b="1" i="1" dirty="0" smtClean="0">
                <a:latin typeface="Times New Roman" panose="02020603050405020304" pitchFamily="18" charset="0"/>
                <a:ea typeface="Yu Mincho" panose="02020400000000000000" pitchFamily="18" charset="-128"/>
                <a:cs typeface="Times New Roman" panose="02020603050405020304" pitchFamily="18" charset="0"/>
              </a:rPr>
              <a:t> </a:t>
            </a:r>
            <a:r>
              <a:rPr lang="en-US" sz="1200" b="1" i="1" dirty="0" err="1" smtClean="0">
                <a:latin typeface="Times New Roman" panose="02020603050405020304" pitchFamily="18" charset="0"/>
                <a:ea typeface="Yu Mincho" panose="02020400000000000000" pitchFamily="18" charset="-128"/>
                <a:cs typeface="Times New Roman" panose="02020603050405020304" pitchFamily="18" charset="0"/>
              </a:rPr>
              <a:t>riêng</a:t>
            </a:r>
            <a:r>
              <a:rPr lang="en-US" sz="1200" b="1" i="1" dirty="0" smtClean="0">
                <a:latin typeface="Times New Roman" panose="02020603050405020304" pitchFamily="18" charset="0"/>
                <a:ea typeface="Yu Mincho" panose="02020400000000000000" pitchFamily="18" charset="-128"/>
                <a:cs typeface="Times New Roman" panose="02020603050405020304" pitchFamily="18" charset="0"/>
              </a:rPr>
              <a:t> </a:t>
            </a:r>
            <a:r>
              <a:rPr lang="en-US" sz="1200" b="1" i="1" dirty="0" err="1" smtClean="0">
                <a:latin typeface="Times New Roman" panose="02020603050405020304" pitchFamily="18" charset="0"/>
                <a:ea typeface="Yu Mincho" panose="02020400000000000000" pitchFamily="18" charset="-128"/>
                <a:cs typeface="Times New Roman" panose="02020603050405020304" pitchFamily="18" charset="0"/>
              </a:rPr>
              <a:t>và</a:t>
            </a:r>
            <a:r>
              <a:rPr lang="en-US" sz="1200" b="1" i="1" dirty="0" smtClean="0">
                <a:latin typeface="Times New Roman" panose="02020603050405020304" pitchFamily="18" charset="0"/>
                <a:ea typeface="Yu Mincho" panose="02020400000000000000" pitchFamily="18" charset="-128"/>
                <a:cs typeface="Times New Roman" panose="02020603050405020304" pitchFamily="18" charset="0"/>
              </a:rPr>
              <a:t> </a:t>
            </a:r>
            <a:r>
              <a:rPr lang="en-US" sz="1200" b="1" i="1" dirty="0" err="1" smtClean="0">
                <a:latin typeface="Times New Roman" panose="02020603050405020304" pitchFamily="18" charset="0"/>
                <a:ea typeface="Yu Mincho" panose="02020400000000000000" pitchFamily="18" charset="-128"/>
                <a:cs typeface="Times New Roman" panose="02020603050405020304" pitchFamily="18" charset="0"/>
              </a:rPr>
              <a:t>hiệu</a:t>
            </a:r>
            <a:r>
              <a:rPr lang="en-US" sz="1200" b="1" i="1" dirty="0" smtClean="0">
                <a:latin typeface="Times New Roman" panose="02020603050405020304" pitchFamily="18" charset="0"/>
                <a:ea typeface="Yu Mincho" panose="02020400000000000000" pitchFamily="18" charset="-128"/>
                <a:cs typeface="Times New Roman" panose="02020603050405020304" pitchFamily="18" charset="0"/>
              </a:rPr>
              <a:t> </a:t>
            </a:r>
            <a:r>
              <a:rPr lang="en-US" sz="1200" b="1" i="1" dirty="0" err="1" smtClean="0">
                <a:latin typeface="Times New Roman" panose="02020603050405020304" pitchFamily="18" charset="0"/>
                <a:ea typeface="Yu Mincho" panose="02020400000000000000" pitchFamily="18" charset="-128"/>
                <a:cs typeface="Times New Roman" panose="02020603050405020304" pitchFamily="18" charset="0"/>
              </a:rPr>
              <a:t>quả</a:t>
            </a:r>
            <a:r>
              <a:rPr lang="en-US" sz="1200" b="1" i="1" dirty="0" smtClean="0">
                <a:latin typeface="Times New Roman" panose="02020603050405020304" pitchFamily="18" charset="0"/>
                <a:ea typeface="Yu Mincho" panose="02020400000000000000" pitchFamily="18" charset="-128"/>
                <a:cs typeface="Times New Roman" panose="02020603050405020304" pitchFamily="18" charset="0"/>
              </a:rPr>
              <a:t> </a:t>
            </a:r>
            <a:r>
              <a:rPr lang="en-US" sz="1200" b="1" i="1" dirty="0" err="1" smtClean="0">
                <a:latin typeface="Times New Roman" panose="02020603050405020304" pitchFamily="18" charset="0"/>
                <a:ea typeface="Yu Mincho" panose="02020400000000000000" pitchFamily="18" charset="-128"/>
                <a:cs typeface="Times New Roman" panose="02020603050405020304" pitchFamily="18" charset="0"/>
              </a:rPr>
              <a:t>xã</a:t>
            </a:r>
            <a:r>
              <a:rPr lang="en-US" sz="1200" b="1" i="1" dirty="0" smtClean="0">
                <a:latin typeface="Times New Roman" panose="02020603050405020304" pitchFamily="18" charset="0"/>
                <a:ea typeface="Yu Mincho" panose="02020400000000000000" pitchFamily="18" charset="-128"/>
                <a:cs typeface="Times New Roman" panose="02020603050405020304" pitchFamily="18" charset="0"/>
              </a:rPr>
              <a:t> </a:t>
            </a:r>
            <a:r>
              <a:rPr lang="en-US" sz="1200" b="1" i="1" dirty="0" err="1" smtClean="0">
                <a:latin typeface="Times New Roman" panose="02020603050405020304" pitchFamily="18" charset="0"/>
                <a:ea typeface="Yu Mincho" panose="02020400000000000000" pitchFamily="18" charset="-128"/>
                <a:cs typeface="Times New Roman" panose="02020603050405020304" pitchFamily="18" charset="0"/>
              </a:rPr>
              <a:t>hội</a:t>
            </a:r>
            <a:r>
              <a:rPr lang="en-US" sz="1200" b="1" i="1" dirty="0" smtClean="0">
                <a:latin typeface="Times New Roman" panose="02020603050405020304" pitchFamily="18" charset="0"/>
                <a:ea typeface="Yu Mincho" panose="02020400000000000000" pitchFamily="18" charset="-128"/>
                <a:cs typeface="Times New Roman" panose="02020603050405020304" pitchFamily="18" charset="0"/>
              </a:rPr>
              <a:t> </a:t>
            </a:r>
            <a:r>
              <a:rPr lang="en-US" sz="1200" b="1" i="1" dirty="0" err="1" smtClean="0">
                <a:latin typeface="Times New Roman" panose="02020603050405020304" pitchFamily="18" charset="0"/>
                <a:ea typeface="Yu Mincho" panose="02020400000000000000" pitchFamily="18" charset="-128"/>
                <a:cs typeface="Times New Roman" panose="02020603050405020304" pitchFamily="18" charset="0"/>
              </a:rPr>
              <a:t>nói</a:t>
            </a:r>
            <a:r>
              <a:rPr lang="en-US" sz="1200" b="1" i="1" dirty="0" smtClean="0">
                <a:latin typeface="Times New Roman" panose="02020603050405020304" pitchFamily="18" charset="0"/>
                <a:ea typeface="Yu Mincho" panose="02020400000000000000" pitchFamily="18" charset="-128"/>
                <a:cs typeface="Times New Roman" panose="02020603050405020304" pitchFamily="18" charset="0"/>
              </a:rPr>
              <a:t> </a:t>
            </a:r>
            <a:r>
              <a:rPr lang="en-US" sz="1200" b="1" i="1" dirty="0" err="1" smtClean="0">
                <a:latin typeface="Times New Roman" panose="02020603050405020304" pitchFamily="18" charset="0"/>
                <a:ea typeface="Yu Mincho" panose="02020400000000000000" pitchFamily="18" charset="-128"/>
                <a:cs typeface="Times New Roman" panose="02020603050405020304" pitchFamily="18" charset="0"/>
              </a:rPr>
              <a:t>chung</a:t>
            </a:r>
            <a:endParaRPr lang="en-US" sz="1200" b="1" i="1" dirty="0" smtClean="0">
              <a:latin typeface="Times New Roman" panose="02020603050405020304" pitchFamily="18" charset="0"/>
              <a:cs typeface="Times New Roman" panose="02020603050405020304" pitchFamily="18" charset="0"/>
            </a:endParaRPr>
          </a:p>
          <a:p>
            <a:endParaRPr lang="en-US" dirty="0"/>
          </a:p>
        </p:txBody>
      </p:sp>
      <p:sp>
        <p:nvSpPr>
          <p:cNvPr id="4" name="Slide Number Placeholder 3"/>
          <p:cNvSpPr>
            <a:spLocks noGrp="1"/>
          </p:cNvSpPr>
          <p:nvPr>
            <p:ph type="sldNum" sz="quarter" idx="10"/>
          </p:nvPr>
        </p:nvSpPr>
        <p:spPr/>
        <p:txBody>
          <a:bodyPr/>
          <a:lstStyle/>
          <a:p>
            <a:fld id="{CBE40377-7959-44A3-9E3A-A2263C614A7F}" type="slidenum">
              <a:rPr lang="en-US" smtClean="0"/>
              <a:t>8</a:t>
            </a:fld>
            <a:endParaRPr lang="en-US"/>
          </a:p>
        </p:txBody>
      </p:sp>
    </p:spTree>
    <p:extLst>
      <p:ext uri="{BB962C8B-B14F-4D97-AF65-F5344CB8AC3E}">
        <p14:creationId xmlns:p14="http://schemas.microsoft.com/office/powerpoint/2010/main" val="257779092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Bản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thân</a:t>
            </a:r>
            <a:r>
              <a:rPr lang="en-US" sz="1200"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từ</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hành</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lang</a:t>
            </a:r>
            <a:r>
              <a:rPr lang="en-US" sz="1200" b="1"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trong</a:t>
            </a:r>
            <a:r>
              <a:rPr lang="en-US" sz="1200"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quy</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hoạch</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giao</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thông</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và</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quy</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hoạch</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vùng</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lãnh</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thổ</a:t>
            </a:r>
            <a:r>
              <a:rPr lang="en-US" sz="1200" b="1"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có</a:t>
            </a:r>
            <a:r>
              <a:rPr lang="en-US" sz="1200"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nghĩa</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là</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tuyến</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giao</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thông</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kết</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nối</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một</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vùng</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sâu</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trong</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nội</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địa</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với</a:t>
            </a:r>
            <a:r>
              <a:rPr lang="en-US" sz="1200" b="1" kern="1200" dirty="0" smtClean="0">
                <a:solidFill>
                  <a:schemeClr val="tx1"/>
                </a:solidFill>
                <a:effectLst/>
                <a:latin typeface="+mn-lt"/>
                <a:ea typeface="+mn-ea"/>
                <a:cs typeface="+mn-cs"/>
              </a:rPr>
              <a:t> </a:t>
            </a:r>
            <a:r>
              <a:rPr lang="en-US" sz="1200" b="1" kern="1200" baseline="0" dirty="0" err="1" smtClean="0">
                <a:solidFill>
                  <a:schemeClr val="tx1"/>
                </a:solidFill>
                <a:effectLst/>
                <a:latin typeface="+mn-lt"/>
                <a:ea typeface="+mn-ea"/>
                <a:cs typeface="+mn-cs"/>
              </a:rPr>
              <a:t>ga</a:t>
            </a:r>
            <a:r>
              <a:rPr lang="en-US" sz="1200" b="1" kern="1200" baseline="0" dirty="0" smtClean="0">
                <a:solidFill>
                  <a:schemeClr val="tx1"/>
                </a:solidFill>
                <a:effectLst/>
                <a:latin typeface="+mn-lt"/>
                <a:ea typeface="+mn-ea"/>
                <a:cs typeface="+mn-cs"/>
              </a:rPr>
              <a:t>, </a:t>
            </a:r>
            <a:r>
              <a:rPr lang="en-US" sz="1200" b="1" kern="1200" baseline="0" dirty="0" err="1" smtClean="0">
                <a:solidFill>
                  <a:schemeClr val="tx1"/>
                </a:solidFill>
                <a:effectLst/>
                <a:latin typeface="+mn-lt"/>
                <a:ea typeface="+mn-ea"/>
                <a:cs typeface="+mn-cs"/>
              </a:rPr>
              <a:t>cảng</a:t>
            </a:r>
            <a:r>
              <a:rPr lang="en-US" sz="1200" b="1" kern="1200" baseline="0" dirty="0" smtClean="0">
                <a:solidFill>
                  <a:schemeClr val="tx1"/>
                </a:solidFill>
                <a:effectLst/>
                <a:latin typeface="+mn-lt"/>
                <a:ea typeface="+mn-ea"/>
                <a:cs typeface="+mn-cs"/>
              </a:rPr>
              <a:t> </a:t>
            </a:r>
            <a:r>
              <a:rPr lang="en-US" sz="1200" b="1" kern="1200" baseline="0" dirty="0" err="1" smtClean="0">
                <a:solidFill>
                  <a:schemeClr val="tx1"/>
                </a:solidFill>
                <a:effectLst/>
                <a:latin typeface="+mn-lt"/>
                <a:ea typeface="+mn-ea"/>
                <a:cs typeface="+mn-cs"/>
              </a:rPr>
              <a:t>biển</a:t>
            </a:r>
            <a:r>
              <a:rPr lang="en-US" sz="1200" b="1" kern="1200" baseline="0" dirty="0" smtClean="0">
                <a:solidFill>
                  <a:schemeClr val="tx1"/>
                </a:solidFill>
                <a:effectLst/>
                <a:latin typeface="+mn-lt"/>
                <a:ea typeface="+mn-ea"/>
                <a:cs typeface="+mn-cs"/>
              </a:rPr>
              <a:t>, </a:t>
            </a:r>
            <a:r>
              <a:rPr lang="en-US" sz="1200" b="1" kern="1200" baseline="0" dirty="0" err="1" smtClean="0">
                <a:solidFill>
                  <a:schemeClr val="tx1"/>
                </a:solidFill>
                <a:effectLst/>
                <a:latin typeface="+mn-lt"/>
                <a:ea typeface="+mn-ea"/>
                <a:cs typeface="+mn-cs"/>
              </a:rPr>
              <a:t>hàng</a:t>
            </a:r>
            <a:r>
              <a:rPr lang="en-US" sz="1200" b="1" kern="1200" baseline="0" dirty="0" smtClean="0">
                <a:solidFill>
                  <a:schemeClr val="tx1"/>
                </a:solidFill>
                <a:effectLst/>
                <a:latin typeface="+mn-lt"/>
                <a:ea typeface="+mn-ea"/>
                <a:cs typeface="+mn-cs"/>
              </a:rPr>
              <a:t> </a:t>
            </a:r>
            <a:r>
              <a:rPr lang="en-US" sz="1200" b="1" kern="1200" baseline="0" dirty="0" err="1" smtClean="0">
                <a:solidFill>
                  <a:schemeClr val="tx1"/>
                </a:solidFill>
                <a:effectLst/>
                <a:latin typeface="+mn-lt"/>
                <a:ea typeface="+mn-ea"/>
                <a:cs typeface="+mn-cs"/>
              </a:rPr>
              <a:t>không</a:t>
            </a:r>
            <a:r>
              <a:rPr lang="en-US" sz="1200" b="1" kern="1200" baseline="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trong</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nước</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hoặc</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nước</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khác</a:t>
            </a:r>
            <a:r>
              <a:rPr lang="en-US" sz="1200" b="1" kern="1200" dirty="0" smtClean="0">
                <a:solidFill>
                  <a:schemeClr val="tx1"/>
                </a:solidFill>
                <a:effectLst/>
                <a:latin typeface="+mn-lt"/>
                <a:ea typeface="+mn-ea"/>
                <a:cs typeface="+mn-cs"/>
              </a:rPr>
              <a:t>.</a:t>
            </a:r>
            <a:r>
              <a:rPr lang="en-US" sz="1200" kern="1200" dirty="0" smtClean="0">
                <a:solidFill>
                  <a:schemeClr val="tx1"/>
                </a:solidFill>
                <a:effectLst/>
                <a:latin typeface="+mn-lt"/>
                <a:ea typeface="+mn-ea"/>
                <a:cs typeface="+mn-cs"/>
              </a:rPr>
              <a:t>	</a:t>
            </a:r>
            <a:endParaRPr lang="en-US" dirty="0"/>
          </a:p>
        </p:txBody>
      </p:sp>
      <p:sp>
        <p:nvSpPr>
          <p:cNvPr id="4" name="Slide Number Placeholder 3"/>
          <p:cNvSpPr>
            <a:spLocks noGrp="1"/>
          </p:cNvSpPr>
          <p:nvPr>
            <p:ph type="sldNum" sz="quarter" idx="10"/>
          </p:nvPr>
        </p:nvSpPr>
        <p:spPr/>
        <p:txBody>
          <a:bodyPr/>
          <a:lstStyle/>
          <a:p>
            <a:fld id="{CBE40377-7959-44A3-9E3A-A2263C614A7F}" type="slidenum">
              <a:rPr lang="en-US" smtClean="0"/>
              <a:t>9</a:t>
            </a:fld>
            <a:endParaRPr lang="en-US"/>
          </a:p>
        </p:txBody>
      </p:sp>
    </p:spTree>
    <p:extLst>
      <p:ext uri="{BB962C8B-B14F-4D97-AF65-F5344CB8AC3E}">
        <p14:creationId xmlns:p14="http://schemas.microsoft.com/office/powerpoint/2010/main" val="49174724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CBE40377-7959-44A3-9E3A-A2263C614A7F}" type="slidenum">
              <a:rPr lang="en-US" smtClean="0"/>
              <a:t>10</a:t>
            </a:fld>
            <a:endParaRPr lang="en-US"/>
          </a:p>
        </p:txBody>
      </p:sp>
    </p:spTree>
    <p:extLst>
      <p:ext uri="{BB962C8B-B14F-4D97-AF65-F5344CB8AC3E}">
        <p14:creationId xmlns:p14="http://schemas.microsoft.com/office/powerpoint/2010/main" val="308499765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Wingdings" panose="05000000000000000000" pitchFamily="2" charset="2"/>
              <a:buChar char="v"/>
            </a:pPr>
            <a:r>
              <a:rPr lang="vi-VN" b="0" dirty="0" smtClean="0"/>
              <a:t>quýt đường được thương lái thu mua tại vườn có giá từ 25.000-30.000 đồng/kg</a:t>
            </a:r>
            <a:r>
              <a:rPr lang="en-US" b="0" dirty="0" smtClean="0"/>
              <a:t> </a:t>
            </a:r>
            <a:r>
              <a:rPr lang="en-US" b="0" dirty="0" smtClean="0">
                <a:sym typeface="Wingdings" panose="05000000000000000000" pitchFamily="2" charset="2"/>
              </a:rPr>
              <a:t> </a:t>
            </a:r>
            <a:r>
              <a:rPr lang="en-US" b="0" dirty="0" err="1" smtClean="0">
                <a:sym typeface="Wingdings" panose="05000000000000000000" pitchFamily="2" charset="2"/>
              </a:rPr>
              <a:t>giá</a:t>
            </a:r>
            <a:r>
              <a:rPr lang="en-US" b="0" baseline="0" dirty="0" smtClean="0">
                <a:sym typeface="Wingdings" panose="05000000000000000000" pitchFamily="2" charset="2"/>
              </a:rPr>
              <a:t> </a:t>
            </a:r>
            <a:r>
              <a:rPr lang="en-US" b="0" baseline="0" dirty="0" err="1" smtClean="0">
                <a:sym typeface="Wingdings" panose="05000000000000000000" pitchFamily="2" charset="2"/>
              </a:rPr>
              <a:t>bán</a:t>
            </a:r>
            <a:r>
              <a:rPr lang="en-US" b="0" baseline="0" dirty="0" smtClean="0">
                <a:sym typeface="Wingdings" panose="05000000000000000000" pitchFamily="2" charset="2"/>
              </a:rPr>
              <a:t> </a:t>
            </a:r>
            <a:r>
              <a:rPr lang="en-US" b="0" baseline="0" dirty="0" err="1" smtClean="0">
                <a:sym typeface="Wingdings" panose="05000000000000000000" pitchFamily="2" charset="2"/>
              </a:rPr>
              <a:t>tại</a:t>
            </a:r>
            <a:r>
              <a:rPr lang="en-US" b="0" baseline="0" dirty="0" smtClean="0">
                <a:sym typeface="Wingdings" panose="05000000000000000000" pitchFamily="2" charset="2"/>
              </a:rPr>
              <a:t> </a:t>
            </a:r>
            <a:r>
              <a:rPr lang="en-US" b="0" baseline="0" dirty="0" err="1" smtClean="0">
                <a:sym typeface="Wingdings" panose="05000000000000000000" pitchFamily="2" charset="2"/>
              </a:rPr>
              <a:t>siêu</a:t>
            </a:r>
            <a:r>
              <a:rPr lang="en-US" b="0" baseline="0" dirty="0" smtClean="0">
                <a:sym typeface="Wingdings" panose="05000000000000000000" pitchFamily="2" charset="2"/>
              </a:rPr>
              <a:t> </a:t>
            </a:r>
            <a:r>
              <a:rPr lang="en-US" b="0" baseline="0" dirty="0" err="1" smtClean="0">
                <a:sym typeface="Wingdings" panose="05000000000000000000" pitchFamily="2" charset="2"/>
              </a:rPr>
              <a:t>thị</a:t>
            </a:r>
            <a:r>
              <a:rPr lang="en-US" b="0" baseline="0" dirty="0" smtClean="0">
                <a:sym typeface="Wingdings" panose="05000000000000000000" pitchFamily="2" charset="2"/>
              </a:rPr>
              <a:t> </a:t>
            </a:r>
            <a:r>
              <a:rPr lang="en-US" b="0" baseline="0" dirty="0" err="1" smtClean="0">
                <a:sym typeface="Wingdings" panose="05000000000000000000" pitchFamily="2" charset="2"/>
              </a:rPr>
              <a:t>chợ</a:t>
            </a:r>
            <a:r>
              <a:rPr lang="en-US" b="0" baseline="0" dirty="0" smtClean="0">
                <a:sym typeface="Wingdings" panose="05000000000000000000" pitchFamily="2" charset="2"/>
              </a:rPr>
              <a:t> : </a:t>
            </a:r>
            <a:r>
              <a:rPr lang="en-US" b="0" baseline="0" dirty="0" err="1" smtClean="0">
                <a:sym typeface="Wingdings" panose="05000000000000000000" pitchFamily="2" charset="2"/>
              </a:rPr>
              <a:t>có</a:t>
            </a:r>
            <a:r>
              <a:rPr lang="en-US" b="0" baseline="0" dirty="0" smtClean="0">
                <a:sym typeface="Wingdings" panose="05000000000000000000" pitchFamily="2" charset="2"/>
              </a:rPr>
              <a:t> </a:t>
            </a:r>
            <a:r>
              <a:rPr lang="en-US" b="0" baseline="0" dirty="0" err="1" smtClean="0">
                <a:sym typeface="Wingdings" panose="05000000000000000000" pitchFamily="2" charset="2"/>
              </a:rPr>
              <a:t>thể</a:t>
            </a:r>
            <a:r>
              <a:rPr lang="en-US" b="0" baseline="0" dirty="0" smtClean="0">
                <a:sym typeface="Wingdings" panose="05000000000000000000" pitchFamily="2" charset="2"/>
              </a:rPr>
              <a:t> 80k (to </a:t>
            </a:r>
            <a:r>
              <a:rPr lang="en-US" b="0" baseline="0" dirty="0" err="1" smtClean="0">
                <a:sym typeface="Wingdings" panose="05000000000000000000" pitchFamily="2" charset="2"/>
              </a:rPr>
              <a:t>ngon</a:t>
            </a:r>
            <a:r>
              <a:rPr lang="en-US" b="0" baseline="0" dirty="0" smtClean="0">
                <a:sym typeface="Wingdings" panose="05000000000000000000" pitchFamily="2" charset="2"/>
              </a:rPr>
              <a:t>) </a:t>
            </a:r>
            <a:r>
              <a:rPr lang="en-US" b="0" baseline="0" dirty="0" err="1" smtClean="0">
                <a:sym typeface="Wingdings" panose="05000000000000000000" pitchFamily="2" charset="2"/>
              </a:rPr>
              <a:t>hoặc</a:t>
            </a:r>
            <a:r>
              <a:rPr lang="en-US" b="0" baseline="0" dirty="0" smtClean="0">
                <a:sym typeface="Wingdings" panose="05000000000000000000" pitchFamily="2" charset="2"/>
              </a:rPr>
              <a:t> 60 -70k </a:t>
            </a:r>
            <a:endParaRPr lang="en-US" b="0" dirty="0" smtClean="0"/>
          </a:p>
          <a:p>
            <a:pPr marL="171450" marR="0" indent="-171450" algn="l" defTabSz="914400" rtl="0" eaLnBrk="1" fontAlgn="auto" latinLnBrk="0" hangingPunct="1">
              <a:lnSpc>
                <a:spcPct val="100000"/>
              </a:lnSpc>
              <a:spcBef>
                <a:spcPts val="0"/>
              </a:spcBef>
              <a:spcAft>
                <a:spcPts val="0"/>
              </a:spcAft>
              <a:buClrTx/>
              <a:buSzTx/>
              <a:buFont typeface="Wingdings" panose="05000000000000000000" pitchFamily="2" charset="2"/>
              <a:buChar char="v"/>
              <a:tabLst/>
              <a:defRPr/>
            </a:pPr>
            <a:r>
              <a:rPr lang="en-US" b="0" dirty="0" err="1" smtClean="0"/>
              <a:t>giá</a:t>
            </a:r>
            <a:r>
              <a:rPr lang="en-US" b="0" dirty="0" smtClean="0"/>
              <a:t> </a:t>
            </a:r>
            <a:r>
              <a:rPr lang="en-US" b="0" dirty="0" err="1" smtClean="0"/>
              <a:t>thu</a:t>
            </a:r>
            <a:r>
              <a:rPr lang="en-US" b="0" dirty="0" smtClean="0"/>
              <a:t> </a:t>
            </a:r>
            <a:r>
              <a:rPr lang="en-US" b="0" dirty="0" err="1" smtClean="0"/>
              <a:t>mua</a:t>
            </a:r>
            <a:r>
              <a:rPr lang="en-US" b="0" dirty="0" smtClean="0"/>
              <a:t> </a:t>
            </a:r>
            <a:r>
              <a:rPr lang="en-US" b="0" dirty="0" err="1" smtClean="0"/>
              <a:t>trái</a:t>
            </a:r>
            <a:r>
              <a:rPr lang="en-US" b="0" dirty="0" smtClean="0"/>
              <a:t> cam </a:t>
            </a:r>
            <a:r>
              <a:rPr lang="en-US" b="0" dirty="0" err="1" smtClean="0"/>
              <a:t>sành</a:t>
            </a:r>
            <a:r>
              <a:rPr lang="en-US" b="0" dirty="0" smtClean="0"/>
              <a:t> 11.000 - 13.000 </a:t>
            </a:r>
            <a:r>
              <a:rPr lang="en-US" b="0" dirty="0" err="1" smtClean="0"/>
              <a:t>đồng</a:t>
            </a:r>
            <a:r>
              <a:rPr lang="en-US" b="0" dirty="0" smtClean="0"/>
              <a:t>/kg, </a:t>
            </a:r>
            <a:r>
              <a:rPr lang="en-US" b="0" dirty="0" smtClean="0">
                <a:sym typeface="Wingdings" panose="05000000000000000000" pitchFamily="2" charset="2"/>
              </a:rPr>
              <a:t>  </a:t>
            </a:r>
            <a:r>
              <a:rPr lang="en-US" b="0" dirty="0" err="1" smtClean="0">
                <a:sym typeface="Wingdings" panose="05000000000000000000" pitchFamily="2" charset="2"/>
              </a:rPr>
              <a:t>giá</a:t>
            </a:r>
            <a:r>
              <a:rPr lang="en-US" b="0" baseline="0" dirty="0" smtClean="0">
                <a:sym typeface="Wingdings" panose="05000000000000000000" pitchFamily="2" charset="2"/>
              </a:rPr>
              <a:t> </a:t>
            </a:r>
            <a:r>
              <a:rPr lang="en-US" b="0" baseline="0" dirty="0" err="1" smtClean="0">
                <a:sym typeface="Wingdings" panose="05000000000000000000" pitchFamily="2" charset="2"/>
              </a:rPr>
              <a:t>bán</a:t>
            </a:r>
            <a:r>
              <a:rPr lang="en-US" b="0" baseline="0" dirty="0" smtClean="0">
                <a:sym typeface="Wingdings" panose="05000000000000000000" pitchFamily="2" charset="2"/>
              </a:rPr>
              <a:t> </a:t>
            </a:r>
            <a:r>
              <a:rPr lang="en-US" b="0" baseline="0" dirty="0" err="1" smtClean="0">
                <a:sym typeface="Wingdings" panose="05000000000000000000" pitchFamily="2" charset="2"/>
              </a:rPr>
              <a:t>tại</a:t>
            </a:r>
            <a:r>
              <a:rPr lang="en-US" b="0" baseline="0" dirty="0" smtClean="0">
                <a:sym typeface="Wingdings" panose="05000000000000000000" pitchFamily="2" charset="2"/>
              </a:rPr>
              <a:t> </a:t>
            </a:r>
            <a:r>
              <a:rPr lang="en-US" b="0" baseline="0" dirty="0" err="1" smtClean="0">
                <a:sym typeface="Wingdings" panose="05000000000000000000" pitchFamily="2" charset="2"/>
              </a:rPr>
              <a:t>siêu</a:t>
            </a:r>
            <a:r>
              <a:rPr lang="en-US" b="0" baseline="0" dirty="0" smtClean="0">
                <a:sym typeface="Wingdings" panose="05000000000000000000" pitchFamily="2" charset="2"/>
              </a:rPr>
              <a:t> </a:t>
            </a:r>
            <a:r>
              <a:rPr lang="en-US" b="0" baseline="0" dirty="0" err="1" smtClean="0">
                <a:sym typeface="Wingdings" panose="05000000000000000000" pitchFamily="2" charset="2"/>
              </a:rPr>
              <a:t>thị</a:t>
            </a:r>
            <a:r>
              <a:rPr lang="en-US" b="0" baseline="0" dirty="0" smtClean="0">
                <a:sym typeface="Wingdings" panose="05000000000000000000" pitchFamily="2" charset="2"/>
              </a:rPr>
              <a:t> </a:t>
            </a:r>
            <a:r>
              <a:rPr lang="en-US" b="0" baseline="0" dirty="0" err="1" smtClean="0">
                <a:sym typeface="Wingdings" panose="05000000000000000000" pitchFamily="2" charset="2"/>
              </a:rPr>
              <a:t>chợ</a:t>
            </a:r>
            <a:r>
              <a:rPr lang="en-US" b="0" baseline="0" dirty="0" smtClean="0">
                <a:sym typeface="Wingdings" panose="05000000000000000000" pitchFamily="2" charset="2"/>
              </a:rPr>
              <a:t> : </a:t>
            </a:r>
            <a:r>
              <a:rPr lang="en-US" b="0" baseline="0" dirty="0" err="1" smtClean="0">
                <a:sym typeface="Wingdings" panose="05000000000000000000" pitchFamily="2" charset="2"/>
              </a:rPr>
              <a:t>có</a:t>
            </a:r>
            <a:r>
              <a:rPr lang="en-US" b="0" baseline="0" dirty="0" smtClean="0">
                <a:sym typeface="Wingdings" panose="05000000000000000000" pitchFamily="2" charset="2"/>
              </a:rPr>
              <a:t> </a:t>
            </a:r>
            <a:r>
              <a:rPr lang="en-US" b="0" baseline="0" dirty="0" err="1" smtClean="0">
                <a:sym typeface="Wingdings" panose="05000000000000000000" pitchFamily="2" charset="2"/>
              </a:rPr>
              <a:t>thể</a:t>
            </a:r>
            <a:r>
              <a:rPr lang="en-US" b="0" baseline="0" dirty="0" smtClean="0">
                <a:sym typeface="Wingdings" panose="05000000000000000000" pitchFamily="2" charset="2"/>
              </a:rPr>
              <a:t> </a:t>
            </a:r>
            <a:r>
              <a:rPr lang="en-US" b="0" baseline="0" dirty="0" err="1" smtClean="0">
                <a:sym typeface="Wingdings" panose="05000000000000000000" pitchFamily="2" charset="2"/>
              </a:rPr>
              <a:t>tăng</a:t>
            </a:r>
            <a:r>
              <a:rPr lang="en-US" b="0" baseline="0" dirty="0" smtClean="0">
                <a:sym typeface="Wingdings" panose="05000000000000000000" pitchFamily="2" charset="2"/>
              </a:rPr>
              <a:t> </a:t>
            </a:r>
            <a:r>
              <a:rPr lang="en-US" b="0" baseline="0" dirty="0" err="1" smtClean="0">
                <a:sym typeface="Wingdings" panose="05000000000000000000" pitchFamily="2" charset="2"/>
              </a:rPr>
              <a:t>từ</a:t>
            </a:r>
            <a:r>
              <a:rPr lang="en-US" b="0" baseline="0" dirty="0" smtClean="0">
                <a:sym typeface="Wingdings" panose="05000000000000000000" pitchFamily="2" charset="2"/>
              </a:rPr>
              <a:t>  20k – 45k </a:t>
            </a:r>
            <a:endParaRPr lang="en-US" b="0" dirty="0" smtClean="0"/>
          </a:p>
          <a:p>
            <a:pPr marL="171450" indent="-171450">
              <a:buFont typeface="Wingdings" panose="05000000000000000000" pitchFamily="2" charset="2"/>
              <a:buChar char="v"/>
            </a:pPr>
            <a:r>
              <a:rPr lang="en-US" dirty="0" err="1" smtClean="0"/>
              <a:t>Giá</a:t>
            </a:r>
            <a:r>
              <a:rPr lang="en-US" baseline="0" dirty="0" smtClean="0"/>
              <a:t> </a:t>
            </a:r>
            <a:r>
              <a:rPr lang="en-US" baseline="0" dirty="0" err="1" smtClean="0"/>
              <a:t>sữa</a:t>
            </a:r>
            <a:r>
              <a:rPr lang="en-US" baseline="0" dirty="0" smtClean="0"/>
              <a:t> </a:t>
            </a:r>
            <a:r>
              <a:rPr lang="en-US" baseline="0" dirty="0" err="1" smtClean="0"/>
              <a:t>thu</a:t>
            </a:r>
            <a:r>
              <a:rPr lang="en-US" baseline="0" dirty="0" smtClean="0"/>
              <a:t> </a:t>
            </a:r>
            <a:r>
              <a:rPr lang="en-US" baseline="0" dirty="0" err="1" smtClean="0"/>
              <a:t>mua</a:t>
            </a:r>
            <a:r>
              <a:rPr lang="en-US" baseline="0" dirty="0" smtClean="0"/>
              <a:t> </a:t>
            </a:r>
            <a:r>
              <a:rPr lang="en-US" dirty="0" smtClean="0"/>
              <a:t>7.000-14.000 </a:t>
            </a:r>
            <a:r>
              <a:rPr lang="en-US" dirty="0" err="1" smtClean="0"/>
              <a:t>đồng</a:t>
            </a:r>
            <a:r>
              <a:rPr lang="en-US" dirty="0" smtClean="0"/>
              <a:t>/kg</a:t>
            </a:r>
            <a:r>
              <a:rPr lang="en-US" baseline="0" dirty="0" smtClean="0"/>
              <a:t> </a:t>
            </a:r>
            <a:r>
              <a:rPr lang="en-US" baseline="0" dirty="0" smtClean="0">
                <a:sym typeface="Wingdings" panose="05000000000000000000" pitchFamily="2" charset="2"/>
              </a:rPr>
              <a:t> </a:t>
            </a:r>
            <a:r>
              <a:rPr lang="en-US" baseline="0" dirty="0" err="1" smtClean="0">
                <a:sym typeface="Wingdings" panose="05000000000000000000" pitchFamily="2" charset="2"/>
              </a:rPr>
              <a:t>tính</a:t>
            </a:r>
            <a:r>
              <a:rPr lang="en-US" baseline="0" dirty="0" smtClean="0">
                <a:sym typeface="Wingdings" panose="05000000000000000000" pitchFamily="2" charset="2"/>
              </a:rPr>
              <a:t> </a:t>
            </a:r>
            <a:r>
              <a:rPr lang="en-US" baseline="0" dirty="0" err="1" smtClean="0">
                <a:sym typeface="Wingdings" panose="05000000000000000000" pitchFamily="2" charset="2"/>
              </a:rPr>
              <a:t>ra</a:t>
            </a:r>
            <a:r>
              <a:rPr lang="en-US" baseline="0" dirty="0" smtClean="0">
                <a:sym typeface="Wingdings" panose="05000000000000000000" pitchFamily="2" charset="2"/>
              </a:rPr>
              <a:t> 7,2 </a:t>
            </a:r>
            <a:r>
              <a:rPr lang="en-US" baseline="0" dirty="0" err="1" smtClean="0">
                <a:sym typeface="Wingdings" panose="05000000000000000000" pitchFamily="2" charset="2"/>
              </a:rPr>
              <a:t>đồng</a:t>
            </a:r>
            <a:r>
              <a:rPr lang="en-US" baseline="0" dirty="0" smtClean="0">
                <a:sym typeface="Wingdings" panose="05000000000000000000" pitchFamily="2" charset="2"/>
              </a:rPr>
              <a:t> </a:t>
            </a:r>
            <a:r>
              <a:rPr lang="en-US" baseline="0" dirty="0" err="1" smtClean="0">
                <a:sym typeface="Wingdings" panose="05000000000000000000" pitchFamily="2" charset="2"/>
              </a:rPr>
              <a:t>trên</a:t>
            </a:r>
            <a:r>
              <a:rPr lang="en-US" baseline="0" dirty="0" smtClean="0">
                <a:sym typeface="Wingdings" panose="05000000000000000000" pitchFamily="2" charset="2"/>
              </a:rPr>
              <a:t> 1 ml </a:t>
            </a:r>
            <a:r>
              <a:rPr lang="en-US" baseline="0" dirty="0" err="1" smtClean="0">
                <a:sym typeface="Wingdings" panose="05000000000000000000" pitchFamily="2" charset="2"/>
              </a:rPr>
              <a:t>với</a:t>
            </a:r>
            <a:r>
              <a:rPr lang="en-US" baseline="0" dirty="0" smtClean="0">
                <a:sym typeface="Wingdings" panose="05000000000000000000" pitchFamily="2" charset="2"/>
              </a:rPr>
              <a:t> </a:t>
            </a:r>
            <a:r>
              <a:rPr lang="en-US" baseline="0" dirty="0" err="1" smtClean="0">
                <a:sym typeface="Wingdings" panose="05000000000000000000" pitchFamily="2" charset="2"/>
              </a:rPr>
              <a:t>giá</a:t>
            </a:r>
            <a:r>
              <a:rPr lang="en-US" baseline="0" dirty="0" smtClean="0">
                <a:sym typeface="Wingdings" panose="05000000000000000000" pitchFamily="2" charset="2"/>
              </a:rPr>
              <a:t> 7k </a:t>
            </a:r>
            <a:r>
              <a:rPr lang="en-US" baseline="0" dirty="0" err="1" smtClean="0">
                <a:sym typeface="Wingdings" panose="05000000000000000000" pitchFamily="2" charset="2"/>
              </a:rPr>
              <a:t>sữa</a:t>
            </a:r>
            <a:r>
              <a:rPr lang="en-US" baseline="0" dirty="0" smtClean="0">
                <a:sym typeface="Wingdings" panose="05000000000000000000" pitchFamily="2" charset="2"/>
              </a:rPr>
              <a:t> </a:t>
            </a:r>
            <a:r>
              <a:rPr lang="en-US" baseline="0" dirty="0" err="1" smtClean="0">
                <a:sym typeface="Wingdings" panose="05000000000000000000" pitchFamily="2" charset="2"/>
              </a:rPr>
              <a:t>nhưng</a:t>
            </a:r>
            <a:r>
              <a:rPr lang="en-US" baseline="0" dirty="0" smtClean="0">
                <a:sym typeface="Wingdings" panose="05000000000000000000" pitchFamily="2" charset="2"/>
              </a:rPr>
              <a:t> </a:t>
            </a:r>
            <a:r>
              <a:rPr lang="en-US" baseline="0" dirty="0" err="1" smtClean="0">
                <a:sym typeface="Wingdings" panose="05000000000000000000" pitchFamily="2" charset="2"/>
              </a:rPr>
              <a:t>xem</a:t>
            </a:r>
            <a:r>
              <a:rPr lang="en-US" baseline="0" dirty="0" smtClean="0">
                <a:sym typeface="Wingdings" panose="05000000000000000000" pitchFamily="2" charset="2"/>
              </a:rPr>
              <a:t> </a:t>
            </a:r>
            <a:r>
              <a:rPr lang="en-US" baseline="0" dirty="0" err="1" smtClean="0">
                <a:sym typeface="Wingdings" panose="05000000000000000000" pitchFamily="2" charset="2"/>
              </a:rPr>
              <a:t>trên</a:t>
            </a:r>
            <a:r>
              <a:rPr lang="en-US" baseline="0" dirty="0" smtClean="0">
                <a:sym typeface="Wingdings" panose="05000000000000000000" pitchFamily="2" charset="2"/>
              </a:rPr>
              <a:t> </a:t>
            </a:r>
            <a:r>
              <a:rPr lang="en-US" baseline="0" dirty="0" err="1" smtClean="0">
                <a:sym typeface="Wingdings" panose="05000000000000000000" pitchFamily="2" charset="2"/>
              </a:rPr>
              <a:t>mạng</a:t>
            </a:r>
            <a:r>
              <a:rPr lang="en-US" baseline="0" dirty="0" smtClean="0">
                <a:sym typeface="Wingdings" panose="05000000000000000000" pitchFamily="2" charset="2"/>
              </a:rPr>
              <a:t> </a:t>
            </a:r>
            <a:r>
              <a:rPr lang="en-US" baseline="0" dirty="0" err="1" smtClean="0">
                <a:sym typeface="Wingdings" panose="05000000000000000000" pitchFamily="2" charset="2"/>
              </a:rPr>
              <a:t>sữa</a:t>
            </a:r>
            <a:r>
              <a:rPr lang="en-US" baseline="0" dirty="0" smtClean="0">
                <a:sym typeface="Wingdings" panose="05000000000000000000" pitchFamily="2" charset="2"/>
              </a:rPr>
              <a:t> </a:t>
            </a:r>
            <a:r>
              <a:rPr lang="en-US" baseline="0" dirty="0" err="1" smtClean="0">
                <a:sym typeface="Wingdings" panose="05000000000000000000" pitchFamily="2" charset="2"/>
              </a:rPr>
              <a:t>vinamilk</a:t>
            </a:r>
            <a:r>
              <a:rPr lang="en-US" baseline="0" dirty="0" smtClean="0">
                <a:sym typeface="Wingdings" panose="05000000000000000000" pitchFamily="2" charset="2"/>
              </a:rPr>
              <a:t> 1 </a:t>
            </a:r>
            <a:r>
              <a:rPr lang="en-US" baseline="0" dirty="0" err="1" smtClean="0">
                <a:sym typeface="Wingdings" panose="05000000000000000000" pitchFamily="2" charset="2"/>
              </a:rPr>
              <a:t>hộp</a:t>
            </a:r>
            <a:r>
              <a:rPr lang="en-US" baseline="0" dirty="0" smtClean="0">
                <a:sym typeface="Wingdings" panose="05000000000000000000" pitchFamily="2" charset="2"/>
              </a:rPr>
              <a:t> 180ml </a:t>
            </a:r>
            <a:r>
              <a:rPr lang="en-US" baseline="0" dirty="0" err="1" smtClean="0">
                <a:sym typeface="Wingdings" panose="05000000000000000000" pitchFamily="2" charset="2"/>
              </a:rPr>
              <a:t>là</a:t>
            </a:r>
            <a:r>
              <a:rPr lang="en-US" baseline="0" dirty="0" smtClean="0">
                <a:sym typeface="Wingdings" panose="05000000000000000000" pitchFamily="2" charset="2"/>
              </a:rPr>
              <a:t> 7k8 </a:t>
            </a:r>
            <a:r>
              <a:rPr lang="en-US" baseline="0" dirty="0" err="1" smtClean="0">
                <a:sym typeface="Wingdings" panose="05000000000000000000" pitchFamily="2" charset="2"/>
              </a:rPr>
              <a:t>đồng</a:t>
            </a:r>
            <a:r>
              <a:rPr lang="en-US" baseline="0" dirty="0" smtClean="0">
                <a:sym typeface="Wingdings" panose="05000000000000000000" pitchFamily="2" charset="2"/>
              </a:rPr>
              <a:t>  1ml </a:t>
            </a:r>
            <a:r>
              <a:rPr lang="en-US" baseline="0" dirty="0" err="1" smtClean="0">
                <a:sym typeface="Wingdings" panose="05000000000000000000" pitchFamily="2" charset="2"/>
              </a:rPr>
              <a:t>là</a:t>
            </a:r>
            <a:r>
              <a:rPr lang="en-US" baseline="0" dirty="0" smtClean="0">
                <a:sym typeface="Wingdings" panose="05000000000000000000" pitchFamily="2" charset="2"/>
              </a:rPr>
              <a:t> 43 </a:t>
            </a:r>
            <a:r>
              <a:rPr lang="en-US" baseline="0" dirty="0" err="1" smtClean="0">
                <a:sym typeface="Wingdings" panose="05000000000000000000" pitchFamily="2" charset="2"/>
              </a:rPr>
              <a:t>đồng</a:t>
            </a:r>
            <a:r>
              <a:rPr lang="en-US" baseline="0" dirty="0" smtClean="0">
                <a:sym typeface="Wingdings" panose="05000000000000000000" pitchFamily="2" charset="2"/>
              </a:rPr>
              <a:t> </a:t>
            </a:r>
            <a:endParaRPr lang="en-US" b="0" dirty="0" smtClean="0"/>
          </a:p>
        </p:txBody>
      </p:sp>
      <p:sp>
        <p:nvSpPr>
          <p:cNvPr id="4" name="Slide Number Placeholder 3"/>
          <p:cNvSpPr>
            <a:spLocks noGrp="1"/>
          </p:cNvSpPr>
          <p:nvPr>
            <p:ph type="sldNum" sz="quarter" idx="10"/>
          </p:nvPr>
        </p:nvSpPr>
        <p:spPr/>
        <p:txBody>
          <a:bodyPr/>
          <a:lstStyle/>
          <a:p>
            <a:fld id="{CBE40377-7959-44A3-9E3A-A2263C614A7F}" type="slidenum">
              <a:rPr lang="en-US" smtClean="0"/>
              <a:t>11</a:t>
            </a:fld>
            <a:endParaRPr lang="en-US"/>
          </a:p>
        </p:txBody>
      </p:sp>
    </p:spTree>
    <p:extLst>
      <p:ext uri="{BB962C8B-B14F-4D97-AF65-F5344CB8AC3E}">
        <p14:creationId xmlns:p14="http://schemas.microsoft.com/office/powerpoint/2010/main" val="246240149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vi-VN" dirty="0" smtClean="0"/>
              <a:t>+ Vai trò vận tải đối với hoạt động ngoại thương:Hoạt động ngoại thương là sự trao đổi dưới hình thức mua bán hànghóa và các dịch vụ kèm theo, khi người mua và người bán sinh sống ở cácquốc gia khác nhau. Ngoại thương là một trong những hoạt động chủ yếucủa kinh tế đối ngoại của một quốc gia. Hoạt động diễn ra giữa các quốc giakhác nhau về vị trí địa lý, nên không thể hiểu tập quán vận tải của nhau. Cóthể nói vận tải đóng vai trò quan trọng trong các lĩnh vực:Phát triển hoạt động xuất nhập khẩu.Phát triển quan hệ hợp tác quốc tế.Phát triển du lịch quốc tế.Phát triển giao lưu văn hóa, khoa học kĩ thuật,dỡ, đều có sản phẩm riêng, đượcđể đảm bảo tính chuyên môn hóa ychở là chức năng chính của các doi.được thực hiện bởi các doanh ng!đều Cá sai phạm với đặc điểm và điĐối với vận chuyển hànghàng hóa, người ta thường sử dụnghóa vận chuyển và khối lượng hàng+ Khối lượng hàng hóhàng hóa mà một phươngđược trong kỳ Đơn vị tínhđa dạng, có thể là tán, kileTEU doi voi hang containhàng kiện), là M (đối vàluong lón).Khối lượng hànghàng hóa mà một phươ111duge trong ky. Don vi tiLan kiloflict hoặc tàn hạitính bảng tích sở giữa khuchuyện bình quân một đoĐối với vận chuyển nhàhóa, sản phẩm vận chuyển hànhlượng hành khách vận chuyển vềKhối lượng hànhPhà Tuột phương tiện hoiký ĐỊT vị tính của khố- hành khách,+</a:t>
            </a:r>
            <a:endParaRPr lang="en-US" dirty="0"/>
          </a:p>
        </p:txBody>
      </p:sp>
      <p:sp>
        <p:nvSpPr>
          <p:cNvPr id="4" name="Slide Number Placeholder 3"/>
          <p:cNvSpPr>
            <a:spLocks noGrp="1"/>
          </p:cNvSpPr>
          <p:nvPr>
            <p:ph type="sldNum" sz="quarter" idx="10"/>
          </p:nvPr>
        </p:nvSpPr>
        <p:spPr/>
        <p:txBody>
          <a:bodyPr/>
          <a:lstStyle/>
          <a:p>
            <a:fld id="{CBE40377-7959-44A3-9E3A-A2263C614A7F}" type="slidenum">
              <a:rPr lang="en-US" smtClean="0"/>
              <a:t>12</a:t>
            </a:fld>
            <a:endParaRPr lang="en-US"/>
          </a:p>
        </p:txBody>
      </p:sp>
    </p:spTree>
    <p:extLst>
      <p:ext uri="{BB962C8B-B14F-4D97-AF65-F5344CB8AC3E}">
        <p14:creationId xmlns:p14="http://schemas.microsoft.com/office/powerpoint/2010/main" val="157024603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vi-VN" sz="1200" dirty="0" smtClean="0">
                <a:solidFill>
                  <a:prstClr val="black"/>
                </a:solidFill>
              </a:rPr>
              <a:t>Vận tải ảnh hưởng và quyết định đến chất lượng sản phẩm hàng hóavật chất và dịch vụ</a:t>
            </a:r>
            <a:endParaRPr lang="en-US" sz="1200" dirty="0" smtClean="0">
              <a:solidFill>
                <a:prstClr val="black"/>
              </a:solidFill>
            </a:endParaRPr>
          </a:p>
          <a:p>
            <a:r>
              <a:rPr lang="vi-VN" sz="1200" b="1" dirty="0" smtClean="0">
                <a:solidFill>
                  <a:prstClr val="black"/>
                </a:solidFill>
                <a:latin typeface="Times New Roman" panose="02020603050405020304" pitchFamily="18" charset="0"/>
                <a:cs typeface="Times New Roman" panose="02020603050405020304" pitchFamily="18" charset="0"/>
              </a:rPr>
              <a:t>Chất lượng là đặc tính cạnh tranh quan trọng của hàng</a:t>
            </a:r>
            <a:r>
              <a:rPr lang="en-US" sz="1200" b="1" dirty="0" smtClean="0">
                <a:solidFill>
                  <a:prstClr val="black"/>
                </a:solidFill>
                <a:latin typeface="Times New Roman" panose="02020603050405020304" pitchFamily="18" charset="0"/>
                <a:cs typeface="Times New Roman" panose="02020603050405020304" pitchFamily="18" charset="0"/>
              </a:rPr>
              <a:t> </a:t>
            </a:r>
            <a:r>
              <a:rPr lang="vi-VN" sz="1200" b="1" dirty="0" smtClean="0">
                <a:solidFill>
                  <a:prstClr val="black"/>
                </a:solidFill>
                <a:latin typeface="Times New Roman" panose="02020603050405020304" pitchFamily="18" charset="0"/>
                <a:cs typeface="Times New Roman" panose="02020603050405020304" pitchFamily="18" charset="0"/>
              </a:rPr>
              <a:t>hóa và dịch vụ, </a:t>
            </a:r>
            <a:r>
              <a:rPr lang="vi-VN" sz="1200" dirty="0" smtClean="0">
                <a:solidFill>
                  <a:prstClr val="black"/>
                </a:solidFill>
                <a:latin typeface="Times New Roman" panose="02020603050405020304" pitchFamily="18" charset="0"/>
                <a:cs typeface="Times New Roman" panose="02020603050405020304" pitchFamily="18" charset="0"/>
              </a:rPr>
              <a:t>doanh nghiệp khi bắt đầu tiến hành hoạt động sản xuất kinh</a:t>
            </a:r>
            <a:r>
              <a:rPr lang="en-US" sz="1200" dirty="0" smtClean="0">
                <a:solidFill>
                  <a:prstClr val="black"/>
                </a:solidFill>
                <a:latin typeface="Times New Roman" panose="02020603050405020304" pitchFamily="18" charset="0"/>
                <a:cs typeface="Times New Roman" panose="02020603050405020304" pitchFamily="18" charset="0"/>
              </a:rPr>
              <a:t> </a:t>
            </a:r>
            <a:r>
              <a:rPr lang="vi-VN" sz="1200" dirty="0" smtClean="0">
                <a:solidFill>
                  <a:prstClr val="black"/>
                </a:solidFill>
                <a:latin typeface="Times New Roman" panose="02020603050405020304" pitchFamily="18" charset="0"/>
                <a:cs typeface="Times New Roman" panose="02020603050405020304" pitchFamily="18" charset="0"/>
              </a:rPr>
              <a:t>doanh, họ tiến hành khảo sát thị trường để nắm bắt được mong muốn của</a:t>
            </a:r>
            <a:r>
              <a:rPr lang="en-US" sz="1200" dirty="0" smtClean="0">
                <a:solidFill>
                  <a:prstClr val="black"/>
                </a:solidFill>
                <a:latin typeface="Times New Roman" panose="02020603050405020304" pitchFamily="18" charset="0"/>
                <a:cs typeface="Times New Roman" panose="02020603050405020304" pitchFamily="18" charset="0"/>
              </a:rPr>
              <a:t> </a:t>
            </a:r>
            <a:r>
              <a:rPr lang="vi-VN" sz="1200" dirty="0" smtClean="0">
                <a:solidFill>
                  <a:prstClr val="black"/>
                </a:solidFill>
                <a:latin typeface="Times New Roman" panose="02020603050405020304" pitchFamily="18" charset="0"/>
                <a:cs typeface="Times New Roman" panose="02020603050405020304" pitchFamily="18" charset="0"/>
              </a:rPr>
              <a:t>khách hàng về chất lượng sản phẩm, từ đó, có chiến lược mua sắm, đầu tư,</a:t>
            </a:r>
            <a:r>
              <a:rPr lang="en-US" sz="1200" dirty="0" smtClean="0">
                <a:solidFill>
                  <a:prstClr val="black"/>
                </a:solidFill>
                <a:latin typeface="Times New Roman" panose="02020603050405020304" pitchFamily="18" charset="0"/>
                <a:cs typeface="Times New Roman" panose="02020603050405020304" pitchFamily="18" charset="0"/>
              </a:rPr>
              <a:t> </a:t>
            </a:r>
            <a:r>
              <a:rPr lang="vi-VN" sz="1200" dirty="0" smtClean="0">
                <a:solidFill>
                  <a:prstClr val="black"/>
                </a:solidFill>
                <a:latin typeface="Times New Roman" panose="02020603050405020304" pitchFamily="18" charset="0"/>
                <a:cs typeface="Times New Roman" panose="02020603050405020304" pitchFamily="18" charset="0"/>
              </a:rPr>
              <a:t>chiến lược quản trị...nhằm sản suất ra sản phẩm và dịch vụ đảm bảo chất</a:t>
            </a:r>
            <a:r>
              <a:rPr lang="en-US" sz="1200" dirty="0" smtClean="0">
                <a:solidFill>
                  <a:prstClr val="black"/>
                </a:solidFill>
                <a:latin typeface="Times New Roman" panose="02020603050405020304" pitchFamily="18" charset="0"/>
                <a:cs typeface="Times New Roman" panose="02020603050405020304" pitchFamily="18" charset="0"/>
              </a:rPr>
              <a:t> </a:t>
            </a:r>
            <a:r>
              <a:rPr lang="vi-VN" sz="1200" dirty="0" smtClean="0">
                <a:solidFill>
                  <a:prstClr val="black"/>
                </a:solidFill>
                <a:latin typeface="Times New Roman" panose="02020603050405020304" pitchFamily="18" charset="0"/>
                <a:cs typeface="Times New Roman" panose="02020603050405020304" pitchFamily="18" charset="0"/>
              </a:rPr>
              <a:t>lượng thỏa mãn nhu cầu khách </a:t>
            </a:r>
            <a:r>
              <a:rPr lang="vi-VN" sz="1200" dirty="0" smtClean="0">
                <a:solidFill>
                  <a:prstClr val="black"/>
                </a:solidFill>
                <a:latin typeface="Times New Roman" panose="02020603050405020304" pitchFamily="18" charset="0"/>
                <a:cs typeface="Times New Roman" panose="02020603050405020304" pitchFamily="18" charset="0"/>
              </a:rPr>
              <a:t>hàng</a:t>
            </a:r>
            <a:endParaRPr lang="en-US" sz="1200" dirty="0" smtClean="0">
              <a:solidFill>
                <a:prstClr val="black"/>
              </a:solidFill>
              <a:latin typeface="Times New Roman" panose="02020603050405020304" pitchFamily="18" charset="0"/>
              <a:cs typeface="Times New Roman" panose="02020603050405020304" pitchFamily="18" charset="0"/>
            </a:endParaRPr>
          </a:p>
          <a:p>
            <a:r>
              <a:rPr lang="vi-VN" dirty="0" smtClean="0"/>
              <a:t>Những ngày miền Trung lũ lụt, khắp nơi người dân kêu gọi ủng hộ để bà con vượt qua lúc khó khăn này. Trên mạng xã hội nổi lên chuyện nấu bánh chưng, bánh tét, bánh tày và tiếp tế ngay ra những nơi còn mênh mông nước lũ.</a:t>
            </a:r>
            <a:endParaRPr lang="en-US" sz="1200" dirty="0" smtClean="0">
              <a:solidFill>
                <a:prstClr val="black"/>
              </a:solidFill>
              <a:latin typeface="Times New Roman" panose="02020603050405020304" pitchFamily="18" charset="0"/>
              <a:cs typeface="Times New Roman" panose="02020603050405020304" pitchFamily="18" charset="0"/>
            </a:endParaRPr>
          </a:p>
          <a:p>
            <a:pPr marL="171450" indent="-171450">
              <a:buFont typeface="Wingdings" panose="05000000000000000000" pitchFamily="2" charset="2"/>
              <a:buChar char="v"/>
            </a:pPr>
            <a:r>
              <a:rPr lang="en-US" b="1" dirty="0" err="1" smtClean="0"/>
              <a:t>Nguyên</a:t>
            </a:r>
            <a:r>
              <a:rPr lang="en-US" b="1" baseline="0" dirty="0" smtClean="0"/>
              <a:t> </a:t>
            </a:r>
            <a:r>
              <a:rPr lang="en-US" b="1" baseline="0" dirty="0" err="1" smtClean="0"/>
              <a:t>nhân</a:t>
            </a:r>
            <a:r>
              <a:rPr lang="en-US" b="1" baseline="0" dirty="0" smtClean="0"/>
              <a:t> </a:t>
            </a:r>
            <a:r>
              <a:rPr lang="en-US" b="1" baseline="0" dirty="0" err="1" smtClean="0"/>
              <a:t>là</a:t>
            </a:r>
            <a:r>
              <a:rPr lang="en-US" b="1" baseline="0" dirty="0" smtClean="0"/>
              <a:t> </a:t>
            </a:r>
            <a:r>
              <a:rPr lang="en-US" b="1" baseline="0" dirty="0" err="1" smtClean="0"/>
              <a:t>bánh</a:t>
            </a:r>
            <a:r>
              <a:rPr lang="en-US" b="1" baseline="0" dirty="0" smtClean="0"/>
              <a:t> </a:t>
            </a:r>
            <a:r>
              <a:rPr lang="en-US" b="1" baseline="0" dirty="0" err="1" smtClean="0"/>
              <a:t>từ</a:t>
            </a:r>
            <a:r>
              <a:rPr lang="en-US" b="1" baseline="0" dirty="0" smtClean="0"/>
              <a:t> </a:t>
            </a:r>
            <a:r>
              <a:rPr lang="vi-VN" b="1" dirty="0" smtClean="0"/>
              <a:t>các đoàn thiện nguyện gửi đi miền Trung đóng vào thùng giấy </a:t>
            </a:r>
            <a:r>
              <a:rPr lang="vi-VN" dirty="0" smtClean="0"/>
              <a:t>vì cả thùng giấy và trong thùng xe tải nhiệt độ cao, bánh dễ bị hư. </a:t>
            </a:r>
            <a:endParaRPr lang="en-US" dirty="0" smtClean="0"/>
          </a:p>
          <a:p>
            <a:pPr marL="0" indent="0">
              <a:buFont typeface="Wingdings" panose="05000000000000000000" pitchFamily="2" charset="2"/>
              <a:buNone/>
            </a:pPr>
            <a:r>
              <a:rPr lang="en-US" dirty="0" smtClean="0">
                <a:sym typeface="Wingdings" panose="05000000000000000000" pitchFamily="2" charset="2"/>
              </a:rPr>
              <a:t> </a:t>
            </a:r>
            <a:r>
              <a:rPr lang="vi-VN" dirty="0" smtClean="0"/>
              <a:t>Thay vào đó nên hút chân không trước khi đóng gói </a:t>
            </a:r>
            <a:r>
              <a:rPr lang="vi-VN" b="1" dirty="0" smtClean="0"/>
              <a:t>và để trong sọt </a:t>
            </a:r>
            <a:r>
              <a:rPr lang="vi-VN" dirty="0" smtClean="0"/>
              <a:t>thoáng để tránh hư hỏng</a:t>
            </a:r>
            <a:r>
              <a:rPr lang="en-US" dirty="0" smtClean="0"/>
              <a:t>,</a:t>
            </a:r>
            <a:r>
              <a:rPr lang="en-US" baseline="0" dirty="0" smtClean="0"/>
              <a:t> </a:t>
            </a:r>
            <a:r>
              <a:rPr lang="vi-VN" b="1" dirty="0" smtClean="0"/>
              <a:t>trong điều kiện di chuyển gấp, quãng đường xa và thời tiết các vùng miền khác nhau.</a:t>
            </a:r>
            <a:endParaRPr lang="en-US" b="1" dirty="0" smtClean="0"/>
          </a:p>
          <a:p>
            <a:pPr marL="171450" indent="-171450">
              <a:buFont typeface="Wingdings" panose="05000000000000000000" pitchFamily="2" charset="2"/>
              <a:buChar char="v"/>
            </a:pPr>
            <a:r>
              <a:rPr lang="vi-VN" dirty="0" smtClean="0"/>
              <a:t>Hoặc thay vì gói bánh bằng nhân đậu, thịt, mọi người có thể dùng đậu phộng (lạc) luộc trộn nếp, nấu bánh thật chín xong vớt ra để thật nguội rồi gửi đi cứu trợ.</a:t>
            </a:r>
            <a:endParaRPr lang="en-US" dirty="0"/>
          </a:p>
        </p:txBody>
      </p:sp>
      <p:sp>
        <p:nvSpPr>
          <p:cNvPr id="4" name="Slide Number Placeholder 3"/>
          <p:cNvSpPr>
            <a:spLocks noGrp="1"/>
          </p:cNvSpPr>
          <p:nvPr>
            <p:ph type="sldNum" sz="quarter" idx="10"/>
          </p:nvPr>
        </p:nvSpPr>
        <p:spPr/>
        <p:txBody>
          <a:bodyPr/>
          <a:lstStyle/>
          <a:p>
            <a:fld id="{CBE40377-7959-44A3-9E3A-A2263C614A7F}" type="slidenum">
              <a:rPr lang="en-US" smtClean="0"/>
              <a:t>13</a:t>
            </a:fld>
            <a:endParaRPr lang="en-US"/>
          </a:p>
        </p:txBody>
      </p:sp>
    </p:spTree>
    <p:extLst>
      <p:ext uri="{BB962C8B-B14F-4D97-AF65-F5344CB8AC3E}">
        <p14:creationId xmlns:p14="http://schemas.microsoft.com/office/powerpoint/2010/main" val="283914724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vi-VN" dirty="0" smtClean="0"/>
              <a:t>5-6-1911, tàu Amiran Latusơ Tơrêvin rời bến cảng Sài gòn đi Mácxây</a:t>
            </a:r>
            <a:r>
              <a:rPr lang="en-US" baseline="0" dirty="0" smtClean="0"/>
              <a:t> </a:t>
            </a:r>
            <a:r>
              <a:rPr lang="en-US" baseline="0" dirty="0" smtClean="0">
                <a:sym typeface="Wingdings" panose="05000000000000000000" pitchFamily="2" charset="2"/>
              </a:rPr>
              <a:t> </a:t>
            </a:r>
            <a:r>
              <a:rPr lang="vi-VN" dirty="0" smtClean="0"/>
              <a:t>-7-1911, tàu đến Mácxây, một thành phố cảng lớn nhất và cũng là một trung tâm công nghiệp lớn của nước Pháp.</a:t>
            </a:r>
            <a:endParaRPr lang="en-US" dirty="0" smtClean="0"/>
          </a:p>
          <a:p>
            <a:pPr marL="171450" indent="-171450">
              <a:buFont typeface="Wingdings" panose="05000000000000000000" pitchFamily="2" charset="2"/>
              <a:buChar char="v"/>
            </a:pPr>
            <a:r>
              <a:rPr lang="vi-VN" b="1" dirty="0" smtClean="0"/>
              <a:t>Chiếc máy hơi nước thực sự được James Watt chế ra vào khoảng năm 1770 và tại nước Pháp</a:t>
            </a:r>
            <a:r>
              <a:rPr lang="vi-VN" dirty="0" smtClean="0"/>
              <a:t>, nhiều người đã tìm cách áp dụng máy hơi nước vào việc chuyển vận trên mặt nước</a:t>
            </a:r>
            <a:endParaRPr lang="en-US" dirty="0" smtClean="0"/>
          </a:p>
          <a:p>
            <a:pPr marL="171450" indent="-171450">
              <a:buFont typeface="Wingdings" panose="05000000000000000000" pitchFamily="2" charset="2"/>
              <a:buChar char="v"/>
            </a:pPr>
            <a:r>
              <a:rPr lang="vi-VN" b="1" dirty="0" smtClean="0"/>
              <a:t>Tới năm 1783, Bá Tước Jouffroy d'Abbans đã thành công trong việc đóng chiếc tàu thủy Pyroscaphe</a:t>
            </a:r>
            <a:r>
              <a:rPr lang="vi-VN" dirty="0" smtClean="0"/>
              <a:t> và cho tàu này chạy trên sông Saone trong 15 phút trước sự chứng kiến của hàng ngàn người quan sát.</a:t>
            </a:r>
            <a:endParaRPr lang="en-US" dirty="0"/>
          </a:p>
        </p:txBody>
      </p:sp>
      <p:sp>
        <p:nvSpPr>
          <p:cNvPr id="4" name="Slide Number Placeholder 3"/>
          <p:cNvSpPr>
            <a:spLocks noGrp="1"/>
          </p:cNvSpPr>
          <p:nvPr>
            <p:ph type="sldNum" sz="quarter" idx="10"/>
          </p:nvPr>
        </p:nvSpPr>
        <p:spPr/>
        <p:txBody>
          <a:bodyPr/>
          <a:lstStyle/>
          <a:p>
            <a:fld id="{CBE40377-7959-44A3-9E3A-A2263C614A7F}" type="slidenum">
              <a:rPr lang="en-US" smtClean="0"/>
              <a:t>15</a:t>
            </a:fld>
            <a:endParaRPr lang="en-US"/>
          </a:p>
        </p:txBody>
      </p:sp>
    </p:spTree>
    <p:extLst>
      <p:ext uri="{BB962C8B-B14F-4D97-AF65-F5344CB8AC3E}">
        <p14:creationId xmlns:p14="http://schemas.microsoft.com/office/powerpoint/2010/main" val="15180483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vi-VN" sz="1200" dirty="0" smtClean="0">
                <a:latin typeface="Times New Roman" panose="02020603050405020304" pitchFamily="18" charset="0"/>
                <a:cs typeface="Times New Roman" panose="02020603050405020304" pitchFamily="18" charset="0"/>
              </a:rPr>
              <a:t>Ngoại thương là một trong những hoạt động chủ yếu của kinh tế đối ngoại của một quốc gia. </a:t>
            </a:r>
            <a:endParaRPr lang="en-US" sz="1200" dirty="0" smtClean="0">
              <a:latin typeface="Times New Roman" panose="02020603050405020304" pitchFamily="18" charset="0"/>
              <a:cs typeface="Times New Roman" panose="02020603050405020304" pitchFamily="18" charset="0"/>
            </a:endParaRPr>
          </a:p>
          <a:p>
            <a:pPr marL="0" marR="0" indent="0" algn="l" defTabSz="914400" rtl="0" eaLnBrk="1" fontAlgn="auto" latinLnBrk="0" hangingPunct="1">
              <a:lnSpc>
                <a:spcPct val="100000"/>
              </a:lnSpc>
              <a:spcBef>
                <a:spcPts val="0"/>
              </a:spcBef>
              <a:spcAft>
                <a:spcPts val="0"/>
              </a:spcAft>
              <a:buClrTx/>
              <a:buSzTx/>
              <a:buFontTx/>
              <a:buNone/>
              <a:tabLst/>
              <a:defRPr/>
            </a:pPr>
            <a:r>
              <a:rPr lang="en-US" sz="1200" b="1" i="0" kern="1200" dirty="0" err="1" smtClean="0">
                <a:solidFill>
                  <a:schemeClr val="tx1"/>
                </a:solidFill>
                <a:effectLst/>
                <a:latin typeface="+mn-lt"/>
                <a:ea typeface="+mn-ea"/>
                <a:cs typeface="+mn-cs"/>
              </a:rPr>
              <a:t>Đội</a:t>
            </a:r>
            <a:r>
              <a:rPr lang="en-US" sz="1200" b="1" i="0" kern="1200" dirty="0" smtClean="0">
                <a:solidFill>
                  <a:schemeClr val="tx1"/>
                </a:solidFill>
                <a:effectLst/>
                <a:latin typeface="+mn-lt"/>
                <a:ea typeface="+mn-ea"/>
                <a:cs typeface="+mn-cs"/>
              </a:rPr>
              <a:t> </a:t>
            </a:r>
            <a:r>
              <a:rPr lang="en-US" sz="1200" b="1" i="0" kern="1200" dirty="0" err="1" smtClean="0">
                <a:solidFill>
                  <a:schemeClr val="tx1"/>
                </a:solidFill>
                <a:effectLst/>
                <a:latin typeface="+mn-lt"/>
                <a:ea typeface="+mn-ea"/>
                <a:cs typeface="+mn-cs"/>
              </a:rPr>
              <a:t>tàu</a:t>
            </a:r>
            <a:r>
              <a:rPr lang="en-US" sz="1200" b="1" i="0" kern="1200" dirty="0" smtClean="0">
                <a:solidFill>
                  <a:schemeClr val="tx1"/>
                </a:solidFill>
                <a:effectLst/>
                <a:latin typeface="+mn-lt"/>
                <a:ea typeface="+mn-ea"/>
                <a:cs typeface="+mn-cs"/>
              </a:rPr>
              <a:t> </a:t>
            </a:r>
            <a:r>
              <a:rPr lang="en-US" sz="1200" b="1" i="0" kern="1200" dirty="0" err="1" smtClean="0">
                <a:solidFill>
                  <a:schemeClr val="tx1"/>
                </a:solidFill>
                <a:effectLst/>
                <a:latin typeface="+mn-lt"/>
                <a:ea typeface="+mn-ea"/>
                <a:cs typeface="+mn-cs"/>
              </a:rPr>
              <a:t>biển</a:t>
            </a:r>
            <a:r>
              <a:rPr lang="en-US" sz="1200" b="1" i="0" kern="1200" dirty="0" smtClean="0">
                <a:solidFill>
                  <a:schemeClr val="tx1"/>
                </a:solidFill>
                <a:effectLst/>
                <a:latin typeface="+mn-lt"/>
                <a:ea typeface="+mn-ea"/>
                <a:cs typeface="+mn-cs"/>
              </a:rPr>
              <a:t> </a:t>
            </a:r>
            <a:r>
              <a:rPr lang="en-US" sz="1200" b="1" i="0" kern="1200" dirty="0" err="1" smtClean="0">
                <a:solidFill>
                  <a:schemeClr val="tx1"/>
                </a:solidFill>
                <a:effectLst/>
                <a:latin typeface="+mn-lt"/>
                <a:ea typeface="+mn-ea"/>
                <a:cs typeface="+mn-cs"/>
              </a:rPr>
              <a:t>Việt</a:t>
            </a:r>
            <a:r>
              <a:rPr lang="en-US" sz="1200" b="1" i="0" kern="1200" dirty="0" smtClean="0">
                <a:solidFill>
                  <a:schemeClr val="tx1"/>
                </a:solidFill>
                <a:effectLst/>
                <a:latin typeface="+mn-lt"/>
                <a:ea typeface="+mn-ea"/>
                <a:cs typeface="+mn-cs"/>
              </a:rPr>
              <a:t> Nam </a:t>
            </a:r>
            <a:r>
              <a:rPr lang="en-US" sz="1200" b="1" i="0" kern="1200" dirty="0" err="1" smtClean="0">
                <a:solidFill>
                  <a:schemeClr val="tx1"/>
                </a:solidFill>
                <a:effectLst/>
                <a:latin typeface="+mn-lt"/>
                <a:ea typeface="+mn-ea"/>
                <a:cs typeface="+mn-cs"/>
              </a:rPr>
              <a:t>đứng</a:t>
            </a:r>
            <a:r>
              <a:rPr lang="en-US" sz="1200" b="1" i="0" kern="1200" dirty="0" smtClean="0">
                <a:solidFill>
                  <a:schemeClr val="tx1"/>
                </a:solidFill>
                <a:effectLst/>
                <a:latin typeface="+mn-lt"/>
                <a:ea typeface="+mn-ea"/>
                <a:cs typeface="+mn-cs"/>
              </a:rPr>
              <a:t> </a:t>
            </a:r>
            <a:r>
              <a:rPr lang="en-US" sz="1200" b="1" i="0" kern="1200" dirty="0" err="1" smtClean="0">
                <a:solidFill>
                  <a:schemeClr val="tx1"/>
                </a:solidFill>
                <a:effectLst/>
                <a:latin typeface="+mn-lt"/>
                <a:ea typeface="+mn-ea"/>
                <a:cs typeface="+mn-cs"/>
              </a:rPr>
              <a:t>thứ</a:t>
            </a:r>
            <a:r>
              <a:rPr lang="en-US" sz="1200" b="1" i="0" kern="1200" dirty="0" smtClean="0">
                <a:solidFill>
                  <a:schemeClr val="tx1"/>
                </a:solidFill>
                <a:effectLst/>
                <a:latin typeface="+mn-lt"/>
                <a:ea typeface="+mn-ea"/>
                <a:cs typeface="+mn-cs"/>
              </a:rPr>
              <a:t> </a:t>
            </a:r>
            <a:r>
              <a:rPr lang="en-US" sz="1200" b="1" i="0" kern="1200" dirty="0" err="1" smtClean="0">
                <a:solidFill>
                  <a:schemeClr val="tx1"/>
                </a:solidFill>
                <a:effectLst/>
                <a:latin typeface="+mn-lt"/>
                <a:ea typeface="+mn-ea"/>
                <a:cs typeface="+mn-cs"/>
              </a:rPr>
              <a:t>mấy</a:t>
            </a:r>
            <a:r>
              <a:rPr lang="en-US" sz="1200" b="1" i="0" kern="1200" dirty="0" smtClean="0">
                <a:solidFill>
                  <a:schemeClr val="tx1"/>
                </a:solidFill>
                <a:effectLst/>
                <a:latin typeface="+mn-lt"/>
                <a:ea typeface="+mn-ea"/>
                <a:cs typeface="+mn-cs"/>
              </a:rPr>
              <a:t> ở </a:t>
            </a:r>
            <a:r>
              <a:rPr lang="en-US" sz="1200" b="1" i="0" kern="1200" dirty="0" err="1" smtClean="0">
                <a:solidFill>
                  <a:schemeClr val="tx1"/>
                </a:solidFill>
                <a:effectLst/>
                <a:latin typeface="+mn-lt"/>
                <a:ea typeface="+mn-ea"/>
                <a:cs typeface="+mn-cs"/>
              </a:rPr>
              <a:t>Đông</a:t>
            </a:r>
            <a:r>
              <a:rPr lang="en-US" sz="1200" b="1" i="0" kern="1200" dirty="0" smtClean="0">
                <a:solidFill>
                  <a:schemeClr val="tx1"/>
                </a:solidFill>
                <a:effectLst/>
                <a:latin typeface="+mn-lt"/>
                <a:ea typeface="+mn-ea"/>
                <a:cs typeface="+mn-cs"/>
              </a:rPr>
              <a:t> Nam Á </a:t>
            </a:r>
            <a:r>
              <a:rPr lang="en-US" sz="1200" b="1" i="0" kern="1200" dirty="0" err="1" smtClean="0">
                <a:solidFill>
                  <a:schemeClr val="tx1"/>
                </a:solidFill>
                <a:effectLst/>
                <a:latin typeface="+mn-lt"/>
                <a:ea typeface="+mn-ea"/>
                <a:cs typeface="+mn-cs"/>
              </a:rPr>
              <a:t>và</a:t>
            </a:r>
            <a:r>
              <a:rPr lang="en-US" sz="1200" b="1" i="0" kern="1200" dirty="0" smtClean="0">
                <a:solidFill>
                  <a:schemeClr val="tx1"/>
                </a:solidFill>
                <a:effectLst/>
                <a:latin typeface="+mn-lt"/>
                <a:ea typeface="+mn-ea"/>
                <a:cs typeface="+mn-cs"/>
              </a:rPr>
              <a:t> </a:t>
            </a:r>
            <a:r>
              <a:rPr lang="en-US" sz="1200" b="1" i="0" kern="1200" dirty="0" err="1" smtClean="0">
                <a:solidFill>
                  <a:schemeClr val="tx1"/>
                </a:solidFill>
                <a:effectLst/>
                <a:latin typeface="+mn-lt"/>
                <a:ea typeface="+mn-ea"/>
                <a:cs typeface="+mn-cs"/>
              </a:rPr>
              <a:t>đứng</a:t>
            </a:r>
            <a:r>
              <a:rPr lang="en-US" sz="1200" b="1" i="0" kern="1200" dirty="0" smtClean="0">
                <a:solidFill>
                  <a:schemeClr val="tx1"/>
                </a:solidFill>
                <a:effectLst/>
                <a:latin typeface="+mn-lt"/>
                <a:ea typeface="+mn-ea"/>
                <a:cs typeface="+mn-cs"/>
              </a:rPr>
              <a:t> </a:t>
            </a:r>
            <a:r>
              <a:rPr lang="en-US" sz="1200" b="1" i="0" kern="1200" dirty="0" err="1" smtClean="0">
                <a:solidFill>
                  <a:schemeClr val="tx1"/>
                </a:solidFill>
                <a:effectLst/>
                <a:latin typeface="+mn-lt"/>
                <a:ea typeface="+mn-ea"/>
                <a:cs typeface="+mn-cs"/>
              </a:rPr>
              <a:t>thứ</a:t>
            </a:r>
            <a:r>
              <a:rPr lang="en-US" sz="1200" b="1" i="0" kern="1200" dirty="0" smtClean="0">
                <a:solidFill>
                  <a:schemeClr val="tx1"/>
                </a:solidFill>
                <a:effectLst/>
                <a:latin typeface="+mn-lt"/>
                <a:ea typeface="+mn-ea"/>
                <a:cs typeface="+mn-cs"/>
              </a:rPr>
              <a:t> 30 </a:t>
            </a:r>
            <a:r>
              <a:rPr lang="en-US" sz="1200" b="1" i="0" kern="1200" dirty="0" err="1" smtClean="0">
                <a:solidFill>
                  <a:schemeClr val="tx1"/>
                </a:solidFill>
                <a:effectLst/>
                <a:latin typeface="+mn-lt"/>
                <a:ea typeface="+mn-ea"/>
                <a:cs typeface="+mn-cs"/>
              </a:rPr>
              <a:t>trên</a:t>
            </a:r>
            <a:r>
              <a:rPr lang="en-US" sz="1200" b="1" i="0" kern="1200" dirty="0" smtClean="0">
                <a:solidFill>
                  <a:schemeClr val="tx1"/>
                </a:solidFill>
                <a:effectLst/>
                <a:latin typeface="+mn-lt"/>
                <a:ea typeface="+mn-ea"/>
                <a:cs typeface="+mn-cs"/>
              </a:rPr>
              <a:t> </a:t>
            </a:r>
            <a:r>
              <a:rPr lang="en-US" sz="1200" b="1" i="0" kern="1200" dirty="0" err="1" smtClean="0">
                <a:solidFill>
                  <a:schemeClr val="tx1"/>
                </a:solidFill>
                <a:effectLst/>
                <a:latin typeface="+mn-lt"/>
                <a:ea typeface="+mn-ea"/>
                <a:cs typeface="+mn-cs"/>
              </a:rPr>
              <a:t>thế</a:t>
            </a:r>
            <a:r>
              <a:rPr lang="en-US" sz="1200" b="1" i="0" kern="1200" dirty="0" smtClean="0">
                <a:solidFill>
                  <a:schemeClr val="tx1"/>
                </a:solidFill>
                <a:effectLst/>
                <a:latin typeface="+mn-lt"/>
                <a:ea typeface="+mn-ea"/>
                <a:cs typeface="+mn-cs"/>
              </a:rPr>
              <a:t> giới </a:t>
            </a:r>
            <a:r>
              <a:rPr lang="en-US" sz="1200" b="0" i="0" kern="1200" dirty="0" smtClean="0">
                <a:solidFill>
                  <a:schemeClr val="tx1"/>
                </a:solidFill>
                <a:effectLst/>
                <a:latin typeface="+mn-lt"/>
                <a:ea typeface="+mn-ea"/>
                <a:cs typeface="+mn-cs"/>
              </a:rPr>
              <a:t>=&gt; Về </a:t>
            </a:r>
            <a:r>
              <a:rPr lang="en-US" sz="1200" b="0" i="0" kern="1200" dirty="0" err="1" smtClean="0">
                <a:solidFill>
                  <a:schemeClr val="tx1"/>
                </a:solidFill>
                <a:effectLst/>
                <a:latin typeface="+mn-lt"/>
                <a:ea typeface="+mn-ea"/>
                <a:cs typeface="+mn-cs"/>
              </a:rPr>
              <a:t>vận</a:t>
            </a:r>
            <a:r>
              <a:rPr lang="en-US" sz="1200" b="0" i="0" kern="1200" dirty="0" smtClean="0">
                <a:solidFill>
                  <a:schemeClr val="tx1"/>
                </a:solidFill>
                <a:effectLst/>
                <a:latin typeface="+mn-lt"/>
                <a:ea typeface="+mn-ea"/>
                <a:cs typeface="+mn-cs"/>
              </a:rPr>
              <a:t> </a:t>
            </a:r>
            <a:r>
              <a:rPr lang="en-US" sz="1200" b="0" i="0" kern="1200" dirty="0" err="1" smtClean="0">
                <a:solidFill>
                  <a:schemeClr val="tx1"/>
                </a:solidFill>
                <a:effectLst/>
                <a:latin typeface="+mn-lt"/>
                <a:ea typeface="+mn-ea"/>
                <a:cs typeface="+mn-cs"/>
              </a:rPr>
              <a:t>tải</a:t>
            </a:r>
            <a:r>
              <a:rPr lang="en-US" sz="1200" b="0" i="0" kern="1200" dirty="0" smtClean="0">
                <a:solidFill>
                  <a:schemeClr val="tx1"/>
                </a:solidFill>
                <a:effectLst/>
                <a:latin typeface="+mn-lt"/>
                <a:ea typeface="+mn-ea"/>
                <a:cs typeface="+mn-cs"/>
              </a:rPr>
              <a:t> </a:t>
            </a:r>
            <a:r>
              <a:rPr lang="en-US" sz="1200" b="0" i="0" kern="1200" dirty="0" err="1" smtClean="0">
                <a:solidFill>
                  <a:schemeClr val="tx1"/>
                </a:solidFill>
                <a:effectLst/>
                <a:latin typeface="+mn-lt"/>
                <a:ea typeface="+mn-ea"/>
                <a:cs typeface="+mn-cs"/>
              </a:rPr>
              <a:t>biển</a:t>
            </a:r>
            <a:r>
              <a:rPr lang="en-US" sz="1200" b="0" i="0" kern="1200" dirty="0" smtClean="0">
                <a:solidFill>
                  <a:schemeClr val="tx1"/>
                </a:solidFill>
                <a:effectLst/>
                <a:latin typeface="+mn-lt"/>
                <a:ea typeface="+mn-ea"/>
                <a:cs typeface="+mn-cs"/>
              </a:rPr>
              <a:t>, </a:t>
            </a:r>
            <a:r>
              <a:rPr lang="en-US" sz="1200" b="0" i="0" kern="1200" dirty="0" err="1" smtClean="0">
                <a:solidFill>
                  <a:schemeClr val="tx1"/>
                </a:solidFill>
                <a:effectLst/>
                <a:latin typeface="+mn-lt"/>
                <a:ea typeface="+mn-ea"/>
                <a:cs typeface="+mn-cs"/>
              </a:rPr>
              <a:t>tính</a:t>
            </a:r>
            <a:r>
              <a:rPr lang="en-US" sz="1200" b="0" i="0" kern="1200" dirty="0" smtClean="0">
                <a:solidFill>
                  <a:schemeClr val="tx1"/>
                </a:solidFill>
                <a:effectLst/>
                <a:latin typeface="+mn-lt"/>
                <a:ea typeface="+mn-ea"/>
                <a:cs typeface="+mn-cs"/>
              </a:rPr>
              <a:t> </a:t>
            </a:r>
            <a:r>
              <a:rPr lang="en-US" sz="1200" b="0" i="0" kern="1200" dirty="0" err="1" smtClean="0">
                <a:solidFill>
                  <a:schemeClr val="tx1"/>
                </a:solidFill>
                <a:effectLst/>
                <a:latin typeface="+mn-lt"/>
                <a:ea typeface="+mn-ea"/>
                <a:cs typeface="+mn-cs"/>
              </a:rPr>
              <a:t>đến</a:t>
            </a:r>
            <a:r>
              <a:rPr lang="en-US" sz="1200" b="0" i="0" kern="1200" dirty="0" smtClean="0">
                <a:solidFill>
                  <a:schemeClr val="tx1"/>
                </a:solidFill>
                <a:effectLst/>
                <a:latin typeface="+mn-lt"/>
                <a:ea typeface="+mn-ea"/>
                <a:cs typeface="+mn-cs"/>
              </a:rPr>
              <a:t> tháng 6/2019, </a:t>
            </a:r>
            <a:r>
              <a:rPr lang="en-US" sz="1200" b="0" i="0" kern="1200" dirty="0" err="1" smtClean="0">
                <a:solidFill>
                  <a:schemeClr val="tx1"/>
                </a:solidFill>
                <a:effectLst/>
                <a:latin typeface="+mn-lt"/>
                <a:ea typeface="+mn-ea"/>
                <a:cs typeface="+mn-cs"/>
              </a:rPr>
              <a:t>đội</a:t>
            </a:r>
            <a:r>
              <a:rPr lang="en-US" sz="1200" b="0" i="0" kern="1200" dirty="0" smtClean="0">
                <a:solidFill>
                  <a:schemeClr val="tx1"/>
                </a:solidFill>
                <a:effectLst/>
                <a:latin typeface="+mn-lt"/>
                <a:ea typeface="+mn-ea"/>
                <a:cs typeface="+mn-cs"/>
              </a:rPr>
              <a:t> </a:t>
            </a:r>
            <a:r>
              <a:rPr lang="en-US" sz="1200" b="0" i="0" kern="1200" dirty="0" err="1" smtClean="0">
                <a:solidFill>
                  <a:schemeClr val="tx1"/>
                </a:solidFill>
                <a:effectLst/>
                <a:latin typeface="+mn-lt"/>
                <a:ea typeface="+mn-ea"/>
                <a:cs typeface="+mn-cs"/>
              </a:rPr>
              <a:t>tàu</a:t>
            </a:r>
            <a:r>
              <a:rPr lang="en-US" sz="1200" b="0" i="0" kern="1200" dirty="0" smtClean="0">
                <a:solidFill>
                  <a:schemeClr val="tx1"/>
                </a:solidFill>
                <a:effectLst/>
                <a:latin typeface="+mn-lt"/>
                <a:ea typeface="+mn-ea"/>
                <a:cs typeface="+mn-cs"/>
              </a:rPr>
              <a:t> </a:t>
            </a:r>
            <a:r>
              <a:rPr lang="en-US" sz="1200" b="0" i="0" kern="1200" dirty="0" err="1" smtClean="0">
                <a:solidFill>
                  <a:schemeClr val="tx1"/>
                </a:solidFill>
                <a:effectLst/>
                <a:latin typeface="+mn-lt"/>
                <a:ea typeface="+mn-ea"/>
                <a:cs typeface="+mn-cs"/>
              </a:rPr>
              <a:t>biển</a:t>
            </a:r>
            <a:r>
              <a:rPr lang="en-US" sz="1200" b="0" i="0" kern="1200" dirty="0" smtClean="0">
                <a:solidFill>
                  <a:schemeClr val="tx1"/>
                </a:solidFill>
                <a:effectLst/>
                <a:latin typeface="+mn-lt"/>
                <a:ea typeface="+mn-ea"/>
                <a:cs typeface="+mn-cs"/>
              </a:rPr>
              <a:t> </a:t>
            </a:r>
            <a:r>
              <a:rPr lang="en-US" sz="1200" b="0" i="0" kern="1200" dirty="0" err="1" smtClean="0">
                <a:solidFill>
                  <a:schemeClr val="tx1"/>
                </a:solidFill>
                <a:effectLst/>
                <a:latin typeface="+mn-lt"/>
                <a:ea typeface="+mn-ea"/>
                <a:cs typeface="+mn-cs"/>
              </a:rPr>
              <a:t>Việt</a:t>
            </a:r>
            <a:r>
              <a:rPr lang="en-US" sz="1200" b="0" i="0" kern="1200" dirty="0" smtClean="0">
                <a:solidFill>
                  <a:schemeClr val="tx1"/>
                </a:solidFill>
                <a:effectLst/>
                <a:latin typeface="+mn-lt"/>
                <a:ea typeface="+mn-ea"/>
                <a:cs typeface="+mn-cs"/>
              </a:rPr>
              <a:t> Nam có 1.568 </a:t>
            </a:r>
            <a:r>
              <a:rPr lang="en-US" sz="1200" b="0" i="0" kern="1200" dirty="0" err="1" smtClean="0">
                <a:solidFill>
                  <a:schemeClr val="tx1"/>
                </a:solidFill>
                <a:effectLst/>
                <a:latin typeface="+mn-lt"/>
                <a:ea typeface="+mn-ea"/>
                <a:cs typeface="+mn-cs"/>
              </a:rPr>
              <a:t>tàu</a:t>
            </a:r>
            <a:r>
              <a:rPr lang="en-US" sz="1200" b="0" i="0" kern="1200" dirty="0" smtClean="0">
                <a:solidFill>
                  <a:schemeClr val="tx1"/>
                </a:solidFill>
                <a:effectLst/>
                <a:latin typeface="+mn-lt"/>
                <a:ea typeface="+mn-ea"/>
                <a:cs typeface="+mn-cs"/>
              </a:rPr>
              <a:t> </a:t>
            </a:r>
            <a:r>
              <a:rPr lang="en-US" sz="1200" b="0" i="0" kern="1200" dirty="0" err="1" smtClean="0">
                <a:solidFill>
                  <a:schemeClr val="tx1"/>
                </a:solidFill>
                <a:effectLst/>
                <a:latin typeface="+mn-lt"/>
                <a:ea typeface="+mn-ea"/>
                <a:cs typeface="+mn-cs"/>
              </a:rPr>
              <a:t>với</a:t>
            </a:r>
            <a:r>
              <a:rPr lang="en-US" sz="1200" b="0" i="0" kern="1200" dirty="0" smtClean="0">
                <a:solidFill>
                  <a:schemeClr val="tx1"/>
                </a:solidFill>
                <a:effectLst/>
                <a:latin typeface="+mn-lt"/>
                <a:ea typeface="+mn-ea"/>
                <a:cs typeface="+mn-cs"/>
              </a:rPr>
              <a:t> tổng dung </a:t>
            </a:r>
            <a:r>
              <a:rPr lang="en-US" sz="1200" b="0" i="0" kern="1200" dirty="0" err="1" smtClean="0">
                <a:solidFill>
                  <a:schemeClr val="tx1"/>
                </a:solidFill>
                <a:effectLst/>
                <a:latin typeface="+mn-lt"/>
                <a:ea typeface="+mn-ea"/>
                <a:cs typeface="+mn-cs"/>
              </a:rPr>
              <a:t>tích</a:t>
            </a:r>
            <a:r>
              <a:rPr lang="en-US" sz="1200" b="0" i="0" kern="1200" dirty="0" smtClean="0">
                <a:solidFill>
                  <a:schemeClr val="tx1"/>
                </a:solidFill>
                <a:effectLst/>
                <a:latin typeface="+mn-lt"/>
                <a:ea typeface="+mn-ea"/>
                <a:cs typeface="+mn-cs"/>
              </a:rPr>
              <a:t> </a:t>
            </a:r>
            <a:r>
              <a:rPr lang="en-US" sz="1200" b="0" i="0" kern="1200" dirty="0" err="1" smtClean="0">
                <a:solidFill>
                  <a:schemeClr val="tx1"/>
                </a:solidFill>
                <a:effectLst/>
                <a:latin typeface="+mn-lt"/>
                <a:ea typeface="+mn-ea"/>
                <a:cs typeface="+mn-cs"/>
              </a:rPr>
              <a:t>khoảng</a:t>
            </a:r>
            <a:r>
              <a:rPr lang="en-US" sz="1200" b="0" i="0" kern="1200" dirty="0" smtClean="0">
                <a:solidFill>
                  <a:schemeClr val="tx1"/>
                </a:solidFill>
                <a:effectLst/>
                <a:latin typeface="+mn-lt"/>
                <a:ea typeface="+mn-ea"/>
                <a:cs typeface="+mn-cs"/>
              </a:rPr>
              <a:t> 4,8 </a:t>
            </a:r>
            <a:r>
              <a:rPr lang="en-US" sz="1200" b="0" i="0" kern="1200" dirty="0" err="1" smtClean="0">
                <a:solidFill>
                  <a:schemeClr val="tx1"/>
                </a:solidFill>
                <a:effectLst/>
                <a:latin typeface="+mn-lt"/>
                <a:ea typeface="+mn-ea"/>
                <a:cs typeface="+mn-cs"/>
              </a:rPr>
              <a:t>triệu</a:t>
            </a:r>
            <a:r>
              <a:rPr lang="en-US" sz="1200" b="0" i="0" kern="1200" dirty="0" smtClean="0">
                <a:solidFill>
                  <a:schemeClr val="tx1"/>
                </a:solidFill>
                <a:effectLst/>
                <a:latin typeface="+mn-lt"/>
                <a:ea typeface="+mn-ea"/>
                <a:cs typeface="+mn-cs"/>
              </a:rPr>
              <a:t> GT, tổng </a:t>
            </a:r>
            <a:r>
              <a:rPr lang="en-US" sz="1200" b="0" i="0" kern="1200" dirty="0" err="1" smtClean="0">
                <a:solidFill>
                  <a:schemeClr val="tx1"/>
                </a:solidFill>
                <a:effectLst/>
                <a:latin typeface="+mn-lt"/>
                <a:ea typeface="+mn-ea"/>
                <a:cs typeface="+mn-cs"/>
              </a:rPr>
              <a:t>trọng</a:t>
            </a:r>
            <a:r>
              <a:rPr lang="en-US" sz="1200" b="0" i="0" kern="1200" dirty="0" smtClean="0">
                <a:solidFill>
                  <a:schemeClr val="tx1"/>
                </a:solidFill>
                <a:effectLst/>
                <a:latin typeface="+mn-lt"/>
                <a:ea typeface="+mn-ea"/>
                <a:cs typeface="+mn-cs"/>
              </a:rPr>
              <a:t> </a:t>
            </a:r>
            <a:r>
              <a:rPr lang="en-US" sz="1200" b="0" i="0" kern="1200" dirty="0" err="1" smtClean="0">
                <a:solidFill>
                  <a:schemeClr val="tx1"/>
                </a:solidFill>
                <a:effectLst/>
                <a:latin typeface="+mn-lt"/>
                <a:ea typeface="+mn-ea"/>
                <a:cs typeface="+mn-cs"/>
              </a:rPr>
              <a:t>tải</a:t>
            </a:r>
            <a:r>
              <a:rPr lang="en-US" sz="1200" b="0" i="0" kern="1200" dirty="0" smtClean="0">
                <a:solidFill>
                  <a:schemeClr val="tx1"/>
                </a:solidFill>
                <a:effectLst/>
                <a:latin typeface="+mn-lt"/>
                <a:ea typeface="+mn-ea"/>
                <a:cs typeface="+mn-cs"/>
              </a:rPr>
              <a:t> </a:t>
            </a:r>
            <a:r>
              <a:rPr lang="en-US" sz="1200" b="0" i="0" kern="1200" dirty="0" err="1" smtClean="0">
                <a:solidFill>
                  <a:schemeClr val="tx1"/>
                </a:solidFill>
                <a:effectLst/>
                <a:latin typeface="+mn-lt"/>
                <a:ea typeface="+mn-ea"/>
                <a:cs typeface="+mn-cs"/>
              </a:rPr>
              <a:t>khoảng</a:t>
            </a:r>
            <a:r>
              <a:rPr lang="en-US" sz="1200" b="0" i="0" kern="1200" dirty="0" smtClean="0">
                <a:solidFill>
                  <a:schemeClr val="tx1"/>
                </a:solidFill>
                <a:effectLst/>
                <a:latin typeface="+mn-lt"/>
                <a:ea typeface="+mn-ea"/>
                <a:cs typeface="+mn-cs"/>
              </a:rPr>
              <a:t> 7,8 </a:t>
            </a:r>
            <a:r>
              <a:rPr lang="en-US" sz="1200" b="0" i="0" kern="1200" dirty="0" err="1" smtClean="0">
                <a:solidFill>
                  <a:schemeClr val="tx1"/>
                </a:solidFill>
                <a:effectLst/>
                <a:latin typeface="+mn-lt"/>
                <a:ea typeface="+mn-ea"/>
                <a:cs typeface="+mn-cs"/>
              </a:rPr>
              <a:t>triệu</a:t>
            </a:r>
            <a:r>
              <a:rPr lang="en-US" sz="1200" b="0" i="0" kern="1200" dirty="0" smtClean="0">
                <a:solidFill>
                  <a:schemeClr val="tx1"/>
                </a:solidFill>
                <a:effectLst/>
                <a:latin typeface="+mn-lt"/>
                <a:ea typeface="+mn-ea"/>
                <a:cs typeface="+mn-cs"/>
              </a:rPr>
              <a:t> DWT</a:t>
            </a:r>
          </a:p>
          <a:p>
            <a:pPr marL="171450" marR="0" indent="-171450" algn="l" defTabSz="914400" rtl="0" eaLnBrk="1" fontAlgn="auto" latinLnBrk="0" hangingPunct="1">
              <a:lnSpc>
                <a:spcPct val="100000"/>
              </a:lnSpc>
              <a:spcBef>
                <a:spcPts val="0"/>
              </a:spcBef>
              <a:spcAft>
                <a:spcPts val="0"/>
              </a:spcAft>
              <a:buClrTx/>
              <a:buSzTx/>
              <a:buFont typeface="Symbol" panose="05050102010706020507" pitchFamily="18" charset="2"/>
              <a:buChar char="Þ"/>
              <a:tabLst/>
              <a:defRPr/>
            </a:pPr>
            <a:r>
              <a:rPr lang="vi-VN" sz="1200" b="1" i="0" kern="1200" dirty="0" smtClean="0">
                <a:solidFill>
                  <a:schemeClr val="tx1"/>
                </a:solidFill>
                <a:effectLst/>
                <a:latin typeface="+mn-lt"/>
                <a:ea typeface="+mn-ea"/>
                <a:cs typeface="+mn-cs"/>
              </a:rPr>
              <a:t>Tuổi tàu bình quân của đội tàu Việt Nam hiện là 15,6, trẻ hơn 5,2 tuổi so với thế giới (20,8 tuổi)</a:t>
            </a:r>
            <a:r>
              <a:rPr lang="vi-VN" sz="1200" b="0" i="0" kern="1200" dirty="0" smtClean="0">
                <a:solidFill>
                  <a:schemeClr val="tx1"/>
                </a:solidFill>
                <a:effectLst/>
                <a:latin typeface="+mn-lt"/>
                <a:ea typeface="+mn-ea"/>
                <a:cs typeface="+mn-cs"/>
              </a:rPr>
              <a:t>. Cơ cấu đội tàu biển Việt Nam cũng phát triển theo hướng chuyên dụng hóa, đặc biệt, </a:t>
            </a:r>
            <a:r>
              <a:rPr lang="vi-VN" sz="1200" b="1" i="0" kern="1200" dirty="0" smtClean="0">
                <a:solidFill>
                  <a:schemeClr val="tx1"/>
                </a:solidFill>
                <a:effectLst/>
                <a:latin typeface="+mn-lt"/>
                <a:ea typeface="+mn-ea"/>
                <a:cs typeface="+mn-cs"/>
              </a:rPr>
              <a:t>đội tàu container Việt Nam tăng trưởng khá tốt từ 19 tàu trong (năm 2013) lên 39 tàu (năm 2019)”,</a:t>
            </a:r>
            <a:endParaRPr lang="en-US" sz="1200" b="1" i="0" kern="1200" dirty="0" smtClean="0">
              <a:solidFill>
                <a:schemeClr val="tx1"/>
              </a:solidFill>
              <a:effectLst/>
              <a:latin typeface="+mn-lt"/>
              <a:ea typeface="+mn-ea"/>
              <a:cs typeface="+mn-cs"/>
            </a:endParaRPr>
          </a:p>
          <a:p>
            <a:r>
              <a:rPr lang="en-US" sz="1200" b="1" i="0" kern="1200" dirty="0" smtClean="0">
                <a:solidFill>
                  <a:schemeClr val="tx1"/>
                </a:solidFill>
                <a:effectLst/>
                <a:latin typeface="+mn-lt"/>
                <a:ea typeface="+mn-ea"/>
                <a:cs typeface="+mn-cs"/>
              </a:rPr>
              <a:t>=&gt; </a:t>
            </a:r>
            <a:r>
              <a:rPr lang="vi-VN" sz="1200" b="1" i="0" kern="1200" dirty="0" smtClean="0">
                <a:solidFill>
                  <a:schemeClr val="tx1"/>
                </a:solidFill>
                <a:effectLst/>
                <a:latin typeface="+mn-lt"/>
                <a:ea typeface="+mn-ea"/>
                <a:cs typeface="+mn-cs"/>
              </a:rPr>
              <a:t>đảm nhận </a:t>
            </a:r>
            <a:r>
              <a:rPr lang="en-US" sz="1200" b="1" i="0" kern="1200" dirty="0" err="1" smtClean="0">
                <a:solidFill>
                  <a:schemeClr val="tx1"/>
                </a:solidFill>
                <a:effectLst/>
                <a:latin typeface="+mn-lt"/>
                <a:ea typeface="+mn-ea"/>
                <a:cs typeface="+mn-cs"/>
              </a:rPr>
              <a:t>khoảng</a:t>
            </a:r>
            <a:r>
              <a:rPr lang="en-US" sz="1200" b="1" i="0" kern="1200" baseline="0" dirty="0" smtClean="0">
                <a:solidFill>
                  <a:schemeClr val="tx1"/>
                </a:solidFill>
                <a:effectLst/>
                <a:latin typeface="+mn-lt"/>
                <a:ea typeface="+mn-ea"/>
                <a:cs typeface="+mn-cs"/>
              </a:rPr>
              <a:t> 90</a:t>
            </a:r>
            <a:r>
              <a:rPr lang="vi-VN" sz="1200" b="1" i="0" kern="1200" dirty="0" smtClean="0">
                <a:solidFill>
                  <a:schemeClr val="tx1"/>
                </a:solidFill>
                <a:effectLst/>
                <a:latin typeface="+mn-lt"/>
                <a:ea typeface="+mn-ea"/>
                <a:cs typeface="+mn-cs"/>
              </a:rPr>
              <a:t>% lượng hàng vận tải nội địa qua đường biển</a:t>
            </a:r>
            <a:r>
              <a:rPr lang="vi-VN" sz="1200" b="0" i="0" kern="1200" dirty="0" smtClean="0">
                <a:solidFill>
                  <a:schemeClr val="tx1"/>
                </a:solidFill>
                <a:effectLst/>
                <a:latin typeface="+mn-lt"/>
                <a:ea typeface="+mn-ea"/>
                <a:cs typeface="+mn-cs"/>
              </a:rPr>
              <a:t>, song mới chỉ đảm đương khoảng </a:t>
            </a:r>
            <a:r>
              <a:rPr lang="vi-VN" sz="1200" b="1" i="0" kern="1200" dirty="0" smtClean="0">
                <a:solidFill>
                  <a:schemeClr val="tx1"/>
                </a:solidFill>
                <a:effectLst/>
                <a:latin typeface="+mn-lt"/>
                <a:ea typeface="+mn-ea"/>
                <a:cs typeface="+mn-cs"/>
              </a:rPr>
              <a:t>10 đến 12% thị phần vận tải hàng hóa xuất nhập khẩu qua đường biển</a:t>
            </a:r>
            <a:r>
              <a:rPr lang="en-US" sz="1200" b="1" i="0" kern="1200" dirty="0" smtClean="0">
                <a:solidFill>
                  <a:schemeClr val="tx1"/>
                </a:solidFill>
                <a:effectLst/>
                <a:latin typeface="+mn-lt"/>
                <a:ea typeface="+mn-ea"/>
                <a:cs typeface="+mn-cs"/>
              </a:rPr>
              <a:t>-</a:t>
            </a:r>
            <a:r>
              <a:rPr lang="en-US" sz="1200" b="1" i="0" kern="1200" dirty="0" err="1" smtClean="0">
                <a:solidFill>
                  <a:schemeClr val="tx1"/>
                </a:solidFill>
                <a:effectLst/>
                <a:latin typeface="+mn-lt"/>
                <a:ea typeface="+mn-ea"/>
                <a:cs typeface="+mn-cs"/>
              </a:rPr>
              <a:t>tuyến</a:t>
            </a:r>
            <a:r>
              <a:rPr lang="en-US" sz="1200" b="1" i="0" kern="1200" baseline="0" dirty="0" smtClean="0">
                <a:solidFill>
                  <a:schemeClr val="tx1"/>
                </a:solidFill>
                <a:effectLst/>
                <a:latin typeface="+mn-lt"/>
                <a:ea typeface="+mn-ea"/>
                <a:cs typeface="+mn-cs"/>
              </a:rPr>
              <a:t> </a:t>
            </a:r>
            <a:r>
              <a:rPr lang="en-US" sz="1200" b="1" i="0" kern="1200" baseline="0" dirty="0" err="1" smtClean="0">
                <a:solidFill>
                  <a:schemeClr val="tx1"/>
                </a:solidFill>
                <a:effectLst/>
                <a:latin typeface="+mn-lt"/>
                <a:ea typeface="+mn-ea"/>
                <a:cs typeface="+mn-cs"/>
              </a:rPr>
              <a:t>quốc</a:t>
            </a:r>
            <a:r>
              <a:rPr lang="en-US" sz="1200" b="1" i="0" kern="1200" baseline="0" dirty="0" smtClean="0">
                <a:solidFill>
                  <a:schemeClr val="tx1"/>
                </a:solidFill>
                <a:effectLst/>
                <a:latin typeface="+mn-lt"/>
                <a:ea typeface="+mn-ea"/>
                <a:cs typeface="+mn-cs"/>
              </a:rPr>
              <a:t> </a:t>
            </a:r>
            <a:r>
              <a:rPr lang="en-US" sz="1200" b="1" i="0" kern="1200" baseline="0" dirty="0" err="1" smtClean="0">
                <a:solidFill>
                  <a:schemeClr val="tx1"/>
                </a:solidFill>
                <a:effectLst/>
                <a:latin typeface="+mn-lt"/>
                <a:ea typeface="+mn-ea"/>
                <a:cs typeface="+mn-cs"/>
              </a:rPr>
              <a:t>tế</a:t>
            </a:r>
            <a:r>
              <a:rPr lang="vi-VN" sz="1200" b="0" i="0" kern="1200" dirty="0" smtClean="0">
                <a:solidFill>
                  <a:schemeClr val="tx1"/>
                </a:solidFill>
                <a:effectLst/>
                <a:latin typeface="+mn-lt"/>
                <a:ea typeface="+mn-ea"/>
                <a:cs typeface="+mn-cs"/>
              </a:rPr>
              <a:t>. Các tàu Việt Nam chủ yếu mới chỉ hoạt động trên các tuyến </a:t>
            </a:r>
            <a:r>
              <a:rPr lang="vi-VN" sz="1200" b="1" i="0" kern="1200" dirty="0" smtClean="0">
                <a:solidFill>
                  <a:schemeClr val="tx1"/>
                </a:solidFill>
                <a:effectLst/>
                <a:latin typeface="+mn-lt"/>
                <a:ea typeface="+mn-ea"/>
                <a:cs typeface="+mn-cs"/>
              </a:rPr>
              <a:t>vận tải ngắn Đông Nam Á, Đông Bắc Á </a:t>
            </a:r>
            <a:r>
              <a:rPr lang="vi-VN" sz="1200" b="0" i="0" kern="1200" dirty="0" smtClean="0">
                <a:solidFill>
                  <a:schemeClr val="tx1"/>
                </a:solidFill>
                <a:effectLst/>
                <a:latin typeface="+mn-lt"/>
                <a:ea typeface="+mn-ea"/>
                <a:cs typeface="+mn-cs"/>
              </a:rPr>
              <a:t>và Trung Đông. Tuy nhiên, vận tải ở thị trường nào thì cũng lấy chỉ số BDI làm căn cứ tính giá.</a:t>
            </a:r>
            <a:endParaRPr lang="en-US" dirty="0" smtClean="0"/>
          </a:p>
          <a:p>
            <a:pPr marL="171450" marR="0" indent="-171450" algn="l"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lang="en-US" sz="1200" b="1" i="0" kern="1200" dirty="0" smtClean="0">
                <a:solidFill>
                  <a:schemeClr val="tx1"/>
                </a:solidFill>
                <a:effectLst/>
                <a:latin typeface="+mn-lt"/>
                <a:ea typeface="+mn-ea"/>
                <a:cs typeface="+mn-cs"/>
              </a:rPr>
              <a:t>VN</a:t>
            </a:r>
            <a:r>
              <a:rPr lang="en-US" sz="1200" b="1" i="0" kern="1200" baseline="0" dirty="0" smtClean="0">
                <a:solidFill>
                  <a:schemeClr val="tx1"/>
                </a:solidFill>
                <a:effectLst/>
                <a:latin typeface="+mn-lt"/>
                <a:ea typeface="+mn-ea"/>
                <a:cs typeface="+mn-cs"/>
              </a:rPr>
              <a:t> </a:t>
            </a:r>
            <a:r>
              <a:rPr lang="en-US" sz="1200" b="1" i="0" kern="1200" baseline="0" dirty="0" err="1" smtClean="0">
                <a:solidFill>
                  <a:schemeClr val="tx1"/>
                </a:solidFill>
                <a:effectLst/>
                <a:latin typeface="+mn-lt"/>
                <a:ea typeface="+mn-ea"/>
                <a:cs typeface="+mn-cs"/>
              </a:rPr>
              <a:t>đang</a:t>
            </a:r>
            <a:r>
              <a:rPr lang="en-US" sz="1200" b="1" i="0" kern="1200" baseline="0" dirty="0" smtClean="0">
                <a:solidFill>
                  <a:schemeClr val="tx1"/>
                </a:solidFill>
                <a:effectLst/>
                <a:latin typeface="+mn-lt"/>
                <a:ea typeface="+mn-ea"/>
                <a:cs typeface="+mn-cs"/>
              </a:rPr>
              <a:t> </a:t>
            </a:r>
            <a:r>
              <a:rPr lang="en-US" sz="1200" b="1" i="0" kern="1200" baseline="0" dirty="0" err="1" smtClean="0">
                <a:solidFill>
                  <a:schemeClr val="tx1"/>
                </a:solidFill>
                <a:effectLst/>
                <a:latin typeface="+mn-lt"/>
                <a:ea typeface="+mn-ea"/>
                <a:cs typeface="+mn-cs"/>
              </a:rPr>
              <a:t>cố</a:t>
            </a:r>
            <a:r>
              <a:rPr lang="en-US" sz="1200" b="1" i="0" kern="1200" baseline="0" dirty="0" smtClean="0">
                <a:solidFill>
                  <a:schemeClr val="tx1"/>
                </a:solidFill>
                <a:effectLst/>
                <a:latin typeface="+mn-lt"/>
                <a:ea typeface="+mn-ea"/>
                <a:cs typeface="+mn-cs"/>
              </a:rPr>
              <a:t> </a:t>
            </a:r>
            <a:r>
              <a:rPr lang="en-US" sz="1200" b="1" i="0" kern="1200" baseline="0" dirty="0" err="1" smtClean="0">
                <a:solidFill>
                  <a:schemeClr val="tx1"/>
                </a:solidFill>
                <a:effectLst/>
                <a:latin typeface="+mn-lt"/>
                <a:ea typeface="+mn-ea"/>
                <a:cs typeface="+mn-cs"/>
              </a:rPr>
              <a:t>gắng</a:t>
            </a:r>
            <a:r>
              <a:rPr lang="en-US" sz="1200" b="1" i="0" kern="1200" baseline="0" dirty="0" smtClean="0">
                <a:solidFill>
                  <a:schemeClr val="tx1"/>
                </a:solidFill>
                <a:effectLst/>
                <a:latin typeface="+mn-lt"/>
                <a:ea typeface="+mn-ea"/>
                <a:cs typeface="+mn-cs"/>
              </a:rPr>
              <a:t> </a:t>
            </a:r>
            <a:r>
              <a:rPr lang="en-US" sz="1200" b="1" i="0" kern="1200" baseline="0" dirty="0" err="1" smtClean="0">
                <a:solidFill>
                  <a:schemeClr val="tx1"/>
                </a:solidFill>
                <a:effectLst/>
                <a:latin typeface="+mn-lt"/>
                <a:ea typeface="+mn-ea"/>
                <a:cs typeface="+mn-cs"/>
              </a:rPr>
              <a:t>khai</a:t>
            </a:r>
            <a:r>
              <a:rPr lang="en-US" sz="1200" b="1" i="0" kern="1200" baseline="0" dirty="0" smtClean="0">
                <a:solidFill>
                  <a:schemeClr val="tx1"/>
                </a:solidFill>
                <a:effectLst/>
                <a:latin typeface="+mn-lt"/>
                <a:ea typeface="+mn-ea"/>
                <a:cs typeface="+mn-cs"/>
              </a:rPr>
              <a:t> </a:t>
            </a:r>
            <a:r>
              <a:rPr lang="en-US" sz="1200" b="1" i="0" kern="1200" baseline="0" dirty="0" err="1" smtClean="0">
                <a:solidFill>
                  <a:schemeClr val="tx1"/>
                </a:solidFill>
                <a:effectLst/>
                <a:latin typeface="+mn-lt"/>
                <a:ea typeface="+mn-ea"/>
                <a:cs typeface="+mn-cs"/>
              </a:rPr>
              <a:t>thác</a:t>
            </a:r>
            <a:r>
              <a:rPr lang="en-US" sz="1200" b="1" i="0" kern="1200" baseline="0" dirty="0" smtClean="0">
                <a:solidFill>
                  <a:schemeClr val="tx1"/>
                </a:solidFill>
                <a:effectLst/>
                <a:latin typeface="+mn-lt"/>
                <a:ea typeface="+mn-ea"/>
                <a:cs typeface="+mn-cs"/>
              </a:rPr>
              <a:t> </a:t>
            </a:r>
            <a:r>
              <a:rPr lang="en-US" sz="1200" b="1" i="0" kern="1200" baseline="0" dirty="0" err="1" smtClean="0">
                <a:solidFill>
                  <a:schemeClr val="tx1"/>
                </a:solidFill>
                <a:effectLst/>
                <a:latin typeface="+mn-lt"/>
                <a:ea typeface="+mn-ea"/>
                <a:cs typeface="+mn-cs"/>
              </a:rPr>
              <a:t>tối</a:t>
            </a:r>
            <a:r>
              <a:rPr lang="en-US" sz="1200" b="1" i="0" kern="1200" baseline="0" dirty="0" smtClean="0">
                <a:solidFill>
                  <a:schemeClr val="tx1"/>
                </a:solidFill>
                <a:effectLst/>
                <a:latin typeface="+mn-lt"/>
                <a:ea typeface="+mn-ea"/>
                <a:cs typeface="+mn-cs"/>
              </a:rPr>
              <a:t> đa </a:t>
            </a:r>
            <a:r>
              <a:rPr lang="en-US" sz="1200" b="1" i="0" kern="1200" baseline="0" dirty="0" err="1" smtClean="0">
                <a:solidFill>
                  <a:schemeClr val="tx1"/>
                </a:solidFill>
                <a:effectLst/>
                <a:latin typeface="+mn-lt"/>
                <a:ea typeface="+mn-ea"/>
                <a:cs typeface="+mn-cs"/>
              </a:rPr>
              <a:t>năng</a:t>
            </a:r>
            <a:r>
              <a:rPr lang="en-US" sz="1200" b="1" i="0" kern="1200" baseline="0" dirty="0" smtClean="0">
                <a:solidFill>
                  <a:schemeClr val="tx1"/>
                </a:solidFill>
                <a:effectLst/>
                <a:latin typeface="+mn-lt"/>
                <a:ea typeface="+mn-ea"/>
                <a:cs typeface="+mn-cs"/>
              </a:rPr>
              <a:t> </a:t>
            </a:r>
            <a:r>
              <a:rPr lang="en-US" sz="1200" b="1" i="0" kern="1200" baseline="0" dirty="0" err="1" smtClean="0">
                <a:solidFill>
                  <a:schemeClr val="tx1"/>
                </a:solidFill>
                <a:effectLst/>
                <a:latin typeface="+mn-lt"/>
                <a:ea typeface="+mn-ea"/>
                <a:cs typeface="+mn-cs"/>
              </a:rPr>
              <a:t>vận</a:t>
            </a:r>
            <a:r>
              <a:rPr lang="en-US" sz="1200" b="1" i="0" kern="1200" baseline="0" dirty="0" smtClean="0">
                <a:solidFill>
                  <a:schemeClr val="tx1"/>
                </a:solidFill>
                <a:effectLst/>
                <a:latin typeface="+mn-lt"/>
                <a:ea typeface="+mn-ea"/>
                <a:cs typeface="+mn-cs"/>
              </a:rPr>
              <a:t> </a:t>
            </a:r>
            <a:r>
              <a:rPr lang="en-US" sz="1200" b="1" i="0" kern="1200" baseline="0" dirty="0" err="1" smtClean="0">
                <a:solidFill>
                  <a:schemeClr val="tx1"/>
                </a:solidFill>
                <a:effectLst/>
                <a:latin typeface="+mn-lt"/>
                <a:ea typeface="+mn-ea"/>
                <a:cs typeface="+mn-cs"/>
              </a:rPr>
              <a:t>tải</a:t>
            </a:r>
            <a:r>
              <a:rPr lang="en-US" sz="1200" b="1" i="0" kern="1200" baseline="0" dirty="0" smtClean="0">
                <a:solidFill>
                  <a:schemeClr val="tx1"/>
                </a:solidFill>
                <a:effectLst/>
                <a:latin typeface="+mn-lt"/>
                <a:ea typeface="+mn-ea"/>
                <a:cs typeface="+mn-cs"/>
              </a:rPr>
              <a:t> </a:t>
            </a:r>
            <a:r>
              <a:rPr lang="en-US" sz="1200" b="1" i="0" kern="1200" baseline="0" dirty="0" err="1" smtClean="0">
                <a:solidFill>
                  <a:schemeClr val="tx1"/>
                </a:solidFill>
                <a:effectLst/>
                <a:latin typeface="+mn-lt"/>
                <a:ea typeface="+mn-ea"/>
                <a:cs typeface="+mn-cs"/>
              </a:rPr>
              <a:t>nước</a:t>
            </a:r>
            <a:r>
              <a:rPr lang="en-US" sz="1200" b="1" i="0" kern="1200" baseline="0" dirty="0" smtClean="0">
                <a:solidFill>
                  <a:schemeClr val="tx1"/>
                </a:solidFill>
                <a:effectLst/>
                <a:latin typeface="+mn-lt"/>
                <a:ea typeface="+mn-ea"/>
                <a:cs typeface="+mn-cs"/>
              </a:rPr>
              <a:t> </a:t>
            </a:r>
            <a:r>
              <a:rPr lang="en-US" sz="1200" b="1" i="0" kern="1200" baseline="0" dirty="0" err="1" smtClean="0">
                <a:solidFill>
                  <a:schemeClr val="tx1"/>
                </a:solidFill>
                <a:effectLst/>
                <a:latin typeface="+mn-lt"/>
                <a:ea typeface="+mn-ea"/>
                <a:cs typeface="+mn-cs"/>
              </a:rPr>
              <a:t>nhà</a:t>
            </a:r>
            <a:r>
              <a:rPr lang="en-US" sz="1200" b="1" i="0" kern="1200" baseline="0" dirty="0" smtClean="0">
                <a:solidFill>
                  <a:schemeClr val="tx1"/>
                </a:solidFill>
                <a:effectLst/>
                <a:latin typeface="+mn-lt"/>
                <a:ea typeface="+mn-ea"/>
                <a:cs typeface="+mn-cs"/>
              </a:rPr>
              <a:t> (</a:t>
            </a:r>
            <a:r>
              <a:rPr lang="en-US" sz="1200" b="1" i="0" kern="1200" baseline="0" dirty="0" err="1" smtClean="0">
                <a:solidFill>
                  <a:schemeClr val="tx1"/>
                </a:solidFill>
                <a:effectLst/>
                <a:latin typeface="+mn-lt"/>
                <a:ea typeface="+mn-ea"/>
                <a:cs typeface="+mn-cs"/>
              </a:rPr>
              <a:t>đội</a:t>
            </a:r>
            <a:r>
              <a:rPr lang="en-US" sz="1200" b="1" i="0" kern="1200" baseline="0" dirty="0" smtClean="0">
                <a:solidFill>
                  <a:schemeClr val="tx1"/>
                </a:solidFill>
                <a:effectLst/>
                <a:latin typeface="+mn-lt"/>
                <a:ea typeface="+mn-ea"/>
                <a:cs typeface="+mn-cs"/>
              </a:rPr>
              <a:t> </a:t>
            </a:r>
            <a:r>
              <a:rPr lang="en-US" sz="1200" b="1" i="0" kern="1200" baseline="0" dirty="0" err="1" smtClean="0">
                <a:solidFill>
                  <a:schemeClr val="tx1"/>
                </a:solidFill>
                <a:effectLst/>
                <a:latin typeface="+mn-lt"/>
                <a:ea typeface="+mn-ea"/>
                <a:cs typeface="+mn-cs"/>
              </a:rPr>
              <a:t>phương</a:t>
            </a:r>
            <a:r>
              <a:rPr lang="en-US" sz="1200" b="1" i="0" kern="1200" baseline="0" dirty="0" smtClean="0">
                <a:solidFill>
                  <a:schemeClr val="tx1"/>
                </a:solidFill>
                <a:effectLst/>
                <a:latin typeface="+mn-lt"/>
                <a:ea typeface="+mn-ea"/>
                <a:cs typeface="+mn-cs"/>
              </a:rPr>
              <a:t> </a:t>
            </a:r>
            <a:r>
              <a:rPr lang="en-US" sz="1200" b="1" i="0" kern="1200" baseline="0" dirty="0" err="1" smtClean="0">
                <a:solidFill>
                  <a:schemeClr val="tx1"/>
                </a:solidFill>
                <a:effectLst/>
                <a:latin typeface="+mn-lt"/>
                <a:ea typeface="+mn-ea"/>
                <a:cs typeface="+mn-cs"/>
              </a:rPr>
              <a:t>tiện</a:t>
            </a:r>
            <a:r>
              <a:rPr lang="en-US" sz="1200" b="1" i="0" kern="1200" baseline="0" dirty="0" smtClean="0">
                <a:solidFill>
                  <a:schemeClr val="tx1"/>
                </a:solidFill>
                <a:effectLst/>
                <a:latin typeface="+mn-lt"/>
                <a:ea typeface="+mn-ea"/>
                <a:cs typeface="+mn-cs"/>
              </a:rPr>
              <a:t> VT </a:t>
            </a:r>
            <a:r>
              <a:rPr lang="en-US" sz="1200" b="1" i="0" kern="1200" baseline="0" dirty="0" err="1" smtClean="0">
                <a:solidFill>
                  <a:schemeClr val="tx1"/>
                </a:solidFill>
                <a:effectLst/>
                <a:latin typeface="+mn-lt"/>
                <a:ea typeface="+mn-ea"/>
                <a:cs typeface="+mn-cs"/>
              </a:rPr>
              <a:t>nước</a:t>
            </a:r>
            <a:r>
              <a:rPr lang="en-US" sz="1200" b="1" i="0" kern="1200" baseline="0" dirty="0" smtClean="0">
                <a:solidFill>
                  <a:schemeClr val="tx1"/>
                </a:solidFill>
                <a:effectLst/>
                <a:latin typeface="+mn-lt"/>
                <a:ea typeface="+mn-ea"/>
                <a:cs typeface="+mn-cs"/>
              </a:rPr>
              <a:t> </a:t>
            </a:r>
            <a:r>
              <a:rPr lang="en-US" sz="1200" b="1" i="0" kern="1200" baseline="0" dirty="0" err="1" smtClean="0">
                <a:solidFill>
                  <a:schemeClr val="tx1"/>
                </a:solidFill>
                <a:effectLst/>
                <a:latin typeface="+mn-lt"/>
                <a:ea typeface="+mn-ea"/>
                <a:cs typeface="+mn-cs"/>
              </a:rPr>
              <a:t>nhà</a:t>
            </a:r>
            <a:r>
              <a:rPr lang="en-US" sz="1200" b="1" i="0" kern="1200" baseline="0" dirty="0" smtClean="0">
                <a:solidFill>
                  <a:schemeClr val="tx1"/>
                </a:solidFill>
                <a:effectLst/>
                <a:latin typeface="+mn-lt"/>
                <a:ea typeface="+mn-ea"/>
                <a:cs typeface="+mn-cs"/>
              </a:rPr>
              <a:t>) TRƯỚC </a:t>
            </a:r>
            <a:r>
              <a:rPr lang="en-US" sz="1200" b="1" i="0" kern="1200" baseline="0" dirty="0" err="1" smtClean="0">
                <a:solidFill>
                  <a:schemeClr val="tx1"/>
                </a:solidFill>
                <a:effectLst/>
                <a:latin typeface="+mn-lt"/>
                <a:ea typeface="+mn-ea"/>
                <a:cs typeface="+mn-cs"/>
              </a:rPr>
              <a:t>hãng</a:t>
            </a:r>
            <a:r>
              <a:rPr lang="en-US" sz="1200" b="1" i="0" kern="1200" baseline="0" dirty="0" smtClean="0">
                <a:solidFill>
                  <a:schemeClr val="tx1"/>
                </a:solidFill>
                <a:effectLst/>
                <a:latin typeface="+mn-lt"/>
                <a:ea typeface="+mn-ea"/>
                <a:cs typeface="+mn-cs"/>
              </a:rPr>
              <a:t> </a:t>
            </a:r>
            <a:r>
              <a:rPr lang="en-US" sz="1200" b="1" i="0" kern="1200" baseline="0" dirty="0" err="1" smtClean="0">
                <a:solidFill>
                  <a:schemeClr val="tx1"/>
                </a:solidFill>
                <a:effectLst/>
                <a:latin typeface="+mn-lt"/>
                <a:ea typeface="+mn-ea"/>
                <a:cs typeface="+mn-cs"/>
              </a:rPr>
              <a:t>hàng</a:t>
            </a:r>
            <a:r>
              <a:rPr lang="en-US" sz="1200" b="1" i="0" kern="1200" baseline="0" dirty="0" smtClean="0">
                <a:solidFill>
                  <a:schemeClr val="tx1"/>
                </a:solidFill>
                <a:effectLst/>
                <a:latin typeface="+mn-lt"/>
                <a:ea typeface="+mn-ea"/>
                <a:cs typeface="+mn-cs"/>
              </a:rPr>
              <a:t> </a:t>
            </a:r>
            <a:r>
              <a:rPr lang="en-US" sz="1200" b="1" i="0" kern="1200" baseline="0" dirty="0" err="1" smtClean="0">
                <a:solidFill>
                  <a:schemeClr val="tx1"/>
                </a:solidFill>
                <a:effectLst/>
                <a:latin typeface="+mn-lt"/>
                <a:ea typeface="+mn-ea"/>
                <a:cs typeface="+mn-cs"/>
              </a:rPr>
              <a:t>không</a:t>
            </a:r>
            <a:r>
              <a:rPr lang="en-US" sz="1200" b="1" i="0" kern="1200" baseline="0" dirty="0" smtClean="0">
                <a:solidFill>
                  <a:schemeClr val="tx1"/>
                </a:solidFill>
                <a:effectLst/>
                <a:latin typeface="+mn-lt"/>
                <a:ea typeface="+mn-ea"/>
                <a:cs typeface="+mn-cs"/>
              </a:rPr>
              <a:t> </a:t>
            </a:r>
            <a:r>
              <a:rPr lang="en-US" sz="1200" b="1" i="0" kern="1200" baseline="0" dirty="0" err="1" smtClean="0">
                <a:solidFill>
                  <a:schemeClr val="tx1"/>
                </a:solidFill>
                <a:effectLst/>
                <a:latin typeface="+mn-lt"/>
                <a:ea typeface="+mn-ea"/>
                <a:cs typeface="+mn-cs"/>
              </a:rPr>
              <a:t>nước</a:t>
            </a:r>
            <a:r>
              <a:rPr lang="en-US" sz="1200" b="1" i="0" kern="1200" baseline="0" dirty="0" smtClean="0">
                <a:solidFill>
                  <a:schemeClr val="tx1"/>
                </a:solidFill>
                <a:effectLst/>
                <a:latin typeface="+mn-lt"/>
                <a:ea typeface="+mn-ea"/>
                <a:cs typeface="+mn-cs"/>
              </a:rPr>
              <a:t> </a:t>
            </a:r>
            <a:r>
              <a:rPr lang="en-US" sz="1200" b="1" i="0" kern="1200" baseline="0" dirty="0" err="1" smtClean="0">
                <a:solidFill>
                  <a:schemeClr val="tx1"/>
                </a:solidFill>
                <a:effectLst/>
                <a:latin typeface="+mn-lt"/>
                <a:ea typeface="+mn-ea"/>
                <a:cs typeface="+mn-cs"/>
              </a:rPr>
              <a:t>ngoài</a:t>
            </a:r>
            <a:r>
              <a:rPr lang="en-US" sz="1200" b="1" i="0" kern="1200" baseline="0" dirty="0" smtClean="0">
                <a:solidFill>
                  <a:schemeClr val="tx1"/>
                </a:solidFill>
                <a:effectLst/>
                <a:latin typeface="+mn-lt"/>
                <a:ea typeface="+mn-ea"/>
                <a:cs typeface="+mn-cs"/>
              </a:rPr>
              <a:t>: </a:t>
            </a:r>
            <a:r>
              <a:rPr lang="en-US" sz="1200" b="0" i="0" kern="1200" dirty="0" err="1" smtClean="0">
                <a:solidFill>
                  <a:schemeClr val="tx1"/>
                </a:solidFill>
                <a:effectLst/>
                <a:latin typeface="+mn-lt"/>
                <a:ea typeface="+mn-ea"/>
                <a:cs typeface="+mn-cs"/>
              </a:rPr>
              <a:t>hãng</a:t>
            </a:r>
            <a:r>
              <a:rPr lang="en-US" sz="1200" b="0" i="0" kern="1200" dirty="0" smtClean="0">
                <a:solidFill>
                  <a:schemeClr val="tx1"/>
                </a:solidFill>
                <a:effectLst/>
                <a:latin typeface="+mn-lt"/>
                <a:ea typeface="+mn-ea"/>
                <a:cs typeface="+mn-cs"/>
              </a:rPr>
              <a:t> China Airlines, </a:t>
            </a:r>
            <a:r>
              <a:rPr lang="en-US" sz="1200" b="0" i="0" kern="1200" dirty="0" err="1" smtClean="0">
                <a:solidFill>
                  <a:schemeClr val="tx1"/>
                </a:solidFill>
                <a:effectLst/>
                <a:latin typeface="+mn-lt"/>
                <a:ea typeface="+mn-ea"/>
                <a:cs typeface="+mn-cs"/>
              </a:rPr>
              <a:t>Hãng</a:t>
            </a:r>
            <a:r>
              <a:rPr lang="en-US" sz="1200" b="0" i="0" kern="1200" dirty="0" smtClean="0">
                <a:solidFill>
                  <a:schemeClr val="tx1"/>
                </a:solidFill>
                <a:effectLst/>
                <a:latin typeface="+mn-lt"/>
                <a:ea typeface="+mn-ea"/>
                <a:cs typeface="+mn-cs"/>
              </a:rPr>
              <a:t> </a:t>
            </a:r>
            <a:r>
              <a:rPr lang="en-US" sz="1200" b="0" i="0" kern="1200" dirty="0" err="1" smtClean="0">
                <a:solidFill>
                  <a:schemeClr val="tx1"/>
                </a:solidFill>
                <a:effectLst/>
                <a:latin typeface="+mn-lt"/>
                <a:ea typeface="+mn-ea"/>
                <a:cs typeface="+mn-cs"/>
              </a:rPr>
              <a:t>hàng</a:t>
            </a:r>
            <a:r>
              <a:rPr lang="en-US" sz="1200" b="0" i="0" kern="1200" dirty="0" smtClean="0">
                <a:solidFill>
                  <a:schemeClr val="tx1"/>
                </a:solidFill>
                <a:effectLst/>
                <a:latin typeface="+mn-lt"/>
                <a:ea typeface="+mn-ea"/>
                <a:cs typeface="+mn-cs"/>
              </a:rPr>
              <a:t> </a:t>
            </a:r>
            <a:r>
              <a:rPr lang="en-US" sz="1200" b="0" i="0" kern="1200" dirty="0" err="1" smtClean="0">
                <a:solidFill>
                  <a:schemeClr val="tx1"/>
                </a:solidFill>
                <a:effectLst/>
                <a:latin typeface="+mn-lt"/>
                <a:ea typeface="+mn-ea"/>
                <a:cs typeface="+mn-cs"/>
              </a:rPr>
              <a:t>không</a:t>
            </a:r>
            <a:r>
              <a:rPr lang="en-US" sz="1200" b="0" i="0" kern="1200" dirty="0" smtClean="0">
                <a:solidFill>
                  <a:schemeClr val="tx1"/>
                </a:solidFill>
                <a:effectLst/>
                <a:latin typeface="+mn-lt"/>
                <a:ea typeface="+mn-ea"/>
                <a:cs typeface="+mn-cs"/>
              </a:rPr>
              <a:t> </a:t>
            </a:r>
            <a:r>
              <a:rPr lang="en-US" sz="1200" b="0" i="0" kern="1200" dirty="0" err="1" smtClean="0">
                <a:solidFill>
                  <a:schemeClr val="tx1"/>
                </a:solidFill>
                <a:effectLst/>
                <a:latin typeface="+mn-lt"/>
                <a:ea typeface="+mn-ea"/>
                <a:cs typeface="+mn-cs"/>
              </a:rPr>
              <a:t>Nhật</a:t>
            </a:r>
            <a:r>
              <a:rPr lang="en-US" sz="1200" b="0" i="0" kern="1200" dirty="0" smtClean="0">
                <a:solidFill>
                  <a:schemeClr val="tx1"/>
                </a:solidFill>
                <a:effectLst/>
                <a:latin typeface="+mn-lt"/>
                <a:ea typeface="+mn-ea"/>
                <a:cs typeface="+mn-cs"/>
              </a:rPr>
              <a:t> </a:t>
            </a:r>
            <a:r>
              <a:rPr lang="en-US" sz="1200" b="0" i="0" kern="1200" dirty="0" err="1" smtClean="0">
                <a:solidFill>
                  <a:schemeClr val="tx1"/>
                </a:solidFill>
                <a:effectLst/>
                <a:latin typeface="+mn-lt"/>
                <a:ea typeface="+mn-ea"/>
                <a:cs typeface="+mn-cs"/>
              </a:rPr>
              <a:t>Bản</a:t>
            </a:r>
            <a:r>
              <a:rPr lang="en-US" sz="1200" b="0" i="0" kern="1200" dirty="0" smtClean="0">
                <a:solidFill>
                  <a:schemeClr val="tx1"/>
                </a:solidFill>
                <a:effectLst/>
                <a:latin typeface="+mn-lt"/>
                <a:ea typeface="+mn-ea"/>
                <a:cs typeface="+mn-cs"/>
              </a:rPr>
              <a:t>, </a:t>
            </a:r>
            <a:r>
              <a:rPr lang="en-US" sz="1200" b="0" i="0" kern="1200" dirty="0" err="1" smtClean="0">
                <a:solidFill>
                  <a:schemeClr val="tx1"/>
                </a:solidFill>
                <a:effectLst/>
                <a:latin typeface="+mn-lt"/>
                <a:ea typeface="+mn-ea"/>
                <a:cs typeface="+mn-cs"/>
              </a:rPr>
              <a:t>Hãng</a:t>
            </a:r>
            <a:r>
              <a:rPr lang="en-US" sz="1200" b="0" i="0" kern="1200" dirty="0" smtClean="0">
                <a:solidFill>
                  <a:schemeClr val="tx1"/>
                </a:solidFill>
                <a:effectLst/>
                <a:latin typeface="+mn-lt"/>
                <a:ea typeface="+mn-ea"/>
                <a:cs typeface="+mn-cs"/>
              </a:rPr>
              <a:t> British Airways, </a:t>
            </a:r>
            <a:r>
              <a:rPr lang="en-US" sz="1200" b="0" i="0" kern="1200" dirty="0" err="1" smtClean="0">
                <a:solidFill>
                  <a:schemeClr val="tx1"/>
                </a:solidFill>
                <a:effectLst/>
                <a:latin typeface="+mn-lt"/>
                <a:ea typeface="+mn-ea"/>
                <a:cs typeface="+mn-cs"/>
              </a:rPr>
              <a:t>Hãng</a:t>
            </a:r>
            <a:r>
              <a:rPr lang="en-US" sz="1200" b="0" i="0" kern="1200" dirty="0" smtClean="0">
                <a:solidFill>
                  <a:schemeClr val="tx1"/>
                </a:solidFill>
                <a:effectLst/>
                <a:latin typeface="+mn-lt"/>
                <a:ea typeface="+mn-ea"/>
                <a:cs typeface="+mn-cs"/>
              </a:rPr>
              <a:t> Air France,  All Nippon Airways</a:t>
            </a:r>
          </a:p>
          <a:p>
            <a:pPr marL="0" marR="0" indent="0" algn="l" defTabSz="914400" rtl="0" eaLnBrk="1" fontAlgn="auto" latinLnBrk="0" hangingPunct="1">
              <a:lnSpc>
                <a:spcPct val="100000"/>
              </a:lnSpc>
              <a:spcBef>
                <a:spcPts val="0"/>
              </a:spcBef>
              <a:spcAft>
                <a:spcPts val="0"/>
              </a:spcAft>
              <a:buClrTx/>
              <a:buSzTx/>
              <a:buFontTx/>
              <a:buNone/>
              <a:tabLst/>
              <a:defRPr/>
            </a:pPr>
            <a:r>
              <a:rPr lang="en-US" sz="1200" b="1" i="0" kern="1200" dirty="0" smtClean="0">
                <a:solidFill>
                  <a:schemeClr val="tx1"/>
                </a:solidFill>
                <a:effectLst/>
                <a:latin typeface="+mn-lt"/>
                <a:ea typeface="+mn-ea"/>
                <a:cs typeface="+mn-cs"/>
              </a:rPr>
              <a:t>Hiện</a:t>
            </a:r>
            <a:r>
              <a:rPr lang="en-US" sz="1200" b="1" i="0" kern="1200" baseline="0" dirty="0" smtClean="0">
                <a:solidFill>
                  <a:schemeClr val="tx1"/>
                </a:solidFill>
                <a:effectLst/>
                <a:latin typeface="+mn-lt"/>
                <a:ea typeface="+mn-ea"/>
                <a:cs typeface="+mn-cs"/>
              </a:rPr>
              <a:t> nay VT </a:t>
            </a:r>
            <a:r>
              <a:rPr lang="en-US" sz="1200" b="1" i="0" kern="1200" baseline="0" dirty="0" err="1" smtClean="0">
                <a:solidFill>
                  <a:schemeClr val="tx1"/>
                </a:solidFill>
                <a:effectLst/>
                <a:latin typeface="+mn-lt"/>
                <a:ea typeface="+mn-ea"/>
                <a:cs typeface="+mn-cs"/>
              </a:rPr>
              <a:t>hàng</a:t>
            </a:r>
            <a:r>
              <a:rPr lang="en-US" sz="1200" b="1" i="0" kern="1200" baseline="0" dirty="0" smtClean="0">
                <a:solidFill>
                  <a:schemeClr val="tx1"/>
                </a:solidFill>
                <a:effectLst/>
                <a:latin typeface="+mn-lt"/>
                <a:ea typeface="+mn-ea"/>
                <a:cs typeface="+mn-cs"/>
              </a:rPr>
              <a:t> </a:t>
            </a:r>
            <a:r>
              <a:rPr lang="en-US" sz="1200" b="1" i="0" kern="1200" baseline="0" dirty="0" err="1" smtClean="0">
                <a:solidFill>
                  <a:schemeClr val="tx1"/>
                </a:solidFill>
                <a:effectLst/>
                <a:latin typeface="+mn-lt"/>
                <a:ea typeface="+mn-ea"/>
                <a:cs typeface="+mn-cs"/>
              </a:rPr>
              <a:t>không</a:t>
            </a:r>
            <a:r>
              <a:rPr lang="en-US" sz="1200" b="1" i="0" kern="1200" baseline="0" dirty="0" smtClean="0">
                <a:solidFill>
                  <a:schemeClr val="tx1"/>
                </a:solidFill>
                <a:effectLst/>
                <a:latin typeface="+mn-lt"/>
                <a:ea typeface="+mn-ea"/>
                <a:cs typeface="+mn-cs"/>
              </a:rPr>
              <a:t> </a:t>
            </a:r>
            <a:r>
              <a:rPr lang="en-US" sz="1200" b="1" i="0" kern="1200" baseline="0" dirty="0" err="1" smtClean="0">
                <a:solidFill>
                  <a:schemeClr val="tx1"/>
                </a:solidFill>
                <a:effectLst/>
                <a:latin typeface="+mn-lt"/>
                <a:ea typeface="+mn-ea"/>
                <a:cs typeface="+mn-cs"/>
              </a:rPr>
              <a:t>nước</a:t>
            </a:r>
            <a:r>
              <a:rPr lang="en-US" sz="1200" b="1" i="0" kern="1200" baseline="0" dirty="0" smtClean="0">
                <a:solidFill>
                  <a:schemeClr val="tx1"/>
                </a:solidFill>
                <a:effectLst/>
                <a:latin typeface="+mn-lt"/>
                <a:ea typeface="+mn-ea"/>
                <a:cs typeface="+mn-cs"/>
              </a:rPr>
              <a:t> ta </a:t>
            </a:r>
            <a:r>
              <a:rPr lang="en-US" sz="1200" b="1" i="0" kern="1200" baseline="0" dirty="0" err="1" smtClean="0">
                <a:solidFill>
                  <a:schemeClr val="tx1"/>
                </a:solidFill>
                <a:effectLst/>
                <a:latin typeface="+mn-lt"/>
                <a:ea typeface="+mn-ea"/>
                <a:cs typeface="+mn-cs"/>
              </a:rPr>
              <a:t>chủ</a:t>
            </a:r>
            <a:r>
              <a:rPr lang="en-US" sz="1200" b="1" i="0" kern="1200" baseline="0" dirty="0" smtClean="0">
                <a:solidFill>
                  <a:schemeClr val="tx1"/>
                </a:solidFill>
                <a:effectLst/>
                <a:latin typeface="+mn-lt"/>
                <a:ea typeface="+mn-ea"/>
                <a:cs typeface="+mn-cs"/>
              </a:rPr>
              <a:t> </a:t>
            </a:r>
            <a:r>
              <a:rPr lang="en-US" sz="1200" b="1" i="0" kern="1200" baseline="0" dirty="0" err="1" smtClean="0">
                <a:solidFill>
                  <a:schemeClr val="tx1"/>
                </a:solidFill>
                <a:effectLst/>
                <a:latin typeface="+mn-lt"/>
                <a:ea typeface="+mn-ea"/>
                <a:cs typeface="+mn-cs"/>
              </a:rPr>
              <a:t>yếu</a:t>
            </a:r>
            <a:r>
              <a:rPr lang="en-US" sz="1200" b="1" i="0" kern="1200" baseline="0" dirty="0" smtClean="0">
                <a:solidFill>
                  <a:schemeClr val="tx1"/>
                </a:solidFill>
                <a:effectLst/>
                <a:latin typeface="+mn-lt"/>
                <a:ea typeface="+mn-ea"/>
                <a:cs typeface="+mn-cs"/>
              </a:rPr>
              <a:t> </a:t>
            </a:r>
            <a:r>
              <a:rPr lang="en-US" sz="1200" b="1" i="0" kern="1200" baseline="0" dirty="0" err="1" smtClean="0">
                <a:solidFill>
                  <a:schemeClr val="tx1"/>
                </a:solidFill>
                <a:effectLst/>
                <a:latin typeface="+mn-lt"/>
                <a:ea typeface="+mn-ea"/>
                <a:cs typeface="+mn-cs"/>
              </a:rPr>
              <a:t>chiếm</a:t>
            </a:r>
            <a:r>
              <a:rPr lang="en-US" sz="1200" b="1" i="0" kern="1200" baseline="0" dirty="0" smtClean="0">
                <a:solidFill>
                  <a:schemeClr val="tx1"/>
                </a:solidFill>
                <a:effectLst/>
                <a:latin typeface="+mn-lt"/>
                <a:ea typeface="+mn-ea"/>
                <a:cs typeface="+mn-cs"/>
              </a:rPr>
              <a:t> 18% </a:t>
            </a:r>
            <a:r>
              <a:rPr lang="en-US" sz="1200" b="1" i="0" kern="1200" baseline="0" dirty="0" err="1" smtClean="0">
                <a:solidFill>
                  <a:schemeClr val="tx1"/>
                </a:solidFill>
                <a:effectLst/>
                <a:latin typeface="+mn-lt"/>
                <a:ea typeface="+mn-ea"/>
                <a:cs typeface="+mn-cs"/>
              </a:rPr>
              <a:t>thị</a:t>
            </a:r>
            <a:r>
              <a:rPr lang="en-US" sz="1200" b="1" i="0" kern="1200" baseline="0" dirty="0" smtClean="0">
                <a:solidFill>
                  <a:schemeClr val="tx1"/>
                </a:solidFill>
                <a:effectLst/>
                <a:latin typeface="+mn-lt"/>
                <a:ea typeface="+mn-ea"/>
                <a:cs typeface="+mn-cs"/>
              </a:rPr>
              <a:t> </a:t>
            </a:r>
            <a:r>
              <a:rPr lang="en-US" sz="1200" b="1" i="0" kern="1200" baseline="0" dirty="0" err="1" smtClean="0">
                <a:solidFill>
                  <a:schemeClr val="tx1"/>
                </a:solidFill>
                <a:effectLst/>
                <a:latin typeface="+mn-lt"/>
                <a:ea typeface="+mn-ea"/>
                <a:cs typeface="+mn-cs"/>
              </a:rPr>
              <a:t>phần</a:t>
            </a:r>
            <a:r>
              <a:rPr lang="en-US" sz="1200" b="1" i="0" kern="1200" baseline="0" dirty="0" smtClean="0">
                <a:solidFill>
                  <a:schemeClr val="tx1"/>
                </a:solidFill>
                <a:effectLst/>
                <a:latin typeface="+mn-lt"/>
                <a:ea typeface="+mn-ea"/>
                <a:cs typeface="+mn-cs"/>
              </a:rPr>
              <a:t> </a:t>
            </a:r>
            <a:r>
              <a:rPr lang="en-US" sz="1200" b="1" i="0" kern="1200" baseline="0" dirty="0" err="1" smtClean="0">
                <a:solidFill>
                  <a:schemeClr val="tx1"/>
                </a:solidFill>
                <a:effectLst/>
                <a:latin typeface="+mn-lt"/>
                <a:ea typeface="+mn-ea"/>
                <a:cs typeface="+mn-cs"/>
              </a:rPr>
              <a:t>vận</a:t>
            </a:r>
            <a:r>
              <a:rPr lang="en-US" sz="1200" b="1" i="0" kern="1200" baseline="0" dirty="0" smtClean="0">
                <a:solidFill>
                  <a:schemeClr val="tx1"/>
                </a:solidFill>
                <a:effectLst/>
                <a:latin typeface="+mn-lt"/>
                <a:ea typeface="+mn-ea"/>
                <a:cs typeface="+mn-cs"/>
              </a:rPr>
              <a:t> </a:t>
            </a:r>
            <a:r>
              <a:rPr lang="en-US" sz="1200" b="1" i="0" kern="1200" baseline="0" dirty="0" err="1" smtClean="0">
                <a:solidFill>
                  <a:schemeClr val="tx1"/>
                </a:solidFill>
                <a:effectLst/>
                <a:latin typeface="+mn-lt"/>
                <a:ea typeface="+mn-ea"/>
                <a:cs typeface="+mn-cs"/>
              </a:rPr>
              <a:t>tải</a:t>
            </a:r>
            <a:r>
              <a:rPr lang="en-US" sz="1200" b="1" i="0" kern="1200" baseline="0" dirty="0" smtClean="0">
                <a:solidFill>
                  <a:schemeClr val="tx1"/>
                </a:solidFill>
                <a:effectLst/>
                <a:latin typeface="+mn-lt"/>
                <a:ea typeface="+mn-ea"/>
                <a:cs typeface="+mn-cs"/>
              </a:rPr>
              <a:t> </a:t>
            </a:r>
            <a:r>
              <a:rPr lang="en-US" sz="1200" b="1" i="0" kern="1200" baseline="0" dirty="0" err="1" smtClean="0">
                <a:solidFill>
                  <a:schemeClr val="tx1"/>
                </a:solidFill>
                <a:effectLst/>
                <a:latin typeface="+mn-lt"/>
                <a:ea typeface="+mn-ea"/>
                <a:cs typeface="+mn-cs"/>
              </a:rPr>
              <a:t>hh</a:t>
            </a:r>
            <a:r>
              <a:rPr lang="en-US" sz="1200" b="1" i="0" kern="1200" baseline="0" dirty="0" smtClean="0">
                <a:solidFill>
                  <a:schemeClr val="tx1"/>
                </a:solidFill>
                <a:effectLst/>
                <a:latin typeface="+mn-lt"/>
                <a:ea typeface="+mn-ea"/>
                <a:cs typeface="+mn-cs"/>
              </a:rPr>
              <a:t> </a:t>
            </a:r>
            <a:r>
              <a:rPr lang="en-US" sz="1200" b="1" i="0" kern="1200" baseline="0" dirty="0" err="1" smtClean="0">
                <a:solidFill>
                  <a:schemeClr val="tx1"/>
                </a:solidFill>
                <a:effectLst/>
                <a:latin typeface="+mn-lt"/>
                <a:ea typeface="+mn-ea"/>
                <a:cs typeface="+mn-cs"/>
              </a:rPr>
              <a:t>quốc</a:t>
            </a:r>
            <a:r>
              <a:rPr lang="en-US" sz="1200" b="1" i="0" kern="1200" baseline="0" dirty="0" smtClean="0">
                <a:solidFill>
                  <a:schemeClr val="tx1"/>
                </a:solidFill>
                <a:effectLst/>
                <a:latin typeface="+mn-lt"/>
                <a:ea typeface="+mn-ea"/>
                <a:cs typeface="+mn-cs"/>
              </a:rPr>
              <a:t> </a:t>
            </a:r>
            <a:r>
              <a:rPr lang="en-US" sz="1200" b="1" i="0" kern="1200" baseline="0" dirty="0" err="1" smtClean="0">
                <a:solidFill>
                  <a:schemeClr val="tx1"/>
                </a:solidFill>
                <a:effectLst/>
                <a:latin typeface="+mn-lt"/>
                <a:ea typeface="+mn-ea"/>
                <a:cs typeface="+mn-cs"/>
              </a:rPr>
              <a:t>tế</a:t>
            </a:r>
            <a:r>
              <a:rPr lang="en-US" sz="1200" b="1" i="0" kern="1200" baseline="0" dirty="0" smtClean="0">
                <a:solidFill>
                  <a:schemeClr val="tx1"/>
                </a:solidFill>
                <a:effectLst/>
                <a:latin typeface="+mn-lt"/>
                <a:ea typeface="+mn-ea"/>
                <a:cs typeface="+mn-cs"/>
              </a:rPr>
              <a:t> </a:t>
            </a:r>
            <a:endParaRPr lang="en-US" sz="1200" b="1" i="0" kern="1200" dirty="0" smtClean="0">
              <a:solidFill>
                <a:schemeClr val="tx1"/>
              </a:solidFill>
              <a:effectLst/>
              <a:latin typeface="+mn-lt"/>
              <a:ea typeface="+mn-ea"/>
              <a:cs typeface="+mn-cs"/>
            </a:endParaRPr>
          </a:p>
          <a:p>
            <a:r>
              <a:rPr lang="vi-VN" sz="1200" b="0" i="0" kern="1200" dirty="0" smtClean="0">
                <a:solidFill>
                  <a:schemeClr val="tx1"/>
                </a:solidFill>
                <a:effectLst/>
                <a:latin typeface="+mn-lt"/>
                <a:ea typeface="+mn-ea"/>
                <a:cs typeface="+mn-cs"/>
              </a:rPr>
              <a:t>Cục Hàng không Việt Nam cần được sự thống nhất của Cục Hàng không Liên bang Mỹ (FAA),</a:t>
            </a:r>
            <a:r>
              <a:rPr lang="en-US" sz="1200" b="0" i="0" kern="1200" dirty="0" smtClean="0">
                <a:solidFill>
                  <a:schemeClr val="tx1"/>
                </a:solidFill>
                <a:effectLst/>
                <a:latin typeface="+mn-lt"/>
                <a:ea typeface="+mn-ea"/>
                <a:cs typeface="+mn-cs"/>
              </a:rPr>
              <a:t> </a:t>
            </a:r>
            <a:r>
              <a:rPr lang="en-US" sz="1200" b="0" i="0" kern="1200" dirty="0" smtClean="0">
                <a:solidFill>
                  <a:schemeClr val="tx1"/>
                </a:solidFill>
                <a:effectLst/>
                <a:latin typeface="+mn-lt"/>
                <a:ea typeface="+mn-ea"/>
                <a:cs typeface="+mn-cs"/>
                <a:sym typeface="Wingdings" panose="05000000000000000000" pitchFamily="2" charset="2"/>
              </a:rPr>
              <a:t> </a:t>
            </a:r>
            <a:r>
              <a:rPr lang="en-US" sz="1200" b="0" i="0" kern="1200" dirty="0" smtClean="0">
                <a:solidFill>
                  <a:schemeClr val="tx1"/>
                </a:solidFill>
                <a:effectLst/>
                <a:latin typeface="+mn-lt"/>
                <a:ea typeface="+mn-ea"/>
                <a:cs typeface="+mn-cs"/>
              </a:rPr>
              <a:t>Bamboo Airways </a:t>
            </a:r>
            <a:r>
              <a:rPr lang="en-US" sz="1200" b="0" i="0" kern="1200" dirty="0" err="1" smtClean="0">
                <a:solidFill>
                  <a:schemeClr val="tx1"/>
                </a:solidFill>
                <a:effectLst/>
                <a:latin typeface="+mn-lt"/>
                <a:ea typeface="+mn-ea"/>
                <a:cs typeface="+mn-cs"/>
              </a:rPr>
              <a:t>nhận</a:t>
            </a:r>
            <a:r>
              <a:rPr lang="en-US" sz="1200" b="0" i="0" kern="1200" dirty="0" smtClean="0">
                <a:solidFill>
                  <a:schemeClr val="tx1"/>
                </a:solidFill>
                <a:effectLst/>
                <a:latin typeface="+mn-lt"/>
                <a:ea typeface="+mn-ea"/>
                <a:cs typeface="+mn-cs"/>
              </a:rPr>
              <a:t> </a:t>
            </a:r>
            <a:r>
              <a:rPr lang="en-US" sz="1200" b="0" i="0" kern="1200" dirty="0" err="1" smtClean="0">
                <a:solidFill>
                  <a:schemeClr val="tx1"/>
                </a:solidFill>
                <a:effectLst/>
                <a:latin typeface="+mn-lt"/>
                <a:ea typeface="+mn-ea"/>
                <a:cs typeface="+mn-cs"/>
              </a:rPr>
              <a:t>bàn</a:t>
            </a:r>
            <a:r>
              <a:rPr lang="en-US" sz="1200" b="0" i="0" kern="1200" dirty="0" smtClean="0">
                <a:solidFill>
                  <a:schemeClr val="tx1"/>
                </a:solidFill>
                <a:effectLst/>
                <a:latin typeface="+mn-lt"/>
                <a:ea typeface="+mn-ea"/>
                <a:cs typeface="+mn-cs"/>
              </a:rPr>
              <a:t> </a:t>
            </a:r>
            <a:r>
              <a:rPr lang="en-US" sz="1200" b="0" i="0" kern="1200" dirty="0" err="1" smtClean="0">
                <a:solidFill>
                  <a:schemeClr val="tx1"/>
                </a:solidFill>
                <a:effectLst/>
                <a:latin typeface="+mn-lt"/>
                <a:ea typeface="+mn-ea"/>
                <a:cs typeface="+mn-cs"/>
              </a:rPr>
              <a:t>giao</a:t>
            </a:r>
            <a:r>
              <a:rPr lang="en-US" sz="1200" b="0" i="0" kern="1200" dirty="0" smtClean="0">
                <a:solidFill>
                  <a:schemeClr val="tx1"/>
                </a:solidFill>
                <a:effectLst/>
                <a:latin typeface="+mn-lt"/>
                <a:ea typeface="+mn-ea"/>
                <a:cs typeface="+mn-cs"/>
              </a:rPr>
              <a:t> </a:t>
            </a:r>
            <a:r>
              <a:rPr lang="en-US" sz="1200" b="0" i="0" kern="1200" dirty="0" err="1" smtClean="0">
                <a:solidFill>
                  <a:schemeClr val="tx1"/>
                </a:solidFill>
                <a:effectLst/>
                <a:latin typeface="+mn-lt"/>
                <a:ea typeface="+mn-ea"/>
                <a:cs typeface="+mn-cs"/>
              </a:rPr>
              <a:t>máy</a:t>
            </a:r>
            <a:r>
              <a:rPr lang="en-US" sz="1200" b="0" i="0" kern="1200" dirty="0" smtClean="0">
                <a:solidFill>
                  <a:schemeClr val="tx1"/>
                </a:solidFill>
                <a:effectLst/>
                <a:latin typeface="+mn-lt"/>
                <a:ea typeface="+mn-ea"/>
                <a:cs typeface="+mn-cs"/>
              </a:rPr>
              <a:t> bay Boeing 787-9 Dreamliner </a:t>
            </a:r>
            <a:r>
              <a:rPr lang="en-US" sz="1200" b="0" i="0" kern="1200" dirty="0" err="1" smtClean="0">
                <a:solidFill>
                  <a:schemeClr val="tx1"/>
                </a:solidFill>
                <a:effectLst/>
                <a:latin typeface="+mn-lt"/>
                <a:ea typeface="+mn-ea"/>
                <a:cs typeface="+mn-cs"/>
              </a:rPr>
              <a:t>trong</a:t>
            </a:r>
            <a:r>
              <a:rPr lang="en-US" sz="1200" b="0" i="0" kern="1200" dirty="0" smtClean="0">
                <a:solidFill>
                  <a:schemeClr val="tx1"/>
                </a:solidFill>
                <a:effectLst/>
                <a:latin typeface="+mn-lt"/>
                <a:ea typeface="+mn-ea"/>
                <a:cs typeface="+mn-cs"/>
              </a:rPr>
              <a:t> </a:t>
            </a:r>
            <a:r>
              <a:rPr lang="en-US" sz="1200" b="0" i="0" kern="1200" dirty="0" err="1" smtClean="0">
                <a:solidFill>
                  <a:schemeClr val="tx1"/>
                </a:solidFill>
                <a:effectLst/>
                <a:latin typeface="+mn-lt"/>
                <a:ea typeface="+mn-ea"/>
                <a:cs typeface="+mn-cs"/>
              </a:rPr>
              <a:t>đầu</a:t>
            </a:r>
            <a:r>
              <a:rPr lang="en-US" sz="1200" b="0" i="0" kern="1200" dirty="0" smtClean="0">
                <a:solidFill>
                  <a:schemeClr val="tx1"/>
                </a:solidFill>
                <a:effectLst/>
                <a:latin typeface="+mn-lt"/>
                <a:ea typeface="+mn-ea"/>
                <a:cs typeface="+mn-cs"/>
              </a:rPr>
              <a:t> </a:t>
            </a:r>
            <a:r>
              <a:rPr lang="en-US" sz="1200" b="0" i="0" kern="1200" dirty="0" err="1" smtClean="0">
                <a:solidFill>
                  <a:schemeClr val="tx1"/>
                </a:solidFill>
                <a:effectLst/>
                <a:latin typeface="+mn-lt"/>
                <a:ea typeface="+mn-ea"/>
                <a:cs typeface="+mn-cs"/>
              </a:rPr>
              <a:t>năm</a:t>
            </a:r>
            <a:r>
              <a:rPr lang="en-US" sz="1200" b="0" i="0" kern="1200" dirty="0" smtClean="0">
                <a:solidFill>
                  <a:schemeClr val="tx1"/>
                </a:solidFill>
                <a:effectLst/>
                <a:latin typeface="+mn-lt"/>
                <a:ea typeface="+mn-ea"/>
                <a:cs typeface="+mn-cs"/>
              </a:rPr>
              <a:t> 2020; mua 20 </a:t>
            </a:r>
            <a:r>
              <a:rPr lang="en-US" sz="1200" b="0" i="0" kern="1200" dirty="0" err="1" smtClean="0">
                <a:solidFill>
                  <a:schemeClr val="tx1"/>
                </a:solidFill>
                <a:effectLst/>
                <a:latin typeface="+mn-lt"/>
                <a:ea typeface="+mn-ea"/>
                <a:cs typeface="+mn-cs"/>
              </a:rPr>
              <a:t>máy</a:t>
            </a:r>
            <a:r>
              <a:rPr lang="en-US" sz="1200" b="0" i="0" kern="1200" dirty="0" smtClean="0">
                <a:solidFill>
                  <a:schemeClr val="tx1"/>
                </a:solidFill>
                <a:effectLst/>
                <a:latin typeface="+mn-lt"/>
                <a:ea typeface="+mn-ea"/>
                <a:cs typeface="+mn-cs"/>
              </a:rPr>
              <a:t> bay;</a:t>
            </a:r>
            <a:r>
              <a:rPr lang="en-US" sz="1200" b="0" i="0" kern="1200" baseline="0" dirty="0" smtClean="0">
                <a:solidFill>
                  <a:schemeClr val="tx1"/>
                </a:solidFill>
                <a:effectLst/>
                <a:latin typeface="+mn-lt"/>
                <a:ea typeface="+mn-ea"/>
                <a:cs typeface="+mn-cs"/>
              </a:rPr>
              <a:t> </a:t>
            </a:r>
            <a:r>
              <a:rPr lang="es-ES" sz="1200" b="0" i="0" kern="1200" dirty="0" smtClean="0">
                <a:solidFill>
                  <a:schemeClr val="tx1"/>
                </a:solidFill>
                <a:effectLst/>
                <a:latin typeface="+mn-lt"/>
                <a:ea typeface="+mn-ea"/>
                <a:cs typeface="+mn-cs"/>
              </a:rPr>
              <a:t> San </a:t>
            </a:r>
            <a:r>
              <a:rPr lang="es-ES" sz="1200" b="0" i="0" kern="1200" dirty="0" err="1" smtClean="0">
                <a:solidFill>
                  <a:schemeClr val="tx1"/>
                </a:solidFill>
                <a:effectLst/>
                <a:latin typeface="+mn-lt"/>
                <a:ea typeface="+mn-ea"/>
                <a:cs typeface="+mn-cs"/>
              </a:rPr>
              <a:t>Fransisco</a:t>
            </a:r>
            <a:r>
              <a:rPr lang="es-ES" sz="1200" b="0" i="0" kern="1200" dirty="0" smtClean="0">
                <a:solidFill>
                  <a:schemeClr val="tx1"/>
                </a:solidFill>
                <a:effectLst/>
                <a:latin typeface="+mn-lt"/>
                <a:ea typeface="+mn-ea"/>
                <a:cs typeface="+mn-cs"/>
              </a:rPr>
              <a:t> </a:t>
            </a:r>
            <a:r>
              <a:rPr lang="es-ES" sz="1200" b="0" i="0" kern="1200" dirty="0" err="1" smtClean="0">
                <a:solidFill>
                  <a:schemeClr val="tx1"/>
                </a:solidFill>
                <a:effectLst/>
                <a:latin typeface="+mn-lt"/>
                <a:ea typeface="+mn-ea"/>
                <a:cs typeface="+mn-cs"/>
              </a:rPr>
              <a:t>hoặc</a:t>
            </a:r>
            <a:r>
              <a:rPr lang="es-ES" sz="1200" b="0" i="0" kern="1200" dirty="0" smtClean="0">
                <a:solidFill>
                  <a:schemeClr val="tx1"/>
                </a:solidFill>
                <a:effectLst/>
                <a:latin typeface="+mn-lt"/>
                <a:ea typeface="+mn-ea"/>
                <a:cs typeface="+mn-cs"/>
              </a:rPr>
              <a:t> Los </a:t>
            </a:r>
            <a:r>
              <a:rPr lang="es-ES" sz="1200" b="0" i="0" kern="1200" dirty="0" err="1" smtClean="0">
                <a:solidFill>
                  <a:schemeClr val="tx1"/>
                </a:solidFill>
                <a:effectLst/>
                <a:latin typeface="+mn-lt"/>
                <a:ea typeface="+mn-ea"/>
                <a:cs typeface="+mn-cs"/>
              </a:rPr>
              <a:t>Angeles</a:t>
            </a:r>
            <a:r>
              <a:rPr lang="es-ES" sz="1200" b="0" i="0" kern="1200" dirty="0" smtClean="0">
                <a:solidFill>
                  <a:schemeClr val="tx1"/>
                </a:solidFill>
                <a:effectLst/>
                <a:latin typeface="+mn-lt"/>
                <a:ea typeface="+mn-ea"/>
                <a:cs typeface="+mn-cs"/>
              </a:rPr>
              <a:t>.</a:t>
            </a:r>
            <a:endParaRPr lang="en-US" sz="1200" b="1" i="0" kern="1200" dirty="0" smtClean="0">
              <a:solidFill>
                <a:schemeClr val="tx1"/>
              </a:solidFill>
              <a:effectLst/>
              <a:latin typeface="+mn-lt"/>
              <a:ea typeface="+mn-ea"/>
              <a:cs typeface="+mn-cs"/>
            </a:endParaRPr>
          </a:p>
          <a:p>
            <a:r>
              <a:rPr lang="en-US" sz="1200" b="1" i="0" kern="1200" dirty="0" smtClean="0">
                <a:solidFill>
                  <a:schemeClr val="tx1"/>
                </a:solidFill>
                <a:effectLst/>
                <a:latin typeface="+mn-lt"/>
                <a:ea typeface="+mn-ea"/>
                <a:cs typeface="+mn-cs"/>
              </a:rPr>
              <a:t>Bamboo Airways là </a:t>
            </a:r>
            <a:r>
              <a:rPr lang="en-US" sz="1200" b="1" i="0" kern="1200" dirty="0" err="1" smtClean="0">
                <a:solidFill>
                  <a:schemeClr val="tx1"/>
                </a:solidFill>
                <a:effectLst/>
                <a:latin typeface="+mn-lt"/>
                <a:ea typeface="+mn-ea"/>
                <a:cs typeface="+mn-cs"/>
              </a:rPr>
              <a:t>một</a:t>
            </a:r>
            <a:r>
              <a:rPr lang="en-US" sz="1200" b="1" i="0" kern="1200" dirty="0" smtClean="0">
                <a:solidFill>
                  <a:schemeClr val="tx1"/>
                </a:solidFill>
                <a:effectLst/>
                <a:latin typeface="+mn-lt"/>
                <a:ea typeface="+mn-ea"/>
                <a:cs typeface="+mn-cs"/>
              </a:rPr>
              <a:t> </a:t>
            </a:r>
            <a:r>
              <a:rPr lang="en-US" sz="1200" b="1" i="0" kern="1200" dirty="0" err="1" smtClean="0">
                <a:solidFill>
                  <a:schemeClr val="tx1"/>
                </a:solidFill>
                <a:effectLst/>
                <a:latin typeface="+mn-lt"/>
                <a:ea typeface="+mn-ea"/>
                <a:cs typeface="+mn-cs"/>
              </a:rPr>
              <a:t>hãng</a:t>
            </a:r>
            <a:r>
              <a:rPr lang="en-US" sz="1200" b="1" i="0" kern="1200" dirty="0" smtClean="0">
                <a:solidFill>
                  <a:schemeClr val="tx1"/>
                </a:solidFill>
                <a:effectLst/>
                <a:latin typeface="+mn-lt"/>
                <a:ea typeface="+mn-ea"/>
                <a:cs typeface="+mn-cs"/>
              </a:rPr>
              <a:t> </a:t>
            </a:r>
            <a:r>
              <a:rPr lang="en-US" sz="1200" b="1" i="0" kern="1200" dirty="0" err="1" smtClean="0">
                <a:solidFill>
                  <a:schemeClr val="tx1"/>
                </a:solidFill>
                <a:effectLst/>
                <a:latin typeface="+mn-lt"/>
                <a:ea typeface="+mn-ea"/>
                <a:cs typeface="+mn-cs"/>
              </a:rPr>
              <a:t>hàng</a:t>
            </a:r>
            <a:r>
              <a:rPr lang="en-US" sz="1200" b="1" i="0" kern="1200" dirty="0" smtClean="0">
                <a:solidFill>
                  <a:schemeClr val="tx1"/>
                </a:solidFill>
                <a:effectLst/>
                <a:latin typeface="+mn-lt"/>
                <a:ea typeface="+mn-ea"/>
                <a:cs typeface="+mn-cs"/>
              </a:rPr>
              <a:t> </a:t>
            </a:r>
            <a:r>
              <a:rPr lang="en-US" sz="1200" b="1" i="0" kern="1200" dirty="0" err="1" smtClean="0">
                <a:solidFill>
                  <a:schemeClr val="tx1"/>
                </a:solidFill>
                <a:effectLst/>
                <a:latin typeface="+mn-lt"/>
                <a:ea typeface="+mn-ea"/>
                <a:cs typeface="+mn-cs"/>
              </a:rPr>
              <a:t>không</a:t>
            </a:r>
            <a:r>
              <a:rPr lang="en-US" sz="1200" b="1" i="0" kern="1200" dirty="0" smtClean="0">
                <a:solidFill>
                  <a:schemeClr val="tx1"/>
                </a:solidFill>
                <a:effectLst/>
                <a:latin typeface="+mn-lt"/>
                <a:ea typeface="+mn-ea"/>
                <a:cs typeface="+mn-cs"/>
              </a:rPr>
              <a:t> </a:t>
            </a:r>
            <a:r>
              <a:rPr lang="en-US" sz="1200" b="1" i="0" kern="1200" dirty="0" err="1" smtClean="0">
                <a:solidFill>
                  <a:schemeClr val="tx1"/>
                </a:solidFill>
                <a:effectLst/>
                <a:latin typeface="+mn-lt"/>
                <a:ea typeface="+mn-ea"/>
                <a:cs typeface="+mn-cs"/>
              </a:rPr>
              <a:t>Việt</a:t>
            </a:r>
            <a:r>
              <a:rPr lang="en-US" sz="1200" b="1" i="0" kern="1200" dirty="0" smtClean="0">
                <a:solidFill>
                  <a:schemeClr val="tx1"/>
                </a:solidFill>
                <a:effectLst/>
                <a:latin typeface="+mn-lt"/>
                <a:ea typeface="+mn-ea"/>
                <a:cs typeface="+mn-cs"/>
              </a:rPr>
              <a:t> Nam </a:t>
            </a:r>
            <a:r>
              <a:rPr lang="en-US" sz="1200" b="0" i="0" kern="1200" dirty="0" err="1" smtClean="0">
                <a:solidFill>
                  <a:schemeClr val="tx1"/>
                </a:solidFill>
                <a:effectLst/>
                <a:latin typeface="+mn-lt"/>
                <a:ea typeface="+mn-ea"/>
                <a:cs typeface="+mn-cs"/>
              </a:rPr>
              <a:t>thuộc</a:t>
            </a:r>
            <a:r>
              <a:rPr lang="en-US" sz="1200" b="0" i="0" kern="1200" dirty="0" smtClean="0">
                <a:solidFill>
                  <a:schemeClr val="tx1"/>
                </a:solidFill>
                <a:effectLst/>
                <a:latin typeface="+mn-lt"/>
                <a:ea typeface="+mn-ea"/>
                <a:cs typeface="+mn-cs"/>
              </a:rPr>
              <a:t> </a:t>
            </a:r>
            <a:r>
              <a:rPr lang="en-US" sz="1200" b="0" i="0" kern="1200" dirty="0" err="1" smtClean="0">
                <a:solidFill>
                  <a:schemeClr val="tx1"/>
                </a:solidFill>
                <a:effectLst/>
                <a:latin typeface="+mn-lt"/>
                <a:ea typeface="+mn-ea"/>
                <a:cs typeface="+mn-cs"/>
              </a:rPr>
              <a:t>Tập</a:t>
            </a:r>
            <a:r>
              <a:rPr lang="en-US" sz="1200" b="0" i="0" kern="1200" dirty="0" smtClean="0">
                <a:solidFill>
                  <a:schemeClr val="tx1"/>
                </a:solidFill>
                <a:effectLst/>
                <a:latin typeface="+mn-lt"/>
                <a:ea typeface="+mn-ea"/>
                <a:cs typeface="+mn-cs"/>
              </a:rPr>
              <a:t> </a:t>
            </a:r>
            <a:r>
              <a:rPr lang="en-US" sz="1200" b="0" i="0" kern="1200" dirty="0" err="1" smtClean="0">
                <a:solidFill>
                  <a:schemeClr val="tx1"/>
                </a:solidFill>
                <a:effectLst/>
                <a:latin typeface="+mn-lt"/>
                <a:ea typeface="+mn-ea"/>
                <a:cs typeface="+mn-cs"/>
              </a:rPr>
              <a:t>đoàn</a:t>
            </a:r>
            <a:r>
              <a:rPr lang="en-US" sz="1200" b="0" i="0" kern="1200" dirty="0" smtClean="0">
                <a:solidFill>
                  <a:schemeClr val="tx1"/>
                </a:solidFill>
                <a:effectLst/>
                <a:latin typeface="+mn-lt"/>
                <a:ea typeface="+mn-ea"/>
                <a:cs typeface="+mn-cs"/>
              </a:rPr>
              <a:t> FLC, có </a:t>
            </a:r>
            <a:r>
              <a:rPr lang="en-US" sz="1200" b="0" i="0" kern="1200" dirty="0" err="1" smtClean="0">
                <a:solidFill>
                  <a:schemeClr val="tx1"/>
                </a:solidFill>
                <a:effectLst/>
                <a:latin typeface="+mn-lt"/>
                <a:ea typeface="+mn-ea"/>
                <a:cs typeface="+mn-cs"/>
              </a:rPr>
              <a:t>trụ</a:t>
            </a:r>
            <a:r>
              <a:rPr lang="en-US" sz="1200" b="0" i="0" kern="1200" dirty="0" smtClean="0">
                <a:solidFill>
                  <a:schemeClr val="tx1"/>
                </a:solidFill>
                <a:effectLst/>
                <a:latin typeface="+mn-lt"/>
                <a:ea typeface="+mn-ea"/>
                <a:cs typeface="+mn-cs"/>
              </a:rPr>
              <a:t> sở </a:t>
            </a:r>
            <a:r>
              <a:rPr lang="en-US" sz="1200" b="0" i="0" kern="1200" dirty="0" err="1" smtClean="0">
                <a:solidFill>
                  <a:schemeClr val="tx1"/>
                </a:solidFill>
                <a:effectLst/>
                <a:latin typeface="+mn-lt"/>
                <a:ea typeface="+mn-ea"/>
                <a:cs typeface="+mn-cs"/>
              </a:rPr>
              <a:t>tại</a:t>
            </a:r>
            <a:r>
              <a:rPr lang="en-US" sz="1200" b="0" i="0" kern="1200" dirty="0" smtClean="0">
                <a:solidFill>
                  <a:schemeClr val="tx1"/>
                </a:solidFill>
                <a:effectLst/>
                <a:latin typeface="+mn-lt"/>
                <a:ea typeface="+mn-ea"/>
                <a:cs typeface="+mn-cs"/>
              </a:rPr>
              <a:t> </a:t>
            </a:r>
            <a:r>
              <a:rPr lang="en-US" sz="1200" b="0" i="0" kern="1200" dirty="0" err="1" smtClean="0">
                <a:solidFill>
                  <a:schemeClr val="tx1"/>
                </a:solidFill>
                <a:effectLst/>
                <a:latin typeface="+mn-lt"/>
                <a:ea typeface="+mn-ea"/>
                <a:cs typeface="+mn-cs"/>
              </a:rPr>
              <a:t>Sân</a:t>
            </a:r>
            <a:r>
              <a:rPr lang="en-US" sz="1200" b="0" i="0" kern="1200" dirty="0" smtClean="0">
                <a:solidFill>
                  <a:schemeClr val="tx1"/>
                </a:solidFill>
                <a:effectLst/>
                <a:latin typeface="+mn-lt"/>
                <a:ea typeface="+mn-ea"/>
                <a:cs typeface="+mn-cs"/>
              </a:rPr>
              <a:t> bay </a:t>
            </a:r>
            <a:r>
              <a:rPr lang="en-US" sz="1200" b="0" i="0" kern="1200" dirty="0" err="1" smtClean="0">
                <a:solidFill>
                  <a:schemeClr val="tx1"/>
                </a:solidFill>
                <a:effectLst/>
                <a:latin typeface="+mn-lt"/>
                <a:ea typeface="+mn-ea"/>
                <a:cs typeface="+mn-cs"/>
              </a:rPr>
              <a:t>Phù</a:t>
            </a:r>
            <a:r>
              <a:rPr lang="en-US" sz="1200" b="0" i="0" kern="1200" dirty="0" smtClean="0">
                <a:solidFill>
                  <a:schemeClr val="tx1"/>
                </a:solidFill>
                <a:effectLst/>
                <a:latin typeface="+mn-lt"/>
                <a:ea typeface="+mn-ea"/>
                <a:cs typeface="+mn-cs"/>
              </a:rPr>
              <a:t> </a:t>
            </a:r>
            <a:r>
              <a:rPr lang="en-US" sz="1200" b="0" i="0" kern="1200" dirty="0" err="1" smtClean="0">
                <a:solidFill>
                  <a:schemeClr val="tx1"/>
                </a:solidFill>
                <a:effectLst/>
                <a:latin typeface="+mn-lt"/>
                <a:ea typeface="+mn-ea"/>
                <a:cs typeface="+mn-cs"/>
              </a:rPr>
              <a:t>Cát</a:t>
            </a:r>
            <a:r>
              <a:rPr lang="en-US" sz="1200" b="0" i="0" kern="1200" dirty="0" smtClean="0">
                <a:solidFill>
                  <a:schemeClr val="tx1"/>
                </a:solidFill>
                <a:effectLst/>
                <a:latin typeface="+mn-lt"/>
                <a:ea typeface="+mn-ea"/>
                <a:cs typeface="+mn-cs"/>
              </a:rPr>
              <a:t>, </a:t>
            </a:r>
            <a:r>
              <a:rPr lang="en-US" sz="1200" b="0" i="0" kern="1200" dirty="0" err="1" smtClean="0">
                <a:solidFill>
                  <a:schemeClr val="tx1"/>
                </a:solidFill>
                <a:effectLst/>
                <a:latin typeface="+mn-lt"/>
                <a:ea typeface="+mn-ea"/>
                <a:cs typeface="+mn-cs"/>
              </a:rPr>
              <a:t>tỉnh</a:t>
            </a:r>
            <a:r>
              <a:rPr lang="en-US" sz="1200" b="0" i="0" kern="1200" dirty="0" smtClean="0">
                <a:solidFill>
                  <a:schemeClr val="tx1"/>
                </a:solidFill>
                <a:effectLst/>
                <a:latin typeface="+mn-lt"/>
                <a:ea typeface="+mn-ea"/>
                <a:cs typeface="+mn-cs"/>
              </a:rPr>
              <a:t> </a:t>
            </a:r>
            <a:r>
              <a:rPr lang="en-US" sz="1200" b="0" i="0" kern="1200" dirty="0" err="1" smtClean="0">
                <a:solidFill>
                  <a:schemeClr val="tx1"/>
                </a:solidFill>
                <a:effectLst/>
                <a:latin typeface="+mn-lt"/>
                <a:ea typeface="+mn-ea"/>
                <a:cs typeface="+mn-cs"/>
              </a:rPr>
              <a:t>Bình</a:t>
            </a:r>
            <a:r>
              <a:rPr lang="en-US" sz="1200" b="0" i="0" kern="1200" dirty="0" smtClean="0">
                <a:solidFill>
                  <a:schemeClr val="tx1"/>
                </a:solidFill>
                <a:effectLst/>
                <a:latin typeface="+mn-lt"/>
                <a:ea typeface="+mn-ea"/>
                <a:cs typeface="+mn-cs"/>
              </a:rPr>
              <a:t> </a:t>
            </a:r>
            <a:r>
              <a:rPr lang="en-US" sz="1200" b="0" i="0" kern="1200" dirty="0" err="1" smtClean="0">
                <a:solidFill>
                  <a:schemeClr val="tx1"/>
                </a:solidFill>
                <a:effectLst/>
                <a:latin typeface="+mn-lt"/>
                <a:ea typeface="+mn-ea"/>
                <a:cs typeface="+mn-cs"/>
              </a:rPr>
              <a:t>Định</a:t>
            </a:r>
            <a:endParaRPr lang="en-US" dirty="0" smtClean="0"/>
          </a:p>
          <a:p>
            <a:r>
              <a:rPr lang="vi-VN" b="1" dirty="0" smtClean="0">
                <a:latin typeface="Times New Roman" panose="02020603050405020304" pitchFamily="18" charset="0"/>
                <a:cs typeface="Times New Roman" panose="02020603050405020304" pitchFamily="18" charset="0"/>
              </a:rPr>
              <a:t>Có thể nói vận tải đóng vai trò quan trọng trong các lĩnh vực: </a:t>
            </a:r>
            <a:endParaRPr lang="en-US" b="1" dirty="0" smtClean="0">
              <a:latin typeface="Times New Roman" panose="02020603050405020304" pitchFamily="18" charset="0"/>
              <a:cs typeface="Times New Roman" panose="02020603050405020304" pitchFamily="18" charset="0"/>
            </a:endParaRPr>
          </a:p>
          <a:p>
            <a:r>
              <a:rPr lang="vi-VN" dirty="0" smtClean="0">
                <a:latin typeface="Times New Roman" panose="02020603050405020304" pitchFamily="18" charset="0"/>
                <a:cs typeface="Times New Roman" panose="02020603050405020304" pitchFamily="18" charset="0"/>
              </a:rPr>
              <a:t>Phát triển hoạt động xuất nhập khẩu. </a:t>
            </a:r>
            <a:endParaRPr lang="en-US" dirty="0" smtClean="0">
              <a:latin typeface="Times New Roman" panose="02020603050405020304" pitchFamily="18" charset="0"/>
              <a:cs typeface="Times New Roman" panose="02020603050405020304" pitchFamily="18" charset="0"/>
            </a:endParaRPr>
          </a:p>
          <a:p>
            <a:r>
              <a:rPr lang="vi-VN" dirty="0" smtClean="0">
                <a:latin typeface="Times New Roman" panose="02020603050405020304" pitchFamily="18" charset="0"/>
                <a:cs typeface="Times New Roman" panose="02020603050405020304" pitchFamily="18" charset="0"/>
              </a:rPr>
              <a:t>Phát triển quan hệ hợp tác quốc tế. </a:t>
            </a:r>
            <a:endParaRPr lang="en-US" dirty="0" smtClean="0">
              <a:latin typeface="Times New Roman" panose="02020603050405020304" pitchFamily="18" charset="0"/>
              <a:cs typeface="Times New Roman" panose="02020603050405020304" pitchFamily="18" charset="0"/>
            </a:endParaRPr>
          </a:p>
          <a:p>
            <a:r>
              <a:rPr lang="vi-VN" dirty="0" smtClean="0">
                <a:latin typeface="Times New Roman" panose="02020603050405020304" pitchFamily="18" charset="0"/>
                <a:cs typeface="Times New Roman" panose="02020603050405020304" pitchFamily="18" charset="0"/>
              </a:rPr>
              <a:t>Phát triển du lịch quốc tế. </a:t>
            </a:r>
            <a:endParaRPr lang="en-US" dirty="0" smtClean="0">
              <a:latin typeface="Times New Roman" panose="02020603050405020304" pitchFamily="18" charset="0"/>
              <a:cs typeface="Times New Roman" panose="02020603050405020304" pitchFamily="18" charset="0"/>
            </a:endParaRPr>
          </a:p>
          <a:p>
            <a:r>
              <a:rPr lang="vi-VN" dirty="0" smtClean="0">
                <a:latin typeface="Times New Roman" panose="02020603050405020304" pitchFamily="18" charset="0"/>
                <a:cs typeface="Times New Roman" panose="02020603050405020304" pitchFamily="18" charset="0"/>
              </a:rPr>
              <a:t>Phát triển giao lưu văn hóa, khoa học kĩ thuật.</a:t>
            </a:r>
            <a:endParaRPr lang="en-US" dirty="0" smtClean="0">
              <a:latin typeface="Times New Roman" panose="02020603050405020304" pitchFamily="18" charset="0"/>
              <a:cs typeface="Times New Roman" panose="02020603050405020304" pitchFamily="18" charset="0"/>
            </a:endParaRPr>
          </a:p>
          <a:p>
            <a:endParaRPr lang="en-US" dirty="0"/>
          </a:p>
        </p:txBody>
      </p:sp>
      <p:sp>
        <p:nvSpPr>
          <p:cNvPr id="4" name="Slide Number Placeholder 3"/>
          <p:cNvSpPr>
            <a:spLocks noGrp="1"/>
          </p:cNvSpPr>
          <p:nvPr>
            <p:ph type="sldNum" sz="quarter" idx="10"/>
          </p:nvPr>
        </p:nvSpPr>
        <p:spPr/>
        <p:txBody>
          <a:bodyPr/>
          <a:lstStyle/>
          <a:p>
            <a:fld id="{CBE40377-7959-44A3-9E3A-A2263C614A7F}" type="slidenum">
              <a:rPr lang="en-US" smtClean="0"/>
              <a:t>16</a:t>
            </a:fld>
            <a:endParaRPr lang="en-US"/>
          </a:p>
        </p:txBody>
      </p:sp>
    </p:spTree>
    <p:extLst>
      <p:ext uri="{BB962C8B-B14F-4D97-AF65-F5344CB8AC3E}">
        <p14:creationId xmlns:p14="http://schemas.microsoft.com/office/powerpoint/2010/main" val="145566906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vi-VN" sz="1200" b="0" i="0" kern="1200" dirty="0" smtClean="0">
                <a:solidFill>
                  <a:schemeClr val="tx1"/>
                </a:solidFill>
                <a:effectLst/>
                <a:latin typeface="+mn-lt"/>
                <a:ea typeface="+mn-ea"/>
                <a:cs typeface="+mn-cs"/>
              </a:rPr>
              <a:t>Hoạt động ngoại thương là sự trao đổi dưới hình thức mua bán hàng hóa và các dịch vụ kèm theo, khi người mua và người bán sinh sống ở các quốc gia khác nhau. Ngoại thương là một trong những hoạt động chủ yếu của kinh tế đối ngoại của một quốc gia. Hoạt động diễn ra giữa các quốc gia khác nhau về vị trí địa lý, nên không thể hiểu tập quán vận tải của nhau. Có thể nói vận tải đóng vai trò quan trọng trong các lĩnh vực: Phát triển hoạt động xuất nhập khẩu. Phát triển quan hệ hợp tác quốc tế. Phát triển du lịch quốc tế. Phát triển giao lưu văn hóa, khoa học kĩ thuật.</a:t>
            </a:r>
            <a:endParaRPr lang="en-US" sz="1200" b="0" i="0" kern="1200" dirty="0" smtClean="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CBE40377-7959-44A3-9E3A-A2263C614A7F}" type="slidenum">
              <a:rPr lang="en-US" smtClean="0"/>
              <a:t>17</a:t>
            </a:fld>
            <a:endParaRPr lang="en-US"/>
          </a:p>
        </p:txBody>
      </p:sp>
    </p:spTree>
    <p:extLst>
      <p:ext uri="{BB962C8B-B14F-4D97-AF65-F5344CB8AC3E}">
        <p14:creationId xmlns:p14="http://schemas.microsoft.com/office/powerpoint/2010/main" val="189528204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err="1" smtClean="0"/>
              <a:t>Giả</a:t>
            </a:r>
            <a:r>
              <a:rPr lang="en-US" dirty="0" smtClean="0"/>
              <a:t> </a:t>
            </a:r>
            <a:r>
              <a:rPr lang="en-US" dirty="0" err="1" smtClean="0"/>
              <a:t>sử</a:t>
            </a:r>
            <a:r>
              <a:rPr lang="en-US" baseline="0" dirty="0" smtClean="0"/>
              <a:t> </a:t>
            </a:r>
            <a:r>
              <a:rPr lang="en-US" baseline="0" dirty="0" err="1" smtClean="0"/>
              <a:t>nếu</a:t>
            </a:r>
            <a:r>
              <a:rPr lang="en-US" baseline="0" dirty="0" smtClean="0"/>
              <a:t> </a:t>
            </a:r>
            <a:r>
              <a:rPr lang="en-US" baseline="0" dirty="0" err="1" smtClean="0"/>
              <a:t>tàu</a:t>
            </a:r>
            <a:r>
              <a:rPr lang="en-US" baseline="0" dirty="0" smtClean="0"/>
              <a:t> A-B </a:t>
            </a:r>
            <a:r>
              <a:rPr lang="en-US" baseline="0" dirty="0" err="1" smtClean="0"/>
              <a:t>cùng</a:t>
            </a:r>
            <a:r>
              <a:rPr lang="en-US" baseline="0" dirty="0" smtClean="0"/>
              <a:t> </a:t>
            </a:r>
            <a:r>
              <a:rPr lang="en-US" baseline="0" dirty="0" err="1" smtClean="0"/>
              <a:t>trọng</a:t>
            </a:r>
            <a:r>
              <a:rPr lang="en-US" baseline="0" dirty="0" smtClean="0"/>
              <a:t> </a:t>
            </a:r>
            <a:r>
              <a:rPr lang="en-US" baseline="0" dirty="0" err="1" smtClean="0"/>
              <a:t>tải</a:t>
            </a:r>
            <a:r>
              <a:rPr lang="en-US" baseline="0" dirty="0" smtClean="0"/>
              <a:t> </a:t>
            </a:r>
            <a:r>
              <a:rPr lang="en-US" baseline="0" dirty="0" err="1" smtClean="0"/>
              <a:t>sức</a:t>
            </a:r>
            <a:r>
              <a:rPr lang="en-US" baseline="0" dirty="0" smtClean="0"/>
              <a:t> </a:t>
            </a:r>
            <a:r>
              <a:rPr lang="en-US" baseline="0" dirty="0" err="1" smtClean="0"/>
              <a:t>chở</a:t>
            </a:r>
            <a:r>
              <a:rPr lang="en-US" baseline="0" dirty="0" smtClean="0"/>
              <a:t> </a:t>
            </a:r>
            <a:r>
              <a:rPr lang="en-US" baseline="0" dirty="0" err="1" smtClean="0"/>
              <a:t>tối</a:t>
            </a:r>
            <a:r>
              <a:rPr lang="en-US" baseline="0" dirty="0" smtClean="0"/>
              <a:t> đa là 300T </a:t>
            </a:r>
            <a:r>
              <a:rPr lang="en-US" baseline="0" dirty="0" err="1" smtClean="0"/>
              <a:t>với</a:t>
            </a:r>
            <a:r>
              <a:rPr lang="en-US" baseline="0" dirty="0" smtClean="0"/>
              <a:t> </a:t>
            </a:r>
            <a:r>
              <a:rPr lang="en-US" baseline="0" dirty="0" err="1" smtClean="0"/>
              <a:t>chiều</a:t>
            </a:r>
            <a:r>
              <a:rPr lang="en-US" baseline="0" dirty="0" smtClean="0"/>
              <a:t> </a:t>
            </a:r>
            <a:r>
              <a:rPr lang="en-US" baseline="0" dirty="0" err="1" smtClean="0"/>
              <a:t>dài</a:t>
            </a:r>
            <a:r>
              <a:rPr lang="en-US" baseline="0" dirty="0" smtClean="0"/>
              <a:t> </a:t>
            </a:r>
            <a:r>
              <a:rPr lang="en-US" baseline="0" dirty="0" err="1" smtClean="0"/>
              <a:t>tuyến</a:t>
            </a:r>
            <a:r>
              <a:rPr lang="en-US" baseline="0" dirty="0" smtClean="0"/>
              <a:t> </a:t>
            </a:r>
            <a:r>
              <a:rPr lang="en-US" baseline="0" dirty="0" err="1" smtClean="0"/>
              <a:t>như</a:t>
            </a:r>
            <a:r>
              <a:rPr lang="en-US" baseline="0" dirty="0" smtClean="0"/>
              <a:t> nhau là 200hl </a:t>
            </a:r>
            <a:r>
              <a:rPr lang="en-US" baseline="0" dirty="0" err="1" smtClean="0"/>
              <a:t>nếu</a:t>
            </a:r>
            <a:r>
              <a:rPr lang="en-US" baseline="0" dirty="0" smtClean="0"/>
              <a:t> </a:t>
            </a:r>
            <a:r>
              <a:rPr lang="en-US" baseline="0" dirty="0" err="1" smtClean="0"/>
              <a:t>Qa</a:t>
            </a:r>
            <a:r>
              <a:rPr lang="en-US" baseline="0" dirty="0" smtClean="0"/>
              <a:t>= 250 </a:t>
            </a:r>
            <a:r>
              <a:rPr lang="en-US" baseline="0" dirty="0" err="1" smtClean="0"/>
              <a:t>và</a:t>
            </a:r>
            <a:r>
              <a:rPr lang="en-US" baseline="0" dirty="0" smtClean="0"/>
              <a:t> QB =300 </a:t>
            </a:r>
            <a:r>
              <a:rPr lang="en-US" baseline="0" dirty="0" err="1" smtClean="0"/>
              <a:t>thì</a:t>
            </a:r>
            <a:r>
              <a:rPr lang="en-US" baseline="0" dirty="0" smtClean="0"/>
              <a:t> </a:t>
            </a:r>
            <a:r>
              <a:rPr lang="en-US" baseline="0" dirty="0" err="1" smtClean="0"/>
              <a:t>rõ</a:t>
            </a:r>
            <a:r>
              <a:rPr lang="en-US" baseline="0" dirty="0" smtClean="0"/>
              <a:t> là </a:t>
            </a:r>
            <a:r>
              <a:rPr lang="en-US" baseline="0" dirty="0" err="1" smtClean="0"/>
              <a:t>tàu</a:t>
            </a:r>
            <a:r>
              <a:rPr lang="en-US" baseline="0" dirty="0" smtClean="0"/>
              <a:t> B  </a:t>
            </a:r>
            <a:r>
              <a:rPr lang="en-US" baseline="0" dirty="0" err="1" smtClean="0"/>
              <a:t>khai</a:t>
            </a:r>
            <a:r>
              <a:rPr lang="en-US" baseline="0" dirty="0" smtClean="0"/>
              <a:t> </a:t>
            </a:r>
            <a:r>
              <a:rPr lang="en-US" baseline="0" dirty="0" err="1" smtClean="0"/>
              <a:t>thác</a:t>
            </a:r>
            <a:r>
              <a:rPr lang="en-US" baseline="0" dirty="0" smtClean="0"/>
              <a:t> </a:t>
            </a:r>
            <a:r>
              <a:rPr lang="en-US" baseline="0" dirty="0" err="1" smtClean="0"/>
              <a:t>tốt</a:t>
            </a:r>
            <a:r>
              <a:rPr lang="en-US" baseline="0" dirty="0" smtClean="0"/>
              <a:t> </a:t>
            </a:r>
            <a:r>
              <a:rPr lang="en-US" baseline="0" dirty="0" err="1" smtClean="0"/>
              <a:t>hơn</a:t>
            </a:r>
            <a:endParaRPr lang="en-US" baseline="0" dirty="0" smtClean="0"/>
          </a:p>
          <a:p>
            <a:pPr marL="0" marR="0" indent="0" algn="l" defTabSz="914400" rtl="0" eaLnBrk="1" fontAlgn="auto" latinLnBrk="0" hangingPunct="1">
              <a:lnSpc>
                <a:spcPct val="100000"/>
              </a:lnSpc>
              <a:spcBef>
                <a:spcPts val="0"/>
              </a:spcBef>
              <a:spcAft>
                <a:spcPts val="0"/>
              </a:spcAft>
              <a:buClrTx/>
              <a:buSzTx/>
              <a:buFontTx/>
              <a:buNone/>
              <a:tabLst/>
              <a:defRPr/>
            </a:pPr>
            <a:r>
              <a:rPr lang="en-US" dirty="0" err="1" smtClean="0"/>
              <a:t>Giả</a:t>
            </a:r>
            <a:r>
              <a:rPr lang="en-US" dirty="0" smtClean="0"/>
              <a:t> </a:t>
            </a:r>
            <a:r>
              <a:rPr lang="en-US" dirty="0" err="1" smtClean="0"/>
              <a:t>sử</a:t>
            </a:r>
            <a:r>
              <a:rPr lang="en-US" baseline="0" dirty="0" smtClean="0"/>
              <a:t> </a:t>
            </a:r>
            <a:r>
              <a:rPr lang="en-US" baseline="0" dirty="0" err="1" smtClean="0"/>
              <a:t>nếu</a:t>
            </a:r>
            <a:r>
              <a:rPr lang="en-US" baseline="0" dirty="0" smtClean="0"/>
              <a:t> </a:t>
            </a:r>
            <a:r>
              <a:rPr lang="en-US" baseline="0" dirty="0" err="1" smtClean="0"/>
              <a:t>tàu</a:t>
            </a:r>
            <a:r>
              <a:rPr lang="en-US" baseline="0" dirty="0" smtClean="0"/>
              <a:t> A-B </a:t>
            </a:r>
            <a:r>
              <a:rPr lang="en-US" baseline="0" dirty="0" err="1" smtClean="0"/>
              <a:t>cùng</a:t>
            </a:r>
            <a:r>
              <a:rPr lang="en-US" baseline="0" dirty="0" smtClean="0"/>
              <a:t> </a:t>
            </a:r>
            <a:r>
              <a:rPr lang="en-US" baseline="0" dirty="0" err="1" smtClean="0"/>
              <a:t>trọng</a:t>
            </a:r>
            <a:r>
              <a:rPr lang="en-US" baseline="0" dirty="0" smtClean="0"/>
              <a:t> </a:t>
            </a:r>
            <a:r>
              <a:rPr lang="en-US" baseline="0" dirty="0" err="1" smtClean="0"/>
              <a:t>tải</a:t>
            </a:r>
            <a:r>
              <a:rPr lang="en-US" baseline="0" dirty="0" smtClean="0"/>
              <a:t> </a:t>
            </a:r>
            <a:r>
              <a:rPr lang="en-US" baseline="0" dirty="0" err="1" smtClean="0"/>
              <a:t>sức</a:t>
            </a:r>
            <a:r>
              <a:rPr lang="en-US" baseline="0" dirty="0" smtClean="0"/>
              <a:t> </a:t>
            </a:r>
            <a:r>
              <a:rPr lang="en-US" baseline="0" dirty="0" err="1" smtClean="0"/>
              <a:t>chở</a:t>
            </a:r>
            <a:r>
              <a:rPr lang="en-US" baseline="0" dirty="0" smtClean="0"/>
              <a:t> </a:t>
            </a:r>
            <a:r>
              <a:rPr lang="en-US" baseline="0" dirty="0" err="1" smtClean="0"/>
              <a:t>tối</a:t>
            </a:r>
            <a:r>
              <a:rPr lang="en-US" baseline="0" dirty="0" smtClean="0"/>
              <a:t> đa là 300T </a:t>
            </a:r>
            <a:r>
              <a:rPr lang="en-US" baseline="0" dirty="0" err="1" smtClean="0"/>
              <a:t>với</a:t>
            </a:r>
            <a:r>
              <a:rPr lang="en-US" baseline="0" dirty="0" smtClean="0"/>
              <a:t> </a:t>
            </a:r>
            <a:r>
              <a:rPr lang="en-US" baseline="0" dirty="0" err="1" smtClean="0"/>
              <a:t>chiều</a:t>
            </a:r>
            <a:r>
              <a:rPr lang="en-US" baseline="0" dirty="0" smtClean="0"/>
              <a:t> </a:t>
            </a:r>
            <a:r>
              <a:rPr lang="en-US" baseline="0" dirty="0" err="1" smtClean="0"/>
              <a:t>dài</a:t>
            </a:r>
            <a:r>
              <a:rPr lang="en-US" baseline="0" dirty="0" smtClean="0"/>
              <a:t> </a:t>
            </a:r>
            <a:r>
              <a:rPr lang="en-US" baseline="0" dirty="0" err="1" smtClean="0"/>
              <a:t>tuyến</a:t>
            </a:r>
            <a:r>
              <a:rPr lang="en-US" baseline="0" dirty="0" smtClean="0"/>
              <a:t> </a:t>
            </a:r>
            <a:r>
              <a:rPr lang="en-US" baseline="0" dirty="0" err="1" smtClean="0"/>
              <a:t>khác</a:t>
            </a:r>
            <a:r>
              <a:rPr lang="en-US" baseline="0" dirty="0" smtClean="0"/>
              <a:t> nhau </a:t>
            </a:r>
            <a:r>
              <a:rPr lang="en-US" baseline="0" dirty="0" err="1" smtClean="0"/>
              <a:t>cụ</a:t>
            </a:r>
            <a:r>
              <a:rPr lang="en-US" baseline="0" dirty="0" smtClean="0"/>
              <a:t> </a:t>
            </a:r>
            <a:r>
              <a:rPr lang="en-US" baseline="0" dirty="0" err="1" smtClean="0"/>
              <a:t>thể</a:t>
            </a:r>
            <a:endParaRPr lang="en-US" baseline="0" dirty="0" smtClean="0"/>
          </a:p>
          <a:p>
            <a:pPr marL="0" marR="0" indent="0" algn="l" defTabSz="914400" rtl="0" eaLnBrk="1" fontAlgn="auto" latinLnBrk="0" hangingPunct="1">
              <a:lnSpc>
                <a:spcPct val="100000"/>
              </a:lnSpc>
              <a:spcBef>
                <a:spcPts val="0"/>
              </a:spcBef>
              <a:spcAft>
                <a:spcPts val="0"/>
              </a:spcAft>
              <a:buClrTx/>
              <a:buSzTx/>
              <a:buFontTx/>
              <a:buNone/>
              <a:tabLst/>
              <a:defRPr/>
            </a:pPr>
            <a:r>
              <a:rPr lang="en-US" b="1" baseline="0" dirty="0" err="1" smtClean="0"/>
              <a:t>Tàu</a:t>
            </a:r>
            <a:r>
              <a:rPr lang="en-US" b="1" baseline="0" dirty="0" smtClean="0"/>
              <a:t> A </a:t>
            </a:r>
            <a:r>
              <a:rPr lang="en-US" b="1" baseline="0" dirty="0" err="1" smtClean="0"/>
              <a:t>chạy</a:t>
            </a:r>
            <a:r>
              <a:rPr lang="en-US" b="1" baseline="0" dirty="0" smtClean="0"/>
              <a:t> </a:t>
            </a:r>
            <a:r>
              <a:rPr lang="en-US" b="1" baseline="0" dirty="0" err="1" smtClean="0"/>
              <a:t>tuyến</a:t>
            </a:r>
            <a:r>
              <a:rPr lang="en-US" b="1" baseline="0" dirty="0" smtClean="0"/>
              <a:t> </a:t>
            </a:r>
            <a:r>
              <a:rPr lang="en-US" b="1" baseline="0" dirty="0" err="1" smtClean="0"/>
              <a:t>Lxy</a:t>
            </a:r>
            <a:r>
              <a:rPr lang="en-US" b="1" baseline="0" dirty="0" smtClean="0"/>
              <a:t> =300hl, </a:t>
            </a:r>
            <a:r>
              <a:rPr lang="en-US" b="1" baseline="0" dirty="0" err="1" smtClean="0"/>
              <a:t>tàu</a:t>
            </a:r>
            <a:r>
              <a:rPr lang="en-US" b="1" baseline="0" dirty="0" smtClean="0"/>
              <a:t> B </a:t>
            </a:r>
            <a:r>
              <a:rPr lang="en-US" b="1" baseline="0" dirty="0" err="1" smtClean="0"/>
              <a:t>chạy</a:t>
            </a:r>
            <a:r>
              <a:rPr lang="en-US" b="1" baseline="0" dirty="0" smtClean="0"/>
              <a:t> </a:t>
            </a:r>
            <a:r>
              <a:rPr lang="en-US" b="1" baseline="0" dirty="0" err="1" smtClean="0"/>
              <a:t>tuyến</a:t>
            </a:r>
            <a:r>
              <a:rPr lang="en-US" b="1" baseline="0" dirty="0" smtClean="0"/>
              <a:t> </a:t>
            </a:r>
            <a:r>
              <a:rPr lang="en-US" b="1" baseline="0" dirty="0" err="1" smtClean="0"/>
              <a:t>Lmn</a:t>
            </a:r>
            <a:r>
              <a:rPr lang="en-US" b="1" baseline="0" dirty="0" smtClean="0"/>
              <a:t> = 200 hl</a:t>
            </a:r>
          </a:p>
          <a:p>
            <a:pPr marL="0" marR="0" indent="0" algn="l" defTabSz="914400" rtl="0" eaLnBrk="1" fontAlgn="auto" latinLnBrk="0" hangingPunct="1">
              <a:lnSpc>
                <a:spcPct val="100000"/>
              </a:lnSpc>
              <a:spcBef>
                <a:spcPts val="0"/>
              </a:spcBef>
              <a:spcAft>
                <a:spcPts val="0"/>
              </a:spcAft>
              <a:buClrTx/>
              <a:buSzTx/>
              <a:buFontTx/>
              <a:buNone/>
              <a:tabLst/>
              <a:defRPr/>
            </a:pPr>
            <a:r>
              <a:rPr lang="en-US" baseline="0" dirty="0" err="1" smtClean="0"/>
              <a:t>nếu</a:t>
            </a:r>
            <a:r>
              <a:rPr lang="en-US" baseline="0" dirty="0" smtClean="0"/>
              <a:t> </a:t>
            </a:r>
            <a:r>
              <a:rPr lang="en-US" baseline="0" dirty="0" err="1" smtClean="0"/>
              <a:t>Qa</a:t>
            </a:r>
            <a:r>
              <a:rPr lang="en-US" baseline="0" dirty="0" smtClean="0"/>
              <a:t>= 250 </a:t>
            </a:r>
            <a:r>
              <a:rPr lang="en-US" baseline="0" dirty="0" err="1" smtClean="0"/>
              <a:t>và</a:t>
            </a:r>
            <a:r>
              <a:rPr lang="en-US" baseline="0" dirty="0" smtClean="0"/>
              <a:t> QB =300 </a:t>
            </a:r>
            <a:r>
              <a:rPr lang="en-US" baseline="0" dirty="0" err="1" smtClean="0"/>
              <a:t>thì</a:t>
            </a:r>
            <a:r>
              <a:rPr lang="en-US" baseline="0" dirty="0" smtClean="0"/>
              <a:t>  </a:t>
            </a:r>
            <a:r>
              <a:rPr lang="en-US" baseline="0" dirty="0" err="1" smtClean="0"/>
              <a:t>chưa</a:t>
            </a:r>
            <a:r>
              <a:rPr lang="en-US" baseline="0" dirty="0" smtClean="0"/>
              <a:t> </a:t>
            </a:r>
            <a:r>
              <a:rPr lang="en-US" baseline="0" dirty="0" err="1" smtClean="0"/>
              <a:t>đánh</a:t>
            </a:r>
            <a:r>
              <a:rPr lang="en-US" baseline="0" dirty="0" smtClean="0"/>
              <a:t> </a:t>
            </a:r>
            <a:r>
              <a:rPr lang="en-US" baseline="0" dirty="0" err="1" smtClean="0"/>
              <a:t>giá</a:t>
            </a:r>
            <a:r>
              <a:rPr lang="en-US" baseline="0" dirty="0" smtClean="0"/>
              <a:t> </a:t>
            </a:r>
            <a:r>
              <a:rPr lang="en-US" baseline="0" dirty="0" err="1" smtClean="0"/>
              <a:t>đc</a:t>
            </a:r>
            <a:endParaRPr lang="en-US" baseline="0" dirty="0" smtClean="0"/>
          </a:p>
          <a:p>
            <a:pPr marL="0" marR="0" indent="0" algn="l" defTabSz="914400" rtl="0" eaLnBrk="1" fontAlgn="auto" latinLnBrk="0" hangingPunct="1">
              <a:lnSpc>
                <a:spcPct val="100000"/>
              </a:lnSpc>
              <a:spcBef>
                <a:spcPts val="0"/>
              </a:spcBef>
              <a:spcAft>
                <a:spcPts val="0"/>
              </a:spcAft>
              <a:buClrTx/>
              <a:buSzTx/>
              <a:buFontTx/>
              <a:buNone/>
              <a:tabLst/>
              <a:defRPr/>
            </a:pPr>
            <a:r>
              <a:rPr lang="en-US" b="1" baseline="0" dirty="0" err="1" smtClean="0"/>
              <a:t>Qla</a:t>
            </a:r>
            <a:r>
              <a:rPr lang="en-US" b="1" baseline="0" dirty="0" smtClean="0"/>
              <a:t> =250 *300 =75000 THL </a:t>
            </a:r>
            <a:r>
              <a:rPr lang="en-US" b="1" baseline="0" dirty="0" err="1" smtClean="0"/>
              <a:t>và</a:t>
            </a:r>
            <a:r>
              <a:rPr lang="en-US" b="1" baseline="0" dirty="0" smtClean="0"/>
              <a:t> </a:t>
            </a:r>
            <a:r>
              <a:rPr lang="en-US" b="1" baseline="0" dirty="0" err="1" smtClean="0"/>
              <a:t>QLb</a:t>
            </a:r>
            <a:r>
              <a:rPr lang="en-US" b="1" baseline="0" dirty="0" smtClean="0"/>
              <a:t> =60,000 THL</a:t>
            </a:r>
          </a:p>
          <a:p>
            <a:pPr marL="0" marR="0" indent="0" algn="l" defTabSz="914400" rtl="0" eaLnBrk="1" fontAlgn="auto" latinLnBrk="0" hangingPunct="1">
              <a:lnSpc>
                <a:spcPct val="100000"/>
              </a:lnSpc>
              <a:spcBef>
                <a:spcPts val="0"/>
              </a:spcBef>
              <a:spcAft>
                <a:spcPts val="0"/>
              </a:spcAft>
              <a:buClrTx/>
              <a:buSzTx/>
              <a:buFontTx/>
              <a:buNone/>
              <a:tabLst/>
              <a:defRPr/>
            </a:pPr>
            <a:endParaRPr lang="en-US" baseline="0" dirty="0" smtClean="0"/>
          </a:p>
          <a:p>
            <a:endParaRPr lang="en-US" dirty="0"/>
          </a:p>
        </p:txBody>
      </p:sp>
      <p:sp>
        <p:nvSpPr>
          <p:cNvPr id="4" name="Slide Number Placeholder 3"/>
          <p:cNvSpPr>
            <a:spLocks noGrp="1"/>
          </p:cNvSpPr>
          <p:nvPr>
            <p:ph type="sldNum" sz="quarter" idx="10"/>
          </p:nvPr>
        </p:nvSpPr>
        <p:spPr/>
        <p:txBody>
          <a:bodyPr/>
          <a:lstStyle/>
          <a:p>
            <a:fld id="{CBE40377-7959-44A3-9E3A-A2263C614A7F}" type="slidenum">
              <a:rPr lang="en-US" smtClean="0"/>
              <a:t>18</a:t>
            </a:fld>
            <a:endParaRPr lang="en-US"/>
          </a:p>
        </p:txBody>
      </p:sp>
    </p:spTree>
    <p:extLst>
      <p:ext uri="{BB962C8B-B14F-4D97-AF65-F5344CB8AC3E}">
        <p14:creationId xmlns:p14="http://schemas.microsoft.com/office/powerpoint/2010/main" val="393051489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rtl="0"/>
            <a:r>
              <a:rPr lang="vi-VN" sz="1200" b="0" kern="1200" dirty="0" smtClean="0">
                <a:solidFill>
                  <a:schemeClr val="tx1"/>
                </a:solidFill>
                <a:effectLst/>
                <a:latin typeface="+mn-lt"/>
                <a:ea typeface="+mn-ea"/>
                <a:cs typeface="+mn-cs"/>
              </a:rPr>
              <a:t>Đảm bảo an toàn là yêu cầu hàng đầu trong hoạt động vận tải là yêu cầu quan trọng nhất đối với ngành vận tải quyết định đến uy tín thương hiệu của người vận tải</a:t>
            </a:r>
          </a:p>
          <a:p>
            <a:pPr rtl="0"/>
            <a:r>
              <a:rPr lang="vi-VN" sz="1200" b="0" kern="1200" dirty="0" smtClean="0">
                <a:solidFill>
                  <a:schemeClr val="tx1"/>
                </a:solidFill>
                <a:effectLst/>
                <a:latin typeface="+mn-lt"/>
                <a:ea typeface="+mn-ea"/>
                <a:cs typeface="+mn-cs"/>
              </a:rPr>
              <a:t>Việc đảm bảo an toàn đối với người và hàng hóa có thể hiểu như sau</a:t>
            </a:r>
          </a:p>
          <a:p>
            <a:pPr rtl="0"/>
            <a:r>
              <a:rPr lang="vi-VN" sz="1200" b="1" i="0" kern="1200" dirty="0" smtClean="0">
                <a:solidFill>
                  <a:schemeClr val="tx1"/>
                </a:solidFill>
                <a:effectLst/>
                <a:latin typeface="+mn-lt"/>
                <a:ea typeface="+mn-ea"/>
                <a:cs typeface="+mn-cs"/>
              </a:rPr>
              <a:t>Đảm bảo an toàn cho hàng hóa là đảm bảo được số lượng và chất lượng cho hàng hóa được tình trạng như vậy Có thể nói là như phim mới vừa được sản xuất việc đảm bảo số lượng </a:t>
            </a:r>
            <a:r>
              <a:rPr lang="vi-VN" sz="1200" b="0" i="0" kern="1200" dirty="0" smtClean="0">
                <a:solidFill>
                  <a:schemeClr val="tx1"/>
                </a:solidFill>
                <a:effectLst/>
                <a:latin typeface="+mn-lt"/>
                <a:ea typeface="+mn-ea"/>
                <a:cs typeface="+mn-cs"/>
              </a:rPr>
              <a:t>Tức là không để hư hỏng mất mát, hao hụt trong quá trình sản xuất đảm bảo chất lượn</a:t>
            </a:r>
            <a:r>
              <a:rPr lang="en-US" sz="1200" b="0" i="0" kern="1200" dirty="0" smtClean="0">
                <a:solidFill>
                  <a:schemeClr val="tx1"/>
                </a:solidFill>
                <a:effectLst/>
                <a:latin typeface="+mn-lt"/>
                <a:ea typeface="+mn-ea"/>
                <a:cs typeface="+mn-cs"/>
              </a:rPr>
              <a:t> n</a:t>
            </a:r>
            <a:r>
              <a:rPr lang="vi-VN" sz="1200" b="0" i="0" kern="1200" dirty="0" smtClean="0">
                <a:solidFill>
                  <a:schemeClr val="tx1"/>
                </a:solidFill>
                <a:effectLst/>
                <a:latin typeface="+mn-lt"/>
                <a:ea typeface="+mn-ea"/>
                <a:cs typeface="+mn-cs"/>
              </a:rPr>
              <a:t>guyên vẹn như lúc nhận hàng để vận chuyển tình trạng ra sao thì giao hàng đúng </a:t>
            </a:r>
            <a:r>
              <a:rPr lang="en-US" sz="1200" b="0" i="0" kern="1200" dirty="0" err="1" smtClean="0">
                <a:solidFill>
                  <a:schemeClr val="tx1"/>
                </a:solidFill>
                <a:effectLst/>
                <a:latin typeface="+mn-lt"/>
                <a:ea typeface="+mn-ea"/>
                <a:cs typeface="+mn-cs"/>
              </a:rPr>
              <a:t>như</a:t>
            </a:r>
            <a:r>
              <a:rPr lang="en-US" sz="1200" b="0" i="0" kern="1200" baseline="0" dirty="0" smtClean="0">
                <a:solidFill>
                  <a:schemeClr val="tx1"/>
                </a:solidFill>
                <a:effectLst/>
                <a:latin typeface="+mn-lt"/>
                <a:ea typeface="+mn-ea"/>
                <a:cs typeface="+mn-cs"/>
              </a:rPr>
              <a:t> </a:t>
            </a:r>
            <a:r>
              <a:rPr lang="en-US" sz="1200" b="1" i="0" kern="1200" baseline="0" dirty="0" err="1" smtClean="0">
                <a:solidFill>
                  <a:schemeClr val="tx1"/>
                </a:solidFill>
                <a:effectLst/>
                <a:latin typeface="+mn-lt"/>
                <a:ea typeface="+mn-ea"/>
                <a:cs typeface="+mn-cs"/>
              </a:rPr>
              <a:t>vậycụ</a:t>
            </a:r>
            <a:r>
              <a:rPr lang="en-US" sz="1200" b="1" i="0" kern="1200" baseline="0" dirty="0" smtClean="0">
                <a:solidFill>
                  <a:schemeClr val="tx1"/>
                </a:solidFill>
                <a:effectLst/>
                <a:latin typeface="+mn-lt"/>
                <a:ea typeface="+mn-ea"/>
                <a:cs typeface="+mn-cs"/>
              </a:rPr>
              <a:t> </a:t>
            </a:r>
            <a:r>
              <a:rPr lang="en-US" sz="1200" b="1" i="0" kern="1200" baseline="0" dirty="0" err="1" smtClean="0">
                <a:solidFill>
                  <a:schemeClr val="tx1"/>
                </a:solidFill>
                <a:effectLst/>
                <a:latin typeface="+mn-lt"/>
                <a:ea typeface="+mn-ea"/>
                <a:cs typeface="+mn-cs"/>
              </a:rPr>
              <a:t>thể</a:t>
            </a:r>
            <a:r>
              <a:rPr lang="en-US" sz="1200" b="1" i="0" kern="1200" baseline="0" dirty="0" smtClean="0">
                <a:solidFill>
                  <a:schemeClr val="tx1"/>
                </a:solidFill>
                <a:effectLst/>
                <a:latin typeface="+mn-lt"/>
                <a:ea typeface="+mn-ea"/>
                <a:cs typeface="+mn-cs"/>
              </a:rPr>
              <a:t> </a:t>
            </a:r>
            <a:r>
              <a:rPr lang="en-US" sz="1200" b="1" i="0" kern="1200" baseline="0" dirty="0" err="1" smtClean="0">
                <a:solidFill>
                  <a:schemeClr val="tx1"/>
                </a:solidFill>
                <a:effectLst/>
                <a:latin typeface="+mn-lt"/>
                <a:ea typeface="+mn-ea"/>
                <a:cs typeface="+mn-cs"/>
              </a:rPr>
              <a:t>phải</a:t>
            </a:r>
            <a:r>
              <a:rPr lang="vi-VN" sz="1200" b="1" i="0" kern="1200" dirty="0" smtClean="0">
                <a:solidFill>
                  <a:schemeClr val="tx1"/>
                </a:solidFill>
                <a:effectLst/>
                <a:latin typeface="+mn-lt"/>
                <a:ea typeface="+mn-ea"/>
                <a:cs typeface="+mn-cs"/>
              </a:rPr>
              <a:t> đảm bảo đặc tính bên trong hàng hóa bao bì bên ngoài hàng hóa không bị bóp méo hư hỏng ảnh không bị biến chất </a:t>
            </a:r>
            <a:endParaRPr lang="en-US" sz="1200" b="1" i="0" kern="1200" dirty="0" smtClean="0">
              <a:solidFill>
                <a:schemeClr val="tx1"/>
              </a:solidFill>
              <a:effectLst/>
              <a:latin typeface="+mn-lt"/>
              <a:ea typeface="+mn-ea"/>
              <a:cs typeface="+mn-cs"/>
            </a:endParaRPr>
          </a:p>
          <a:p>
            <a:pPr marL="171450" indent="-171450" rtl="0">
              <a:buFont typeface="Symbol" panose="05050102010706020507" pitchFamily="18" charset="2"/>
              <a:buChar char="Þ"/>
            </a:pPr>
            <a:r>
              <a:rPr lang="vi-VN" sz="1200" b="0" i="0" kern="1200" dirty="0" smtClean="0">
                <a:solidFill>
                  <a:schemeClr val="tx1"/>
                </a:solidFill>
                <a:effectLst/>
                <a:latin typeface="+mn-lt"/>
                <a:ea typeface="+mn-ea"/>
                <a:cs typeface="+mn-cs"/>
              </a:rPr>
              <a:t>Thực tế cho thấy việc đảm bảo đặc tính bên trong hàng hóa cũng như đảm bảo số lượng hàng hóa cũng gặp nhiều khó khăn đặc biệt là những mặt hàng nông sản như gạo có độ Thủy phần nhất định dù được vận chuyển bằng bao gạo nhưng vẫn có sự hao hụt mất mát do sự bay hơi của gạo áo huống hồ những mặt hàng độ sát đổ đống trên tàu n</a:t>
            </a:r>
            <a:r>
              <a:rPr lang="en-US" sz="1200" b="0" i="0" kern="1200" dirty="0" err="1" smtClean="0">
                <a:solidFill>
                  <a:schemeClr val="tx1"/>
                </a:solidFill>
                <a:effectLst/>
                <a:latin typeface="+mn-lt"/>
                <a:ea typeface="+mn-ea"/>
                <a:cs typeface="+mn-cs"/>
              </a:rPr>
              <a:t>hư</a:t>
            </a:r>
            <a:r>
              <a:rPr lang="en-US" sz="1200" b="0" i="0" kern="1200" baseline="0" dirty="0" smtClean="0">
                <a:solidFill>
                  <a:schemeClr val="tx1"/>
                </a:solidFill>
                <a:effectLst/>
                <a:latin typeface="+mn-lt"/>
                <a:ea typeface="+mn-ea"/>
                <a:cs typeface="+mn-cs"/>
              </a:rPr>
              <a:t> hang </a:t>
            </a:r>
            <a:r>
              <a:rPr lang="en-US" sz="1200" b="0" i="0" kern="1200" baseline="0" dirty="0" err="1" smtClean="0">
                <a:solidFill>
                  <a:schemeClr val="tx1"/>
                </a:solidFill>
                <a:effectLst/>
                <a:latin typeface="+mn-lt"/>
                <a:ea typeface="+mn-ea"/>
                <a:cs typeface="+mn-cs"/>
              </a:rPr>
              <a:t>dăm</a:t>
            </a:r>
            <a:r>
              <a:rPr lang="en-US" sz="1200" b="0" i="0" kern="1200" baseline="0" dirty="0" smtClean="0">
                <a:solidFill>
                  <a:schemeClr val="tx1"/>
                </a:solidFill>
                <a:effectLst/>
                <a:latin typeface="+mn-lt"/>
                <a:ea typeface="+mn-ea"/>
                <a:cs typeface="+mn-cs"/>
              </a:rPr>
              <a:t> </a:t>
            </a:r>
            <a:r>
              <a:rPr lang="en-US" sz="1200" b="0" i="0" kern="1200" baseline="0" dirty="0" err="1" smtClean="0">
                <a:solidFill>
                  <a:schemeClr val="tx1"/>
                </a:solidFill>
                <a:effectLst/>
                <a:latin typeface="+mn-lt"/>
                <a:ea typeface="+mn-ea"/>
                <a:cs typeface="+mn-cs"/>
              </a:rPr>
              <a:t>gỗ</a:t>
            </a:r>
            <a:r>
              <a:rPr lang="en-US" sz="1200" b="0" i="0" kern="1200" baseline="0" dirty="0" smtClean="0">
                <a:solidFill>
                  <a:schemeClr val="tx1"/>
                </a:solidFill>
                <a:effectLst/>
                <a:latin typeface="+mn-lt"/>
                <a:ea typeface="+mn-ea"/>
                <a:cs typeface="+mn-cs"/>
              </a:rPr>
              <a:t> ,</a:t>
            </a:r>
            <a:r>
              <a:rPr lang="en-US" sz="1200" b="0" i="0" kern="1200" baseline="0" dirty="0" err="1" smtClean="0">
                <a:solidFill>
                  <a:schemeClr val="tx1"/>
                </a:solidFill>
                <a:effectLst/>
                <a:latin typeface="+mn-lt"/>
                <a:ea typeface="+mn-ea"/>
                <a:cs typeface="+mn-cs"/>
              </a:rPr>
              <a:t>bắp</a:t>
            </a:r>
            <a:r>
              <a:rPr lang="en-US" sz="1200" b="0" i="0" kern="1200" baseline="0" dirty="0" smtClean="0">
                <a:solidFill>
                  <a:schemeClr val="tx1"/>
                </a:solidFill>
                <a:effectLst/>
                <a:latin typeface="+mn-lt"/>
                <a:ea typeface="+mn-ea"/>
                <a:cs typeface="+mn-cs"/>
              </a:rPr>
              <a:t> </a:t>
            </a:r>
            <a:r>
              <a:rPr lang="vi-VN" sz="1200" b="0" i="0" kern="1200" dirty="0" smtClean="0">
                <a:solidFill>
                  <a:schemeClr val="tx1"/>
                </a:solidFill>
                <a:effectLst/>
                <a:latin typeface="+mn-lt"/>
                <a:ea typeface="+mn-ea"/>
                <a:cs typeface="+mn-cs"/>
              </a:rPr>
              <a:t> xá vỏ đậu nành sự hao hụt do chênh lệch đầu cư do bay bụi trong quá trình bốc xếp do độ ẩm là điều không tránh khỏi vì vậy người ta sẽ đặt ra giới hạ</a:t>
            </a:r>
            <a:r>
              <a:rPr lang="en-US" sz="1200" b="0" i="0" kern="1200" dirty="0" smtClean="0">
                <a:solidFill>
                  <a:schemeClr val="tx1"/>
                </a:solidFill>
                <a:effectLst/>
                <a:latin typeface="+mn-lt"/>
                <a:ea typeface="+mn-ea"/>
                <a:cs typeface="+mn-cs"/>
              </a:rPr>
              <a:t>n</a:t>
            </a:r>
            <a:r>
              <a:rPr lang="en-US" sz="1200" b="0" i="0" kern="1200" baseline="0" dirty="0" smtClean="0">
                <a:solidFill>
                  <a:schemeClr val="tx1"/>
                </a:solidFill>
                <a:effectLst/>
                <a:latin typeface="+mn-lt"/>
                <a:ea typeface="+mn-ea"/>
                <a:cs typeface="+mn-cs"/>
              </a:rPr>
              <a:t> </a:t>
            </a:r>
            <a:r>
              <a:rPr lang="en-US" sz="1200" b="0" i="0" kern="1200" baseline="0" dirty="0" err="1" smtClean="0">
                <a:solidFill>
                  <a:schemeClr val="tx1"/>
                </a:solidFill>
                <a:effectLst/>
                <a:latin typeface="+mn-lt"/>
                <a:ea typeface="+mn-ea"/>
                <a:cs typeface="+mn-cs"/>
              </a:rPr>
              <a:t>thất</a:t>
            </a:r>
            <a:r>
              <a:rPr lang="en-US" sz="1200" b="0" i="0" kern="1200" baseline="0" dirty="0" smtClean="0">
                <a:solidFill>
                  <a:schemeClr val="tx1"/>
                </a:solidFill>
                <a:effectLst/>
                <a:latin typeface="+mn-lt"/>
                <a:ea typeface="+mn-ea"/>
                <a:cs typeface="+mn-cs"/>
              </a:rPr>
              <a:t> </a:t>
            </a:r>
            <a:r>
              <a:rPr lang="en-US" sz="1200" b="0" i="0" kern="1200" baseline="0" dirty="0" err="1" smtClean="0">
                <a:solidFill>
                  <a:schemeClr val="tx1"/>
                </a:solidFill>
                <a:effectLst/>
                <a:latin typeface="+mn-lt"/>
                <a:ea typeface="+mn-ea"/>
                <a:cs typeface="+mn-cs"/>
              </a:rPr>
              <a:t>thoát</a:t>
            </a:r>
            <a:r>
              <a:rPr lang="en-US" sz="1200" b="0" i="0" kern="1200" baseline="0" dirty="0" smtClean="0">
                <a:solidFill>
                  <a:schemeClr val="tx1"/>
                </a:solidFill>
                <a:effectLst/>
                <a:latin typeface="+mn-lt"/>
                <a:ea typeface="+mn-ea"/>
                <a:cs typeface="+mn-cs"/>
              </a:rPr>
              <a:t> </a:t>
            </a:r>
            <a:r>
              <a:rPr lang="vi-VN" sz="1200" b="0" i="0" kern="1200" dirty="0" smtClean="0">
                <a:solidFill>
                  <a:schemeClr val="tx1"/>
                </a:solidFill>
                <a:effectLst/>
                <a:latin typeface="+mn-lt"/>
                <a:ea typeface="+mn-ea"/>
                <a:cs typeface="+mn-cs"/>
              </a:rPr>
              <a:t> cho nhà vận tải thường là 0,3%.... </a:t>
            </a:r>
            <a:endParaRPr lang="en-US" sz="1200" b="0" i="0" kern="1200" dirty="0" smtClean="0">
              <a:solidFill>
                <a:schemeClr val="tx1"/>
              </a:solidFill>
              <a:effectLst/>
              <a:latin typeface="+mn-lt"/>
              <a:ea typeface="+mn-ea"/>
              <a:cs typeface="+mn-cs"/>
            </a:endParaRPr>
          </a:p>
          <a:p>
            <a:pPr marL="171450" indent="-171450" rtl="0">
              <a:buFont typeface="Symbol" panose="05050102010706020507" pitchFamily="18" charset="2"/>
              <a:buChar char="Þ"/>
            </a:pPr>
            <a:r>
              <a:rPr lang="vi-VN" sz="1200" b="1" i="0" kern="1200" dirty="0" smtClean="0">
                <a:solidFill>
                  <a:schemeClr val="tx1"/>
                </a:solidFill>
                <a:effectLst/>
                <a:latin typeface="+mn-lt"/>
                <a:ea typeface="+mn-ea"/>
                <a:cs typeface="+mn-cs"/>
              </a:rPr>
              <a:t>Việc bảo quản hàng hóa là một vấn đề phức tạp và phải có trình độ nhất định có thể nói để có lý thuyết về bảo vệ hàng hóa một cách đúng đắn </a:t>
            </a:r>
            <a:r>
              <a:rPr lang="vi-VN" sz="1200" b="0" i="0" kern="1200" dirty="0" smtClean="0">
                <a:solidFill>
                  <a:schemeClr val="tx1"/>
                </a:solidFill>
                <a:effectLst/>
                <a:latin typeface="+mn-lt"/>
                <a:ea typeface="+mn-ea"/>
                <a:cs typeface="+mn-cs"/>
              </a:rPr>
              <a:t>thì người ta phải nghiên cứu rõ ràng về đặc tính lý hóa của hàng hóa từ đó đưa ra phương phá</a:t>
            </a:r>
            <a:r>
              <a:rPr lang="en-US" sz="1200" b="0" i="0" kern="1200" baseline="0" dirty="0" smtClean="0">
                <a:solidFill>
                  <a:schemeClr val="tx1"/>
                </a:solidFill>
                <a:effectLst/>
                <a:latin typeface="+mn-lt"/>
                <a:ea typeface="+mn-ea"/>
                <a:cs typeface="+mn-cs"/>
              </a:rPr>
              <a:t> </a:t>
            </a:r>
            <a:r>
              <a:rPr lang="en-US" sz="1200" b="0" i="0" kern="1200" baseline="0" dirty="0" err="1" smtClean="0">
                <a:solidFill>
                  <a:schemeClr val="tx1"/>
                </a:solidFill>
                <a:effectLst/>
                <a:latin typeface="+mn-lt"/>
                <a:ea typeface="+mn-ea"/>
                <a:cs typeface="+mn-cs"/>
              </a:rPr>
              <a:t>chất</a:t>
            </a:r>
            <a:r>
              <a:rPr lang="en-US" sz="1200" b="0" i="0" kern="1200" baseline="0" dirty="0" smtClean="0">
                <a:solidFill>
                  <a:schemeClr val="tx1"/>
                </a:solidFill>
                <a:effectLst/>
                <a:latin typeface="+mn-lt"/>
                <a:ea typeface="+mn-ea"/>
                <a:cs typeface="+mn-cs"/>
              </a:rPr>
              <a:t> </a:t>
            </a:r>
            <a:r>
              <a:rPr lang="vi-VN" sz="1200" b="0" i="0" kern="1200" dirty="0" smtClean="0">
                <a:solidFill>
                  <a:schemeClr val="tx1"/>
                </a:solidFill>
                <a:effectLst/>
                <a:latin typeface="+mn-lt"/>
                <a:ea typeface="+mn-ea"/>
                <a:cs typeface="+mn-cs"/>
              </a:rPr>
              <a:t> xếp khoa học và tiếp đó là sản xuất ra những vật liệu công cụ vật liệu  chèn lót bao bọc giữ cho tình trạng của hàng hóa được đảm bảo nguyên vẹn đến mức có thể đó là lý do môn bảo quản hàng hóa ra đời có thể lấy ví dụ về lý thuyết bảo quản hàng hóa như mặt hàng Chuối mặt hàng thủy hải sản mặt hàng trái cây mặt hàng gỗ ...</a:t>
            </a:r>
          </a:p>
          <a:p>
            <a:pPr rtl="0"/>
            <a:r>
              <a:rPr lang="vi-VN" sz="1200" b="1" i="0" kern="1200" dirty="0" smtClean="0">
                <a:solidFill>
                  <a:schemeClr val="tx1"/>
                </a:solidFill>
                <a:effectLst/>
                <a:latin typeface="+mn-lt"/>
                <a:ea typeface="+mn-ea"/>
                <a:cs typeface="+mn-cs"/>
              </a:rPr>
              <a:t>Đối với hành khách đảm bảo an toàn là phải đảm bảo được số lượng hành khách cũng như tính mạng sức khỏe của hành khách không để hình khách bị thương tổn tổn hại trong quá trình vận chuyển kể cả tinh thần và sức khỏe không để tài sản của hành khách bị mất mát hư hỏng trong quá trình vận chuyển </a:t>
            </a:r>
            <a:r>
              <a:rPr lang="vi-VN" sz="1200" b="0" i="0" kern="1200" dirty="0" smtClean="0">
                <a:solidFill>
                  <a:schemeClr val="tx1"/>
                </a:solidFill>
                <a:effectLst/>
                <a:latin typeface="+mn-lt"/>
                <a:ea typeface="+mn-ea"/>
                <a:cs typeface="+mn-cs"/>
              </a:rPr>
              <a:t>Vận chuyển hành khách được coi là chất lượng nếu nhà vận tải đảm bảo được việc vận tải thực tế đáp ứng được sự mong đợi kỳ vọng của hành khách trước đó mong đợi như thế nào thực tế như vậy khi nó tùy thuộc vào chào Vân khúc thị trường và nhu cầu vận tải được phục vụ</a:t>
            </a:r>
          </a:p>
          <a:p>
            <a:r>
              <a:rPr lang="en-US" b="1" dirty="0" smtClean="0"/>
              <a:t>An</a:t>
            </a:r>
            <a:r>
              <a:rPr lang="en-US" b="1" baseline="0" dirty="0" smtClean="0"/>
              <a:t> </a:t>
            </a:r>
            <a:r>
              <a:rPr lang="en-US" b="1" baseline="0" dirty="0" err="1" smtClean="0"/>
              <a:t>toàn</a:t>
            </a:r>
            <a:r>
              <a:rPr lang="en-US" b="1" baseline="0" dirty="0" smtClean="0"/>
              <a:t> </a:t>
            </a:r>
            <a:r>
              <a:rPr lang="en-US" b="1" baseline="0" dirty="0" err="1" smtClean="0"/>
              <a:t>trong</a:t>
            </a:r>
            <a:r>
              <a:rPr lang="en-US" b="1" baseline="0" dirty="0" smtClean="0"/>
              <a:t> </a:t>
            </a:r>
            <a:r>
              <a:rPr lang="en-US" b="1" baseline="0" dirty="0" err="1" smtClean="0"/>
              <a:t>bảo</a:t>
            </a:r>
            <a:r>
              <a:rPr lang="en-US" b="1" baseline="0" dirty="0" smtClean="0"/>
              <a:t> </a:t>
            </a:r>
            <a:r>
              <a:rPr lang="en-US" b="1" baseline="0" dirty="0" err="1" smtClean="0"/>
              <a:t>quản</a:t>
            </a:r>
            <a:r>
              <a:rPr lang="en-US" b="1" baseline="0" dirty="0" smtClean="0"/>
              <a:t> </a:t>
            </a:r>
            <a:r>
              <a:rPr lang="en-US" b="1" baseline="0" dirty="0" err="1" smtClean="0"/>
              <a:t>hàg</a:t>
            </a:r>
            <a:r>
              <a:rPr lang="en-US" b="1" baseline="0" dirty="0" smtClean="0"/>
              <a:t> </a:t>
            </a:r>
            <a:r>
              <a:rPr lang="en-US" b="1" baseline="0" dirty="0" err="1" smtClean="0"/>
              <a:t>hóa</a:t>
            </a:r>
            <a:r>
              <a:rPr lang="en-US" b="1" baseline="0" dirty="0" smtClean="0"/>
              <a:t>:</a:t>
            </a:r>
          </a:p>
          <a:p>
            <a:pPr marL="0" indent="0">
              <a:buFont typeface="Wingdings" panose="05000000000000000000" pitchFamily="2" charset="2"/>
              <a:buNone/>
            </a:pPr>
            <a:r>
              <a:rPr lang="en-US" b="1" baseline="0" dirty="0" err="1" smtClean="0"/>
              <a:t>Quả</a:t>
            </a:r>
            <a:r>
              <a:rPr lang="en-US" b="1" baseline="0" dirty="0" smtClean="0"/>
              <a:t> </a:t>
            </a:r>
            <a:r>
              <a:rPr lang="en-US" b="1" baseline="0" dirty="0" err="1" smtClean="0"/>
              <a:t>chuối</a:t>
            </a:r>
            <a:r>
              <a:rPr lang="en-US" b="1" baseline="0" dirty="0" smtClean="0"/>
              <a:t> </a:t>
            </a:r>
            <a:r>
              <a:rPr lang="en-US" b="1" baseline="0" dirty="0" err="1" smtClean="0"/>
              <a:t>khi</a:t>
            </a:r>
            <a:r>
              <a:rPr lang="en-US" b="1" baseline="0" dirty="0" smtClean="0"/>
              <a:t> </a:t>
            </a:r>
            <a:r>
              <a:rPr lang="en-US" b="1" baseline="0" dirty="0" err="1" smtClean="0"/>
              <a:t>xuất</a:t>
            </a:r>
            <a:r>
              <a:rPr lang="en-US" b="1" baseline="0" dirty="0" smtClean="0"/>
              <a:t> </a:t>
            </a:r>
            <a:r>
              <a:rPr lang="en-US" b="1" baseline="0" dirty="0" err="1" smtClean="0"/>
              <a:t>khẩu</a:t>
            </a:r>
            <a:r>
              <a:rPr lang="en-US" b="1" baseline="0" dirty="0" smtClean="0"/>
              <a:t> sang </a:t>
            </a:r>
            <a:r>
              <a:rPr lang="en-US" b="1" baseline="0" dirty="0" err="1" smtClean="0"/>
              <a:t>chau</a:t>
            </a:r>
            <a:r>
              <a:rPr lang="en-US" b="1" baseline="0" dirty="0" smtClean="0"/>
              <a:t> </a:t>
            </a:r>
            <a:r>
              <a:rPr lang="en-US" b="1" baseline="0" dirty="0" err="1" smtClean="0"/>
              <a:t>âu</a:t>
            </a:r>
            <a:r>
              <a:rPr lang="en-US" b="1" baseline="0" dirty="0" smtClean="0"/>
              <a:t> </a:t>
            </a:r>
            <a:r>
              <a:rPr lang="en-US" b="0" baseline="0" dirty="0" err="1" smtClean="0"/>
              <a:t>yêu</a:t>
            </a:r>
            <a:r>
              <a:rPr lang="en-US" b="0" baseline="0" dirty="0" smtClean="0"/>
              <a:t> </a:t>
            </a:r>
            <a:r>
              <a:rPr lang="en-US" b="0" baseline="0" dirty="0" err="1" smtClean="0"/>
              <a:t>cầu</a:t>
            </a:r>
            <a:r>
              <a:rPr lang="en-US" b="0" baseline="0" dirty="0" smtClean="0"/>
              <a:t> </a:t>
            </a:r>
            <a:r>
              <a:rPr lang="en-US" b="0" baseline="0" dirty="0" err="1" smtClean="0"/>
              <a:t>rất</a:t>
            </a:r>
            <a:r>
              <a:rPr lang="en-US" b="0" baseline="0" dirty="0" smtClean="0"/>
              <a:t> </a:t>
            </a:r>
            <a:r>
              <a:rPr lang="en-US" b="0" baseline="0" dirty="0" err="1" smtClean="0"/>
              <a:t>ngặt</a:t>
            </a:r>
            <a:r>
              <a:rPr lang="en-US" b="0" baseline="0" dirty="0" smtClean="0"/>
              <a:t> </a:t>
            </a:r>
            <a:r>
              <a:rPr lang="en-US" b="0" baseline="0" dirty="0" err="1" smtClean="0"/>
              <a:t>nghèo</a:t>
            </a:r>
            <a:r>
              <a:rPr lang="en-US" b="0" baseline="0" dirty="0" smtClean="0"/>
              <a:t> </a:t>
            </a:r>
            <a:r>
              <a:rPr lang="en-US" b="0" baseline="0" dirty="0" err="1" smtClean="0"/>
              <a:t>như</a:t>
            </a:r>
            <a:r>
              <a:rPr lang="en-US" b="0" baseline="0" dirty="0" smtClean="0"/>
              <a:t> </a:t>
            </a:r>
            <a:r>
              <a:rPr lang="en-US" b="0" baseline="0" dirty="0" err="1" smtClean="0"/>
              <a:t>quả</a:t>
            </a:r>
            <a:r>
              <a:rPr lang="en-US" b="0" baseline="0" dirty="0" smtClean="0"/>
              <a:t> </a:t>
            </a:r>
            <a:r>
              <a:rPr lang="en-US" b="0" baseline="0" dirty="0" err="1" smtClean="0"/>
              <a:t>chuối</a:t>
            </a:r>
            <a:r>
              <a:rPr lang="en-US" b="0" baseline="0" dirty="0" smtClean="0"/>
              <a:t> </a:t>
            </a:r>
            <a:r>
              <a:rPr lang="en-US" b="0" baseline="0" dirty="0" err="1" smtClean="0"/>
              <a:t>ko</a:t>
            </a:r>
            <a:r>
              <a:rPr lang="en-US" b="0" baseline="0" dirty="0" smtClean="0"/>
              <a:t> </a:t>
            </a:r>
            <a:r>
              <a:rPr lang="en-US" b="0" baseline="0" dirty="0" err="1" smtClean="0"/>
              <a:t>giập</a:t>
            </a:r>
            <a:r>
              <a:rPr lang="en-US" b="0" baseline="0" dirty="0" smtClean="0"/>
              <a:t>, </a:t>
            </a:r>
            <a:r>
              <a:rPr lang="en-US" b="0" baseline="0" dirty="0" err="1" smtClean="0"/>
              <a:t>gãy</a:t>
            </a:r>
            <a:r>
              <a:rPr lang="en-US" b="0" baseline="0" dirty="0" smtClean="0"/>
              <a:t>, </a:t>
            </a:r>
            <a:r>
              <a:rPr lang="en-US" b="0" baseline="0" dirty="0" err="1" smtClean="0"/>
              <a:t>ko</a:t>
            </a:r>
            <a:r>
              <a:rPr lang="en-US" b="0" baseline="0" dirty="0" smtClean="0"/>
              <a:t> </a:t>
            </a:r>
            <a:r>
              <a:rPr lang="en-US" b="0" baseline="0" dirty="0" err="1" smtClean="0"/>
              <a:t>rám</a:t>
            </a:r>
            <a:r>
              <a:rPr lang="en-US" b="0" baseline="0" dirty="0" smtClean="0"/>
              <a:t> </a:t>
            </a:r>
            <a:r>
              <a:rPr lang="en-US" b="0" baseline="0" dirty="0" err="1" smtClean="0"/>
              <a:t>nắng</a:t>
            </a:r>
            <a:r>
              <a:rPr lang="en-US" b="0" baseline="0" dirty="0" smtClean="0"/>
              <a:t>, </a:t>
            </a:r>
            <a:r>
              <a:rPr lang="en-US" b="0" baseline="0" dirty="0" err="1" smtClean="0"/>
              <a:t>rám</a:t>
            </a:r>
            <a:r>
              <a:rPr lang="en-US" b="0" baseline="0" dirty="0" smtClean="0"/>
              <a:t> </a:t>
            </a:r>
            <a:r>
              <a:rPr lang="en-US" b="0" baseline="0" dirty="0" err="1" smtClean="0"/>
              <a:t>muội</a:t>
            </a:r>
            <a:r>
              <a:rPr lang="en-US" b="0" baseline="0" dirty="0" smtClean="0"/>
              <a:t>, </a:t>
            </a:r>
            <a:r>
              <a:rPr lang="en-US" b="0" baseline="0" dirty="0" err="1" smtClean="0"/>
              <a:t>thâm</a:t>
            </a:r>
            <a:r>
              <a:rPr lang="en-US" b="0" baseline="0" dirty="0" smtClean="0"/>
              <a:t> </a:t>
            </a:r>
            <a:r>
              <a:rPr lang="en-US" b="0" baseline="0" dirty="0" err="1" smtClean="0"/>
              <a:t>đen</a:t>
            </a:r>
            <a:r>
              <a:rPr lang="en-US" b="0" baseline="0" dirty="0" smtClean="0"/>
              <a:t>, </a:t>
            </a:r>
            <a:r>
              <a:rPr lang="en-US" b="0" baseline="0" dirty="0" err="1" smtClean="0"/>
              <a:t>dính</a:t>
            </a:r>
            <a:r>
              <a:rPr lang="en-US" b="0" baseline="0" dirty="0" smtClean="0"/>
              <a:t> </a:t>
            </a:r>
            <a:r>
              <a:rPr lang="en-US" b="0" baseline="0" dirty="0" err="1" smtClean="0"/>
              <a:t>nhựa</a:t>
            </a:r>
            <a:r>
              <a:rPr lang="en-US" b="0" baseline="0" dirty="0" smtClean="0"/>
              <a:t> </a:t>
            </a:r>
            <a:r>
              <a:rPr lang="en-US" b="0" baseline="0" dirty="0" err="1" smtClean="0"/>
              <a:t>ướt</a:t>
            </a:r>
            <a:r>
              <a:rPr lang="en-US" b="0" baseline="0" dirty="0" smtClean="0"/>
              <a:t> </a:t>
            </a:r>
            <a:r>
              <a:rPr lang="en-US" b="0" baseline="0" dirty="0" err="1" smtClean="0"/>
              <a:t>chưa</a:t>
            </a:r>
            <a:r>
              <a:rPr lang="en-US" b="0" baseline="0" dirty="0" smtClean="0"/>
              <a:t> </a:t>
            </a:r>
            <a:r>
              <a:rPr lang="en-US" b="0" baseline="0" dirty="0" err="1" smtClean="0"/>
              <a:t>khô</a:t>
            </a:r>
            <a:r>
              <a:rPr lang="en-US" b="0" baseline="0" dirty="0" smtClean="0"/>
              <a:t>, </a:t>
            </a:r>
            <a:r>
              <a:rPr lang="en-US" b="0" baseline="0" dirty="0" err="1" smtClean="0"/>
              <a:t>bụi</a:t>
            </a:r>
            <a:r>
              <a:rPr lang="en-US" b="0" baseline="0" dirty="0" smtClean="0"/>
              <a:t> </a:t>
            </a:r>
            <a:r>
              <a:rPr lang="en-US" b="0" baseline="0" dirty="0" err="1" smtClean="0"/>
              <a:t>đất</a:t>
            </a:r>
            <a:r>
              <a:rPr lang="en-US" b="0" baseline="0" dirty="0" smtClean="0">
                <a:sym typeface="Wingdings" panose="05000000000000000000" pitchFamily="2" charset="2"/>
              </a:rPr>
              <a:t> </a:t>
            </a:r>
            <a:r>
              <a:rPr lang="en-US" b="0" baseline="0" dirty="0" err="1" smtClean="0">
                <a:sym typeface="Wingdings" panose="05000000000000000000" pitchFamily="2" charset="2"/>
              </a:rPr>
              <a:t>tức</a:t>
            </a:r>
            <a:r>
              <a:rPr lang="en-US" b="0" baseline="0" dirty="0" smtClean="0">
                <a:sym typeface="Wingdings" panose="05000000000000000000" pitchFamily="2" charset="2"/>
              </a:rPr>
              <a:t> </a:t>
            </a:r>
            <a:r>
              <a:rPr lang="en-US" b="0" baseline="0" dirty="0" err="1" smtClean="0">
                <a:sym typeface="Wingdings" panose="05000000000000000000" pitchFamily="2" charset="2"/>
              </a:rPr>
              <a:t>khô</a:t>
            </a:r>
            <a:r>
              <a:rPr lang="en-US" b="0" baseline="0" dirty="0" smtClean="0">
                <a:sym typeface="Wingdings" panose="05000000000000000000" pitchFamily="2" charset="2"/>
              </a:rPr>
              <a:t> </a:t>
            </a:r>
            <a:r>
              <a:rPr lang="en-US" b="0" baseline="0" dirty="0" err="1" smtClean="0">
                <a:sym typeface="Wingdings" panose="05000000000000000000" pitchFamily="2" charset="2"/>
              </a:rPr>
              <a:t>ráo</a:t>
            </a:r>
            <a:r>
              <a:rPr lang="en-US" b="0" baseline="0" dirty="0" smtClean="0">
                <a:sym typeface="Wingdings" panose="05000000000000000000" pitchFamily="2" charset="2"/>
              </a:rPr>
              <a:t> , </a:t>
            </a:r>
            <a:r>
              <a:rPr lang="en-US" b="0" baseline="0" dirty="0" err="1" smtClean="0">
                <a:sym typeface="Wingdings" panose="05000000000000000000" pitchFamily="2" charset="2"/>
              </a:rPr>
              <a:t>sạch</a:t>
            </a:r>
            <a:r>
              <a:rPr lang="en-US" b="0" baseline="0" dirty="0" smtClean="0">
                <a:sym typeface="Wingdings" panose="05000000000000000000" pitchFamily="2" charset="2"/>
              </a:rPr>
              <a:t> </a:t>
            </a:r>
            <a:r>
              <a:rPr lang="en-US" b="0" baseline="0" dirty="0" err="1" smtClean="0">
                <a:sym typeface="Wingdings" panose="05000000000000000000" pitchFamily="2" charset="2"/>
              </a:rPr>
              <a:t>sẽ</a:t>
            </a:r>
            <a:r>
              <a:rPr lang="en-US" b="0" baseline="0" dirty="0" smtClean="0">
                <a:sym typeface="Wingdings" panose="05000000000000000000" pitchFamily="2" charset="2"/>
              </a:rPr>
              <a:t>, </a:t>
            </a:r>
            <a:r>
              <a:rPr lang="en-US" b="0" baseline="0" dirty="0" err="1" smtClean="0">
                <a:sym typeface="Wingdings" panose="05000000000000000000" pitchFamily="2" charset="2"/>
              </a:rPr>
              <a:t>chuối</a:t>
            </a:r>
            <a:r>
              <a:rPr lang="en-US" b="0" baseline="0" dirty="0" smtClean="0">
                <a:sym typeface="Wingdings" panose="05000000000000000000" pitchFamily="2" charset="2"/>
              </a:rPr>
              <a:t> </a:t>
            </a:r>
            <a:r>
              <a:rPr lang="en-US" b="0" baseline="0" dirty="0" err="1" smtClean="0">
                <a:sym typeface="Wingdings" panose="05000000000000000000" pitchFamily="2" charset="2"/>
              </a:rPr>
              <a:t>hái</a:t>
            </a:r>
            <a:r>
              <a:rPr lang="en-US" b="0" baseline="0" dirty="0" smtClean="0">
                <a:sym typeface="Wingdings" panose="05000000000000000000" pitchFamily="2" charset="2"/>
              </a:rPr>
              <a:t> </a:t>
            </a:r>
            <a:r>
              <a:rPr lang="en-US" b="0" baseline="0" dirty="0" err="1" smtClean="0">
                <a:sym typeface="Wingdings" panose="05000000000000000000" pitchFamily="2" charset="2"/>
              </a:rPr>
              <a:t>xuống</a:t>
            </a:r>
            <a:r>
              <a:rPr lang="en-US" b="0" baseline="0" dirty="0" smtClean="0">
                <a:sym typeface="Wingdings" panose="05000000000000000000" pitchFamily="2" charset="2"/>
              </a:rPr>
              <a:t> </a:t>
            </a:r>
            <a:r>
              <a:rPr lang="en-US" b="0" baseline="0" dirty="0" err="1" smtClean="0">
                <a:sym typeface="Wingdings" panose="05000000000000000000" pitchFamily="2" charset="2"/>
              </a:rPr>
              <a:t>có</a:t>
            </a:r>
            <a:r>
              <a:rPr lang="en-US" b="0" baseline="0" dirty="0" smtClean="0">
                <a:sym typeface="Wingdings" panose="05000000000000000000" pitchFamily="2" charset="2"/>
              </a:rPr>
              <a:t> </a:t>
            </a:r>
            <a:r>
              <a:rPr lang="en-US" b="0" baseline="0" dirty="0" err="1" smtClean="0">
                <a:sym typeface="Wingdings" panose="05000000000000000000" pitchFamily="2" charset="2"/>
              </a:rPr>
              <a:t>đồ</a:t>
            </a:r>
            <a:r>
              <a:rPr lang="en-US" b="0" baseline="0" dirty="0" smtClean="0">
                <a:sym typeface="Wingdings" panose="05000000000000000000" pitchFamily="2" charset="2"/>
              </a:rPr>
              <a:t> </a:t>
            </a:r>
            <a:r>
              <a:rPr lang="en-US" b="1" i="1" baseline="0" dirty="0" err="1" smtClean="0">
                <a:sym typeface="Wingdings" panose="05000000000000000000" pitchFamily="2" charset="2"/>
              </a:rPr>
              <a:t>già</a:t>
            </a:r>
            <a:r>
              <a:rPr lang="en-US" b="1" i="1" baseline="0" dirty="0" smtClean="0">
                <a:sym typeface="Wingdings" panose="05000000000000000000" pitchFamily="2" charset="2"/>
              </a:rPr>
              <a:t> </a:t>
            </a:r>
            <a:r>
              <a:rPr lang="en-US" b="1" i="1" baseline="0" dirty="0" err="1" smtClean="0">
                <a:sym typeface="Wingdings" panose="05000000000000000000" pitchFamily="2" charset="2"/>
              </a:rPr>
              <a:t>từ</a:t>
            </a:r>
            <a:r>
              <a:rPr lang="en-US" b="1" i="1" baseline="0" dirty="0" smtClean="0">
                <a:sym typeface="Wingdings" panose="05000000000000000000" pitchFamily="2" charset="2"/>
              </a:rPr>
              <a:t> 75-80% </a:t>
            </a:r>
            <a:r>
              <a:rPr lang="en-US" b="1" i="1" baseline="0" dirty="0" err="1" smtClean="0">
                <a:sym typeface="Wingdings" panose="05000000000000000000" pitchFamily="2" charset="2"/>
              </a:rPr>
              <a:t>quả</a:t>
            </a:r>
            <a:r>
              <a:rPr lang="en-US" b="1" i="1" baseline="0" dirty="0" smtClean="0">
                <a:sym typeface="Wingdings" panose="05000000000000000000" pitchFamily="2" charset="2"/>
              </a:rPr>
              <a:t> </a:t>
            </a:r>
            <a:r>
              <a:rPr lang="en-US" b="1" i="1" baseline="0" dirty="0" err="1" smtClean="0">
                <a:sym typeface="Wingdings" panose="05000000000000000000" pitchFamily="2" charset="2"/>
              </a:rPr>
              <a:t>có</a:t>
            </a:r>
            <a:r>
              <a:rPr lang="en-US" b="1" i="1" baseline="0" dirty="0" smtClean="0">
                <a:sym typeface="Wingdings" panose="05000000000000000000" pitchFamily="2" charset="2"/>
              </a:rPr>
              <a:t> </a:t>
            </a:r>
            <a:r>
              <a:rPr lang="en-US" b="1" i="1" baseline="0" dirty="0" err="1" smtClean="0">
                <a:sym typeface="Wingdings" panose="05000000000000000000" pitchFamily="2" charset="2"/>
              </a:rPr>
              <a:t>màu</a:t>
            </a:r>
            <a:r>
              <a:rPr lang="en-US" b="1" i="1" baseline="0" dirty="0" smtClean="0">
                <a:sym typeface="Wingdings" panose="05000000000000000000" pitchFamily="2" charset="2"/>
              </a:rPr>
              <a:t> </a:t>
            </a:r>
            <a:r>
              <a:rPr lang="en-US" b="1" i="1" baseline="0" dirty="0" err="1" smtClean="0">
                <a:sym typeface="Wingdings" panose="05000000000000000000" pitchFamily="2" charset="2"/>
              </a:rPr>
              <a:t>xanh</a:t>
            </a:r>
            <a:r>
              <a:rPr lang="en-US" b="1" i="1" baseline="0" dirty="0" smtClean="0">
                <a:sym typeface="Wingdings" panose="05000000000000000000" pitchFamily="2" charset="2"/>
              </a:rPr>
              <a:t> </a:t>
            </a:r>
            <a:r>
              <a:rPr lang="en-US" b="1" i="1" baseline="0" dirty="0" err="1" smtClean="0">
                <a:sym typeface="Wingdings" panose="05000000000000000000" pitchFamily="2" charset="2"/>
              </a:rPr>
              <a:t>lục</a:t>
            </a:r>
            <a:r>
              <a:rPr lang="en-US" b="1" i="1" baseline="0" dirty="0" smtClean="0">
                <a:sym typeface="Wingdings" panose="05000000000000000000" pitchFamily="2" charset="2"/>
              </a:rPr>
              <a:t> </a:t>
            </a:r>
            <a:r>
              <a:rPr lang="en-US" b="1" i="1" baseline="0" dirty="0" err="1" smtClean="0">
                <a:sym typeface="Wingdings" panose="05000000000000000000" pitchFamily="2" charset="2"/>
              </a:rPr>
              <a:t>hoặc</a:t>
            </a:r>
            <a:r>
              <a:rPr lang="en-US" b="1" i="1" baseline="0" dirty="0" smtClean="0">
                <a:sym typeface="Wingdings" panose="05000000000000000000" pitchFamily="2" charset="2"/>
              </a:rPr>
              <a:t> </a:t>
            </a:r>
            <a:r>
              <a:rPr lang="en-US" b="1" i="1" baseline="0" dirty="0" err="1" smtClean="0">
                <a:sym typeface="Wingdings" panose="05000000000000000000" pitchFamily="2" charset="2"/>
              </a:rPr>
              <a:t>xanh</a:t>
            </a:r>
            <a:r>
              <a:rPr lang="en-US" b="1" i="1" baseline="0" dirty="0" smtClean="0">
                <a:sym typeface="Wingdings" panose="05000000000000000000" pitchFamily="2" charset="2"/>
              </a:rPr>
              <a:t> </a:t>
            </a:r>
            <a:r>
              <a:rPr lang="en-US" b="1" i="1" baseline="0" dirty="0" err="1" smtClean="0">
                <a:sym typeface="Wingdings" panose="05000000000000000000" pitchFamily="2" charset="2"/>
              </a:rPr>
              <a:t>sáng</a:t>
            </a:r>
            <a:r>
              <a:rPr lang="en-US" b="0" baseline="0" dirty="0" err="1" smtClean="0">
                <a:sym typeface="Wingdings" panose="05000000000000000000" pitchFamily="2" charset="2"/>
              </a:rPr>
              <a:t>bảo</a:t>
            </a:r>
            <a:r>
              <a:rPr lang="en-US" b="0" baseline="0" dirty="0" smtClean="0">
                <a:sym typeface="Wingdings" panose="05000000000000000000" pitchFamily="2" charset="2"/>
              </a:rPr>
              <a:t> </a:t>
            </a:r>
            <a:r>
              <a:rPr lang="en-US" b="0" baseline="0" dirty="0" err="1" smtClean="0">
                <a:sym typeface="Wingdings" panose="05000000000000000000" pitchFamily="2" charset="2"/>
              </a:rPr>
              <a:t>quản</a:t>
            </a:r>
            <a:r>
              <a:rPr lang="en-US" b="0" baseline="0" dirty="0" smtClean="0">
                <a:sym typeface="Wingdings" panose="05000000000000000000" pitchFamily="2" charset="2"/>
              </a:rPr>
              <a:t> </a:t>
            </a:r>
            <a:r>
              <a:rPr lang="en-US" b="0" baseline="0" dirty="0" err="1" smtClean="0">
                <a:sym typeface="Wingdings" panose="05000000000000000000" pitchFamily="2" charset="2"/>
              </a:rPr>
              <a:t>trong</a:t>
            </a:r>
            <a:r>
              <a:rPr lang="en-US" b="0" baseline="0" dirty="0" smtClean="0">
                <a:sym typeface="Wingdings" panose="05000000000000000000" pitchFamily="2" charset="2"/>
              </a:rPr>
              <a:t> container </a:t>
            </a:r>
            <a:r>
              <a:rPr lang="en-US" b="0" baseline="0" dirty="0" err="1" smtClean="0">
                <a:sym typeface="Wingdings" panose="05000000000000000000" pitchFamily="2" charset="2"/>
              </a:rPr>
              <a:t>lạnh</a:t>
            </a:r>
            <a:r>
              <a:rPr lang="en-US" b="0" baseline="0" dirty="0" smtClean="0">
                <a:sym typeface="Wingdings" panose="05000000000000000000" pitchFamily="2" charset="2"/>
              </a:rPr>
              <a:t> </a:t>
            </a:r>
            <a:r>
              <a:rPr lang="en-US" b="0" baseline="0" dirty="0" err="1" smtClean="0">
                <a:sym typeface="Wingdings" panose="05000000000000000000" pitchFamily="2" charset="2"/>
              </a:rPr>
              <a:t>đc</a:t>
            </a:r>
            <a:r>
              <a:rPr lang="en-US" b="0" baseline="0" dirty="0" smtClean="0">
                <a:sym typeface="Wingdings" panose="05000000000000000000" pitchFamily="2" charset="2"/>
              </a:rPr>
              <a:t> </a:t>
            </a:r>
            <a:r>
              <a:rPr lang="en-US" b="0" baseline="0" dirty="0" err="1" smtClean="0">
                <a:sym typeface="Wingdings" panose="05000000000000000000" pitchFamily="2" charset="2"/>
              </a:rPr>
              <a:t>đặt</a:t>
            </a:r>
            <a:r>
              <a:rPr lang="en-US" b="0" baseline="0" dirty="0" smtClean="0">
                <a:sym typeface="Wingdings" panose="05000000000000000000" pitchFamily="2" charset="2"/>
              </a:rPr>
              <a:t> </a:t>
            </a:r>
            <a:r>
              <a:rPr lang="en-US" b="0" baseline="0" dirty="0" err="1" smtClean="0">
                <a:sym typeface="Wingdings" panose="05000000000000000000" pitchFamily="2" charset="2"/>
              </a:rPr>
              <a:t>trong</a:t>
            </a:r>
            <a:r>
              <a:rPr lang="en-US" b="0" baseline="0" dirty="0" smtClean="0">
                <a:sym typeface="Wingdings" panose="05000000000000000000" pitchFamily="2" charset="2"/>
              </a:rPr>
              <a:t> </a:t>
            </a:r>
            <a:r>
              <a:rPr lang="en-US" b="0" baseline="0" dirty="0" err="1" smtClean="0">
                <a:sym typeface="Wingdings" panose="05000000000000000000" pitchFamily="2" charset="2"/>
              </a:rPr>
              <a:t>các</a:t>
            </a:r>
            <a:r>
              <a:rPr lang="en-US" b="0" baseline="0" dirty="0" smtClean="0">
                <a:sym typeface="Wingdings" panose="05000000000000000000" pitchFamily="2" charset="2"/>
              </a:rPr>
              <a:t> </a:t>
            </a:r>
            <a:r>
              <a:rPr lang="en-US" b="0" baseline="0" dirty="0" err="1" smtClean="0">
                <a:sym typeface="Wingdings" panose="05000000000000000000" pitchFamily="2" charset="2"/>
              </a:rPr>
              <a:t>thùng</a:t>
            </a:r>
            <a:r>
              <a:rPr lang="en-US" b="0" baseline="0" dirty="0" smtClean="0">
                <a:sym typeface="Wingdings" panose="05000000000000000000" pitchFamily="2" charset="2"/>
              </a:rPr>
              <a:t> carton </a:t>
            </a:r>
            <a:r>
              <a:rPr lang="en-US" b="0" baseline="0" dirty="0" err="1" smtClean="0">
                <a:sym typeface="Wingdings" panose="05000000000000000000" pitchFamily="2" charset="2"/>
              </a:rPr>
              <a:t>chịu</a:t>
            </a:r>
            <a:r>
              <a:rPr lang="en-US" b="0" baseline="0" dirty="0" smtClean="0">
                <a:sym typeface="Wingdings" panose="05000000000000000000" pitchFamily="2" charset="2"/>
              </a:rPr>
              <a:t> </a:t>
            </a:r>
            <a:r>
              <a:rPr lang="en-US" b="0" baseline="0" dirty="0" err="1" smtClean="0">
                <a:sym typeface="Wingdings" panose="05000000000000000000" pitchFamily="2" charset="2"/>
              </a:rPr>
              <a:t>lực</a:t>
            </a:r>
            <a:r>
              <a:rPr lang="en-US" b="0" baseline="0" dirty="0" smtClean="0">
                <a:sym typeface="Wingdings" panose="05000000000000000000" pitchFamily="2" charset="2"/>
              </a:rPr>
              <a:t> </a:t>
            </a:r>
            <a:r>
              <a:rPr lang="en-US" b="0" baseline="0" dirty="0" err="1" smtClean="0">
                <a:sym typeface="Wingdings" panose="05000000000000000000" pitchFamily="2" charset="2"/>
              </a:rPr>
              <a:t>tốt,đc</a:t>
            </a:r>
            <a:r>
              <a:rPr lang="en-US" b="0" baseline="0" dirty="0" smtClean="0">
                <a:sym typeface="Wingdings" panose="05000000000000000000" pitchFamily="2" charset="2"/>
              </a:rPr>
              <a:t> </a:t>
            </a:r>
            <a:r>
              <a:rPr lang="en-US" b="0" baseline="0" dirty="0" err="1" smtClean="0">
                <a:sym typeface="Wingdings" panose="05000000000000000000" pitchFamily="2" charset="2"/>
              </a:rPr>
              <a:t>khử</a:t>
            </a:r>
            <a:r>
              <a:rPr lang="en-US" b="0" baseline="0" dirty="0" smtClean="0">
                <a:sym typeface="Wingdings" panose="05000000000000000000" pitchFamily="2" charset="2"/>
              </a:rPr>
              <a:t> </a:t>
            </a:r>
            <a:r>
              <a:rPr lang="en-US" b="0" baseline="0" dirty="0" err="1" smtClean="0">
                <a:sym typeface="Wingdings" panose="05000000000000000000" pitchFamily="2" charset="2"/>
              </a:rPr>
              <a:t>trùng</a:t>
            </a:r>
            <a:r>
              <a:rPr lang="en-US" b="0" baseline="0" dirty="0" smtClean="0">
                <a:sym typeface="Wingdings" panose="05000000000000000000" pitchFamily="2" charset="2"/>
              </a:rPr>
              <a:t> </a:t>
            </a:r>
            <a:r>
              <a:rPr lang="en-US" b="0" baseline="0" dirty="0" err="1" smtClean="0">
                <a:sym typeface="Wingdings" panose="05000000000000000000" pitchFamily="2" charset="2"/>
              </a:rPr>
              <a:t>có</a:t>
            </a:r>
            <a:r>
              <a:rPr lang="en-US" b="0" baseline="0" dirty="0" smtClean="0">
                <a:sym typeface="Wingdings" panose="05000000000000000000" pitchFamily="2" charset="2"/>
              </a:rPr>
              <a:t> </a:t>
            </a:r>
            <a:r>
              <a:rPr lang="en-US" b="0" baseline="0" dirty="0" err="1" smtClean="0">
                <a:sym typeface="Wingdings" panose="05000000000000000000" pitchFamily="2" charset="2"/>
              </a:rPr>
              <a:t>lỗ</a:t>
            </a:r>
            <a:r>
              <a:rPr lang="en-US" b="0" baseline="0" dirty="0" smtClean="0">
                <a:sym typeface="Wingdings" panose="05000000000000000000" pitchFamily="2" charset="2"/>
              </a:rPr>
              <a:t> </a:t>
            </a:r>
            <a:r>
              <a:rPr lang="en-US" b="0" baseline="0" dirty="0" err="1" smtClean="0">
                <a:sym typeface="Wingdings" panose="05000000000000000000" pitchFamily="2" charset="2"/>
              </a:rPr>
              <a:t>thoáng</a:t>
            </a:r>
            <a:r>
              <a:rPr lang="en-US" b="0" baseline="0" dirty="0" smtClean="0">
                <a:sym typeface="Wingdings" panose="05000000000000000000" pitchFamily="2" charset="2"/>
              </a:rPr>
              <a:t> </a:t>
            </a:r>
            <a:r>
              <a:rPr lang="en-US" b="0" baseline="0" dirty="0" err="1" smtClean="0">
                <a:sym typeface="Wingdings" panose="05000000000000000000" pitchFamily="2" charset="2"/>
              </a:rPr>
              <a:t>khí</a:t>
            </a:r>
            <a:r>
              <a:rPr lang="en-US" b="0" baseline="0" dirty="0" smtClean="0">
                <a:sym typeface="Wingdings" panose="05000000000000000000" pitchFamily="2" charset="2"/>
              </a:rPr>
              <a:t>, </a:t>
            </a:r>
            <a:r>
              <a:rPr lang="en-US" b="0" baseline="0" dirty="0" err="1" smtClean="0">
                <a:sym typeface="Wingdings" panose="05000000000000000000" pitchFamily="2" charset="2"/>
              </a:rPr>
              <a:t>ko</a:t>
            </a:r>
            <a:r>
              <a:rPr lang="en-US" b="0" baseline="0" dirty="0" smtClean="0">
                <a:sym typeface="Wingdings" panose="05000000000000000000" pitchFamily="2" charset="2"/>
              </a:rPr>
              <a:t> </a:t>
            </a:r>
            <a:r>
              <a:rPr lang="en-US" b="0" baseline="0" dirty="0" err="1" smtClean="0">
                <a:sym typeface="Wingdings" panose="05000000000000000000" pitchFamily="2" charset="2"/>
              </a:rPr>
              <a:t>xếp</a:t>
            </a:r>
            <a:r>
              <a:rPr lang="en-US" b="0" baseline="0" dirty="0" smtClean="0">
                <a:sym typeface="Wingdings" panose="05000000000000000000" pitchFamily="2" charset="2"/>
              </a:rPr>
              <a:t> </a:t>
            </a:r>
            <a:r>
              <a:rPr lang="en-US" b="0" baseline="0" dirty="0" err="1" smtClean="0">
                <a:sym typeface="Wingdings" panose="05000000000000000000" pitchFamily="2" charset="2"/>
              </a:rPr>
              <a:t>quá</a:t>
            </a:r>
            <a:r>
              <a:rPr lang="en-US" b="0" baseline="0" dirty="0" smtClean="0">
                <a:sym typeface="Wingdings" panose="05000000000000000000" pitchFamily="2" charset="2"/>
              </a:rPr>
              <a:t> 2 </a:t>
            </a:r>
            <a:r>
              <a:rPr lang="en-US" b="0" baseline="0" dirty="0" err="1" smtClean="0">
                <a:sym typeface="Wingdings" panose="05000000000000000000" pitchFamily="2" charset="2"/>
              </a:rPr>
              <a:t>lớp</a:t>
            </a:r>
            <a:r>
              <a:rPr lang="en-US" b="0" baseline="0" dirty="0" smtClean="0">
                <a:sym typeface="Wingdings" panose="05000000000000000000" pitchFamily="2" charset="2"/>
              </a:rPr>
              <a:t> </a:t>
            </a:r>
            <a:r>
              <a:rPr lang="en-US" b="0" baseline="0" dirty="0" err="1" smtClean="0">
                <a:sym typeface="Wingdings" panose="05000000000000000000" pitchFamily="2" charset="2"/>
              </a:rPr>
              <a:t>trong</a:t>
            </a:r>
            <a:r>
              <a:rPr lang="en-US" b="0" baseline="0" dirty="0" smtClean="0">
                <a:sym typeface="Wingdings" panose="05000000000000000000" pitchFamily="2" charset="2"/>
              </a:rPr>
              <a:t> </a:t>
            </a:r>
            <a:r>
              <a:rPr lang="en-US" b="0" baseline="0" dirty="0" err="1" smtClean="0">
                <a:sym typeface="Wingdings" panose="05000000000000000000" pitchFamily="2" charset="2"/>
              </a:rPr>
              <a:t>thùng</a:t>
            </a:r>
            <a:r>
              <a:rPr lang="en-US" b="0" baseline="0" dirty="0" smtClean="0">
                <a:sym typeface="Wingdings" panose="05000000000000000000" pitchFamily="2" charset="2"/>
              </a:rPr>
              <a:t> </a:t>
            </a:r>
            <a:r>
              <a:rPr lang="en-US" b="0" baseline="0" dirty="0" err="1" smtClean="0">
                <a:sym typeface="Wingdings" panose="05000000000000000000" pitchFamily="2" charset="2"/>
              </a:rPr>
              <a:t>giữa</a:t>
            </a:r>
            <a:r>
              <a:rPr lang="en-US" b="0" baseline="0" dirty="0" smtClean="0">
                <a:sym typeface="Wingdings" panose="05000000000000000000" pitchFamily="2" charset="2"/>
              </a:rPr>
              <a:t> </a:t>
            </a:r>
            <a:r>
              <a:rPr lang="en-US" b="0" baseline="0" dirty="0" err="1" smtClean="0">
                <a:sym typeface="Wingdings" panose="05000000000000000000" pitchFamily="2" charset="2"/>
              </a:rPr>
              <a:t>chúng</a:t>
            </a:r>
            <a:r>
              <a:rPr lang="en-US" b="0" baseline="0" dirty="0" smtClean="0">
                <a:sym typeface="Wingdings" panose="05000000000000000000" pitchFamily="2" charset="2"/>
              </a:rPr>
              <a:t> </a:t>
            </a:r>
            <a:r>
              <a:rPr lang="en-US" b="0" baseline="0" dirty="0" err="1" smtClean="0">
                <a:sym typeface="Wingdings" panose="05000000000000000000" pitchFamily="2" charset="2"/>
              </a:rPr>
              <a:t>phải</a:t>
            </a:r>
            <a:r>
              <a:rPr lang="en-US" b="0" baseline="0" dirty="0" smtClean="0">
                <a:sym typeface="Wingdings" panose="05000000000000000000" pitchFamily="2" charset="2"/>
              </a:rPr>
              <a:t> </a:t>
            </a:r>
            <a:r>
              <a:rPr lang="en-US" b="0" baseline="0" dirty="0" err="1" smtClean="0">
                <a:sym typeface="Wingdings" panose="05000000000000000000" pitchFamily="2" charset="2"/>
              </a:rPr>
              <a:t>lót</a:t>
            </a:r>
            <a:r>
              <a:rPr lang="en-US" b="0" baseline="0" dirty="0" smtClean="0">
                <a:sym typeface="Wingdings" panose="05000000000000000000" pitchFamily="2" charset="2"/>
              </a:rPr>
              <a:t> </a:t>
            </a:r>
            <a:r>
              <a:rPr lang="en-US" b="0" baseline="0" dirty="0" err="1" smtClean="0">
                <a:sym typeface="Wingdings" panose="05000000000000000000" pitchFamily="2" charset="2"/>
              </a:rPr>
              <a:t>bằng</a:t>
            </a:r>
            <a:r>
              <a:rPr lang="en-US" b="0" baseline="0" dirty="0" smtClean="0">
                <a:sym typeface="Wingdings" panose="05000000000000000000" pitchFamily="2" charset="2"/>
              </a:rPr>
              <a:t> </a:t>
            </a:r>
            <a:r>
              <a:rPr lang="en-US" b="0" baseline="0" dirty="0" err="1" smtClean="0">
                <a:sym typeface="Wingdings" panose="05000000000000000000" pitchFamily="2" charset="2"/>
              </a:rPr>
              <a:t>giấy</a:t>
            </a:r>
            <a:r>
              <a:rPr lang="en-US" b="0" baseline="0" dirty="0" smtClean="0">
                <a:sym typeface="Wingdings" panose="05000000000000000000" pitchFamily="2" charset="2"/>
              </a:rPr>
              <a:t> </a:t>
            </a:r>
            <a:r>
              <a:rPr lang="en-US" b="0" baseline="0" dirty="0" err="1" smtClean="0">
                <a:sym typeface="Wingdings" panose="05000000000000000000" pitchFamily="2" charset="2"/>
              </a:rPr>
              <a:t>mềm</a:t>
            </a:r>
            <a:r>
              <a:rPr lang="en-US" b="0" baseline="0" dirty="0" smtClean="0">
                <a:sym typeface="Wingdings" panose="05000000000000000000" pitchFamily="2" charset="2"/>
              </a:rPr>
              <a:t>, </a:t>
            </a:r>
            <a:r>
              <a:rPr lang="en-US" b="0" baseline="0" dirty="0" err="1" smtClean="0">
                <a:sym typeface="Wingdings" panose="05000000000000000000" pitchFamily="2" charset="2"/>
              </a:rPr>
              <a:t>khối</a:t>
            </a:r>
            <a:r>
              <a:rPr lang="en-US" b="0" baseline="0" dirty="0" smtClean="0">
                <a:sym typeface="Wingdings" panose="05000000000000000000" pitchFamily="2" charset="2"/>
              </a:rPr>
              <a:t> </a:t>
            </a:r>
            <a:r>
              <a:rPr lang="en-US" b="0" baseline="0" dirty="0" err="1" smtClean="0">
                <a:sym typeface="Wingdings" panose="05000000000000000000" pitchFamily="2" charset="2"/>
              </a:rPr>
              <a:t>lượng</a:t>
            </a:r>
            <a:r>
              <a:rPr lang="en-US" b="0" baseline="0" dirty="0" smtClean="0">
                <a:sym typeface="Wingdings" panose="05000000000000000000" pitchFamily="2" charset="2"/>
              </a:rPr>
              <a:t> </a:t>
            </a:r>
            <a:r>
              <a:rPr lang="en-US" b="0" baseline="0" dirty="0" err="1" smtClean="0">
                <a:sym typeface="Wingdings" panose="05000000000000000000" pitchFamily="2" charset="2"/>
              </a:rPr>
              <a:t>mỗi</a:t>
            </a:r>
            <a:r>
              <a:rPr lang="en-US" b="0" baseline="0" dirty="0" smtClean="0">
                <a:sym typeface="Wingdings" panose="05000000000000000000" pitchFamily="2" charset="2"/>
              </a:rPr>
              <a:t>  </a:t>
            </a:r>
            <a:r>
              <a:rPr lang="en-US" b="0" baseline="0" dirty="0" err="1" smtClean="0">
                <a:sym typeface="Wingdings" panose="05000000000000000000" pitchFamily="2" charset="2"/>
              </a:rPr>
              <a:t>kiện</a:t>
            </a:r>
            <a:r>
              <a:rPr lang="en-US" b="0" baseline="0" dirty="0" smtClean="0">
                <a:sym typeface="Wingdings" panose="05000000000000000000" pitchFamily="2" charset="2"/>
              </a:rPr>
              <a:t> </a:t>
            </a:r>
            <a:r>
              <a:rPr lang="en-US" b="0" baseline="0" dirty="0" err="1" smtClean="0">
                <a:sym typeface="Wingdings" panose="05000000000000000000" pitchFamily="2" charset="2"/>
              </a:rPr>
              <a:t>ko</a:t>
            </a:r>
            <a:r>
              <a:rPr lang="en-US" b="0" baseline="0" dirty="0" smtClean="0">
                <a:sym typeface="Wingdings" panose="05000000000000000000" pitchFamily="2" charset="2"/>
              </a:rPr>
              <a:t> </a:t>
            </a:r>
            <a:r>
              <a:rPr lang="en-US" b="0" baseline="0" dirty="0" err="1" smtClean="0">
                <a:sym typeface="Wingdings" panose="05000000000000000000" pitchFamily="2" charset="2"/>
              </a:rPr>
              <a:t>nhỏ</a:t>
            </a:r>
            <a:r>
              <a:rPr lang="en-US" b="0" baseline="0" dirty="0" smtClean="0">
                <a:sym typeface="Wingdings" panose="05000000000000000000" pitchFamily="2" charset="2"/>
              </a:rPr>
              <a:t> </a:t>
            </a:r>
            <a:r>
              <a:rPr lang="en-US" b="1" baseline="0" dirty="0" smtClean="0">
                <a:sym typeface="Wingdings" panose="05000000000000000000" pitchFamily="2" charset="2"/>
              </a:rPr>
              <a:t>10 </a:t>
            </a:r>
            <a:r>
              <a:rPr lang="en-US" b="1" baseline="0" dirty="0" err="1" smtClean="0">
                <a:sym typeface="Wingdings" panose="05000000000000000000" pitchFamily="2" charset="2"/>
              </a:rPr>
              <a:t>ko</a:t>
            </a:r>
            <a:r>
              <a:rPr lang="en-US" b="1" baseline="0" dirty="0" smtClean="0">
                <a:sym typeface="Wingdings" panose="05000000000000000000" pitchFamily="2" charset="2"/>
              </a:rPr>
              <a:t> </a:t>
            </a:r>
            <a:r>
              <a:rPr lang="en-US" b="1" baseline="0" dirty="0" err="1" smtClean="0">
                <a:sym typeface="Wingdings" panose="05000000000000000000" pitchFamily="2" charset="2"/>
              </a:rPr>
              <a:t>lớn</a:t>
            </a:r>
            <a:r>
              <a:rPr lang="en-US" b="1" baseline="0" dirty="0" smtClean="0">
                <a:sym typeface="Wingdings" panose="05000000000000000000" pitchFamily="2" charset="2"/>
              </a:rPr>
              <a:t> </a:t>
            </a:r>
            <a:r>
              <a:rPr lang="en-US" b="1" baseline="0" dirty="0" err="1" smtClean="0">
                <a:sym typeface="Wingdings" panose="05000000000000000000" pitchFamily="2" charset="2"/>
              </a:rPr>
              <a:t>hơn</a:t>
            </a:r>
            <a:r>
              <a:rPr lang="en-US" b="1" baseline="0" dirty="0" smtClean="0">
                <a:sym typeface="Wingdings" panose="05000000000000000000" pitchFamily="2" charset="2"/>
              </a:rPr>
              <a:t> 18 kg, </a:t>
            </a:r>
            <a:r>
              <a:rPr lang="en-US" b="0" baseline="0" dirty="0" err="1" smtClean="0">
                <a:sym typeface="Wingdings" panose="05000000000000000000" pitchFamily="2" charset="2"/>
              </a:rPr>
              <a:t>màng</a:t>
            </a:r>
            <a:r>
              <a:rPr lang="en-US" b="0" baseline="0" dirty="0" smtClean="0">
                <a:sym typeface="Wingdings" panose="05000000000000000000" pitchFamily="2" charset="2"/>
              </a:rPr>
              <a:t> </a:t>
            </a:r>
            <a:r>
              <a:rPr lang="en-US" b="0" baseline="0" dirty="0" err="1" smtClean="0">
                <a:sym typeface="Wingdings" panose="05000000000000000000" pitchFamily="2" charset="2"/>
              </a:rPr>
              <a:t>nhựa</a:t>
            </a:r>
            <a:r>
              <a:rPr lang="en-US" b="0" baseline="0" dirty="0" smtClean="0">
                <a:sym typeface="Wingdings" panose="05000000000000000000" pitchFamily="2" charset="2"/>
              </a:rPr>
              <a:t> </a:t>
            </a:r>
            <a:r>
              <a:rPr lang="en-US" b="0" baseline="0" dirty="0" err="1" smtClean="0">
                <a:sym typeface="Wingdings" panose="05000000000000000000" pitchFamily="2" charset="2"/>
              </a:rPr>
              <a:t>bao</a:t>
            </a:r>
            <a:r>
              <a:rPr lang="en-US" b="0" baseline="0" dirty="0" smtClean="0">
                <a:sym typeface="Wingdings" panose="05000000000000000000" pitchFamily="2" charset="2"/>
              </a:rPr>
              <a:t> </a:t>
            </a:r>
            <a:r>
              <a:rPr lang="en-US" b="0" baseline="0" dirty="0" err="1" smtClean="0">
                <a:sym typeface="Wingdings" panose="05000000000000000000" pitchFamily="2" charset="2"/>
              </a:rPr>
              <a:t>lấy</a:t>
            </a:r>
            <a:r>
              <a:rPr lang="en-US" b="0" baseline="0" dirty="0" smtClean="0">
                <a:sym typeface="Wingdings" panose="05000000000000000000" pitchFamily="2" charset="2"/>
              </a:rPr>
              <a:t> </a:t>
            </a:r>
            <a:r>
              <a:rPr lang="en-US" b="0" baseline="0" dirty="0" err="1" smtClean="0">
                <a:sym typeface="Wingdings" panose="05000000000000000000" pitchFamily="2" charset="2"/>
              </a:rPr>
              <a:t>chuối</a:t>
            </a:r>
            <a:r>
              <a:rPr lang="en-US" b="0" baseline="0" dirty="0" smtClean="0">
                <a:sym typeface="Wingdings" panose="05000000000000000000" pitchFamily="2" charset="2"/>
              </a:rPr>
              <a:t> </a:t>
            </a:r>
            <a:r>
              <a:rPr lang="en-US" b="0" baseline="0" dirty="0" err="1" smtClean="0">
                <a:sym typeface="Wingdings" panose="05000000000000000000" pitchFamily="2" charset="2"/>
              </a:rPr>
              <a:t>là</a:t>
            </a:r>
            <a:r>
              <a:rPr lang="en-US" b="0" baseline="0" dirty="0" smtClean="0">
                <a:sym typeface="Wingdings" panose="05000000000000000000" pitchFamily="2" charset="2"/>
              </a:rPr>
              <a:t> </a:t>
            </a:r>
            <a:r>
              <a:rPr lang="en-US" b="0" baseline="0" dirty="0" err="1" smtClean="0">
                <a:sym typeface="Wingdings" panose="05000000000000000000" pitchFamily="2" charset="2"/>
              </a:rPr>
              <a:t>chất</a:t>
            </a:r>
            <a:r>
              <a:rPr lang="en-US" b="0" baseline="0" dirty="0" smtClean="0">
                <a:sym typeface="Wingdings" panose="05000000000000000000" pitchFamily="2" charset="2"/>
              </a:rPr>
              <a:t> </a:t>
            </a:r>
            <a:r>
              <a:rPr lang="en-US" b="0" baseline="0" dirty="0" err="1" smtClean="0">
                <a:sym typeface="Wingdings" panose="05000000000000000000" pitchFamily="2" charset="2"/>
              </a:rPr>
              <a:t>liệu</a:t>
            </a:r>
            <a:r>
              <a:rPr lang="en-US" b="0" baseline="0" dirty="0" smtClean="0">
                <a:sym typeface="Wingdings" panose="05000000000000000000" pitchFamily="2" charset="2"/>
              </a:rPr>
              <a:t> </a:t>
            </a:r>
            <a:r>
              <a:rPr lang="en-US" b="0" baseline="0" dirty="0" err="1" smtClean="0">
                <a:sym typeface="Wingdings" panose="05000000000000000000" pitchFamily="2" charset="2"/>
              </a:rPr>
              <a:t>polythylen</a:t>
            </a:r>
            <a:r>
              <a:rPr lang="en-US" b="0" baseline="0" dirty="0" smtClean="0">
                <a:sym typeface="Wingdings" panose="05000000000000000000" pitchFamily="2" charset="2"/>
              </a:rPr>
              <a:t> </a:t>
            </a:r>
            <a:r>
              <a:rPr lang="en-US" b="0" baseline="0" dirty="0" err="1" smtClean="0">
                <a:sym typeface="Wingdings" panose="05000000000000000000" pitchFamily="2" charset="2"/>
              </a:rPr>
              <a:t>ko</a:t>
            </a:r>
            <a:r>
              <a:rPr lang="en-US" b="0" baseline="0" dirty="0" smtClean="0">
                <a:sym typeface="Wingdings" panose="05000000000000000000" pitchFamily="2" charset="2"/>
              </a:rPr>
              <a:t> </a:t>
            </a:r>
            <a:r>
              <a:rPr lang="en-US" b="0" baseline="0" dirty="0" err="1" smtClean="0">
                <a:sym typeface="Wingdings" panose="05000000000000000000" pitchFamily="2" charset="2"/>
              </a:rPr>
              <a:t>bị</a:t>
            </a:r>
            <a:r>
              <a:rPr lang="en-US" b="0" baseline="0" dirty="0" smtClean="0">
                <a:sym typeface="Wingdings" panose="05000000000000000000" pitchFamily="2" charset="2"/>
              </a:rPr>
              <a:t> </a:t>
            </a:r>
            <a:r>
              <a:rPr lang="en-US" b="0" baseline="0" dirty="0" err="1" smtClean="0">
                <a:sym typeface="Wingdings" panose="05000000000000000000" pitchFamily="2" charset="2"/>
              </a:rPr>
              <a:t>rách</a:t>
            </a:r>
            <a:r>
              <a:rPr lang="en-US" b="0" baseline="0" dirty="0" smtClean="0">
                <a:sym typeface="Wingdings" panose="05000000000000000000" pitchFamily="2" charset="2"/>
              </a:rPr>
              <a:t> </a:t>
            </a:r>
            <a:r>
              <a:rPr lang="en-US" b="0" baseline="0" dirty="0" err="1" smtClean="0">
                <a:sym typeface="Wingdings" panose="05000000000000000000" pitchFamily="2" charset="2"/>
              </a:rPr>
              <a:t>và</a:t>
            </a:r>
            <a:r>
              <a:rPr lang="en-US" b="0" baseline="0" dirty="0" smtClean="0">
                <a:sym typeface="Wingdings" panose="05000000000000000000" pitchFamily="2" charset="2"/>
              </a:rPr>
              <a:t> </a:t>
            </a:r>
            <a:r>
              <a:rPr lang="en-US" b="0" baseline="0" dirty="0" err="1" smtClean="0">
                <a:sym typeface="Wingdings" panose="05000000000000000000" pitchFamily="2" charset="2"/>
              </a:rPr>
              <a:t>đc</a:t>
            </a:r>
            <a:r>
              <a:rPr lang="en-US" b="0" baseline="0" dirty="0" smtClean="0">
                <a:sym typeface="Wingdings" panose="05000000000000000000" pitchFamily="2" charset="2"/>
              </a:rPr>
              <a:t> </a:t>
            </a:r>
            <a:r>
              <a:rPr lang="en-US" b="0" baseline="0" dirty="0" err="1" smtClean="0">
                <a:sym typeface="Wingdings" panose="05000000000000000000" pitchFamily="2" charset="2"/>
              </a:rPr>
              <a:t>khử</a:t>
            </a:r>
            <a:r>
              <a:rPr lang="en-US" b="0" baseline="0" dirty="0" smtClean="0">
                <a:sym typeface="Wingdings" panose="05000000000000000000" pitchFamily="2" charset="2"/>
              </a:rPr>
              <a:t> </a:t>
            </a:r>
            <a:r>
              <a:rPr lang="en-US" b="0" baseline="0" dirty="0" err="1" smtClean="0">
                <a:sym typeface="Wingdings" panose="05000000000000000000" pitchFamily="2" charset="2"/>
              </a:rPr>
              <a:t>trùng</a:t>
            </a:r>
            <a:endParaRPr lang="en-US" b="0" baseline="0" dirty="0" smtClean="0">
              <a:sym typeface="Wingdings" panose="05000000000000000000" pitchFamily="2" charset="2"/>
            </a:endParaRPr>
          </a:p>
          <a:p>
            <a:pPr marL="0" indent="0">
              <a:buFont typeface="Wingdings" panose="05000000000000000000" pitchFamily="2" charset="2"/>
              <a:buNone/>
            </a:pPr>
            <a:r>
              <a:rPr lang="en-US" b="1" baseline="0" dirty="0" err="1" smtClean="0">
                <a:sym typeface="Wingdings" panose="05000000000000000000" pitchFamily="2" charset="2"/>
              </a:rPr>
              <a:t>Bảo</a:t>
            </a:r>
            <a:r>
              <a:rPr lang="en-US" b="1" baseline="0" dirty="0" smtClean="0">
                <a:sym typeface="Wingdings" panose="05000000000000000000" pitchFamily="2" charset="2"/>
              </a:rPr>
              <a:t> </a:t>
            </a:r>
            <a:r>
              <a:rPr lang="en-US" b="1" baseline="0" dirty="0" err="1" smtClean="0">
                <a:sym typeface="Wingdings" panose="05000000000000000000" pitchFamily="2" charset="2"/>
              </a:rPr>
              <a:t>quản</a:t>
            </a:r>
            <a:r>
              <a:rPr lang="en-US" b="1" baseline="0" dirty="0" smtClean="0">
                <a:sym typeface="Wingdings" panose="05000000000000000000" pitchFamily="2" charset="2"/>
              </a:rPr>
              <a:t> </a:t>
            </a:r>
            <a:r>
              <a:rPr lang="en-US" b="1" baseline="0" dirty="0" err="1" smtClean="0">
                <a:sym typeface="Wingdings" panose="05000000000000000000" pitchFamily="2" charset="2"/>
              </a:rPr>
              <a:t>trái</a:t>
            </a:r>
            <a:r>
              <a:rPr lang="en-US" b="1" baseline="0" dirty="0" smtClean="0">
                <a:sym typeface="Wingdings" panose="05000000000000000000" pitchFamily="2" charset="2"/>
              </a:rPr>
              <a:t> </a:t>
            </a:r>
            <a:r>
              <a:rPr lang="en-US" b="1" baseline="0" dirty="0" err="1" smtClean="0">
                <a:sym typeface="Wingdings" panose="05000000000000000000" pitchFamily="2" charset="2"/>
              </a:rPr>
              <a:t>cây</a:t>
            </a:r>
            <a:r>
              <a:rPr lang="en-US" b="1" baseline="0" dirty="0" smtClean="0">
                <a:sym typeface="Wingdings" panose="05000000000000000000" pitchFamily="2" charset="2"/>
              </a:rPr>
              <a:t>: </a:t>
            </a:r>
            <a:r>
              <a:rPr lang="en-US" b="0" baseline="0" dirty="0" err="1" smtClean="0">
                <a:sym typeface="Wingdings" panose="05000000000000000000" pitchFamily="2" charset="2"/>
              </a:rPr>
              <a:t>mỗi</a:t>
            </a:r>
            <a:r>
              <a:rPr lang="en-US" b="0" baseline="0" dirty="0" smtClean="0">
                <a:sym typeface="Wingdings" panose="05000000000000000000" pitchFamily="2" charset="2"/>
              </a:rPr>
              <a:t> </a:t>
            </a:r>
            <a:r>
              <a:rPr lang="en-US" b="0" baseline="0" dirty="0" err="1" smtClean="0">
                <a:sym typeface="Wingdings" panose="05000000000000000000" pitchFamily="2" charset="2"/>
              </a:rPr>
              <a:t>trái</a:t>
            </a:r>
            <a:r>
              <a:rPr lang="en-US" b="0" baseline="0" dirty="0" smtClean="0">
                <a:sym typeface="Wingdings" panose="05000000000000000000" pitchFamily="2" charset="2"/>
              </a:rPr>
              <a:t> </a:t>
            </a:r>
            <a:r>
              <a:rPr lang="en-US" b="0" baseline="0" dirty="0" err="1" smtClean="0">
                <a:sym typeface="Wingdings" panose="05000000000000000000" pitchFamily="2" charset="2"/>
              </a:rPr>
              <a:t>cây</a:t>
            </a:r>
            <a:r>
              <a:rPr lang="en-US" b="0" baseline="0" dirty="0" smtClean="0">
                <a:sym typeface="Wingdings" panose="05000000000000000000" pitchFamily="2" charset="2"/>
              </a:rPr>
              <a:t> </a:t>
            </a:r>
            <a:r>
              <a:rPr lang="en-US" b="0" baseline="0" dirty="0" err="1" smtClean="0">
                <a:sym typeface="Wingdings" panose="05000000000000000000" pitchFamily="2" charset="2"/>
              </a:rPr>
              <a:t>đc</a:t>
            </a:r>
            <a:r>
              <a:rPr lang="en-US" b="0" baseline="0" dirty="0" smtClean="0">
                <a:sym typeface="Wingdings" panose="05000000000000000000" pitchFamily="2" charset="2"/>
              </a:rPr>
              <a:t> </a:t>
            </a:r>
            <a:r>
              <a:rPr lang="en-US" b="0" baseline="0" dirty="0" err="1" smtClean="0">
                <a:sym typeface="Wingdings" panose="05000000000000000000" pitchFamily="2" charset="2"/>
              </a:rPr>
              <a:t>bao</a:t>
            </a:r>
            <a:r>
              <a:rPr lang="en-US" b="0" baseline="0" dirty="0" smtClean="0">
                <a:sym typeface="Wingdings" panose="05000000000000000000" pitchFamily="2" charset="2"/>
              </a:rPr>
              <a:t> </a:t>
            </a:r>
            <a:r>
              <a:rPr lang="en-US" b="0" baseline="0" dirty="0" err="1" smtClean="0">
                <a:sym typeface="Wingdings" panose="05000000000000000000" pitchFamily="2" charset="2"/>
              </a:rPr>
              <a:t>bọc</a:t>
            </a:r>
            <a:r>
              <a:rPr lang="en-US" b="0" baseline="0" dirty="0" smtClean="0">
                <a:sym typeface="Wingdings" panose="05000000000000000000" pitchFamily="2" charset="2"/>
              </a:rPr>
              <a:t> </a:t>
            </a:r>
            <a:r>
              <a:rPr lang="en-US" b="0" baseline="0" dirty="0" err="1" smtClean="0">
                <a:sym typeface="Wingdings" panose="05000000000000000000" pitchFamily="2" charset="2"/>
              </a:rPr>
              <a:t>lấy</a:t>
            </a:r>
            <a:r>
              <a:rPr lang="en-US" b="0" baseline="0" dirty="0" smtClean="0">
                <a:sym typeface="Wingdings" panose="05000000000000000000" pitchFamily="2" charset="2"/>
              </a:rPr>
              <a:t> </a:t>
            </a:r>
            <a:r>
              <a:rPr lang="en-US" b="0" baseline="0" dirty="0" err="1" smtClean="0">
                <a:sym typeface="Wingdings" panose="05000000000000000000" pitchFamily="2" charset="2"/>
              </a:rPr>
              <a:t>bởi</a:t>
            </a:r>
            <a:r>
              <a:rPr lang="en-US" b="0" baseline="0" dirty="0" smtClean="0">
                <a:sym typeface="Wingdings" panose="05000000000000000000" pitchFamily="2" charset="2"/>
              </a:rPr>
              <a:t> </a:t>
            </a:r>
            <a:r>
              <a:rPr lang="en-US" b="0" baseline="0" dirty="0" err="1" smtClean="0">
                <a:sym typeface="Wingdings" panose="05000000000000000000" pitchFamily="2" charset="2"/>
              </a:rPr>
              <a:t>bao</a:t>
            </a:r>
            <a:r>
              <a:rPr lang="en-US" b="0" baseline="0" dirty="0" smtClean="0">
                <a:sym typeface="Wingdings" panose="05000000000000000000" pitchFamily="2" charset="2"/>
              </a:rPr>
              <a:t> </a:t>
            </a:r>
            <a:r>
              <a:rPr lang="en-US" b="0" baseline="0" dirty="0" err="1" smtClean="0">
                <a:sym typeface="Wingdings" panose="05000000000000000000" pitchFamily="2" charset="2"/>
              </a:rPr>
              <a:t>nhựa</a:t>
            </a:r>
            <a:r>
              <a:rPr lang="en-US" b="0" baseline="0" dirty="0" smtClean="0">
                <a:sym typeface="Wingdings" panose="05000000000000000000" pitchFamily="2" charset="2"/>
              </a:rPr>
              <a:t> </a:t>
            </a:r>
            <a:r>
              <a:rPr lang="en-US" b="0" baseline="0" dirty="0" err="1" smtClean="0">
                <a:sym typeface="Wingdings" panose="05000000000000000000" pitchFamily="2" charset="2"/>
              </a:rPr>
              <a:t>sạch</a:t>
            </a:r>
            <a:r>
              <a:rPr lang="en-US" b="0" baseline="0" dirty="0" smtClean="0">
                <a:sym typeface="Wingdings" panose="05000000000000000000" pitchFamily="2" charset="2"/>
              </a:rPr>
              <a:t> </a:t>
            </a:r>
            <a:r>
              <a:rPr lang="en-US" b="0" baseline="0" dirty="0" err="1" smtClean="0">
                <a:sym typeface="Wingdings" panose="05000000000000000000" pitchFamily="2" charset="2"/>
              </a:rPr>
              <a:t>có</a:t>
            </a:r>
            <a:r>
              <a:rPr lang="en-US" b="0" baseline="0" dirty="0" smtClean="0">
                <a:sym typeface="Wingdings" panose="05000000000000000000" pitchFamily="2" charset="2"/>
              </a:rPr>
              <a:t> </a:t>
            </a:r>
            <a:r>
              <a:rPr lang="en-US" b="0" baseline="0" dirty="0" err="1" smtClean="0">
                <a:sym typeface="Wingdings" panose="05000000000000000000" pitchFamily="2" charset="2"/>
              </a:rPr>
              <a:t>lỗ</a:t>
            </a:r>
            <a:r>
              <a:rPr lang="en-US" b="0" baseline="0" dirty="0" smtClean="0">
                <a:sym typeface="Wingdings" panose="05000000000000000000" pitchFamily="2" charset="2"/>
              </a:rPr>
              <a:t> </a:t>
            </a:r>
            <a:r>
              <a:rPr lang="en-US" b="0" baseline="0" dirty="0" err="1" smtClean="0">
                <a:sym typeface="Wingdings" panose="05000000000000000000" pitchFamily="2" charset="2"/>
              </a:rPr>
              <a:t>có</a:t>
            </a:r>
            <a:r>
              <a:rPr lang="en-US" b="0" baseline="0" dirty="0" smtClean="0">
                <a:sym typeface="Wingdings" panose="05000000000000000000" pitchFamily="2" charset="2"/>
              </a:rPr>
              <a:t> </a:t>
            </a:r>
            <a:r>
              <a:rPr lang="en-US" b="0" baseline="0" dirty="0" err="1" smtClean="0">
                <a:sym typeface="Wingdings" panose="05000000000000000000" pitchFamily="2" charset="2"/>
              </a:rPr>
              <a:t>lưới</a:t>
            </a:r>
            <a:r>
              <a:rPr lang="en-US" b="0" baseline="0" dirty="0" smtClean="0">
                <a:sym typeface="Wingdings" panose="05000000000000000000" pitchFamily="2" charset="2"/>
              </a:rPr>
              <a:t>, </a:t>
            </a:r>
            <a:r>
              <a:rPr lang="en-US" b="0" baseline="0" dirty="0" err="1" smtClean="0">
                <a:sym typeface="Wingdings" panose="05000000000000000000" pitchFamily="2" charset="2"/>
              </a:rPr>
              <a:t>xếp</a:t>
            </a:r>
            <a:r>
              <a:rPr lang="en-US" b="0" baseline="0" dirty="0" smtClean="0">
                <a:sym typeface="Wingdings" panose="05000000000000000000" pitchFamily="2" charset="2"/>
              </a:rPr>
              <a:t> </a:t>
            </a:r>
            <a:r>
              <a:rPr lang="en-US" b="0" baseline="0" dirty="0" err="1" smtClean="0">
                <a:sym typeface="Wingdings" panose="05000000000000000000" pitchFamily="2" charset="2"/>
              </a:rPr>
              <a:t>vào</a:t>
            </a:r>
            <a:r>
              <a:rPr lang="en-US" b="0" baseline="0" dirty="0" smtClean="0">
                <a:sym typeface="Wingdings" panose="05000000000000000000" pitchFamily="2" charset="2"/>
              </a:rPr>
              <a:t> </a:t>
            </a:r>
            <a:r>
              <a:rPr lang="en-US" b="0" baseline="0" dirty="0" err="1" smtClean="0">
                <a:sym typeface="Wingdings" panose="05000000000000000000" pitchFamily="2" charset="2"/>
              </a:rPr>
              <a:t>một</a:t>
            </a:r>
            <a:r>
              <a:rPr lang="en-US" b="0" baseline="0" dirty="0" smtClean="0">
                <a:sym typeface="Wingdings" panose="05000000000000000000" pitchFamily="2" charset="2"/>
              </a:rPr>
              <a:t> </a:t>
            </a:r>
            <a:r>
              <a:rPr lang="en-US" b="0" baseline="0" dirty="0" err="1" smtClean="0">
                <a:sym typeface="Wingdings" panose="05000000000000000000" pitchFamily="2" charset="2"/>
              </a:rPr>
              <a:t>thùng</a:t>
            </a:r>
            <a:r>
              <a:rPr lang="en-US" b="0" baseline="0" dirty="0" smtClean="0">
                <a:sym typeface="Wingdings" panose="05000000000000000000" pitchFamily="2" charset="2"/>
              </a:rPr>
              <a:t> carton, </a:t>
            </a:r>
            <a:r>
              <a:rPr lang="en-US" b="0" baseline="0" dirty="0" err="1" smtClean="0">
                <a:sym typeface="Wingdings" panose="05000000000000000000" pitchFamily="2" charset="2"/>
              </a:rPr>
              <a:t>thùng</a:t>
            </a:r>
            <a:r>
              <a:rPr lang="en-US" b="0" baseline="0" dirty="0" smtClean="0">
                <a:sym typeface="Wingdings" panose="05000000000000000000" pitchFamily="2" charset="2"/>
              </a:rPr>
              <a:t> </a:t>
            </a:r>
            <a:r>
              <a:rPr lang="en-US" b="0" baseline="0" dirty="0" err="1" smtClean="0">
                <a:sym typeface="Wingdings" panose="05000000000000000000" pitchFamily="2" charset="2"/>
              </a:rPr>
              <a:t>gỗ</a:t>
            </a:r>
            <a:r>
              <a:rPr lang="en-US" b="0" baseline="0" dirty="0" smtClean="0">
                <a:sym typeface="Wingdings" panose="05000000000000000000" pitchFamily="2" charset="2"/>
              </a:rPr>
              <a:t> </a:t>
            </a:r>
            <a:r>
              <a:rPr lang="en-US" b="0" baseline="0" dirty="0" err="1" smtClean="0">
                <a:sym typeface="Wingdings" panose="05000000000000000000" pitchFamily="2" charset="2"/>
              </a:rPr>
              <a:t>có</a:t>
            </a:r>
            <a:r>
              <a:rPr lang="en-US" b="0" baseline="0" dirty="0" smtClean="0">
                <a:sym typeface="Wingdings" panose="05000000000000000000" pitchFamily="2" charset="2"/>
              </a:rPr>
              <a:t> </a:t>
            </a:r>
            <a:r>
              <a:rPr lang="en-US" b="0" baseline="0" dirty="0" err="1" smtClean="0">
                <a:sym typeface="Wingdings" panose="05000000000000000000" pitchFamily="2" charset="2"/>
              </a:rPr>
              <a:t>khe</a:t>
            </a:r>
            <a:r>
              <a:rPr lang="en-US" b="0" baseline="0" dirty="0" smtClean="0">
                <a:sym typeface="Wingdings" panose="05000000000000000000" pitchFamily="2" charset="2"/>
              </a:rPr>
              <a:t> </a:t>
            </a:r>
            <a:r>
              <a:rPr lang="en-US" b="0" baseline="0" dirty="0" err="1" smtClean="0">
                <a:sym typeface="Wingdings" panose="05000000000000000000" pitchFamily="2" charset="2"/>
              </a:rPr>
              <a:t>có</a:t>
            </a:r>
            <a:r>
              <a:rPr lang="en-US" b="0" baseline="0" dirty="0" smtClean="0">
                <a:sym typeface="Wingdings" panose="05000000000000000000" pitchFamily="2" charset="2"/>
              </a:rPr>
              <a:t> </a:t>
            </a:r>
            <a:r>
              <a:rPr lang="en-US" b="0" baseline="0" dirty="0" err="1" smtClean="0">
                <a:sym typeface="Wingdings" panose="05000000000000000000" pitchFamily="2" charset="2"/>
              </a:rPr>
              <a:t>sọt</a:t>
            </a:r>
            <a:r>
              <a:rPr lang="en-US" b="0" baseline="0" dirty="0" smtClean="0">
                <a:sym typeface="Wingdings" panose="05000000000000000000" pitchFamily="2" charset="2"/>
              </a:rPr>
              <a:t> </a:t>
            </a:r>
            <a:r>
              <a:rPr lang="en-US" b="0" baseline="0" dirty="0" err="1" smtClean="0">
                <a:sym typeface="Wingdings" panose="05000000000000000000" pitchFamily="2" charset="2"/>
              </a:rPr>
              <a:t>ngăn</a:t>
            </a:r>
            <a:r>
              <a:rPr lang="en-US" b="0" baseline="0" dirty="0" smtClean="0">
                <a:sym typeface="Wingdings" panose="05000000000000000000" pitchFamily="2" charset="2"/>
              </a:rPr>
              <a:t> </a:t>
            </a:r>
            <a:r>
              <a:rPr lang="en-US" b="0" baseline="0" dirty="0" err="1" smtClean="0">
                <a:sym typeface="Wingdings" panose="05000000000000000000" pitchFamily="2" charset="2"/>
              </a:rPr>
              <a:t>cách</a:t>
            </a:r>
            <a:r>
              <a:rPr lang="en-US" b="0" baseline="0" dirty="0" smtClean="0">
                <a:sym typeface="Wingdings" panose="05000000000000000000" pitchFamily="2" charset="2"/>
              </a:rPr>
              <a:t> </a:t>
            </a:r>
            <a:r>
              <a:rPr lang="en-US" b="0" baseline="0" dirty="0" err="1" smtClean="0">
                <a:sym typeface="Wingdings" panose="05000000000000000000" pitchFamily="2" charset="2"/>
              </a:rPr>
              <a:t>bằng</a:t>
            </a:r>
            <a:r>
              <a:rPr lang="en-US" b="0" baseline="0" dirty="0" smtClean="0">
                <a:sym typeface="Wingdings" panose="05000000000000000000" pitchFamily="2" charset="2"/>
              </a:rPr>
              <a:t> </a:t>
            </a:r>
            <a:r>
              <a:rPr lang="en-US" b="0" baseline="0" dirty="0" err="1" smtClean="0">
                <a:sym typeface="Wingdings" panose="05000000000000000000" pitchFamily="2" charset="2"/>
              </a:rPr>
              <a:t>vật</a:t>
            </a:r>
            <a:r>
              <a:rPr lang="en-US" b="0" baseline="0" dirty="0" smtClean="0">
                <a:sym typeface="Wingdings" panose="05000000000000000000" pitchFamily="2" charset="2"/>
              </a:rPr>
              <a:t> </a:t>
            </a:r>
            <a:r>
              <a:rPr lang="en-US" b="0" baseline="0" dirty="0" err="1" smtClean="0">
                <a:sym typeface="Wingdings" panose="05000000000000000000" pitchFamily="2" charset="2"/>
              </a:rPr>
              <a:t>liệu</a:t>
            </a:r>
            <a:r>
              <a:rPr lang="en-US" b="0" baseline="0" dirty="0" smtClean="0">
                <a:sym typeface="Wingdings" panose="05000000000000000000" pitchFamily="2" charset="2"/>
              </a:rPr>
              <a:t> </a:t>
            </a:r>
            <a:r>
              <a:rPr lang="en-US" b="0" baseline="0" dirty="0" err="1" smtClean="0">
                <a:sym typeface="Wingdings" panose="05000000000000000000" pitchFamily="2" charset="2"/>
              </a:rPr>
              <a:t>êm</a:t>
            </a:r>
            <a:r>
              <a:rPr lang="en-US" b="0" baseline="0" dirty="0" smtClean="0">
                <a:sym typeface="Wingdings" panose="05000000000000000000" pitchFamily="2" charset="2"/>
              </a:rPr>
              <a:t> </a:t>
            </a:r>
            <a:r>
              <a:rPr lang="en-US" b="0" baseline="0" dirty="0" err="1" smtClean="0">
                <a:sym typeface="Wingdings" panose="05000000000000000000" pitchFamily="2" charset="2"/>
              </a:rPr>
              <a:t>xốp</a:t>
            </a:r>
            <a:r>
              <a:rPr lang="en-US" b="0" baseline="0" dirty="0" smtClean="0">
                <a:sym typeface="Wingdings" panose="05000000000000000000" pitchFamily="2" charset="2"/>
              </a:rPr>
              <a:t>, </a:t>
            </a:r>
            <a:r>
              <a:rPr lang="en-US" b="0" baseline="0" dirty="0" err="1" smtClean="0">
                <a:sym typeface="Wingdings" panose="05000000000000000000" pitchFamily="2" charset="2"/>
              </a:rPr>
              <a:t>giữa</a:t>
            </a:r>
            <a:r>
              <a:rPr lang="en-US" b="0" baseline="0" dirty="0" smtClean="0">
                <a:sym typeface="Wingdings" panose="05000000000000000000" pitchFamily="2" charset="2"/>
              </a:rPr>
              <a:t> </a:t>
            </a:r>
            <a:r>
              <a:rPr lang="en-US" b="0" baseline="0" dirty="0" err="1" smtClean="0">
                <a:sym typeface="Wingdings" panose="05000000000000000000" pitchFamily="2" charset="2"/>
              </a:rPr>
              <a:t>các</a:t>
            </a:r>
            <a:r>
              <a:rPr lang="en-US" b="0" baseline="0" dirty="0" smtClean="0">
                <a:sym typeface="Wingdings" panose="05000000000000000000" pitchFamily="2" charset="2"/>
              </a:rPr>
              <a:t> </a:t>
            </a:r>
            <a:r>
              <a:rPr lang="en-US" b="1" baseline="0" dirty="0" err="1" smtClean="0">
                <a:sym typeface="Wingdings" panose="05000000000000000000" pitchFamily="2" charset="2"/>
              </a:rPr>
              <a:t>hộp</a:t>
            </a:r>
            <a:r>
              <a:rPr lang="en-US" b="1" baseline="0" dirty="0" smtClean="0">
                <a:sym typeface="Wingdings" panose="05000000000000000000" pitchFamily="2" charset="2"/>
              </a:rPr>
              <a:t> carton </a:t>
            </a:r>
            <a:r>
              <a:rPr lang="en-US" b="1" baseline="0" dirty="0" err="1" smtClean="0">
                <a:sym typeface="Wingdings" panose="05000000000000000000" pitchFamily="2" charset="2"/>
              </a:rPr>
              <a:t>có</a:t>
            </a:r>
            <a:r>
              <a:rPr lang="en-US" b="1" baseline="0" dirty="0" smtClean="0">
                <a:sym typeface="Wingdings" panose="05000000000000000000" pitchFamily="2" charset="2"/>
              </a:rPr>
              <a:t> </a:t>
            </a:r>
            <a:r>
              <a:rPr lang="en-US" b="1" baseline="0" dirty="0" err="1" smtClean="0">
                <a:sym typeface="Wingdings" panose="05000000000000000000" pitchFamily="2" charset="2"/>
              </a:rPr>
              <a:t>khoảng</a:t>
            </a:r>
            <a:r>
              <a:rPr lang="en-US" b="1" baseline="0" dirty="0" smtClean="0">
                <a:sym typeface="Wingdings" panose="05000000000000000000" pitchFamily="2" charset="2"/>
              </a:rPr>
              <a:t> </a:t>
            </a:r>
            <a:r>
              <a:rPr lang="en-US" b="1" baseline="0" dirty="0" err="1" smtClean="0">
                <a:sym typeface="Wingdings" panose="05000000000000000000" pitchFamily="2" charset="2"/>
              </a:rPr>
              <a:t>cách</a:t>
            </a:r>
            <a:r>
              <a:rPr lang="en-US" b="1" baseline="0" dirty="0" smtClean="0">
                <a:sym typeface="Wingdings" panose="05000000000000000000" pitchFamily="2" charset="2"/>
              </a:rPr>
              <a:t> </a:t>
            </a:r>
            <a:r>
              <a:rPr lang="en-US" b="1" baseline="0" dirty="0" err="1" smtClean="0">
                <a:sym typeface="Wingdings" panose="05000000000000000000" pitchFamily="2" charset="2"/>
              </a:rPr>
              <a:t>từ</a:t>
            </a:r>
            <a:r>
              <a:rPr lang="en-US" b="1" baseline="0" dirty="0" smtClean="0">
                <a:sym typeface="Wingdings" panose="05000000000000000000" pitchFamily="2" charset="2"/>
              </a:rPr>
              <a:t> 20-25cm </a:t>
            </a:r>
            <a:r>
              <a:rPr lang="en-US" b="0" baseline="0" dirty="0" err="1" smtClean="0">
                <a:sym typeface="Wingdings" panose="05000000000000000000" pitchFamily="2" charset="2"/>
              </a:rPr>
              <a:t>để</a:t>
            </a:r>
            <a:r>
              <a:rPr lang="en-US" b="0" baseline="0" dirty="0" smtClean="0">
                <a:sym typeface="Wingdings" panose="05000000000000000000" pitchFamily="2" charset="2"/>
              </a:rPr>
              <a:t> </a:t>
            </a:r>
            <a:r>
              <a:rPr lang="en-US" b="0" baseline="0" dirty="0" err="1" smtClean="0">
                <a:sym typeface="Wingdings" panose="05000000000000000000" pitchFamily="2" charset="2"/>
              </a:rPr>
              <a:t>tiện</a:t>
            </a:r>
            <a:r>
              <a:rPr lang="en-US" b="0" baseline="0" dirty="0" smtClean="0">
                <a:sym typeface="Wingdings" panose="05000000000000000000" pitchFamily="2" charset="2"/>
              </a:rPr>
              <a:t> </a:t>
            </a:r>
            <a:r>
              <a:rPr lang="en-US" b="0" baseline="0" dirty="0" err="1" smtClean="0">
                <a:sym typeface="Wingdings" panose="05000000000000000000" pitchFamily="2" charset="2"/>
              </a:rPr>
              <a:t>thông</a:t>
            </a:r>
            <a:r>
              <a:rPr lang="en-US" b="0" baseline="0" dirty="0" smtClean="0">
                <a:sym typeface="Wingdings" panose="05000000000000000000" pitchFamily="2" charset="2"/>
              </a:rPr>
              <a:t> </a:t>
            </a:r>
            <a:r>
              <a:rPr lang="en-US" b="0" baseline="0" dirty="0" err="1" smtClean="0">
                <a:sym typeface="Wingdings" panose="05000000000000000000" pitchFamily="2" charset="2"/>
              </a:rPr>
              <a:t>gió</a:t>
            </a:r>
            <a:r>
              <a:rPr lang="en-US" b="0" baseline="0" dirty="0" smtClean="0">
                <a:sym typeface="Wingdings" panose="05000000000000000000" pitchFamily="2" charset="2"/>
              </a:rPr>
              <a:t> </a:t>
            </a:r>
            <a:r>
              <a:rPr lang="en-US" b="0" baseline="0" dirty="0" err="1" smtClean="0">
                <a:sym typeface="Wingdings" panose="05000000000000000000" pitchFamily="2" charset="2"/>
              </a:rPr>
              <a:t>trọng</a:t>
            </a:r>
            <a:r>
              <a:rPr lang="en-US" b="0" baseline="0" dirty="0" smtClean="0">
                <a:sym typeface="Wingdings" panose="05000000000000000000" pitchFamily="2" charset="2"/>
              </a:rPr>
              <a:t> </a:t>
            </a:r>
            <a:r>
              <a:rPr lang="en-US" b="0" baseline="0" dirty="0" err="1" smtClean="0">
                <a:sym typeface="Wingdings" panose="05000000000000000000" pitchFamily="2" charset="2"/>
              </a:rPr>
              <a:t>lượng</a:t>
            </a:r>
            <a:r>
              <a:rPr lang="en-US" b="0" baseline="0" dirty="0" smtClean="0">
                <a:sym typeface="Wingdings" panose="05000000000000000000" pitchFamily="2" charset="2"/>
              </a:rPr>
              <a:t> </a:t>
            </a:r>
            <a:r>
              <a:rPr lang="en-US" b="1" baseline="0" dirty="0" smtClean="0">
                <a:sym typeface="Wingdings" panose="05000000000000000000" pitchFamily="2" charset="2"/>
              </a:rPr>
              <a:t>1 </a:t>
            </a:r>
            <a:r>
              <a:rPr lang="en-US" b="1" baseline="0" dirty="0" err="1" smtClean="0">
                <a:sym typeface="Wingdings" panose="05000000000000000000" pitchFamily="2" charset="2"/>
              </a:rPr>
              <a:t>kiện</a:t>
            </a:r>
            <a:r>
              <a:rPr lang="en-US" b="1" baseline="0" dirty="0" smtClean="0">
                <a:sym typeface="Wingdings" panose="05000000000000000000" pitchFamily="2" charset="2"/>
              </a:rPr>
              <a:t> &lt; 80kg, </a:t>
            </a:r>
            <a:r>
              <a:rPr lang="en-US" b="0" baseline="0" dirty="0" err="1" smtClean="0">
                <a:sym typeface="Wingdings" panose="05000000000000000000" pitchFamily="2" charset="2"/>
              </a:rPr>
              <a:t>ko</a:t>
            </a:r>
            <a:r>
              <a:rPr lang="en-US" b="0" baseline="0" dirty="0" smtClean="0">
                <a:sym typeface="Wingdings" panose="05000000000000000000" pitchFamily="2" charset="2"/>
              </a:rPr>
              <a:t> </a:t>
            </a:r>
            <a:r>
              <a:rPr lang="en-US" b="0" baseline="0" dirty="0" err="1" smtClean="0">
                <a:sym typeface="Wingdings" panose="05000000000000000000" pitchFamily="2" charset="2"/>
              </a:rPr>
              <a:t>xếp</a:t>
            </a:r>
            <a:r>
              <a:rPr lang="en-US" b="0" baseline="0" dirty="0" smtClean="0">
                <a:sym typeface="Wingdings" panose="05000000000000000000" pitchFamily="2" charset="2"/>
              </a:rPr>
              <a:t> qua </a:t>
            </a:r>
            <a:r>
              <a:rPr lang="en-US" b="0" baseline="0" dirty="0" err="1" smtClean="0">
                <a:sym typeface="Wingdings" panose="05000000000000000000" pitchFamily="2" charset="2"/>
              </a:rPr>
              <a:t>vạch</a:t>
            </a:r>
            <a:r>
              <a:rPr lang="en-US" b="0" baseline="0" dirty="0" smtClean="0">
                <a:sym typeface="Wingdings" panose="05000000000000000000" pitchFamily="2" charset="2"/>
              </a:rPr>
              <a:t> </a:t>
            </a:r>
            <a:r>
              <a:rPr lang="en-US" b="0" baseline="0" dirty="0" err="1" smtClean="0">
                <a:sym typeface="Wingdings" panose="05000000000000000000" pitchFamily="2" charset="2"/>
              </a:rPr>
              <a:t>đỏ</a:t>
            </a:r>
            <a:r>
              <a:rPr lang="en-US" b="0" baseline="0" dirty="0" smtClean="0">
                <a:sym typeface="Wingdings" panose="05000000000000000000" pitchFamily="2" charset="2"/>
              </a:rPr>
              <a:t> container </a:t>
            </a:r>
            <a:r>
              <a:rPr lang="en-US" b="0" baseline="0" dirty="0" err="1" smtClean="0">
                <a:sym typeface="Wingdings" panose="05000000000000000000" pitchFamily="2" charset="2"/>
              </a:rPr>
              <a:t>để</a:t>
            </a:r>
            <a:r>
              <a:rPr lang="en-US" b="0" baseline="0" dirty="0" smtClean="0">
                <a:sym typeface="Wingdings" panose="05000000000000000000" pitchFamily="2" charset="2"/>
              </a:rPr>
              <a:t> </a:t>
            </a:r>
            <a:r>
              <a:rPr lang="en-US" b="0" baseline="0" dirty="0" err="1" smtClean="0">
                <a:sym typeface="Wingdings" panose="05000000000000000000" pitchFamily="2" charset="2"/>
              </a:rPr>
              <a:t>cung</a:t>
            </a:r>
            <a:r>
              <a:rPr lang="en-US" b="0" baseline="0" dirty="0" smtClean="0">
                <a:sym typeface="Wingdings" panose="05000000000000000000" pitchFamily="2" charset="2"/>
              </a:rPr>
              <a:t> </a:t>
            </a:r>
            <a:r>
              <a:rPr lang="en-US" b="0" baseline="0" dirty="0" err="1" smtClean="0">
                <a:sym typeface="Wingdings" panose="05000000000000000000" pitchFamily="2" charset="2"/>
              </a:rPr>
              <a:t>cấp</a:t>
            </a:r>
            <a:r>
              <a:rPr lang="en-US" b="0" baseline="0" dirty="0" smtClean="0">
                <a:sym typeface="Wingdings" panose="05000000000000000000" pitchFamily="2" charset="2"/>
              </a:rPr>
              <a:t> </a:t>
            </a:r>
            <a:r>
              <a:rPr lang="en-US" b="0" baseline="0" dirty="0" err="1" smtClean="0">
                <a:sym typeface="Wingdings" panose="05000000000000000000" pitchFamily="2" charset="2"/>
              </a:rPr>
              <a:t>oxi</a:t>
            </a:r>
            <a:r>
              <a:rPr lang="en-US" b="0" baseline="0" dirty="0" smtClean="0">
                <a:sym typeface="Wingdings" panose="05000000000000000000" pitchFamily="2" charset="2"/>
              </a:rPr>
              <a:t> </a:t>
            </a:r>
            <a:r>
              <a:rPr lang="en-US" b="0" baseline="0" dirty="0" err="1" smtClean="0">
                <a:sym typeface="Wingdings" panose="05000000000000000000" pitchFamily="2" charset="2"/>
              </a:rPr>
              <a:t>lưu</a:t>
            </a:r>
            <a:r>
              <a:rPr lang="en-US" b="0" baseline="0" dirty="0" smtClean="0">
                <a:sym typeface="Wingdings" panose="05000000000000000000" pitchFamily="2" charset="2"/>
              </a:rPr>
              <a:t> </a:t>
            </a:r>
            <a:r>
              <a:rPr lang="en-US" b="0" baseline="0" dirty="0" err="1" smtClean="0">
                <a:sym typeface="Wingdings" panose="05000000000000000000" pitchFamily="2" charset="2"/>
              </a:rPr>
              <a:t>chuyển</a:t>
            </a:r>
            <a:r>
              <a:rPr lang="en-US" b="0" baseline="0" dirty="0" smtClean="0">
                <a:sym typeface="Wingdings" panose="05000000000000000000" pitchFamily="2" charset="2"/>
              </a:rPr>
              <a:t> </a:t>
            </a:r>
            <a:r>
              <a:rPr lang="en-US" b="0" baseline="0" dirty="0" err="1" smtClean="0">
                <a:sym typeface="Wingdings" panose="05000000000000000000" pitchFamily="2" charset="2"/>
              </a:rPr>
              <a:t>ko</a:t>
            </a:r>
            <a:r>
              <a:rPr lang="en-US" b="0" baseline="0" dirty="0" smtClean="0">
                <a:sym typeface="Wingdings" panose="05000000000000000000" pitchFamily="2" charset="2"/>
              </a:rPr>
              <a:t> </a:t>
            </a:r>
            <a:r>
              <a:rPr lang="en-US" b="0" baseline="0" dirty="0" err="1" smtClean="0">
                <a:sym typeface="Wingdings" panose="05000000000000000000" pitchFamily="2" charset="2"/>
              </a:rPr>
              <a:t>khí</a:t>
            </a:r>
            <a:r>
              <a:rPr lang="en-US" b="0" baseline="0" dirty="0" smtClean="0">
                <a:sym typeface="Wingdings" panose="05000000000000000000" pitchFamily="2" charset="2"/>
              </a:rPr>
              <a:t>, </a:t>
            </a:r>
            <a:r>
              <a:rPr lang="en-US" b="0" baseline="0" dirty="0" err="1" smtClean="0">
                <a:sym typeface="Wingdings" panose="05000000000000000000" pitchFamily="2" charset="2"/>
              </a:rPr>
              <a:t>dùng</a:t>
            </a:r>
            <a:r>
              <a:rPr lang="en-US" b="0" baseline="0" dirty="0" smtClean="0">
                <a:sym typeface="Wingdings" panose="05000000000000000000" pitchFamily="2" charset="2"/>
              </a:rPr>
              <a:t> container </a:t>
            </a:r>
            <a:r>
              <a:rPr lang="en-US" b="0" baseline="0" dirty="0" err="1" smtClean="0">
                <a:sym typeface="Wingdings" panose="05000000000000000000" pitchFamily="2" charset="2"/>
              </a:rPr>
              <a:t>lạnh</a:t>
            </a:r>
            <a:r>
              <a:rPr lang="en-US" b="0" baseline="0" dirty="0" smtClean="0">
                <a:sym typeface="Wingdings" panose="05000000000000000000" pitchFamily="2" charset="2"/>
              </a:rPr>
              <a:t>, </a:t>
            </a:r>
            <a:r>
              <a:rPr lang="en-US" b="0" baseline="0" dirty="0" err="1" smtClean="0">
                <a:sym typeface="Wingdings" panose="05000000000000000000" pitchFamily="2" charset="2"/>
              </a:rPr>
              <a:t>tàu</a:t>
            </a:r>
            <a:r>
              <a:rPr lang="en-US" b="0" baseline="0" dirty="0" smtClean="0">
                <a:sym typeface="Wingdings" panose="05000000000000000000" pitchFamily="2" charset="2"/>
              </a:rPr>
              <a:t> </a:t>
            </a:r>
            <a:r>
              <a:rPr lang="en-US" b="0" baseline="0" dirty="0" err="1" smtClean="0">
                <a:sym typeface="Wingdings" panose="05000000000000000000" pitchFamily="2" charset="2"/>
              </a:rPr>
              <a:t>ướp</a:t>
            </a:r>
            <a:r>
              <a:rPr lang="en-US" b="0" baseline="0" dirty="0" smtClean="0">
                <a:sym typeface="Wingdings" panose="05000000000000000000" pitchFamily="2" charset="2"/>
              </a:rPr>
              <a:t> </a:t>
            </a:r>
            <a:r>
              <a:rPr lang="en-US" b="0" baseline="0" dirty="0" err="1" smtClean="0">
                <a:sym typeface="Wingdings" panose="05000000000000000000" pitchFamily="2" charset="2"/>
              </a:rPr>
              <a:t>lạnh</a:t>
            </a:r>
            <a:endParaRPr lang="en-US" b="0" baseline="0" dirty="0" smtClean="0">
              <a:sym typeface="Wingdings" panose="05000000000000000000" pitchFamily="2" charset="2"/>
            </a:endParaRPr>
          </a:p>
          <a:p>
            <a:pPr marL="0" indent="0">
              <a:buFont typeface="Wingdings" panose="05000000000000000000" pitchFamily="2" charset="2"/>
              <a:buNone/>
            </a:pPr>
            <a:r>
              <a:rPr lang="en-US" b="1" baseline="0" dirty="0" err="1" smtClean="0">
                <a:sym typeface="Wingdings" panose="05000000000000000000" pitchFamily="2" charset="2"/>
              </a:rPr>
              <a:t>Bảo</a:t>
            </a:r>
            <a:r>
              <a:rPr lang="en-US" b="1" baseline="0" dirty="0" smtClean="0">
                <a:sym typeface="Wingdings" panose="05000000000000000000" pitchFamily="2" charset="2"/>
              </a:rPr>
              <a:t> </a:t>
            </a:r>
            <a:r>
              <a:rPr lang="en-US" b="1" baseline="0" dirty="0" err="1" smtClean="0">
                <a:sym typeface="Wingdings" panose="05000000000000000000" pitchFamily="2" charset="2"/>
              </a:rPr>
              <a:t>quản</a:t>
            </a:r>
            <a:r>
              <a:rPr lang="en-US" b="1" baseline="0" dirty="0" smtClean="0">
                <a:sym typeface="Wingdings" panose="05000000000000000000" pitchFamily="2" charset="2"/>
              </a:rPr>
              <a:t> </a:t>
            </a:r>
            <a:r>
              <a:rPr lang="en-US" b="1" baseline="0" dirty="0" err="1" smtClean="0">
                <a:sym typeface="Wingdings" panose="05000000000000000000" pitchFamily="2" charset="2"/>
              </a:rPr>
              <a:t>hàng</a:t>
            </a:r>
            <a:r>
              <a:rPr lang="en-US" b="1" baseline="0" dirty="0" smtClean="0">
                <a:sym typeface="Wingdings" panose="05000000000000000000" pitchFamily="2" charset="2"/>
              </a:rPr>
              <a:t> </a:t>
            </a:r>
            <a:r>
              <a:rPr lang="en-US" b="1" baseline="0" dirty="0" err="1" smtClean="0">
                <a:sym typeface="Wingdings" panose="05000000000000000000" pitchFamily="2" charset="2"/>
              </a:rPr>
              <a:t>thủy</a:t>
            </a:r>
            <a:r>
              <a:rPr lang="en-US" b="1" baseline="0" dirty="0" smtClean="0">
                <a:sym typeface="Wingdings" panose="05000000000000000000" pitchFamily="2" charset="2"/>
              </a:rPr>
              <a:t> </a:t>
            </a:r>
            <a:r>
              <a:rPr lang="en-US" b="1" baseline="0" dirty="0" err="1" smtClean="0">
                <a:sym typeface="Wingdings" panose="05000000000000000000" pitchFamily="2" charset="2"/>
              </a:rPr>
              <a:t>hải</a:t>
            </a:r>
            <a:r>
              <a:rPr lang="en-US" b="1" baseline="0" dirty="0" smtClean="0">
                <a:sym typeface="Wingdings" panose="05000000000000000000" pitchFamily="2" charset="2"/>
              </a:rPr>
              <a:t> </a:t>
            </a:r>
            <a:r>
              <a:rPr lang="en-US" b="1" baseline="0" dirty="0" err="1" smtClean="0">
                <a:sym typeface="Wingdings" panose="05000000000000000000" pitchFamily="2" charset="2"/>
              </a:rPr>
              <a:t>sản</a:t>
            </a:r>
            <a:r>
              <a:rPr lang="en-US" b="1" baseline="0" dirty="0" smtClean="0">
                <a:sym typeface="Wingdings" panose="05000000000000000000" pitchFamily="2" charset="2"/>
              </a:rPr>
              <a:t>:, </a:t>
            </a:r>
            <a:r>
              <a:rPr lang="en-US" b="0" baseline="0" dirty="0" err="1" smtClean="0">
                <a:sym typeface="Wingdings" panose="05000000000000000000" pitchFamily="2" charset="2"/>
              </a:rPr>
              <a:t>đặt</a:t>
            </a:r>
            <a:r>
              <a:rPr lang="en-US" b="0" baseline="0" dirty="0" smtClean="0">
                <a:sym typeface="Wingdings" panose="05000000000000000000" pitchFamily="2" charset="2"/>
              </a:rPr>
              <a:t> </a:t>
            </a:r>
            <a:r>
              <a:rPr lang="en-US" b="0" baseline="0" dirty="0" err="1" smtClean="0">
                <a:sym typeface="Wingdings" panose="05000000000000000000" pitchFamily="2" charset="2"/>
              </a:rPr>
              <a:t>trong</a:t>
            </a:r>
            <a:r>
              <a:rPr lang="en-US" b="0" baseline="0" dirty="0" smtClean="0">
                <a:sym typeface="Wingdings" panose="05000000000000000000" pitchFamily="2" charset="2"/>
              </a:rPr>
              <a:t> </a:t>
            </a:r>
            <a:r>
              <a:rPr lang="en-US" b="0" baseline="0" dirty="0" err="1" smtClean="0">
                <a:sym typeface="Wingdings" panose="05000000000000000000" pitchFamily="2" charset="2"/>
              </a:rPr>
              <a:t>các</a:t>
            </a:r>
            <a:r>
              <a:rPr lang="en-US" b="0" baseline="0" dirty="0" smtClean="0">
                <a:sym typeface="Wingdings" panose="05000000000000000000" pitchFamily="2" charset="2"/>
              </a:rPr>
              <a:t> </a:t>
            </a:r>
            <a:r>
              <a:rPr lang="en-US" b="0" baseline="0" dirty="0" err="1" smtClean="0">
                <a:sym typeface="Wingdings" panose="05000000000000000000" pitchFamily="2" charset="2"/>
              </a:rPr>
              <a:t>khay</a:t>
            </a:r>
            <a:r>
              <a:rPr lang="en-US" b="0" baseline="0" dirty="0" smtClean="0">
                <a:sym typeface="Wingdings" panose="05000000000000000000" pitchFamily="2" charset="2"/>
              </a:rPr>
              <a:t> </a:t>
            </a:r>
            <a:r>
              <a:rPr lang="en-US" b="0" baseline="0" dirty="0" err="1" smtClean="0">
                <a:sym typeface="Wingdings" panose="05000000000000000000" pitchFamily="2" charset="2"/>
              </a:rPr>
              <a:t>có</a:t>
            </a:r>
            <a:r>
              <a:rPr lang="en-US" b="0" baseline="0" dirty="0" smtClean="0">
                <a:sym typeface="Wingdings" panose="05000000000000000000" pitchFamily="2" charset="2"/>
              </a:rPr>
              <a:t> </a:t>
            </a:r>
            <a:r>
              <a:rPr lang="en-US" b="0" baseline="0" dirty="0" err="1" smtClean="0">
                <a:sym typeface="Wingdings" panose="05000000000000000000" pitchFamily="2" charset="2"/>
              </a:rPr>
              <a:t>khe</a:t>
            </a:r>
            <a:r>
              <a:rPr lang="en-US" b="0" baseline="0" dirty="0" smtClean="0">
                <a:sym typeface="Wingdings" panose="05000000000000000000" pitchFamily="2" charset="2"/>
              </a:rPr>
              <a:t> </a:t>
            </a:r>
            <a:r>
              <a:rPr lang="en-US" b="0" baseline="0" dirty="0" err="1" smtClean="0">
                <a:sym typeface="Wingdings" panose="05000000000000000000" pitchFamily="2" charset="2"/>
              </a:rPr>
              <a:t>hở</a:t>
            </a:r>
            <a:r>
              <a:rPr lang="en-US" b="0" baseline="0" dirty="0" smtClean="0">
                <a:sym typeface="Wingdings" panose="05000000000000000000" pitchFamily="2" charset="2"/>
              </a:rPr>
              <a:t>, </a:t>
            </a:r>
            <a:r>
              <a:rPr lang="en-US" b="0" baseline="0" dirty="0" err="1" smtClean="0">
                <a:sym typeface="Wingdings" panose="05000000000000000000" pitchFamily="2" charset="2"/>
              </a:rPr>
              <a:t>trên</a:t>
            </a:r>
            <a:r>
              <a:rPr lang="en-US" b="0" baseline="0" dirty="0" smtClean="0">
                <a:sym typeface="Wingdings" panose="05000000000000000000" pitchFamily="2" charset="2"/>
              </a:rPr>
              <a:t> </a:t>
            </a:r>
            <a:r>
              <a:rPr lang="en-US" b="0" baseline="0" dirty="0" err="1" smtClean="0">
                <a:sym typeface="Wingdings" panose="05000000000000000000" pitchFamily="2" charset="2"/>
              </a:rPr>
              <a:t>giá</a:t>
            </a:r>
            <a:r>
              <a:rPr lang="en-US" b="0" baseline="0" dirty="0" smtClean="0">
                <a:sym typeface="Wingdings" panose="05000000000000000000" pitchFamily="2" charset="2"/>
              </a:rPr>
              <a:t> </a:t>
            </a:r>
            <a:r>
              <a:rPr lang="en-US" b="0" baseline="0" dirty="0" err="1" smtClean="0">
                <a:sym typeface="Wingdings" panose="05000000000000000000" pitchFamily="2" charset="2"/>
              </a:rPr>
              <a:t>đỡ</a:t>
            </a:r>
            <a:r>
              <a:rPr lang="en-US" b="0" baseline="0" dirty="0" smtClean="0">
                <a:sym typeface="Wingdings" panose="05000000000000000000" pitchFamily="2" charset="2"/>
              </a:rPr>
              <a:t>, </a:t>
            </a:r>
            <a:r>
              <a:rPr lang="en-US" b="1" baseline="0" dirty="0" err="1" smtClean="0">
                <a:sym typeface="Wingdings" panose="05000000000000000000" pitchFamily="2" charset="2"/>
              </a:rPr>
              <a:t>mỗi</a:t>
            </a:r>
            <a:r>
              <a:rPr lang="en-US" b="1" baseline="0" dirty="0" smtClean="0">
                <a:sym typeface="Wingdings" panose="05000000000000000000" pitchFamily="2" charset="2"/>
              </a:rPr>
              <a:t> </a:t>
            </a:r>
            <a:r>
              <a:rPr lang="en-US" b="1" baseline="0" dirty="0" err="1" smtClean="0">
                <a:sym typeface="Wingdings" panose="05000000000000000000" pitchFamily="2" charset="2"/>
              </a:rPr>
              <a:t>khay</a:t>
            </a:r>
            <a:r>
              <a:rPr lang="en-US" b="1" baseline="0" dirty="0" smtClean="0">
                <a:sym typeface="Wingdings" panose="05000000000000000000" pitchFamily="2" charset="2"/>
              </a:rPr>
              <a:t> </a:t>
            </a:r>
            <a:r>
              <a:rPr lang="en-US" b="1" baseline="0" dirty="0" err="1" smtClean="0">
                <a:sym typeface="Wingdings" panose="05000000000000000000" pitchFamily="2" charset="2"/>
              </a:rPr>
              <a:t>từ</a:t>
            </a:r>
            <a:r>
              <a:rPr lang="en-US" b="1" baseline="0" dirty="0" smtClean="0">
                <a:sym typeface="Wingdings" panose="05000000000000000000" pitchFamily="2" charset="2"/>
              </a:rPr>
              <a:t> 3-5kg </a:t>
            </a:r>
            <a:r>
              <a:rPr lang="en-US" b="0" baseline="0" dirty="0" err="1" smtClean="0">
                <a:sym typeface="Wingdings" panose="05000000000000000000" pitchFamily="2" charset="2"/>
              </a:rPr>
              <a:t>xếp</a:t>
            </a:r>
            <a:r>
              <a:rPr lang="en-US" b="0" baseline="0" dirty="0" smtClean="0">
                <a:sym typeface="Wingdings" panose="05000000000000000000" pitchFamily="2" charset="2"/>
              </a:rPr>
              <a:t> </a:t>
            </a:r>
            <a:r>
              <a:rPr lang="en-US" b="0" baseline="0" dirty="0" err="1" smtClean="0">
                <a:sym typeface="Wingdings" panose="05000000000000000000" pitchFamily="2" charset="2"/>
              </a:rPr>
              <a:t>trong</a:t>
            </a:r>
            <a:r>
              <a:rPr lang="en-US" b="0" baseline="0" dirty="0" smtClean="0">
                <a:sym typeface="Wingdings" panose="05000000000000000000" pitchFamily="2" charset="2"/>
              </a:rPr>
              <a:t> </a:t>
            </a:r>
            <a:r>
              <a:rPr lang="en-US" b="0" baseline="0" dirty="0" err="1" smtClean="0">
                <a:sym typeface="Wingdings" panose="05000000000000000000" pitchFamily="2" charset="2"/>
              </a:rPr>
              <a:t>hầm</a:t>
            </a:r>
            <a:r>
              <a:rPr lang="en-US" b="0" baseline="0" dirty="0" smtClean="0">
                <a:sym typeface="Wingdings" panose="05000000000000000000" pitchFamily="2" charset="2"/>
              </a:rPr>
              <a:t> </a:t>
            </a:r>
            <a:r>
              <a:rPr lang="en-US" b="0" baseline="0" dirty="0" err="1" smtClean="0">
                <a:sym typeface="Wingdings" panose="05000000000000000000" pitchFamily="2" charset="2"/>
              </a:rPr>
              <a:t>tàu</a:t>
            </a:r>
            <a:r>
              <a:rPr lang="en-US" b="0" baseline="0" dirty="0" smtClean="0">
                <a:sym typeface="Wingdings" panose="05000000000000000000" pitchFamily="2" charset="2"/>
              </a:rPr>
              <a:t> hay </a:t>
            </a:r>
            <a:r>
              <a:rPr lang="en-US" b="0" baseline="0" dirty="0" err="1" smtClean="0">
                <a:sym typeface="Wingdings" panose="05000000000000000000" pitchFamily="2" charset="2"/>
              </a:rPr>
              <a:t>contnainer</a:t>
            </a:r>
            <a:r>
              <a:rPr lang="en-US" b="0" baseline="0" dirty="0" smtClean="0">
                <a:sym typeface="Wingdings" panose="05000000000000000000" pitchFamily="2" charset="2"/>
              </a:rPr>
              <a:t> </a:t>
            </a:r>
            <a:r>
              <a:rPr lang="en-US" b="0" baseline="0" dirty="0" err="1" smtClean="0">
                <a:sym typeface="Wingdings" panose="05000000000000000000" pitchFamily="2" charset="2"/>
              </a:rPr>
              <a:t>phải</a:t>
            </a:r>
            <a:r>
              <a:rPr lang="en-US" b="0" baseline="0" dirty="0" smtClean="0">
                <a:sym typeface="Wingdings" panose="05000000000000000000" pitchFamily="2" charset="2"/>
              </a:rPr>
              <a:t> </a:t>
            </a:r>
            <a:r>
              <a:rPr lang="en-US" b="0" baseline="0" dirty="0" err="1" smtClean="0">
                <a:sym typeface="Wingdings" panose="05000000000000000000" pitchFamily="2" charset="2"/>
              </a:rPr>
              <a:t>có</a:t>
            </a:r>
            <a:r>
              <a:rPr lang="en-US" b="0" baseline="0" dirty="0" smtClean="0">
                <a:sym typeface="Wingdings" panose="05000000000000000000" pitchFamily="2" charset="2"/>
              </a:rPr>
              <a:t> </a:t>
            </a:r>
            <a:r>
              <a:rPr lang="en-US" b="0" baseline="0" dirty="0" err="1" smtClean="0">
                <a:sym typeface="Wingdings" panose="05000000000000000000" pitchFamily="2" charset="2"/>
              </a:rPr>
              <a:t>đệm</a:t>
            </a:r>
            <a:r>
              <a:rPr lang="en-US" b="0" baseline="0" dirty="0" smtClean="0">
                <a:sym typeface="Wingdings" panose="05000000000000000000" pitchFamily="2" charset="2"/>
              </a:rPr>
              <a:t> </a:t>
            </a:r>
            <a:r>
              <a:rPr lang="en-US" b="0" baseline="0" dirty="0" err="1" smtClean="0">
                <a:sym typeface="Wingdings" panose="05000000000000000000" pitchFamily="2" charset="2"/>
              </a:rPr>
              <a:t>lót</a:t>
            </a:r>
            <a:r>
              <a:rPr lang="en-US" b="0" baseline="0" dirty="0" smtClean="0">
                <a:sym typeface="Wingdings" panose="05000000000000000000" pitchFamily="2" charset="2"/>
              </a:rPr>
              <a:t> </a:t>
            </a:r>
            <a:r>
              <a:rPr lang="en-US" b="0" baseline="0" dirty="0" err="1" smtClean="0">
                <a:sym typeface="Wingdings" panose="05000000000000000000" pitchFamily="2" charset="2"/>
              </a:rPr>
              <a:t>cách</a:t>
            </a:r>
            <a:r>
              <a:rPr lang="en-US" b="0" baseline="0" dirty="0" smtClean="0">
                <a:sym typeface="Wingdings" panose="05000000000000000000" pitchFamily="2" charset="2"/>
              </a:rPr>
              <a:t> </a:t>
            </a:r>
            <a:r>
              <a:rPr lang="en-US" b="0" baseline="0" dirty="0" err="1" smtClean="0">
                <a:sym typeface="Wingdings" panose="05000000000000000000" pitchFamily="2" charset="2"/>
              </a:rPr>
              <a:t>ly</a:t>
            </a:r>
            <a:r>
              <a:rPr lang="en-US" b="0" baseline="0" dirty="0" smtClean="0">
                <a:sym typeface="Wingdings" panose="05000000000000000000" pitchFamily="2" charset="2"/>
              </a:rPr>
              <a:t> </a:t>
            </a:r>
            <a:r>
              <a:rPr lang="en-US" b="0" baseline="0" dirty="0" err="1" smtClean="0">
                <a:sym typeface="Wingdings" panose="05000000000000000000" pitchFamily="2" charset="2"/>
              </a:rPr>
              <a:t>phải</a:t>
            </a:r>
            <a:r>
              <a:rPr lang="en-US" b="0" baseline="0" dirty="0" smtClean="0">
                <a:sym typeface="Wingdings" panose="05000000000000000000" pitchFamily="2" charset="2"/>
              </a:rPr>
              <a:t> </a:t>
            </a:r>
            <a:r>
              <a:rPr lang="en-US" b="0" baseline="0" dirty="0" err="1" smtClean="0">
                <a:sym typeface="Wingdings" panose="05000000000000000000" pitchFamily="2" charset="2"/>
              </a:rPr>
              <a:t>đảm</a:t>
            </a:r>
            <a:r>
              <a:rPr lang="en-US" b="0" baseline="0" dirty="0" smtClean="0">
                <a:sym typeface="Wingdings" panose="05000000000000000000" pitchFamily="2" charset="2"/>
              </a:rPr>
              <a:t> </a:t>
            </a:r>
            <a:r>
              <a:rPr lang="en-US" b="0" baseline="0" dirty="0" err="1" smtClean="0">
                <a:sym typeface="Wingdings" panose="05000000000000000000" pitchFamily="2" charset="2"/>
              </a:rPr>
              <a:t>bảo</a:t>
            </a:r>
            <a:r>
              <a:rPr lang="en-US" b="0" baseline="0" dirty="0" smtClean="0">
                <a:sym typeface="Wingdings" panose="05000000000000000000" pitchFamily="2" charset="2"/>
              </a:rPr>
              <a:t> </a:t>
            </a:r>
            <a:r>
              <a:rPr lang="en-US" b="0" baseline="0" dirty="0" err="1" smtClean="0">
                <a:sym typeface="Wingdings" panose="05000000000000000000" pitchFamily="2" charset="2"/>
              </a:rPr>
              <a:t>nhiệt</a:t>
            </a:r>
            <a:r>
              <a:rPr lang="en-US" b="0" baseline="0" dirty="0" smtClean="0">
                <a:sym typeface="Wingdings" panose="05000000000000000000" pitchFamily="2" charset="2"/>
              </a:rPr>
              <a:t> </a:t>
            </a:r>
            <a:r>
              <a:rPr lang="en-US" b="0" baseline="0" dirty="0" err="1" smtClean="0">
                <a:sym typeface="Wingdings" panose="05000000000000000000" pitchFamily="2" charset="2"/>
              </a:rPr>
              <a:t>độ</a:t>
            </a:r>
            <a:r>
              <a:rPr lang="en-US" b="0" baseline="0" dirty="0" smtClean="0">
                <a:sym typeface="Wingdings" panose="05000000000000000000" pitchFamily="2" charset="2"/>
              </a:rPr>
              <a:t> </a:t>
            </a:r>
            <a:r>
              <a:rPr lang="en-US" b="0" baseline="0" dirty="0" err="1" smtClean="0">
                <a:sym typeface="Wingdings" panose="05000000000000000000" pitchFamily="2" charset="2"/>
              </a:rPr>
              <a:t>thích</a:t>
            </a:r>
            <a:r>
              <a:rPr lang="en-US" b="0" baseline="0" dirty="0" smtClean="0">
                <a:sym typeface="Wingdings" panose="05000000000000000000" pitchFamily="2" charset="2"/>
              </a:rPr>
              <a:t> </a:t>
            </a:r>
            <a:r>
              <a:rPr lang="en-US" b="0" baseline="0" dirty="0" err="1" smtClean="0">
                <a:sym typeface="Wingdings" panose="05000000000000000000" pitchFamily="2" charset="2"/>
              </a:rPr>
              <a:t>hợp</a:t>
            </a:r>
            <a:r>
              <a:rPr lang="en-US" b="0" baseline="0" dirty="0" smtClean="0">
                <a:sym typeface="Wingdings" panose="05000000000000000000" pitchFamily="2" charset="2"/>
              </a:rPr>
              <a:t>, </a:t>
            </a:r>
            <a:r>
              <a:rPr lang="en-US" b="0" baseline="0" dirty="0" err="1" smtClean="0">
                <a:sym typeface="Wingdings" panose="05000000000000000000" pitchFamily="2" charset="2"/>
              </a:rPr>
              <a:t>ko</a:t>
            </a:r>
            <a:r>
              <a:rPr lang="en-US" b="0" baseline="0" dirty="0" smtClean="0">
                <a:sym typeface="Wingdings" panose="05000000000000000000" pitchFamily="2" charset="2"/>
              </a:rPr>
              <a:t> </a:t>
            </a:r>
            <a:r>
              <a:rPr lang="en-US" b="0" baseline="0" dirty="0" err="1" smtClean="0">
                <a:sym typeface="Wingdings" panose="05000000000000000000" pitchFamily="2" charset="2"/>
              </a:rPr>
              <a:t>có</a:t>
            </a:r>
            <a:r>
              <a:rPr lang="en-US" b="0" baseline="0" dirty="0" smtClean="0">
                <a:sym typeface="Wingdings" panose="05000000000000000000" pitchFamily="2" charset="2"/>
              </a:rPr>
              <a:t> </a:t>
            </a:r>
            <a:r>
              <a:rPr lang="en-US" b="0" baseline="0" dirty="0" err="1" smtClean="0">
                <a:sym typeface="Wingdings" panose="05000000000000000000" pitchFamily="2" charset="2"/>
              </a:rPr>
              <a:t>ánh</a:t>
            </a:r>
            <a:r>
              <a:rPr lang="en-US" b="0" baseline="0" dirty="0" smtClean="0">
                <a:sym typeface="Wingdings" panose="05000000000000000000" pitchFamily="2" charset="2"/>
              </a:rPr>
              <a:t> </a:t>
            </a:r>
            <a:r>
              <a:rPr lang="en-US" b="0" baseline="0" dirty="0" err="1" smtClean="0">
                <a:sym typeface="Wingdings" panose="05000000000000000000" pitchFamily="2" charset="2"/>
              </a:rPr>
              <a:t>nắng</a:t>
            </a:r>
            <a:r>
              <a:rPr lang="en-US" b="0" baseline="0" dirty="0" smtClean="0">
                <a:sym typeface="Wingdings" panose="05000000000000000000" pitchFamily="2" charset="2"/>
              </a:rPr>
              <a:t> </a:t>
            </a:r>
            <a:r>
              <a:rPr lang="en-US" b="0" baseline="0" dirty="0" err="1" smtClean="0">
                <a:sym typeface="Wingdings" panose="05000000000000000000" pitchFamily="2" charset="2"/>
              </a:rPr>
              <a:t>chiếu</a:t>
            </a:r>
            <a:r>
              <a:rPr lang="en-US" b="0" baseline="0" dirty="0" smtClean="0">
                <a:sym typeface="Wingdings" panose="05000000000000000000" pitchFamily="2" charset="2"/>
              </a:rPr>
              <a:t> </a:t>
            </a:r>
            <a:r>
              <a:rPr lang="en-US" b="0" baseline="0" dirty="0" err="1" smtClean="0">
                <a:sym typeface="Wingdings" panose="05000000000000000000" pitchFamily="2" charset="2"/>
              </a:rPr>
              <a:t>vào</a:t>
            </a:r>
            <a:r>
              <a:rPr lang="en-US" b="0" baseline="0" dirty="0" smtClean="0">
                <a:sym typeface="Wingdings" panose="05000000000000000000" pitchFamily="2" charset="2"/>
              </a:rPr>
              <a:t>, </a:t>
            </a:r>
            <a:r>
              <a:rPr lang="en-US" b="0" baseline="0" dirty="0" err="1" smtClean="0">
                <a:sym typeface="Wingdings" panose="05000000000000000000" pitchFamily="2" charset="2"/>
              </a:rPr>
              <a:t>có</a:t>
            </a:r>
            <a:r>
              <a:rPr lang="en-US" b="0" baseline="0" dirty="0" smtClean="0">
                <a:sym typeface="Wingdings" panose="05000000000000000000" pitchFamily="2" charset="2"/>
              </a:rPr>
              <a:t> </a:t>
            </a:r>
            <a:r>
              <a:rPr lang="en-US" b="0" baseline="0" dirty="0" err="1" smtClean="0">
                <a:sym typeface="Wingdings" panose="05000000000000000000" pitchFamily="2" charset="2"/>
              </a:rPr>
              <a:t>thiết</a:t>
            </a:r>
            <a:r>
              <a:rPr lang="en-US" b="0" baseline="0" dirty="0" smtClean="0">
                <a:sym typeface="Wingdings" panose="05000000000000000000" pitchFamily="2" charset="2"/>
              </a:rPr>
              <a:t> </a:t>
            </a:r>
            <a:r>
              <a:rPr lang="en-US" b="0" baseline="0" dirty="0" err="1" smtClean="0">
                <a:sym typeface="Wingdings" panose="05000000000000000000" pitchFamily="2" charset="2"/>
              </a:rPr>
              <a:t>bị</a:t>
            </a:r>
            <a:r>
              <a:rPr lang="en-US" b="0" baseline="0" dirty="0" smtClean="0">
                <a:sym typeface="Wingdings" panose="05000000000000000000" pitchFamily="2" charset="2"/>
              </a:rPr>
              <a:t> </a:t>
            </a:r>
            <a:r>
              <a:rPr lang="en-US" b="0" baseline="0" dirty="0" err="1" smtClean="0">
                <a:sym typeface="Wingdings" panose="05000000000000000000" pitchFamily="2" charset="2"/>
              </a:rPr>
              <a:t>thông</a:t>
            </a:r>
            <a:r>
              <a:rPr lang="en-US" b="0" baseline="0" dirty="0" smtClean="0">
                <a:sym typeface="Wingdings" panose="05000000000000000000" pitchFamily="2" charset="2"/>
              </a:rPr>
              <a:t> </a:t>
            </a:r>
            <a:r>
              <a:rPr lang="en-US" b="0" baseline="0" dirty="0" err="1" smtClean="0">
                <a:sym typeface="Wingdings" panose="05000000000000000000" pitchFamily="2" charset="2"/>
              </a:rPr>
              <a:t>gió</a:t>
            </a:r>
            <a:r>
              <a:rPr lang="en-US" b="0" baseline="0" dirty="0" smtClean="0">
                <a:sym typeface="Wingdings" panose="05000000000000000000" pitchFamily="2" charset="2"/>
              </a:rPr>
              <a:t>, </a:t>
            </a:r>
            <a:r>
              <a:rPr lang="en-US" b="0" baseline="0" dirty="0" err="1" smtClean="0">
                <a:sym typeface="Wingdings" panose="05000000000000000000" pitchFamily="2" charset="2"/>
              </a:rPr>
              <a:t>sàn</a:t>
            </a:r>
            <a:r>
              <a:rPr lang="en-US" b="0" baseline="0" dirty="0" smtClean="0">
                <a:sym typeface="Wingdings" panose="05000000000000000000" pitchFamily="2" charset="2"/>
              </a:rPr>
              <a:t> </a:t>
            </a:r>
            <a:r>
              <a:rPr lang="en-US" b="0" baseline="0" dirty="0" err="1" smtClean="0">
                <a:sym typeface="Wingdings" panose="05000000000000000000" pitchFamily="2" charset="2"/>
              </a:rPr>
              <a:t>làm</a:t>
            </a:r>
            <a:r>
              <a:rPr lang="en-US" b="0" baseline="0" dirty="0" smtClean="0">
                <a:sym typeface="Wingdings" panose="05000000000000000000" pitchFamily="2" charset="2"/>
              </a:rPr>
              <a:t> </a:t>
            </a:r>
            <a:r>
              <a:rPr lang="en-US" b="0" baseline="0" dirty="0" err="1" smtClean="0">
                <a:sym typeface="Wingdings" panose="05000000000000000000" pitchFamily="2" charset="2"/>
              </a:rPr>
              <a:t>bằng</a:t>
            </a:r>
            <a:r>
              <a:rPr lang="en-US" b="0" baseline="0" dirty="0" smtClean="0">
                <a:sym typeface="Wingdings" panose="05000000000000000000" pitchFamily="2" charset="2"/>
              </a:rPr>
              <a:t> </a:t>
            </a:r>
            <a:r>
              <a:rPr lang="en-US" b="0" baseline="0" dirty="0" err="1" smtClean="0">
                <a:sym typeface="Wingdings" panose="05000000000000000000" pitchFamily="2" charset="2"/>
              </a:rPr>
              <a:t>vật</a:t>
            </a:r>
            <a:r>
              <a:rPr lang="en-US" b="0" baseline="0" dirty="0" smtClean="0">
                <a:sym typeface="Wingdings" panose="05000000000000000000" pitchFamily="2" charset="2"/>
              </a:rPr>
              <a:t> </a:t>
            </a:r>
            <a:r>
              <a:rPr lang="en-US" b="0" baseline="0" dirty="0" err="1" smtClean="0">
                <a:sym typeface="Wingdings" panose="05000000000000000000" pitchFamily="2" charset="2"/>
              </a:rPr>
              <a:t>liệu</a:t>
            </a:r>
            <a:r>
              <a:rPr lang="en-US" b="0" baseline="0" dirty="0" smtClean="0">
                <a:sym typeface="Wingdings" panose="05000000000000000000" pitchFamily="2" charset="2"/>
              </a:rPr>
              <a:t> </a:t>
            </a:r>
            <a:r>
              <a:rPr lang="en-US" b="0" baseline="0" dirty="0" err="1" smtClean="0">
                <a:sym typeface="Wingdings" panose="05000000000000000000" pitchFamily="2" charset="2"/>
              </a:rPr>
              <a:t>dễ</a:t>
            </a:r>
            <a:r>
              <a:rPr lang="en-US" b="0" baseline="0" dirty="0" smtClean="0">
                <a:sym typeface="Wingdings" panose="05000000000000000000" pitchFamily="2" charset="2"/>
              </a:rPr>
              <a:t> </a:t>
            </a:r>
            <a:r>
              <a:rPr lang="en-US" b="0" baseline="0" dirty="0" err="1" smtClean="0">
                <a:sym typeface="Wingdings" panose="05000000000000000000" pitchFamily="2" charset="2"/>
              </a:rPr>
              <a:t>rửa</a:t>
            </a:r>
            <a:endParaRPr lang="en-US" b="0" baseline="0" dirty="0" smtClean="0">
              <a:sym typeface="Wingdings" panose="05000000000000000000" pitchFamily="2" charset="2"/>
            </a:endParaRPr>
          </a:p>
          <a:p>
            <a:pPr marL="0" indent="0">
              <a:buFont typeface="Wingdings" panose="05000000000000000000" pitchFamily="2" charset="2"/>
              <a:buNone/>
            </a:pPr>
            <a:r>
              <a:rPr lang="en-US" b="0" baseline="0" dirty="0" err="1" smtClean="0">
                <a:sym typeface="Wingdings" panose="05000000000000000000" pitchFamily="2" charset="2"/>
              </a:rPr>
              <a:t>Không</a:t>
            </a:r>
            <a:r>
              <a:rPr lang="en-US" b="0" baseline="0" dirty="0" smtClean="0">
                <a:sym typeface="Wingdings" panose="05000000000000000000" pitchFamily="2" charset="2"/>
              </a:rPr>
              <a:t> </a:t>
            </a:r>
            <a:r>
              <a:rPr lang="en-US" b="0" baseline="0" dirty="0" err="1" smtClean="0">
                <a:sym typeface="Wingdings" panose="05000000000000000000" pitchFamily="2" charset="2"/>
              </a:rPr>
              <a:t>xếp</a:t>
            </a:r>
            <a:r>
              <a:rPr lang="en-US" b="0" baseline="0" dirty="0" smtClean="0">
                <a:sym typeface="Wingdings" panose="05000000000000000000" pitchFamily="2" charset="2"/>
              </a:rPr>
              <a:t> </a:t>
            </a:r>
            <a:r>
              <a:rPr lang="en-US" b="0" baseline="0" dirty="0" err="1" smtClean="0">
                <a:sym typeface="Wingdings" panose="05000000000000000000" pitchFamily="2" charset="2"/>
              </a:rPr>
              <a:t>hàng</a:t>
            </a:r>
            <a:r>
              <a:rPr lang="en-US" b="0" baseline="0" dirty="0" smtClean="0">
                <a:sym typeface="Wingdings" panose="05000000000000000000" pitchFamily="2" charset="2"/>
              </a:rPr>
              <a:t> </a:t>
            </a:r>
            <a:r>
              <a:rPr lang="en-US" b="0" baseline="0" dirty="0" err="1" smtClean="0">
                <a:sym typeface="Wingdings" panose="05000000000000000000" pitchFamily="2" charset="2"/>
              </a:rPr>
              <a:t>thủy</a:t>
            </a:r>
            <a:r>
              <a:rPr lang="en-US" b="0" baseline="0" dirty="0" smtClean="0">
                <a:sym typeface="Wingdings" panose="05000000000000000000" pitchFamily="2" charset="2"/>
              </a:rPr>
              <a:t> </a:t>
            </a:r>
            <a:r>
              <a:rPr lang="en-US" b="0" baseline="0" dirty="0" err="1" smtClean="0">
                <a:sym typeface="Wingdings" panose="05000000000000000000" pitchFamily="2" charset="2"/>
              </a:rPr>
              <a:t>hải</a:t>
            </a:r>
            <a:r>
              <a:rPr lang="en-US" b="0" baseline="0" dirty="0" smtClean="0">
                <a:sym typeface="Wingdings" panose="05000000000000000000" pitchFamily="2" charset="2"/>
              </a:rPr>
              <a:t> </a:t>
            </a:r>
            <a:r>
              <a:rPr lang="en-US" b="0" baseline="0" dirty="0" err="1" smtClean="0">
                <a:sym typeface="Wingdings" panose="05000000000000000000" pitchFamily="2" charset="2"/>
              </a:rPr>
              <a:t>sản</a:t>
            </a:r>
            <a:r>
              <a:rPr lang="en-US" b="0" baseline="0" dirty="0" smtClean="0">
                <a:sym typeface="Wingdings" panose="05000000000000000000" pitchFamily="2" charset="2"/>
              </a:rPr>
              <a:t>, </a:t>
            </a:r>
            <a:r>
              <a:rPr lang="en-US" b="0" baseline="0" dirty="0" err="1" smtClean="0">
                <a:sym typeface="Wingdings" panose="05000000000000000000" pitchFamily="2" charset="2"/>
              </a:rPr>
              <a:t>hàng</a:t>
            </a:r>
            <a:r>
              <a:rPr lang="en-US" b="0" baseline="0" dirty="0" smtClean="0">
                <a:sym typeface="Wingdings" panose="05000000000000000000" pitchFamily="2" charset="2"/>
              </a:rPr>
              <a:t> </a:t>
            </a:r>
            <a:r>
              <a:rPr lang="en-US" b="0" baseline="0" dirty="0" err="1" smtClean="0">
                <a:sym typeface="Wingdings" panose="05000000000000000000" pitchFamily="2" charset="2"/>
              </a:rPr>
              <a:t>gạo</a:t>
            </a:r>
            <a:r>
              <a:rPr lang="en-US" b="0" baseline="0" dirty="0" smtClean="0">
                <a:sym typeface="Wingdings" panose="05000000000000000000" pitchFamily="2" charset="2"/>
              </a:rPr>
              <a:t>, </a:t>
            </a:r>
            <a:r>
              <a:rPr lang="en-US" b="0" baseline="0" dirty="0" err="1" smtClean="0">
                <a:sym typeface="Wingdings" panose="05000000000000000000" pitchFamily="2" charset="2"/>
              </a:rPr>
              <a:t>hàng</a:t>
            </a:r>
            <a:r>
              <a:rPr lang="en-US" b="0" baseline="0" dirty="0" smtClean="0">
                <a:sym typeface="Wingdings" panose="05000000000000000000" pitchFamily="2" charset="2"/>
              </a:rPr>
              <a:t> </a:t>
            </a:r>
            <a:r>
              <a:rPr lang="en-US" b="0" baseline="0" dirty="0" err="1" smtClean="0">
                <a:sym typeface="Wingdings" panose="05000000000000000000" pitchFamily="2" charset="2"/>
              </a:rPr>
              <a:t>trái</a:t>
            </a:r>
            <a:r>
              <a:rPr lang="en-US" b="0" baseline="0" dirty="0" smtClean="0">
                <a:sym typeface="Wingdings" panose="05000000000000000000" pitchFamily="2" charset="2"/>
              </a:rPr>
              <a:t> </a:t>
            </a:r>
            <a:r>
              <a:rPr lang="en-US" b="0" baseline="0" dirty="0" err="1" smtClean="0">
                <a:sym typeface="Wingdings" panose="05000000000000000000" pitchFamily="2" charset="2"/>
              </a:rPr>
              <a:t>cây</a:t>
            </a:r>
            <a:r>
              <a:rPr lang="en-US" b="0" baseline="0" dirty="0" smtClean="0">
                <a:sym typeface="Wingdings" panose="05000000000000000000" pitchFamily="2" charset="2"/>
              </a:rPr>
              <a:t> </a:t>
            </a:r>
            <a:r>
              <a:rPr lang="en-US" b="0" baseline="0" dirty="0" err="1" smtClean="0">
                <a:sym typeface="Wingdings" panose="05000000000000000000" pitchFamily="2" charset="2"/>
              </a:rPr>
              <a:t>với</a:t>
            </a:r>
            <a:r>
              <a:rPr lang="en-US" b="0" baseline="0" dirty="0" smtClean="0">
                <a:sym typeface="Wingdings" panose="05000000000000000000" pitchFamily="2" charset="2"/>
              </a:rPr>
              <a:t> </a:t>
            </a:r>
            <a:r>
              <a:rPr lang="en-US" b="0" baseline="0" dirty="0" err="1" smtClean="0">
                <a:sym typeface="Wingdings" panose="05000000000000000000" pitchFamily="2" charset="2"/>
              </a:rPr>
              <a:t>các</a:t>
            </a:r>
            <a:r>
              <a:rPr lang="en-US" b="0" baseline="0" dirty="0" smtClean="0">
                <a:sym typeface="Wingdings" panose="05000000000000000000" pitchFamily="2" charset="2"/>
              </a:rPr>
              <a:t> </a:t>
            </a:r>
            <a:r>
              <a:rPr lang="en-US" b="0" baseline="0" dirty="0" err="1" smtClean="0">
                <a:sym typeface="Wingdings" panose="05000000000000000000" pitchFamily="2" charset="2"/>
              </a:rPr>
              <a:t>hàng</a:t>
            </a:r>
            <a:r>
              <a:rPr lang="en-US" b="0" baseline="0" dirty="0" smtClean="0">
                <a:sym typeface="Wingdings" panose="05000000000000000000" pitchFamily="2" charset="2"/>
              </a:rPr>
              <a:t> </a:t>
            </a:r>
            <a:r>
              <a:rPr lang="en-US" b="0" baseline="0" dirty="0" err="1" smtClean="0">
                <a:sym typeface="Wingdings" panose="05000000000000000000" pitchFamily="2" charset="2"/>
              </a:rPr>
              <a:t>có</a:t>
            </a:r>
            <a:r>
              <a:rPr lang="en-US" b="0" baseline="0" dirty="0" smtClean="0">
                <a:sym typeface="Wingdings" panose="05000000000000000000" pitchFamily="2" charset="2"/>
              </a:rPr>
              <a:t> </a:t>
            </a:r>
            <a:r>
              <a:rPr lang="en-US" b="0" baseline="0" dirty="0" err="1" smtClean="0">
                <a:sym typeface="Wingdings" panose="05000000000000000000" pitchFamily="2" charset="2"/>
              </a:rPr>
              <a:t>mùi</a:t>
            </a:r>
            <a:r>
              <a:rPr lang="en-US" b="0" baseline="0" dirty="0" smtClean="0">
                <a:sym typeface="Wingdings" panose="05000000000000000000" pitchFamily="2" charset="2"/>
              </a:rPr>
              <a:t> </a:t>
            </a:r>
            <a:r>
              <a:rPr lang="en-US" b="0" baseline="0" dirty="0" err="1" smtClean="0">
                <a:sym typeface="Wingdings" panose="05000000000000000000" pitchFamily="2" charset="2"/>
              </a:rPr>
              <a:t>như</a:t>
            </a:r>
            <a:r>
              <a:rPr lang="en-US" b="0" baseline="0" dirty="0" smtClean="0">
                <a:sym typeface="Wingdings" panose="05000000000000000000" pitchFamily="2" charset="2"/>
              </a:rPr>
              <a:t> </a:t>
            </a:r>
            <a:r>
              <a:rPr lang="en-US" b="0" baseline="0" dirty="0" err="1" smtClean="0">
                <a:sym typeface="Wingdings" panose="05000000000000000000" pitchFamily="2" charset="2"/>
              </a:rPr>
              <a:t>tỏi</a:t>
            </a:r>
            <a:r>
              <a:rPr lang="en-US" b="0" baseline="0" dirty="0" smtClean="0">
                <a:sym typeface="Wingdings" panose="05000000000000000000" pitchFamily="2" charset="2"/>
              </a:rPr>
              <a:t>, </a:t>
            </a:r>
            <a:r>
              <a:rPr lang="en-US" b="0" baseline="0" dirty="0" err="1" smtClean="0">
                <a:sym typeface="Wingdings" panose="05000000000000000000" pitchFamily="2" charset="2"/>
              </a:rPr>
              <a:t>củ</a:t>
            </a:r>
            <a:r>
              <a:rPr lang="en-US" b="0" baseline="0" dirty="0" smtClean="0">
                <a:sym typeface="Wingdings" panose="05000000000000000000" pitchFamily="2" charset="2"/>
              </a:rPr>
              <a:t> </a:t>
            </a:r>
            <a:r>
              <a:rPr lang="en-US" b="0" baseline="0" dirty="0" err="1" smtClean="0">
                <a:sym typeface="Wingdings" panose="05000000000000000000" pitchFamily="2" charset="2"/>
              </a:rPr>
              <a:t>hàng</a:t>
            </a:r>
            <a:r>
              <a:rPr lang="en-US" b="0" baseline="0" dirty="0" smtClean="0">
                <a:sym typeface="Wingdings" panose="05000000000000000000" pitchFamily="2" charset="2"/>
              </a:rPr>
              <a:t>, </a:t>
            </a:r>
            <a:r>
              <a:rPr lang="en-US" b="0" baseline="0" dirty="0" err="1" smtClean="0">
                <a:sym typeface="Wingdings" panose="05000000000000000000" pitchFamily="2" charset="2"/>
              </a:rPr>
              <a:t>tiêu</a:t>
            </a:r>
            <a:r>
              <a:rPr lang="en-US" b="0" baseline="0" dirty="0" smtClean="0">
                <a:sym typeface="Wingdings" panose="05000000000000000000" pitchFamily="2" charset="2"/>
              </a:rPr>
              <a:t>, </a:t>
            </a:r>
            <a:r>
              <a:rPr lang="en-US" b="0" baseline="0" dirty="0" err="1" smtClean="0">
                <a:sym typeface="Wingdings" panose="05000000000000000000" pitchFamily="2" charset="2"/>
              </a:rPr>
              <a:t>cà</a:t>
            </a:r>
            <a:r>
              <a:rPr lang="en-US" b="0" baseline="0" dirty="0" smtClean="0">
                <a:sym typeface="Wingdings" panose="05000000000000000000" pitchFamily="2" charset="2"/>
              </a:rPr>
              <a:t> </a:t>
            </a:r>
            <a:r>
              <a:rPr lang="en-US" b="0" baseline="0" dirty="0" err="1" smtClean="0">
                <a:sym typeface="Wingdings" panose="05000000000000000000" pitchFamily="2" charset="2"/>
              </a:rPr>
              <a:t>phê</a:t>
            </a:r>
            <a:r>
              <a:rPr lang="en-US" b="0" baseline="0" dirty="0" smtClean="0">
                <a:sym typeface="Wingdings" panose="05000000000000000000" pitchFamily="2" charset="2"/>
              </a:rPr>
              <a:t>,..</a:t>
            </a:r>
          </a:p>
          <a:p>
            <a:pPr marL="0" indent="0">
              <a:buFont typeface="Wingdings" panose="05000000000000000000" pitchFamily="2" charset="2"/>
              <a:buNone/>
            </a:pPr>
            <a:r>
              <a:rPr lang="en-US" b="1" baseline="0" dirty="0" err="1" smtClean="0">
                <a:sym typeface="Wingdings" panose="05000000000000000000" pitchFamily="2" charset="2"/>
              </a:rPr>
              <a:t>Xếp</a:t>
            </a:r>
            <a:r>
              <a:rPr lang="en-US" b="1" baseline="0" dirty="0" smtClean="0">
                <a:sym typeface="Wingdings" panose="05000000000000000000" pitchFamily="2" charset="2"/>
              </a:rPr>
              <a:t> </a:t>
            </a:r>
            <a:r>
              <a:rPr lang="en-US" b="1" baseline="0" dirty="0" err="1" smtClean="0">
                <a:sym typeface="Wingdings" panose="05000000000000000000" pitchFamily="2" charset="2"/>
              </a:rPr>
              <a:t>gỗ</a:t>
            </a:r>
            <a:r>
              <a:rPr lang="en-US" b="1" baseline="0" dirty="0" smtClean="0">
                <a:sym typeface="Wingdings" panose="05000000000000000000" pitchFamily="2" charset="2"/>
              </a:rPr>
              <a:t> </a:t>
            </a:r>
            <a:r>
              <a:rPr lang="en-US" b="1" baseline="0" dirty="0" err="1" smtClean="0">
                <a:sym typeface="Wingdings" panose="05000000000000000000" pitchFamily="2" charset="2"/>
              </a:rPr>
              <a:t>vận</a:t>
            </a:r>
            <a:r>
              <a:rPr lang="en-US" b="1" baseline="0" dirty="0" smtClean="0">
                <a:sym typeface="Wingdings" panose="05000000000000000000" pitchFamily="2" charset="2"/>
              </a:rPr>
              <a:t> </a:t>
            </a:r>
            <a:r>
              <a:rPr lang="en-US" b="1" baseline="0" dirty="0" err="1" smtClean="0">
                <a:sym typeface="Wingdings" panose="05000000000000000000" pitchFamily="2" charset="2"/>
              </a:rPr>
              <a:t>chuyển</a:t>
            </a:r>
            <a:r>
              <a:rPr lang="en-US" b="1" baseline="0" dirty="0" smtClean="0">
                <a:sym typeface="Wingdings" panose="05000000000000000000" pitchFamily="2" charset="2"/>
              </a:rPr>
              <a:t>: </a:t>
            </a:r>
            <a:r>
              <a:rPr lang="en-US" b="1" i="1" baseline="0" dirty="0" err="1" smtClean="0">
                <a:sym typeface="Wingdings" panose="05000000000000000000" pitchFamily="2" charset="2"/>
              </a:rPr>
              <a:t>gỗ</a:t>
            </a:r>
            <a:r>
              <a:rPr lang="en-US" b="1" i="1" baseline="0" dirty="0" smtClean="0">
                <a:sym typeface="Wingdings" panose="05000000000000000000" pitchFamily="2" charset="2"/>
              </a:rPr>
              <a:t> </a:t>
            </a:r>
            <a:r>
              <a:rPr lang="en-US" b="1" i="1" baseline="0" dirty="0" err="1" smtClean="0">
                <a:sym typeface="Wingdings" panose="05000000000000000000" pitchFamily="2" charset="2"/>
              </a:rPr>
              <a:t>nhẹ</a:t>
            </a:r>
            <a:r>
              <a:rPr lang="en-US" b="1" i="1" baseline="0" dirty="0" smtClean="0">
                <a:sym typeface="Wingdings" panose="05000000000000000000" pitchFamily="2" charset="2"/>
              </a:rPr>
              <a:t> </a:t>
            </a:r>
            <a:r>
              <a:rPr lang="en-US" b="1" i="1" baseline="0" dirty="0" err="1" smtClean="0">
                <a:sym typeface="Wingdings" panose="05000000000000000000" pitchFamily="2" charset="2"/>
              </a:rPr>
              <a:t>quý</a:t>
            </a:r>
            <a:r>
              <a:rPr lang="en-US" b="1" i="1" baseline="0" dirty="0" smtClean="0">
                <a:sym typeface="Wingdings" panose="05000000000000000000" pitchFamily="2" charset="2"/>
              </a:rPr>
              <a:t>, </a:t>
            </a:r>
            <a:r>
              <a:rPr lang="en-US" b="1" i="1" baseline="0" dirty="0" err="1" smtClean="0">
                <a:sym typeface="Wingdings" panose="05000000000000000000" pitchFamily="2" charset="2"/>
              </a:rPr>
              <a:t>có</a:t>
            </a:r>
            <a:r>
              <a:rPr lang="en-US" b="1" i="1" baseline="0" dirty="0" smtClean="0">
                <a:sym typeface="Wingdings" panose="05000000000000000000" pitchFamily="2" charset="2"/>
              </a:rPr>
              <a:t> </a:t>
            </a:r>
            <a:r>
              <a:rPr lang="en-US" b="1" i="1" baseline="0" dirty="0" err="1" smtClean="0">
                <a:sym typeface="Wingdings" panose="05000000000000000000" pitchFamily="2" charset="2"/>
              </a:rPr>
              <a:t>giá</a:t>
            </a:r>
            <a:r>
              <a:rPr lang="en-US" b="1" i="1" baseline="0" dirty="0" smtClean="0">
                <a:sym typeface="Wingdings" panose="05000000000000000000" pitchFamily="2" charset="2"/>
              </a:rPr>
              <a:t> </a:t>
            </a:r>
            <a:r>
              <a:rPr lang="en-US" b="1" i="1" baseline="0" dirty="0" err="1" smtClean="0">
                <a:sym typeface="Wingdings" panose="05000000000000000000" pitchFamily="2" charset="2"/>
              </a:rPr>
              <a:t>trị</a:t>
            </a:r>
            <a:r>
              <a:rPr lang="en-US" b="1" i="1" baseline="0" dirty="0" smtClean="0">
                <a:sym typeface="Wingdings" panose="05000000000000000000" pitchFamily="2" charset="2"/>
              </a:rPr>
              <a:t> </a:t>
            </a:r>
            <a:r>
              <a:rPr lang="en-US" b="1" i="1" baseline="0" dirty="0" err="1" smtClean="0">
                <a:sym typeface="Wingdings" panose="05000000000000000000" pitchFamily="2" charset="2"/>
              </a:rPr>
              <a:t>xếp</a:t>
            </a:r>
            <a:r>
              <a:rPr lang="en-US" b="1" i="1" baseline="0" dirty="0" smtClean="0">
                <a:sym typeface="Wingdings" panose="05000000000000000000" pitchFamily="2" charset="2"/>
              </a:rPr>
              <a:t> ở </a:t>
            </a:r>
            <a:r>
              <a:rPr lang="en-US" b="1" i="1" baseline="0" dirty="0" err="1" smtClean="0">
                <a:sym typeface="Wingdings" panose="05000000000000000000" pitchFamily="2" charset="2"/>
              </a:rPr>
              <a:t>trên</a:t>
            </a:r>
            <a:r>
              <a:rPr lang="en-US" b="1" i="1" baseline="0" dirty="0" smtClean="0">
                <a:sym typeface="Wingdings" panose="05000000000000000000" pitchFamily="2" charset="2"/>
              </a:rPr>
              <a:t>, </a:t>
            </a:r>
            <a:r>
              <a:rPr lang="en-US" b="1" i="1" baseline="0" dirty="0" err="1" smtClean="0">
                <a:sym typeface="Wingdings" panose="05000000000000000000" pitchFamily="2" charset="2"/>
              </a:rPr>
              <a:t>gỗ</a:t>
            </a:r>
            <a:r>
              <a:rPr lang="en-US" b="1" i="1" baseline="0" dirty="0" smtClean="0">
                <a:sym typeface="Wingdings" panose="05000000000000000000" pitchFamily="2" charset="2"/>
              </a:rPr>
              <a:t> </a:t>
            </a:r>
            <a:r>
              <a:rPr lang="en-US" b="1" i="1" baseline="0" dirty="0" err="1" smtClean="0">
                <a:sym typeface="Wingdings" panose="05000000000000000000" pitchFamily="2" charset="2"/>
              </a:rPr>
              <a:t>nặng</a:t>
            </a:r>
            <a:r>
              <a:rPr lang="en-US" b="1" i="1" baseline="0" dirty="0" smtClean="0">
                <a:sym typeface="Wingdings" panose="05000000000000000000" pitchFamily="2" charset="2"/>
              </a:rPr>
              <a:t> </a:t>
            </a:r>
            <a:r>
              <a:rPr lang="en-US" b="1" i="1" baseline="0" dirty="0" err="1" smtClean="0">
                <a:sym typeface="Wingdings" panose="05000000000000000000" pitchFamily="2" charset="2"/>
              </a:rPr>
              <a:t>dài</a:t>
            </a:r>
            <a:r>
              <a:rPr lang="en-US" b="1" i="1" baseline="0" dirty="0" smtClean="0">
                <a:sym typeface="Wingdings" panose="05000000000000000000" pitchFamily="2" charset="2"/>
              </a:rPr>
              <a:t> </a:t>
            </a:r>
            <a:r>
              <a:rPr lang="en-US" b="1" i="1" baseline="0" dirty="0" err="1" smtClean="0">
                <a:sym typeface="Wingdings" panose="05000000000000000000" pitchFamily="2" charset="2"/>
              </a:rPr>
              <a:t>xếp</a:t>
            </a:r>
            <a:r>
              <a:rPr lang="en-US" b="1" i="1" baseline="0" dirty="0" smtClean="0">
                <a:sym typeface="Wingdings" panose="05000000000000000000" pitchFamily="2" charset="2"/>
              </a:rPr>
              <a:t> ở </a:t>
            </a:r>
            <a:r>
              <a:rPr lang="en-US" b="1" i="1" baseline="0" dirty="0" err="1" smtClean="0">
                <a:sym typeface="Wingdings" panose="05000000000000000000" pitchFamily="2" charset="2"/>
              </a:rPr>
              <a:t>dướ</a:t>
            </a:r>
            <a:r>
              <a:rPr lang="en-US" b="0" baseline="0" dirty="0" err="1" smtClean="0">
                <a:sym typeface="Wingdings" panose="05000000000000000000" pitchFamily="2" charset="2"/>
              </a:rPr>
              <a:t>i</a:t>
            </a:r>
            <a:r>
              <a:rPr lang="en-US" b="0" baseline="0" dirty="0" smtClean="0">
                <a:sym typeface="Wingdings" panose="05000000000000000000" pitchFamily="2" charset="2"/>
              </a:rPr>
              <a:t>, </a:t>
            </a:r>
            <a:r>
              <a:rPr lang="en-US" b="0" baseline="0" dirty="0" err="1" smtClean="0">
                <a:sym typeface="Wingdings" panose="05000000000000000000" pitchFamily="2" charset="2"/>
              </a:rPr>
              <a:t>gỗ</a:t>
            </a:r>
            <a:r>
              <a:rPr lang="en-US" b="0" baseline="0" dirty="0" smtClean="0">
                <a:sym typeface="Wingdings" panose="05000000000000000000" pitchFamily="2" charset="2"/>
              </a:rPr>
              <a:t> </a:t>
            </a:r>
            <a:r>
              <a:rPr lang="en-US" b="0" baseline="0" dirty="0" err="1" smtClean="0">
                <a:sym typeface="Wingdings" panose="05000000000000000000" pitchFamily="2" charset="2"/>
              </a:rPr>
              <a:t>thành</a:t>
            </a:r>
            <a:r>
              <a:rPr lang="en-US" b="0" baseline="0" dirty="0" smtClean="0">
                <a:sym typeface="Wingdings" panose="05000000000000000000" pitchFamily="2" charset="2"/>
              </a:rPr>
              <a:t> </a:t>
            </a:r>
            <a:r>
              <a:rPr lang="en-US" b="0" baseline="0" dirty="0" err="1" smtClean="0">
                <a:sym typeface="Wingdings" panose="05000000000000000000" pitchFamily="2" charset="2"/>
              </a:rPr>
              <a:t>lập</a:t>
            </a:r>
            <a:r>
              <a:rPr lang="en-US" b="0" baseline="0" dirty="0" smtClean="0">
                <a:sym typeface="Wingdings" panose="05000000000000000000" pitchFamily="2" charset="2"/>
              </a:rPr>
              <a:t> </a:t>
            </a:r>
            <a:r>
              <a:rPr lang="en-US" b="0" baseline="0" dirty="0" err="1" smtClean="0">
                <a:sym typeface="Wingdings" panose="05000000000000000000" pitchFamily="2" charset="2"/>
              </a:rPr>
              <a:t>theo</a:t>
            </a:r>
            <a:r>
              <a:rPr lang="en-US" b="0" baseline="0" dirty="0" smtClean="0">
                <a:sym typeface="Wingdings" panose="05000000000000000000" pitchFamily="2" charset="2"/>
              </a:rPr>
              <a:t> </a:t>
            </a:r>
            <a:r>
              <a:rPr lang="en-US" b="0" baseline="0" dirty="0" err="1" smtClean="0">
                <a:sym typeface="Wingdings" panose="05000000000000000000" pitchFamily="2" charset="2"/>
              </a:rPr>
              <a:t>từng</a:t>
            </a:r>
            <a:r>
              <a:rPr lang="en-US" b="0" baseline="0" dirty="0" smtClean="0">
                <a:sym typeface="Wingdings" panose="05000000000000000000" pitchFamily="2" charset="2"/>
              </a:rPr>
              <a:t> </a:t>
            </a:r>
            <a:r>
              <a:rPr lang="en-US" b="0" baseline="0" dirty="0" err="1" smtClean="0">
                <a:sym typeface="Wingdings" panose="05000000000000000000" pitchFamily="2" charset="2"/>
              </a:rPr>
              <a:t>nhóm</a:t>
            </a:r>
            <a:r>
              <a:rPr lang="en-US" b="0" baseline="0" dirty="0" smtClean="0">
                <a:sym typeface="Wingdings" panose="05000000000000000000" pitchFamily="2" charset="2"/>
              </a:rPr>
              <a:t>, </a:t>
            </a:r>
            <a:r>
              <a:rPr lang="en-US" b="0" baseline="0" dirty="0" err="1" smtClean="0">
                <a:sym typeface="Wingdings" panose="05000000000000000000" pitchFamily="2" charset="2"/>
              </a:rPr>
              <a:t>hầm</a:t>
            </a:r>
            <a:r>
              <a:rPr lang="en-US" b="0" baseline="0" dirty="0" smtClean="0">
                <a:sym typeface="Wingdings" panose="05000000000000000000" pitchFamily="2" charset="2"/>
              </a:rPr>
              <a:t> </a:t>
            </a:r>
            <a:r>
              <a:rPr lang="en-US" b="0" baseline="0" dirty="0" err="1" smtClean="0">
                <a:sym typeface="Wingdings" panose="05000000000000000000" pitchFamily="2" charset="2"/>
              </a:rPr>
              <a:t>tàu</a:t>
            </a:r>
            <a:r>
              <a:rPr lang="en-US" b="0" baseline="0" dirty="0" smtClean="0">
                <a:sym typeface="Wingdings" panose="05000000000000000000" pitchFamily="2" charset="2"/>
              </a:rPr>
              <a:t> </a:t>
            </a:r>
            <a:r>
              <a:rPr lang="en-US" b="0" baseline="0" dirty="0" err="1" smtClean="0">
                <a:sym typeface="Wingdings" panose="05000000000000000000" pitchFamily="2" charset="2"/>
              </a:rPr>
              <a:t>phải</a:t>
            </a:r>
            <a:r>
              <a:rPr lang="en-US" b="0" baseline="0" dirty="0" smtClean="0">
                <a:sym typeface="Wingdings" panose="05000000000000000000" pitchFamily="2" charset="2"/>
              </a:rPr>
              <a:t> </a:t>
            </a:r>
            <a:r>
              <a:rPr lang="en-US" b="0" baseline="0" dirty="0" err="1" smtClean="0">
                <a:sym typeface="Wingdings" panose="05000000000000000000" pitchFamily="2" charset="2"/>
              </a:rPr>
              <a:t>sạch</a:t>
            </a:r>
            <a:r>
              <a:rPr lang="en-US" b="0" baseline="0" dirty="0" smtClean="0">
                <a:sym typeface="Wingdings" panose="05000000000000000000" pitchFamily="2" charset="2"/>
              </a:rPr>
              <a:t> </a:t>
            </a:r>
            <a:r>
              <a:rPr lang="en-US" b="0" baseline="0" dirty="0" err="1" smtClean="0">
                <a:sym typeface="Wingdings" panose="05000000000000000000" pitchFamily="2" charset="2"/>
              </a:rPr>
              <a:t>sẽ</a:t>
            </a:r>
            <a:r>
              <a:rPr lang="en-US" b="0" baseline="0" dirty="0" smtClean="0">
                <a:sym typeface="Wingdings" panose="05000000000000000000" pitchFamily="2" charset="2"/>
              </a:rPr>
              <a:t> </a:t>
            </a:r>
            <a:r>
              <a:rPr lang="en-US" b="0" baseline="0" dirty="0" err="1" smtClean="0">
                <a:sym typeface="Wingdings" panose="05000000000000000000" pitchFamily="2" charset="2"/>
              </a:rPr>
              <a:t>gỗ</a:t>
            </a:r>
            <a:r>
              <a:rPr lang="en-US" b="0" baseline="0" dirty="0" smtClean="0">
                <a:sym typeface="Wingdings" panose="05000000000000000000" pitchFamily="2" charset="2"/>
              </a:rPr>
              <a:t> </a:t>
            </a:r>
            <a:r>
              <a:rPr lang="en-US" b="0" baseline="0" dirty="0" err="1" smtClean="0">
                <a:sym typeface="Wingdings" panose="05000000000000000000" pitchFamily="2" charset="2"/>
              </a:rPr>
              <a:t>xếp</a:t>
            </a:r>
            <a:r>
              <a:rPr lang="en-US" b="0" baseline="0" dirty="0" smtClean="0">
                <a:sym typeface="Wingdings" panose="05000000000000000000" pitchFamily="2" charset="2"/>
              </a:rPr>
              <a:t> -70% </a:t>
            </a:r>
            <a:r>
              <a:rPr lang="en-US" b="0" baseline="0" dirty="0" err="1" smtClean="0">
                <a:sym typeface="Wingdings" panose="05000000000000000000" pitchFamily="2" charset="2"/>
              </a:rPr>
              <a:t>trong</a:t>
            </a:r>
            <a:r>
              <a:rPr lang="en-US" b="0" baseline="0" dirty="0" smtClean="0">
                <a:sym typeface="Wingdings" panose="05000000000000000000" pitchFamily="2" charset="2"/>
              </a:rPr>
              <a:t> </a:t>
            </a:r>
            <a:r>
              <a:rPr lang="en-US" b="0" baseline="0" dirty="0" err="1" smtClean="0">
                <a:sym typeface="Wingdings" panose="05000000000000000000" pitchFamily="2" charset="2"/>
              </a:rPr>
              <a:t>hầm</a:t>
            </a:r>
            <a:r>
              <a:rPr lang="en-US" b="0" baseline="0" dirty="0" smtClean="0">
                <a:sym typeface="Wingdings" panose="05000000000000000000" pitchFamily="2" charset="2"/>
              </a:rPr>
              <a:t> </a:t>
            </a:r>
            <a:r>
              <a:rPr lang="en-US" b="0" baseline="0" dirty="0" err="1" smtClean="0">
                <a:sym typeface="Wingdings" panose="05000000000000000000" pitchFamily="2" charset="2"/>
              </a:rPr>
              <a:t>tàu</a:t>
            </a:r>
            <a:r>
              <a:rPr lang="en-US" b="0" baseline="0" dirty="0" smtClean="0">
                <a:sym typeface="Wingdings" panose="05000000000000000000" pitchFamily="2" charset="2"/>
              </a:rPr>
              <a:t>, 30-40$ </a:t>
            </a:r>
            <a:r>
              <a:rPr lang="en-US" b="0" baseline="0" dirty="0" err="1" smtClean="0">
                <a:sym typeface="Wingdings" panose="05000000000000000000" pitchFamily="2" charset="2"/>
              </a:rPr>
              <a:t>trên</a:t>
            </a:r>
            <a:r>
              <a:rPr lang="en-US" b="0" baseline="0" dirty="0" smtClean="0">
                <a:sym typeface="Wingdings" panose="05000000000000000000" pitchFamily="2" charset="2"/>
              </a:rPr>
              <a:t> </a:t>
            </a:r>
            <a:r>
              <a:rPr lang="en-US" b="0" baseline="0" dirty="0" err="1" smtClean="0">
                <a:sym typeface="Wingdings" panose="05000000000000000000" pitchFamily="2" charset="2"/>
              </a:rPr>
              <a:t>boong</a:t>
            </a:r>
            <a:r>
              <a:rPr lang="en-US" b="0" baseline="0" dirty="0" smtClean="0">
                <a:sym typeface="Wingdings" panose="05000000000000000000" pitchFamily="2" charset="2"/>
              </a:rPr>
              <a:t>, </a:t>
            </a:r>
            <a:r>
              <a:rPr lang="en-US" b="0" baseline="0" dirty="0" err="1" smtClean="0">
                <a:sym typeface="Wingdings" panose="05000000000000000000" pitchFamily="2" charset="2"/>
              </a:rPr>
              <a:t>xếp</a:t>
            </a:r>
            <a:r>
              <a:rPr lang="en-US" b="0" baseline="0" dirty="0" smtClean="0">
                <a:sym typeface="Wingdings" panose="05000000000000000000" pitchFamily="2" charset="2"/>
              </a:rPr>
              <a:t> </a:t>
            </a:r>
            <a:r>
              <a:rPr lang="en-US" b="0" baseline="0" dirty="0" err="1" smtClean="0">
                <a:sym typeface="Wingdings" panose="05000000000000000000" pitchFamily="2" charset="2"/>
              </a:rPr>
              <a:t>trên</a:t>
            </a:r>
            <a:r>
              <a:rPr lang="en-US" b="0" baseline="0" dirty="0" smtClean="0">
                <a:sym typeface="Wingdings" panose="05000000000000000000" pitchFamily="2" charset="2"/>
              </a:rPr>
              <a:t> </a:t>
            </a:r>
            <a:r>
              <a:rPr lang="en-US" b="0" baseline="0" dirty="0" err="1" smtClean="0">
                <a:sym typeface="Wingdings" panose="05000000000000000000" pitchFamily="2" charset="2"/>
              </a:rPr>
              <a:t>boong</a:t>
            </a:r>
            <a:r>
              <a:rPr lang="en-US" b="0" baseline="0" dirty="0" smtClean="0">
                <a:sym typeface="Wingdings" panose="05000000000000000000" pitchFamily="2" charset="2"/>
              </a:rPr>
              <a:t> </a:t>
            </a:r>
            <a:r>
              <a:rPr lang="en-US" b="0" baseline="0" dirty="0" err="1" smtClean="0">
                <a:sym typeface="Wingdings" panose="05000000000000000000" pitchFamily="2" charset="2"/>
              </a:rPr>
              <a:t>thì</a:t>
            </a:r>
            <a:r>
              <a:rPr lang="en-US" b="0" baseline="0" dirty="0" smtClean="0">
                <a:sym typeface="Wingdings" panose="05000000000000000000" pitchFamily="2" charset="2"/>
              </a:rPr>
              <a:t> </a:t>
            </a:r>
            <a:r>
              <a:rPr lang="en-US" b="0" baseline="0" dirty="0" err="1" smtClean="0">
                <a:sym typeface="Wingdings" panose="05000000000000000000" pitchFamily="2" charset="2"/>
              </a:rPr>
              <a:t>chiều</a:t>
            </a:r>
            <a:r>
              <a:rPr lang="en-US" b="0" baseline="0" dirty="0" smtClean="0">
                <a:sym typeface="Wingdings" panose="05000000000000000000" pitchFamily="2" charset="2"/>
              </a:rPr>
              <a:t> </a:t>
            </a:r>
            <a:r>
              <a:rPr lang="en-US" b="0" baseline="0" dirty="0" err="1" smtClean="0">
                <a:sym typeface="Wingdings" panose="05000000000000000000" pitchFamily="2" charset="2"/>
              </a:rPr>
              <a:t>cao</a:t>
            </a:r>
            <a:r>
              <a:rPr lang="en-US" b="0" baseline="0" dirty="0" smtClean="0">
                <a:sym typeface="Wingdings" panose="05000000000000000000" pitchFamily="2" charset="2"/>
              </a:rPr>
              <a:t> </a:t>
            </a:r>
            <a:r>
              <a:rPr lang="en-US" b="0" baseline="0" dirty="0" err="1" smtClean="0">
                <a:sym typeface="Wingdings" panose="05000000000000000000" pitchFamily="2" charset="2"/>
              </a:rPr>
              <a:t>mùa</a:t>
            </a:r>
            <a:r>
              <a:rPr lang="en-US" b="0" baseline="0" dirty="0" smtClean="0">
                <a:sym typeface="Wingdings" panose="05000000000000000000" pitchFamily="2" charset="2"/>
              </a:rPr>
              <a:t> </a:t>
            </a:r>
            <a:r>
              <a:rPr lang="en-US" b="0" baseline="0" dirty="0" err="1" smtClean="0">
                <a:sym typeface="Wingdings" panose="05000000000000000000" pitchFamily="2" charset="2"/>
              </a:rPr>
              <a:t>đông</a:t>
            </a:r>
            <a:r>
              <a:rPr lang="en-US" b="0" baseline="0" dirty="0" smtClean="0">
                <a:sym typeface="Wingdings" panose="05000000000000000000" pitchFamily="2" charset="2"/>
              </a:rPr>
              <a:t> </a:t>
            </a:r>
            <a:r>
              <a:rPr lang="en-US" b="0" baseline="0" dirty="0" err="1" smtClean="0">
                <a:sym typeface="Wingdings" panose="05000000000000000000" pitchFamily="2" charset="2"/>
              </a:rPr>
              <a:t>phải</a:t>
            </a:r>
            <a:r>
              <a:rPr lang="en-US" b="0" baseline="0" dirty="0" smtClean="0">
                <a:sym typeface="Wingdings" panose="05000000000000000000" pitchFamily="2" charset="2"/>
              </a:rPr>
              <a:t> </a:t>
            </a:r>
            <a:r>
              <a:rPr lang="en-US" b="0" baseline="0" dirty="0" err="1" smtClean="0">
                <a:sym typeface="Wingdings" panose="05000000000000000000" pitchFamily="2" charset="2"/>
              </a:rPr>
              <a:t>thấp</a:t>
            </a:r>
            <a:r>
              <a:rPr lang="en-US" b="0" baseline="0" dirty="0" smtClean="0">
                <a:sym typeface="Wingdings" panose="05000000000000000000" pitchFamily="2" charset="2"/>
              </a:rPr>
              <a:t> </a:t>
            </a:r>
            <a:r>
              <a:rPr lang="en-US" b="0" baseline="0" dirty="0" err="1" smtClean="0">
                <a:sym typeface="Wingdings" panose="05000000000000000000" pitchFamily="2" charset="2"/>
              </a:rPr>
              <a:t>hơn</a:t>
            </a:r>
            <a:r>
              <a:rPr lang="en-US" b="0" baseline="0" dirty="0" smtClean="0">
                <a:sym typeface="Wingdings" panose="05000000000000000000" pitchFamily="2" charset="2"/>
              </a:rPr>
              <a:t> </a:t>
            </a:r>
            <a:r>
              <a:rPr lang="en-US" b="0" baseline="0" dirty="0" err="1" smtClean="0">
                <a:sym typeface="Wingdings" panose="05000000000000000000" pitchFamily="2" charset="2"/>
              </a:rPr>
              <a:t>mùa</a:t>
            </a:r>
            <a:r>
              <a:rPr lang="en-US" b="0" baseline="0" dirty="0" smtClean="0">
                <a:sym typeface="Wingdings" panose="05000000000000000000" pitchFamily="2" charset="2"/>
              </a:rPr>
              <a:t> </a:t>
            </a:r>
            <a:r>
              <a:rPr lang="en-US" b="0" baseline="0" dirty="0" err="1" smtClean="0">
                <a:sym typeface="Wingdings" panose="05000000000000000000" pitchFamily="2" charset="2"/>
              </a:rPr>
              <a:t>hè</a:t>
            </a:r>
            <a:r>
              <a:rPr lang="en-US" b="0" baseline="0" dirty="0" smtClean="0">
                <a:sym typeface="Wingdings" panose="05000000000000000000" pitchFamily="2" charset="2"/>
              </a:rPr>
              <a:t>, </a:t>
            </a:r>
            <a:r>
              <a:rPr lang="en-US" b="0" baseline="0" dirty="0" err="1" smtClean="0">
                <a:sym typeface="Wingdings" panose="05000000000000000000" pitchFamily="2" charset="2"/>
              </a:rPr>
              <a:t>có</a:t>
            </a:r>
            <a:r>
              <a:rPr lang="en-US" b="0" baseline="0" dirty="0" smtClean="0">
                <a:sym typeface="Wingdings" panose="05000000000000000000" pitchFamily="2" charset="2"/>
              </a:rPr>
              <a:t> </a:t>
            </a:r>
            <a:r>
              <a:rPr lang="en-US" b="0" baseline="0" dirty="0" err="1" smtClean="0">
                <a:sym typeface="Wingdings" panose="05000000000000000000" pitchFamily="2" charset="2"/>
              </a:rPr>
              <a:t>cột</a:t>
            </a:r>
            <a:r>
              <a:rPr lang="en-US" b="0" baseline="0" dirty="0" smtClean="0">
                <a:sym typeface="Wingdings" panose="05000000000000000000" pitchFamily="2" charset="2"/>
              </a:rPr>
              <a:t> </a:t>
            </a:r>
            <a:r>
              <a:rPr lang="en-US" b="0" baseline="0" dirty="0" err="1" smtClean="0">
                <a:sym typeface="Wingdings" panose="05000000000000000000" pitchFamily="2" charset="2"/>
              </a:rPr>
              <a:t>chống</a:t>
            </a:r>
            <a:r>
              <a:rPr lang="en-US" b="0" baseline="0" dirty="0" smtClean="0">
                <a:sym typeface="Wingdings" panose="05000000000000000000" pitchFamily="2" charset="2"/>
              </a:rPr>
              <a:t> </a:t>
            </a:r>
            <a:r>
              <a:rPr lang="en-US" b="0" baseline="0" dirty="0" err="1" smtClean="0">
                <a:sym typeface="Wingdings" panose="05000000000000000000" pitchFamily="2" charset="2"/>
              </a:rPr>
              <a:t>đỡ</a:t>
            </a:r>
            <a:r>
              <a:rPr lang="en-US" b="0" baseline="0" dirty="0" smtClean="0">
                <a:sym typeface="Wingdings" panose="05000000000000000000" pitchFamily="2" charset="2"/>
              </a:rPr>
              <a:t> </a:t>
            </a:r>
            <a:r>
              <a:rPr lang="en-US" b="0" baseline="0" dirty="0" err="1" smtClean="0">
                <a:sym typeface="Wingdings" panose="05000000000000000000" pitchFamily="2" charset="2"/>
              </a:rPr>
              <a:t>trơn</a:t>
            </a:r>
            <a:r>
              <a:rPr lang="en-US" b="0" baseline="0" dirty="0" smtClean="0">
                <a:sym typeface="Wingdings" panose="05000000000000000000" pitchFamily="2" charset="2"/>
              </a:rPr>
              <a:t> </a:t>
            </a:r>
            <a:r>
              <a:rPr lang="en-US" b="0" baseline="0" dirty="0" err="1" smtClean="0">
                <a:sym typeface="Wingdings" panose="05000000000000000000" pitchFamily="2" charset="2"/>
              </a:rPr>
              <a:t>tuột</a:t>
            </a:r>
            <a:r>
              <a:rPr lang="en-US" b="0" baseline="0" dirty="0" smtClean="0">
                <a:sym typeface="Wingdings" panose="05000000000000000000" pitchFamily="2" charset="2"/>
              </a:rPr>
              <a:t>. </a:t>
            </a:r>
            <a:r>
              <a:rPr lang="en-US" b="0" baseline="0" dirty="0" err="1" smtClean="0">
                <a:sym typeface="Wingdings" panose="05000000000000000000" pitchFamily="2" charset="2"/>
              </a:rPr>
              <a:t>Gỗ</a:t>
            </a:r>
            <a:r>
              <a:rPr lang="en-US" b="0" baseline="0" dirty="0" smtClean="0">
                <a:sym typeface="Wingdings" panose="05000000000000000000" pitchFamily="2" charset="2"/>
              </a:rPr>
              <a:t> </a:t>
            </a:r>
            <a:r>
              <a:rPr lang="en-US" b="0" baseline="0" dirty="0" err="1" smtClean="0">
                <a:sym typeface="Wingdings" panose="05000000000000000000" pitchFamily="2" charset="2"/>
              </a:rPr>
              <a:t>sạch</a:t>
            </a:r>
            <a:r>
              <a:rPr lang="en-US" b="0" baseline="0" dirty="0" smtClean="0">
                <a:sym typeface="Wingdings" panose="05000000000000000000" pitchFamily="2" charset="2"/>
              </a:rPr>
              <a:t> </a:t>
            </a:r>
            <a:r>
              <a:rPr lang="en-US" b="0" baseline="0" dirty="0" err="1" smtClean="0">
                <a:sym typeface="Wingdings" panose="05000000000000000000" pitchFamily="2" charset="2"/>
              </a:rPr>
              <a:t>sẽ</a:t>
            </a:r>
            <a:r>
              <a:rPr lang="en-US" b="0" baseline="0" dirty="0" smtClean="0">
                <a:sym typeface="Wingdings" panose="05000000000000000000" pitchFamily="2" charset="2"/>
              </a:rPr>
              <a:t> </a:t>
            </a:r>
            <a:r>
              <a:rPr lang="en-US" b="0" baseline="0" dirty="0" err="1" smtClean="0">
                <a:sym typeface="Wingdings" panose="05000000000000000000" pitchFamily="2" charset="2"/>
              </a:rPr>
              <a:t>ko</a:t>
            </a:r>
            <a:r>
              <a:rPr lang="en-US" b="0" baseline="0" dirty="0" smtClean="0">
                <a:sym typeface="Wingdings" panose="05000000000000000000" pitchFamily="2" charset="2"/>
              </a:rPr>
              <a:t> </a:t>
            </a:r>
            <a:r>
              <a:rPr lang="en-US" b="0" baseline="0" dirty="0" err="1" smtClean="0">
                <a:sym typeface="Wingdings" panose="05000000000000000000" pitchFamily="2" charset="2"/>
              </a:rPr>
              <a:t>dính</a:t>
            </a:r>
            <a:r>
              <a:rPr lang="en-US" b="0" baseline="0" dirty="0" smtClean="0">
                <a:sym typeface="Wingdings" panose="05000000000000000000" pitchFamily="2" charset="2"/>
              </a:rPr>
              <a:t> </a:t>
            </a:r>
            <a:r>
              <a:rPr lang="en-US" b="0" baseline="0" dirty="0" err="1" smtClean="0">
                <a:sym typeface="Wingdings" panose="05000000000000000000" pitchFamily="2" charset="2"/>
              </a:rPr>
              <a:t>bùn</a:t>
            </a:r>
            <a:r>
              <a:rPr lang="en-US" b="0" baseline="0" dirty="0" smtClean="0">
                <a:sym typeface="Wingdings" panose="05000000000000000000" pitchFamily="2" charset="2"/>
              </a:rPr>
              <a:t> </a:t>
            </a:r>
            <a:r>
              <a:rPr lang="en-US" b="0" baseline="0" dirty="0" err="1" smtClean="0">
                <a:sym typeface="Wingdings" panose="05000000000000000000" pitchFamily="2" charset="2"/>
              </a:rPr>
              <a:t>đất</a:t>
            </a:r>
            <a:r>
              <a:rPr lang="en-US" b="0" baseline="0" dirty="0" smtClean="0">
                <a:sym typeface="Wingdings" panose="05000000000000000000" pitchFamily="2" charset="2"/>
              </a:rPr>
              <a:t> </a:t>
            </a:r>
            <a:r>
              <a:rPr lang="en-US" b="0" baseline="0" dirty="0" err="1" smtClean="0">
                <a:sym typeface="Wingdings" panose="05000000000000000000" pitchFamily="2" charset="2"/>
              </a:rPr>
              <a:t>có</a:t>
            </a:r>
            <a:r>
              <a:rPr lang="en-US" b="0" baseline="0" dirty="0" smtClean="0">
                <a:sym typeface="Wingdings" panose="05000000000000000000" pitchFamily="2" charset="2"/>
              </a:rPr>
              <a:t> </a:t>
            </a:r>
            <a:r>
              <a:rPr lang="en-US" b="0" baseline="0" dirty="0" err="1" smtClean="0">
                <a:sym typeface="Wingdings" panose="05000000000000000000" pitchFamily="2" charset="2"/>
              </a:rPr>
              <a:t>bạt</a:t>
            </a:r>
            <a:r>
              <a:rPr lang="en-US" b="0" baseline="0" dirty="0" smtClean="0">
                <a:sym typeface="Wingdings" panose="05000000000000000000" pitchFamily="2" charset="2"/>
              </a:rPr>
              <a:t> </a:t>
            </a:r>
            <a:r>
              <a:rPr lang="en-US" b="0" baseline="0" dirty="0" err="1" smtClean="0">
                <a:sym typeface="Wingdings" panose="05000000000000000000" pitchFamily="2" charset="2"/>
              </a:rPr>
              <a:t>che</a:t>
            </a:r>
            <a:r>
              <a:rPr lang="en-US" b="0" baseline="0" dirty="0" smtClean="0">
                <a:sym typeface="Wingdings" panose="05000000000000000000" pitchFamily="2" charset="2"/>
              </a:rPr>
              <a:t> </a:t>
            </a:r>
            <a:r>
              <a:rPr lang="en-US" b="0" baseline="0" dirty="0" err="1" smtClean="0">
                <a:sym typeface="Wingdings" panose="05000000000000000000" pitchFamily="2" charset="2"/>
              </a:rPr>
              <a:t>tránh</a:t>
            </a:r>
            <a:r>
              <a:rPr lang="en-US" b="0" baseline="0" dirty="0" smtClean="0">
                <a:sym typeface="Wingdings" panose="05000000000000000000" pitchFamily="2" charset="2"/>
              </a:rPr>
              <a:t> </a:t>
            </a:r>
            <a:r>
              <a:rPr lang="en-US" b="0" baseline="0" dirty="0" err="1" smtClean="0">
                <a:sym typeface="Wingdings" panose="05000000000000000000" pitchFamily="2" charset="2"/>
              </a:rPr>
              <a:t>bụi</a:t>
            </a:r>
            <a:r>
              <a:rPr lang="en-US" b="0" baseline="0" dirty="0" smtClean="0">
                <a:sym typeface="Wingdings" panose="05000000000000000000" pitchFamily="2" charset="2"/>
              </a:rPr>
              <a:t>.</a:t>
            </a:r>
          </a:p>
          <a:p>
            <a:pPr marL="0" indent="0">
              <a:buFont typeface="Wingdings" panose="05000000000000000000" pitchFamily="2" charset="2"/>
              <a:buNone/>
            </a:pPr>
            <a:r>
              <a:rPr lang="en-US" b="1" baseline="0" dirty="0" err="1" smtClean="0">
                <a:sym typeface="Wingdings" panose="05000000000000000000" pitchFamily="2" charset="2"/>
              </a:rPr>
              <a:t>Xếp</a:t>
            </a:r>
            <a:r>
              <a:rPr lang="en-US" b="1" baseline="0" dirty="0" smtClean="0">
                <a:sym typeface="Wingdings" panose="05000000000000000000" pitchFamily="2" charset="2"/>
              </a:rPr>
              <a:t> </a:t>
            </a:r>
            <a:r>
              <a:rPr lang="en-US" b="1" baseline="0" dirty="0" err="1" smtClean="0">
                <a:sym typeface="Wingdings" panose="05000000000000000000" pitchFamily="2" charset="2"/>
              </a:rPr>
              <a:t>hàng</a:t>
            </a:r>
            <a:r>
              <a:rPr lang="en-US" b="1" baseline="0" dirty="0" smtClean="0">
                <a:sym typeface="Wingdings" panose="05000000000000000000" pitchFamily="2" charset="2"/>
              </a:rPr>
              <a:t> </a:t>
            </a:r>
            <a:r>
              <a:rPr lang="en-US" b="1" baseline="0" dirty="0" err="1" smtClean="0">
                <a:sym typeface="Wingdings" panose="05000000000000000000" pitchFamily="2" charset="2"/>
              </a:rPr>
              <a:t>rơm</a:t>
            </a:r>
            <a:r>
              <a:rPr lang="en-US" b="1" baseline="0" dirty="0" smtClean="0">
                <a:sym typeface="Wingdings" panose="05000000000000000000" pitchFamily="2" charset="2"/>
              </a:rPr>
              <a:t> </a:t>
            </a:r>
            <a:r>
              <a:rPr lang="en-US" b="1" baseline="0" dirty="0" err="1" smtClean="0">
                <a:sym typeface="Wingdings" panose="05000000000000000000" pitchFamily="2" charset="2"/>
              </a:rPr>
              <a:t>vận</a:t>
            </a:r>
            <a:r>
              <a:rPr lang="en-US" b="1" baseline="0" dirty="0" smtClean="0">
                <a:sym typeface="Wingdings" panose="05000000000000000000" pitchFamily="2" charset="2"/>
              </a:rPr>
              <a:t> </a:t>
            </a:r>
            <a:r>
              <a:rPr lang="en-US" b="1" baseline="0" dirty="0" err="1" smtClean="0">
                <a:sym typeface="Wingdings" panose="05000000000000000000" pitchFamily="2" charset="2"/>
              </a:rPr>
              <a:t>chuyển</a:t>
            </a:r>
            <a:r>
              <a:rPr lang="en-US" b="0" baseline="0" dirty="0" smtClean="0">
                <a:sym typeface="Wingdings" panose="05000000000000000000" pitchFamily="2" charset="2"/>
              </a:rPr>
              <a:t>: </a:t>
            </a:r>
            <a:r>
              <a:rPr lang="en-US" b="0" baseline="0" dirty="0" err="1" smtClean="0">
                <a:sym typeface="Wingdings" panose="05000000000000000000" pitchFamily="2" charset="2"/>
              </a:rPr>
              <a:t>rơm</a:t>
            </a:r>
            <a:r>
              <a:rPr lang="en-US" b="0" baseline="0" dirty="0" smtClean="0">
                <a:sym typeface="Wingdings" panose="05000000000000000000" pitchFamily="2" charset="2"/>
              </a:rPr>
              <a:t> </a:t>
            </a:r>
            <a:r>
              <a:rPr lang="en-US" b="0" baseline="0" dirty="0" err="1" smtClean="0">
                <a:sym typeface="Wingdings" panose="05000000000000000000" pitchFamily="2" charset="2"/>
              </a:rPr>
              <a:t>đc</a:t>
            </a:r>
            <a:r>
              <a:rPr lang="en-US" b="0" baseline="0" dirty="0" smtClean="0">
                <a:sym typeface="Wingdings" panose="05000000000000000000" pitchFamily="2" charset="2"/>
              </a:rPr>
              <a:t> </a:t>
            </a:r>
            <a:r>
              <a:rPr lang="en-US" b="0" baseline="0" dirty="0" err="1" smtClean="0">
                <a:sym typeface="Wingdings" panose="05000000000000000000" pitchFamily="2" charset="2"/>
              </a:rPr>
              <a:t>đóng</a:t>
            </a:r>
            <a:r>
              <a:rPr lang="en-US" b="0" baseline="0" dirty="0" smtClean="0">
                <a:sym typeface="Wingdings" panose="05000000000000000000" pitchFamily="2" charset="2"/>
              </a:rPr>
              <a:t> </a:t>
            </a:r>
            <a:r>
              <a:rPr lang="en-US" b="0" baseline="0" dirty="0" err="1" smtClean="0">
                <a:sym typeface="Wingdings" panose="05000000000000000000" pitchFamily="2" charset="2"/>
              </a:rPr>
              <a:t>bánh</a:t>
            </a:r>
            <a:r>
              <a:rPr lang="en-US" b="0" baseline="0" dirty="0" smtClean="0">
                <a:sym typeface="Wingdings" panose="05000000000000000000" pitchFamily="2" charset="2"/>
              </a:rPr>
              <a:t> </a:t>
            </a:r>
            <a:r>
              <a:rPr lang="en-US" b="0" baseline="0" dirty="0" err="1" smtClean="0">
                <a:sym typeface="Wingdings" panose="05000000000000000000" pitchFamily="2" charset="2"/>
              </a:rPr>
              <a:t>thành</a:t>
            </a:r>
            <a:r>
              <a:rPr lang="en-US" b="0" baseline="0" dirty="0" smtClean="0">
                <a:sym typeface="Wingdings" panose="05000000000000000000" pitchFamily="2" charset="2"/>
              </a:rPr>
              <a:t> </a:t>
            </a:r>
            <a:r>
              <a:rPr lang="en-US" b="0" baseline="0" dirty="0" err="1" smtClean="0">
                <a:sym typeface="Wingdings" panose="05000000000000000000" pitchFamily="2" charset="2"/>
              </a:rPr>
              <a:t>hình</a:t>
            </a:r>
            <a:r>
              <a:rPr lang="en-US" b="0" baseline="0" dirty="0" smtClean="0">
                <a:sym typeface="Wingdings" panose="05000000000000000000" pitchFamily="2" charset="2"/>
              </a:rPr>
              <a:t> </a:t>
            </a:r>
            <a:r>
              <a:rPr lang="en-US" b="0" baseline="0" dirty="0" err="1" smtClean="0">
                <a:sym typeface="Wingdings" panose="05000000000000000000" pitchFamily="2" charset="2"/>
              </a:rPr>
              <a:t>khối</a:t>
            </a:r>
            <a:r>
              <a:rPr lang="en-US" b="0" baseline="0" dirty="0" smtClean="0">
                <a:sym typeface="Wingdings" panose="05000000000000000000" pitchFamily="2" charset="2"/>
              </a:rPr>
              <a:t> </a:t>
            </a:r>
            <a:r>
              <a:rPr lang="en-US" b="0" baseline="0" dirty="0" err="1" smtClean="0">
                <a:sym typeface="Wingdings" panose="05000000000000000000" pitchFamily="2" charset="2"/>
              </a:rPr>
              <a:t>hộp</a:t>
            </a:r>
            <a:r>
              <a:rPr lang="en-US" b="0" baseline="0" dirty="0" smtClean="0">
                <a:sym typeface="Wingdings" panose="05000000000000000000" pitchFamily="2" charset="2"/>
              </a:rPr>
              <a:t> </a:t>
            </a:r>
            <a:r>
              <a:rPr lang="en-US" b="0" baseline="0" dirty="0" err="1" smtClean="0">
                <a:sym typeface="Wingdings" panose="05000000000000000000" pitchFamily="2" charset="2"/>
              </a:rPr>
              <a:t>có</a:t>
            </a:r>
            <a:r>
              <a:rPr lang="en-US" b="0" baseline="0" dirty="0" smtClean="0">
                <a:sym typeface="Wingdings" panose="05000000000000000000" pitchFamily="2" charset="2"/>
              </a:rPr>
              <a:t> </a:t>
            </a:r>
            <a:r>
              <a:rPr lang="en-US" b="0" baseline="0" dirty="0" err="1" smtClean="0">
                <a:sym typeface="Wingdings" panose="05000000000000000000" pitchFamily="2" charset="2"/>
              </a:rPr>
              <a:t>kích</a:t>
            </a:r>
            <a:r>
              <a:rPr lang="en-US" b="0" baseline="0" dirty="0" smtClean="0">
                <a:sym typeface="Wingdings" panose="05000000000000000000" pitchFamily="2" charset="2"/>
              </a:rPr>
              <a:t>  </a:t>
            </a:r>
            <a:r>
              <a:rPr lang="en-US" b="0" baseline="0" dirty="0" err="1" smtClean="0">
                <a:sym typeface="Wingdings" panose="05000000000000000000" pitchFamily="2" charset="2"/>
              </a:rPr>
              <a:t>thước</a:t>
            </a:r>
            <a:r>
              <a:rPr lang="en-US" b="0" baseline="0" dirty="0" smtClean="0">
                <a:sym typeface="Wingdings" panose="05000000000000000000" pitchFamily="2" charset="2"/>
              </a:rPr>
              <a:t> </a:t>
            </a:r>
            <a:r>
              <a:rPr lang="en-US" b="0" baseline="0" dirty="0" err="1" smtClean="0">
                <a:sym typeface="Wingdings" panose="05000000000000000000" pitchFamily="2" charset="2"/>
              </a:rPr>
              <a:t>nhất</a:t>
            </a:r>
            <a:r>
              <a:rPr lang="en-US" b="0" baseline="0" dirty="0" smtClean="0">
                <a:sym typeface="Wingdings" panose="05000000000000000000" pitchFamily="2" charset="2"/>
              </a:rPr>
              <a:t> </a:t>
            </a:r>
            <a:r>
              <a:rPr lang="en-US" b="0" baseline="0" dirty="0" err="1" smtClean="0">
                <a:sym typeface="Wingdings" panose="05000000000000000000" pitchFamily="2" charset="2"/>
              </a:rPr>
              <a:t>định</a:t>
            </a:r>
            <a:r>
              <a:rPr lang="en-US" b="0" baseline="0" dirty="0" smtClean="0">
                <a:sym typeface="Wingdings" panose="05000000000000000000" pitchFamily="2" charset="2"/>
              </a:rPr>
              <a:t>, </a:t>
            </a:r>
            <a:r>
              <a:rPr lang="en-US" b="0" baseline="0" dirty="0" err="1" smtClean="0">
                <a:sym typeface="Wingdings" panose="05000000000000000000" pitchFamily="2" charset="2"/>
              </a:rPr>
              <a:t>xếp</a:t>
            </a:r>
            <a:r>
              <a:rPr lang="en-US" b="0" baseline="0" dirty="0" smtClean="0">
                <a:sym typeface="Wingdings" panose="05000000000000000000" pitchFamily="2" charset="2"/>
              </a:rPr>
              <a:t> </a:t>
            </a:r>
            <a:r>
              <a:rPr lang="en-US" b="0" baseline="0" dirty="0" err="1" smtClean="0">
                <a:sym typeface="Wingdings" panose="05000000000000000000" pitchFamily="2" charset="2"/>
              </a:rPr>
              <a:t>xuống</a:t>
            </a:r>
            <a:r>
              <a:rPr lang="en-US" b="0" baseline="0" dirty="0" smtClean="0">
                <a:sym typeface="Wingdings" panose="05000000000000000000" pitchFamily="2" charset="2"/>
              </a:rPr>
              <a:t> </a:t>
            </a:r>
            <a:r>
              <a:rPr lang="en-US" b="0" baseline="0" dirty="0" err="1" smtClean="0">
                <a:sym typeface="Wingdings" panose="05000000000000000000" pitchFamily="2" charset="2"/>
              </a:rPr>
              <a:t>hầm</a:t>
            </a:r>
            <a:r>
              <a:rPr lang="en-US" b="0" baseline="0" dirty="0" smtClean="0">
                <a:sym typeface="Wingdings" panose="05000000000000000000" pitchFamily="2" charset="2"/>
              </a:rPr>
              <a:t> </a:t>
            </a:r>
            <a:r>
              <a:rPr lang="en-US" b="0" baseline="0" dirty="0" err="1" smtClean="0">
                <a:sym typeface="Wingdings" panose="05000000000000000000" pitchFamily="2" charset="2"/>
              </a:rPr>
              <a:t>tàu</a:t>
            </a:r>
            <a:r>
              <a:rPr lang="en-US" b="0" baseline="0" dirty="0" smtClean="0">
                <a:sym typeface="Wingdings" panose="05000000000000000000" pitchFamily="2" charset="2"/>
              </a:rPr>
              <a:t> </a:t>
            </a:r>
            <a:r>
              <a:rPr lang="en-US" b="0" baseline="0" dirty="0" err="1" smtClean="0">
                <a:sym typeface="Wingdings" panose="05000000000000000000" pitchFamily="2" charset="2"/>
              </a:rPr>
              <a:t>phải</a:t>
            </a:r>
            <a:r>
              <a:rPr lang="en-US" b="0" baseline="0" dirty="0" smtClean="0">
                <a:sym typeface="Wingdings" panose="05000000000000000000" pitchFamily="2" charset="2"/>
              </a:rPr>
              <a:t> </a:t>
            </a:r>
            <a:r>
              <a:rPr lang="en-US" b="0" baseline="0" dirty="0" err="1" smtClean="0">
                <a:sym typeface="Wingdings" panose="05000000000000000000" pitchFamily="2" charset="2"/>
              </a:rPr>
              <a:t>có</a:t>
            </a:r>
            <a:r>
              <a:rPr lang="en-US" b="0" baseline="0" dirty="0" smtClean="0">
                <a:sym typeface="Wingdings" panose="05000000000000000000" pitchFamily="2" charset="2"/>
              </a:rPr>
              <a:t> </a:t>
            </a:r>
            <a:r>
              <a:rPr lang="en-US" b="0" baseline="0" dirty="0" err="1" smtClean="0">
                <a:sym typeface="Wingdings" panose="05000000000000000000" pitchFamily="2" charset="2"/>
              </a:rPr>
              <a:t>vật</a:t>
            </a:r>
            <a:r>
              <a:rPr lang="en-US" b="0" baseline="0" dirty="0" smtClean="0">
                <a:sym typeface="Wingdings" panose="05000000000000000000" pitchFamily="2" charset="2"/>
              </a:rPr>
              <a:t> </a:t>
            </a:r>
            <a:r>
              <a:rPr lang="en-US" b="0" baseline="0" dirty="0" err="1" smtClean="0">
                <a:sym typeface="Wingdings" panose="05000000000000000000" pitchFamily="2" charset="2"/>
              </a:rPr>
              <a:t>liệu</a:t>
            </a:r>
            <a:r>
              <a:rPr lang="en-US" b="0" baseline="0" dirty="0" smtClean="0">
                <a:sym typeface="Wingdings" panose="05000000000000000000" pitchFamily="2" charset="2"/>
              </a:rPr>
              <a:t> </a:t>
            </a:r>
            <a:r>
              <a:rPr lang="en-US" b="0" baseline="0" dirty="0" err="1" smtClean="0">
                <a:sym typeface="Wingdings" panose="05000000000000000000" pitchFamily="2" charset="2"/>
              </a:rPr>
              <a:t>lót</a:t>
            </a:r>
            <a:r>
              <a:rPr lang="en-US" b="0" baseline="0" dirty="0" smtClean="0">
                <a:sym typeface="Wingdings" panose="05000000000000000000" pitchFamily="2" charset="2"/>
              </a:rPr>
              <a:t> </a:t>
            </a:r>
            <a:r>
              <a:rPr lang="en-US" b="0" baseline="0" dirty="0" err="1" smtClean="0">
                <a:sym typeface="Wingdings" panose="05000000000000000000" pitchFamily="2" charset="2"/>
              </a:rPr>
              <a:t>trước</a:t>
            </a:r>
            <a:r>
              <a:rPr lang="en-US" b="0" baseline="0" dirty="0" smtClean="0">
                <a:sym typeface="Wingdings" panose="05000000000000000000" pitchFamily="2" charset="2"/>
              </a:rPr>
              <a:t> </a:t>
            </a:r>
            <a:r>
              <a:rPr lang="en-US" b="0" baseline="0" dirty="0" err="1" smtClean="0">
                <a:sym typeface="Wingdings" panose="05000000000000000000" pitchFamily="2" charset="2"/>
              </a:rPr>
              <a:t>chống</a:t>
            </a:r>
            <a:r>
              <a:rPr lang="en-US" b="0" baseline="0" dirty="0" smtClean="0">
                <a:sym typeface="Wingdings" panose="05000000000000000000" pitchFamily="2" charset="2"/>
              </a:rPr>
              <a:t> </a:t>
            </a:r>
            <a:r>
              <a:rPr lang="en-US" b="0" baseline="0" dirty="0" err="1" smtClean="0">
                <a:sym typeface="Wingdings" panose="05000000000000000000" pitchFamily="2" charset="2"/>
              </a:rPr>
              <a:t>ẩm</a:t>
            </a:r>
            <a:r>
              <a:rPr lang="en-US" b="0" baseline="0" dirty="0" smtClean="0">
                <a:sym typeface="Wingdings" panose="05000000000000000000" pitchFamily="2" charset="2"/>
              </a:rPr>
              <a:t> </a:t>
            </a:r>
            <a:r>
              <a:rPr lang="en-US" b="0" baseline="0" dirty="0" err="1" smtClean="0">
                <a:sym typeface="Wingdings" panose="05000000000000000000" pitchFamily="2" charset="2"/>
              </a:rPr>
              <a:t>mốc</a:t>
            </a:r>
            <a:r>
              <a:rPr lang="en-US" b="0" baseline="0" dirty="0" smtClean="0">
                <a:sym typeface="Wingdings" panose="05000000000000000000" pitchFamily="2" charset="2"/>
              </a:rPr>
              <a:t> </a:t>
            </a:r>
            <a:r>
              <a:rPr lang="en-US" b="0" baseline="0" dirty="0" err="1" smtClean="0">
                <a:sym typeface="Wingdings" panose="05000000000000000000" pitchFamily="2" charset="2"/>
              </a:rPr>
              <a:t>rơm</a:t>
            </a:r>
            <a:r>
              <a:rPr lang="en-US" b="0" baseline="0" dirty="0" smtClean="0">
                <a:sym typeface="Wingdings" panose="05000000000000000000" pitchFamily="2" charset="2"/>
              </a:rPr>
              <a:t>, </a:t>
            </a:r>
            <a:r>
              <a:rPr lang="en-US" b="0" baseline="0" dirty="0" err="1" smtClean="0">
                <a:sym typeface="Wingdings" panose="05000000000000000000" pitchFamily="2" charset="2"/>
              </a:rPr>
              <a:t>xêp</a:t>
            </a:r>
            <a:r>
              <a:rPr lang="en-US" b="0" baseline="0" dirty="0" smtClean="0">
                <a:sym typeface="Wingdings" panose="05000000000000000000" pitchFamily="2" charset="2"/>
              </a:rPr>
              <a:t> </a:t>
            </a:r>
            <a:r>
              <a:rPr lang="en-US" b="0" baseline="0" dirty="0" err="1" smtClean="0">
                <a:sym typeface="Wingdings" panose="05000000000000000000" pitchFamily="2" charset="2"/>
              </a:rPr>
              <a:t>ko</a:t>
            </a:r>
            <a:r>
              <a:rPr lang="en-US" b="0" baseline="0" dirty="0" smtClean="0">
                <a:sym typeface="Wingdings" panose="05000000000000000000" pitchFamily="2" charset="2"/>
              </a:rPr>
              <a:t> </a:t>
            </a:r>
            <a:r>
              <a:rPr lang="en-US" b="0" baseline="0" dirty="0" err="1" smtClean="0">
                <a:sym typeface="Wingdings" panose="05000000000000000000" pitchFamily="2" charset="2"/>
              </a:rPr>
              <a:t>sát</a:t>
            </a:r>
            <a:r>
              <a:rPr lang="en-US" b="0" baseline="0" dirty="0" smtClean="0">
                <a:sym typeface="Wingdings" panose="05000000000000000000" pitchFamily="2" charset="2"/>
              </a:rPr>
              <a:t> </a:t>
            </a:r>
            <a:r>
              <a:rPr lang="en-US" b="0" baseline="0" dirty="0" err="1" smtClean="0">
                <a:sym typeface="Wingdings" panose="05000000000000000000" pitchFamily="2" charset="2"/>
              </a:rPr>
              <a:t>với</a:t>
            </a:r>
            <a:r>
              <a:rPr lang="en-US" b="0" baseline="0" dirty="0" smtClean="0">
                <a:sym typeface="Wingdings" panose="05000000000000000000" pitchFamily="2" charset="2"/>
              </a:rPr>
              <a:t> </a:t>
            </a:r>
            <a:r>
              <a:rPr lang="en-US" b="0" baseline="0" dirty="0" err="1" smtClean="0">
                <a:sym typeface="Wingdings" panose="05000000000000000000" pitchFamily="2" charset="2"/>
              </a:rPr>
              <a:t>nấp</a:t>
            </a:r>
            <a:r>
              <a:rPr lang="en-US" b="0" baseline="0" dirty="0" smtClean="0">
                <a:sym typeface="Wingdings" panose="05000000000000000000" pitchFamily="2" charset="2"/>
              </a:rPr>
              <a:t> </a:t>
            </a:r>
            <a:r>
              <a:rPr lang="en-US" b="0" baseline="0" dirty="0" err="1" smtClean="0">
                <a:sym typeface="Wingdings" panose="05000000000000000000" pitchFamily="2" charset="2"/>
              </a:rPr>
              <a:t>hầm</a:t>
            </a:r>
            <a:r>
              <a:rPr lang="en-US" b="0" baseline="0" dirty="0" smtClean="0">
                <a:sym typeface="Wingdings" panose="05000000000000000000" pitchFamily="2" charset="2"/>
              </a:rPr>
              <a:t> </a:t>
            </a:r>
            <a:r>
              <a:rPr lang="en-US" b="0" baseline="0" dirty="0" err="1" smtClean="0">
                <a:sym typeface="Wingdings" panose="05000000000000000000" pitchFamily="2" charset="2"/>
              </a:rPr>
              <a:t>và</a:t>
            </a:r>
            <a:r>
              <a:rPr lang="en-US" b="0" baseline="0" dirty="0" smtClean="0">
                <a:sym typeface="Wingdings" panose="05000000000000000000" pitchFamily="2" charset="2"/>
              </a:rPr>
              <a:t> </a:t>
            </a:r>
            <a:r>
              <a:rPr lang="en-US" b="0" baseline="0" dirty="0" err="1" smtClean="0">
                <a:sym typeface="Wingdings" panose="05000000000000000000" pitchFamily="2" charset="2"/>
              </a:rPr>
              <a:t>có</a:t>
            </a:r>
            <a:r>
              <a:rPr lang="en-US" b="0" baseline="0" dirty="0" smtClean="0">
                <a:sym typeface="Wingdings" panose="05000000000000000000" pitchFamily="2" charset="2"/>
              </a:rPr>
              <a:t> </a:t>
            </a:r>
            <a:r>
              <a:rPr lang="en-US" b="0" baseline="0" dirty="0" err="1" smtClean="0">
                <a:sym typeface="Wingdings" panose="05000000000000000000" pitchFamily="2" charset="2"/>
              </a:rPr>
              <a:t>bạt</a:t>
            </a:r>
            <a:r>
              <a:rPr lang="en-US" b="0" baseline="0" dirty="0" smtClean="0">
                <a:sym typeface="Wingdings" panose="05000000000000000000" pitchFamily="2" charset="2"/>
              </a:rPr>
              <a:t> </a:t>
            </a:r>
            <a:r>
              <a:rPr lang="en-US" b="0" baseline="0" dirty="0" err="1" smtClean="0">
                <a:sym typeface="Wingdings" panose="05000000000000000000" pitchFamily="2" charset="2"/>
              </a:rPr>
              <a:t>phủ</a:t>
            </a:r>
            <a:r>
              <a:rPr lang="en-US" b="0" baseline="0" dirty="0" smtClean="0">
                <a:sym typeface="Wingdings" panose="05000000000000000000" pitchFamily="2" charset="2"/>
              </a:rPr>
              <a:t> </a:t>
            </a:r>
            <a:r>
              <a:rPr lang="en-US" b="0" baseline="0" dirty="0" err="1" smtClean="0">
                <a:sym typeface="Wingdings" panose="05000000000000000000" pitchFamily="2" charset="2"/>
              </a:rPr>
              <a:t>lại</a:t>
            </a:r>
            <a:r>
              <a:rPr lang="en-US" b="0" baseline="0" dirty="0" smtClean="0">
                <a:sym typeface="Wingdings" panose="05000000000000000000" pitchFamily="2" charset="2"/>
              </a:rPr>
              <a:t> </a:t>
            </a:r>
            <a:r>
              <a:rPr lang="en-US" b="0" baseline="0" dirty="0" err="1" smtClean="0">
                <a:sym typeface="Wingdings" panose="05000000000000000000" pitchFamily="2" charset="2"/>
              </a:rPr>
              <a:t>nấp</a:t>
            </a:r>
            <a:r>
              <a:rPr lang="en-US" b="0" baseline="0" dirty="0" smtClean="0">
                <a:sym typeface="Wingdings" panose="05000000000000000000" pitchFamily="2" charset="2"/>
              </a:rPr>
              <a:t> </a:t>
            </a:r>
            <a:r>
              <a:rPr lang="en-US" b="0" baseline="0" dirty="0" err="1" smtClean="0">
                <a:sym typeface="Wingdings" panose="05000000000000000000" pitchFamily="2" charset="2"/>
              </a:rPr>
              <a:t>hầm</a:t>
            </a:r>
            <a:r>
              <a:rPr lang="en-US" b="0" baseline="0" dirty="0" smtClean="0">
                <a:sym typeface="Wingdings" panose="05000000000000000000" pitchFamily="2" charset="2"/>
              </a:rPr>
              <a:t> </a:t>
            </a:r>
            <a:r>
              <a:rPr lang="en-US" b="0" baseline="0" dirty="0" err="1" smtClean="0">
                <a:sym typeface="Wingdings" panose="05000000000000000000" pitchFamily="2" charset="2"/>
              </a:rPr>
              <a:t>tránh</a:t>
            </a:r>
            <a:r>
              <a:rPr lang="en-US" b="0" baseline="0" dirty="0" smtClean="0">
                <a:sym typeface="Wingdings" panose="05000000000000000000" pitchFamily="2" charset="2"/>
              </a:rPr>
              <a:t> </a:t>
            </a:r>
            <a:r>
              <a:rPr lang="en-US" b="0" baseline="0" dirty="0" err="1" smtClean="0">
                <a:sym typeface="Wingdings" panose="05000000000000000000" pitchFamily="2" charset="2"/>
              </a:rPr>
              <a:t>mưa</a:t>
            </a:r>
            <a:r>
              <a:rPr lang="en-US" b="0" baseline="0" dirty="0" smtClean="0">
                <a:sym typeface="Wingdings" panose="05000000000000000000" pitchFamily="2" charset="2"/>
              </a:rPr>
              <a:t>, </a:t>
            </a:r>
            <a:r>
              <a:rPr lang="en-US" b="0" baseline="0" dirty="0" err="1" smtClean="0">
                <a:sym typeface="Wingdings" panose="05000000000000000000" pitchFamily="2" charset="2"/>
              </a:rPr>
              <a:t>nước</a:t>
            </a:r>
            <a:r>
              <a:rPr lang="en-US" b="0" baseline="0" dirty="0" smtClean="0">
                <a:sym typeface="Wingdings" panose="05000000000000000000" pitchFamily="2" charset="2"/>
              </a:rPr>
              <a:t> </a:t>
            </a:r>
            <a:r>
              <a:rPr lang="en-US" b="0" baseline="0" dirty="0" err="1" smtClean="0">
                <a:sym typeface="Wingdings" panose="05000000000000000000" pitchFamily="2" charset="2"/>
              </a:rPr>
              <a:t>biển</a:t>
            </a:r>
            <a:r>
              <a:rPr lang="en-US" b="0" baseline="0" dirty="0" smtClean="0">
                <a:sym typeface="Wingdings" panose="05000000000000000000" pitchFamily="2" charset="2"/>
              </a:rPr>
              <a:t> </a:t>
            </a:r>
            <a:r>
              <a:rPr lang="en-US" b="0" baseline="0" dirty="0" err="1" smtClean="0">
                <a:sym typeface="Wingdings" panose="05000000000000000000" pitchFamily="2" charset="2"/>
              </a:rPr>
              <a:t>tạt</a:t>
            </a:r>
            <a:r>
              <a:rPr lang="en-US" b="0" baseline="0" dirty="0" smtClean="0">
                <a:sym typeface="Wingdings" panose="05000000000000000000" pitchFamily="2" charset="2"/>
              </a:rPr>
              <a:t> </a:t>
            </a:r>
            <a:r>
              <a:rPr lang="en-US" b="0" baseline="0" dirty="0" err="1" smtClean="0">
                <a:sym typeface="Wingdings" panose="05000000000000000000" pitchFamily="2" charset="2"/>
              </a:rPr>
              <a:t>vô</a:t>
            </a:r>
            <a:endParaRPr lang="en-US" b="0" baseline="0" dirty="0" smtClean="0">
              <a:sym typeface="Wingdings" panose="05000000000000000000" pitchFamily="2" charset="2"/>
            </a:endParaRPr>
          </a:p>
          <a:p>
            <a:pPr marL="0" indent="0">
              <a:buFont typeface="Wingdings" panose="05000000000000000000" pitchFamily="2" charset="2"/>
              <a:buNone/>
            </a:pPr>
            <a:r>
              <a:rPr lang="en-US" b="0" baseline="0" dirty="0" smtClean="0">
                <a:sym typeface="Wingdings" panose="05000000000000000000" pitchFamily="2" charset="2"/>
              </a:rPr>
              <a:t> </a:t>
            </a:r>
            <a:r>
              <a:rPr lang="en-US" b="1" baseline="0" dirty="0" err="1" smtClean="0">
                <a:sym typeface="Wingdings" panose="05000000000000000000" pitchFamily="2" charset="2"/>
              </a:rPr>
              <a:t>độc</a:t>
            </a:r>
            <a:r>
              <a:rPr lang="en-US" b="1" baseline="0" dirty="0" smtClean="0">
                <a:sym typeface="Wingdings" panose="05000000000000000000" pitchFamily="2" charset="2"/>
              </a:rPr>
              <a:t> </a:t>
            </a:r>
            <a:r>
              <a:rPr lang="en-US" b="1" baseline="0" dirty="0" err="1" smtClean="0">
                <a:sym typeface="Wingdings" panose="05000000000000000000" pitchFamily="2" charset="2"/>
              </a:rPr>
              <a:t>thêm</a:t>
            </a:r>
            <a:r>
              <a:rPr lang="en-US" b="1" baseline="0" dirty="0" smtClean="0">
                <a:sym typeface="Wingdings" panose="05000000000000000000" pitchFamily="2" charset="2"/>
              </a:rPr>
              <a:t> </a:t>
            </a:r>
            <a:r>
              <a:rPr lang="en-US" b="1" baseline="0" dirty="0" err="1" smtClean="0">
                <a:sym typeface="Wingdings" panose="05000000000000000000" pitchFamily="2" charset="2"/>
              </a:rPr>
              <a:t>tài</a:t>
            </a:r>
            <a:r>
              <a:rPr lang="en-US" b="1" baseline="0" dirty="0" smtClean="0">
                <a:sym typeface="Wingdings" panose="05000000000000000000" pitchFamily="2" charset="2"/>
              </a:rPr>
              <a:t> </a:t>
            </a:r>
            <a:r>
              <a:rPr lang="en-US" b="1" baseline="0" dirty="0" err="1" smtClean="0">
                <a:sym typeface="Wingdings" panose="05000000000000000000" pitchFamily="2" charset="2"/>
              </a:rPr>
              <a:t>liệu</a:t>
            </a:r>
            <a:r>
              <a:rPr lang="en-US" b="1" baseline="0" dirty="0" smtClean="0">
                <a:sym typeface="Wingdings" panose="05000000000000000000" pitchFamily="2" charset="2"/>
              </a:rPr>
              <a:t> </a:t>
            </a:r>
            <a:r>
              <a:rPr lang="en-US" b="1" baseline="0" dirty="0" err="1" smtClean="0">
                <a:sym typeface="Wingdings" panose="05000000000000000000" pitchFamily="2" charset="2"/>
              </a:rPr>
              <a:t>yêu</a:t>
            </a:r>
            <a:r>
              <a:rPr lang="en-US" b="1" baseline="0" dirty="0" smtClean="0">
                <a:sym typeface="Wingdings" panose="05000000000000000000" pitchFamily="2" charset="2"/>
              </a:rPr>
              <a:t> </a:t>
            </a:r>
            <a:r>
              <a:rPr lang="en-US" b="1" baseline="0" dirty="0" err="1" smtClean="0">
                <a:sym typeface="Wingdings" panose="05000000000000000000" pitchFamily="2" charset="2"/>
              </a:rPr>
              <a:t>cầu</a:t>
            </a:r>
            <a:r>
              <a:rPr lang="en-US" b="1" baseline="0" dirty="0" smtClean="0">
                <a:sym typeface="Wingdings" panose="05000000000000000000" pitchFamily="2" charset="2"/>
              </a:rPr>
              <a:t> </a:t>
            </a:r>
            <a:r>
              <a:rPr lang="en-US" b="1" baseline="0" dirty="0" err="1" smtClean="0">
                <a:sym typeface="Wingdings" panose="05000000000000000000" pitchFamily="2" charset="2"/>
              </a:rPr>
              <a:t>khô</a:t>
            </a:r>
            <a:r>
              <a:rPr lang="en-US" b="1" baseline="0" dirty="0" smtClean="0">
                <a:sym typeface="Wingdings" panose="05000000000000000000" pitchFamily="2" charset="2"/>
              </a:rPr>
              <a:t> </a:t>
            </a:r>
            <a:r>
              <a:rPr lang="en-US" b="1" baseline="0" dirty="0" err="1" smtClean="0">
                <a:sym typeface="Wingdings" panose="05000000000000000000" pitchFamily="2" charset="2"/>
              </a:rPr>
              <a:t>ráo</a:t>
            </a:r>
            <a:r>
              <a:rPr lang="en-US" b="1" baseline="0" dirty="0" smtClean="0">
                <a:sym typeface="Wingdings" panose="05000000000000000000" pitchFamily="2" charset="2"/>
              </a:rPr>
              <a:t> </a:t>
            </a:r>
            <a:r>
              <a:rPr lang="en-US" b="1" baseline="0" dirty="0" err="1" smtClean="0">
                <a:sym typeface="Wingdings" panose="05000000000000000000" pitchFamily="2" charset="2"/>
              </a:rPr>
              <a:t>hầm</a:t>
            </a:r>
            <a:r>
              <a:rPr lang="en-US" b="1" baseline="0" dirty="0" smtClean="0">
                <a:sym typeface="Wingdings" panose="05000000000000000000" pitchFamily="2" charset="2"/>
              </a:rPr>
              <a:t> </a:t>
            </a:r>
            <a:r>
              <a:rPr lang="en-US" b="1" baseline="0" dirty="0" err="1" smtClean="0">
                <a:sym typeface="Wingdings" panose="05000000000000000000" pitchFamily="2" charset="2"/>
              </a:rPr>
              <a:t>hàng</a:t>
            </a:r>
            <a:endParaRPr lang="en-US" b="1" baseline="0" dirty="0" smtClean="0">
              <a:sym typeface="Wingdings" panose="05000000000000000000" pitchFamily="2" charset="2"/>
            </a:endParaRPr>
          </a:p>
          <a:p>
            <a:pPr marL="0" indent="0">
              <a:buFont typeface="Wingdings" panose="05000000000000000000" pitchFamily="2" charset="2"/>
              <a:buNone/>
            </a:pPr>
            <a:endParaRPr lang="en-US" b="1" dirty="0" smtClean="0"/>
          </a:p>
          <a:p>
            <a:pPr marL="171450" indent="-171450">
              <a:buFont typeface="Wingdings" panose="05000000000000000000" pitchFamily="2" charset="2"/>
              <a:buChar char="q"/>
            </a:pPr>
            <a:r>
              <a:rPr lang="en-US" b="1" dirty="0" err="1" smtClean="0"/>
              <a:t>Vận</a:t>
            </a:r>
            <a:r>
              <a:rPr lang="en-US" b="1" dirty="0" smtClean="0"/>
              <a:t> </a:t>
            </a:r>
            <a:r>
              <a:rPr lang="en-US" b="1" dirty="0" err="1" smtClean="0"/>
              <a:t>tải</a:t>
            </a:r>
            <a:r>
              <a:rPr lang="en-US" b="1" baseline="0" dirty="0" smtClean="0"/>
              <a:t> </a:t>
            </a:r>
            <a:r>
              <a:rPr lang="en-US" b="1" baseline="0" dirty="0" err="1" smtClean="0"/>
              <a:t>có</a:t>
            </a:r>
            <a:r>
              <a:rPr lang="en-US" b="1" baseline="0" dirty="0" smtClean="0"/>
              <a:t> </a:t>
            </a:r>
            <a:r>
              <a:rPr lang="en-US" b="1" baseline="0" dirty="0" err="1" smtClean="0"/>
              <a:t>tính</a:t>
            </a:r>
            <a:r>
              <a:rPr lang="en-US" b="1" baseline="0" dirty="0" smtClean="0"/>
              <a:t> </a:t>
            </a:r>
            <a:r>
              <a:rPr lang="en-US" b="1" baseline="0" dirty="0" err="1" smtClean="0"/>
              <a:t>kinh</a:t>
            </a:r>
            <a:r>
              <a:rPr lang="en-US" b="1" baseline="0" dirty="0" smtClean="0"/>
              <a:t> </a:t>
            </a:r>
            <a:r>
              <a:rPr lang="en-US" b="1" baseline="0" dirty="0" err="1" smtClean="0"/>
              <a:t>tế</a:t>
            </a:r>
            <a:r>
              <a:rPr lang="en-US" b="1" baseline="0" dirty="0" smtClean="0"/>
              <a:t> :</a:t>
            </a:r>
          </a:p>
          <a:p>
            <a:r>
              <a:rPr lang="en-US" baseline="0" dirty="0" err="1" smtClean="0"/>
              <a:t>Tăng</a:t>
            </a:r>
            <a:r>
              <a:rPr lang="en-US" baseline="0" dirty="0" smtClean="0"/>
              <a:t> </a:t>
            </a:r>
            <a:r>
              <a:rPr lang="en-US" baseline="0" dirty="0" err="1" smtClean="0"/>
              <a:t>giá</a:t>
            </a:r>
            <a:r>
              <a:rPr lang="en-US" baseline="0" dirty="0" smtClean="0"/>
              <a:t> </a:t>
            </a:r>
            <a:r>
              <a:rPr lang="en-US" baseline="0" dirty="0" err="1" smtClean="0"/>
              <a:t>cước</a:t>
            </a:r>
            <a:r>
              <a:rPr lang="en-US" baseline="0" dirty="0" smtClean="0"/>
              <a:t> do CPSX </a:t>
            </a:r>
            <a:r>
              <a:rPr lang="en-US" baseline="0" dirty="0" err="1" smtClean="0"/>
              <a:t>tăng</a:t>
            </a:r>
            <a:r>
              <a:rPr lang="en-US" baseline="0" dirty="0" smtClean="0"/>
              <a:t> hay do </a:t>
            </a:r>
            <a:r>
              <a:rPr lang="en-US" baseline="0" dirty="0" err="1" smtClean="0"/>
              <a:t>lạm</a:t>
            </a:r>
            <a:r>
              <a:rPr lang="en-US" baseline="0" dirty="0" smtClean="0"/>
              <a:t> </a:t>
            </a:r>
            <a:r>
              <a:rPr lang="en-US" baseline="0" dirty="0" err="1" smtClean="0"/>
              <a:t>phát</a:t>
            </a:r>
            <a:r>
              <a:rPr lang="en-US" baseline="0" dirty="0" smtClean="0"/>
              <a:t> </a:t>
            </a:r>
            <a:r>
              <a:rPr lang="en-US" baseline="0" dirty="0" err="1" smtClean="0"/>
              <a:t>làm</a:t>
            </a:r>
            <a:r>
              <a:rPr lang="en-US" baseline="0" dirty="0" smtClean="0"/>
              <a:t> </a:t>
            </a:r>
            <a:r>
              <a:rPr lang="en-US" baseline="0" dirty="0" err="1" smtClean="0"/>
              <a:t>cho</a:t>
            </a:r>
            <a:r>
              <a:rPr lang="en-US" baseline="0" dirty="0" smtClean="0"/>
              <a:t> </a:t>
            </a:r>
            <a:r>
              <a:rPr lang="en-US" baseline="0" dirty="0" err="1" smtClean="0"/>
              <a:t>việc</a:t>
            </a:r>
            <a:r>
              <a:rPr lang="en-US" baseline="0" dirty="0" smtClean="0"/>
              <a:t> </a:t>
            </a:r>
            <a:r>
              <a:rPr lang="en-US" baseline="0" dirty="0" err="1" smtClean="0"/>
              <a:t>tăng</a:t>
            </a:r>
            <a:r>
              <a:rPr lang="en-US" baseline="0" dirty="0" smtClean="0"/>
              <a:t> </a:t>
            </a:r>
            <a:r>
              <a:rPr lang="en-US" baseline="0" dirty="0" err="1" smtClean="0"/>
              <a:t>cước</a:t>
            </a:r>
            <a:r>
              <a:rPr lang="en-US" baseline="0" dirty="0" smtClean="0"/>
              <a:t> </a:t>
            </a:r>
            <a:r>
              <a:rPr lang="en-US" baseline="0" dirty="0" err="1" smtClean="0"/>
              <a:t>ko</a:t>
            </a:r>
            <a:r>
              <a:rPr lang="en-US" baseline="0" dirty="0" smtClean="0"/>
              <a:t> </a:t>
            </a:r>
            <a:r>
              <a:rPr lang="en-US" baseline="0" dirty="0" err="1" smtClean="0"/>
              <a:t>mang</a:t>
            </a:r>
            <a:r>
              <a:rPr lang="en-US" baseline="0" dirty="0" smtClean="0"/>
              <a:t> </a:t>
            </a:r>
            <a:r>
              <a:rPr lang="en-US" baseline="0" dirty="0" err="1" smtClean="0"/>
              <a:t>lại</a:t>
            </a:r>
            <a:r>
              <a:rPr lang="en-US" baseline="0" dirty="0" smtClean="0"/>
              <a:t> </a:t>
            </a:r>
            <a:r>
              <a:rPr lang="en-US" baseline="0" dirty="0" err="1" smtClean="0"/>
              <a:t>lơi</a:t>
            </a:r>
            <a:r>
              <a:rPr lang="en-US" baseline="0" dirty="0" smtClean="0"/>
              <a:t> </a:t>
            </a:r>
            <a:r>
              <a:rPr lang="en-US" baseline="0" dirty="0" err="1" smtClean="0"/>
              <a:t>ích</a:t>
            </a:r>
            <a:r>
              <a:rPr lang="en-US" baseline="0" dirty="0" smtClean="0"/>
              <a:t> </a:t>
            </a:r>
            <a:r>
              <a:rPr lang="en-US" baseline="0" dirty="0" err="1" smtClean="0"/>
              <a:t>nhiều</a:t>
            </a:r>
            <a:r>
              <a:rPr lang="en-US" baseline="0" dirty="0" smtClean="0"/>
              <a:t> </a:t>
            </a:r>
            <a:r>
              <a:rPr lang="en-US" baseline="0" dirty="0" err="1" smtClean="0"/>
              <a:t>cho</a:t>
            </a:r>
            <a:r>
              <a:rPr lang="en-US" baseline="0" dirty="0" smtClean="0"/>
              <a:t> DN </a:t>
            </a:r>
            <a:r>
              <a:rPr lang="en-US" baseline="0" dirty="0" err="1" smtClean="0"/>
              <a:t>vận</a:t>
            </a:r>
            <a:r>
              <a:rPr lang="en-US" baseline="0" dirty="0" smtClean="0"/>
              <a:t> </a:t>
            </a:r>
            <a:r>
              <a:rPr lang="en-US" baseline="0" dirty="0" err="1" smtClean="0"/>
              <a:t>tải</a:t>
            </a:r>
            <a:r>
              <a:rPr lang="en-US" baseline="0" dirty="0" smtClean="0"/>
              <a:t> </a:t>
            </a:r>
            <a:r>
              <a:rPr lang="en-US" baseline="0" dirty="0" err="1" smtClean="0"/>
              <a:t>thậm</a:t>
            </a:r>
            <a:r>
              <a:rPr lang="en-US" baseline="0" dirty="0" smtClean="0"/>
              <a:t> </a:t>
            </a:r>
            <a:r>
              <a:rPr lang="en-US" baseline="0" dirty="0" err="1" smtClean="0"/>
              <a:t>chí</a:t>
            </a:r>
            <a:r>
              <a:rPr lang="en-US" baseline="0" dirty="0" smtClean="0"/>
              <a:t> </a:t>
            </a:r>
            <a:r>
              <a:rPr lang="en-US" baseline="0" dirty="0" err="1" smtClean="0"/>
              <a:t>gấy</a:t>
            </a:r>
            <a:r>
              <a:rPr lang="en-US" baseline="0" dirty="0" smtClean="0"/>
              <a:t> </a:t>
            </a:r>
            <a:r>
              <a:rPr lang="en-US" baseline="0" dirty="0" err="1" smtClean="0"/>
              <a:t>khó</a:t>
            </a:r>
            <a:r>
              <a:rPr lang="en-US" baseline="0" dirty="0" smtClean="0"/>
              <a:t>  </a:t>
            </a:r>
            <a:r>
              <a:rPr lang="en-US" baseline="0" dirty="0" err="1" smtClean="0"/>
              <a:t>khắn</a:t>
            </a:r>
            <a:r>
              <a:rPr lang="en-US" baseline="0" dirty="0" smtClean="0"/>
              <a:t> </a:t>
            </a:r>
            <a:r>
              <a:rPr lang="en-US" baseline="0" dirty="0" err="1" smtClean="0"/>
              <a:t>và</a:t>
            </a:r>
            <a:r>
              <a:rPr lang="en-US" baseline="0" dirty="0" smtClean="0"/>
              <a:t> </a:t>
            </a:r>
            <a:r>
              <a:rPr lang="en-US" baseline="0" dirty="0" err="1" smtClean="0"/>
              <a:t>khiến</a:t>
            </a:r>
            <a:r>
              <a:rPr lang="en-US" baseline="0" dirty="0" smtClean="0"/>
              <a:t> DN </a:t>
            </a:r>
            <a:r>
              <a:rPr lang="en-US" baseline="0" dirty="0" err="1" smtClean="0"/>
              <a:t>vận</a:t>
            </a:r>
            <a:r>
              <a:rPr lang="en-US" baseline="0" dirty="0" smtClean="0"/>
              <a:t> </a:t>
            </a:r>
            <a:r>
              <a:rPr lang="en-US" baseline="0" dirty="0" err="1" smtClean="0"/>
              <a:t>tải</a:t>
            </a:r>
            <a:r>
              <a:rPr lang="en-US" baseline="0" dirty="0" smtClean="0"/>
              <a:t> </a:t>
            </a:r>
            <a:r>
              <a:rPr lang="en-US" baseline="0" dirty="0" err="1" smtClean="0"/>
              <a:t>mất</a:t>
            </a:r>
            <a:r>
              <a:rPr lang="en-US" baseline="0" dirty="0" smtClean="0"/>
              <a:t> </a:t>
            </a:r>
            <a:r>
              <a:rPr lang="en-US" baseline="0" dirty="0" err="1" smtClean="0"/>
              <a:t>đi</a:t>
            </a:r>
            <a:r>
              <a:rPr lang="en-US" baseline="0" dirty="0" smtClean="0"/>
              <a:t> </a:t>
            </a:r>
            <a:r>
              <a:rPr lang="en-US" baseline="0" dirty="0" err="1" smtClean="0"/>
              <a:t>khách</a:t>
            </a:r>
            <a:r>
              <a:rPr lang="en-US" baseline="0" dirty="0" smtClean="0"/>
              <a:t> </a:t>
            </a:r>
            <a:r>
              <a:rPr lang="en-US" baseline="0" dirty="0" err="1" smtClean="0"/>
              <a:t>hàng</a:t>
            </a:r>
            <a:r>
              <a:rPr lang="en-US" baseline="0" dirty="0" smtClean="0"/>
              <a:t> </a:t>
            </a:r>
            <a:r>
              <a:rPr lang="en-US" baseline="0" dirty="0" err="1" smtClean="0"/>
              <a:t>của</a:t>
            </a:r>
            <a:r>
              <a:rPr lang="en-US" baseline="0" dirty="0" smtClean="0"/>
              <a:t> </a:t>
            </a:r>
            <a:r>
              <a:rPr lang="en-US" baseline="0" dirty="0" err="1" smtClean="0"/>
              <a:t>mình</a:t>
            </a:r>
            <a:r>
              <a:rPr lang="en-US" baseline="0" dirty="0" smtClean="0"/>
              <a:t> </a:t>
            </a:r>
            <a:r>
              <a:rPr lang="en-US" baseline="0" dirty="0" err="1" smtClean="0"/>
              <a:t>ví</a:t>
            </a:r>
            <a:r>
              <a:rPr lang="en-US" baseline="0" dirty="0" smtClean="0"/>
              <a:t> </a:t>
            </a:r>
            <a:r>
              <a:rPr lang="en-US" baseline="0" dirty="0" err="1" smtClean="0"/>
              <a:t>dụ</a:t>
            </a:r>
            <a:r>
              <a:rPr lang="en-US" baseline="0" dirty="0" smtClean="0"/>
              <a:t> </a:t>
            </a:r>
            <a:r>
              <a:rPr lang="en-US" baseline="0" dirty="0" err="1" smtClean="0"/>
              <a:t>một</a:t>
            </a:r>
            <a:r>
              <a:rPr lang="en-US" baseline="0" dirty="0" smtClean="0"/>
              <a:t> DN </a:t>
            </a:r>
            <a:r>
              <a:rPr lang="en-US" baseline="0" dirty="0" err="1" smtClean="0"/>
              <a:t>giao</a:t>
            </a:r>
            <a:r>
              <a:rPr lang="en-US" baseline="0" dirty="0" smtClean="0"/>
              <a:t> </a:t>
            </a:r>
            <a:r>
              <a:rPr lang="en-US" baseline="0" dirty="0" err="1" smtClean="0"/>
              <a:t>nhận</a:t>
            </a:r>
            <a:r>
              <a:rPr lang="en-US" baseline="0" dirty="0" smtClean="0"/>
              <a:t> </a:t>
            </a:r>
            <a:r>
              <a:rPr lang="en-US" baseline="0" dirty="0" err="1" smtClean="0"/>
              <a:t>hàng</a:t>
            </a:r>
            <a:r>
              <a:rPr lang="en-US" baseline="0" dirty="0" smtClean="0"/>
              <a:t> container </a:t>
            </a:r>
            <a:r>
              <a:rPr lang="en-US" baseline="0" dirty="0" err="1" smtClean="0"/>
              <a:t>thời</a:t>
            </a:r>
            <a:r>
              <a:rPr lang="en-US" baseline="0" dirty="0" smtClean="0"/>
              <a:t> </a:t>
            </a:r>
            <a:r>
              <a:rPr lang="en-US" baseline="0" dirty="0" err="1" smtClean="0"/>
              <a:t>điểm</a:t>
            </a:r>
            <a:r>
              <a:rPr lang="en-US" baseline="0" dirty="0" smtClean="0"/>
              <a:t> </a:t>
            </a:r>
            <a:r>
              <a:rPr lang="en-US" baseline="0" dirty="0" err="1" smtClean="0"/>
              <a:t>hàng</a:t>
            </a:r>
            <a:r>
              <a:rPr lang="en-US" baseline="0" dirty="0" smtClean="0"/>
              <a:t> </a:t>
            </a:r>
            <a:r>
              <a:rPr lang="en-US" baseline="0" dirty="0" err="1" smtClean="0"/>
              <a:t>hóa</a:t>
            </a:r>
            <a:r>
              <a:rPr lang="en-US" baseline="0" dirty="0" smtClean="0"/>
              <a:t> </a:t>
            </a:r>
            <a:r>
              <a:rPr lang="en-US" baseline="0" dirty="0" err="1" smtClean="0"/>
              <a:t>ít</a:t>
            </a:r>
            <a:r>
              <a:rPr lang="en-US" baseline="0" dirty="0" smtClean="0"/>
              <a:t> </a:t>
            </a:r>
            <a:r>
              <a:rPr lang="en-US" baseline="0" dirty="0" err="1" smtClean="0"/>
              <a:t>vận</a:t>
            </a:r>
            <a:r>
              <a:rPr lang="en-US" baseline="0" dirty="0" smtClean="0"/>
              <a:t> </a:t>
            </a:r>
            <a:r>
              <a:rPr lang="en-US" baseline="0" dirty="0" err="1" smtClean="0"/>
              <a:t>tải</a:t>
            </a:r>
            <a:r>
              <a:rPr lang="en-US" baseline="0" dirty="0" smtClean="0"/>
              <a:t> </a:t>
            </a:r>
            <a:r>
              <a:rPr lang="en-US" baseline="0" dirty="0" err="1" smtClean="0"/>
              <a:t>ko</a:t>
            </a:r>
            <a:r>
              <a:rPr lang="en-US" baseline="0" dirty="0" smtClean="0"/>
              <a:t> </a:t>
            </a:r>
            <a:r>
              <a:rPr lang="en-US" baseline="0" dirty="0" err="1" smtClean="0"/>
              <a:t>đc</a:t>
            </a:r>
            <a:r>
              <a:rPr lang="en-US" baseline="0" dirty="0" smtClean="0"/>
              <a:t> </a:t>
            </a:r>
            <a:r>
              <a:rPr lang="en-US" baseline="0" dirty="0" err="1" smtClean="0"/>
              <a:t>nhộn</a:t>
            </a:r>
            <a:r>
              <a:rPr lang="en-US" baseline="0" dirty="0" smtClean="0"/>
              <a:t> </a:t>
            </a:r>
            <a:r>
              <a:rPr lang="en-US" baseline="0" dirty="0" err="1" smtClean="0"/>
              <a:t>nhịp</a:t>
            </a:r>
            <a:r>
              <a:rPr lang="en-US" baseline="0" dirty="0" smtClean="0"/>
              <a:t> </a:t>
            </a:r>
            <a:r>
              <a:rPr lang="en-US" baseline="0" dirty="0" err="1" smtClean="0"/>
              <a:t>sối</a:t>
            </a:r>
            <a:r>
              <a:rPr lang="en-US" baseline="0" dirty="0" smtClean="0"/>
              <a:t> </a:t>
            </a:r>
            <a:r>
              <a:rPr lang="en-US" baseline="0" dirty="0" err="1" smtClean="0"/>
              <a:t>động</a:t>
            </a:r>
            <a:r>
              <a:rPr lang="en-US" baseline="0" dirty="0" smtClean="0"/>
              <a:t> container 20’ </a:t>
            </a:r>
            <a:r>
              <a:rPr lang="en-US" baseline="0" dirty="0" err="1" smtClean="0"/>
              <a:t>giá</a:t>
            </a:r>
            <a:r>
              <a:rPr lang="en-US" baseline="0" dirty="0" smtClean="0"/>
              <a:t> </a:t>
            </a:r>
            <a:r>
              <a:rPr lang="en-US" baseline="0" dirty="0" err="1" smtClean="0"/>
              <a:t>còn</a:t>
            </a:r>
            <a:r>
              <a:rPr lang="en-US" baseline="0" dirty="0" smtClean="0"/>
              <a:t> 5-6tr 1 container 20’ </a:t>
            </a:r>
            <a:r>
              <a:rPr lang="en-US" baseline="0" dirty="0" err="1" smtClean="0"/>
              <a:t>thời</a:t>
            </a:r>
            <a:r>
              <a:rPr lang="en-US" baseline="0" dirty="0" smtClean="0"/>
              <a:t> </a:t>
            </a:r>
            <a:r>
              <a:rPr lang="en-US" baseline="0" dirty="0" err="1" smtClean="0"/>
              <a:t>điểm</a:t>
            </a:r>
            <a:r>
              <a:rPr lang="en-US" baseline="0" dirty="0" smtClean="0"/>
              <a:t> hung </a:t>
            </a:r>
            <a:r>
              <a:rPr lang="en-US" baseline="0" dirty="0" err="1" smtClean="0"/>
              <a:t>thịnh</a:t>
            </a:r>
            <a:r>
              <a:rPr lang="en-US" baseline="0" dirty="0" smtClean="0"/>
              <a:t> 10 </a:t>
            </a:r>
            <a:r>
              <a:rPr lang="en-US" baseline="0" dirty="0" err="1" smtClean="0"/>
              <a:t>tr</a:t>
            </a:r>
            <a:r>
              <a:rPr lang="en-US" baseline="0" dirty="0" smtClean="0"/>
              <a:t>/</a:t>
            </a:r>
            <a:r>
              <a:rPr lang="en-US" baseline="0" dirty="0" err="1" smtClean="0"/>
              <a:t>cont</a:t>
            </a:r>
            <a:r>
              <a:rPr lang="en-US" baseline="0" dirty="0" smtClean="0"/>
              <a:t> </a:t>
            </a:r>
            <a:r>
              <a:rPr lang="en-US" baseline="0" dirty="0" err="1" smtClean="0"/>
              <a:t>cho</a:t>
            </a:r>
            <a:r>
              <a:rPr lang="en-US" baseline="0" dirty="0" smtClean="0"/>
              <a:t> </a:t>
            </a:r>
            <a:r>
              <a:rPr lang="en-US" baseline="0" dirty="0" err="1" smtClean="0"/>
              <a:t>thuê</a:t>
            </a:r>
            <a:r>
              <a:rPr lang="en-US" baseline="0" dirty="0" smtClean="0"/>
              <a:t> </a:t>
            </a:r>
            <a:r>
              <a:rPr lang="en-US" baseline="0" dirty="0" err="1" smtClean="0"/>
              <a:t>đi</a:t>
            </a:r>
            <a:r>
              <a:rPr lang="en-US" baseline="0" dirty="0" smtClean="0"/>
              <a:t> </a:t>
            </a:r>
            <a:r>
              <a:rPr lang="en-US" baseline="0" dirty="0" err="1" smtClean="0"/>
              <a:t>tuyến</a:t>
            </a:r>
            <a:r>
              <a:rPr lang="en-US" baseline="0" dirty="0" smtClean="0"/>
              <a:t> HCM-HP </a:t>
            </a:r>
            <a:r>
              <a:rPr lang="en-US" baseline="0" dirty="0" err="1" smtClean="0"/>
              <a:t>đường</a:t>
            </a:r>
            <a:r>
              <a:rPr lang="en-US" baseline="0" dirty="0" smtClean="0"/>
              <a:t> </a:t>
            </a:r>
            <a:r>
              <a:rPr lang="en-US" baseline="0" dirty="0" err="1" smtClean="0"/>
              <a:t>biển</a:t>
            </a:r>
            <a:r>
              <a:rPr lang="en-US" baseline="0" dirty="0" smtClean="0"/>
              <a:t> </a:t>
            </a:r>
          </a:p>
          <a:p>
            <a:r>
              <a:rPr lang="en-US" b="1" baseline="0" dirty="0" err="1" smtClean="0"/>
              <a:t>Nếu</a:t>
            </a:r>
            <a:r>
              <a:rPr lang="en-US" b="1" baseline="0" dirty="0" smtClean="0"/>
              <a:t> </a:t>
            </a:r>
            <a:r>
              <a:rPr lang="en-US" b="1" baseline="0" dirty="0" err="1" smtClean="0"/>
              <a:t>là</a:t>
            </a:r>
            <a:r>
              <a:rPr lang="en-US" b="1" baseline="0" dirty="0" smtClean="0"/>
              <a:t> </a:t>
            </a:r>
            <a:r>
              <a:rPr lang="en-US" b="1" baseline="0" dirty="0" err="1" smtClean="0"/>
              <a:t>một</a:t>
            </a:r>
            <a:r>
              <a:rPr lang="en-US" b="1" baseline="0" dirty="0" smtClean="0"/>
              <a:t> DN </a:t>
            </a:r>
            <a:r>
              <a:rPr lang="en-US" b="1" baseline="0" dirty="0" err="1" smtClean="0"/>
              <a:t>giao</a:t>
            </a:r>
            <a:r>
              <a:rPr lang="en-US" b="1" baseline="0" dirty="0" smtClean="0"/>
              <a:t> </a:t>
            </a:r>
            <a:r>
              <a:rPr lang="en-US" b="1" baseline="0" dirty="0" err="1" smtClean="0"/>
              <a:t>nhận</a:t>
            </a:r>
            <a:r>
              <a:rPr lang="en-US" b="1" baseline="0" dirty="0" smtClean="0"/>
              <a:t> </a:t>
            </a:r>
            <a:r>
              <a:rPr lang="en-US" b="1" baseline="0" dirty="0" err="1" smtClean="0"/>
              <a:t>có</a:t>
            </a:r>
            <a:r>
              <a:rPr lang="en-US" b="1" baseline="0" dirty="0" smtClean="0"/>
              <a:t> </a:t>
            </a:r>
            <a:r>
              <a:rPr lang="en-US" b="1" baseline="0" dirty="0" err="1" smtClean="0"/>
              <a:t>thị</a:t>
            </a:r>
            <a:r>
              <a:rPr lang="en-US" b="1" baseline="0" dirty="0" smtClean="0"/>
              <a:t> </a:t>
            </a:r>
            <a:r>
              <a:rPr lang="en-US" b="1" baseline="0" dirty="0" err="1" smtClean="0"/>
              <a:t>phần</a:t>
            </a:r>
            <a:r>
              <a:rPr lang="en-US" b="1" baseline="0" dirty="0" smtClean="0"/>
              <a:t> </a:t>
            </a:r>
            <a:r>
              <a:rPr lang="en-US" b="1" baseline="0" dirty="0" err="1" smtClean="0"/>
              <a:t>thấp</a:t>
            </a:r>
            <a:r>
              <a:rPr lang="en-US" b="1" baseline="0" dirty="0" smtClean="0"/>
              <a:t>, </a:t>
            </a:r>
            <a:r>
              <a:rPr lang="en-US" b="1" baseline="0" dirty="0" err="1" smtClean="0"/>
              <a:t>mới</a:t>
            </a:r>
            <a:r>
              <a:rPr lang="en-US" b="1" baseline="0" dirty="0" smtClean="0"/>
              <a:t> </a:t>
            </a:r>
            <a:r>
              <a:rPr lang="en-US" b="1" baseline="0" dirty="0" err="1" smtClean="0"/>
              <a:t>ra</a:t>
            </a:r>
            <a:r>
              <a:rPr lang="en-US" b="1" baseline="0" dirty="0" smtClean="0"/>
              <a:t> </a:t>
            </a:r>
            <a:r>
              <a:rPr lang="en-US" b="1" baseline="0" dirty="0" err="1" smtClean="0"/>
              <a:t>kinh</a:t>
            </a:r>
            <a:r>
              <a:rPr lang="en-US" b="1" baseline="0" dirty="0" smtClean="0"/>
              <a:t> </a:t>
            </a:r>
            <a:r>
              <a:rPr lang="en-US" b="1" baseline="0" dirty="0" err="1" smtClean="0"/>
              <a:t>doanh</a:t>
            </a:r>
            <a:r>
              <a:rPr lang="en-US" b="1" baseline="0" dirty="0" smtClean="0"/>
              <a:t> </a:t>
            </a:r>
            <a:r>
              <a:rPr lang="en-US" b="1" baseline="0" dirty="0" err="1" smtClean="0"/>
              <a:t>chưa</a:t>
            </a:r>
            <a:r>
              <a:rPr lang="en-US" b="1" baseline="0" dirty="0" smtClean="0"/>
              <a:t> </a:t>
            </a:r>
            <a:r>
              <a:rPr lang="en-US" b="1" baseline="0" dirty="0" err="1" smtClean="0"/>
              <a:t>lâu</a:t>
            </a:r>
            <a:r>
              <a:rPr lang="en-US" b="1" baseline="0" dirty="0" smtClean="0"/>
              <a:t>.</a:t>
            </a:r>
          </a:p>
          <a:p>
            <a:r>
              <a:rPr lang="en-US" baseline="0" dirty="0" err="1" smtClean="0"/>
              <a:t>Việc</a:t>
            </a:r>
            <a:r>
              <a:rPr lang="en-US" baseline="0" dirty="0" smtClean="0"/>
              <a:t> </a:t>
            </a:r>
            <a:r>
              <a:rPr lang="en-US" baseline="0" dirty="0" err="1" smtClean="0"/>
              <a:t>tăng</a:t>
            </a:r>
            <a:r>
              <a:rPr lang="en-US" baseline="0" dirty="0" smtClean="0"/>
              <a:t> </a:t>
            </a:r>
            <a:r>
              <a:rPr lang="en-US" baseline="0" dirty="0" err="1" smtClean="0"/>
              <a:t>cước</a:t>
            </a:r>
            <a:r>
              <a:rPr lang="en-US" baseline="0" dirty="0" smtClean="0"/>
              <a:t> </a:t>
            </a:r>
            <a:r>
              <a:rPr lang="en-US" baseline="0" dirty="0" err="1" smtClean="0"/>
              <a:t>theo</a:t>
            </a:r>
            <a:r>
              <a:rPr lang="en-US" baseline="0" dirty="0" smtClean="0"/>
              <a:t> </a:t>
            </a:r>
            <a:r>
              <a:rPr lang="en-US" baseline="0" dirty="0" err="1" smtClean="0"/>
              <a:t>sát</a:t>
            </a:r>
            <a:r>
              <a:rPr lang="en-US" baseline="0" dirty="0" smtClean="0"/>
              <a:t> </a:t>
            </a:r>
            <a:r>
              <a:rPr lang="en-US" baseline="0" dirty="0" err="1" smtClean="0"/>
              <a:t>giá</a:t>
            </a:r>
            <a:r>
              <a:rPr lang="en-US" baseline="0" dirty="0" smtClean="0"/>
              <a:t> </a:t>
            </a:r>
            <a:r>
              <a:rPr lang="en-US" baseline="0" dirty="0" err="1" smtClean="0"/>
              <a:t>thị</a:t>
            </a:r>
            <a:r>
              <a:rPr lang="en-US" baseline="0" dirty="0" smtClean="0"/>
              <a:t> </a:t>
            </a:r>
            <a:r>
              <a:rPr lang="en-US" baseline="0" dirty="0" err="1" smtClean="0"/>
              <a:t>trường</a:t>
            </a:r>
            <a:r>
              <a:rPr lang="en-US" baseline="0" dirty="0" smtClean="0"/>
              <a:t> </a:t>
            </a:r>
            <a:r>
              <a:rPr lang="en-US" baseline="0" dirty="0" err="1" smtClean="0"/>
              <a:t>là</a:t>
            </a:r>
            <a:r>
              <a:rPr lang="en-US" baseline="0" dirty="0" smtClean="0"/>
              <a:t> </a:t>
            </a:r>
            <a:r>
              <a:rPr lang="en-US" baseline="0" dirty="0" err="1" smtClean="0"/>
              <a:t>khiến</a:t>
            </a:r>
            <a:r>
              <a:rPr lang="en-US" baseline="0" dirty="0" smtClean="0"/>
              <a:t> </a:t>
            </a:r>
            <a:r>
              <a:rPr lang="en-US" baseline="0" dirty="0" err="1" smtClean="0"/>
              <a:t>cty</a:t>
            </a:r>
            <a:r>
              <a:rPr lang="en-US" baseline="0" dirty="0" smtClean="0"/>
              <a:t> </a:t>
            </a:r>
            <a:r>
              <a:rPr lang="en-US" baseline="0" dirty="0" err="1" smtClean="0"/>
              <a:t>mất</a:t>
            </a:r>
            <a:r>
              <a:rPr lang="en-US" baseline="0" dirty="0" smtClean="0"/>
              <a:t> </a:t>
            </a:r>
            <a:r>
              <a:rPr lang="en-US" baseline="0" dirty="0" err="1" smtClean="0"/>
              <a:t>khách</a:t>
            </a:r>
            <a:r>
              <a:rPr lang="en-US" baseline="0" dirty="0" smtClean="0"/>
              <a:t> </a:t>
            </a:r>
            <a:r>
              <a:rPr lang="en-US" baseline="0" dirty="0" err="1" smtClean="0"/>
              <a:t>hàng</a:t>
            </a:r>
            <a:r>
              <a:rPr lang="en-US" baseline="0" dirty="0" smtClean="0"/>
              <a:t> </a:t>
            </a:r>
            <a:r>
              <a:rPr lang="en-US" baseline="0" dirty="0" err="1" smtClean="0"/>
              <a:t>mặc</a:t>
            </a:r>
            <a:r>
              <a:rPr lang="en-US" baseline="0" dirty="0" smtClean="0"/>
              <a:t> </a:t>
            </a:r>
            <a:r>
              <a:rPr lang="en-US" baseline="0" dirty="0" err="1" smtClean="0"/>
              <a:t>dù</a:t>
            </a:r>
            <a:r>
              <a:rPr lang="en-US" baseline="0" dirty="0" smtClean="0"/>
              <a:t> </a:t>
            </a:r>
            <a:r>
              <a:rPr lang="en-US" baseline="0" dirty="0" err="1" smtClean="0"/>
              <a:t>thuê</a:t>
            </a:r>
            <a:r>
              <a:rPr lang="en-US" baseline="0" dirty="0" smtClean="0"/>
              <a:t> 10tr 1 </a:t>
            </a:r>
            <a:r>
              <a:rPr lang="en-US" baseline="0" dirty="0" err="1" smtClean="0"/>
              <a:t>cont</a:t>
            </a:r>
            <a:r>
              <a:rPr lang="en-US" baseline="0" dirty="0" smtClean="0"/>
              <a:t> 20’ </a:t>
            </a:r>
            <a:r>
              <a:rPr lang="en-US" baseline="0" dirty="0" err="1" smtClean="0"/>
              <a:t>nhưng</a:t>
            </a:r>
            <a:r>
              <a:rPr lang="en-US" baseline="0" dirty="0" smtClean="0"/>
              <a:t> </a:t>
            </a:r>
            <a:r>
              <a:rPr lang="en-US" baseline="0" dirty="0" err="1" smtClean="0"/>
              <a:t>khi</a:t>
            </a:r>
            <a:r>
              <a:rPr lang="en-US" baseline="0" dirty="0" smtClean="0"/>
              <a:t> </a:t>
            </a:r>
            <a:r>
              <a:rPr lang="en-US" baseline="0" dirty="0" err="1" smtClean="0"/>
              <a:t>cho</a:t>
            </a:r>
            <a:r>
              <a:rPr lang="en-US" baseline="0" dirty="0" smtClean="0"/>
              <a:t> </a:t>
            </a:r>
            <a:r>
              <a:rPr lang="en-US" baseline="0" dirty="0" err="1" smtClean="0"/>
              <a:t>thuê</a:t>
            </a:r>
            <a:r>
              <a:rPr lang="en-US" baseline="0" dirty="0" smtClean="0"/>
              <a:t> </a:t>
            </a:r>
            <a:r>
              <a:rPr lang="en-US" baseline="0" dirty="0" err="1" smtClean="0"/>
              <a:t>lại</a:t>
            </a:r>
            <a:r>
              <a:rPr lang="en-US" baseline="0" dirty="0" smtClean="0"/>
              <a:t> </a:t>
            </a:r>
            <a:r>
              <a:rPr lang="en-US" baseline="0" dirty="0" err="1" smtClean="0"/>
              <a:t>làm</a:t>
            </a:r>
            <a:r>
              <a:rPr lang="en-US" baseline="0" dirty="0" smtClean="0"/>
              <a:t> </a:t>
            </a:r>
            <a:r>
              <a:rPr lang="en-US" baseline="0" dirty="0" err="1" smtClean="0"/>
              <a:t>dịch</a:t>
            </a:r>
            <a:r>
              <a:rPr lang="en-US" baseline="0" dirty="0" smtClean="0"/>
              <a:t> </a:t>
            </a:r>
            <a:r>
              <a:rPr lang="en-US" baseline="0" dirty="0" err="1" smtClean="0"/>
              <a:t>vụ</a:t>
            </a:r>
            <a:r>
              <a:rPr lang="en-US" baseline="0" dirty="0" smtClean="0"/>
              <a:t> </a:t>
            </a:r>
            <a:r>
              <a:rPr lang="en-US" baseline="0" dirty="0" err="1" smtClean="0"/>
              <a:t>giao</a:t>
            </a:r>
            <a:r>
              <a:rPr lang="en-US" baseline="0" dirty="0" smtClean="0"/>
              <a:t> </a:t>
            </a:r>
            <a:r>
              <a:rPr lang="en-US" baseline="0" dirty="0" err="1" smtClean="0"/>
              <a:t>nhận</a:t>
            </a:r>
            <a:r>
              <a:rPr lang="en-US" baseline="0" dirty="0" smtClean="0"/>
              <a:t> </a:t>
            </a:r>
            <a:r>
              <a:rPr lang="en-US" baseline="0" dirty="0" err="1" smtClean="0"/>
              <a:t>thì</a:t>
            </a:r>
            <a:r>
              <a:rPr lang="en-US" baseline="0" dirty="0" smtClean="0"/>
              <a:t> </a:t>
            </a:r>
            <a:r>
              <a:rPr lang="en-US" baseline="0" dirty="0" err="1" smtClean="0"/>
              <a:t>chỉ</a:t>
            </a:r>
            <a:r>
              <a:rPr lang="en-US" baseline="0" dirty="0" smtClean="0"/>
              <a:t>  </a:t>
            </a:r>
            <a:r>
              <a:rPr lang="en-US" baseline="0" dirty="0" err="1" smtClean="0"/>
              <a:t>tăng</a:t>
            </a:r>
            <a:r>
              <a:rPr lang="en-US" baseline="0" dirty="0" smtClean="0"/>
              <a:t> </a:t>
            </a:r>
            <a:r>
              <a:rPr lang="en-US" baseline="0" dirty="0" err="1" smtClean="0"/>
              <a:t>một</a:t>
            </a:r>
            <a:r>
              <a:rPr lang="en-US" baseline="0" dirty="0" smtClean="0"/>
              <a:t> </a:t>
            </a:r>
            <a:r>
              <a:rPr lang="en-US" baseline="0" dirty="0" err="1" smtClean="0"/>
              <a:t>phần</a:t>
            </a:r>
            <a:r>
              <a:rPr lang="en-US" baseline="0" dirty="0" smtClean="0"/>
              <a:t> </a:t>
            </a:r>
            <a:r>
              <a:rPr lang="en-US" baseline="0" dirty="0" err="1" smtClean="0"/>
              <a:t>tới</a:t>
            </a:r>
            <a:r>
              <a:rPr lang="en-US" baseline="0" dirty="0" smtClean="0"/>
              <a:t> 9-8 </a:t>
            </a:r>
            <a:r>
              <a:rPr lang="en-US" baseline="0" dirty="0" err="1" smtClean="0"/>
              <a:t>triệu</a:t>
            </a:r>
            <a:r>
              <a:rPr lang="en-US" baseline="0" dirty="0" smtClean="0"/>
              <a:t> 1 </a:t>
            </a:r>
            <a:r>
              <a:rPr lang="en-US" baseline="0" dirty="0" err="1" smtClean="0"/>
              <a:t>cont</a:t>
            </a:r>
            <a:r>
              <a:rPr lang="en-US" baseline="0" dirty="0" smtClean="0"/>
              <a:t> </a:t>
            </a:r>
            <a:r>
              <a:rPr lang="en-US" baseline="0" dirty="0" err="1" smtClean="0"/>
              <a:t>rõ</a:t>
            </a:r>
            <a:r>
              <a:rPr lang="en-US" baseline="0" dirty="0" smtClean="0"/>
              <a:t> </a:t>
            </a:r>
            <a:r>
              <a:rPr lang="en-US" baseline="0" dirty="0" err="1" smtClean="0"/>
              <a:t>ràng</a:t>
            </a:r>
            <a:r>
              <a:rPr lang="en-US" baseline="0" dirty="0" smtClean="0"/>
              <a:t>  </a:t>
            </a:r>
            <a:r>
              <a:rPr lang="en-US" baseline="0" dirty="0" err="1" smtClean="0"/>
              <a:t>là</a:t>
            </a:r>
            <a:r>
              <a:rPr lang="en-US" baseline="0" dirty="0" smtClean="0"/>
              <a:t> </a:t>
            </a:r>
            <a:r>
              <a:rPr lang="en-US" baseline="0" dirty="0" err="1" smtClean="0"/>
              <a:t>có</a:t>
            </a:r>
            <a:r>
              <a:rPr lang="en-US" baseline="0" dirty="0" smtClean="0"/>
              <a:t> </a:t>
            </a:r>
            <a:r>
              <a:rPr lang="en-US" baseline="0" dirty="0" err="1" smtClean="0"/>
              <a:t>tăng</a:t>
            </a:r>
            <a:r>
              <a:rPr lang="en-US" baseline="0" dirty="0" smtClean="0"/>
              <a:t> so </a:t>
            </a:r>
            <a:r>
              <a:rPr lang="en-US" baseline="0" dirty="0" err="1" smtClean="0"/>
              <a:t>với</a:t>
            </a:r>
            <a:r>
              <a:rPr lang="en-US" baseline="0" dirty="0" smtClean="0"/>
              <a:t> </a:t>
            </a:r>
            <a:r>
              <a:rPr lang="en-US" baseline="0" dirty="0" err="1" smtClean="0"/>
              <a:t>mức</a:t>
            </a:r>
            <a:r>
              <a:rPr lang="en-US" baseline="0" dirty="0" smtClean="0"/>
              <a:t> </a:t>
            </a:r>
            <a:r>
              <a:rPr lang="en-US" baseline="0" dirty="0" err="1" smtClean="0"/>
              <a:t>giá</a:t>
            </a:r>
            <a:r>
              <a:rPr lang="en-US" baseline="0" dirty="0" smtClean="0"/>
              <a:t> </a:t>
            </a:r>
            <a:r>
              <a:rPr lang="en-US" baseline="0" dirty="0" err="1" smtClean="0"/>
              <a:t>cũ</a:t>
            </a:r>
            <a:r>
              <a:rPr lang="en-US" baseline="0" dirty="0" smtClean="0"/>
              <a:t>  </a:t>
            </a:r>
            <a:r>
              <a:rPr lang="en-US" baseline="0" dirty="0" err="1" smtClean="0"/>
              <a:t>nhưng</a:t>
            </a:r>
            <a:r>
              <a:rPr lang="en-US" baseline="0" dirty="0" smtClean="0"/>
              <a:t> </a:t>
            </a:r>
            <a:r>
              <a:rPr lang="en-US" baseline="0" dirty="0" err="1" smtClean="0"/>
              <a:t>chưa</a:t>
            </a:r>
            <a:r>
              <a:rPr lang="en-US" baseline="0" dirty="0" smtClean="0"/>
              <a:t> </a:t>
            </a:r>
            <a:r>
              <a:rPr lang="en-US" baseline="0" dirty="0" err="1" smtClean="0"/>
              <a:t>có</a:t>
            </a:r>
            <a:r>
              <a:rPr lang="en-US" baseline="0" dirty="0" smtClean="0"/>
              <a:t> </a:t>
            </a:r>
            <a:r>
              <a:rPr lang="en-US" baseline="0" dirty="0" err="1" smtClean="0"/>
              <a:t>lời</a:t>
            </a:r>
            <a:r>
              <a:rPr lang="en-US" baseline="0" dirty="0" smtClean="0"/>
              <a:t> </a:t>
            </a:r>
            <a:r>
              <a:rPr lang="en-US" baseline="0" dirty="0" err="1" smtClean="0"/>
              <a:t>thậm</a:t>
            </a:r>
            <a:r>
              <a:rPr lang="en-US" baseline="0" dirty="0" smtClean="0"/>
              <a:t> </a:t>
            </a:r>
            <a:r>
              <a:rPr lang="en-US" baseline="0" dirty="0" err="1" smtClean="0"/>
              <a:t>chí</a:t>
            </a:r>
            <a:r>
              <a:rPr lang="en-US" baseline="0" dirty="0" smtClean="0"/>
              <a:t> </a:t>
            </a:r>
            <a:r>
              <a:rPr lang="en-US" baseline="0" dirty="0" err="1" smtClean="0"/>
              <a:t>là</a:t>
            </a:r>
            <a:r>
              <a:rPr lang="en-US" baseline="0" dirty="0" smtClean="0"/>
              <a:t> </a:t>
            </a:r>
            <a:r>
              <a:rPr lang="en-US" baseline="0" dirty="0" err="1" smtClean="0"/>
              <a:t>chấp</a:t>
            </a:r>
            <a:r>
              <a:rPr lang="en-US" baseline="0" dirty="0" smtClean="0"/>
              <a:t> </a:t>
            </a:r>
            <a:r>
              <a:rPr lang="en-US" baseline="0" dirty="0" err="1" smtClean="0"/>
              <a:t>nhận</a:t>
            </a:r>
            <a:r>
              <a:rPr lang="en-US" baseline="0" dirty="0" smtClean="0"/>
              <a:t> </a:t>
            </a:r>
            <a:r>
              <a:rPr lang="en-US" baseline="0" dirty="0" err="1" smtClean="0"/>
              <a:t>lỗ</a:t>
            </a:r>
            <a:r>
              <a:rPr lang="en-US" baseline="0" dirty="0" smtClean="0"/>
              <a:t> </a:t>
            </a:r>
            <a:r>
              <a:rPr lang="en-US" baseline="0" dirty="0" err="1" smtClean="0"/>
              <a:t>để</a:t>
            </a:r>
            <a:r>
              <a:rPr lang="en-US" baseline="0" dirty="0" smtClean="0"/>
              <a:t> </a:t>
            </a:r>
            <a:r>
              <a:rPr lang="en-US" baseline="0" dirty="0" err="1" smtClean="0"/>
              <a:t>giữ</a:t>
            </a:r>
            <a:r>
              <a:rPr lang="en-US" baseline="0" dirty="0" smtClean="0"/>
              <a:t> </a:t>
            </a:r>
            <a:r>
              <a:rPr lang="en-US" baseline="0" dirty="0" err="1" smtClean="0"/>
              <a:t>thi</a:t>
            </a:r>
            <a:r>
              <a:rPr lang="en-US" baseline="0" dirty="0" smtClean="0"/>
              <a:t> </a:t>
            </a:r>
            <a:r>
              <a:rPr lang="en-US" baseline="0" dirty="0" err="1" smtClean="0"/>
              <a:t>phần</a:t>
            </a:r>
            <a:r>
              <a:rPr lang="en-US" baseline="0" dirty="0" smtClean="0"/>
              <a:t> vi </a:t>
            </a:r>
            <a:r>
              <a:rPr lang="en-US" baseline="0" dirty="0" err="1" smtClean="0"/>
              <a:t>sự</a:t>
            </a:r>
            <a:r>
              <a:rPr lang="en-US" baseline="0" dirty="0" smtClean="0"/>
              <a:t> </a:t>
            </a:r>
            <a:r>
              <a:rPr lang="en-US" baseline="0" dirty="0" err="1" smtClean="0"/>
              <a:t>cạnh</a:t>
            </a:r>
            <a:r>
              <a:rPr lang="en-US" baseline="0" dirty="0" smtClean="0"/>
              <a:t> </a:t>
            </a:r>
            <a:r>
              <a:rPr lang="en-US" baseline="0" dirty="0" err="1" smtClean="0"/>
              <a:t>tranh</a:t>
            </a:r>
            <a:r>
              <a:rPr lang="en-US" baseline="0" dirty="0" smtClean="0"/>
              <a:t> </a:t>
            </a:r>
            <a:r>
              <a:rPr lang="en-US" baseline="0" dirty="0" err="1" smtClean="0"/>
              <a:t>gây</a:t>
            </a:r>
            <a:r>
              <a:rPr lang="en-US" baseline="0" dirty="0" smtClean="0"/>
              <a:t> </a:t>
            </a:r>
            <a:r>
              <a:rPr lang="en-US" baseline="0" dirty="0" err="1" smtClean="0"/>
              <a:t>gắt</a:t>
            </a:r>
            <a:r>
              <a:rPr lang="en-US" baseline="0" dirty="0" smtClean="0"/>
              <a:t> </a:t>
            </a:r>
            <a:r>
              <a:rPr lang="en-US" baseline="0" dirty="0" err="1" smtClean="0"/>
              <a:t>giữa</a:t>
            </a:r>
            <a:r>
              <a:rPr lang="en-US" baseline="0" dirty="0" smtClean="0"/>
              <a:t> </a:t>
            </a:r>
            <a:r>
              <a:rPr lang="en-US" baseline="0" dirty="0" err="1" smtClean="0"/>
              <a:t>các</a:t>
            </a:r>
            <a:r>
              <a:rPr lang="en-US" baseline="0" dirty="0" smtClean="0"/>
              <a:t> </a:t>
            </a:r>
            <a:r>
              <a:rPr lang="en-US" baseline="0" dirty="0" err="1" smtClean="0"/>
              <a:t>nhà</a:t>
            </a:r>
            <a:r>
              <a:rPr lang="en-US" baseline="0" dirty="0" smtClean="0"/>
              <a:t> </a:t>
            </a:r>
            <a:r>
              <a:rPr lang="en-US" baseline="0" dirty="0" err="1" smtClean="0"/>
              <a:t>giao</a:t>
            </a:r>
            <a:r>
              <a:rPr lang="en-US" baseline="0" dirty="0" smtClean="0"/>
              <a:t> </a:t>
            </a:r>
            <a:r>
              <a:rPr lang="en-US" baseline="0" dirty="0" err="1" smtClean="0"/>
              <a:t>nhận</a:t>
            </a:r>
            <a:r>
              <a:rPr lang="en-US" baseline="0" dirty="0" smtClean="0"/>
              <a:t> </a:t>
            </a:r>
            <a:r>
              <a:rPr lang="en-US" baseline="0" dirty="0" err="1" smtClean="0"/>
              <a:t>khi</a:t>
            </a:r>
            <a:r>
              <a:rPr lang="en-US" baseline="0" dirty="0" smtClean="0"/>
              <a:t> </a:t>
            </a:r>
            <a:r>
              <a:rPr lang="en-US" baseline="0" dirty="0" err="1" smtClean="0"/>
              <a:t>đó</a:t>
            </a:r>
            <a:r>
              <a:rPr lang="en-US" baseline="0" dirty="0" smtClean="0"/>
              <a:t> DN </a:t>
            </a:r>
            <a:r>
              <a:rPr lang="en-US" baseline="0" dirty="0" err="1" smtClean="0"/>
              <a:t>phải</a:t>
            </a:r>
            <a:r>
              <a:rPr lang="en-US" baseline="0" dirty="0" smtClean="0"/>
              <a:t> </a:t>
            </a:r>
            <a:r>
              <a:rPr lang="en-US" baseline="0" dirty="0" err="1" smtClean="0"/>
              <a:t>có</a:t>
            </a:r>
            <a:r>
              <a:rPr lang="en-US" baseline="0" dirty="0" smtClean="0"/>
              <a:t> </a:t>
            </a:r>
            <a:r>
              <a:rPr lang="en-US" baseline="0" dirty="0" err="1" smtClean="0"/>
              <a:t>một</a:t>
            </a:r>
            <a:r>
              <a:rPr lang="en-US" baseline="0" dirty="0" smtClean="0"/>
              <a:t> </a:t>
            </a:r>
            <a:r>
              <a:rPr lang="en-US" baseline="0" dirty="0" err="1" smtClean="0"/>
              <a:t>lượng</a:t>
            </a:r>
            <a:r>
              <a:rPr lang="en-US" baseline="0" dirty="0" smtClean="0"/>
              <a:t> </a:t>
            </a:r>
            <a:r>
              <a:rPr lang="en-US" baseline="0" dirty="0" err="1" smtClean="0"/>
              <a:t>vốn</a:t>
            </a:r>
            <a:r>
              <a:rPr lang="en-US" baseline="0" dirty="0" smtClean="0"/>
              <a:t> </a:t>
            </a:r>
            <a:r>
              <a:rPr lang="en-US" baseline="0" dirty="0" err="1" smtClean="0"/>
              <a:t>tương</a:t>
            </a:r>
            <a:r>
              <a:rPr lang="en-US" baseline="0" dirty="0" smtClean="0"/>
              <a:t> </a:t>
            </a:r>
            <a:r>
              <a:rPr lang="en-US" baseline="0" dirty="0" err="1" smtClean="0"/>
              <a:t>đối</a:t>
            </a:r>
            <a:r>
              <a:rPr lang="en-US" baseline="0" dirty="0" smtClean="0"/>
              <a:t> </a:t>
            </a:r>
            <a:r>
              <a:rPr lang="en-US" baseline="0" dirty="0" err="1" smtClean="0"/>
              <a:t>cao</a:t>
            </a:r>
            <a:r>
              <a:rPr lang="en-US" baseline="0" dirty="0" smtClean="0"/>
              <a:t> </a:t>
            </a:r>
            <a:r>
              <a:rPr lang="en-US" baseline="0" dirty="0" err="1" smtClean="0"/>
              <a:t>để</a:t>
            </a:r>
            <a:r>
              <a:rPr lang="en-US" baseline="0" dirty="0" smtClean="0"/>
              <a:t> </a:t>
            </a:r>
            <a:r>
              <a:rPr lang="en-US" baseline="0" dirty="0" err="1" smtClean="0"/>
              <a:t>gồng</a:t>
            </a:r>
            <a:r>
              <a:rPr lang="en-US" baseline="0" dirty="0" smtClean="0"/>
              <a:t> </a:t>
            </a:r>
            <a:r>
              <a:rPr lang="en-US" baseline="0" dirty="0" err="1" smtClean="0"/>
              <a:t>mình</a:t>
            </a:r>
            <a:r>
              <a:rPr lang="en-US" baseline="0" dirty="0" smtClean="0"/>
              <a:t> </a:t>
            </a:r>
            <a:r>
              <a:rPr lang="en-US" baseline="0" dirty="0" err="1" smtClean="0"/>
              <a:t>vì</a:t>
            </a:r>
            <a:r>
              <a:rPr lang="en-US" baseline="0" dirty="0" smtClean="0"/>
              <a:t> </a:t>
            </a:r>
            <a:r>
              <a:rPr lang="en-US" baseline="0" dirty="0" err="1" smtClean="0"/>
              <a:t>lỗ</a:t>
            </a:r>
            <a:r>
              <a:rPr lang="en-US" baseline="0" dirty="0" smtClean="0"/>
              <a:t> </a:t>
            </a:r>
            <a:r>
              <a:rPr lang="en-US" baseline="0" dirty="0" err="1" smtClean="0"/>
              <a:t>trong</a:t>
            </a:r>
            <a:r>
              <a:rPr lang="en-US" baseline="0" dirty="0" smtClean="0"/>
              <a:t> </a:t>
            </a:r>
            <a:r>
              <a:rPr lang="en-US" baseline="0" dirty="0" err="1" smtClean="0"/>
              <a:t>ngắn</a:t>
            </a:r>
            <a:r>
              <a:rPr lang="en-US" baseline="0" dirty="0" smtClean="0"/>
              <a:t> </a:t>
            </a:r>
            <a:r>
              <a:rPr lang="en-US" baseline="0" dirty="0" err="1" smtClean="0"/>
              <a:t>hạn</a:t>
            </a:r>
            <a:endParaRPr lang="en-US" baseline="0" dirty="0" smtClean="0"/>
          </a:p>
          <a:p>
            <a:pPr marL="0" marR="0" indent="0" algn="l" defTabSz="914400" rtl="0" eaLnBrk="1" fontAlgn="auto" latinLnBrk="0" hangingPunct="1">
              <a:lnSpc>
                <a:spcPct val="100000"/>
              </a:lnSpc>
              <a:spcBef>
                <a:spcPts val="0"/>
              </a:spcBef>
              <a:spcAft>
                <a:spcPts val="0"/>
              </a:spcAft>
              <a:buClrTx/>
              <a:buSzTx/>
              <a:buFontTx/>
              <a:buNone/>
              <a:tabLst/>
              <a:defRPr/>
            </a:pPr>
            <a:r>
              <a:rPr lang="en-US" b="1" baseline="0" dirty="0" err="1" smtClean="0"/>
              <a:t>Nếu</a:t>
            </a:r>
            <a:r>
              <a:rPr lang="en-US" b="1" baseline="0" dirty="0" smtClean="0"/>
              <a:t> </a:t>
            </a:r>
            <a:r>
              <a:rPr lang="en-US" b="1" baseline="0" dirty="0" err="1" smtClean="0"/>
              <a:t>là</a:t>
            </a:r>
            <a:r>
              <a:rPr lang="en-US" b="1" baseline="0" dirty="0" smtClean="0"/>
              <a:t> </a:t>
            </a:r>
            <a:r>
              <a:rPr lang="en-US" b="1" baseline="0" dirty="0" err="1" smtClean="0"/>
              <a:t>một</a:t>
            </a:r>
            <a:r>
              <a:rPr lang="en-US" b="1" baseline="0" dirty="0" smtClean="0"/>
              <a:t> DN </a:t>
            </a:r>
            <a:r>
              <a:rPr lang="en-US" b="1" baseline="0" dirty="0" err="1" smtClean="0"/>
              <a:t>giao</a:t>
            </a:r>
            <a:r>
              <a:rPr lang="en-US" b="1" baseline="0" dirty="0" smtClean="0"/>
              <a:t> </a:t>
            </a:r>
            <a:r>
              <a:rPr lang="en-US" b="1" baseline="0" dirty="0" err="1" smtClean="0"/>
              <a:t>nhận</a:t>
            </a:r>
            <a:r>
              <a:rPr lang="en-US" b="1" baseline="0" dirty="0" smtClean="0"/>
              <a:t> </a:t>
            </a:r>
            <a:r>
              <a:rPr lang="en-US" b="1" baseline="0" dirty="0" err="1" smtClean="0"/>
              <a:t>có</a:t>
            </a:r>
            <a:r>
              <a:rPr lang="en-US" b="1" baseline="0" dirty="0" smtClean="0"/>
              <a:t> </a:t>
            </a:r>
            <a:r>
              <a:rPr lang="en-US" b="1" baseline="0" dirty="0" err="1" smtClean="0"/>
              <a:t>thị</a:t>
            </a:r>
            <a:r>
              <a:rPr lang="en-US" b="1" baseline="0" dirty="0" smtClean="0"/>
              <a:t> </a:t>
            </a:r>
            <a:r>
              <a:rPr lang="en-US" b="1" baseline="0" dirty="0" err="1" smtClean="0"/>
              <a:t>phần</a:t>
            </a:r>
            <a:r>
              <a:rPr lang="en-US" b="1" baseline="0" dirty="0" smtClean="0"/>
              <a:t> </a:t>
            </a:r>
            <a:r>
              <a:rPr lang="en-US" b="1" baseline="0" dirty="0" err="1" smtClean="0"/>
              <a:t>lớn</a:t>
            </a:r>
            <a:r>
              <a:rPr lang="en-US" b="1" baseline="0" dirty="0" smtClean="0"/>
              <a:t> , </a:t>
            </a:r>
            <a:r>
              <a:rPr lang="en-US" b="1" baseline="0" dirty="0" err="1" smtClean="0"/>
              <a:t>uy</a:t>
            </a:r>
            <a:r>
              <a:rPr lang="en-US" b="1" baseline="0" dirty="0" smtClean="0"/>
              <a:t> </a:t>
            </a:r>
            <a:r>
              <a:rPr lang="en-US" b="1" baseline="0" dirty="0" err="1" smtClean="0"/>
              <a:t>tín</a:t>
            </a:r>
            <a:r>
              <a:rPr lang="en-US" b="1" baseline="0" dirty="0" smtClean="0"/>
              <a:t> </a:t>
            </a:r>
            <a:r>
              <a:rPr lang="en-US" b="1" baseline="0" dirty="0" err="1" smtClean="0"/>
              <a:t>có</a:t>
            </a:r>
            <a:r>
              <a:rPr lang="en-US" b="1" baseline="0" dirty="0" smtClean="0"/>
              <a:t> </a:t>
            </a:r>
            <a:r>
              <a:rPr lang="en-US" b="1" baseline="0" dirty="0" err="1" smtClean="0"/>
              <a:t>tên</a:t>
            </a:r>
            <a:r>
              <a:rPr lang="en-US" b="1" baseline="0" dirty="0" smtClean="0"/>
              <a:t> </a:t>
            </a:r>
            <a:r>
              <a:rPr lang="en-US" b="1" baseline="0" dirty="0" err="1" smtClean="0"/>
              <a:t>tuổi</a:t>
            </a:r>
            <a:r>
              <a:rPr lang="en-US" b="1" baseline="0" dirty="0" smtClean="0"/>
              <a:t> </a:t>
            </a:r>
            <a:r>
              <a:rPr lang="en-US" b="1" baseline="0" dirty="0" err="1" smtClean="0"/>
              <a:t>trên</a:t>
            </a:r>
            <a:r>
              <a:rPr lang="en-US" b="1" baseline="0" dirty="0" smtClean="0"/>
              <a:t> </a:t>
            </a:r>
            <a:r>
              <a:rPr lang="en-US" b="1" baseline="0" dirty="0" err="1" smtClean="0"/>
              <a:t>thị</a:t>
            </a:r>
            <a:r>
              <a:rPr lang="en-US" b="1" baseline="0" dirty="0" smtClean="0"/>
              <a:t> </a:t>
            </a:r>
            <a:r>
              <a:rPr lang="en-US" b="1" baseline="0" dirty="0" err="1" smtClean="0"/>
              <a:t>trường</a:t>
            </a:r>
            <a:r>
              <a:rPr lang="en-US" b="1" baseline="0" dirty="0" smtClean="0"/>
              <a:t> </a:t>
            </a:r>
            <a:r>
              <a:rPr lang="en-US" b="1" baseline="0" dirty="0" err="1" smtClean="0"/>
              <a:t>thì</a:t>
            </a:r>
            <a:endParaRPr lang="en-US" b="1" baseline="0" dirty="0" smtClean="0"/>
          </a:p>
          <a:p>
            <a:pPr marL="0" marR="0" indent="0" algn="l" defTabSz="914400" rtl="0" eaLnBrk="1" fontAlgn="auto" latinLnBrk="0" hangingPunct="1">
              <a:lnSpc>
                <a:spcPct val="100000"/>
              </a:lnSpc>
              <a:spcBef>
                <a:spcPts val="0"/>
              </a:spcBef>
              <a:spcAft>
                <a:spcPts val="0"/>
              </a:spcAft>
              <a:buClrTx/>
              <a:buSzTx/>
              <a:buFontTx/>
              <a:buNone/>
              <a:tabLst/>
              <a:defRPr/>
            </a:pPr>
            <a:r>
              <a:rPr lang="en-US" baseline="0" dirty="0" err="1" smtClean="0"/>
              <a:t>Việc</a:t>
            </a:r>
            <a:r>
              <a:rPr lang="en-US" baseline="0" dirty="0" smtClean="0"/>
              <a:t> </a:t>
            </a:r>
            <a:r>
              <a:rPr lang="en-US" baseline="0" dirty="0" err="1" smtClean="0"/>
              <a:t>tăng</a:t>
            </a:r>
            <a:r>
              <a:rPr lang="en-US" baseline="0" dirty="0" smtClean="0"/>
              <a:t> </a:t>
            </a:r>
            <a:r>
              <a:rPr lang="en-US" baseline="0" dirty="0" err="1" smtClean="0"/>
              <a:t>cước</a:t>
            </a:r>
            <a:r>
              <a:rPr lang="en-US" baseline="0" dirty="0" smtClean="0"/>
              <a:t> </a:t>
            </a:r>
            <a:r>
              <a:rPr lang="en-US" baseline="0" dirty="0" err="1" smtClean="0"/>
              <a:t>theo</a:t>
            </a:r>
            <a:r>
              <a:rPr lang="en-US" baseline="0" dirty="0" smtClean="0"/>
              <a:t> </a:t>
            </a:r>
            <a:r>
              <a:rPr lang="en-US" baseline="0" dirty="0" err="1" smtClean="0"/>
              <a:t>sát</a:t>
            </a:r>
            <a:r>
              <a:rPr lang="en-US" baseline="0" dirty="0" smtClean="0"/>
              <a:t> </a:t>
            </a:r>
            <a:r>
              <a:rPr lang="en-US" baseline="0" dirty="0" err="1" smtClean="0"/>
              <a:t>giá</a:t>
            </a:r>
            <a:r>
              <a:rPr lang="en-US" baseline="0" dirty="0" smtClean="0"/>
              <a:t> </a:t>
            </a:r>
            <a:r>
              <a:rPr lang="en-US" baseline="0" dirty="0" err="1" smtClean="0"/>
              <a:t>thị</a:t>
            </a:r>
            <a:r>
              <a:rPr lang="en-US" baseline="0" dirty="0" smtClean="0"/>
              <a:t> </a:t>
            </a:r>
            <a:r>
              <a:rPr lang="en-US" baseline="0" dirty="0" err="1" smtClean="0"/>
              <a:t>trường</a:t>
            </a:r>
            <a:r>
              <a:rPr lang="en-US" baseline="0" dirty="0" smtClean="0"/>
              <a:t> </a:t>
            </a:r>
            <a:r>
              <a:rPr lang="en-US" baseline="0" dirty="0" err="1" smtClean="0"/>
              <a:t>ví</a:t>
            </a:r>
            <a:r>
              <a:rPr lang="en-US" baseline="0" dirty="0" smtClean="0"/>
              <a:t> </a:t>
            </a:r>
            <a:r>
              <a:rPr lang="en-US" baseline="0" dirty="0" err="1" smtClean="0"/>
              <a:t>dụ</a:t>
            </a:r>
            <a:r>
              <a:rPr lang="en-US" baseline="0" dirty="0" smtClean="0"/>
              <a:t> </a:t>
            </a:r>
            <a:r>
              <a:rPr lang="en-US" baseline="0" dirty="0" err="1" smtClean="0"/>
              <a:t>là</a:t>
            </a:r>
            <a:r>
              <a:rPr lang="en-US" baseline="0" dirty="0" smtClean="0"/>
              <a:t> DN </a:t>
            </a:r>
            <a:r>
              <a:rPr lang="en-US" baseline="0" dirty="0" err="1" smtClean="0"/>
              <a:t>này</a:t>
            </a:r>
            <a:r>
              <a:rPr lang="en-US" baseline="0" dirty="0" smtClean="0"/>
              <a:t> </a:t>
            </a:r>
            <a:r>
              <a:rPr lang="en-US" baseline="0" dirty="0" err="1" smtClean="0"/>
              <a:t>cho</a:t>
            </a:r>
            <a:r>
              <a:rPr lang="en-US" baseline="0" dirty="0" smtClean="0"/>
              <a:t> </a:t>
            </a:r>
            <a:r>
              <a:rPr lang="en-US" baseline="0" dirty="0" err="1" smtClean="0"/>
              <a:t>thuê</a:t>
            </a:r>
            <a:r>
              <a:rPr lang="en-US" baseline="0" dirty="0" smtClean="0"/>
              <a:t> </a:t>
            </a:r>
            <a:r>
              <a:rPr lang="en-US" baseline="0" dirty="0" err="1" smtClean="0"/>
              <a:t>lại</a:t>
            </a:r>
            <a:r>
              <a:rPr lang="en-US" baseline="0" dirty="0" smtClean="0"/>
              <a:t> 11-12tr/</a:t>
            </a:r>
            <a:r>
              <a:rPr lang="en-US" baseline="0" dirty="0" err="1" smtClean="0"/>
              <a:t>cont</a:t>
            </a:r>
            <a:r>
              <a:rPr lang="en-US" baseline="0" dirty="0" smtClean="0"/>
              <a:t> </a:t>
            </a:r>
            <a:r>
              <a:rPr lang="en-US" baseline="0" dirty="0" err="1" smtClean="0"/>
              <a:t>để</a:t>
            </a:r>
            <a:r>
              <a:rPr lang="en-US" baseline="0" dirty="0" smtClean="0"/>
              <a:t> </a:t>
            </a:r>
            <a:r>
              <a:rPr lang="en-US" baseline="0" dirty="0" err="1" smtClean="0"/>
              <a:t>đảm</a:t>
            </a:r>
            <a:r>
              <a:rPr lang="en-US" baseline="0" dirty="0" smtClean="0"/>
              <a:t> </a:t>
            </a:r>
            <a:r>
              <a:rPr lang="en-US" baseline="0" dirty="0" err="1" smtClean="0"/>
              <a:t>bảo</a:t>
            </a:r>
            <a:r>
              <a:rPr lang="en-US" baseline="0" dirty="0" smtClean="0"/>
              <a:t> </a:t>
            </a:r>
            <a:r>
              <a:rPr lang="en-US" baseline="0" dirty="0" err="1" smtClean="0"/>
              <a:t>lợi</a:t>
            </a:r>
            <a:r>
              <a:rPr lang="en-US" baseline="0" dirty="0" smtClean="0"/>
              <a:t> </a:t>
            </a:r>
            <a:r>
              <a:rPr lang="en-US" baseline="0" dirty="0" err="1" smtClean="0"/>
              <a:t>nhuận</a:t>
            </a:r>
            <a:r>
              <a:rPr lang="en-US" baseline="0" dirty="0" smtClean="0"/>
              <a:t> </a:t>
            </a:r>
            <a:r>
              <a:rPr lang="en-US" baseline="0" dirty="0" err="1" smtClean="0"/>
              <a:t>nhưng</a:t>
            </a:r>
            <a:r>
              <a:rPr lang="en-US" baseline="0" dirty="0" smtClean="0"/>
              <a:t> </a:t>
            </a:r>
            <a:r>
              <a:rPr lang="en-US" baseline="0" dirty="0" err="1" smtClean="0"/>
              <a:t>cũng</a:t>
            </a:r>
            <a:r>
              <a:rPr lang="en-US" baseline="0" dirty="0" smtClean="0"/>
              <a:t> </a:t>
            </a:r>
            <a:r>
              <a:rPr lang="en-US" baseline="0" dirty="0" err="1" smtClean="0"/>
              <a:t>để</a:t>
            </a:r>
            <a:r>
              <a:rPr lang="en-US" baseline="0" dirty="0" smtClean="0"/>
              <a:t> </a:t>
            </a:r>
            <a:r>
              <a:rPr lang="en-US" baseline="0" dirty="0" err="1" smtClean="0"/>
              <a:t>giảm</a:t>
            </a:r>
            <a:r>
              <a:rPr lang="en-US" baseline="0" dirty="0" smtClean="0"/>
              <a:t> </a:t>
            </a:r>
            <a:r>
              <a:rPr lang="en-US" baseline="0" dirty="0" err="1" smtClean="0"/>
              <a:t>thiểu</a:t>
            </a:r>
            <a:r>
              <a:rPr lang="en-US" baseline="0" dirty="0" smtClean="0"/>
              <a:t> </a:t>
            </a:r>
            <a:r>
              <a:rPr lang="en-US" baseline="0" dirty="0" err="1" smtClean="0"/>
              <a:t>rủi</a:t>
            </a:r>
            <a:r>
              <a:rPr lang="en-US" baseline="0" dirty="0" smtClean="0"/>
              <a:t> </a:t>
            </a:r>
            <a:r>
              <a:rPr lang="en-US" baseline="0" dirty="0" err="1" smtClean="0"/>
              <a:t>ro</a:t>
            </a:r>
            <a:r>
              <a:rPr lang="en-US" baseline="0" dirty="0" smtClean="0"/>
              <a:t> </a:t>
            </a:r>
            <a:r>
              <a:rPr lang="en-US" baseline="0" dirty="0" err="1" smtClean="0"/>
              <a:t>mất</a:t>
            </a:r>
            <a:r>
              <a:rPr lang="en-US" baseline="0" dirty="0" smtClean="0"/>
              <a:t> </a:t>
            </a:r>
            <a:r>
              <a:rPr lang="en-US" baseline="0" dirty="0" err="1" smtClean="0"/>
              <a:t>đi</a:t>
            </a:r>
            <a:r>
              <a:rPr lang="en-US" baseline="0" dirty="0" smtClean="0"/>
              <a:t> </a:t>
            </a:r>
            <a:r>
              <a:rPr lang="en-US" baseline="0" dirty="0" err="1" smtClean="0"/>
              <a:t>khách</a:t>
            </a:r>
            <a:r>
              <a:rPr lang="en-US" baseline="0" dirty="0" smtClean="0"/>
              <a:t> </a:t>
            </a:r>
            <a:r>
              <a:rPr lang="en-US" baseline="0" dirty="0" err="1" smtClean="0"/>
              <a:t>hàng</a:t>
            </a:r>
            <a:r>
              <a:rPr lang="en-US" baseline="0" dirty="0" smtClean="0"/>
              <a:t> </a:t>
            </a:r>
            <a:r>
              <a:rPr lang="en-US" baseline="0" dirty="0" err="1" smtClean="0"/>
              <a:t>cho</a:t>
            </a:r>
            <a:r>
              <a:rPr lang="en-US" baseline="0" dirty="0" smtClean="0"/>
              <a:t> </a:t>
            </a:r>
            <a:r>
              <a:rPr lang="en-US" baseline="0" dirty="0" err="1" smtClean="0"/>
              <a:t>tăng</a:t>
            </a:r>
            <a:r>
              <a:rPr lang="en-US" baseline="0" dirty="0" smtClean="0"/>
              <a:t> </a:t>
            </a:r>
            <a:r>
              <a:rPr lang="en-US" baseline="0" dirty="0" err="1" smtClean="0"/>
              <a:t>cước</a:t>
            </a:r>
            <a:r>
              <a:rPr lang="en-US" baseline="0" dirty="0" smtClean="0"/>
              <a:t> DN </a:t>
            </a:r>
            <a:r>
              <a:rPr lang="en-US" baseline="0" dirty="0" err="1" smtClean="0"/>
              <a:t>đó</a:t>
            </a:r>
            <a:r>
              <a:rPr lang="en-US" baseline="0" dirty="0" smtClean="0"/>
              <a:t> </a:t>
            </a:r>
            <a:r>
              <a:rPr lang="en-US" baseline="0" dirty="0" err="1" smtClean="0"/>
              <a:t>phải</a:t>
            </a:r>
            <a:r>
              <a:rPr lang="en-US" baseline="0" dirty="0" smtClean="0"/>
              <a:t> </a:t>
            </a:r>
            <a:r>
              <a:rPr lang="en-US" baseline="0" dirty="0" err="1" smtClean="0"/>
              <a:t>tăng</a:t>
            </a:r>
            <a:r>
              <a:rPr lang="en-US" baseline="0" dirty="0" smtClean="0"/>
              <a:t> </a:t>
            </a:r>
            <a:r>
              <a:rPr lang="en-US" baseline="0" dirty="0" err="1" smtClean="0"/>
              <a:t>chất</a:t>
            </a:r>
            <a:r>
              <a:rPr lang="en-US" baseline="0" dirty="0" smtClean="0"/>
              <a:t> </a:t>
            </a:r>
            <a:r>
              <a:rPr lang="en-US" baseline="0" dirty="0" err="1" smtClean="0"/>
              <a:t>lượng</a:t>
            </a:r>
            <a:r>
              <a:rPr lang="en-US" baseline="0" dirty="0" smtClean="0"/>
              <a:t> </a:t>
            </a:r>
            <a:r>
              <a:rPr lang="en-US" baseline="0" dirty="0" err="1" smtClean="0"/>
              <a:t>dvu</a:t>
            </a:r>
            <a:r>
              <a:rPr lang="en-US" baseline="0" dirty="0" smtClean="0"/>
              <a:t> </a:t>
            </a:r>
            <a:r>
              <a:rPr lang="en-US" baseline="0" dirty="0" err="1" smtClean="0"/>
              <a:t>để</a:t>
            </a:r>
            <a:r>
              <a:rPr lang="en-US" baseline="0" dirty="0" smtClean="0"/>
              <a:t> </a:t>
            </a:r>
            <a:r>
              <a:rPr lang="en-US" baseline="0" dirty="0" err="1" smtClean="0"/>
              <a:t>tạo</a:t>
            </a:r>
            <a:r>
              <a:rPr lang="en-US" baseline="0" dirty="0" smtClean="0"/>
              <a:t> </a:t>
            </a:r>
            <a:r>
              <a:rPr lang="en-US" baseline="0" dirty="0" err="1" smtClean="0"/>
              <a:t>sự</a:t>
            </a:r>
            <a:r>
              <a:rPr lang="en-US" baseline="0" dirty="0" smtClean="0"/>
              <a:t> </a:t>
            </a:r>
            <a:r>
              <a:rPr lang="en-US" baseline="0" dirty="0" err="1" smtClean="0"/>
              <a:t>yên</a:t>
            </a:r>
            <a:r>
              <a:rPr lang="en-US" baseline="0" dirty="0" smtClean="0"/>
              <a:t> </a:t>
            </a:r>
            <a:r>
              <a:rPr lang="en-US" baseline="0" dirty="0" err="1" smtClean="0"/>
              <a:t>tâm</a:t>
            </a:r>
            <a:r>
              <a:rPr lang="en-US" baseline="0" dirty="0" smtClean="0"/>
              <a:t> </a:t>
            </a:r>
            <a:r>
              <a:rPr lang="en-US" baseline="0" dirty="0" err="1" smtClean="0"/>
              <a:t>và</a:t>
            </a:r>
            <a:r>
              <a:rPr lang="en-US" baseline="0" dirty="0" smtClean="0"/>
              <a:t> </a:t>
            </a:r>
            <a:r>
              <a:rPr lang="en-US" baseline="0" dirty="0" err="1" smtClean="0"/>
              <a:t>cho</a:t>
            </a:r>
            <a:r>
              <a:rPr lang="en-US" baseline="0" dirty="0" smtClean="0"/>
              <a:t> </a:t>
            </a:r>
            <a:r>
              <a:rPr lang="en-US" baseline="0" dirty="0" err="1" smtClean="0"/>
              <a:t>khách</a:t>
            </a:r>
            <a:r>
              <a:rPr lang="en-US" baseline="0" dirty="0" smtClean="0"/>
              <a:t> </a:t>
            </a:r>
            <a:r>
              <a:rPr lang="en-US" baseline="0" dirty="0" err="1" smtClean="0"/>
              <a:t>hàng</a:t>
            </a:r>
            <a:r>
              <a:rPr lang="en-US" baseline="0" dirty="0" smtClean="0"/>
              <a:t> </a:t>
            </a:r>
            <a:r>
              <a:rPr lang="en-US" baseline="0" dirty="0" err="1" smtClean="0"/>
              <a:t>có</a:t>
            </a:r>
            <a:r>
              <a:rPr lang="en-US" baseline="0" dirty="0" smtClean="0"/>
              <a:t> </a:t>
            </a:r>
            <a:r>
              <a:rPr lang="en-US" baseline="0" dirty="0" err="1" smtClean="0"/>
              <a:t>cảm</a:t>
            </a:r>
            <a:r>
              <a:rPr lang="en-US" baseline="0" dirty="0" smtClean="0"/>
              <a:t> </a:t>
            </a:r>
            <a:r>
              <a:rPr lang="en-US" baseline="0" dirty="0" err="1" smtClean="0"/>
              <a:t>nhận</a:t>
            </a:r>
            <a:r>
              <a:rPr lang="en-US" baseline="0" dirty="0" smtClean="0"/>
              <a:t> </a:t>
            </a:r>
            <a:r>
              <a:rPr lang="en-US" baseline="0" dirty="0" err="1" smtClean="0"/>
              <a:t>là</a:t>
            </a:r>
            <a:r>
              <a:rPr lang="en-US" baseline="0" dirty="0" smtClean="0"/>
              <a:t> </a:t>
            </a:r>
            <a:r>
              <a:rPr lang="en-US" baseline="0" dirty="0" err="1" smtClean="0"/>
              <a:t>bỏ</a:t>
            </a:r>
            <a:r>
              <a:rPr lang="en-US" baseline="0" dirty="0" smtClean="0"/>
              <a:t> </a:t>
            </a:r>
            <a:r>
              <a:rPr lang="en-US" baseline="0" dirty="0" err="1" smtClean="0"/>
              <a:t>tiền</a:t>
            </a:r>
            <a:r>
              <a:rPr lang="en-US" baseline="0" dirty="0" smtClean="0"/>
              <a:t> </a:t>
            </a:r>
            <a:r>
              <a:rPr lang="en-US" baseline="0" dirty="0" err="1" smtClean="0"/>
              <a:t>xứng</a:t>
            </a:r>
            <a:r>
              <a:rPr lang="en-US" baseline="0" dirty="0" smtClean="0"/>
              <a:t> </a:t>
            </a:r>
            <a:r>
              <a:rPr lang="en-US" baseline="0" dirty="0" err="1" smtClean="0"/>
              <a:t>đáng</a:t>
            </a:r>
            <a:r>
              <a:rPr lang="en-US" baseline="0" dirty="0" smtClean="0"/>
              <a:t> </a:t>
            </a:r>
            <a:r>
              <a:rPr lang="en-US" baseline="0" dirty="0" err="1" smtClean="0"/>
              <a:t>vì</a:t>
            </a:r>
            <a:r>
              <a:rPr lang="en-US" baseline="0" dirty="0" smtClean="0"/>
              <a:t> </a:t>
            </a:r>
            <a:r>
              <a:rPr lang="en-US" baseline="0" dirty="0" err="1" smtClean="0"/>
              <a:t>dụ</a:t>
            </a:r>
            <a:r>
              <a:rPr lang="en-US" baseline="0" dirty="0" smtClean="0"/>
              <a:t> </a:t>
            </a:r>
            <a:r>
              <a:rPr lang="en-US" baseline="0" dirty="0" err="1" smtClean="0"/>
              <a:t>thủ</a:t>
            </a:r>
            <a:r>
              <a:rPr lang="en-US" baseline="0" dirty="0" smtClean="0"/>
              <a:t> </a:t>
            </a:r>
            <a:r>
              <a:rPr lang="en-US" baseline="0" dirty="0" err="1" smtClean="0"/>
              <a:t>tục</a:t>
            </a:r>
            <a:r>
              <a:rPr lang="en-US" baseline="0" dirty="0" smtClean="0"/>
              <a:t> </a:t>
            </a:r>
            <a:r>
              <a:rPr lang="en-US" baseline="0" dirty="0" err="1" smtClean="0"/>
              <a:t>chứng</a:t>
            </a:r>
            <a:r>
              <a:rPr lang="en-US" baseline="0" dirty="0" smtClean="0"/>
              <a:t> </a:t>
            </a:r>
            <a:r>
              <a:rPr lang="en-US" baseline="0" dirty="0" err="1" smtClean="0"/>
              <a:t>từ</a:t>
            </a:r>
            <a:r>
              <a:rPr lang="en-US" baseline="0" dirty="0" smtClean="0"/>
              <a:t> </a:t>
            </a:r>
            <a:r>
              <a:rPr lang="en-US" baseline="0" dirty="0" err="1" smtClean="0"/>
              <a:t>cho</a:t>
            </a:r>
            <a:r>
              <a:rPr lang="en-US" baseline="0" dirty="0" smtClean="0"/>
              <a:t> </a:t>
            </a:r>
            <a:r>
              <a:rPr lang="en-US" baseline="0" dirty="0" err="1" smtClean="0"/>
              <a:t>khách</a:t>
            </a:r>
            <a:r>
              <a:rPr lang="en-US" baseline="0" dirty="0" smtClean="0"/>
              <a:t> </a:t>
            </a:r>
            <a:r>
              <a:rPr lang="en-US" baseline="0" dirty="0" err="1" smtClean="0"/>
              <a:t>hàng</a:t>
            </a:r>
            <a:r>
              <a:rPr lang="en-US" baseline="0" dirty="0" smtClean="0"/>
              <a:t> </a:t>
            </a:r>
            <a:r>
              <a:rPr lang="en-US" baseline="0" dirty="0" err="1" smtClean="0"/>
              <a:t>đơn</a:t>
            </a:r>
            <a:r>
              <a:rPr lang="en-US" baseline="0" dirty="0" smtClean="0"/>
              <a:t> </a:t>
            </a:r>
            <a:r>
              <a:rPr lang="en-US" baseline="0" dirty="0" err="1" smtClean="0"/>
              <a:t>giản</a:t>
            </a:r>
            <a:r>
              <a:rPr lang="en-US" baseline="0" dirty="0" smtClean="0"/>
              <a:t>, </a:t>
            </a:r>
            <a:r>
              <a:rPr lang="en-US" baseline="0" dirty="0" err="1" smtClean="0"/>
              <a:t>cung</a:t>
            </a:r>
            <a:r>
              <a:rPr lang="en-US" baseline="0" dirty="0" smtClean="0"/>
              <a:t> </a:t>
            </a:r>
            <a:r>
              <a:rPr lang="en-US" baseline="0" dirty="0" err="1" smtClean="0"/>
              <a:t>cấp</a:t>
            </a:r>
            <a:r>
              <a:rPr lang="en-US" baseline="0" dirty="0" smtClean="0"/>
              <a:t> </a:t>
            </a:r>
            <a:r>
              <a:rPr lang="en-US" baseline="0" dirty="0" err="1" smtClean="0"/>
              <a:t>thông</a:t>
            </a:r>
            <a:r>
              <a:rPr lang="en-US" baseline="0" dirty="0" smtClean="0"/>
              <a:t> tin </a:t>
            </a:r>
            <a:r>
              <a:rPr lang="en-US" baseline="0" dirty="0" err="1" smtClean="0"/>
              <a:t>liên</a:t>
            </a:r>
            <a:r>
              <a:rPr lang="en-US" baseline="0" dirty="0" smtClean="0"/>
              <a:t> </a:t>
            </a:r>
            <a:r>
              <a:rPr lang="en-US" baseline="0" dirty="0" err="1" smtClean="0"/>
              <a:t>tục</a:t>
            </a:r>
            <a:r>
              <a:rPr lang="en-US" baseline="0" dirty="0" smtClean="0"/>
              <a:t> </a:t>
            </a:r>
            <a:r>
              <a:rPr lang="en-US" baseline="0" dirty="0" err="1" smtClean="0"/>
              <a:t>về</a:t>
            </a:r>
            <a:r>
              <a:rPr lang="en-US" baseline="0" dirty="0" smtClean="0"/>
              <a:t> </a:t>
            </a:r>
            <a:r>
              <a:rPr lang="en-US" baseline="0" dirty="0" err="1" smtClean="0"/>
              <a:t>tình</a:t>
            </a:r>
            <a:r>
              <a:rPr lang="en-US" baseline="0" dirty="0" smtClean="0"/>
              <a:t> </a:t>
            </a:r>
            <a:r>
              <a:rPr lang="en-US" baseline="0" dirty="0" err="1" smtClean="0"/>
              <a:t>hình</a:t>
            </a:r>
            <a:r>
              <a:rPr lang="en-US" baseline="0" dirty="0" smtClean="0"/>
              <a:t> v/c </a:t>
            </a:r>
            <a:r>
              <a:rPr lang="en-US" baseline="0" dirty="0" err="1" smtClean="0"/>
              <a:t>trên</a:t>
            </a:r>
            <a:r>
              <a:rPr lang="en-US" baseline="0" dirty="0" smtClean="0"/>
              <a:t> </a:t>
            </a:r>
            <a:r>
              <a:rPr lang="en-US" baseline="0" dirty="0" err="1" smtClean="0"/>
              <a:t>bien</a:t>
            </a:r>
            <a:r>
              <a:rPr lang="en-US" baseline="0" dirty="0" smtClean="0"/>
              <a:t> </a:t>
            </a:r>
            <a:r>
              <a:rPr lang="en-US" baseline="0" dirty="0" err="1" smtClean="0"/>
              <a:t>cho</a:t>
            </a:r>
            <a:r>
              <a:rPr lang="en-US" baseline="0" dirty="0" smtClean="0"/>
              <a:t> k/hang </a:t>
            </a:r>
            <a:r>
              <a:rPr lang="en-US" baseline="0" dirty="0" err="1" smtClean="0"/>
              <a:t>biết</a:t>
            </a:r>
            <a:r>
              <a:rPr lang="en-US" baseline="0" dirty="0" smtClean="0"/>
              <a:t> </a:t>
            </a:r>
            <a:r>
              <a:rPr lang="en-US" baseline="0" dirty="0" err="1" smtClean="0"/>
              <a:t>hàng</a:t>
            </a:r>
            <a:r>
              <a:rPr lang="en-US" baseline="0" dirty="0" smtClean="0"/>
              <a:t> </a:t>
            </a:r>
            <a:r>
              <a:rPr lang="en-US" baseline="0" dirty="0" err="1" smtClean="0"/>
              <a:t>hóa</a:t>
            </a:r>
            <a:r>
              <a:rPr lang="en-US" baseline="0" dirty="0" smtClean="0"/>
              <a:t> </a:t>
            </a:r>
            <a:r>
              <a:rPr lang="en-US" baseline="0" dirty="0" err="1" smtClean="0"/>
              <a:t>mình</a:t>
            </a:r>
            <a:r>
              <a:rPr lang="en-US" baseline="0" dirty="0" smtClean="0"/>
              <a:t> </a:t>
            </a:r>
            <a:r>
              <a:rPr lang="en-US" baseline="0" dirty="0" err="1" smtClean="0"/>
              <a:t>tới</a:t>
            </a:r>
            <a:r>
              <a:rPr lang="en-US" baseline="0" dirty="0" smtClean="0"/>
              <a:t> </a:t>
            </a:r>
            <a:r>
              <a:rPr lang="en-US" baseline="0" dirty="0" err="1" smtClean="0"/>
              <a:t>đâu</a:t>
            </a:r>
            <a:r>
              <a:rPr lang="en-US" baseline="0" dirty="0" smtClean="0"/>
              <a:t>, </a:t>
            </a:r>
            <a:r>
              <a:rPr lang="en-US" baseline="0" dirty="0" err="1" smtClean="0"/>
              <a:t>giải</a:t>
            </a:r>
            <a:r>
              <a:rPr lang="en-US" baseline="0" dirty="0" smtClean="0"/>
              <a:t> </a:t>
            </a:r>
            <a:r>
              <a:rPr lang="en-US" baseline="0" dirty="0" err="1" smtClean="0"/>
              <a:t>quyết</a:t>
            </a:r>
            <a:r>
              <a:rPr lang="en-US" baseline="0" dirty="0" smtClean="0"/>
              <a:t> </a:t>
            </a:r>
            <a:r>
              <a:rPr lang="en-US" baseline="0" dirty="0" err="1" smtClean="0"/>
              <a:t>sự</a:t>
            </a:r>
            <a:r>
              <a:rPr lang="en-US" baseline="0" dirty="0" smtClean="0"/>
              <a:t> </a:t>
            </a:r>
            <a:r>
              <a:rPr lang="en-US" baseline="0" dirty="0" err="1" smtClean="0"/>
              <a:t>cô</a:t>
            </a:r>
            <a:r>
              <a:rPr lang="en-US" baseline="0" dirty="0" smtClean="0"/>
              <a:t> </a:t>
            </a:r>
            <a:r>
              <a:rPr lang="en-US" baseline="0" dirty="0" err="1" smtClean="0"/>
              <a:t>với</a:t>
            </a:r>
            <a:r>
              <a:rPr lang="en-US" baseline="0" dirty="0" smtClean="0"/>
              <a:t> </a:t>
            </a:r>
            <a:r>
              <a:rPr lang="en-US" baseline="0" dirty="0" err="1" smtClean="0"/>
              <a:t>hàng</a:t>
            </a:r>
            <a:r>
              <a:rPr lang="en-US" baseline="0" dirty="0" smtClean="0"/>
              <a:t> </a:t>
            </a:r>
            <a:r>
              <a:rPr lang="en-US" baseline="0" dirty="0" err="1" smtClean="0"/>
              <a:t>tàu</a:t>
            </a:r>
            <a:r>
              <a:rPr lang="en-US" baseline="0" dirty="0" smtClean="0"/>
              <a:t> </a:t>
            </a:r>
            <a:r>
              <a:rPr lang="en-US" baseline="0" dirty="0" err="1" smtClean="0"/>
              <a:t>nhanh</a:t>
            </a:r>
            <a:r>
              <a:rPr lang="en-US" baseline="0" dirty="0" smtClean="0"/>
              <a:t> </a:t>
            </a:r>
            <a:r>
              <a:rPr lang="en-US" baseline="0" dirty="0" err="1" smtClean="0"/>
              <a:t>gọn</a:t>
            </a:r>
            <a:r>
              <a:rPr lang="en-US" baseline="0" dirty="0" smtClean="0"/>
              <a:t> </a:t>
            </a:r>
            <a:r>
              <a:rPr lang="en-US" baseline="0" dirty="0" err="1" smtClean="0"/>
              <a:t>tránh</a:t>
            </a:r>
            <a:r>
              <a:rPr lang="en-US" baseline="0" dirty="0" smtClean="0"/>
              <a:t> </a:t>
            </a:r>
            <a:r>
              <a:rPr lang="en-US" baseline="0" dirty="0" err="1" smtClean="0"/>
              <a:t>tránh</a:t>
            </a:r>
            <a:r>
              <a:rPr lang="en-US" baseline="0" dirty="0" smtClean="0"/>
              <a:t> </a:t>
            </a:r>
            <a:r>
              <a:rPr lang="en-US" baseline="0" dirty="0" err="1" smtClean="0"/>
              <a:t>gây</a:t>
            </a:r>
            <a:r>
              <a:rPr lang="en-US" baseline="0" dirty="0" smtClean="0"/>
              <a:t> </a:t>
            </a:r>
            <a:r>
              <a:rPr lang="en-US" baseline="0" dirty="0" err="1" smtClean="0"/>
              <a:t>phiền</a:t>
            </a:r>
            <a:r>
              <a:rPr lang="en-US" baseline="0" dirty="0" smtClean="0"/>
              <a:t> </a:t>
            </a:r>
            <a:r>
              <a:rPr lang="en-US" baseline="0" dirty="0" err="1" smtClean="0"/>
              <a:t>phức</a:t>
            </a:r>
            <a:r>
              <a:rPr lang="en-US" baseline="0" dirty="0" smtClean="0"/>
              <a:t> </a:t>
            </a:r>
            <a:r>
              <a:rPr lang="en-US" baseline="0" dirty="0" err="1" smtClean="0"/>
              <a:t>cho</a:t>
            </a:r>
            <a:r>
              <a:rPr lang="en-US" baseline="0" dirty="0" smtClean="0"/>
              <a:t> </a:t>
            </a:r>
            <a:r>
              <a:rPr lang="en-US" baseline="0" dirty="0" err="1" smtClean="0"/>
              <a:t>khách</a:t>
            </a:r>
            <a:r>
              <a:rPr lang="en-US" baseline="0" dirty="0" smtClean="0"/>
              <a:t> </a:t>
            </a:r>
            <a:r>
              <a:rPr lang="en-US" baseline="0" dirty="0" err="1" smtClean="0"/>
              <a:t>hàng</a:t>
            </a:r>
            <a:endParaRPr lang="en-US" b="1" baseline="0" dirty="0" smtClean="0"/>
          </a:p>
          <a:p>
            <a:pPr marL="171450" indent="-171450" rtl="0">
              <a:buFont typeface="Wingdings" panose="05000000000000000000" pitchFamily="2" charset="2"/>
              <a:buChar char="q"/>
            </a:pPr>
            <a:r>
              <a:rPr lang="en-US" sz="1200" b="1" i="0" kern="1200" dirty="0" err="1" smtClean="0">
                <a:solidFill>
                  <a:schemeClr val="tx1"/>
                </a:solidFill>
                <a:effectLst/>
                <a:latin typeface="+mn-lt"/>
                <a:ea typeface="+mn-ea"/>
                <a:cs typeface="+mn-cs"/>
              </a:rPr>
              <a:t>Tính</a:t>
            </a:r>
            <a:r>
              <a:rPr lang="en-US" sz="1200" b="1" i="0" kern="1200" baseline="0" dirty="0" smtClean="0">
                <a:solidFill>
                  <a:schemeClr val="tx1"/>
                </a:solidFill>
                <a:effectLst/>
                <a:latin typeface="+mn-lt"/>
                <a:ea typeface="+mn-ea"/>
                <a:cs typeface="+mn-cs"/>
              </a:rPr>
              <a:t> </a:t>
            </a:r>
            <a:r>
              <a:rPr lang="en-US" sz="1200" b="1" i="0" kern="1200" baseline="0" dirty="0" err="1" smtClean="0">
                <a:solidFill>
                  <a:schemeClr val="tx1"/>
                </a:solidFill>
                <a:effectLst/>
                <a:latin typeface="+mn-lt"/>
                <a:ea typeface="+mn-ea"/>
                <a:cs typeface="+mn-cs"/>
              </a:rPr>
              <a:t>đều</a:t>
            </a:r>
            <a:r>
              <a:rPr lang="en-US" sz="1200" b="1" i="0" kern="1200" baseline="0" dirty="0" smtClean="0">
                <a:solidFill>
                  <a:schemeClr val="tx1"/>
                </a:solidFill>
                <a:effectLst/>
                <a:latin typeface="+mn-lt"/>
                <a:ea typeface="+mn-ea"/>
                <a:cs typeface="+mn-cs"/>
              </a:rPr>
              <a:t> </a:t>
            </a:r>
            <a:r>
              <a:rPr lang="en-US" sz="1200" b="1" i="0" kern="1200" baseline="0" dirty="0" err="1" smtClean="0">
                <a:solidFill>
                  <a:schemeClr val="tx1"/>
                </a:solidFill>
                <a:effectLst/>
                <a:latin typeface="+mn-lt"/>
                <a:ea typeface="+mn-ea"/>
                <a:cs typeface="+mn-cs"/>
              </a:rPr>
              <a:t>đặn</a:t>
            </a:r>
            <a:r>
              <a:rPr lang="en-US" sz="1200" b="1" i="0" kern="1200" baseline="0" dirty="0" smtClean="0">
                <a:solidFill>
                  <a:schemeClr val="tx1"/>
                </a:solidFill>
                <a:effectLst/>
                <a:latin typeface="+mn-lt"/>
                <a:ea typeface="+mn-ea"/>
                <a:cs typeface="+mn-cs"/>
              </a:rPr>
              <a:t> </a:t>
            </a:r>
            <a:r>
              <a:rPr lang="en-US" sz="1200" b="1" i="0" kern="1200" baseline="0" dirty="0" err="1" smtClean="0">
                <a:solidFill>
                  <a:schemeClr val="tx1"/>
                </a:solidFill>
                <a:effectLst/>
                <a:latin typeface="+mn-lt"/>
                <a:ea typeface="+mn-ea"/>
                <a:cs typeface="+mn-cs"/>
              </a:rPr>
              <a:t>trog</a:t>
            </a:r>
            <a:r>
              <a:rPr lang="en-US" sz="1200" b="1" i="0" kern="1200" baseline="0" dirty="0" smtClean="0">
                <a:solidFill>
                  <a:schemeClr val="tx1"/>
                </a:solidFill>
                <a:effectLst/>
                <a:latin typeface="+mn-lt"/>
                <a:ea typeface="+mn-ea"/>
                <a:cs typeface="+mn-cs"/>
              </a:rPr>
              <a:t> HĐVT</a:t>
            </a:r>
            <a:endParaRPr lang="en-US" sz="1200" b="1" i="0" kern="1200" dirty="0" smtClean="0">
              <a:solidFill>
                <a:schemeClr val="tx1"/>
              </a:solidFill>
              <a:effectLst/>
              <a:latin typeface="+mn-lt"/>
              <a:ea typeface="+mn-ea"/>
              <a:cs typeface="+mn-cs"/>
            </a:endParaRPr>
          </a:p>
          <a:p>
            <a:pPr rtl="0"/>
            <a:r>
              <a:rPr lang="vi-VN" sz="1200" b="1" i="0" kern="1200" dirty="0" smtClean="0">
                <a:solidFill>
                  <a:schemeClr val="tx1"/>
                </a:solidFill>
                <a:effectLst/>
                <a:latin typeface="+mn-lt"/>
                <a:ea typeface="+mn-ea"/>
                <a:cs typeface="+mn-cs"/>
              </a:rPr>
              <a:t>Đối với vận tải hàng hóa hai hành khách thì tính đều đặn phản ánh nhà vận tải sẽ có lịch trình định sẵn tần suất xuất bến ổn định đều đặn và được công bố trước</a:t>
            </a:r>
            <a:r>
              <a:rPr lang="vi-VN" sz="1200" b="0" i="0" kern="1200" dirty="0" smtClean="0">
                <a:solidFill>
                  <a:schemeClr val="tx1"/>
                </a:solidFill>
                <a:effectLst/>
                <a:latin typeface="+mn-lt"/>
                <a:ea typeface="+mn-ea"/>
                <a:cs typeface="+mn-cs"/>
              </a:rPr>
              <a:t> đối với phương thức vận tải đường biển đường sắt đường hàng không hay đường thủy nội địa thì tính điều Đặng thường được áp dụng cho vận tải </a:t>
            </a:r>
            <a:r>
              <a:rPr lang="vi-VN" sz="1200" b="1" i="0" kern="1200" dirty="0" smtClean="0">
                <a:solidFill>
                  <a:schemeClr val="tx1"/>
                </a:solidFill>
                <a:effectLst/>
                <a:latin typeface="+mn-lt"/>
                <a:ea typeface="+mn-ea"/>
                <a:cs typeface="+mn-cs"/>
              </a:rPr>
              <a:t>chuyên tuyến </a:t>
            </a:r>
            <a:r>
              <a:rPr lang="vi-VN" sz="1200" b="0" i="0" kern="1200" dirty="0" smtClean="0">
                <a:solidFill>
                  <a:schemeClr val="tx1"/>
                </a:solidFill>
                <a:effectLst/>
                <a:latin typeface="+mn-lt"/>
                <a:ea typeface="+mn-ea"/>
                <a:cs typeface="+mn-cs"/>
              </a:rPr>
              <a:t>về ưu điểm nó sẽ </a:t>
            </a:r>
            <a:r>
              <a:rPr lang="vi-VN" sz="1200" b="1" i="0" kern="1200" dirty="0" smtClean="0">
                <a:solidFill>
                  <a:schemeClr val="tx1"/>
                </a:solidFill>
                <a:effectLst/>
                <a:latin typeface="+mn-lt"/>
                <a:ea typeface="+mn-ea"/>
                <a:cs typeface="+mn-cs"/>
              </a:rPr>
              <a:t>giúp cho khách hàng Chủ động được trong hoạt động sản xuất kinh doanh xuất nhập khẩu hàng hóa ra </a:t>
            </a:r>
            <a:r>
              <a:rPr lang="vi-VN" sz="1200" b="0" i="0" kern="1200" dirty="0" smtClean="0">
                <a:solidFill>
                  <a:schemeClr val="tx1"/>
                </a:solidFill>
                <a:effectLst/>
                <a:latin typeface="+mn-lt"/>
                <a:ea typeface="+mn-ea"/>
                <a:cs typeface="+mn-cs"/>
              </a:rPr>
              <a:t>khi đã nắm được </a:t>
            </a:r>
            <a:r>
              <a:rPr lang="vi-VN" sz="1200" b="1" i="0" kern="1200" dirty="0" smtClean="0">
                <a:solidFill>
                  <a:schemeClr val="tx1"/>
                </a:solidFill>
                <a:effectLst/>
                <a:latin typeface="+mn-lt"/>
                <a:ea typeface="+mn-ea"/>
                <a:cs typeface="+mn-cs"/>
              </a:rPr>
              <a:t>lịch trình gửi hàng và nhận hàng từ kế hoạch vận tải được biết trước</a:t>
            </a:r>
            <a:r>
              <a:rPr lang="vi-VN" sz="1200" b="0" i="0" kern="1200" dirty="0" smtClean="0">
                <a:solidFill>
                  <a:schemeClr val="tx1"/>
                </a:solidFill>
                <a:effectLst/>
                <a:latin typeface="+mn-lt"/>
                <a:ea typeface="+mn-ea"/>
                <a:cs typeface="+mn-cs"/>
              </a:rPr>
              <a:t> tính đều đặn này rất là quan trọng vì </a:t>
            </a:r>
            <a:r>
              <a:rPr lang="vi-VN" sz="1200" b="1" i="0" kern="1200" dirty="0" smtClean="0">
                <a:solidFill>
                  <a:schemeClr val="tx1"/>
                </a:solidFill>
                <a:effectLst/>
                <a:latin typeface="+mn-lt"/>
                <a:ea typeface="+mn-ea"/>
                <a:cs typeface="+mn-cs"/>
              </a:rPr>
              <a:t>nó liên quan mật thiết tới việc giao hàng đúng hạn</a:t>
            </a:r>
            <a:r>
              <a:rPr lang="en-US" sz="1200" b="1" i="0" kern="1200" dirty="0" smtClean="0">
                <a:solidFill>
                  <a:schemeClr val="tx1"/>
                </a:solidFill>
                <a:effectLst/>
                <a:latin typeface="+mn-lt"/>
                <a:ea typeface="+mn-ea"/>
                <a:cs typeface="+mn-cs"/>
              </a:rPr>
              <a:t>,</a:t>
            </a:r>
            <a:r>
              <a:rPr lang="en-US" sz="1200" b="1" i="0" kern="1200" baseline="0" dirty="0" smtClean="0">
                <a:solidFill>
                  <a:schemeClr val="tx1"/>
                </a:solidFill>
                <a:effectLst/>
                <a:latin typeface="+mn-lt"/>
                <a:ea typeface="+mn-ea"/>
                <a:cs typeface="+mn-cs"/>
              </a:rPr>
              <a:t> </a:t>
            </a:r>
            <a:r>
              <a:rPr lang="vi-VN" sz="1200" b="0" i="0" kern="1200" dirty="0" smtClean="0">
                <a:solidFill>
                  <a:schemeClr val="tx1"/>
                </a:solidFill>
                <a:effectLst/>
                <a:latin typeface="+mn-lt"/>
                <a:ea typeface="+mn-ea"/>
                <a:cs typeface="+mn-cs"/>
              </a:rPr>
              <a:t>khi lịch vận tải được công bố trước thì người ta sẽ căn cứ vào đó để cam kết thời điểm giao nhận hàng trong việc mua bán thương mại quốc tế</a:t>
            </a:r>
            <a:endParaRPr lang="en-US" sz="1200" b="0" i="0" kern="1200" dirty="0" smtClean="0">
              <a:solidFill>
                <a:schemeClr val="tx1"/>
              </a:solidFill>
              <a:effectLst/>
              <a:latin typeface="+mn-lt"/>
              <a:ea typeface="+mn-ea"/>
              <a:cs typeface="+mn-cs"/>
            </a:endParaRPr>
          </a:p>
          <a:p>
            <a:pPr marL="171450" indent="-171450" rtl="0">
              <a:buFont typeface="Wingdings" panose="05000000000000000000" pitchFamily="2" charset="2"/>
              <a:buChar char="q"/>
            </a:pPr>
            <a:r>
              <a:rPr lang="en-US" sz="1200" b="1" i="0" kern="1200" dirty="0" smtClean="0">
                <a:solidFill>
                  <a:schemeClr val="tx1"/>
                </a:solidFill>
                <a:effectLst/>
                <a:latin typeface="+mn-lt"/>
                <a:ea typeface="+mn-ea"/>
                <a:cs typeface="+mn-cs"/>
              </a:rPr>
              <a:t>TÍNH</a:t>
            </a:r>
            <a:r>
              <a:rPr lang="en-US" sz="1200" b="1" i="0" kern="1200" baseline="0" dirty="0" smtClean="0">
                <a:solidFill>
                  <a:schemeClr val="tx1"/>
                </a:solidFill>
                <a:effectLst/>
                <a:latin typeface="+mn-lt"/>
                <a:ea typeface="+mn-ea"/>
                <a:cs typeface="+mn-cs"/>
              </a:rPr>
              <a:t> ĐÚNG HẠN TRONG HĐVT</a:t>
            </a:r>
            <a:endParaRPr lang="vi-VN" sz="1200" b="1" i="0" kern="1200" dirty="0" smtClean="0">
              <a:solidFill>
                <a:schemeClr val="tx1"/>
              </a:solidFill>
              <a:effectLst/>
              <a:latin typeface="+mn-lt"/>
              <a:ea typeface="+mn-ea"/>
              <a:cs typeface="+mn-cs"/>
            </a:endParaRPr>
          </a:p>
          <a:p>
            <a:r>
              <a:rPr lang="vi-VN" sz="1200" b="1" i="0" kern="1200" dirty="0" smtClean="0">
                <a:solidFill>
                  <a:schemeClr val="tx1"/>
                </a:solidFill>
                <a:effectLst/>
                <a:latin typeface="+mn-lt"/>
                <a:ea typeface="+mn-ea"/>
                <a:cs typeface="+mn-cs"/>
              </a:rPr>
              <a:t>Tính đúng hàng phản ánh uy tín của </a:t>
            </a:r>
            <a:r>
              <a:rPr lang="en-US" sz="1200" b="1" i="0" kern="1200" dirty="0" smtClean="0">
                <a:solidFill>
                  <a:schemeClr val="tx1"/>
                </a:solidFill>
                <a:effectLst/>
                <a:latin typeface="+mn-lt"/>
                <a:ea typeface="+mn-ea"/>
                <a:cs typeface="+mn-cs"/>
              </a:rPr>
              <a:t>NHÀ</a:t>
            </a:r>
            <a:r>
              <a:rPr lang="vi-VN" sz="1200" b="1" i="0" kern="1200" dirty="0" smtClean="0">
                <a:solidFill>
                  <a:schemeClr val="tx1"/>
                </a:solidFill>
                <a:effectLst/>
                <a:latin typeface="+mn-lt"/>
                <a:ea typeface="+mn-ea"/>
                <a:cs typeface="+mn-cs"/>
              </a:rPr>
              <a:t> vận tải đảm bảo việc đúng hạn sẽ tạo ra lợi ích rất lớn cho </a:t>
            </a:r>
            <a:r>
              <a:rPr lang="en-US" sz="1200" b="1" i="0" kern="1200" dirty="0" smtClean="0">
                <a:solidFill>
                  <a:schemeClr val="tx1"/>
                </a:solidFill>
                <a:effectLst/>
                <a:latin typeface="+mn-lt"/>
                <a:ea typeface="+mn-ea"/>
                <a:cs typeface="+mn-cs"/>
              </a:rPr>
              <a:t>NHÀ</a:t>
            </a:r>
            <a:r>
              <a:rPr lang="vi-VN" sz="1200" b="1" i="0" kern="1200" dirty="0" smtClean="0">
                <a:solidFill>
                  <a:schemeClr val="tx1"/>
                </a:solidFill>
                <a:effectLst/>
                <a:latin typeface="+mn-lt"/>
                <a:ea typeface="+mn-ea"/>
                <a:cs typeface="+mn-cs"/>
              </a:rPr>
              <a:t> vận tải khi có được nhiều niềm tin hơn từ khách hàng </a:t>
            </a:r>
            <a:r>
              <a:rPr lang="vi-VN" sz="1200" b="0" i="0" kern="1200" dirty="0" smtClean="0">
                <a:solidFill>
                  <a:schemeClr val="tx1"/>
                </a:solidFill>
                <a:effectLst/>
                <a:latin typeface="+mn-lt"/>
                <a:ea typeface="+mn-ea"/>
                <a:cs typeface="+mn-cs"/>
              </a:rPr>
              <a:t>Mặt khác đảm bảo được sự đúng hạn </a:t>
            </a:r>
            <a:r>
              <a:rPr lang="vi-VN" sz="1200" b="1" i="0" kern="1200" dirty="0" smtClean="0">
                <a:solidFill>
                  <a:schemeClr val="tx1"/>
                </a:solidFill>
                <a:effectLst/>
                <a:latin typeface="+mn-lt"/>
                <a:ea typeface="+mn-ea"/>
                <a:cs typeface="+mn-cs"/>
              </a:rPr>
              <a:t>sẽ giúp cho khách hàng của nhà vận tải Hoàn Thành Chiến Lược phân phối hàng hóa ra thị trường chiến lược bán hàng theo thời điểm </a:t>
            </a:r>
            <a:r>
              <a:rPr lang="vi-VN" sz="1200" b="0" i="0" kern="1200" dirty="0" smtClean="0">
                <a:solidFill>
                  <a:schemeClr val="tx1"/>
                </a:solidFill>
                <a:effectLst/>
                <a:latin typeface="+mn-lt"/>
                <a:ea typeface="+mn-ea"/>
                <a:cs typeface="+mn-cs"/>
              </a:rPr>
              <a:t>rất quan trọng đối với nhà </a:t>
            </a:r>
            <a:r>
              <a:rPr lang="en-US" sz="1200" b="0" i="0" kern="1200" dirty="0" smtClean="0">
                <a:solidFill>
                  <a:schemeClr val="tx1"/>
                </a:solidFill>
                <a:effectLst/>
                <a:latin typeface="+mn-lt"/>
                <a:ea typeface="+mn-ea"/>
                <a:cs typeface="+mn-cs"/>
              </a:rPr>
              <a:t>SXKD </a:t>
            </a:r>
            <a:r>
              <a:rPr lang="vi-VN" sz="1200" b="0" i="0" kern="1200" dirty="0" smtClean="0">
                <a:solidFill>
                  <a:schemeClr val="tx1"/>
                </a:solidFill>
                <a:effectLst/>
                <a:latin typeface="+mn-lt"/>
                <a:ea typeface="+mn-ea"/>
                <a:cs typeface="+mn-cs"/>
              </a:rPr>
              <a:t>cũng là hàng hóa đó nhưng nếu  phân phối chậm hơn một vài ngày một vài tuần cũng khiến cho doanh số hàng hóa đó giảm đi rất nhiều Do đối thủ cạnh tranh do sự thay đổi  sở thích của người tiêu dùng do độ hot của sản phẩm và nhiều vấn đề khác ta lấy </a:t>
            </a:r>
            <a:r>
              <a:rPr lang="vi-VN" sz="1200" b="1" i="0" kern="1200" dirty="0" smtClean="0">
                <a:solidFill>
                  <a:schemeClr val="tx1"/>
                </a:solidFill>
                <a:effectLst/>
                <a:latin typeface="+mn-lt"/>
                <a:ea typeface="+mn-ea"/>
                <a:cs typeface="+mn-cs"/>
              </a:rPr>
              <a:t>ví dụ Samsung là một điển hìnhJust in time rất quan trọng ví dụ như cty Samsung có lô hàng điệm tử từ VN đi wa Nhật qua hãng tàu CMA-CGM, CTY Samsung đã tính rất kỹ về thờ gian hàng đến để bán hàng lun nhưng cuối cùng là bị trễ tàu --&gt; do lúc làm thủ tục HQ thì a nv làm xuất khẩu ĐÃ QUÊN làm thanh lý HQ nên hàng ko đc ghi vào sổ tàu --&gt; CTY đề nghị hãng tàu qua vosco ( điều đó là ko thể trả tiền thuê cont) , nếu đợi qua chuyến khác trễ 2 ngày --&gt; Samsung ko chịu--&gt;CTY rút hết hàng ra khỏi cont đi hàng air--&gt; chi phí rất cao nhưng đảm bảo mục tiêu </a:t>
            </a:r>
            <a:r>
              <a:rPr lang="vi-VN" sz="1200" b="0" i="0" kern="1200" dirty="0" smtClean="0">
                <a:solidFill>
                  <a:schemeClr val="tx1"/>
                </a:solidFill>
                <a:effectLst/>
                <a:latin typeface="+mn-lt"/>
                <a:ea typeface="+mn-ea"/>
                <a:cs typeface="+mn-cs"/>
              </a:rPr>
              <a:t>đúng lúc</a:t>
            </a:r>
            <a:br>
              <a:rPr lang="vi-VN" sz="1200" b="0" i="0" kern="1200" dirty="0" smtClean="0">
                <a:solidFill>
                  <a:schemeClr val="tx1"/>
                </a:solidFill>
                <a:effectLst/>
                <a:latin typeface="+mn-lt"/>
                <a:ea typeface="+mn-ea"/>
                <a:cs typeface="+mn-cs"/>
              </a:rPr>
            </a:br>
            <a:endParaRPr lang="en-US" dirty="0"/>
          </a:p>
        </p:txBody>
      </p:sp>
      <p:sp>
        <p:nvSpPr>
          <p:cNvPr id="4" name="Slide Number Placeholder 3"/>
          <p:cNvSpPr>
            <a:spLocks noGrp="1"/>
          </p:cNvSpPr>
          <p:nvPr>
            <p:ph type="sldNum" sz="quarter" idx="10"/>
          </p:nvPr>
        </p:nvSpPr>
        <p:spPr/>
        <p:txBody>
          <a:bodyPr/>
          <a:lstStyle/>
          <a:p>
            <a:fld id="{CBE40377-7959-44A3-9E3A-A2263C614A7F}" type="slidenum">
              <a:rPr lang="en-US" smtClean="0"/>
              <a:t>20</a:t>
            </a:fld>
            <a:endParaRPr lang="en-US"/>
          </a:p>
        </p:txBody>
      </p:sp>
    </p:spTree>
    <p:extLst>
      <p:ext uri="{BB962C8B-B14F-4D97-AF65-F5344CB8AC3E}">
        <p14:creationId xmlns:p14="http://schemas.microsoft.com/office/powerpoint/2010/main" val="2099347018"/>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CBE40377-7959-44A3-9E3A-A2263C614A7F}" type="slidenum">
              <a:rPr lang="en-US" smtClean="0"/>
              <a:t>21</a:t>
            </a:fld>
            <a:endParaRPr lang="en-US"/>
          </a:p>
        </p:txBody>
      </p:sp>
    </p:spTree>
    <p:extLst>
      <p:ext uri="{BB962C8B-B14F-4D97-AF65-F5344CB8AC3E}">
        <p14:creationId xmlns:p14="http://schemas.microsoft.com/office/powerpoint/2010/main" val="13194987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vi-VN" dirty="0" smtClean="0"/>
              <a:t>Đáp ứng yêu cầu của vận tải đảm bảo nhanh chóng:</a:t>
            </a:r>
            <a:endParaRPr lang="en-US" dirty="0"/>
          </a:p>
        </p:txBody>
      </p:sp>
      <p:sp>
        <p:nvSpPr>
          <p:cNvPr id="4" name="Slide Number Placeholder 3"/>
          <p:cNvSpPr>
            <a:spLocks noGrp="1"/>
          </p:cNvSpPr>
          <p:nvPr>
            <p:ph type="sldNum" sz="quarter" idx="10"/>
          </p:nvPr>
        </p:nvSpPr>
        <p:spPr/>
        <p:txBody>
          <a:bodyPr/>
          <a:lstStyle/>
          <a:p>
            <a:fld id="{CBE40377-7959-44A3-9E3A-A2263C614A7F}" type="slidenum">
              <a:rPr lang="en-US" smtClean="0"/>
              <a:t>22</a:t>
            </a:fld>
            <a:endParaRPr lang="en-US"/>
          </a:p>
        </p:txBody>
      </p:sp>
    </p:spTree>
    <p:extLst>
      <p:ext uri="{BB962C8B-B14F-4D97-AF65-F5344CB8AC3E}">
        <p14:creationId xmlns:p14="http://schemas.microsoft.com/office/powerpoint/2010/main" val="3560299"/>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vi-VN" sz="1200" dirty="0" smtClean="0">
                <a:solidFill>
                  <a:prstClr val="black"/>
                </a:solidFill>
                <a:latin typeface="Times New Roman" panose="02020603050405020304" pitchFamily="18" charset="0"/>
                <a:cs typeface="Times New Roman" panose="02020603050405020304" pitchFamily="18" charset="0"/>
              </a:rPr>
              <a:t>con người luôn mong muốn rút ngắn thời gian đi trên</a:t>
            </a:r>
            <a:r>
              <a:rPr lang="en-US" sz="1200" dirty="0" smtClean="0">
                <a:solidFill>
                  <a:prstClr val="black"/>
                </a:solidFill>
                <a:latin typeface="Times New Roman" panose="02020603050405020304" pitchFamily="18" charset="0"/>
                <a:cs typeface="Times New Roman" panose="02020603050405020304" pitchFamily="18" charset="0"/>
              </a:rPr>
              <a:t> </a:t>
            </a:r>
            <a:r>
              <a:rPr lang="vi-VN" sz="1200" dirty="0" smtClean="0">
                <a:solidFill>
                  <a:prstClr val="black"/>
                </a:solidFill>
                <a:latin typeface="Times New Roman" panose="02020603050405020304" pitchFamily="18" charset="0"/>
                <a:cs typeface="Times New Roman" panose="02020603050405020304" pitchFamily="18" charset="0"/>
              </a:rPr>
              <a:t>đường, giành công sức vào thời gian làm việc có hiệu quả tại công sở,</a:t>
            </a:r>
            <a:r>
              <a:rPr lang="en-US" sz="1200" dirty="0" smtClean="0">
                <a:solidFill>
                  <a:prstClr val="black"/>
                </a:solidFill>
                <a:latin typeface="Times New Roman" panose="02020603050405020304" pitchFamily="18" charset="0"/>
                <a:cs typeface="Times New Roman" panose="02020603050405020304" pitchFamily="18" charset="0"/>
              </a:rPr>
              <a:t> </a:t>
            </a:r>
            <a:r>
              <a:rPr lang="vi-VN" sz="1200" dirty="0" smtClean="0">
                <a:solidFill>
                  <a:prstClr val="black"/>
                </a:solidFill>
                <a:latin typeface="Times New Roman" panose="02020603050405020304" pitchFamily="18" charset="0"/>
                <a:cs typeface="Times New Roman" panose="02020603050405020304" pitchFamily="18" charset="0"/>
              </a:rPr>
              <a:t>doanh nghiệp</a:t>
            </a:r>
            <a:r>
              <a:rPr lang="en-US" sz="1200" baseline="0" dirty="0" smtClean="0">
                <a:solidFill>
                  <a:prstClr val="black"/>
                </a:solidFill>
                <a:latin typeface="Times New Roman" panose="02020603050405020304" pitchFamily="18" charset="0"/>
                <a:cs typeface="Times New Roman" panose="02020603050405020304" pitchFamily="18" charset="0"/>
              </a:rPr>
              <a:t> </a:t>
            </a:r>
            <a:r>
              <a:rPr lang="vi-VN" sz="1200" dirty="0" smtClean="0">
                <a:solidFill>
                  <a:prstClr val="black"/>
                </a:solidFill>
                <a:latin typeface="Times New Roman" panose="02020603050405020304" pitchFamily="18" charset="0"/>
                <a:cs typeface="Times New Roman" panose="02020603050405020304" pitchFamily="18" charset="0"/>
              </a:rPr>
              <a:t>sau thời gian làm việc mỗi ngày, mỗi ca, mỗi tuần là thời</a:t>
            </a:r>
            <a:r>
              <a:rPr lang="en-US" sz="1200" dirty="0" smtClean="0">
                <a:solidFill>
                  <a:prstClr val="black"/>
                </a:solidFill>
                <a:latin typeface="Times New Roman" panose="02020603050405020304" pitchFamily="18" charset="0"/>
                <a:cs typeface="Times New Roman" panose="02020603050405020304" pitchFamily="18" charset="0"/>
              </a:rPr>
              <a:t> </a:t>
            </a:r>
            <a:r>
              <a:rPr lang="vi-VN" sz="1200" dirty="0" smtClean="0">
                <a:solidFill>
                  <a:prstClr val="black"/>
                </a:solidFill>
                <a:latin typeface="Times New Roman" panose="02020603050405020304" pitchFamily="18" charset="0"/>
                <a:cs typeface="Times New Roman" panose="02020603050405020304" pitchFamily="18" charset="0"/>
              </a:rPr>
              <a:t>gian cho nghỉ ngơi, thư giãn cùng gia đình. </a:t>
            </a:r>
            <a:endParaRPr lang="en-US" sz="1200" dirty="0" smtClean="0">
              <a:solidFill>
                <a:prstClr val="black"/>
              </a:solidFill>
              <a:latin typeface="Times New Roman" panose="02020603050405020304" pitchFamily="18" charset="0"/>
              <a:cs typeface="Times New Roman" panose="02020603050405020304" pitchFamily="18" charset="0"/>
            </a:endParaRPr>
          </a:p>
          <a:p>
            <a:endParaRPr lang="en-US" dirty="0"/>
          </a:p>
        </p:txBody>
      </p:sp>
      <p:sp>
        <p:nvSpPr>
          <p:cNvPr id="4" name="Slide Number Placeholder 3"/>
          <p:cNvSpPr>
            <a:spLocks noGrp="1"/>
          </p:cNvSpPr>
          <p:nvPr>
            <p:ph type="sldNum" sz="quarter" idx="10"/>
          </p:nvPr>
        </p:nvSpPr>
        <p:spPr/>
        <p:txBody>
          <a:bodyPr/>
          <a:lstStyle/>
          <a:p>
            <a:fld id="{CBE40377-7959-44A3-9E3A-A2263C614A7F}" type="slidenum">
              <a:rPr lang="en-US" smtClean="0"/>
              <a:t>23</a:t>
            </a:fld>
            <a:endParaRPr lang="en-US"/>
          </a:p>
        </p:txBody>
      </p:sp>
    </p:spTree>
    <p:extLst>
      <p:ext uri="{BB962C8B-B14F-4D97-AF65-F5344CB8AC3E}">
        <p14:creationId xmlns:p14="http://schemas.microsoft.com/office/powerpoint/2010/main" val="2686731856"/>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342900" lvl="0" indent="-342900" algn="just">
              <a:spcBef>
                <a:spcPts val="1200"/>
              </a:spcBef>
              <a:spcAft>
                <a:spcPts val="1200"/>
              </a:spcAft>
              <a:buFont typeface="Wingdings" panose="05000000000000000000" pitchFamily="2" charset="2"/>
              <a:buChar char="v"/>
            </a:pPr>
            <a:r>
              <a:rPr lang="vi-VN" sz="1200" dirty="0" smtClean="0">
                <a:solidFill>
                  <a:prstClr val="black"/>
                </a:solidFill>
                <a:latin typeface="Times New Roman" panose="02020603050405020304" pitchFamily="18" charset="0"/>
                <a:cs typeface="Times New Roman" panose="02020603050405020304" pitchFamily="18" charset="0"/>
              </a:rPr>
              <a:t>Khi nền kinh tế ngày càng phát triển,</a:t>
            </a:r>
            <a:r>
              <a:rPr lang="en-US" sz="1200" dirty="0" smtClean="0">
                <a:solidFill>
                  <a:prstClr val="black"/>
                </a:solidFill>
                <a:latin typeface="Times New Roman" panose="02020603050405020304" pitchFamily="18" charset="0"/>
                <a:cs typeface="Times New Roman" panose="02020603050405020304" pitchFamily="18" charset="0"/>
              </a:rPr>
              <a:t> </a:t>
            </a:r>
            <a:r>
              <a:rPr lang="vi-VN" sz="1200" dirty="0" smtClean="0">
                <a:solidFill>
                  <a:prstClr val="black"/>
                </a:solidFill>
                <a:latin typeface="Times New Roman" panose="02020603050405020304" pitchFamily="18" charset="0"/>
                <a:cs typeface="Times New Roman" panose="02020603050405020304" pitchFamily="18" charset="0"/>
              </a:rPr>
              <a:t>mức độ tự động hóa cao, cùng với sự ra đời và phát triển kỹ thuật số, </a:t>
            </a:r>
            <a:r>
              <a:rPr lang="vi-VN" sz="1200" b="1" dirty="0" smtClean="0">
                <a:solidFill>
                  <a:prstClr val="black"/>
                </a:solidFill>
                <a:latin typeface="Times New Roman" panose="02020603050405020304" pitchFamily="18" charset="0"/>
                <a:cs typeface="Times New Roman" panose="02020603050405020304" pitchFamily="18" charset="0"/>
              </a:rPr>
              <a:t>hoạt</a:t>
            </a:r>
            <a:r>
              <a:rPr lang="en-US" sz="1200" b="1" dirty="0" smtClean="0">
                <a:solidFill>
                  <a:prstClr val="black"/>
                </a:solidFill>
                <a:latin typeface="Times New Roman" panose="02020603050405020304" pitchFamily="18" charset="0"/>
                <a:cs typeface="Times New Roman" panose="02020603050405020304" pitchFamily="18" charset="0"/>
              </a:rPr>
              <a:t> </a:t>
            </a:r>
            <a:r>
              <a:rPr lang="vi-VN" sz="1200" b="1" dirty="0" smtClean="0">
                <a:solidFill>
                  <a:prstClr val="black"/>
                </a:solidFill>
                <a:latin typeface="Times New Roman" panose="02020603050405020304" pitchFamily="18" charset="0"/>
                <a:cs typeface="Times New Roman" panose="02020603050405020304" pitchFamily="18" charset="0"/>
              </a:rPr>
              <a:t>động sống và làm việc của con người được chuẩn hóa bằng kế hoạch thời</a:t>
            </a:r>
            <a:r>
              <a:rPr lang="en-US" sz="1200" b="1" dirty="0" smtClean="0">
                <a:solidFill>
                  <a:prstClr val="black"/>
                </a:solidFill>
                <a:latin typeface="Times New Roman" panose="02020603050405020304" pitchFamily="18" charset="0"/>
                <a:cs typeface="Times New Roman" panose="02020603050405020304" pitchFamily="18" charset="0"/>
              </a:rPr>
              <a:t> </a:t>
            </a:r>
            <a:r>
              <a:rPr lang="vi-VN" sz="1200" b="1" dirty="0" smtClean="0">
                <a:solidFill>
                  <a:prstClr val="black"/>
                </a:solidFill>
                <a:latin typeface="Times New Roman" panose="02020603050405020304" pitchFamily="18" charset="0"/>
                <a:cs typeface="Times New Roman" panose="02020603050405020304" pitchFamily="18" charset="0"/>
              </a:rPr>
              <a:t>gian, biên độ chính xác, tính ổn định cao. </a:t>
            </a:r>
            <a:endParaRPr lang="en-US" sz="1200" b="1" dirty="0" smtClean="0">
              <a:solidFill>
                <a:prstClr val="black"/>
              </a:solidFill>
              <a:latin typeface="Times New Roman" panose="02020603050405020304" pitchFamily="18" charset="0"/>
              <a:cs typeface="Times New Roman" panose="02020603050405020304" pitchFamily="18" charset="0"/>
            </a:endParaRPr>
          </a:p>
          <a:p>
            <a:pPr marL="342900" lvl="0" indent="-342900" algn="just">
              <a:spcBef>
                <a:spcPts val="1200"/>
              </a:spcBef>
              <a:spcAft>
                <a:spcPts val="1200"/>
              </a:spcAft>
              <a:buFont typeface="Wingdings" panose="05000000000000000000" pitchFamily="2" charset="2"/>
              <a:buChar char="v"/>
            </a:pPr>
            <a:r>
              <a:rPr lang="vi-VN" sz="1200" dirty="0" smtClean="0">
                <a:solidFill>
                  <a:prstClr val="black"/>
                </a:solidFill>
                <a:latin typeface="Times New Roman" panose="02020603050405020304" pitchFamily="18" charset="0"/>
                <a:cs typeface="Times New Roman" panose="02020603050405020304" pitchFamily="18" charset="0"/>
              </a:rPr>
              <a:t>Hoạt động sống, làm việc, di</a:t>
            </a:r>
            <a:r>
              <a:rPr lang="en-US" sz="1200" dirty="0" smtClean="0">
                <a:solidFill>
                  <a:prstClr val="black"/>
                </a:solidFill>
                <a:latin typeface="Times New Roman" panose="02020603050405020304" pitchFamily="18" charset="0"/>
                <a:cs typeface="Times New Roman" panose="02020603050405020304" pitchFamily="18" charset="0"/>
              </a:rPr>
              <a:t> </a:t>
            </a:r>
            <a:r>
              <a:rPr lang="vi-VN" sz="1200" dirty="0" smtClean="0">
                <a:solidFill>
                  <a:prstClr val="black"/>
                </a:solidFill>
                <a:latin typeface="Times New Roman" panose="02020603050405020304" pitchFamily="18" charset="0"/>
                <a:cs typeface="Times New Roman" panose="02020603050405020304" pitchFamily="18" charset="0"/>
              </a:rPr>
              <a:t>chuyển là những hoạt động thiết yếu diễn biến h</a:t>
            </a:r>
            <a:r>
              <a:rPr lang="en-US" sz="1200" dirty="0" smtClean="0">
                <a:solidFill>
                  <a:prstClr val="black"/>
                </a:solidFill>
                <a:latin typeface="Times New Roman" panose="02020603050405020304" pitchFamily="18" charset="0"/>
                <a:cs typeface="Times New Roman" panose="02020603050405020304" pitchFamily="18" charset="0"/>
              </a:rPr>
              <a:t>ằ</a:t>
            </a:r>
            <a:r>
              <a:rPr lang="vi-VN" sz="1200" dirty="0" smtClean="0">
                <a:solidFill>
                  <a:prstClr val="black"/>
                </a:solidFill>
                <a:latin typeface="Times New Roman" panose="02020603050405020304" pitchFamily="18" charset="0"/>
                <a:cs typeface="Times New Roman" panose="02020603050405020304" pitchFamily="18" charset="0"/>
              </a:rPr>
              <a:t>ng ngày, đan xen nhau của</a:t>
            </a:r>
            <a:r>
              <a:rPr lang="en-US" sz="1200" dirty="0" smtClean="0">
                <a:solidFill>
                  <a:prstClr val="black"/>
                </a:solidFill>
                <a:latin typeface="Times New Roman" panose="02020603050405020304" pitchFamily="18" charset="0"/>
                <a:cs typeface="Times New Roman" panose="02020603050405020304" pitchFamily="18" charset="0"/>
              </a:rPr>
              <a:t> </a:t>
            </a:r>
            <a:r>
              <a:rPr lang="vi-VN" sz="1200" dirty="0" smtClean="0">
                <a:solidFill>
                  <a:prstClr val="black"/>
                </a:solidFill>
                <a:latin typeface="Times New Roman" panose="02020603050405020304" pitchFamily="18" charset="0"/>
                <a:cs typeface="Times New Roman" panose="02020603050405020304" pitchFamily="18" charset="0"/>
              </a:rPr>
              <a:t>mỗi người, tất cả </a:t>
            </a:r>
            <a:r>
              <a:rPr lang="vi-VN" sz="1200" b="1" dirty="0" smtClean="0">
                <a:solidFill>
                  <a:prstClr val="black"/>
                </a:solidFill>
                <a:latin typeface="Times New Roman" panose="02020603050405020304" pitchFamily="18" charset="0"/>
                <a:cs typeface="Times New Roman" panose="02020603050405020304" pitchFamily="18" charset="0"/>
              </a:rPr>
              <a:t>đảm bảo được phối</a:t>
            </a:r>
            <a:r>
              <a:rPr lang="en-US" sz="1200" b="1" dirty="0" smtClean="0">
                <a:solidFill>
                  <a:prstClr val="black"/>
                </a:solidFill>
                <a:latin typeface="Times New Roman" panose="02020603050405020304" pitchFamily="18" charset="0"/>
                <a:cs typeface="Times New Roman" panose="02020603050405020304" pitchFamily="18" charset="0"/>
              </a:rPr>
              <a:t> </a:t>
            </a:r>
            <a:r>
              <a:rPr lang="vi-VN" sz="1200" b="1" dirty="0" smtClean="0">
                <a:solidFill>
                  <a:prstClr val="black"/>
                </a:solidFill>
                <a:latin typeface="Times New Roman" panose="02020603050405020304" pitchFamily="18" charset="0"/>
                <a:cs typeface="Times New Roman" panose="02020603050405020304" pitchFamily="18" charset="0"/>
              </a:rPr>
              <a:t>hợp nhịp nhàng, đều đặn.</a:t>
            </a:r>
            <a:r>
              <a:rPr lang="vi-VN" sz="1200" dirty="0" smtClean="0">
                <a:solidFill>
                  <a:prstClr val="black"/>
                </a:solidFill>
                <a:latin typeface="Times New Roman" panose="02020603050405020304" pitchFamily="18" charset="0"/>
                <a:cs typeface="Times New Roman" panose="02020603050405020304" pitchFamily="18" charset="0"/>
              </a:rPr>
              <a:t> </a:t>
            </a:r>
            <a:endParaRPr lang="en-US" sz="1200" dirty="0" smtClean="0">
              <a:solidFill>
                <a:prstClr val="black"/>
              </a:solidFill>
              <a:latin typeface="Times New Roman" panose="02020603050405020304" pitchFamily="18" charset="0"/>
              <a:cs typeface="Times New Roman" panose="02020603050405020304" pitchFamily="18" charset="0"/>
            </a:endParaRPr>
          </a:p>
          <a:p>
            <a:endParaRPr lang="en-US" dirty="0"/>
          </a:p>
        </p:txBody>
      </p:sp>
      <p:sp>
        <p:nvSpPr>
          <p:cNvPr id="4" name="Slide Number Placeholder 3"/>
          <p:cNvSpPr>
            <a:spLocks noGrp="1"/>
          </p:cNvSpPr>
          <p:nvPr>
            <p:ph type="sldNum" sz="quarter" idx="10"/>
          </p:nvPr>
        </p:nvSpPr>
        <p:spPr/>
        <p:txBody>
          <a:bodyPr/>
          <a:lstStyle/>
          <a:p>
            <a:fld id="{CBE40377-7959-44A3-9E3A-A2263C614A7F}" type="slidenum">
              <a:rPr lang="en-US" smtClean="0"/>
              <a:t>24</a:t>
            </a:fld>
            <a:endParaRPr lang="en-US"/>
          </a:p>
        </p:txBody>
      </p:sp>
    </p:spTree>
    <p:extLst>
      <p:ext uri="{BB962C8B-B14F-4D97-AF65-F5344CB8AC3E}">
        <p14:creationId xmlns:p14="http://schemas.microsoft.com/office/powerpoint/2010/main" val="245901046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err="1" smtClean="0"/>
              <a:t>Xem</a:t>
            </a:r>
            <a:r>
              <a:rPr lang="en-US" dirty="0" smtClean="0"/>
              <a:t> </a:t>
            </a:r>
            <a:r>
              <a:rPr lang="en-US" dirty="0" err="1" smtClean="0"/>
              <a:t>lịch</a:t>
            </a:r>
            <a:r>
              <a:rPr lang="en-US" baseline="0" dirty="0" smtClean="0"/>
              <a:t> </a:t>
            </a:r>
            <a:r>
              <a:rPr lang="en-US" baseline="0" dirty="0" err="1" smtClean="0"/>
              <a:t>tàu</a:t>
            </a:r>
            <a:r>
              <a:rPr lang="en-US" baseline="0" dirty="0" smtClean="0"/>
              <a:t> </a:t>
            </a:r>
            <a:r>
              <a:rPr lang="en-US" baseline="0" dirty="0" err="1" smtClean="0"/>
              <a:t>vosco</a:t>
            </a:r>
            <a:r>
              <a:rPr lang="en-US" baseline="0" dirty="0" smtClean="0"/>
              <a:t> </a:t>
            </a:r>
            <a:r>
              <a:rPr lang="en-US" baseline="0" dirty="0" smtClean="0">
                <a:sym typeface="Wingdings" panose="05000000000000000000" pitchFamily="2" charset="2"/>
              </a:rPr>
              <a:t> </a:t>
            </a:r>
            <a:r>
              <a:rPr lang="en-US" baseline="0" dirty="0" err="1" smtClean="0">
                <a:sym typeface="Wingdings" panose="05000000000000000000" pitchFamily="2" charset="2"/>
              </a:rPr>
              <a:t>nhận</a:t>
            </a:r>
            <a:r>
              <a:rPr lang="en-US" baseline="0" dirty="0" smtClean="0">
                <a:sym typeface="Wingdings" panose="05000000000000000000" pitchFamily="2" charset="2"/>
              </a:rPr>
              <a:t> </a:t>
            </a:r>
            <a:r>
              <a:rPr lang="en-US" baseline="0" dirty="0" err="1" smtClean="0">
                <a:sym typeface="Wingdings" panose="05000000000000000000" pitchFamily="2" charset="2"/>
              </a:rPr>
              <a:t>xét</a:t>
            </a:r>
            <a:r>
              <a:rPr lang="en-US" baseline="0" dirty="0" smtClean="0">
                <a:sym typeface="Wingdings" panose="05000000000000000000" pitchFamily="2" charset="2"/>
              </a:rPr>
              <a:t> : </a:t>
            </a:r>
            <a:r>
              <a:rPr lang="en-US" dirty="0" err="1" smtClean="0"/>
              <a:t>Mỗi</a:t>
            </a:r>
            <a:r>
              <a:rPr lang="en-US" dirty="0" smtClean="0"/>
              <a:t> </a:t>
            </a:r>
            <a:r>
              <a:rPr lang="en-US" dirty="0" err="1" smtClean="0"/>
              <a:t>tuần</a:t>
            </a:r>
            <a:r>
              <a:rPr lang="en-US" baseline="0" dirty="0" smtClean="0"/>
              <a:t> </a:t>
            </a:r>
            <a:r>
              <a:rPr lang="en-US" baseline="0" dirty="0" err="1" smtClean="0"/>
              <a:t>đều</a:t>
            </a:r>
            <a:r>
              <a:rPr lang="en-US" baseline="0" dirty="0" smtClean="0"/>
              <a:t> 2 </a:t>
            </a:r>
            <a:r>
              <a:rPr lang="en-US" baseline="0" dirty="0" err="1" smtClean="0"/>
              <a:t>chuyến</a:t>
            </a:r>
            <a:r>
              <a:rPr lang="en-US" baseline="0" dirty="0" smtClean="0"/>
              <a:t> </a:t>
            </a:r>
            <a:r>
              <a:rPr lang="en-US" baseline="0" dirty="0" err="1" smtClean="0"/>
              <a:t>từ</a:t>
            </a:r>
            <a:r>
              <a:rPr lang="en-US" baseline="0" dirty="0" smtClean="0"/>
              <a:t> HP – HCM ; HCM –HP </a:t>
            </a:r>
            <a:r>
              <a:rPr lang="en-US" baseline="0" dirty="0" smtClean="0">
                <a:sym typeface="Wingdings" panose="05000000000000000000" pitchFamily="2" charset="2"/>
              </a:rPr>
              <a:t> </a:t>
            </a:r>
            <a:r>
              <a:rPr lang="en-US" baseline="0" dirty="0" err="1" smtClean="0">
                <a:sym typeface="Wingdings" panose="05000000000000000000" pitchFamily="2" charset="2"/>
              </a:rPr>
              <a:t>tính</a:t>
            </a:r>
            <a:r>
              <a:rPr lang="en-US" baseline="0" dirty="0" smtClean="0">
                <a:sym typeface="Wingdings" panose="05000000000000000000" pitchFamily="2" charset="2"/>
              </a:rPr>
              <a:t> </a:t>
            </a:r>
            <a:r>
              <a:rPr lang="en-US" baseline="0" dirty="0" err="1" smtClean="0">
                <a:sym typeface="Wingdings" panose="05000000000000000000" pitchFamily="2" charset="2"/>
              </a:rPr>
              <a:t>đều</a:t>
            </a:r>
            <a:r>
              <a:rPr lang="en-US" baseline="0" dirty="0" smtClean="0">
                <a:sym typeface="Wingdings" panose="05000000000000000000" pitchFamily="2" charset="2"/>
              </a:rPr>
              <a:t> </a:t>
            </a:r>
            <a:r>
              <a:rPr lang="en-US" baseline="0" dirty="0" err="1" smtClean="0">
                <a:sym typeface="Wingdings" panose="05000000000000000000" pitchFamily="2" charset="2"/>
              </a:rPr>
              <a:t>đặn</a:t>
            </a:r>
            <a:r>
              <a:rPr lang="en-US" baseline="0" dirty="0" smtClean="0">
                <a:sym typeface="Wingdings" panose="05000000000000000000" pitchFamily="2" charset="2"/>
              </a:rPr>
              <a:t> </a:t>
            </a:r>
          </a:p>
          <a:p>
            <a:r>
              <a:rPr lang="en-US" baseline="0" dirty="0" err="1" smtClean="0">
                <a:sym typeface="Wingdings" panose="05000000000000000000" pitchFamily="2" charset="2"/>
              </a:rPr>
              <a:t>Có</a:t>
            </a:r>
            <a:r>
              <a:rPr lang="en-US" baseline="0" dirty="0" smtClean="0">
                <a:sym typeface="Wingdings" panose="05000000000000000000" pitchFamily="2" charset="2"/>
              </a:rPr>
              <a:t> </a:t>
            </a:r>
            <a:r>
              <a:rPr lang="en-US" baseline="0" dirty="0" err="1" smtClean="0">
                <a:sym typeface="Wingdings" panose="05000000000000000000" pitchFamily="2" charset="2"/>
              </a:rPr>
              <a:t>lịch</a:t>
            </a:r>
            <a:r>
              <a:rPr lang="en-US" baseline="0" dirty="0" smtClean="0">
                <a:sym typeface="Wingdings" panose="05000000000000000000" pitchFamily="2" charset="2"/>
              </a:rPr>
              <a:t> </a:t>
            </a:r>
            <a:r>
              <a:rPr lang="en-US" baseline="0" dirty="0" err="1" smtClean="0">
                <a:sym typeface="Wingdings" panose="05000000000000000000" pitchFamily="2" charset="2"/>
              </a:rPr>
              <a:t>tàu</a:t>
            </a:r>
            <a:r>
              <a:rPr lang="en-US" baseline="0" dirty="0" smtClean="0">
                <a:sym typeface="Wingdings" panose="05000000000000000000" pitchFamily="2" charset="2"/>
              </a:rPr>
              <a:t> </a:t>
            </a:r>
            <a:r>
              <a:rPr lang="en-US" baseline="0" dirty="0" err="1" smtClean="0">
                <a:sym typeface="Wingdings" panose="05000000000000000000" pitchFamily="2" charset="2"/>
              </a:rPr>
              <a:t>để</a:t>
            </a:r>
            <a:r>
              <a:rPr lang="en-US" baseline="0" dirty="0" smtClean="0">
                <a:sym typeface="Wingdings" panose="05000000000000000000" pitchFamily="2" charset="2"/>
              </a:rPr>
              <a:t> </a:t>
            </a:r>
            <a:r>
              <a:rPr lang="en-US" baseline="0" dirty="0" err="1" smtClean="0">
                <a:sym typeface="Wingdings" panose="05000000000000000000" pitchFamily="2" charset="2"/>
              </a:rPr>
              <a:t>chủ</a:t>
            </a:r>
            <a:r>
              <a:rPr lang="en-US" baseline="0" dirty="0" smtClean="0">
                <a:sym typeface="Wingdings" panose="05000000000000000000" pitchFamily="2" charset="2"/>
              </a:rPr>
              <a:t> </a:t>
            </a:r>
            <a:r>
              <a:rPr lang="en-US" baseline="0" dirty="0" err="1" smtClean="0">
                <a:sym typeface="Wingdings" panose="05000000000000000000" pitchFamily="2" charset="2"/>
              </a:rPr>
              <a:t>hàng</a:t>
            </a:r>
            <a:r>
              <a:rPr lang="en-US" baseline="0" dirty="0" smtClean="0">
                <a:sym typeface="Wingdings" panose="05000000000000000000" pitchFamily="2" charset="2"/>
              </a:rPr>
              <a:t> </a:t>
            </a:r>
            <a:r>
              <a:rPr lang="en-US" baseline="0" dirty="0" err="1" smtClean="0">
                <a:sym typeface="Wingdings" panose="05000000000000000000" pitchFamily="2" charset="2"/>
              </a:rPr>
              <a:t>biết</a:t>
            </a:r>
            <a:r>
              <a:rPr lang="en-US" baseline="0" dirty="0" smtClean="0">
                <a:sym typeface="Wingdings" panose="05000000000000000000" pitchFamily="2" charset="2"/>
              </a:rPr>
              <a:t> </a:t>
            </a:r>
            <a:r>
              <a:rPr lang="en-US" baseline="0" dirty="0" err="1" smtClean="0">
                <a:sym typeface="Wingdings" panose="05000000000000000000" pitchFamily="2" charset="2"/>
              </a:rPr>
              <a:t>trước</a:t>
            </a:r>
            <a:r>
              <a:rPr lang="en-US" baseline="0" dirty="0" smtClean="0">
                <a:sym typeface="Wingdings" panose="05000000000000000000" pitchFamily="2" charset="2"/>
              </a:rPr>
              <a:t> </a:t>
            </a:r>
            <a:r>
              <a:rPr lang="en-US" baseline="0" dirty="0" err="1" smtClean="0">
                <a:sym typeface="Wingdings" panose="05000000000000000000" pitchFamily="2" charset="2"/>
              </a:rPr>
              <a:t>để</a:t>
            </a:r>
            <a:r>
              <a:rPr lang="en-US" baseline="0" dirty="0" smtClean="0">
                <a:sym typeface="Wingdings" panose="05000000000000000000" pitchFamily="2" charset="2"/>
              </a:rPr>
              <a:t> </a:t>
            </a:r>
            <a:r>
              <a:rPr lang="en-US" baseline="0" dirty="0" err="1" smtClean="0">
                <a:sym typeface="Wingdings" panose="05000000000000000000" pitchFamily="2" charset="2"/>
              </a:rPr>
              <a:t>lập</a:t>
            </a:r>
            <a:r>
              <a:rPr lang="en-US" baseline="0" dirty="0" smtClean="0">
                <a:sym typeface="Wingdings" panose="05000000000000000000" pitchFamily="2" charset="2"/>
              </a:rPr>
              <a:t> </a:t>
            </a:r>
            <a:r>
              <a:rPr lang="en-US" baseline="0" dirty="0" err="1" smtClean="0">
                <a:sym typeface="Wingdings" panose="05000000000000000000" pitchFamily="2" charset="2"/>
              </a:rPr>
              <a:t>kế</a:t>
            </a:r>
            <a:r>
              <a:rPr lang="en-US" baseline="0" dirty="0" smtClean="0">
                <a:sym typeface="Wingdings" panose="05000000000000000000" pitchFamily="2" charset="2"/>
              </a:rPr>
              <a:t> </a:t>
            </a:r>
            <a:r>
              <a:rPr lang="en-US" baseline="0" dirty="0" err="1" smtClean="0">
                <a:sym typeface="Wingdings" panose="05000000000000000000" pitchFamily="2" charset="2"/>
              </a:rPr>
              <a:t>hoạch</a:t>
            </a:r>
            <a:r>
              <a:rPr lang="en-US" baseline="0" dirty="0" smtClean="0">
                <a:sym typeface="Wingdings" panose="05000000000000000000" pitchFamily="2" charset="2"/>
              </a:rPr>
              <a:t> </a:t>
            </a:r>
            <a:r>
              <a:rPr lang="en-US" baseline="0" dirty="0" err="1" smtClean="0">
                <a:sym typeface="Wingdings" panose="05000000000000000000" pitchFamily="2" charset="2"/>
              </a:rPr>
              <a:t>chuyến</a:t>
            </a:r>
            <a:r>
              <a:rPr lang="en-US" baseline="0" dirty="0" smtClean="0">
                <a:sym typeface="Wingdings" panose="05000000000000000000" pitchFamily="2" charset="2"/>
              </a:rPr>
              <a:t> </a:t>
            </a:r>
            <a:r>
              <a:rPr lang="en-US" baseline="0" dirty="0" err="1" smtClean="0">
                <a:sym typeface="Wingdings" panose="05000000000000000000" pitchFamily="2" charset="2"/>
              </a:rPr>
              <a:t>đi</a:t>
            </a:r>
            <a:r>
              <a:rPr lang="en-US" baseline="0" dirty="0" smtClean="0">
                <a:sym typeface="Wingdings" panose="05000000000000000000" pitchFamily="2" charset="2"/>
              </a:rPr>
              <a:t> </a:t>
            </a:r>
            <a:r>
              <a:rPr lang="en-US" baseline="0" dirty="0" err="1" smtClean="0">
                <a:sym typeface="Wingdings" panose="05000000000000000000" pitchFamily="2" charset="2"/>
              </a:rPr>
              <a:t>phù</a:t>
            </a:r>
            <a:r>
              <a:rPr lang="en-US" baseline="0" dirty="0" smtClean="0">
                <a:sym typeface="Wingdings" panose="05000000000000000000" pitchFamily="2" charset="2"/>
              </a:rPr>
              <a:t> </a:t>
            </a:r>
            <a:r>
              <a:rPr lang="en-US" baseline="0" dirty="0" err="1" smtClean="0">
                <a:sym typeface="Wingdings" panose="05000000000000000000" pitchFamily="2" charset="2"/>
              </a:rPr>
              <a:t>hợp</a:t>
            </a:r>
            <a:r>
              <a:rPr lang="en-US" baseline="0" dirty="0" smtClean="0">
                <a:sym typeface="Wingdings" panose="05000000000000000000" pitchFamily="2" charset="2"/>
              </a:rPr>
              <a:t> </a:t>
            </a:r>
            <a:r>
              <a:rPr lang="en-US" baseline="0" dirty="0" err="1" smtClean="0">
                <a:sym typeface="Wingdings" panose="05000000000000000000" pitchFamily="2" charset="2"/>
              </a:rPr>
              <a:t>để</a:t>
            </a:r>
            <a:r>
              <a:rPr lang="en-US" baseline="0" dirty="0" smtClean="0">
                <a:sym typeface="Wingdings" panose="05000000000000000000" pitchFamily="2" charset="2"/>
              </a:rPr>
              <a:t> </a:t>
            </a:r>
            <a:r>
              <a:rPr lang="en-US" baseline="0" dirty="0" err="1" smtClean="0">
                <a:sym typeface="Wingdings" panose="05000000000000000000" pitchFamily="2" charset="2"/>
              </a:rPr>
              <a:t>giao</a:t>
            </a:r>
            <a:r>
              <a:rPr lang="en-US" baseline="0" dirty="0" smtClean="0">
                <a:sym typeface="Wingdings" panose="05000000000000000000" pitchFamily="2" charset="2"/>
              </a:rPr>
              <a:t> </a:t>
            </a:r>
            <a:r>
              <a:rPr lang="en-US" baseline="0" dirty="0" err="1" smtClean="0">
                <a:sym typeface="Wingdings" panose="05000000000000000000" pitchFamily="2" charset="2"/>
              </a:rPr>
              <a:t>hàng</a:t>
            </a:r>
            <a:r>
              <a:rPr lang="en-US" baseline="0" dirty="0" smtClean="0">
                <a:sym typeface="Wingdings" panose="05000000000000000000" pitchFamily="2" charset="2"/>
              </a:rPr>
              <a:t> </a:t>
            </a:r>
            <a:r>
              <a:rPr lang="en-US" baseline="0" dirty="0" err="1" smtClean="0">
                <a:sym typeface="Wingdings" panose="05000000000000000000" pitchFamily="2" charset="2"/>
              </a:rPr>
              <a:t>theo</a:t>
            </a:r>
            <a:r>
              <a:rPr lang="en-US" baseline="0" dirty="0" smtClean="0">
                <a:sym typeface="Wingdings" panose="05000000000000000000" pitchFamily="2" charset="2"/>
              </a:rPr>
              <a:t> </a:t>
            </a:r>
            <a:r>
              <a:rPr lang="en-US" baseline="0" dirty="0" err="1" smtClean="0">
                <a:sym typeface="Wingdings" panose="05000000000000000000" pitchFamily="2" charset="2"/>
              </a:rPr>
              <a:t>hợp</a:t>
            </a:r>
            <a:r>
              <a:rPr lang="en-US" baseline="0" dirty="0" smtClean="0">
                <a:sym typeface="Wingdings" panose="05000000000000000000" pitchFamily="2" charset="2"/>
              </a:rPr>
              <a:t> </a:t>
            </a:r>
            <a:r>
              <a:rPr lang="en-US" baseline="0" dirty="0" err="1" smtClean="0">
                <a:sym typeface="Wingdings" panose="05000000000000000000" pitchFamily="2" charset="2"/>
              </a:rPr>
              <a:t>đồng</a:t>
            </a:r>
            <a:r>
              <a:rPr lang="en-US" baseline="0" dirty="0" smtClean="0">
                <a:sym typeface="Wingdings" panose="05000000000000000000" pitchFamily="2" charset="2"/>
              </a:rPr>
              <a:t> </a:t>
            </a:r>
            <a:r>
              <a:rPr lang="en-US" baseline="0" dirty="0" err="1" smtClean="0">
                <a:sym typeface="Wingdings" panose="05000000000000000000" pitchFamily="2" charset="2"/>
              </a:rPr>
              <a:t>rùi</a:t>
            </a:r>
            <a:r>
              <a:rPr lang="en-US" baseline="0" dirty="0" smtClean="0">
                <a:sym typeface="Wingdings" panose="05000000000000000000" pitchFamily="2" charset="2"/>
              </a:rPr>
              <a:t> </a:t>
            </a:r>
            <a:r>
              <a:rPr lang="en-US" baseline="0" dirty="0" err="1" smtClean="0">
                <a:sym typeface="Wingdings" panose="05000000000000000000" pitchFamily="2" charset="2"/>
              </a:rPr>
              <a:t>từ</a:t>
            </a:r>
            <a:r>
              <a:rPr lang="en-US" baseline="0" dirty="0" smtClean="0">
                <a:sym typeface="Wingdings" panose="05000000000000000000" pitchFamily="2" charset="2"/>
              </a:rPr>
              <a:t> </a:t>
            </a:r>
            <a:r>
              <a:rPr lang="en-US" baseline="0" dirty="0" err="1" smtClean="0">
                <a:sym typeface="Wingdings" panose="05000000000000000000" pitchFamily="2" charset="2"/>
              </a:rPr>
              <a:t>đó</a:t>
            </a:r>
            <a:r>
              <a:rPr lang="en-US" baseline="0" dirty="0" smtClean="0">
                <a:sym typeface="Wingdings" panose="05000000000000000000" pitchFamily="2" charset="2"/>
              </a:rPr>
              <a:t> </a:t>
            </a:r>
            <a:r>
              <a:rPr lang="en-US" baseline="0" dirty="0" err="1" smtClean="0">
                <a:sym typeface="Wingdings" panose="05000000000000000000" pitchFamily="2" charset="2"/>
              </a:rPr>
              <a:t>lập</a:t>
            </a:r>
            <a:r>
              <a:rPr lang="en-US" baseline="0" dirty="0" smtClean="0">
                <a:sym typeface="Wingdings" panose="05000000000000000000" pitchFamily="2" charset="2"/>
              </a:rPr>
              <a:t> </a:t>
            </a:r>
            <a:r>
              <a:rPr lang="en-US" baseline="0" dirty="0" err="1" smtClean="0">
                <a:sym typeface="Wingdings" panose="05000000000000000000" pitchFamily="2" charset="2"/>
              </a:rPr>
              <a:t>kế</a:t>
            </a:r>
            <a:r>
              <a:rPr lang="en-US" baseline="0" dirty="0" smtClean="0">
                <a:sym typeface="Wingdings" panose="05000000000000000000" pitchFamily="2" charset="2"/>
              </a:rPr>
              <a:t> </a:t>
            </a:r>
            <a:r>
              <a:rPr lang="en-US" baseline="0" dirty="0" err="1" smtClean="0">
                <a:sym typeface="Wingdings" panose="05000000000000000000" pitchFamily="2" charset="2"/>
              </a:rPr>
              <a:t>hoạch</a:t>
            </a:r>
            <a:r>
              <a:rPr lang="en-US" baseline="0" dirty="0" smtClean="0">
                <a:sym typeface="Wingdings" panose="05000000000000000000" pitchFamily="2" charset="2"/>
              </a:rPr>
              <a:t> </a:t>
            </a:r>
            <a:r>
              <a:rPr lang="en-US" baseline="0" dirty="0" err="1" smtClean="0">
                <a:sym typeface="Wingdings" panose="05000000000000000000" pitchFamily="2" charset="2"/>
              </a:rPr>
              <a:t>sx</a:t>
            </a:r>
            <a:endParaRPr lang="en-US" baseline="0" dirty="0" smtClean="0">
              <a:sym typeface="Wingdings" panose="05000000000000000000" pitchFamily="2" charset="2"/>
            </a:endParaRPr>
          </a:p>
          <a:p>
            <a:r>
              <a:rPr lang="en-US" dirty="0" smtClean="0"/>
              <a:t>https://www.vosco.vn/vi/a/lich-tau-container-117</a:t>
            </a:r>
            <a:endParaRPr lang="en-US" dirty="0"/>
          </a:p>
        </p:txBody>
      </p:sp>
      <p:sp>
        <p:nvSpPr>
          <p:cNvPr id="4" name="Slide Number Placeholder 3"/>
          <p:cNvSpPr>
            <a:spLocks noGrp="1"/>
          </p:cNvSpPr>
          <p:nvPr>
            <p:ph type="sldNum" sz="quarter" idx="10"/>
          </p:nvPr>
        </p:nvSpPr>
        <p:spPr/>
        <p:txBody>
          <a:bodyPr/>
          <a:lstStyle/>
          <a:p>
            <a:fld id="{CBE40377-7959-44A3-9E3A-A2263C614A7F}" type="slidenum">
              <a:rPr lang="en-US" smtClean="0"/>
              <a:t>25</a:t>
            </a:fld>
            <a:endParaRPr lang="en-US"/>
          </a:p>
        </p:txBody>
      </p:sp>
    </p:spTree>
    <p:extLst>
      <p:ext uri="{BB962C8B-B14F-4D97-AF65-F5344CB8AC3E}">
        <p14:creationId xmlns:p14="http://schemas.microsoft.com/office/powerpoint/2010/main" val="2327885985"/>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1" i="0" kern="1200" dirty="0" smtClean="0">
                <a:solidFill>
                  <a:schemeClr val="tx1"/>
                </a:solidFill>
                <a:effectLst/>
                <a:latin typeface="+mn-lt"/>
                <a:ea typeface="+mn-ea"/>
                <a:cs typeface="+mn-cs"/>
              </a:rPr>
              <a:t>t</a:t>
            </a:r>
            <a:r>
              <a:rPr lang="vi-VN" sz="1200" b="1" i="0" kern="1200" dirty="0" smtClean="0">
                <a:solidFill>
                  <a:schemeClr val="tx1"/>
                </a:solidFill>
                <a:effectLst/>
                <a:latin typeface="+mn-lt"/>
                <a:ea typeface="+mn-ea"/>
                <a:cs typeface="+mn-cs"/>
              </a:rPr>
              <a:t>ính đúng h</a:t>
            </a:r>
            <a:r>
              <a:rPr lang="en-US" sz="1200" b="1" i="0" kern="1200" dirty="0" err="1" smtClean="0">
                <a:solidFill>
                  <a:schemeClr val="tx1"/>
                </a:solidFill>
                <a:effectLst/>
                <a:latin typeface="+mn-lt"/>
                <a:ea typeface="+mn-ea"/>
                <a:cs typeface="+mn-cs"/>
              </a:rPr>
              <a:t>ạn</a:t>
            </a:r>
            <a:r>
              <a:rPr lang="vi-VN" sz="1200" b="1" i="0" kern="1200" dirty="0" smtClean="0">
                <a:solidFill>
                  <a:schemeClr val="tx1"/>
                </a:solidFill>
                <a:effectLst/>
                <a:latin typeface="+mn-lt"/>
                <a:ea typeface="+mn-ea"/>
                <a:cs typeface="+mn-cs"/>
              </a:rPr>
              <a:t> phản ánh uy tín của </a:t>
            </a:r>
            <a:r>
              <a:rPr lang="en-US" sz="1200" b="1" i="0" kern="1200" dirty="0" smtClean="0">
                <a:solidFill>
                  <a:schemeClr val="tx1"/>
                </a:solidFill>
                <a:effectLst/>
                <a:latin typeface="+mn-lt"/>
                <a:ea typeface="+mn-ea"/>
                <a:cs typeface="+mn-cs"/>
              </a:rPr>
              <a:t>NHÀ</a:t>
            </a:r>
            <a:r>
              <a:rPr lang="vi-VN" sz="1200" b="1" i="0" kern="1200" dirty="0" smtClean="0">
                <a:solidFill>
                  <a:schemeClr val="tx1"/>
                </a:solidFill>
                <a:effectLst/>
                <a:latin typeface="+mn-lt"/>
                <a:ea typeface="+mn-ea"/>
                <a:cs typeface="+mn-cs"/>
              </a:rPr>
              <a:t> vận tải đảm bảo việc đúng hạn sẽ tạo ra lợi ích rất lớn cho </a:t>
            </a:r>
            <a:r>
              <a:rPr lang="en-US" sz="1200" b="1" i="0" kern="1200" dirty="0" smtClean="0">
                <a:solidFill>
                  <a:schemeClr val="tx1"/>
                </a:solidFill>
                <a:effectLst/>
                <a:latin typeface="+mn-lt"/>
                <a:ea typeface="+mn-ea"/>
                <a:cs typeface="+mn-cs"/>
              </a:rPr>
              <a:t>NHÀ</a:t>
            </a:r>
            <a:r>
              <a:rPr lang="vi-VN" sz="1200" b="1" i="0" kern="1200" dirty="0" smtClean="0">
                <a:solidFill>
                  <a:schemeClr val="tx1"/>
                </a:solidFill>
                <a:effectLst/>
                <a:latin typeface="+mn-lt"/>
                <a:ea typeface="+mn-ea"/>
                <a:cs typeface="+mn-cs"/>
              </a:rPr>
              <a:t> vận tải khi có được nhiều niềm tin hơn từ khách hàng </a:t>
            </a:r>
            <a:r>
              <a:rPr lang="vi-VN" sz="1200" b="0" i="0" kern="1200" dirty="0" smtClean="0">
                <a:solidFill>
                  <a:schemeClr val="tx1"/>
                </a:solidFill>
                <a:effectLst/>
                <a:latin typeface="+mn-lt"/>
                <a:ea typeface="+mn-ea"/>
                <a:cs typeface="+mn-cs"/>
              </a:rPr>
              <a:t>Mặt khác đảm bảo được sự đúng hạn </a:t>
            </a:r>
            <a:r>
              <a:rPr lang="vi-VN" sz="1200" b="1" i="0" kern="1200" dirty="0" smtClean="0">
                <a:solidFill>
                  <a:schemeClr val="tx1"/>
                </a:solidFill>
                <a:effectLst/>
                <a:latin typeface="+mn-lt"/>
                <a:ea typeface="+mn-ea"/>
                <a:cs typeface="+mn-cs"/>
              </a:rPr>
              <a:t>sẽ giúp cho khách hàng của nhà vận tải Hoàn Thành Chiến Lược phân phối hàng hóa ra thị trường</a:t>
            </a:r>
            <a:r>
              <a:rPr lang="en-US" sz="1200" b="1" i="0" kern="1200" dirty="0" smtClean="0">
                <a:solidFill>
                  <a:schemeClr val="tx1"/>
                </a:solidFill>
                <a:effectLst/>
                <a:latin typeface="+mn-lt"/>
                <a:ea typeface="+mn-ea"/>
                <a:cs typeface="+mn-cs"/>
              </a:rPr>
              <a:t> </a:t>
            </a:r>
            <a:r>
              <a:rPr lang="en-US" sz="1200" b="1" i="0" kern="1200" dirty="0" err="1" smtClean="0">
                <a:solidFill>
                  <a:schemeClr val="tx1"/>
                </a:solidFill>
                <a:effectLst/>
                <a:latin typeface="+mn-lt"/>
                <a:ea typeface="+mn-ea"/>
                <a:cs typeface="+mn-cs"/>
              </a:rPr>
              <a:t>trong</a:t>
            </a:r>
            <a:r>
              <a:rPr lang="vi-VN" sz="1200" b="1" i="0" kern="1200" dirty="0" smtClean="0">
                <a:solidFill>
                  <a:schemeClr val="tx1"/>
                </a:solidFill>
                <a:effectLst/>
                <a:latin typeface="+mn-lt"/>
                <a:ea typeface="+mn-ea"/>
                <a:cs typeface="+mn-cs"/>
              </a:rPr>
              <a:t> chiến lược </a:t>
            </a:r>
            <a:r>
              <a:rPr lang="en-US" sz="1200" b="1" i="0" kern="1200" dirty="0" smtClean="0">
                <a:solidFill>
                  <a:schemeClr val="tx1"/>
                </a:solidFill>
                <a:effectLst/>
                <a:latin typeface="+mn-lt"/>
                <a:ea typeface="+mn-ea"/>
                <a:cs typeface="+mn-cs"/>
              </a:rPr>
              <a:t>marketing</a:t>
            </a:r>
            <a:r>
              <a:rPr lang="en-US" sz="1200" b="1" i="0" kern="1200" baseline="0" dirty="0" smtClean="0">
                <a:solidFill>
                  <a:schemeClr val="tx1"/>
                </a:solidFill>
                <a:effectLst/>
                <a:latin typeface="+mn-lt"/>
                <a:ea typeface="+mn-ea"/>
                <a:cs typeface="+mn-cs"/>
              </a:rPr>
              <a:t> mix</a:t>
            </a:r>
            <a:r>
              <a:rPr lang="en-US" sz="1200" b="1" i="0" kern="1200" dirty="0" smtClean="0">
                <a:solidFill>
                  <a:schemeClr val="tx1"/>
                </a:solidFill>
                <a:effectLst/>
                <a:latin typeface="+mn-lt"/>
                <a:ea typeface="+mn-ea"/>
                <a:cs typeface="+mn-cs"/>
              </a:rPr>
              <a:t>-</a:t>
            </a:r>
            <a:r>
              <a:rPr lang="en-US" sz="1200" b="1" i="0" kern="1200" dirty="0" smtClean="0">
                <a:solidFill>
                  <a:schemeClr val="tx1"/>
                </a:solidFill>
                <a:effectLst/>
                <a:latin typeface="+mn-lt"/>
                <a:ea typeface="+mn-ea"/>
                <a:cs typeface="+mn-cs"/>
                <a:sym typeface="Wingdings" panose="05000000000000000000" pitchFamily="2" charset="2"/>
              </a:rPr>
              <a:t> </a:t>
            </a:r>
            <a:r>
              <a:rPr lang="en-US" sz="1200" b="1" i="0" kern="1200" dirty="0" err="1" smtClean="0">
                <a:solidFill>
                  <a:schemeClr val="tx1"/>
                </a:solidFill>
                <a:effectLst/>
                <a:latin typeface="+mn-lt"/>
                <a:ea typeface="+mn-ea"/>
                <a:cs typeface="+mn-cs"/>
                <a:sym typeface="Wingdings" panose="05000000000000000000" pitchFamily="2" charset="2"/>
              </a:rPr>
              <a:t>hàng</a:t>
            </a:r>
            <a:r>
              <a:rPr lang="en-US" sz="1200" b="1" i="0" kern="1200" baseline="0" dirty="0" smtClean="0">
                <a:solidFill>
                  <a:schemeClr val="tx1"/>
                </a:solidFill>
                <a:effectLst/>
                <a:latin typeface="+mn-lt"/>
                <a:ea typeface="+mn-ea"/>
                <a:cs typeface="+mn-cs"/>
                <a:sym typeface="Wingdings" panose="05000000000000000000" pitchFamily="2" charset="2"/>
              </a:rPr>
              <a:t> </a:t>
            </a:r>
            <a:r>
              <a:rPr lang="en-US" sz="1200" b="1" i="0" kern="1200" baseline="0" dirty="0" err="1" smtClean="0">
                <a:solidFill>
                  <a:schemeClr val="tx1"/>
                </a:solidFill>
                <a:effectLst/>
                <a:latin typeface="+mn-lt"/>
                <a:ea typeface="+mn-ea"/>
                <a:cs typeface="+mn-cs"/>
                <a:sym typeface="Wingdings" panose="05000000000000000000" pitchFamily="2" charset="2"/>
              </a:rPr>
              <a:t>hóa</a:t>
            </a:r>
            <a:r>
              <a:rPr lang="en-US" sz="1200" b="1" i="0" kern="1200" baseline="0" dirty="0" smtClean="0">
                <a:solidFill>
                  <a:schemeClr val="tx1"/>
                </a:solidFill>
                <a:effectLst/>
                <a:latin typeface="+mn-lt"/>
                <a:ea typeface="+mn-ea"/>
                <a:cs typeface="+mn-cs"/>
                <a:sym typeface="Wingdings" panose="05000000000000000000" pitchFamily="2" charset="2"/>
              </a:rPr>
              <a:t> </a:t>
            </a:r>
            <a:r>
              <a:rPr lang="en-US" sz="1200" b="1" i="0" kern="1200" baseline="0" dirty="0" err="1" smtClean="0">
                <a:solidFill>
                  <a:schemeClr val="tx1"/>
                </a:solidFill>
                <a:effectLst/>
                <a:latin typeface="+mn-lt"/>
                <a:ea typeface="+mn-ea"/>
                <a:cs typeface="+mn-cs"/>
                <a:sym typeface="Wingdings" panose="05000000000000000000" pitchFamily="2" charset="2"/>
              </a:rPr>
              <a:t>đến</a:t>
            </a:r>
            <a:r>
              <a:rPr lang="en-US" sz="1200" b="1" i="0" kern="1200" baseline="0" dirty="0" smtClean="0">
                <a:solidFill>
                  <a:schemeClr val="tx1"/>
                </a:solidFill>
                <a:effectLst/>
                <a:latin typeface="+mn-lt"/>
                <a:ea typeface="+mn-ea"/>
                <a:cs typeface="+mn-cs"/>
                <a:sym typeface="Wingdings" panose="05000000000000000000" pitchFamily="2" charset="2"/>
              </a:rPr>
              <a:t> </a:t>
            </a:r>
            <a:r>
              <a:rPr lang="en-US" sz="1200" b="1" i="0" kern="1200" baseline="0" dirty="0" err="1" smtClean="0">
                <a:solidFill>
                  <a:schemeClr val="tx1"/>
                </a:solidFill>
                <a:effectLst/>
                <a:latin typeface="+mn-lt"/>
                <a:ea typeface="+mn-ea"/>
                <a:cs typeface="+mn-cs"/>
                <a:sym typeface="Wingdings" panose="05000000000000000000" pitchFamily="2" charset="2"/>
              </a:rPr>
              <a:t>tay</a:t>
            </a:r>
            <a:r>
              <a:rPr lang="en-US" sz="1200" b="1" i="0" kern="1200" baseline="0" dirty="0" smtClean="0">
                <a:solidFill>
                  <a:schemeClr val="tx1"/>
                </a:solidFill>
                <a:effectLst/>
                <a:latin typeface="+mn-lt"/>
                <a:ea typeface="+mn-ea"/>
                <a:cs typeface="+mn-cs"/>
                <a:sym typeface="Wingdings" panose="05000000000000000000" pitchFamily="2" charset="2"/>
              </a:rPr>
              <a:t> </a:t>
            </a:r>
            <a:r>
              <a:rPr lang="en-US" sz="1200" b="1" i="0" kern="1200" baseline="0" dirty="0" err="1" smtClean="0">
                <a:solidFill>
                  <a:schemeClr val="tx1"/>
                </a:solidFill>
                <a:effectLst/>
                <a:latin typeface="+mn-lt"/>
                <a:ea typeface="+mn-ea"/>
                <a:cs typeface="+mn-cs"/>
                <a:sym typeface="Wingdings" panose="05000000000000000000" pitchFamily="2" charset="2"/>
              </a:rPr>
              <a:t>ngườ</a:t>
            </a:r>
            <a:r>
              <a:rPr lang="en-US" sz="1200" b="1" i="0" kern="1200" baseline="0" dirty="0" smtClean="0">
                <a:solidFill>
                  <a:schemeClr val="tx1"/>
                </a:solidFill>
                <a:effectLst/>
                <a:latin typeface="+mn-lt"/>
                <a:ea typeface="+mn-ea"/>
                <a:cs typeface="+mn-cs"/>
                <a:sym typeface="Wingdings" panose="05000000000000000000" pitchFamily="2" charset="2"/>
              </a:rPr>
              <a:t> </a:t>
            </a:r>
            <a:r>
              <a:rPr lang="en-US" sz="1200" b="1" i="0" kern="1200" baseline="0" dirty="0" err="1" smtClean="0">
                <a:solidFill>
                  <a:schemeClr val="tx1"/>
                </a:solidFill>
                <a:effectLst/>
                <a:latin typeface="+mn-lt"/>
                <a:ea typeface="+mn-ea"/>
                <a:cs typeface="+mn-cs"/>
                <a:sym typeface="Wingdings" panose="05000000000000000000" pitchFamily="2" charset="2"/>
              </a:rPr>
              <a:t>tiêu</a:t>
            </a:r>
            <a:r>
              <a:rPr lang="en-US" sz="1200" b="1" i="0" kern="1200" baseline="0" dirty="0" smtClean="0">
                <a:solidFill>
                  <a:schemeClr val="tx1"/>
                </a:solidFill>
                <a:effectLst/>
                <a:latin typeface="+mn-lt"/>
                <a:ea typeface="+mn-ea"/>
                <a:cs typeface="+mn-cs"/>
                <a:sym typeface="Wingdings" panose="05000000000000000000" pitchFamily="2" charset="2"/>
              </a:rPr>
              <a:t> </a:t>
            </a:r>
            <a:r>
              <a:rPr lang="en-US" sz="1200" b="1" i="0" kern="1200" baseline="0" dirty="0" err="1" smtClean="0">
                <a:solidFill>
                  <a:schemeClr val="tx1"/>
                </a:solidFill>
                <a:effectLst/>
                <a:latin typeface="+mn-lt"/>
                <a:ea typeface="+mn-ea"/>
                <a:cs typeface="+mn-cs"/>
                <a:sym typeface="Wingdings" panose="05000000000000000000" pitchFamily="2" charset="2"/>
              </a:rPr>
              <a:t>dùng</a:t>
            </a:r>
            <a:r>
              <a:rPr lang="en-US" sz="1200" b="1" i="0" kern="1200" baseline="0" dirty="0" smtClean="0">
                <a:solidFill>
                  <a:schemeClr val="tx1"/>
                </a:solidFill>
                <a:effectLst/>
                <a:latin typeface="+mn-lt"/>
                <a:ea typeface="+mn-ea"/>
                <a:cs typeface="+mn-cs"/>
                <a:sym typeface="Wingdings" panose="05000000000000000000" pitchFamily="2" charset="2"/>
              </a:rPr>
              <a:t> </a:t>
            </a:r>
            <a:r>
              <a:rPr lang="en-US" sz="1200" b="1" i="0" kern="1200" baseline="0" dirty="0" err="1" smtClean="0">
                <a:solidFill>
                  <a:schemeClr val="tx1"/>
                </a:solidFill>
                <a:effectLst/>
                <a:latin typeface="+mn-lt"/>
                <a:ea typeface="+mn-ea"/>
                <a:cs typeface="+mn-cs"/>
                <a:sym typeface="Wingdings" panose="05000000000000000000" pitchFamily="2" charset="2"/>
              </a:rPr>
              <a:t>đúng</a:t>
            </a:r>
            <a:r>
              <a:rPr lang="vi-VN" sz="1200" b="1" i="0" kern="1200" dirty="0" smtClean="0">
                <a:solidFill>
                  <a:schemeClr val="tx1"/>
                </a:solidFill>
                <a:effectLst/>
                <a:latin typeface="+mn-lt"/>
                <a:ea typeface="+mn-ea"/>
                <a:cs typeface="+mn-cs"/>
              </a:rPr>
              <a:t> thời điểm</a:t>
            </a:r>
            <a:r>
              <a:rPr lang="en-US" sz="1200" b="1" i="0" kern="1200" dirty="0" smtClean="0">
                <a:solidFill>
                  <a:schemeClr val="tx1"/>
                </a:solidFill>
                <a:effectLst/>
                <a:latin typeface="+mn-lt"/>
                <a:ea typeface="+mn-ea"/>
                <a:cs typeface="+mn-cs"/>
              </a:rPr>
              <a:t> </a:t>
            </a:r>
            <a:r>
              <a:rPr lang="en-US" sz="1200" b="1" i="0" kern="1200" dirty="0" err="1" smtClean="0">
                <a:solidFill>
                  <a:schemeClr val="tx1"/>
                </a:solidFill>
                <a:effectLst/>
                <a:latin typeface="+mn-lt"/>
                <a:ea typeface="+mn-ea"/>
                <a:cs typeface="+mn-cs"/>
              </a:rPr>
              <a:t>mà</a:t>
            </a:r>
            <a:r>
              <a:rPr lang="en-US" sz="1200" b="1" i="0" kern="1200" baseline="0" dirty="0" smtClean="0">
                <a:solidFill>
                  <a:schemeClr val="tx1"/>
                </a:solidFill>
                <a:effectLst/>
                <a:latin typeface="+mn-lt"/>
                <a:ea typeface="+mn-ea"/>
                <a:cs typeface="+mn-cs"/>
              </a:rPr>
              <a:t> </a:t>
            </a:r>
            <a:r>
              <a:rPr lang="en-US" sz="1200" b="1" i="0" kern="1200" baseline="0" dirty="0" err="1" smtClean="0">
                <a:solidFill>
                  <a:schemeClr val="tx1"/>
                </a:solidFill>
                <a:effectLst/>
                <a:latin typeface="+mn-lt"/>
                <a:ea typeface="+mn-ea"/>
                <a:cs typeface="+mn-cs"/>
              </a:rPr>
              <a:t>họ</a:t>
            </a:r>
            <a:r>
              <a:rPr lang="en-US" sz="1200" b="1" i="0" kern="1200" baseline="0" dirty="0" smtClean="0">
                <a:solidFill>
                  <a:schemeClr val="tx1"/>
                </a:solidFill>
                <a:effectLst/>
                <a:latin typeface="+mn-lt"/>
                <a:ea typeface="+mn-ea"/>
                <a:cs typeface="+mn-cs"/>
              </a:rPr>
              <a:t> </a:t>
            </a:r>
            <a:r>
              <a:rPr lang="en-US" sz="1200" b="1" i="0" kern="1200" baseline="0" dirty="0" err="1" smtClean="0">
                <a:solidFill>
                  <a:schemeClr val="tx1"/>
                </a:solidFill>
                <a:effectLst/>
                <a:latin typeface="+mn-lt"/>
                <a:ea typeface="+mn-ea"/>
                <a:cs typeface="+mn-cs"/>
              </a:rPr>
              <a:t>cần</a:t>
            </a:r>
            <a:r>
              <a:rPr lang="en-US" sz="1200" b="1" i="0" kern="1200" baseline="0" dirty="0" smtClean="0">
                <a:solidFill>
                  <a:schemeClr val="tx1"/>
                </a:solidFill>
                <a:effectLst/>
                <a:latin typeface="+mn-lt"/>
                <a:ea typeface="+mn-ea"/>
                <a:cs typeface="+mn-cs"/>
              </a:rPr>
              <a:t> </a:t>
            </a:r>
            <a:r>
              <a:rPr lang="en-US" sz="1200" b="1" i="0" kern="1200" baseline="0" dirty="0" smtClean="0">
                <a:solidFill>
                  <a:schemeClr val="tx1"/>
                </a:solidFill>
                <a:effectLst/>
                <a:latin typeface="+mn-lt"/>
                <a:ea typeface="+mn-ea"/>
                <a:cs typeface="+mn-cs"/>
                <a:sym typeface="Wingdings" panose="05000000000000000000" pitchFamily="2" charset="2"/>
              </a:rPr>
              <a:t> </a:t>
            </a:r>
            <a:r>
              <a:rPr lang="en-US" sz="1200" b="1" i="0" kern="1200" baseline="0" dirty="0" err="1" smtClean="0">
                <a:solidFill>
                  <a:schemeClr val="tx1"/>
                </a:solidFill>
                <a:effectLst/>
                <a:latin typeface="+mn-lt"/>
                <a:ea typeface="+mn-ea"/>
                <a:cs typeface="+mn-cs"/>
                <a:sym typeface="Wingdings" panose="05000000000000000000" pitchFamily="2" charset="2"/>
              </a:rPr>
              <a:t>điều</a:t>
            </a:r>
            <a:r>
              <a:rPr lang="en-US" sz="1200" b="1" i="0" kern="1200" baseline="0" dirty="0" smtClean="0">
                <a:solidFill>
                  <a:schemeClr val="tx1"/>
                </a:solidFill>
                <a:effectLst/>
                <a:latin typeface="+mn-lt"/>
                <a:ea typeface="+mn-ea"/>
                <a:cs typeface="+mn-cs"/>
                <a:sym typeface="Wingdings" panose="05000000000000000000" pitchFamily="2" charset="2"/>
              </a:rPr>
              <a:t> </a:t>
            </a:r>
            <a:r>
              <a:rPr lang="en-US" sz="1200" b="1" i="0" kern="1200" baseline="0" dirty="0" err="1" smtClean="0">
                <a:solidFill>
                  <a:schemeClr val="tx1"/>
                </a:solidFill>
                <a:effectLst/>
                <a:latin typeface="+mn-lt"/>
                <a:ea typeface="+mn-ea"/>
                <a:cs typeface="+mn-cs"/>
                <a:sym typeface="Wingdings" panose="05000000000000000000" pitchFamily="2" charset="2"/>
              </a:rPr>
              <a:t>này</a:t>
            </a:r>
            <a:r>
              <a:rPr lang="vi-VN" sz="1200" b="1" i="0" kern="1200" dirty="0" smtClean="0">
                <a:solidFill>
                  <a:schemeClr val="tx1"/>
                </a:solidFill>
                <a:effectLst/>
                <a:latin typeface="+mn-lt"/>
                <a:ea typeface="+mn-ea"/>
                <a:cs typeface="+mn-cs"/>
              </a:rPr>
              <a:t> </a:t>
            </a:r>
            <a:r>
              <a:rPr lang="vi-VN" sz="1200" b="0" i="0" kern="1200" dirty="0" smtClean="0">
                <a:solidFill>
                  <a:schemeClr val="tx1"/>
                </a:solidFill>
                <a:effectLst/>
                <a:latin typeface="+mn-lt"/>
                <a:ea typeface="+mn-ea"/>
                <a:cs typeface="+mn-cs"/>
              </a:rPr>
              <a:t>rất quan trọng đối với nhà </a:t>
            </a:r>
            <a:r>
              <a:rPr lang="en-US" sz="1200" b="0" i="0" kern="1200" dirty="0" smtClean="0">
                <a:solidFill>
                  <a:schemeClr val="tx1"/>
                </a:solidFill>
                <a:effectLst/>
                <a:latin typeface="+mn-lt"/>
                <a:ea typeface="+mn-ea"/>
                <a:cs typeface="+mn-cs"/>
              </a:rPr>
              <a:t>SXKD </a:t>
            </a:r>
            <a:r>
              <a:rPr lang="vi-VN" sz="1200" b="0" i="0" kern="1200" dirty="0" smtClean="0">
                <a:solidFill>
                  <a:schemeClr val="tx1"/>
                </a:solidFill>
                <a:effectLst/>
                <a:latin typeface="+mn-lt"/>
                <a:ea typeface="+mn-ea"/>
                <a:cs typeface="+mn-cs"/>
              </a:rPr>
              <a:t>cũng là hàng hóa đó nhưng nếu  phân phối chậm hơn một vài ngày một vài tuần cũng khiến cho doanh số hàng hóa đó giảm đi rất nhiều Do đối thủ cạnh tranh do sự thay đổi  sở thích của người tiêu dùng do độ hot của sản phẩm và nhiều vấn đề khác ta lấy </a:t>
            </a:r>
            <a:endParaRPr lang="en-US" sz="1200" b="0" i="0" kern="1200" dirty="0" smtClean="0">
              <a:solidFill>
                <a:schemeClr val="tx1"/>
              </a:solidFill>
              <a:effectLst/>
              <a:latin typeface="+mn-lt"/>
              <a:ea typeface="+mn-ea"/>
              <a:cs typeface="+mn-cs"/>
            </a:endParaRPr>
          </a:p>
          <a:p>
            <a:r>
              <a:rPr lang="en-US" sz="1200" b="0" i="0" kern="1200" dirty="0" smtClean="0">
                <a:solidFill>
                  <a:schemeClr val="tx1"/>
                </a:solidFill>
                <a:effectLst/>
                <a:latin typeface="+mn-lt"/>
                <a:ea typeface="+mn-ea"/>
                <a:cs typeface="+mn-cs"/>
              </a:rPr>
              <a:t>\</a:t>
            </a:r>
            <a:r>
              <a:rPr lang="vi-VN" sz="1200" b="1" i="0" kern="1200" dirty="0" smtClean="0">
                <a:solidFill>
                  <a:schemeClr val="tx1"/>
                </a:solidFill>
                <a:effectLst/>
                <a:latin typeface="+mn-lt"/>
                <a:ea typeface="+mn-ea"/>
                <a:cs typeface="+mn-cs"/>
              </a:rPr>
              <a:t>ví dụ Samsung là một điển hìnhJust in time rất quan trọng ví dụ như cty Samsung có lô hàng điệm tử từ VN đi wa Nhật qua hãng tàu CMA-CGM, CTY Samsung đã tính rất kỹ về thờ gian hàng đến để bán hàng lun nhưng cuối cùng là bị trễ tàu --&gt; do lúc làm thủ tục HQ thì a nv làm xuất khẩu ĐÃ QUÊN làm thanh lý HQ nên hàng ko đc ghi vào sổ tàu --&gt; CTY đề nghị hãng tàu qua vosco ( điều đó là ko thể trả tiền thuê cont) , nếu đợi qua chuyến khác trễ 2 ngày --&gt; Samsung ko chịu--&gt;CTY rút hết hàng ra khỏi cont đi hàng air--&gt; chi phí rất cao nhưng đảm bảo mục tiêu </a:t>
            </a:r>
            <a:r>
              <a:rPr lang="vi-VN" sz="1200" b="0" i="0" kern="1200" dirty="0" smtClean="0">
                <a:solidFill>
                  <a:schemeClr val="tx1"/>
                </a:solidFill>
                <a:effectLst/>
                <a:latin typeface="+mn-lt"/>
                <a:ea typeface="+mn-ea"/>
                <a:cs typeface="+mn-cs"/>
              </a:rPr>
              <a:t>đúng lúc</a:t>
            </a:r>
            <a:endParaRPr lang="en-US" dirty="0" smtClean="0"/>
          </a:p>
        </p:txBody>
      </p:sp>
      <p:sp>
        <p:nvSpPr>
          <p:cNvPr id="4" name="Slide Number Placeholder 3"/>
          <p:cNvSpPr>
            <a:spLocks noGrp="1"/>
          </p:cNvSpPr>
          <p:nvPr>
            <p:ph type="sldNum" sz="quarter" idx="10"/>
          </p:nvPr>
        </p:nvSpPr>
        <p:spPr/>
        <p:txBody>
          <a:bodyPr/>
          <a:lstStyle/>
          <a:p>
            <a:fld id="{CBE40377-7959-44A3-9E3A-A2263C614A7F}" type="slidenum">
              <a:rPr lang="en-US" smtClean="0"/>
              <a:t>26</a:t>
            </a:fld>
            <a:endParaRPr lang="en-US"/>
          </a:p>
        </p:txBody>
      </p:sp>
    </p:spTree>
    <p:extLst>
      <p:ext uri="{BB962C8B-B14F-4D97-AF65-F5344CB8AC3E}">
        <p14:creationId xmlns:p14="http://schemas.microsoft.com/office/powerpoint/2010/main" val="1764119714"/>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200" b="1" dirty="0" err="1" smtClean="0">
                <a:latin typeface="Times New Roman" panose="02020603050405020304" pitchFamily="18" charset="0"/>
                <a:cs typeface="Times New Roman" panose="02020603050405020304" pitchFamily="18" charset="0"/>
              </a:rPr>
              <a:t>Vận</a:t>
            </a:r>
            <a:r>
              <a:rPr lang="en-US" sz="1200" b="1" dirty="0" smtClean="0">
                <a:latin typeface="Times New Roman" panose="02020603050405020304" pitchFamily="18" charset="0"/>
                <a:cs typeface="Times New Roman" panose="02020603050405020304" pitchFamily="18" charset="0"/>
              </a:rPr>
              <a:t> </a:t>
            </a:r>
            <a:r>
              <a:rPr lang="en-US" sz="1200" b="1" dirty="0" err="1" smtClean="0">
                <a:latin typeface="Times New Roman" panose="02020603050405020304" pitchFamily="18" charset="0"/>
                <a:cs typeface="Times New Roman" panose="02020603050405020304" pitchFamily="18" charset="0"/>
              </a:rPr>
              <a:t>tải</a:t>
            </a:r>
            <a:r>
              <a:rPr lang="en-US" sz="1200" b="1" dirty="0" smtClean="0">
                <a:latin typeface="Times New Roman" panose="02020603050405020304" pitchFamily="18" charset="0"/>
                <a:cs typeface="Times New Roman" panose="02020603050405020304" pitchFamily="18" charset="0"/>
              </a:rPr>
              <a:t> là </a:t>
            </a:r>
            <a:r>
              <a:rPr lang="en-US" sz="1200" b="1" dirty="0" err="1" smtClean="0">
                <a:latin typeface="Times New Roman" panose="02020603050405020304" pitchFamily="18" charset="0"/>
                <a:cs typeface="Times New Roman" panose="02020603050405020304" pitchFamily="18" charset="0"/>
              </a:rPr>
              <a:t>ngành</a:t>
            </a:r>
            <a:r>
              <a:rPr lang="en-US" sz="1200" b="1" dirty="0" smtClean="0">
                <a:latin typeface="Times New Roman" panose="02020603050405020304" pitchFamily="18" charset="0"/>
                <a:cs typeface="Times New Roman" panose="02020603050405020304" pitchFamily="18" charset="0"/>
              </a:rPr>
              <a:t> là </a:t>
            </a:r>
            <a:r>
              <a:rPr lang="en-US" sz="1200" b="1" dirty="0" err="1" smtClean="0">
                <a:latin typeface="Times New Roman" panose="02020603050405020304" pitchFamily="18" charset="0"/>
                <a:cs typeface="Times New Roman" panose="02020603050405020304" pitchFamily="18" charset="0"/>
              </a:rPr>
              <a:t>sx</a:t>
            </a:r>
            <a:r>
              <a:rPr lang="en-US" sz="1200" b="1" dirty="0" smtClean="0">
                <a:latin typeface="Times New Roman" panose="02020603050405020304" pitchFamily="18" charset="0"/>
                <a:cs typeface="Times New Roman" panose="02020603050405020304" pitchFamily="18" charset="0"/>
              </a:rPr>
              <a:t> </a:t>
            </a:r>
            <a:r>
              <a:rPr lang="en-US" sz="1200" b="1" dirty="0" err="1" smtClean="0">
                <a:latin typeface="Times New Roman" panose="02020603050405020304" pitchFamily="18" charset="0"/>
                <a:cs typeface="Times New Roman" panose="02020603050405020304" pitchFamily="18" charset="0"/>
              </a:rPr>
              <a:t>vật</a:t>
            </a:r>
            <a:r>
              <a:rPr lang="en-US" sz="1200" b="1" dirty="0" smtClean="0">
                <a:latin typeface="Times New Roman" panose="02020603050405020304" pitchFamily="18" charset="0"/>
                <a:cs typeface="Times New Roman" panose="02020603050405020304" pitchFamily="18" charset="0"/>
              </a:rPr>
              <a:t> </a:t>
            </a:r>
            <a:r>
              <a:rPr lang="en-US" sz="1200" b="1" dirty="0" err="1" smtClean="0">
                <a:latin typeface="Times New Roman" panose="02020603050405020304" pitchFamily="18" charset="0"/>
                <a:cs typeface="Times New Roman" panose="02020603050405020304" pitchFamily="18" charset="0"/>
              </a:rPr>
              <a:t>chất</a:t>
            </a:r>
            <a:r>
              <a:rPr lang="vi-VN" sz="1200" b="0" i="0" kern="1200" dirty="0" smtClean="0">
                <a:solidFill>
                  <a:schemeClr val="tx1"/>
                </a:solidFill>
                <a:effectLst/>
                <a:latin typeface="+mn-lt"/>
                <a:ea typeface="+mn-ea"/>
                <a:cs typeface="+mn-cs"/>
              </a:rPr>
              <a:t>Vận tải là ngành sản xuất vật chất với ba ý </a:t>
            </a:r>
            <a:endParaRPr lang="en-US" sz="1200" b="0" i="0" kern="1200" dirty="0" smtClean="0">
              <a:solidFill>
                <a:schemeClr val="tx1"/>
              </a:solidFill>
              <a:effectLst/>
              <a:latin typeface="+mn-lt"/>
              <a:ea typeface="+mn-ea"/>
              <a:cs typeface="+mn-cs"/>
            </a:endParaRPr>
          </a:p>
          <a:p>
            <a:pPr marL="171450" marR="0" indent="-171450" algn="l"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lang="vi-VN" sz="1200" b="1" i="0" kern="1200" dirty="0" smtClean="0">
                <a:solidFill>
                  <a:schemeClr val="tx1"/>
                </a:solidFill>
                <a:effectLst/>
                <a:latin typeface="+mn-lt"/>
                <a:ea typeface="+mn-ea"/>
                <a:cs typeface="+mn-cs"/>
              </a:rPr>
              <a:t>ý một có đủ ba yếu tố cơ bản của sản xuất vật chất</a:t>
            </a:r>
            <a:r>
              <a:rPr lang="en-US" sz="1200" b="1" i="0" kern="1200" baseline="0" dirty="0" smtClean="0">
                <a:solidFill>
                  <a:schemeClr val="tx1"/>
                </a:solidFill>
                <a:effectLst/>
                <a:latin typeface="+mn-lt"/>
                <a:ea typeface="+mn-ea"/>
                <a:cs typeface="+mn-cs"/>
              </a:rPr>
              <a:t> </a:t>
            </a:r>
            <a:r>
              <a:rPr lang="vi-VN" sz="1200" b="0" i="0" kern="1200" dirty="0" smtClean="0">
                <a:solidFill>
                  <a:schemeClr val="tx1"/>
                </a:solidFill>
                <a:effectLst/>
                <a:latin typeface="+mn-lt"/>
                <a:ea typeface="+mn-ea"/>
                <a:cs typeface="+mn-cs"/>
              </a:rPr>
              <a:t>gồm công cụ lao động đối tượng lao động sức lao động </a:t>
            </a:r>
            <a:endParaRPr lang="en-US" sz="1200" b="0" i="0" kern="1200" dirty="0" smtClean="0">
              <a:solidFill>
                <a:schemeClr val="tx1"/>
              </a:solidFill>
              <a:effectLst/>
              <a:latin typeface="+mn-lt"/>
              <a:ea typeface="+mn-ea"/>
              <a:cs typeface="+mn-cs"/>
            </a:endParaRPr>
          </a:p>
          <a:p>
            <a:pPr marL="171450" marR="0" indent="-171450" algn="l"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lang="vi-VN" sz="1200" b="1" i="0" kern="1200" dirty="0" smtClean="0">
                <a:solidFill>
                  <a:schemeClr val="tx1"/>
                </a:solidFill>
                <a:effectLst/>
                <a:latin typeface="+mn-lt"/>
                <a:ea typeface="+mn-ea"/>
                <a:cs typeface="+mn-cs"/>
              </a:rPr>
              <a:t>thứ hai có sản phẩm sản phẩm là hàng hóa</a:t>
            </a:r>
            <a:r>
              <a:rPr lang="vi-VN" sz="1200" b="0" i="0" kern="1200" dirty="0" smtClean="0">
                <a:solidFill>
                  <a:schemeClr val="tx1"/>
                </a:solidFill>
                <a:effectLst/>
                <a:latin typeface="+mn-lt"/>
                <a:ea typeface="+mn-ea"/>
                <a:cs typeface="+mn-cs"/>
              </a:rPr>
              <a:t> gồm giá trị và giá trị sử dụng </a:t>
            </a:r>
            <a:endParaRPr lang="en-US" sz="1200" b="0" i="0" kern="1200" dirty="0" smtClean="0">
              <a:solidFill>
                <a:schemeClr val="tx1"/>
              </a:solidFill>
              <a:effectLst/>
              <a:latin typeface="+mn-lt"/>
              <a:ea typeface="+mn-ea"/>
              <a:cs typeface="+mn-cs"/>
            </a:endParaRPr>
          </a:p>
          <a:p>
            <a:pPr marL="171450" marR="0" indent="-171450" algn="l"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lang="vi-VN" sz="1200" b="1" i="0" kern="1200" dirty="0" smtClean="0">
                <a:solidFill>
                  <a:schemeClr val="tx1"/>
                </a:solidFill>
                <a:effectLst/>
                <a:latin typeface="+mn-lt"/>
                <a:ea typeface="+mn-ea"/>
                <a:cs typeface="+mn-cs"/>
              </a:rPr>
              <a:t>ý 3 sản phẩm có tính thương mại </a:t>
            </a:r>
            <a:r>
              <a:rPr lang="en-US" sz="1200" b="0" i="0" kern="1200" dirty="0" smtClean="0">
                <a:solidFill>
                  <a:schemeClr val="tx1"/>
                </a:solidFill>
                <a:effectLst/>
                <a:latin typeface="+mn-lt"/>
                <a:ea typeface="+mn-ea"/>
                <a:cs typeface="+mn-cs"/>
              </a:rPr>
              <a:t>:</a:t>
            </a:r>
            <a:r>
              <a:rPr lang="en-US" sz="1200" b="0" i="0" kern="1200" baseline="0" dirty="0" smtClean="0">
                <a:solidFill>
                  <a:schemeClr val="tx1"/>
                </a:solidFill>
                <a:effectLst/>
                <a:latin typeface="+mn-lt"/>
                <a:ea typeface="+mn-ea"/>
                <a:cs typeface="+mn-cs"/>
              </a:rPr>
              <a:t> mua </a:t>
            </a:r>
            <a:r>
              <a:rPr lang="en-US" sz="1200" b="0" i="0" kern="1200" baseline="0" dirty="0" err="1" smtClean="0">
                <a:solidFill>
                  <a:schemeClr val="tx1"/>
                </a:solidFill>
                <a:effectLst/>
                <a:latin typeface="+mn-lt"/>
                <a:ea typeface="+mn-ea"/>
                <a:cs typeface="+mn-cs"/>
              </a:rPr>
              <a:t>sp</a:t>
            </a:r>
            <a:r>
              <a:rPr lang="en-US" sz="1200" b="0" i="0" kern="1200" baseline="0" dirty="0" smtClean="0">
                <a:solidFill>
                  <a:schemeClr val="tx1"/>
                </a:solidFill>
                <a:effectLst/>
                <a:latin typeface="+mn-lt"/>
                <a:ea typeface="+mn-ea"/>
                <a:cs typeface="+mn-cs"/>
              </a:rPr>
              <a:t> </a:t>
            </a:r>
            <a:r>
              <a:rPr lang="en-US" sz="1200" b="0" i="0" kern="1200" baseline="0" dirty="0" err="1" smtClean="0">
                <a:solidFill>
                  <a:schemeClr val="tx1"/>
                </a:solidFill>
                <a:effectLst/>
                <a:latin typeface="+mn-lt"/>
                <a:ea typeface="+mn-ea"/>
                <a:cs typeface="+mn-cs"/>
              </a:rPr>
              <a:t>vt</a:t>
            </a:r>
            <a:r>
              <a:rPr lang="en-US" sz="1200" b="0" i="0" kern="1200" baseline="0" dirty="0" smtClean="0">
                <a:solidFill>
                  <a:schemeClr val="tx1"/>
                </a:solidFill>
                <a:effectLst/>
                <a:latin typeface="+mn-lt"/>
                <a:ea typeface="+mn-ea"/>
                <a:cs typeface="+mn-cs"/>
              </a:rPr>
              <a:t> </a:t>
            </a:r>
            <a:r>
              <a:rPr lang="en-US" sz="1200" b="0" i="0" kern="1200" baseline="0" dirty="0" err="1" smtClean="0">
                <a:solidFill>
                  <a:schemeClr val="tx1"/>
                </a:solidFill>
                <a:effectLst/>
                <a:latin typeface="+mn-lt"/>
                <a:ea typeface="+mn-ea"/>
                <a:cs typeface="+mn-cs"/>
              </a:rPr>
              <a:t>ko</a:t>
            </a:r>
            <a:r>
              <a:rPr lang="en-US" sz="1200" b="0" i="0" kern="1200" baseline="0" dirty="0" smtClean="0">
                <a:solidFill>
                  <a:schemeClr val="tx1"/>
                </a:solidFill>
                <a:effectLst/>
                <a:latin typeface="+mn-lt"/>
                <a:ea typeface="+mn-ea"/>
                <a:cs typeface="+mn-cs"/>
              </a:rPr>
              <a:t> mua </a:t>
            </a:r>
            <a:r>
              <a:rPr lang="en-US" sz="1200" b="0" i="0" kern="1200" baseline="0" dirty="0" err="1" smtClean="0">
                <a:solidFill>
                  <a:schemeClr val="tx1"/>
                </a:solidFill>
                <a:effectLst/>
                <a:latin typeface="+mn-lt"/>
                <a:ea typeface="+mn-ea"/>
                <a:cs typeface="+mn-cs"/>
              </a:rPr>
              <a:t>sp</a:t>
            </a:r>
            <a:r>
              <a:rPr lang="en-US" sz="1200" b="0" i="0" kern="1200" baseline="0" dirty="0" smtClean="0">
                <a:solidFill>
                  <a:schemeClr val="tx1"/>
                </a:solidFill>
                <a:effectLst/>
                <a:latin typeface="+mn-lt"/>
                <a:ea typeface="+mn-ea"/>
                <a:cs typeface="+mn-cs"/>
              </a:rPr>
              <a:t> </a:t>
            </a:r>
            <a:r>
              <a:rPr lang="en-US" sz="1200" b="0" i="0" kern="1200" baseline="0" dirty="0" err="1" smtClean="0">
                <a:solidFill>
                  <a:schemeClr val="tx1"/>
                </a:solidFill>
                <a:effectLst/>
                <a:latin typeface="+mn-lt"/>
                <a:ea typeface="+mn-ea"/>
                <a:cs typeface="+mn-cs"/>
              </a:rPr>
              <a:t>cn</a:t>
            </a:r>
            <a:r>
              <a:rPr lang="en-US" sz="1200" b="0" i="0" kern="1200" baseline="0" dirty="0" smtClean="0">
                <a:solidFill>
                  <a:schemeClr val="tx1"/>
                </a:solidFill>
                <a:effectLst/>
                <a:latin typeface="+mn-lt"/>
                <a:ea typeface="+mn-ea"/>
                <a:cs typeface="+mn-cs"/>
              </a:rPr>
              <a:t> </a:t>
            </a:r>
            <a:r>
              <a:rPr lang="en-US" sz="1200" b="0" i="0" kern="1200" baseline="0" dirty="0" err="1" smtClean="0">
                <a:solidFill>
                  <a:schemeClr val="tx1"/>
                </a:solidFill>
                <a:effectLst/>
                <a:latin typeface="+mn-lt"/>
                <a:ea typeface="+mn-ea"/>
                <a:cs typeface="+mn-cs"/>
              </a:rPr>
              <a:t>và</a:t>
            </a:r>
            <a:r>
              <a:rPr lang="en-US" sz="1200" b="0" i="0" kern="1200" baseline="0" dirty="0" smtClean="0">
                <a:solidFill>
                  <a:schemeClr val="tx1"/>
                </a:solidFill>
                <a:effectLst/>
                <a:latin typeface="+mn-lt"/>
                <a:ea typeface="+mn-ea"/>
                <a:cs typeface="+mn-cs"/>
              </a:rPr>
              <a:t> </a:t>
            </a:r>
            <a:r>
              <a:rPr lang="en-US" sz="1200" b="0" i="0" kern="1200" baseline="0" dirty="0" err="1" smtClean="0">
                <a:solidFill>
                  <a:schemeClr val="tx1"/>
                </a:solidFill>
                <a:effectLst/>
                <a:latin typeface="+mn-lt"/>
                <a:ea typeface="+mn-ea"/>
                <a:cs typeface="+mn-cs"/>
              </a:rPr>
              <a:t>ngược</a:t>
            </a:r>
            <a:r>
              <a:rPr lang="en-US" sz="1200" b="0" i="0" kern="1200" baseline="0" dirty="0" smtClean="0">
                <a:solidFill>
                  <a:schemeClr val="tx1"/>
                </a:solidFill>
                <a:effectLst/>
                <a:latin typeface="+mn-lt"/>
                <a:ea typeface="+mn-ea"/>
                <a:cs typeface="+mn-cs"/>
              </a:rPr>
              <a:t> </a:t>
            </a:r>
            <a:r>
              <a:rPr lang="en-US" sz="1200" b="0" i="0" kern="1200" baseline="0" dirty="0" err="1" smtClean="0">
                <a:solidFill>
                  <a:schemeClr val="tx1"/>
                </a:solidFill>
                <a:effectLst/>
                <a:latin typeface="+mn-lt"/>
                <a:ea typeface="+mn-ea"/>
                <a:cs typeface="+mn-cs"/>
              </a:rPr>
              <a:t>lại</a:t>
            </a:r>
            <a:endParaRPr lang="en-US" sz="1200" b="0" i="0" kern="1200" dirty="0" smtClean="0">
              <a:solidFill>
                <a:schemeClr val="tx1"/>
              </a:solidFill>
              <a:effectLst/>
              <a:latin typeface="+mn-lt"/>
              <a:ea typeface="+mn-ea"/>
              <a:cs typeface="+mn-cs"/>
            </a:endParaRPr>
          </a:p>
          <a:p>
            <a:pPr marL="171450" marR="0" indent="-171450" algn="l"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lang="en-US" sz="1200" b="1" i="0" kern="1200" dirty="0" smtClean="0">
                <a:solidFill>
                  <a:schemeClr val="tx1"/>
                </a:solidFill>
                <a:effectLst/>
                <a:latin typeface="+mn-lt"/>
                <a:ea typeface="+mn-ea"/>
                <a:cs typeface="+mn-cs"/>
              </a:rPr>
              <a:t>y</a:t>
            </a:r>
            <a:r>
              <a:rPr lang="vi-VN" sz="1200" b="1" i="0" kern="1200" dirty="0" smtClean="0">
                <a:solidFill>
                  <a:schemeClr val="tx1"/>
                </a:solidFill>
                <a:effectLst/>
                <a:latin typeface="+mn-lt"/>
                <a:ea typeface="+mn-ea"/>
                <a:cs typeface="+mn-cs"/>
              </a:rPr>
              <a:t>í 4 có vị trí quan trọng trong nền kinh tế</a:t>
            </a:r>
            <a:endParaRPr lang="en-US" b="1" dirty="0" smtClean="0"/>
          </a:p>
          <a:p>
            <a:pPr marL="0" marR="0" indent="0" algn="l" defTabSz="914400" rtl="0" eaLnBrk="1" fontAlgn="auto" latinLnBrk="0" hangingPunct="1">
              <a:lnSpc>
                <a:spcPct val="100000"/>
              </a:lnSpc>
              <a:spcBef>
                <a:spcPts val="0"/>
              </a:spcBef>
              <a:spcAft>
                <a:spcPts val="0"/>
              </a:spcAft>
              <a:buClrTx/>
              <a:buSzTx/>
              <a:buFontTx/>
              <a:buNone/>
              <a:tabLst/>
              <a:defRPr/>
            </a:pPr>
            <a:r>
              <a:rPr lang="en-US" b="1" dirty="0" err="1" smtClean="0"/>
              <a:t>Vận</a:t>
            </a:r>
            <a:r>
              <a:rPr lang="en-US" b="1" dirty="0" smtClean="0"/>
              <a:t> </a:t>
            </a:r>
            <a:r>
              <a:rPr lang="en-US" b="1" dirty="0" err="1" smtClean="0"/>
              <a:t>tải</a:t>
            </a:r>
            <a:r>
              <a:rPr lang="en-US" b="1" baseline="0" dirty="0" smtClean="0"/>
              <a:t> là </a:t>
            </a:r>
            <a:r>
              <a:rPr lang="en-US" b="1" baseline="0" dirty="0" err="1" smtClean="0"/>
              <a:t>ngành</a:t>
            </a:r>
            <a:r>
              <a:rPr lang="en-US" b="1" baseline="0" dirty="0" smtClean="0"/>
              <a:t> </a:t>
            </a:r>
            <a:r>
              <a:rPr lang="en-US" b="1" baseline="0" dirty="0" err="1" smtClean="0"/>
              <a:t>sx</a:t>
            </a:r>
            <a:r>
              <a:rPr lang="en-US" b="1" baseline="0" dirty="0" smtClean="0"/>
              <a:t> </a:t>
            </a:r>
            <a:r>
              <a:rPr lang="en-US" b="1" baseline="0" dirty="0" err="1" smtClean="0"/>
              <a:t>độc</a:t>
            </a:r>
            <a:r>
              <a:rPr lang="en-US" b="1" baseline="0" dirty="0" smtClean="0"/>
              <a:t> </a:t>
            </a:r>
            <a:r>
              <a:rPr lang="en-US" b="1" baseline="0" dirty="0" err="1" smtClean="0"/>
              <a:t>lập</a:t>
            </a:r>
            <a:r>
              <a:rPr lang="en-US" b="1" baseline="0" dirty="0" smtClean="0"/>
              <a:t>: </a:t>
            </a:r>
            <a:endParaRPr lang="en-US" b="1" dirty="0" smtClean="0"/>
          </a:p>
          <a:p>
            <a:pPr marL="0" marR="0" indent="0" algn="l" defTabSz="914400" rtl="0" eaLnBrk="1" fontAlgn="auto" latinLnBrk="0" hangingPunct="1">
              <a:lnSpc>
                <a:spcPct val="100000"/>
              </a:lnSpc>
              <a:spcBef>
                <a:spcPts val="0"/>
              </a:spcBef>
              <a:spcAft>
                <a:spcPts val="0"/>
              </a:spcAft>
              <a:buClrTx/>
              <a:buSzTx/>
              <a:buFontTx/>
              <a:buNone/>
              <a:tabLst/>
              <a:defRPr/>
            </a:pPr>
            <a:r>
              <a:rPr lang="en-US" dirty="0" err="1" smtClean="0"/>
              <a:t>Trong</a:t>
            </a:r>
            <a:r>
              <a:rPr lang="en-US" dirty="0" smtClean="0"/>
              <a:t> </a:t>
            </a:r>
            <a:r>
              <a:rPr lang="en-US" dirty="0" err="1" smtClean="0"/>
              <a:t>lý</a:t>
            </a:r>
            <a:r>
              <a:rPr lang="en-US" baseline="0" dirty="0" smtClean="0"/>
              <a:t> </a:t>
            </a:r>
            <a:r>
              <a:rPr lang="en-US" baseline="0" dirty="0" err="1" smtClean="0"/>
              <a:t>thuyết</a:t>
            </a:r>
            <a:r>
              <a:rPr lang="en-US" baseline="0" dirty="0" smtClean="0"/>
              <a:t> </a:t>
            </a:r>
            <a:r>
              <a:rPr lang="en-US" baseline="0" dirty="0" err="1" smtClean="0"/>
              <a:t>của</a:t>
            </a:r>
            <a:r>
              <a:rPr lang="en-US" baseline="0" dirty="0" smtClean="0"/>
              <a:t> </a:t>
            </a:r>
            <a:r>
              <a:rPr lang="en-US" baseline="0" dirty="0" err="1" smtClean="0"/>
              <a:t>C.Mác</a:t>
            </a:r>
            <a:r>
              <a:rPr lang="en-US" baseline="0" dirty="0" smtClean="0"/>
              <a:t> </a:t>
            </a:r>
            <a:r>
              <a:rPr lang="en-US" baseline="0" dirty="0" err="1" smtClean="0"/>
              <a:t>ông</a:t>
            </a:r>
            <a:r>
              <a:rPr lang="en-US" baseline="0" dirty="0" smtClean="0"/>
              <a:t> </a:t>
            </a:r>
            <a:r>
              <a:rPr lang="en-US" baseline="0" dirty="0" err="1" smtClean="0"/>
              <a:t>đã</a:t>
            </a:r>
            <a:r>
              <a:rPr lang="en-US" baseline="0" dirty="0" smtClean="0"/>
              <a:t> </a:t>
            </a:r>
            <a:r>
              <a:rPr lang="en-US" baseline="0" dirty="0" err="1" smtClean="0"/>
              <a:t>nhận</a:t>
            </a:r>
            <a:r>
              <a:rPr lang="en-US" baseline="0" dirty="0" smtClean="0"/>
              <a:t> </a:t>
            </a:r>
            <a:r>
              <a:rPr lang="en-US" baseline="0" dirty="0" err="1" smtClean="0"/>
              <a:t>định</a:t>
            </a:r>
            <a:r>
              <a:rPr lang="en-US" baseline="0" dirty="0" smtClean="0"/>
              <a:t> </a:t>
            </a:r>
            <a:r>
              <a:rPr lang="en-US" b="1" baseline="0" dirty="0" err="1" smtClean="0"/>
              <a:t>vận</a:t>
            </a:r>
            <a:r>
              <a:rPr lang="en-US" b="1" baseline="0" dirty="0" smtClean="0"/>
              <a:t> </a:t>
            </a:r>
            <a:r>
              <a:rPr lang="en-US" b="1" baseline="0" dirty="0" err="1" smtClean="0"/>
              <a:t>tải</a:t>
            </a:r>
            <a:r>
              <a:rPr lang="en-US" b="1" baseline="0" dirty="0" smtClean="0"/>
              <a:t> </a:t>
            </a:r>
            <a:r>
              <a:rPr lang="en-US" b="1" baseline="0" dirty="0" err="1" smtClean="0"/>
              <a:t>là</a:t>
            </a:r>
            <a:r>
              <a:rPr lang="en-US" b="1" baseline="0" dirty="0" smtClean="0"/>
              <a:t> </a:t>
            </a:r>
            <a:r>
              <a:rPr lang="en-US" b="1" baseline="0" dirty="0" err="1" smtClean="0"/>
              <a:t>ngành</a:t>
            </a:r>
            <a:r>
              <a:rPr lang="en-US" b="1" baseline="0" dirty="0" smtClean="0"/>
              <a:t> </a:t>
            </a:r>
            <a:r>
              <a:rPr lang="en-US" b="1" baseline="0" dirty="0" err="1" smtClean="0"/>
              <a:t>sxvc</a:t>
            </a:r>
            <a:r>
              <a:rPr lang="en-US" b="1" baseline="0" dirty="0" smtClean="0"/>
              <a:t> </a:t>
            </a:r>
            <a:r>
              <a:rPr lang="en-US" b="1" baseline="0" dirty="0" err="1" smtClean="0"/>
              <a:t>thứ</a:t>
            </a:r>
            <a:r>
              <a:rPr lang="en-US" b="1" baseline="0" dirty="0" smtClean="0"/>
              <a:t> 4  </a:t>
            </a:r>
            <a:r>
              <a:rPr lang="en-US" b="1" baseline="0" dirty="0" err="1" smtClean="0"/>
              <a:t>và</a:t>
            </a:r>
            <a:r>
              <a:rPr lang="en-US" b="1" baseline="0" dirty="0" smtClean="0"/>
              <a:t> </a:t>
            </a:r>
            <a:r>
              <a:rPr lang="en-US" b="1" baseline="0" dirty="0" err="1" smtClean="0"/>
              <a:t>vận</a:t>
            </a:r>
            <a:r>
              <a:rPr lang="en-US" b="1" baseline="0" dirty="0" smtClean="0"/>
              <a:t> </a:t>
            </a:r>
            <a:r>
              <a:rPr lang="en-US" b="1" baseline="0" dirty="0" err="1" smtClean="0"/>
              <a:t>tải</a:t>
            </a:r>
            <a:r>
              <a:rPr lang="en-US" b="1" baseline="0" dirty="0" smtClean="0"/>
              <a:t> </a:t>
            </a:r>
            <a:r>
              <a:rPr lang="en-US" b="1" baseline="0" dirty="0" err="1" smtClean="0"/>
              <a:t>là</a:t>
            </a:r>
            <a:r>
              <a:rPr lang="en-US" b="1" baseline="0" dirty="0" smtClean="0"/>
              <a:t> </a:t>
            </a:r>
            <a:r>
              <a:rPr lang="en-US" b="1" baseline="0" dirty="0" err="1" smtClean="0"/>
              <a:t>sự</a:t>
            </a:r>
            <a:r>
              <a:rPr lang="en-US" b="1" baseline="0" dirty="0" smtClean="0"/>
              <a:t> </a:t>
            </a:r>
            <a:r>
              <a:rPr lang="en-US" b="1" baseline="0" dirty="0" err="1" smtClean="0"/>
              <a:t>kéo</a:t>
            </a:r>
            <a:r>
              <a:rPr lang="en-US" b="1" baseline="0" dirty="0" smtClean="0"/>
              <a:t> </a:t>
            </a:r>
            <a:r>
              <a:rPr lang="en-US" b="1" baseline="0" dirty="0" err="1" smtClean="0"/>
              <a:t>dài</a:t>
            </a:r>
            <a:r>
              <a:rPr lang="en-US" b="1" baseline="0" dirty="0" smtClean="0"/>
              <a:t> </a:t>
            </a:r>
            <a:r>
              <a:rPr lang="en-US" b="1" baseline="0" dirty="0" err="1" smtClean="0"/>
              <a:t>của</a:t>
            </a:r>
            <a:r>
              <a:rPr lang="en-US" b="1" baseline="0" dirty="0" smtClean="0"/>
              <a:t> </a:t>
            </a:r>
            <a:r>
              <a:rPr lang="en-US" b="1" baseline="0" dirty="0" err="1" smtClean="0"/>
              <a:t>quá</a:t>
            </a:r>
            <a:r>
              <a:rPr lang="en-US" b="1" baseline="0" dirty="0" smtClean="0"/>
              <a:t> </a:t>
            </a:r>
            <a:r>
              <a:rPr lang="en-US" b="1" baseline="0" dirty="0" err="1" smtClean="0"/>
              <a:t>trình</a:t>
            </a:r>
            <a:r>
              <a:rPr lang="en-US" b="1" baseline="0" dirty="0" smtClean="0"/>
              <a:t> </a:t>
            </a:r>
            <a:r>
              <a:rPr lang="en-US" b="1" baseline="0" dirty="0" err="1" smtClean="0"/>
              <a:t>sản</a:t>
            </a:r>
            <a:r>
              <a:rPr lang="en-US" b="1" baseline="0" dirty="0" smtClean="0"/>
              <a:t> </a:t>
            </a:r>
            <a:r>
              <a:rPr lang="en-US" b="1" baseline="0" dirty="0" err="1" smtClean="0"/>
              <a:t>xuất</a:t>
            </a:r>
            <a:r>
              <a:rPr lang="en-US" b="1" baseline="0" dirty="0" smtClean="0"/>
              <a:t> </a:t>
            </a:r>
            <a:r>
              <a:rPr lang="en-US" b="1" baseline="0" dirty="0" err="1" smtClean="0"/>
              <a:t>lưu</a:t>
            </a:r>
            <a:r>
              <a:rPr lang="en-US" b="1" baseline="0" dirty="0" smtClean="0"/>
              <a:t> </a:t>
            </a:r>
            <a:r>
              <a:rPr lang="en-US" b="1" baseline="0" dirty="0" err="1" smtClean="0"/>
              <a:t>thông</a:t>
            </a:r>
            <a:r>
              <a:rPr lang="en-US" b="1" baseline="0" dirty="0" smtClean="0"/>
              <a:t>, </a:t>
            </a:r>
            <a:r>
              <a:rPr lang="en-US" b="1" baseline="0" dirty="0" err="1" smtClean="0"/>
              <a:t>trong</a:t>
            </a:r>
            <a:r>
              <a:rPr lang="en-US" b="1" baseline="0" dirty="0" smtClean="0"/>
              <a:t> SXHH </a:t>
            </a:r>
            <a:r>
              <a:rPr lang="en-US" b="1" baseline="0" dirty="0" err="1" smtClean="0"/>
              <a:t>việc</a:t>
            </a:r>
            <a:r>
              <a:rPr lang="en-US" b="1" baseline="0" dirty="0" smtClean="0"/>
              <a:t> </a:t>
            </a:r>
            <a:r>
              <a:rPr lang="en-US" b="1" baseline="0" dirty="0" err="1" smtClean="0"/>
              <a:t>lưu</a:t>
            </a:r>
            <a:r>
              <a:rPr lang="en-US" b="1" baseline="0" dirty="0" smtClean="0"/>
              <a:t> </a:t>
            </a:r>
            <a:r>
              <a:rPr lang="en-US" b="1" baseline="0" dirty="0" err="1" smtClean="0"/>
              <a:t>thông</a:t>
            </a:r>
            <a:r>
              <a:rPr lang="en-US" b="1" baseline="0" dirty="0" smtClean="0"/>
              <a:t> </a:t>
            </a:r>
            <a:r>
              <a:rPr lang="en-US" b="1" baseline="0" dirty="0" err="1" smtClean="0"/>
              <a:t>vô</a:t>
            </a:r>
            <a:r>
              <a:rPr lang="en-US" b="1" baseline="0" dirty="0" smtClean="0"/>
              <a:t> </a:t>
            </a:r>
            <a:r>
              <a:rPr lang="en-US" b="1" baseline="0" dirty="0" err="1" smtClean="0"/>
              <a:t>cùng</a:t>
            </a:r>
            <a:r>
              <a:rPr lang="en-US" b="1" baseline="0" dirty="0" smtClean="0"/>
              <a:t> </a:t>
            </a:r>
            <a:r>
              <a:rPr lang="en-US" b="1" baseline="0" dirty="0" err="1" smtClean="0"/>
              <a:t>quan</a:t>
            </a:r>
            <a:r>
              <a:rPr lang="en-US" b="1" baseline="0" dirty="0" smtClean="0"/>
              <a:t> </a:t>
            </a:r>
            <a:r>
              <a:rPr lang="en-US" b="1" baseline="0" dirty="0" err="1" smtClean="0"/>
              <a:t>trọng</a:t>
            </a:r>
            <a:r>
              <a:rPr lang="en-US" b="1" baseline="0" dirty="0" smtClean="0"/>
              <a:t>, </a:t>
            </a:r>
            <a:r>
              <a:rPr lang="en-US" b="1" baseline="0" dirty="0" err="1" smtClean="0"/>
              <a:t>không</a:t>
            </a:r>
            <a:r>
              <a:rPr lang="en-US" b="1" baseline="0" dirty="0" smtClean="0"/>
              <a:t> </a:t>
            </a:r>
            <a:r>
              <a:rPr lang="en-US" b="1" baseline="0" dirty="0" err="1" smtClean="0"/>
              <a:t>có</a:t>
            </a:r>
            <a:r>
              <a:rPr lang="en-US" b="1" baseline="0" dirty="0" smtClean="0"/>
              <a:t> </a:t>
            </a:r>
            <a:r>
              <a:rPr lang="en-US" b="1" baseline="0" dirty="0" err="1" smtClean="0"/>
              <a:t>lưu</a:t>
            </a:r>
            <a:r>
              <a:rPr lang="en-US" b="1" baseline="0" dirty="0" smtClean="0"/>
              <a:t> </a:t>
            </a:r>
            <a:r>
              <a:rPr lang="en-US" b="1" baseline="0" dirty="0" err="1" smtClean="0"/>
              <a:t>thông</a:t>
            </a:r>
            <a:r>
              <a:rPr lang="en-US" b="1" baseline="0" dirty="0" smtClean="0"/>
              <a:t> </a:t>
            </a:r>
            <a:r>
              <a:rPr lang="en-US" b="1" baseline="0" dirty="0" err="1" smtClean="0"/>
              <a:t>thì</a:t>
            </a:r>
            <a:r>
              <a:rPr lang="en-US" b="1" baseline="0" dirty="0" smtClean="0"/>
              <a:t> SXHH </a:t>
            </a:r>
            <a:r>
              <a:rPr lang="en-US" b="1" baseline="0" dirty="0" err="1" smtClean="0"/>
              <a:t>là</a:t>
            </a:r>
            <a:r>
              <a:rPr lang="en-US" b="1" baseline="0" dirty="0" smtClean="0"/>
              <a:t> </a:t>
            </a:r>
            <a:r>
              <a:rPr lang="en-US" b="1" baseline="0" dirty="0" err="1" smtClean="0"/>
              <a:t>vô</a:t>
            </a:r>
            <a:r>
              <a:rPr lang="en-US" b="1" baseline="0" dirty="0" smtClean="0"/>
              <a:t> </a:t>
            </a:r>
            <a:r>
              <a:rPr lang="en-US" b="1" baseline="0" dirty="0" err="1" smtClean="0"/>
              <a:t>nghĩa</a:t>
            </a:r>
            <a:r>
              <a:rPr lang="en-US" b="1" baseline="0" dirty="0" smtClean="0"/>
              <a:t> </a:t>
            </a:r>
            <a:r>
              <a:rPr lang="en-US" b="1" baseline="0" dirty="0" err="1" smtClean="0"/>
              <a:t>vì</a:t>
            </a:r>
            <a:r>
              <a:rPr lang="en-US" b="1" baseline="0" dirty="0" smtClean="0"/>
              <a:t> </a:t>
            </a:r>
            <a:r>
              <a:rPr lang="en-US" b="1" baseline="0" dirty="0" err="1" smtClean="0"/>
              <a:t>nhờ</a:t>
            </a:r>
            <a:r>
              <a:rPr lang="en-US" b="1" baseline="0" dirty="0" smtClean="0"/>
              <a:t> </a:t>
            </a:r>
            <a:r>
              <a:rPr lang="en-US" b="1" baseline="0" dirty="0" err="1" smtClean="0"/>
              <a:t>lưu</a:t>
            </a:r>
            <a:r>
              <a:rPr lang="en-US" b="1" baseline="0" dirty="0" smtClean="0"/>
              <a:t> </a:t>
            </a:r>
            <a:r>
              <a:rPr lang="en-US" b="1" baseline="0" dirty="0" err="1" smtClean="0"/>
              <a:t>thông</a:t>
            </a:r>
            <a:r>
              <a:rPr lang="en-US" b="1" baseline="0" dirty="0" smtClean="0"/>
              <a:t> </a:t>
            </a:r>
            <a:r>
              <a:rPr lang="en-US" b="1" baseline="0" dirty="0" err="1" smtClean="0"/>
              <a:t>vật</a:t>
            </a:r>
            <a:r>
              <a:rPr lang="en-US" b="1" baseline="0" dirty="0" smtClean="0"/>
              <a:t> </a:t>
            </a:r>
            <a:r>
              <a:rPr lang="en-US" b="1" baseline="0" dirty="0" err="1" smtClean="0"/>
              <a:t>phẩm</a:t>
            </a:r>
            <a:r>
              <a:rPr lang="en-US" b="1" baseline="0" dirty="0" smtClean="0"/>
              <a:t> </a:t>
            </a:r>
            <a:r>
              <a:rPr lang="en-US" b="1" baseline="0" dirty="0" err="1" smtClean="0"/>
              <a:t>đc</a:t>
            </a:r>
            <a:r>
              <a:rPr lang="en-US" b="1" baseline="0" dirty="0" smtClean="0"/>
              <a:t> </a:t>
            </a:r>
            <a:r>
              <a:rPr lang="en-US" b="1" baseline="0" dirty="0" err="1" smtClean="0"/>
              <a:t>sx</a:t>
            </a:r>
            <a:r>
              <a:rPr lang="en-US" b="1" baseline="0" dirty="0" smtClean="0"/>
              <a:t> ở </a:t>
            </a:r>
            <a:r>
              <a:rPr lang="en-US" b="1" baseline="0" dirty="0" err="1" smtClean="0"/>
              <a:t>nơi</a:t>
            </a:r>
            <a:r>
              <a:rPr lang="en-US" b="1" baseline="0" dirty="0" smtClean="0"/>
              <a:t> </a:t>
            </a:r>
            <a:r>
              <a:rPr lang="en-US" b="1" baseline="0" dirty="0" err="1" smtClean="0"/>
              <a:t>rất</a:t>
            </a:r>
            <a:r>
              <a:rPr lang="en-US" b="1" baseline="0" dirty="0" smtClean="0"/>
              <a:t> </a:t>
            </a:r>
            <a:r>
              <a:rPr lang="en-US" b="1" baseline="0" dirty="0" err="1" smtClean="0"/>
              <a:t>xa</a:t>
            </a:r>
            <a:r>
              <a:rPr lang="en-US" b="1" baseline="0" dirty="0" smtClean="0"/>
              <a:t> </a:t>
            </a:r>
            <a:r>
              <a:rPr lang="en-US" b="1" baseline="0" dirty="0" err="1" smtClean="0"/>
              <a:t>vẫn</a:t>
            </a:r>
            <a:r>
              <a:rPr lang="en-US" b="1" baseline="0" dirty="0" smtClean="0"/>
              <a:t> </a:t>
            </a:r>
            <a:r>
              <a:rPr lang="en-US" b="1" baseline="0" dirty="0" err="1" smtClean="0"/>
              <a:t>đến</a:t>
            </a:r>
            <a:r>
              <a:rPr lang="en-US" b="1" baseline="0" dirty="0" smtClean="0"/>
              <a:t> </a:t>
            </a:r>
            <a:r>
              <a:rPr lang="en-US" b="1" baseline="0" dirty="0" err="1" smtClean="0"/>
              <a:t>đc</a:t>
            </a:r>
            <a:r>
              <a:rPr lang="en-US" b="1" baseline="0" dirty="0" smtClean="0"/>
              <a:t> </a:t>
            </a:r>
            <a:r>
              <a:rPr lang="en-US" b="1" baseline="0" dirty="0" err="1" smtClean="0"/>
              <a:t>tay</a:t>
            </a:r>
            <a:r>
              <a:rPr lang="en-US" b="1" baseline="0" dirty="0" smtClean="0"/>
              <a:t> </a:t>
            </a:r>
            <a:r>
              <a:rPr lang="en-US" b="1" baseline="0" dirty="0" err="1" smtClean="0"/>
              <a:t>của</a:t>
            </a:r>
            <a:r>
              <a:rPr lang="en-US" b="1" baseline="0" dirty="0" smtClean="0"/>
              <a:t> con </a:t>
            </a:r>
            <a:r>
              <a:rPr lang="en-US" b="1" baseline="0" dirty="0" err="1" smtClean="0"/>
              <a:t>ngưởi</a:t>
            </a:r>
            <a:r>
              <a:rPr lang="en-US" b="1" baseline="0" dirty="0" smtClean="0"/>
              <a:t> </a:t>
            </a:r>
            <a:r>
              <a:rPr lang="en-US" b="1" baseline="0" dirty="0" err="1" smtClean="0"/>
              <a:t>một</a:t>
            </a:r>
            <a:r>
              <a:rPr lang="en-US" b="1" baseline="0" dirty="0" smtClean="0"/>
              <a:t> </a:t>
            </a:r>
            <a:r>
              <a:rPr lang="en-US" b="1" baseline="0" dirty="0" err="1" smtClean="0"/>
              <a:t>cách</a:t>
            </a:r>
            <a:r>
              <a:rPr lang="en-US" b="1" baseline="0" dirty="0" smtClean="0"/>
              <a:t> </a:t>
            </a:r>
            <a:r>
              <a:rPr lang="en-US" b="1" baseline="0" dirty="0" err="1" smtClean="0"/>
              <a:t>dễ</a:t>
            </a:r>
            <a:r>
              <a:rPr lang="en-US" b="1" baseline="0" dirty="0" smtClean="0"/>
              <a:t> </a:t>
            </a:r>
            <a:r>
              <a:rPr lang="en-US" b="1" baseline="0" dirty="0" err="1" smtClean="0"/>
              <a:t>dàng</a:t>
            </a:r>
            <a:r>
              <a:rPr lang="en-US" b="1" baseline="0" dirty="0" smtClean="0"/>
              <a:t> </a:t>
            </a:r>
            <a:r>
              <a:rPr lang="en-US" b="1" baseline="0" dirty="0" smtClean="0">
                <a:sym typeface="Wingdings" panose="05000000000000000000" pitchFamily="2" charset="2"/>
              </a:rPr>
              <a:t> </a:t>
            </a:r>
            <a:r>
              <a:rPr lang="en-US" b="1" baseline="0" dirty="0" err="1" smtClean="0"/>
              <a:t>tức</a:t>
            </a:r>
            <a:r>
              <a:rPr lang="en-US" b="1" baseline="0" dirty="0" smtClean="0"/>
              <a:t> </a:t>
            </a:r>
            <a:r>
              <a:rPr lang="en-US" b="1" baseline="0" dirty="0" err="1" smtClean="0"/>
              <a:t>vật</a:t>
            </a:r>
            <a:r>
              <a:rPr lang="en-US" b="1" baseline="0" dirty="0" smtClean="0"/>
              <a:t> </a:t>
            </a:r>
            <a:r>
              <a:rPr lang="en-US" b="1" baseline="0" dirty="0" err="1" smtClean="0"/>
              <a:t>phẩm</a:t>
            </a:r>
            <a:r>
              <a:rPr lang="en-US" b="1" baseline="0" dirty="0" smtClean="0"/>
              <a:t> </a:t>
            </a:r>
            <a:r>
              <a:rPr lang="en-US" b="1" baseline="0" dirty="0" err="1" smtClean="0"/>
              <a:t>nằm</a:t>
            </a:r>
            <a:r>
              <a:rPr lang="en-US" b="1" baseline="0" dirty="0" smtClean="0"/>
              <a:t> </a:t>
            </a:r>
            <a:r>
              <a:rPr lang="en-US" b="1" baseline="0" dirty="0" err="1" smtClean="0"/>
              <a:t>ngoài</a:t>
            </a:r>
            <a:r>
              <a:rPr lang="en-US" b="1" baseline="0" dirty="0" smtClean="0"/>
              <a:t> </a:t>
            </a:r>
            <a:r>
              <a:rPr lang="en-US" b="1" baseline="0" dirty="0" err="1" smtClean="0"/>
              <a:t>phạm</a:t>
            </a:r>
            <a:r>
              <a:rPr lang="en-US" b="1" baseline="0" dirty="0" smtClean="0"/>
              <a:t> </a:t>
            </a:r>
            <a:r>
              <a:rPr lang="en-US" b="1" baseline="0" dirty="0" err="1" smtClean="0"/>
              <a:t>vị</a:t>
            </a:r>
            <a:r>
              <a:rPr lang="en-US" b="1" baseline="0" dirty="0" smtClean="0"/>
              <a:t> con </a:t>
            </a:r>
            <a:r>
              <a:rPr lang="en-US" b="1" baseline="0" dirty="0" err="1" smtClean="0"/>
              <a:t>người</a:t>
            </a:r>
            <a:r>
              <a:rPr lang="en-US" b="1" baseline="0" dirty="0" smtClean="0"/>
              <a:t> do </a:t>
            </a:r>
            <a:r>
              <a:rPr lang="en-US" b="1" baseline="0" dirty="0" err="1" smtClean="0"/>
              <a:t>sự</a:t>
            </a:r>
            <a:r>
              <a:rPr lang="en-US" b="1" baseline="0" dirty="0" smtClean="0"/>
              <a:t> </a:t>
            </a:r>
            <a:r>
              <a:rPr lang="en-US" b="1" baseline="0" dirty="0" err="1" smtClean="0"/>
              <a:t>trở</a:t>
            </a:r>
            <a:r>
              <a:rPr lang="en-US" b="1" baseline="0" dirty="0" smtClean="0"/>
              <a:t> </a:t>
            </a:r>
            <a:r>
              <a:rPr lang="en-US" b="1" baseline="0" dirty="0" err="1" smtClean="0"/>
              <a:t>ngại</a:t>
            </a:r>
            <a:r>
              <a:rPr lang="en-US" b="1" baseline="0" dirty="0" smtClean="0"/>
              <a:t> </a:t>
            </a:r>
            <a:r>
              <a:rPr lang="en-US" b="1" baseline="0" dirty="0" err="1" smtClean="0"/>
              <a:t>của</a:t>
            </a:r>
            <a:r>
              <a:rPr lang="en-US" b="1" baseline="0" dirty="0" smtClean="0"/>
              <a:t> </a:t>
            </a:r>
            <a:r>
              <a:rPr lang="en-US" b="1" baseline="0" dirty="0" err="1" smtClean="0"/>
              <a:t>không</a:t>
            </a:r>
            <a:r>
              <a:rPr lang="en-US" b="1" baseline="0" dirty="0" smtClean="0"/>
              <a:t> </a:t>
            </a:r>
            <a:r>
              <a:rPr lang="en-US" b="1" baseline="0" dirty="0" err="1" smtClean="0"/>
              <a:t>gian</a:t>
            </a:r>
            <a:r>
              <a:rPr lang="en-US" b="1" baseline="0" dirty="0" smtClean="0">
                <a:sym typeface="Wingdings" panose="05000000000000000000" pitchFamily="2" charset="2"/>
              </a:rPr>
              <a:t> </a:t>
            </a:r>
            <a:r>
              <a:rPr lang="en-US" b="1" baseline="0" dirty="0" err="1" smtClean="0">
                <a:sym typeface="Wingdings" panose="05000000000000000000" pitchFamily="2" charset="2"/>
              </a:rPr>
              <a:t>nếu</a:t>
            </a:r>
            <a:r>
              <a:rPr lang="en-US" b="1" baseline="0" dirty="0" smtClean="0">
                <a:sym typeface="Wingdings" panose="05000000000000000000" pitchFamily="2" charset="2"/>
              </a:rPr>
              <a:t> </a:t>
            </a:r>
            <a:r>
              <a:rPr lang="en-US" b="1" baseline="0" dirty="0" err="1" smtClean="0">
                <a:sym typeface="Wingdings" panose="05000000000000000000" pitchFamily="2" charset="2"/>
              </a:rPr>
              <a:t>ko</a:t>
            </a:r>
            <a:r>
              <a:rPr lang="en-US" b="1" baseline="0" dirty="0" smtClean="0">
                <a:sym typeface="Wingdings" panose="05000000000000000000" pitchFamily="2" charset="2"/>
              </a:rPr>
              <a:t> </a:t>
            </a:r>
            <a:r>
              <a:rPr lang="en-US" b="1" baseline="0" dirty="0" err="1" smtClean="0">
                <a:sym typeface="Wingdings" panose="05000000000000000000" pitchFamily="2" charset="2"/>
              </a:rPr>
              <a:t>lưu</a:t>
            </a:r>
            <a:r>
              <a:rPr lang="en-US" b="1" baseline="0" dirty="0" smtClean="0">
                <a:sym typeface="Wingdings" panose="05000000000000000000" pitchFamily="2" charset="2"/>
              </a:rPr>
              <a:t> </a:t>
            </a:r>
            <a:r>
              <a:rPr lang="en-US" b="1" baseline="0" dirty="0" err="1" smtClean="0">
                <a:sym typeface="Wingdings" panose="05000000000000000000" pitchFamily="2" charset="2"/>
              </a:rPr>
              <a:t>thông</a:t>
            </a:r>
            <a:r>
              <a:rPr lang="en-US" b="1" baseline="0" dirty="0" smtClean="0">
                <a:sym typeface="Wingdings" panose="05000000000000000000" pitchFamily="2" charset="2"/>
              </a:rPr>
              <a:t> </a:t>
            </a:r>
            <a:r>
              <a:rPr lang="en-US" b="1" baseline="0" dirty="0" err="1" smtClean="0">
                <a:sym typeface="Wingdings" panose="05000000000000000000" pitchFamily="2" charset="2"/>
              </a:rPr>
              <a:t>sxhh</a:t>
            </a:r>
            <a:r>
              <a:rPr lang="en-US" b="1" baseline="0" dirty="0" smtClean="0">
                <a:sym typeface="Wingdings" panose="05000000000000000000" pitchFamily="2" charset="2"/>
              </a:rPr>
              <a:t> </a:t>
            </a:r>
            <a:r>
              <a:rPr lang="en-US" b="1" baseline="0" dirty="0" err="1" smtClean="0">
                <a:sym typeface="Wingdings" panose="05000000000000000000" pitchFamily="2" charset="2"/>
              </a:rPr>
              <a:t>là</a:t>
            </a:r>
            <a:r>
              <a:rPr lang="en-US" b="1" baseline="0" dirty="0" smtClean="0">
                <a:sym typeface="Wingdings" panose="05000000000000000000" pitchFamily="2" charset="2"/>
              </a:rPr>
              <a:t> </a:t>
            </a:r>
            <a:r>
              <a:rPr lang="en-US" b="1" baseline="0" dirty="0" err="1" smtClean="0">
                <a:sym typeface="Wingdings" panose="05000000000000000000" pitchFamily="2" charset="2"/>
              </a:rPr>
              <a:t>vô</a:t>
            </a:r>
            <a:r>
              <a:rPr lang="en-US" b="1" baseline="0" dirty="0" smtClean="0">
                <a:sym typeface="Wingdings" panose="05000000000000000000" pitchFamily="2" charset="2"/>
              </a:rPr>
              <a:t> </a:t>
            </a:r>
            <a:r>
              <a:rPr lang="en-US" b="1" baseline="0" dirty="0" err="1" smtClean="0">
                <a:sym typeface="Wingdings" panose="05000000000000000000" pitchFamily="2" charset="2"/>
              </a:rPr>
              <a:t>nghĩa</a:t>
            </a:r>
            <a:r>
              <a:rPr lang="en-US" b="1" baseline="0" dirty="0" smtClean="0">
                <a:sym typeface="Wingdings" panose="05000000000000000000" pitchFamily="2" charset="2"/>
              </a:rPr>
              <a:t> </a:t>
            </a:r>
            <a:r>
              <a:rPr lang="en-US" b="0" baseline="0" dirty="0" err="1" smtClean="0">
                <a:sym typeface="Wingdings" panose="05000000000000000000" pitchFamily="2" charset="2"/>
              </a:rPr>
              <a:t>sx</a:t>
            </a:r>
            <a:r>
              <a:rPr lang="en-US" b="0" baseline="0" dirty="0" smtClean="0">
                <a:sym typeface="Wingdings" panose="05000000000000000000" pitchFamily="2" charset="2"/>
              </a:rPr>
              <a:t> </a:t>
            </a:r>
            <a:r>
              <a:rPr lang="en-US" b="0" baseline="0" dirty="0" err="1" smtClean="0">
                <a:sym typeface="Wingdings" panose="05000000000000000000" pitchFamily="2" charset="2"/>
              </a:rPr>
              <a:t>vận</a:t>
            </a:r>
            <a:r>
              <a:rPr lang="en-US" b="0" baseline="0" dirty="0" smtClean="0">
                <a:sym typeface="Wingdings" panose="05000000000000000000" pitchFamily="2" charset="2"/>
              </a:rPr>
              <a:t> </a:t>
            </a:r>
            <a:r>
              <a:rPr lang="en-US" b="0" baseline="0" dirty="0" err="1" smtClean="0">
                <a:sym typeface="Wingdings" panose="05000000000000000000" pitchFamily="2" charset="2"/>
              </a:rPr>
              <a:t>tải</a:t>
            </a:r>
            <a:r>
              <a:rPr lang="en-US" b="0" baseline="0" dirty="0" smtClean="0">
                <a:sym typeface="Wingdings" panose="05000000000000000000" pitchFamily="2" charset="2"/>
              </a:rPr>
              <a:t> </a:t>
            </a:r>
            <a:r>
              <a:rPr lang="en-US" b="0" baseline="0" dirty="0" err="1" smtClean="0">
                <a:sym typeface="Wingdings" panose="05000000000000000000" pitchFamily="2" charset="2"/>
              </a:rPr>
              <a:t>ko</a:t>
            </a:r>
            <a:r>
              <a:rPr lang="en-US" b="0" baseline="0" dirty="0" smtClean="0">
                <a:sym typeface="Wingdings" panose="05000000000000000000" pitchFamily="2" charset="2"/>
              </a:rPr>
              <a:t> </a:t>
            </a:r>
            <a:r>
              <a:rPr lang="en-US" b="0" baseline="0" dirty="0" err="1" smtClean="0">
                <a:sym typeface="Wingdings" panose="05000000000000000000" pitchFamily="2" charset="2"/>
              </a:rPr>
              <a:t>phụ</a:t>
            </a:r>
            <a:r>
              <a:rPr lang="en-US" b="0" baseline="0" dirty="0" smtClean="0">
                <a:sym typeface="Wingdings" panose="05000000000000000000" pitchFamily="2" charset="2"/>
              </a:rPr>
              <a:t> </a:t>
            </a:r>
            <a:r>
              <a:rPr lang="en-US" b="0" baseline="0" dirty="0" err="1" smtClean="0">
                <a:sym typeface="Wingdings" panose="05000000000000000000" pitchFamily="2" charset="2"/>
              </a:rPr>
              <a:t>thuộc</a:t>
            </a:r>
            <a:r>
              <a:rPr lang="en-US" b="0" baseline="0" dirty="0" smtClean="0">
                <a:sym typeface="Wingdings" panose="05000000000000000000" pitchFamily="2" charset="2"/>
              </a:rPr>
              <a:t> </a:t>
            </a:r>
            <a:r>
              <a:rPr lang="en-US" b="0" baseline="0" dirty="0" err="1" smtClean="0">
                <a:sym typeface="Wingdings" panose="05000000000000000000" pitchFamily="2" charset="2"/>
              </a:rPr>
              <a:t>vào</a:t>
            </a:r>
            <a:r>
              <a:rPr lang="en-US" b="0" baseline="0" dirty="0" smtClean="0">
                <a:sym typeface="Wingdings" panose="05000000000000000000" pitchFamily="2" charset="2"/>
              </a:rPr>
              <a:t> </a:t>
            </a:r>
            <a:r>
              <a:rPr lang="en-US" b="0" baseline="0" dirty="0" err="1" smtClean="0">
                <a:sym typeface="Wingdings" panose="05000000000000000000" pitchFamily="2" charset="2"/>
              </a:rPr>
              <a:t>bất</a:t>
            </a:r>
            <a:r>
              <a:rPr lang="en-US" b="0" baseline="0" dirty="0" smtClean="0">
                <a:sym typeface="Wingdings" panose="05000000000000000000" pitchFamily="2" charset="2"/>
              </a:rPr>
              <a:t> </a:t>
            </a:r>
            <a:r>
              <a:rPr lang="en-US" b="0" baseline="0" dirty="0" err="1" smtClean="0">
                <a:sym typeface="Wingdings" panose="05000000000000000000" pitchFamily="2" charset="2"/>
              </a:rPr>
              <a:t>kỳ</a:t>
            </a:r>
            <a:r>
              <a:rPr lang="en-US" b="0" baseline="0" dirty="0" smtClean="0">
                <a:sym typeface="Wingdings" panose="05000000000000000000" pitchFamily="2" charset="2"/>
              </a:rPr>
              <a:t> </a:t>
            </a:r>
            <a:r>
              <a:rPr lang="en-US" b="0" baseline="0" dirty="0" err="1" smtClean="0">
                <a:sym typeface="Wingdings" panose="05000000000000000000" pitchFamily="2" charset="2"/>
              </a:rPr>
              <a:t>ngành</a:t>
            </a:r>
            <a:r>
              <a:rPr lang="en-US" b="0" baseline="0" dirty="0" smtClean="0">
                <a:sym typeface="Wingdings" panose="05000000000000000000" pitchFamily="2" charset="2"/>
              </a:rPr>
              <a:t> </a:t>
            </a:r>
            <a:r>
              <a:rPr lang="en-US" b="0" baseline="0" dirty="0" err="1" smtClean="0">
                <a:sym typeface="Wingdings" panose="05000000000000000000" pitchFamily="2" charset="2"/>
              </a:rPr>
              <a:t>nào</a:t>
            </a:r>
            <a:r>
              <a:rPr lang="en-US" b="0" baseline="0" dirty="0" smtClean="0">
                <a:sym typeface="Wingdings" panose="05000000000000000000" pitchFamily="2" charset="2"/>
              </a:rPr>
              <a:t> </a:t>
            </a:r>
            <a:r>
              <a:rPr lang="en-US" b="0" baseline="0" dirty="0" err="1" smtClean="0">
                <a:sym typeface="Wingdings" panose="05000000000000000000" pitchFamily="2" charset="2"/>
              </a:rPr>
              <a:t>mà</a:t>
            </a:r>
            <a:r>
              <a:rPr lang="en-US" b="0" baseline="0" dirty="0" smtClean="0">
                <a:sym typeface="Wingdings" panose="05000000000000000000" pitchFamily="2" charset="2"/>
              </a:rPr>
              <a:t> </a:t>
            </a:r>
            <a:r>
              <a:rPr lang="en-US" b="0" baseline="0" dirty="0" err="1" smtClean="0">
                <a:sym typeface="Wingdings" panose="05000000000000000000" pitchFamily="2" charset="2"/>
              </a:rPr>
              <a:t>ngược</a:t>
            </a:r>
            <a:r>
              <a:rPr lang="en-US" b="0" baseline="0" dirty="0" smtClean="0">
                <a:sym typeface="Wingdings" panose="05000000000000000000" pitchFamily="2" charset="2"/>
              </a:rPr>
              <a:t> </a:t>
            </a:r>
            <a:r>
              <a:rPr lang="en-US" b="0" baseline="0" dirty="0" err="1" smtClean="0">
                <a:sym typeface="Wingdings" panose="05000000000000000000" pitchFamily="2" charset="2"/>
              </a:rPr>
              <a:t>lại</a:t>
            </a:r>
            <a:r>
              <a:rPr lang="en-US" b="0" baseline="0" dirty="0" smtClean="0">
                <a:sym typeface="Wingdings" panose="05000000000000000000" pitchFamily="2" charset="2"/>
              </a:rPr>
              <a:t> </a:t>
            </a:r>
            <a:r>
              <a:rPr lang="en-US" b="0" baseline="0" dirty="0" err="1" smtClean="0">
                <a:sym typeface="Wingdings" panose="05000000000000000000" pitchFamily="2" charset="2"/>
              </a:rPr>
              <a:t>nó</a:t>
            </a:r>
            <a:r>
              <a:rPr lang="en-US" b="0" baseline="0" dirty="0" smtClean="0">
                <a:sym typeface="Wingdings" panose="05000000000000000000" pitchFamily="2" charset="2"/>
              </a:rPr>
              <a:t> </a:t>
            </a:r>
            <a:r>
              <a:rPr lang="en-US" b="0" baseline="0" dirty="0" err="1" smtClean="0">
                <a:sym typeface="Wingdings" panose="05000000000000000000" pitchFamily="2" charset="2"/>
              </a:rPr>
              <a:t>phục</a:t>
            </a:r>
            <a:r>
              <a:rPr lang="en-US" b="0" baseline="0" dirty="0" smtClean="0">
                <a:sym typeface="Wingdings" panose="05000000000000000000" pitchFamily="2" charset="2"/>
              </a:rPr>
              <a:t> </a:t>
            </a:r>
            <a:r>
              <a:rPr lang="en-US" b="0" baseline="0" dirty="0" err="1" smtClean="0">
                <a:sym typeface="Wingdings" panose="05000000000000000000" pitchFamily="2" charset="2"/>
              </a:rPr>
              <a:t>vụ</a:t>
            </a:r>
            <a:r>
              <a:rPr lang="en-US" b="0" baseline="0" dirty="0" smtClean="0">
                <a:sym typeface="Wingdings" panose="05000000000000000000" pitchFamily="2" charset="2"/>
              </a:rPr>
              <a:t> </a:t>
            </a:r>
            <a:r>
              <a:rPr lang="en-US" b="0" baseline="0" dirty="0" err="1" smtClean="0">
                <a:sym typeface="Wingdings" panose="05000000000000000000" pitchFamily="2" charset="2"/>
              </a:rPr>
              <a:t>cho</a:t>
            </a:r>
            <a:r>
              <a:rPr lang="en-US" b="0" baseline="0" dirty="0" smtClean="0">
                <a:sym typeface="Wingdings" panose="05000000000000000000" pitchFamily="2" charset="2"/>
              </a:rPr>
              <a:t> </a:t>
            </a:r>
            <a:r>
              <a:rPr lang="en-US" b="0" baseline="0" dirty="0" err="1" smtClean="0">
                <a:sym typeface="Wingdings" panose="05000000000000000000" pitchFamily="2" charset="2"/>
              </a:rPr>
              <a:t>tất</a:t>
            </a:r>
            <a:r>
              <a:rPr lang="en-US" b="0" baseline="0" dirty="0" smtClean="0">
                <a:sym typeface="Wingdings" panose="05000000000000000000" pitchFamily="2" charset="2"/>
              </a:rPr>
              <a:t> </a:t>
            </a:r>
            <a:r>
              <a:rPr lang="en-US" b="0" baseline="0" dirty="0" err="1" smtClean="0">
                <a:sym typeface="Wingdings" panose="05000000000000000000" pitchFamily="2" charset="2"/>
              </a:rPr>
              <a:t>cả</a:t>
            </a:r>
            <a:r>
              <a:rPr lang="en-US" b="0" baseline="0" dirty="0" smtClean="0">
                <a:sym typeface="Wingdings" panose="05000000000000000000" pitchFamily="2" charset="2"/>
              </a:rPr>
              <a:t> </a:t>
            </a:r>
            <a:r>
              <a:rPr lang="en-US" b="0" baseline="0" dirty="0" err="1" smtClean="0">
                <a:sym typeface="Wingdings" panose="05000000000000000000" pitchFamily="2" charset="2"/>
              </a:rPr>
              <a:t>các</a:t>
            </a:r>
            <a:r>
              <a:rPr lang="en-US" b="0" baseline="0" dirty="0" smtClean="0">
                <a:sym typeface="Wingdings" panose="05000000000000000000" pitchFamily="2" charset="2"/>
              </a:rPr>
              <a:t> </a:t>
            </a:r>
            <a:r>
              <a:rPr lang="en-US" b="0" baseline="0" dirty="0" err="1" smtClean="0">
                <a:sym typeface="Wingdings" panose="05000000000000000000" pitchFamily="2" charset="2"/>
              </a:rPr>
              <a:t>ngành</a:t>
            </a:r>
            <a:r>
              <a:rPr lang="en-US" b="0" baseline="0" dirty="0" smtClean="0">
                <a:sym typeface="Wingdings" panose="05000000000000000000" pitchFamily="2" charset="2"/>
              </a:rPr>
              <a:t>  </a:t>
            </a:r>
            <a:r>
              <a:rPr lang="en-US" b="0" baseline="0" dirty="0" err="1" smtClean="0">
                <a:sym typeface="Wingdings" panose="05000000000000000000" pitchFamily="2" charset="2"/>
              </a:rPr>
              <a:t>tức</a:t>
            </a:r>
            <a:r>
              <a:rPr lang="en-US" b="0" baseline="0" dirty="0" smtClean="0">
                <a:sym typeface="Wingdings" panose="05000000000000000000" pitchFamily="2" charset="2"/>
              </a:rPr>
              <a:t> </a:t>
            </a:r>
            <a:r>
              <a:rPr lang="en-US" b="0" baseline="0" dirty="0" err="1" smtClean="0">
                <a:sym typeface="Wingdings" panose="05000000000000000000" pitchFamily="2" charset="2"/>
              </a:rPr>
              <a:t>ngành</a:t>
            </a:r>
            <a:r>
              <a:rPr lang="en-US" b="0" baseline="0" dirty="0" smtClean="0">
                <a:sym typeface="Wingdings" panose="05000000000000000000" pitchFamily="2" charset="2"/>
              </a:rPr>
              <a:t> </a:t>
            </a:r>
            <a:r>
              <a:rPr lang="en-US" b="0" baseline="0" dirty="0" err="1" smtClean="0">
                <a:sym typeface="Wingdings" panose="05000000000000000000" pitchFamily="2" charset="2"/>
              </a:rPr>
              <a:t>nào</a:t>
            </a:r>
            <a:r>
              <a:rPr lang="en-US" b="0" baseline="0" dirty="0" smtClean="0">
                <a:sym typeface="Wingdings" panose="05000000000000000000" pitchFamily="2" charset="2"/>
              </a:rPr>
              <a:t> </a:t>
            </a:r>
            <a:r>
              <a:rPr lang="en-US" b="0" baseline="0" dirty="0" err="1" smtClean="0">
                <a:sym typeface="Wingdings" panose="05000000000000000000" pitchFamily="2" charset="2"/>
              </a:rPr>
              <a:t>cũng</a:t>
            </a:r>
            <a:r>
              <a:rPr lang="en-US" b="0" baseline="0" dirty="0" smtClean="0">
                <a:sym typeface="Wingdings" panose="05000000000000000000" pitchFamily="2" charset="2"/>
              </a:rPr>
              <a:t> </a:t>
            </a:r>
            <a:r>
              <a:rPr lang="en-US" b="0" baseline="0" dirty="0" err="1" smtClean="0">
                <a:sym typeface="Wingdings" panose="05000000000000000000" pitchFamily="2" charset="2"/>
              </a:rPr>
              <a:t>phải</a:t>
            </a:r>
            <a:r>
              <a:rPr lang="en-US" b="0" baseline="0" dirty="0" smtClean="0">
                <a:sym typeface="Wingdings" panose="05000000000000000000" pitchFamily="2" charset="2"/>
              </a:rPr>
              <a:t> </a:t>
            </a:r>
            <a:r>
              <a:rPr lang="en-US" b="0" baseline="0" dirty="0" err="1" smtClean="0">
                <a:sym typeface="Wingdings" panose="05000000000000000000" pitchFamily="2" charset="2"/>
              </a:rPr>
              <a:t>cần</a:t>
            </a:r>
            <a:r>
              <a:rPr lang="en-US" b="0" baseline="0" dirty="0" smtClean="0">
                <a:sym typeface="Wingdings" panose="05000000000000000000" pitchFamily="2" charset="2"/>
              </a:rPr>
              <a:t> </a:t>
            </a:r>
            <a:r>
              <a:rPr lang="en-US" b="0" baseline="0" dirty="0" err="1" smtClean="0">
                <a:sym typeface="Wingdings" panose="05000000000000000000" pitchFamily="2" charset="2"/>
              </a:rPr>
              <a:t>nó</a:t>
            </a:r>
            <a:r>
              <a:rPr lang="en-US" b="0" baseline="0" dirty="0" smtClean="0">
                <a:sym typeface="Wingdings" panose="05000000000000000000" pitchFamily="2" charset="2"/>
              </a:rPr>
              <a:t> </a:t>
            </a:r>
            <a:r>
              <a:rPr lang="en-US" b="0" baseline="0" dirty="0" err="1" smtClean="0">
                <a:sym typeface="Wingdings" panose="05000000000000000000" pitchFamily="2" charset="2"/>
              </a:rPr>
              <a:t>ko</a:t>
            </a:r>
            <a:r>
              <a:rPr lang="en-US" b="0" baseline="0" dirty="0" smtClean="0">
                <a:sym typeface="Wingdings" panose="05000000000000000000" pitchFamily="2" charset="2"/>
              </a:rPr>
              <a:t> </a:t>
            </a:r>
            <a:r>
              <a:rPr lang="en-US" b="0" baseline="0" dirty="0" err="1" smtClean="0">
                <a:sym typeface="Wingdings" panose="05000000000000000000" pitchFamily="2" charset="2"/>
              </a:rPr>
              <a:t>có</a:t>
            </a:r>
            <a:r>
              <a:rPr lang="en-US" b="0" baseline="0" dirty="0" smtClean="0">
                <a:sym typeface="Wingdings" panose="05000000000000000000" pitchFamily="2" charset="2"/>
              </a:rPr>
              <a:t> </a:t>
            </a:r>
            <a:r>
              <a:rPr lang="en-US" b="0" baseline="0" dirty="0" err="1" smtClean="0">
                <a:sym typeface="Wingdings" panose="05000000000000000000" pitchFamily="2" charset="2"/>
              </a:rPr>
              <a:t>nó</a:t>
            </a:r>
            <a:r>
              <a:rPr lang="en-US" b="0" baseline="0" dirty="0" smtClean="0">
                <a:sym typeface="Wingdings" panose="05000000000000000000" pitchFamily="2" charset="2"/>
              </a:rPr>
              <a:t> </a:t>
            </a:r>
            <a:r>
              <a:rPr lang="en-US" b="0" baseline="0" dirty="0" err="1" smtClean="0">
                <a:sym typeface="Wingdings" panose="05000000000000000000" pitchFamily="2" charset="2"/>
              </a:rPr>
              <a:t>là</a:t>
            </a:r>
            <a:r>
              <a:rPr lang="en-US" b="0" baseline="0" dirty="0" smtClean="0">
                <a:sym typeface="Wingdings" panose="05000000000000000000" pitchFamily="2" charset="2"/>
              </a:rPr>
              <a:t> </a:t>
            </a:r>
            <a:r>
              <a:rPr lang="en-US" b="0" baseline="0" dirty="0" err="1" smtClean="0">
                <a:sym typeface="Wingdings" panose="05000000000000000000" pitchFamily="2" charset="2"/>
              </a:rPr>
              <a:t>ko</a:t>
            </a:r>
            <a:r>
              <a:rPr lang="en-US" b="0" baseline="0" dirty="0" smtClean="0">
                <a:sym typeface="Wingdings" panose="05000000000000000000" pitchFamily="2" charset="2"/>
              </a:rPr>
              <a:t> </a:t>
            </a:r>
            <a:r>
              <a:rPr lang="en-US" b="0" baseline="0" dirty="0" err="1" smtClean="0">
                <a:sym typeface="Wingdings" panose="05000000000000000000" pitchFamily="2" charset="2"/>
              </a:rPr>
              <a:t>đc</a:t>
            </a:r>
            <a:r>
              <a:rPr lang="en-US" b="0" baseline="0" dirty="0" smtClean="0">
                <a:sym typeface="Wingdings" panose="05000000000000000000" pitchFamily="2" charset="2"/>
              </a:rPr>
              <a:t>: </a:t>
            </a:r>
            <a:r>
              <a:rPr lang="en-US" b="0" baseline="0" dirty="0" err="1" smtClean="0">
                <a:sym typeface="Wingdings" panose="05000000000000000000" pitchFamily="2" charset="2"/>
              </a:rPr>
              <a:t>vì</a:t>
            </a:r>
            <a:r>
              <a:rPr lang="en-US" b="0" baseline="0" dirty="0" smtClean="0">
                <a:sym typeface="Wingdings" panose="05000000000000000000" pitchFamily="2" charset="2"/>
              </a:rPr>
              <a:t> </a:t>
            </a:r>
            <a:r>
              <a:rPr lang="en-US" b="0" baseline="0" dirty="0" err="1" smtClean="0">
                <a:sym typeface="Wingdings" panose="05000000000000000000" pitchFamily="2" charset="2"/>
              </a:rPr>
              <a:t>bản</a:t>
            </a:r>
            <a:r>
              <a:rPr lang="en-US" b="0" baseline="0" dirty="0" smtClean="0">
                <a:sym typeface="Wingdings" panose="05000000000000000000" pitchFamily="2" charset="2"/>
              </a:rPr>
              <a:t> </a:t>
            </a:r>
            <a:r>
              <a:rPr lang="en-US" b="0" baseline="0" dirty="0" err="1" smtClean="0">
                <a:sym typeface="Wingdings" panose="05000000000000000000" pitchFamily="2" charset="2"/>
              </a:rPr>
              <a:t>chất</a:t>
            </a:r>
            <a:r>
              <a:rPr lang="en-US" b="0" baseline="0" dirty="0" smtClean="0">
                <a:sym typeface="Wingdings" panose="05000000000000000000" pitchFamily="2" charset="2"/>
              </a:rPr>
              <a:t> </a:t>
            </a:r>
            <a:r>
              <a:rPr lang="en-US" b="0" baseline="0" dirty="0" err="1" smtClean="0">
                <a:sym typeface="Wingdings" panose="05000000000000000000" pitchFamily="2" charset="2"/>
              </a:rPr>
              <a:t>vận</a:t>
            </a:r>
            <a:r>
              <a:rPr lang="en-US" b="0" baseline="0" dirty="0" smtClean="0">
                <a:sym typeface="Wingdings" panose="05000000000000000000" pitchFamily="2" charset="2"/>
              </a:rPr>
              <a:t> </a:t>
            </a:r>
            <a:r>
              <a:rPr lang="en-US" b="0" baseline="0" dirty="0" err="1" smtClean="0">
                <a:sym typeface="Wingdings" panose="05000000000000000000" pitchFamily="2" charset="2"/>
              </a:rPr>
              <a:t>tải</a:t>
            </a:r>
            <a:r>
              <a:rPr lang="en-US" b="0" baseline="0" dirty="0" smtClean="0">
                <a:sym typeface="Wingdings" panose="05000000000000000000" pitchFamily="2" charset="2"/>
              </a:rPr>
              <a:t> </a:t>
            </a:r>
            <a:r>
              <a:rPr lang="en-US" b="0" baseline="0" dirty="0" err="1" smtClean="0">
                <a:sym typeface="Wingdings" panose="05000000000000000000" pitchFamily="2" charset="2"/>
              </a:rPr>
              <a:t>phân</a:t>
            </a:r>
            <a:r>
              <a:rPr lang="en-US" b="0" baseline="0" dirty="0" smtClean="0">
                <a:sym typeface="Wingdings" panose="05000000000000000000" pitchFamily="2" charset="2"/>
              </a:rPr>
              <a:t> </a:t>
            </a:r>
            <a:r>
              <a:rPr lang="en-US" b="0" baseline="0" dirty="0" err="1" smtClean="0">
                <a:sym typeface="Wingdings" panose="05000000000000000000" pitchFamily="2" charset="2"/>
              </a:rPr>
              <a:t>bố</a:t>
            </a:r>
            <a:r>
              <a:rPr lang="en-US" b="0" baseline="0" dirty="0" smtClean="0">
                <a:sym typeface="Wingdings" panose="05000000000000000000" pitchFamily="2" charset="2"/>
              </a:rPr>
              <a:t> </a:t>
            </a:r>
            <a:r>
              <a:rPr lang="en-US" b="0" baseline="0" dirty="0" err="1" smtClean="0">
                <a:sym typeface="Wingdings" panose="05000000000000000000" pitchFamily="2" charset="2"/>
              </a:rPr>
              <a:t>lại</a:t>
            </a:r>
            <a:r>
              <a:rPr lang="en-US" b="0" baseline="0" dirty="0" smtClean="0">
                <a:sym typeface="Wingdings" panose="05000000000000000000" pitchFamily="2" charset="2"/>
              </a:rPr>
              <a:t> </a:t>
            </a:r>
            <a:r>
              <a:rPr lang="en-US" b="0" baseline="0" dirty="0" err="1" smtClean="0">
                <a:sym typeface="Wingdings" panose="05000000000000000000" pitchFamily="2" charset="2"/>
              </a:rPr>
              <a:t>nguồn</a:t>
            </a:r>
            <a:r>
              <a:rPr lang="en-US" b="0" baseline="0" dirty="0" smtClean="0">
                <a:sym typeface="Wingdings" panose="05000000000000000000" pitchFamily="2" charset="2"/>
              </a:rPr>
              <a:t> </a:t>
            </a:r>
            <a:r>
              <a:rPr lang="en-US" b="0" baseline="0" dirty="0" err="1" smtClean="0">
                <a:sym typeface="Wingdings" panose="05000000000000000000" pitchFamily="2" charset="2"/>
              </a:rPr>
              <a:t>tài</a:t>
            </a:r>
            <a:r>
              <a:rPr lang="en-US" b="0" baseline="0" dirty="0" smtClean="0">
                <a:sym typeface="Wingdings" panose="05000000000000000000" pitchFamily="2" charset="2"/>
              </a:rPr>
              <a:t> </a:t>
            </a:r>
            <a:r>
              <a:rPr lang="en-US" b="0" baseline="0" dirty="0" err="1" smtClean="0">
                <a:sym typeface="Wingdings" panose="05000000000000000000" pitchFamily="2" charset="2"/>
              </a:rPr>
              <a:t>nguyên</a:t>
            </a:r>
            <a:r>
              <a:rPr lang="en-US" b="0" baseline="0" dirty="0" smtClean="0">
                <a:sym typeface="Wingdings" panose="05000000000000000000" pitchFamily="2" charset="2"/>
              </a:rPr>
              <a:t>, </a:t>
            </a:r>
            <a:r>
              <a:rPr lang="en-US" b="0" baseline="0" dirty="0" err="1" smtClean="0">
                <a:sym typeface="Wingdings" panose="05000000000000000000" pitchFamily="2" charset="2"/>
              </a:rPr>
              <a:t>nhân</a:t>
            </a:r>
            <a:r>
              <a:rPr lang="en-US" b="0" baseline="0" dirty="0" smtClean="0">
                <a:sym typeface="Wingdings" panose="05000000000000000000" pitchFamily="2" charset="2"/>
              </a:rPr>
              <a:t> </a:t>
            </a:r>
            <a:r>
              <a:rPr lang="en-US" b="0" baseline="0" dirty="0" err="1" smtClean="0">
                <a:sym typeface="Wingdings" panose="05000000000000000000" pitchFamily="2" charset="2"/>
              </a:rPr>
              <a:t>lực</a:t>
            </a:r>
            <a:r>
              <a:rPr lang="en-US" b="0" baseline="0" dirty="0" smtClean="0">
                <a:sym typeface="Wingdings" panose="05000000000000000000" pitchFamily="2" charset="2"/>
              </a:rPr>
              <a:t>, </a:t>
            </a:r>
            <a:r>
              <a:rPr lang="en-US" b="0" baseline="0" dirty="0" err="1" smtClean="0">
                <a:sym typeface="Wingdings" panose="05000000000000000000" pitchFamily="2" charset="2"/>
              </a:rPr>
              <a:t>vật</a:t>
            </a:r>
            <a:r>
              <a:rPr lang="en-US" b="0" baseline="0" dirty="0" smtClean="0">
                <a:sym typeface="Wingdings" panose="05000000000000000000" pitchFamily="2" charset="2"/>
              </a:rPr>
              <a:t> </a:t>
            </a:r>
            <a:r>
              <a:rPr lang="en-US" b="0" baseline="0" dirty="0" err="1" smtClean="0">
                <a:sym typeface="Wingdings" panose="05000000000000000000" pitchFamily="2" charset="2"/>
              </a:rPr>
              <a:t>lực</a:t>
            </a:r>
            <a:r>
              <a:rPr lang="en-US" b="0" baseline="0" dirty="0" smtClean="0">
                <a:sym typeface="Wingdings" panose="05000000000000000000" pitchFamily="2" charset="2"/>
              </a:rPr>
              <a:t>, </a:t>
            </a:r>
            <a:r>
              <a:rPr lang="en-US" b="0" baseline="0" dirty="0" err="1" smtClean="0">
                <a:sym typeface="Wingdings" panose="05000000000000000000" pitchFamily="2" charset="2"/>
              </a:rPr>
              <a:t>quốc</a:t>
            </a:r>
            <a:r>
              <a:rPr lang="en-US" b="0" baseline="0" dirty="0" smtClean="0">
                <a:sym typeface="Wingdings" panose="05000000000000000000" pitchFamily="2" charset="2"/>
              </a:rPr>
              <a:t> </a:t>
            </a:r>
            <a:r>
              <a:rPr lang="en-US" b="0" baseline="0" dirty="0" err="1" smtClean="0">
                <a:sym typeface="Wingdings" panose="05000000000000000000" pitchFamily="2" charset="2"/>
              </a:rPr>
              <a:t>phòng</a:t>
            </a:r>
            <a:r>
              <a:rPr lang="en-US" b="0" baseline="0" dirty="0" smtClean="0">
                <a:sym typeface="Wingdings" panose="05000000000000000000" pitchFamily="2" charset="2"/>
              </a:rPr>
              <a:t> </a:t>
            </a:r>
            <a:r>
              <a:rPr lang="en-US" b="0" baseline="0" dirty="0" err="1" smtClean="0">
                <a:sym typeface="Wingdings" panose="05000000000000000000" pitchFamily="2" charset="2"/>
              </a:rPr>
              <a:t>nên</a:t>
            </a:r>
            <a:r>
              <a:rPr lang="en-US" b="0" baseline="0" dirty="0" smtClean="0">
                <a:sym typeface="Wingdings" panose="05000000000000000000" pitchFamily="2" charset="2"/>
              </a:rPr>
              <a:t> </a:t>
            </a:r>
            <a:r>
              <a:rPr lang="en-US" b="0" baseline="0" dirty="0" err="1" smtClean="0">
                <a:sym typeface="Wingdings" panose="05000000000000000000" pitchFamily="2" charset="2"/>
              </a:rPr>
              <a:t>khi</a:t>
            </a:r>
            <a:r>
              <a:rPr lang="en-US" b="0" baseline="0" dirty="0" smtClean="0">
                <a:sym typeface="Wingdings" panose="05000000000000000000" pitchFamily="2" charset="2"/>
              </a:rPr>
              <a:t> </a:t>
            </a:r>
            <a:r>
              <a:rPr lang="en-US" b="0" baseline="0" dirty="0" err="1" smtClean="0">
                <a:sym typeface="Wingdings" panose="05000000000000000000" pitchFamily="2" charset="2"/>
              </a:rPr>
              <a:t>quy</a:t>
            </a:r>
            <a:r>
              <a:rPr lang="en-US" b="0" baseline="0" dirty="0" smtClean="0">
                <a:sym typeface="Wingdings" panose="05000000000000000000" pitchFamily="2" charset="2"/>
              </a:rPr>
              <a:t> </a:t>
            </a:r>
            <a:r>
              <a:rPr lang="en-US" b="0" baseline="0" dirty="0" err="1" smtClean="0">
                <a:sym typeface="Wingdings" panose="05000000000000000000" pitchFamily="2" charset="2"/>
              </a:rPr>
              <a:t>hoạch</a:t>
            </a:r>
            <a:r>
              <a:rPr lang="en-US" b="0" baseline="0" dirty="0" smtClean="0">
                <a:sym typeface="Wingdings" panose="05000000000000000000" pitchFamily="2" charset="2"/>
              </a:rPr>
              <a:t> </a:t>
            </a:r>
            <a:r>
              <a:rPr lang="en-US" b="0" baseline="0" dirty="0" err="1" smtClean="0">
                <a:sym typeface="Wingdings" panose="05000000000000000000" pitchFamily="2" charset="2"/>
              </a:rPr>
              <a:t>vận</a:t>
            </a:r>
            <a:r>
              <a:rPr lang="en-US" b="0" baseline="0" dirty="0" smtClean="0">
                <a:sym typeface="Wingdings" panose="05000000000000000000" pitchFamily="2" charset="2"/>
              </a:rPr>
              <a:t> </a:t>
            </a:r>
            <a:r>
              <a:rPr lang="en-US" b="0" baseline="0" dirty="0" err="1" smtClean="0">
                <a:sym typeface="Wingdings" panose="05000000000000000000" pitchFamily="2" charset="2"/>
              </a:rPr>
              <a:t>tải</a:t>
            </a:r>
            <a:r>
              <a:rPr lang="en-US" b="0" baseline="0" dirty="0" smtClean="0">
                <a:sym typeface="Wingdings" panose="05000000000000000000" pitchFamily="2" charset="2"/>
              </a:rPr>
              <a:t> </a:t>
            </a:r>
            <a:r>
              <a:rPr lang="en-US" b="0" baseline="0" dirty="0" err="1" smtClean="0">
                <a:sym typeface="Wingdings" panose="05000000000000000000" pitchFamily="2" charset="2"/>
              </a:rPr>
              <a:t>luôn</a:t>
            </a:r>
            <a:r>
              <a:rPr lang="en-US" b="0" baseline="0" dirty="0" smtClean="0">
                <a:sym typeface="Wingdings" panose="05000000000000000000" pitchFamily="2" charset="2"/>
              </a:rPr>
              <a:t> </a:t>
            </a:r>
            <a:r>
              <a:rPr lang="en-US" b="0" baseline="0" dirty="0" err="1" smtClean="0">
                <a:sym typeface="Wingdings" panose="05000000000000000000" pitchFamily="2" charset="2"/>
              </a:rPr>
              <a:t>nằm</a:t>
            </a:r>
            <a:r>
              <a:rPr lang="en-US" b="0" baseline="0" dirty="0" smtClean="0">
                <a:sym typeface="Wingdings" panose="05000000000000000000" pitchFamily="2" charset="2"/>
              </a:rPr>
              <a:t> </a:t>
            </a:r>
            <a:r>
              <a:rPr lang="en-US" b="0" baseline="0" dirty="0" err="1" smtClean="0">
                <a:sym typeface="Wingdings" panose="05000000000000000000" pitchFamily="2" charset="2"/>
              </a:rPr>
              <a:t>trong</a:t>
            </a:r>
            <a:r>
              <a:rPr lang="en-US" b="0" baseline="0" dirty="0" smtClean="0">
                <a:sym typeface="Wingdings" panose="05000000000000000000" pitchFamily="2" charset="2"/>
              </a:rPr>
              <a:t> </a:t>
            </a:r>
            <a:r>
              <a:rPr lang="en-US" b="0" baseline="0" dirty="0" err="1" smtClean="0">
                <a:sym typeface="Wingdings" panose="05000000000000000000" pitchFamily="2" charset="2"/>
              </a:rPr>
              <a:t>quy</a:t>
            </a:r>
            <a:r>
              <a:rPr lang="en-US" b="0" baseline="0" dirty="0" smtClean="0">
                <a:sym typeface="Wingdings" panose="05000000000000000000" pitchFamily="2" charset="2"/>
              </a:rPr>
              <a:t> </a:t>
            </a:r>
            <a:r>
              <a:rPr lang="en-US" b="0" baseline="0" dirty="0" err="1" smtClean="0">
                <a:sym typeface="Wingdings" panose="05000000000000000000" pitchFamily="2" charset="2"/>
              </a:rPr>
              <a:t>hoạch</a:t>
            </a:r>
            <a:r>
              <a:rPr lang="en-US" b="0" baseline="0" dirty="0" smtClean="0">
                <a:sym typeface="Wingdings" panose="05000000000000000000" pitchFamily="2" charset="2"/>
              </a:rPr>
              <a:t> </a:t>
            </a:r>
            <a:r>
              <a:rPr lang="en-US" b="0" baseline="0" dirty="0" err="1" smtClean="0">
                <a:sym typeface="Wingdings" panose="05000000000000000000" pitchFamily="2" charset="2"/>
              </a:rPr>
              <a:t>kte</a:t>
            </a:r>
            <a:endParaRPr lang="en-US" b="0" baseline="0" dirty="0" smtClean="0">
              <a:sym typeface="Wingdings" panose="05000000000000000000" pitchFamily="2" charset="2"/>
            </a:endParaRPr>
          </a:p>
          <a:p>
            <a:pPr marL="171450" marR="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b="0" baseline="0" dirty="0" err="1" smtClean="0">
                <a:sym typeface="Wingdings" panose="05000000000000000000" pitchFamily="2" charset="2"/>
              </a:rPr>
              <a:t>Lúa</a:t>
            </a:r>
            <a:r>
              <a:rPr lang="en-US" b="0" baseline="0" dirty="0" smtClean="0">
                <a:sym typeface="Wingdings" panose="05000000000000000000" pitchFamily="2" charset="2"/>
              </a:rPr>
              <a:t> </a:t>
            </a:r>
            <a:r>
              <a:rPr lang="en-US" b="0" baseline="0" dirty="0" err="1" smtClean="0">
                <a:sym typeface="Wingdings" panose="05000000000000000000" pitchFamily="2" charset="2"/>
              </a:rPr>
              <a:t>gạo</a:t>
            </a:r>
            <a:r>
              <a:rPr lang="en-US" b="0" baseline="0" dirty="0" smtClean="0">
                <a:sym typeface="Wingdings" panose="05000000000000000000" pitchFamily="2" charset="2"/>
              </a:rPr>
              <a:t> </a:t>
            </a:r>
            <a:r>
              <a:rPr lang="en-US" b="0" baseline="0" dirty="0" err="1" smtClean="0">
                <a:sym typeface="Wingdings" panose="05000000000000000000" pitchFamily="2" charset="2"/>
              </a:rPr>
              <a:t>đồng</a:t>
            </a:r>
            <a:r>
              <a:rPr lang="en-US" b="0" baseline="0" dirty="0" smtClean="0">
                <a:sym typeface="Wingdings" panose="05000000000000000000" pitchFamily="2" charset="2"/>
              </a:rPr>
              <a:t> </a:t>
            </a:r>
            <a:r>
              <a:rPr lang="en-US" b="0" baseline="0" dirty="0" err="1" smtClean="0">
                <a:sym typeface="Wingdings" panose="05000000000000000000" pitchFamily="2" charset="2"/>
              </a:rPr>
              <a:t>bằng</a:t>
            </a:r>
            <a:r>
              <a:rPr lang="en-US" b="0" baseline="0" dirty="0" smtClean="0">
                <a:sym typeface="Wingdings" panose="05000000000000000000" pitchFamily="2" charset="2"/>
              </a:rPr>
              <a:t> </a:t>
            </a:r>
            <a:r>
              <a:rPr lang="en-US" b="0" baseline="0" dirty="0" err="1" smtClean="0">
                <a:sym typeface="Wingdings" panose="05000000000000000000" pitchFamily="2" charset="2"/>
              </a:rPr>
              <a:t>sông</a:t>
            </a:r>
            <a:r>
              <a:rPr lang="en-US" b="0" baseline="0" dirty="0" smtClean="0">
                <a:sym typeface="Wingdings" panose="05000000000000000000" pitchFamily="2" charset="2"/>
              </a:rPr>
              <a:t> </a:t>
            </a:r>
            <a:r>
              <a:rPr lang="en-US" b="0" baseline="0" dirty="0" err="1" smtClean="0">
                <a:sym typeface="Wingdings" panose="05000000000000000000" pitchFamily="2" charset="2"/>
              </a:rPr>
              <a:t>cửu</a:t>
            </a:r>
            <a:r>
              <a:rPr lang="en-US" b="0" baseline="0" dirty="0" smtClean="0">
                <a:sym typeface="Wingdings" panose="05000000000000000000" pitchFamily="2" charset="2"/>
              </a:rPr>
              <a:t> long…</a:t>
            </a:r>
          </a:p>
          <a:p>
            <a:pPr marL="171450" marR="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b="0" baseline="0" dirty="0" err="1" smtClean="0">
                <a:sym typeface="Wingdings" panose="05000000000000000000" pitchFamily="2" charset="2"/>
              </a:rPr>
              <a:t>Các</a:t>
            </a:r>
            <a:r>
              <a:rPr lang="en-US" b="0" baseline="0" dirty="0" smtClean="0">
                <a:sym typeface="Wingdings" panose="05000000000000000000" pitchFamily="2" charset="2"/>
              </a:rPr>
              <a:t> </a:t>
            </a:r>
            <a:r>
              <a:rPr lang="en-US" b="0" baseline="0" dirty="0" err="1" smtClean="0">
                <a:sym typeface="Wingdings" panose="05000000000000000000" pitchFamily="2" charset="2"/>
              </a:rPr>
              <a:t>chiến</a:t>
            </a:r>
            <a:r>
              <a:rPr lang="en-US" b="0" baseline="0" dirty="0" smtClean="0">
                <a:sym typeface="Wingdings" panose="05000000000000000000" pitchFamily="2" charset="2"/>
              </a:rPr>
              <a:t> </a:t>
            </a:r>
            <a:r>
              <a:rPr lang="en-US" b="0" baseline="0" dirty="0" err="1" smtClean="0">
                <a:sym typeface="Wingdings" panose="05000000000000000000" pitchFamily="2" charset="2"/>
              </a:rPr>
              <a:t>sĨ</a:t>
            </a:r>
            <a:r>
              <a:rPr lang="en-US" b="0" baseline="0" dirty="0" smtClean="0">
                <a:sym typeface="Wingdings" panose="05000000000000000000" pitchFamily="2" charset="2"/>
              </a:rPr>
              <a:t> </a:t>
            </a:r>
            <a:r>
              <a:rPr lang="en-US" b="0" baseline="0" dirty="0" err="1" smtClean="0">
                <a:sym typeface="Wingdings" panose="05000000000000000000" pitchFamily="2" charset="2"/>
              </a:rPr>
              <a:t>tình</a:t>
            </a:r>
            <a:r>
              <a:rPr lang="en-US" b="0" baseline="0" dirty="0" smtClean="0">
                <a:sym typeface="Wingdings" panose="05000000000000000000" pitchFamily="2" charset="2"/>
              </a:rPr>
              <a:t> </a:t>
            </a:r>
            <a:r>
              <a:rPr lang="en-US" b="0" baseline="0" dirty="0" err="1" smtClean="0">
                <a:sym typeface="Wingdings" panose="05000000000000000000" pitchFamily="2" charset="2"/>
              </a:rPr>
              <a:t>nguyện</a:t>
            </a:r>
            <a:r>
              <a:rPr lang="en-US" b="0" baseline="0" dirty="0" smtClean="0">
                <a:sym typeface="Wingdings" panose="05000000000000000000" pitchFamily="2" charset="2"/>
              </a:rPr>
              <a:t>….</a:t>
            </a:r>
          </a:p>
          <a:p>
            <a:pPr marL="171450" marR="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b="0" baseline="0" dirty="0" err="1" smtClean="0">
                <a:sym typeface="Wingdings" panose="05000000000000000000" pitchFamily="2" charset="2"/>
              </a:rPr>
              <a:t>Các</a:t>
            </a:r>
            <a:r>
              <a:rPr lang="en-US" b="0" baseline="0" dirty="0" smtClean="0">
                <a:sym typeface="Wingdings" panose="05000000000000000000" pitchFamily="2" charset="2"/>
              </a:rPr>
              <a:t> du </a:t>
            </a:r>
            <a:r>
              <a:rPr lang="en-US" b="0" baseline="0" dirty="0" err="1" smtClean="0">
                <a:sym typeface="Wingdings" panose="05000000000000000000" pitchFamily="2" charset="2"/>
              </a:rPr>
              <a:t>học</a:t>
            </a:r>
            <a:r>
              <a:rPr lang="en-US" b="0" baseline="0" dirty="0" smtClean="0">
                <a:sym typeface="Wingdings" panose="05000000000000000000" pitchFamily="2" charset="2"/>
              </a:rPr>
              <a:t> </a:t>
            </a:r>
            <a:r>
              <a:rPr lang="en-US" b="0" baseline="0" dirty="0" err="1" smtClean="0">
                <a:sym typeface="Wingdings" panose="05000000000000000000" pitchFamily="2" charset="2"/>
              </a:rPr>
              <a:t>sinh</a:t>
            </a:r>
            <a:r>
              <a:rPr lang="en-US" b="0" baseline="0" dirty="0" smtClean="0">
                <a:sym typeface="Wingdings" panose="05000000000000000000" pitchFamily="2" charset="2"/>
              </a:rPr>
              <a:t>….</a:t>
            </a:r>
          </a:p>
          <a:p>
            <a:pPr marL="171450" marR="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b="0" baseline="0" dirty="0" err="1" smtClean="0">
                <a:sym typeface="Wingdings" panose="05000000000000000000" pitchFamily="2" charset="2"/>
              </a:rPr>
              <a:t>Các</a:t>
            </a:r>
            <a:r>
              <a:rPr lang="en-US" b="0" baseline="0" dirty="0" smtClean="0">
                <a:sym typeface="Wingdings" panose="05000000000000000000" pitchFamily="2" charset="2"/>
              </a:rPr>
              <a:t> </a:t>
            </a:r>
            <a:r>
              <a:rPr lang="en-US" b="0" baseline="0" dirty="0" err="1" smtClean="0">
                <a:sym typeface="Wingdings" panose="05000000000000000000" pitchFamily="2" charset="2"/>
              </a:rPr>
              <a:t>thiết</a:t>
            </a:r>
            <a:r>
              <a:rPr lang="en-US" b="0" baseline="0" dirty="0" smtClean="0">
                <a:sym typeface="Wingdings" panose="05000000000000000000" pitchFamily="2" charset="2"/>
              </a:rPr>
              <a:t> </a:t>
            </a:r>
            <a:r>
              <a:rPr lang="en-US" b="0" baseline="0" dirty="0" err="1" smtClean="0">
                <a:sym typeface="Wingdings" panose="05000000000000000000" pitchFamily="2" charset="2"/>
              </a:rPr>
              <a:t>bị</a:t>
            </a:r>
            <a:r>
              <a:rPr lang="en-US" b="0" baseline="0" dirty="0" smtClean="0">
                <a:sym typeface="Wingdings" panose="05000000000000000000" pitchFamily="2" charset="2"/>
              </a:rPr>
              <a:t> </a:t>
            </a:r>
            <a:r>
              <a:rPr lang="en-US" b="0" baseline="0" dirty="0" err="1" smtClean="0">
                <a:sym typeface="Wingdings" panose="05000000000000000000" pitchFamily="2" charset="2"/>
              </a:rPr>
              <a:t>quốc</a:t>
            </a:r>
            <a:r>
              <a:rPr lang="en-US" b="0" baseline="0" dirty="0" smtClean="0">
                <a:sym typeface="Wingdings" panose="05000000000000000000" pitchFamily="2" charset="2"/>
              </a:rPr>
              <a:t> </a:t>
            </a:r>
            <a:r>
              <a:rPr lang="en-US" b="0" baseline="0" dirty="0" err="1" smtClean="0">
                <a:sym typeface="Wingdings" panose="05000000000000000000" pitchFamily="2" charset="2"/>
              </a:rPr>
              <a:t>phòng</a:t>
            </a:r>
            <a:r>
              <a:rPr lang="en-US" b="0" baseline="0" dirty="0" smtClean="0">
                <a:sym typeface="Wingdings" panose="05000000000000000000" pitchFamily="2" charset="2"/>
              </a:rPr>
              <a:t> </a:t>
            </a:r>
            <a:r>
              <a:rPr lang="en-US" b="0" baseline="0" dirty="0" err="1" smtClean="0">
                <a:sym typeface="Wingdings" panose="05000000000000000000" pitchFamily="2" charset="2"/>
              </a:rPr>
              <a:t>bảo</a:t>
            </a:r>
            <a:r>
              <a:rPr lang="en-US" b="0" baseline="0" dirty="0" smtClean="0">
                <a:sym typeface="Wingdings" panose="05000000000000000000" pitchFamily="2" charset="2"/>
              </a:rPr>
              <a:t> </a:t>
            </a:r>
            <a:r>
              <a:rPr lang="en-US" b="0" baseline="0" dirty="0" err="1" smtClean="0">
                <a:sym typeface="Wingdings" panose="05000000000000000000" pitchFamily="2" charset="2"/>
              </a:rPr>
              <a:t>vệ</a:t>
            </a:r>
            <a:r>
              <a:rPr lang="en-US" b="0" baseline="0" dirty="0" smtClean="0">
                <a:sym typeface="Wingdings" panose="05000000000000000000" pitchFamily="2" charset="2"/>
              </a:rPr>
              <a:t> </a:t>
            </a:r>
            <a:r>
              <a:rPr lang="en-US" b="0" baseline="0" dirty="0" err="1" smtClean="0">
                <a:sym typeface="Wingdings" panose="05000000000000000000" pitchFamily="2" charset="2"/>
              </a:rPr>
              <a:t>tổ</a:t>
            </a:r>
            <a:r>
              <a:rPr lang="en-US" b="0" baseline="0" dirty="0" smtClean="0">
                <a:sym typeface="Wingdings" panose="05000000000000000000" pitchFamily="2" charset="2"/>
              </a:rPr>
              <a:t> </a:t>
            </a:r>
            <a:r>
              <a:rPr lang="en-US" b="0" baseline="0" dirty="0" err="1" smtClean="0">
                <a:sym typeface="Wingdings" panose="05000000000000000000" pitchFamily="2" charset="2"/>
              </a:rPr>
              <a:t>quốc</a:t>
            </a:r>
            <a:r>
              <a:rPr lang="en-US" b="0" baseline="0" dirty="0" smtClean="0">
                <a:sym typeface="Wingdings" panose="05000000000000000000" pitchFamily="2" charset="2"/>
              </a:rPr>
              <a:t>….</a:t>
            </a:r>
            <a:endParaRPr lang="en-US" b="1" dirty="0" smtClean="0"/>
          </a:p>
          <a:p>
            <a:pPr marL="0" indent="0">
              <a:buFont typeface="Arial" panose="020B0604020202020204" pitchFamily="34" charset="0"/>
              <a:buNone/>
            </a:pPr>
            <a:r>
              <a:rPr lang="en-US" b="1" dirty="0" smtClean="0">
                <a:sym typeface="Wingdings" panose="05000000000000000000" pitchFamily="2" charset="2"/>
              </a:rPr>
              <a:t> Cho </a:t>
            </a:r>
            <a:r>
              <a:rPr lang="en-US" b="1" dirty="0" err="1" smtClean="0">
                <a:sym typeface="Wingdings" panose="05000000000000000000" pitchFamily="2" charset="2"/>
              </a:rPr>
              <a:t>nên</a:t>
            </a:r>
            <a:r>
              <a:rPr lang="en-US" b="1" baseline="0" dirty="0" smtClean="0">
                <a:sym typeface="Wingdings" panose="05000000000000000000" pitchFamily="2" charset="2"/>
              </a:rPr>
              <a:t> </a:t>
            </a:r>
            <a:r>
              <a:rPr lang="en-US" b="1" baseline="0" dirty="0" err="1" smtClean="0">
                <a:sym typeface="Wingdings" panose="05000000000000000000" pitchFamily="2" charset="2"/>
              </a:rPr>
              <a:t>ko</a:t>
            </a:r>
            <a:r>
              <a:rPr lang="en-US" b="1" baseline="0" dirty="0" smtClean="0">
                <a:sym typeface="Wingdings" panose="05000000000000000000" pitchFamily="2" charset="2"/>
              </a:rPr>
              <a:t> </a:t>
            </a:r>
            <a:r>
              <a:rPr lang="en-US" b="1" baseline="0" dirty="0" err="1" smtClean="0">
                <a:sym typeface="Wingdings" panose="05000000000000000000" pitchFamily="2" charset="2"/>
              </a:rPr>
              <a:t>phát</a:t>
            </a:r>
            <a:r>
              <a:rPr lang="en-US" b="1" baseline="0" dirty="0" smtClean="0">
                <a:sym typeface="Wingdings" panose="05000000000000000000" pitchFamily="2" charset="2"/>
              </a:rPr>
              <a:t> </a:t>
            </a:r>
            <a:r>
              <a:rPr lang="en-US" b="1" baseline="0" dirty="0" err="1" smtClean="0">
                <a:sym typeface="Wingdings" panose="05000000000000000000" pitchFamily="2" charset="2"/>
              </a:rPr>
              <a:t>triển</a:t>
            </a:r>
            <a:r>
              <a:rPr lang="en-US" b="1" baseline="0" dirty="0" smtClean="0">
                <a:sym typeface="Wingdings" panose="05000000000000000000" pitchFamily="2" charset="2"/>
              </a:rPr>
              <a:t> </a:t>
            </a:r>
            <a:r>
              <a:rPr lang="en-US" b="1" baseline="0" dirty="0" err="1" smtClean="0">
                <a:sym typeface="Wingdings" panose="05000000000000000000" pitchFamily="2" charset="2"/>
              </a:rPr>
              <a:t>vận</a:t>
            </a:r>
            <a:r>
              <a:rPr lang="en-US" b="1" baseline="0" dirty="0" smtClean="0">
                <a:sym typeface="Wingdings" panose="05000000000000000000" pitchFamily="2" charset="2"/>
              </a:rPr>
              <a:t> </a:t>
            </a:r>
            <a:r>
              <a:rPr lang="en-US" b="1" baseline="0" dirty="0" err="1" smtClean="0">
                <a:sym typeface="Wingdings" panose="05000000000000000000" pitchFamily="2" charset="2"/>
              </a:rPr>
              <a:t>tải</a:t>
            </a:r>
            <a:r>
              <a:rPr lang="en-US" b="1" baseline="0" dirty="0" smtClean="0">
                <a:sym typeface="Wingdings" panose="05000000000000000000" pitchFamily="2" charset="2"/>
              </a:rPr>
              <a:t> </a:t>
            </a:r>
            <a:r>
              <a:rPr lang="en-US" b="1" baseline="0" dirty="0" err="1" smtClean="0">
                <a:sym typeface="Wingdings" panose="05000000000000000000" pitchFamily="2" charset="2"/>
              </a:rPr>
              <a:t>thì</a:t>
            </a:r>
            <a:r>
              <a:rPr lang="en-US" b="1" baseline="0" dirty="0" smtClean="0">
                <a:sym typeface="Wingdings" panose="05000000000000000000" pitchFamily="2" charset="2"/>
              </a:rPr>
              <a:t> </a:t>
            </a:r>
            <a:r>
              <a:rPr lang="en-US" b="1" baseline="0" dirty="0" err="1" smtClean="0">
                <a:sym typeface="Wingdings" panose="05000000000000000000" pitchFamily="2" charset="2"/>
              </a:rPr>
              <a:t>đừng</a:t>
            </a:r>
            <a:r>
              <a:rPr lang="en-US" b="1" baseline="0" dirty="0" smtClean="0">
                <a:sym typeface="Wingdings" panose="05000000000000000000" pitchFamily="2" charset="2"/>
              </a:rPr>
              <a:t> </a:t>
            </a:r>
            <a:r>
              <a:rPr lang="en-US" b="1" baseline="0" dirty="0" err="1" smtClean="0">
                <a:sym typeface="Wingdings" panose="05000000000000000000" pitchFamily="2" charset="2"/>
              </a:rPr>
              <a:t>đòi</a:t>
            </a:r>
            <a:r>
              <a:rPr lang="en-US" b="1" baseline="0" dirty="0" smtClean="0">
                <a:sym typeface="Wingdings" panose="05000000000000000000" pitchFamily="2" charset="2"/>
              </a:rPr>
              <a:t> </a:t>
            </a:r>
            <a:r>
              <a:rPr lang="en-US" b="1" baseline="0" dirty="0" err="1" smtClean="0">
                <a:sym typeface="Wingdings" panose="05000000000000000000" pitchFamily="2" charset="2"/>
              </a:rPr>
              <a:t>hỏi</a:t>
            </a:r>
            <a:r>
              <a:rPr lang="en-US" b="1" baseline="0" dirty="0" smtClean="0">
                <a:sym typeface="Wingdings" panose="05000000000000000000" pitchFamily="2" charset="2"/>
              </a:rPr>
              <a:t> </a:t>
            </a:r>
            <a:r>
              <a:rPr lang="en-US" b="1" baseline="0" dirty="0" err="1" smtClean="0">
                <a:sym typeface="Wingdings" panose="05000000000000000000" pitchFamily="2" charset="2"/>
              </a:rPr>
              <a:t>phát</a:t>
            </a:r>
            <a:r>
              <a:rPr lang="en-US" b="1" baseline="0" dirty="0" smtClean="0">
                <a:sym typeface="Wingdings" panose="05000000000000000000" pitchFamily="2" charset="2"/>
              </a:rPr>
              <a:t> </a:t>
            </a:r>
            <a:r>
              <a:rPr lang="en-US" b="1" baseline="0" dirty="0" err="1" smtClean="0">
                <a:sym typeface="Wingdings" panose="05000000000000000000" pitchFamily="2" charset="2"/>
              </a:rPr>
              <a:t>triển</a:t>
            </a:r>
            <a:r>
              <a:rPr lang="en-US" b="1" baseline="0" dirty="0" smtClean="0">
                <a:sym typeface="Wingdings" panose="05000000000000000000" pitchFamily="2" charset="2"/>
              </a:rPr>
              <a:t> CN, NN, QP, KHKT,…</a:t>
            </a:r>
            <a:endParaRPr lang="en-US" b="1" dirty="0"/>
          </a:p>
        </p:txBody>
      </p:sp>
      <p:sp>
        <p:nvSpPr>
          <p:cNvPr id="4" name="Slide Number Placeholder 3"/>
          <p:cNvSpPr>
            <a:spLocks noGrp="1"/>
          </p:cNvSpPr>
          <p:nvPr>
            <p:ph type="sldNum" sz="quarter" idx="10"/>
          </p:nvPr>
        </p:nvSpPr>
        <p:spPr/>
        <p:txBody>
          <a:bodyPr/>
          <a:lstStyle/>
          <a:p>
            <a:fld id="{CBE40377-7959-44A3-9E3A-A2263C614A7F}" type="slidenum">
              <a:rPr lang="en-US" smtClean="0"/>
              <a:t>27</a:t>
            </a:fld>
            <a:endParaRPr lang="en-US"/>
          </a:p>
        </p:txBody>
      </p:sp>
    </p:spTree>
    <p:extLst>
      <p:ext uri="{BB962C8B-B14F-4D97-AF65-F5344CB8AC3E}">
        <p14:creationId xmlns:p14="http://schemas.microsoft.com/office/powerpoint/2010/main" val="1765864225"/>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vi-VN" dirty="0" smtClean="0"/>
              <a:t>Sản xuất vận tải tạo ra sản phẩm riêng biệt của vận tải. Sản phẩm</a:t>
            </a:r>
            <a:r>
              <a:rPr lang="en-US" dirty="0" smtClean="0"/>
              <a:t> </a:t>
            </a:r>
            <a:r>
              <a:rPr lang="vi-VN" dirty="0" smtClean="0"/>
              <a:t>mang tính trừu tượng vô hình, nhưng sản phẩm vận tải là hàng hóa. Sảnphẩm vận tải có đầy đủ hai thuộc tính là giá trị và giá trị sử dụng. Giá trị củasản phẩm vận tải thể hiện ở sự hao phí lao động sống và hao phí lao độngvật hóa kết tinh trong sản phẩm vận tải. </a:t>
            </a:r>
            <a:endParaRPr lang="en-US" dirty="0" smtClean="0"/>
          </a:p>
          <a:p>
            <a:r>
              <a:rPr lang="vi-VN" dirty="0" smtClean="0"/>
              <a:t>Giá trị sử dụng của sản phẩm vậntải thể hiện ở sự thỏa mãn nhu cầu vận chuyển hàng hóa và hành khách</a:t>
            </a:r>
            <a:r>
              <a:rPr lang="en-US" dirty="0" smtClean="0"/>
              <a:t> </a:t>
            </a:r>
            <a:r>
              <a:rPr lang="vi-VN" dirty="0" smtClean="0"/>
              <a:t>trong không gian của khách hàng.Vận tải có vị trí quan trọng trong nền kincông nghiệp, nông nghiệp, khai khoáng, vận tải làxuất quan trọng trong nền kinh tế, đóng góp thuphẩm quốc nội GDP của cả nước, đồng thời hỗ trợdoanh của tất cả các ngành trong nền kinh tế.</a:t>
            </a:r>
            <a:endParaRPr lang="en-US" dirty="0" smtClean="0"/>
          </a:p>
          <a:p>
            <a:r>
              <a:rPr lang="vi-VN" dirty="0" smtClean="0"/>
              <a:t>1.4.3. Vận tải là ngành sản xuất đặc biệ</a:t>
            </a:r>
            <a:endParaRPr lang="en-US" dirty="0"/>
          </a:p>
        </p:txBody>
      </p:sp>
      <p:sp>
        <p:nvSpPr>
          <p:cNvPr id="4" name="Slide Number Placeholder 3"/>
          <p:cNvSpPr>
            <a:spLocks noGrp="1"/>
          </p:cNvSpPr>
          <p:nvPr>
            <p:ph type="sldNum" sz="quarter" idx="10"/>
          </p:nvPr>
        </p:nvSpPr>
        <p:spPr/>
        <p:txBody>
          <a:bodyPr/>
          <a:lstStyle/>
          <a:p>
            <a:fld id="{CBE40377-7959-44A3-9E3A-A2263C614A7F}" type="slidenum">
              <a:rPr lang="en-US" smtClean="0"/>
              <a:t>28</a:t>
            </a:fld>
            <a:endParaRPr lang="en-US"/>
          </a:p>
        </p:txBody>
      </p:sp>
    </p:spTree>
    <p:extLst>
      <p:ext uri="{BB962C8B-B14F-4D97-AF65-F5344CB8AC3E}">
        <p14:creationId xmlns:p14="http://schemas.microsoft.com/office/powerpoint/2010/main" val="462031343"/>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vi-VN" dirty="0" smtClean="0"/>
              <a:t>Sản phẩm vận tải rất trừu tượng, không có hình dáng, kích thước cụ</a:t>
            </a:r>
            <a:r>
              <a:rPr lang="en-US" dirty="0" smtClean="0"/>
              <a:t> </a:t>
            </a:r>
            <a:r>
              <a:rPr lang="vi-VN" dirty="0" smtClean="0"/>
              <a:t>thể: Sản phẩm của vận tải trừu tượng, vô hình, không có hình dáng kíchthước vật chất cụ thể. Sản xuất của các công ty vận chuyển tạo ra sản phẩmđặc thù là khối lượng hàng hóa vận chuyển và luân chuyển. Hoạt động khaithác cảng tạo ra sản phẩm là khối lượng hàng hóa thông qua, khối lượng</a:t>
            </a:r>
            <a:r>
              <a:rPr lang="en-US" dirty="0" smtClean="0"/>
              <a:t> </a:t>
            </a:r>
            <a:r>
              <a:rPr lang="vi-VN" dirty="0" smtClean="0"/>
              <a:t>hàng hóa lưu kho, kiểm đếm, đóng gói, phân loại...chúng có đầy đủ giá trị,giá trị sử dụng, được mua bán trao đổi trên thị trường nhưng không thể hiệntính hữu hình như những sản phẩm vật chất của ngành công nghiệp, nôngnghiệp... Chính đặc điểm này mà vận tải được khách hàng xếp vào ngành</a:t>
            </a:r>
            <a:r>
              <a:rPr lang="en-US" dirty="0" smtClean="0"/>
              <a:t> </a:t>
            </a:r>
            <a:r>
              <a:rPr lang="vi-VN" dirty="0" smtClean="0"/>
              <a:t>sản xuất dịch vụ, không tạo ra sản phẩm mới (tấn, cái, chiếc...) cho xã hộimà chỉ làm gia tăng giá trị hàng hóa khi chúng trải qua quá trình vận tải.</a:t>
            </a:r>
            <a:endParaRPr lang="en-US" dirty="0"/>
          </a:p>
        </p:txBody>
      </p:sp>
      <p:sp>
        <p:nvSpPr>
          <p:cNvPr id="4" name="Slide Number Placeholder 3"/>
          <p:cNvSpPr>
            <a:spLocks noGrp="1"/>
          </p:cNvSpPr>
          <p:nvPr>
            <p:ph type="sldNum" sz="quarter" idx="10"/>
          </p:nvPr>
        </p:nvSpPr>
        <p:spPr/>
        <p:txBody>
          <a:bodyPr/>
          <a:lstStyle/>
          <a:p>
            <a:fld id="{CBE40377-7959-44A3-9E3A-A2263C614A7F}" type="slidenum">
              <a:rPr lang="en-US" smtClean="0"/>
              <a:t>29</a:t>
            </a:fld>
            <a:endParaRPr lang="en-US"/>
          </a:p>
        </p:txBody>
      </p:sp>
    </p:spTree>
    <p:extLst>
      <p:ext uri="{BB962C8B-B14F-4D97-AF65-F5344CB8AC3E}">
        <p14:creationId xmlns:p14="http://schemas.microsoft.com/office/powerpoint/2010/main" val="4259757708"/>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Wingdings" panose="05000000000000000000" pitchFamily="2" charset="2"/>
              <a:buChar char="v"/>
            </a:pPr>
            <a:r>
              <a:rPr lang="vi-VN" dirty="0" smtClean="0"/>
              <a:t>Sản xuất và tiêu thụ của vận tải xảy ra đồng thời: Tại một thời điểmnào đó, ở một nơi nào đó có bao nhiêu sản phẩm vận tải được sản xuất ra thìđồng thời sẽ có bấy nhiêu sản phẩm vận tải được tiêu thụ tại địa điểm ấy.Như vậy tính thống nhất giữa sản xuất và tiêu thụ sản phẩm của vận tảiđược thể hiện trên cả 3 mặt: Không gian, thời gian và số lượng. </a:t>
            </a:r>
            <a:endParaRPr lang="en-US" dirty="0" smtClean="0"/>
          </a:p>
          <a:p>
            <a:pPr marL="171450" indent="-171450">
              <a:buFont typeface="Wingdings" panose="05000000000000000000" pitchFamily="2" charset="2"/>
              <a:buChar char="v"/>
            </a:pPr>
            <a:r>
              <a:rPr lang="vi-VN" b="1" dirty="0" smtClean="0"/>
              <a:t>Giả sử nhàvận tải nhận của chủ hàng 10.000 kiện hàng vận chuyển từ Thành Phố HồChí Minh đến Hà Nội, khi hàng chuyển tới địa điểm trả hàng tại Hà Nội,quá trình sản xuất của vận tải kết thúc cũng là lúc chủ phương tiện sẽ thuđược toàn bộ tiền cước vận tải.</a:t>
            </a:r>
            <a:endParaRPr lang="en-US" b="1" dirty="0" smtClean="0"/>
          </a:p>
          <a:p>
            <a:pPr marL="171450" indent="-171450">
              <a:buFont typeface="Wingdings" panose="05000000000000000000" pitchFamily="2" charset="2"/>
              <a:buChar char="v"/>
            </a:pPr>
            <a:r>
              <a:rPr lang="vi-VN" dirty="0" smtClean="0"/>
              <a:t>Sản xuất của vận tải không có sản phẩm dở dang, không có bánthành phẩm và sản phẩm tồn kho. Đây là đặc điểm khác biệt của vận tải so</a:t>
            </a:r>
            <a:r>
              <a:rPr lang="en-US" dirty="0" smtClean="0"/>
              <a:t> </a:t>
            </a:r>
            <a:r>
              <a:rPr lang="vi-VN" dirty="0" smtClean="0"/>
              <a:t>với các ngành sản xuất hàng hóa vật chất hữu hình khác. </a:t>
            </a:r>
            <a:endParaRPr lang="en-US" dirty="0" smtClean="0"/>
          </a:p>
          <a:p>
            <a:pPr marL="171450" indent="-171450">
              <a:buFont typeface="Wingdings" panose="05000000000000000000" pitchFamily="2" charset="2"/>
              <a:buChar char="v"/>
            </a:pPr>
            <a:r>
              <a:rPr lang="vi-VN" b="1" dirty="0" smtClean="0"/>
              <a:t>Chính điều nàydẫn đến cơ cấu vốn của vận tải cũng khác biệt. Vốn cố định chiếm tỉ trọng</a:t>
            </a:r>
            <a:r>
              <a:rPr lang="en-US" b="1" dirty="0" smtClean="0"/>
              <a:t> </a:t>
            </a:r>
            <a:r>
              <a:rPr lang="vi-VN" b="1" dirty="0" smtClean="0"/>
              <a:t>lớn, vốn lưu động chiếm tỉ trọng nhỏ, vốn hàng hàng hóa tồn kho chủ yếu làvật liệu tồn kho, hàng hóa mua ngoài tồn kho. </a:t>
            </a:r>
            <a:endParaRPr lang="en-US" b="1" dirty="0" smtClean="0"/>
          </a:p>
          <a:p>
            <a:pPr marL="171450" indent="-171450">
              <a:buFont typeface="Wingdings" panose="05000000000000000000" pitchFamily="2" charset="2"/>
              <a:buChar char="v"/>
            </a:pPr>
            <a:r>
              <a:rPr lang="vi-VN" b="1" dirty="0" smtClean="0"/>
              <a:t>Vận tải không có sản phẩm</a:t>
            </a:r>
            <a:r>
              <a:rPr lang="en-US" b="1" dirty="0" smtClean="0"/>
              <a:t> </a:t>
            </a:r>
            <a:r>
              <a:rPr lang="vi-VN" b="1" dirty="0" smtClean="0"/>
              <a:t>dự trữ tồn kho, gây bất lợi trong điều tiết cường độ sản xuất của vận tải, </a:t>
            </a:r>
            <a:r>
              <a:rPr lang="vi-VN" dirty="0" smtClean="0"/>
              <a:t>có</a:t>
            </a:r>
            <a:r>
              <a:rPr lang="en-US" dirty="0" smtClean="0"/>
              <a:t> </a:t>
            </a:r>
            <a:r>
              <a:rPr lang="vi-VN" dirty="0" smtClean="0"/>
              <a:t>những tuần kỳ cường độ vận tải tăng rất cao, ngược lại có những tuần kì</a:t>
            </a:r>
            <a:r>
              <a:rPr lang="en-US" dirty="0" smtClean="0"/>
              <a:t> </a:t>
            </a:r>
            <a:r>
              <a:rPr lang="vi-VN" dirty="0" smtClean="0"/>
              <a:t>cường độ vận tải giảm thấp, dư thừa năng lực của vận tải. Ít nhiều ảnhhưởng đến hiệu quả sử dụng đồng vốn và chất lượng dịch vụ vận tải</a:t>
            </a:r>
            <a:endParaRPr lang="en-US" dirty="0"/>
          </a:p>
        </p:txBody>
      </p:sp>
      <p:sp>
        <p:nvSpPr>
          <p:cNvPr id="4" name="Slide Number Placeholder 3"/>
          <p:cNvSpPr>
            <a:spLocks noGrp="1"/>
          </p:cNvSpPr>
          <p:nvPr>
            <p:ph type="sldNum" sz="quarter" idx="10"/>
          </p:nvPr>
        </p:nvSpPr>
        <p:spPr/>
        <p:txBody>
          <a:bodyPr/>
          <a:lstStyle/>
          <a:p>
            <a:fld id="{CBE40377-7959-44A3-9E3A-A2263C614A7F}" type="slidenum">
              <a:rPr lang="en-US" smtClean="0"/>
              <a:t>30</a:t>
            </a:fld>
            <a:endParaRPr lang="en-US"/>
          </a:p>
        </p:txBody>
      </p:sp>
    </p:spTree>
    <p:extLst>
      <p:ext uri="{BB962C8B-B14F-4D97-AF65-F5344CB8AC3E}">
        <p14:creationId xmlns:p14="http://schemas.microsoft.com/office/powerpoint/2010/main" val="1921657498"/>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TỰ</a:t>
            </a:r>
            <a:r>
              <a:rPr lang="en-US" baseline="0" dirty="0" smtClean="0"/>
              <a:t> NHIÊN :</a:t>
            </a:r>
          </a:p>
          <a:p>
            <a:r>
              <a:rPr lang="en-US" b="1" baseline="0" dirty="0" smtClean="0"/>
              <a:t>Ở </a:t>
            </a:r>
            <a:r>
              <a:rPr lang="en-US" b="1" baseline="0" dirty="0" err="1" smtClean="0"/>
              <a:t>vĩ</a:t>
            </a:r>
            <a:r>
              <a:rPr lang="en-US" b="1" baseline="0" dirty="0" smtClean="0"/>
              <a:t> </a:t>
            </a:r>
            <a:r>
              <a:rPr lang="en-US" b="1" baseline="0" dirty="0" err="1" smtClean="0"/>
              <a:t>mô</a:t>
            </a:r>
            <a:r>
              <a:rPr lang="en-US" b="1" baseline="0" dirty="0" smtClean="0"/>
              <a:t>:</a:t>
            </a:r>
          </a:p>
          <a:p>
            <a:r>
              <a:rPr lang="en-US" baseline="0" dirty="0" err="1" smtClean="0"/>
              <a:t>Dầu</a:t>
            </a:r>
            <a:r>
              <a:rPr lang="en-US" baseline="0" dirty="0" smtClean="0"/>
              <a:t> </a:t>
            </a:r>
            <a:r>
              <a:rPr lang="en-US" baseline="0" dirty="0" err="1" smtClean="0"/>
              <a:t>tập</a:t>
            </a:r>
            <a:r>
              <a:rPr lang="en-US" baseline="0" dirty="0" smtClean="0"/>
              <a:t> </a:t>
            </a:r>
            <a:r>
              <a:rPr lang="en-US" baseline="0" dirty="0" err="1" smtClean="0"/>
              <a:t>trung</a:t>
            </a:r>
            <a:r>
              <a:rPr lang="en-US" baseline="0" dirty="0" smtClean="0"/>
              <a:t> </a:t>
            </a:r>
            <a:r>
              <a:rPr lang="en-US" baseline="0" dirty="0" err="1" smtClean="0"/>
              <a:t>nhiều</a:t>
            </a:r>
            <a:r>
              <a:rPr lang="en-US" baseline="0" dirty="0" smtClean="0"/>
              <a:t> ở </a:t>
            </a:r>
            <a:r>
              <a:rPr lang="en-US" baseline="0" dirty="0" err="1" smtClean="0"/>
              <a:t>Trung</a:t>
            </a:r>
            <a:r>
              <a:rPr lang="en-US" baseline="0" dirty="0" smtClean="0"/>
              <a:t> </a:t>
            </a:r>
            <a:r>
              <a:rPr lang="en-US" baseline="0" dirty="0" err="1" smtClean="0"/>
              <a:t>Đông</a:t>
            </a:r>
            <a:r>
              <a:rPr lang="en-US" baseline="0" dirty="0" smtClean="0"/>
              <a:t>, </a:t>
            </a:r>
            <a:r>
              <a:rPr lang="en-US" baseline="0" dirty="0" err="1" smtClean="0"/>
              <a:t>Trung</a:t>
            </a:r>
            <a:r>
              <a:rPr lang="en-US" baseline="0" dirty="0" smtClean="0"/>
              <a:t> A</a:t>
            </a:r>
          </a:p>
          <a:p>
            <a:r>
              <a:rPr lang="en-US" baseline="0" dirty="0" smtClean="0"/>
              <a:t>Than ở </a:t>
            </a:r>
            <a:r>
              <a:rPr lang="en-US" baseline="0" dirty="0" err="1" smtClean="0"/>
              <a:t>Đông</a:t>
            </a:r>
            <a:r>
              <a:rPr lang="en-US" baseline="0" dirty="0" smtClean="0"/>
              <a:t> </a:t>
            </a:r>
            <a:r>
              <a:rPr lang="en-US" baseline="0" dirty="0" err="1" smtClean="0"/>
              <a:t>Âu</a:t>
            </a:r>
            <a:r>
              <a:rPr lang="en-US" baseline="0" dirty="0" smtClean="0"/>
              <a:t> </a:t>
            </a:r>
            <a:r>
              <a:rPr lang="en-US" baseline="0" dirty="0" err="1" smtClean="0"/>
              <a:t>và</a:t>
            </a:r>
            <a:r>
              <a:rPr lang="en-US" baseline="0" dirty="0" smtClean="0"/>
              <a:t> </a:t>
            </a:r>
            <a:r>
              <a:rPr lang="en-US" baseline="0" dirty="0" err="1" smtClean="0"/>
              <a:t>úc</a:t>
            </a:r>
            <a:endParaRPr lang="en-US" baseline="0" dirty="0" smtClean="0"/>
          </a:p>
          <a:p>
            <a:r>
              <a:rPr lang="en-US" baseline="0" dirty="0" err="1" smtClean="0"/>
              <a:t>Spnn</a:t>
            </a:r>
            <a:r>
              <a:rPr lang="en-US" baseline="0" dirty="0" smtClean="0"/>
              <a:t>: Nam </a:t>
            </a:r>
            <a:r>
              <a:rPr lang="en-US" baseline="0" dirty="0" err="1" smtClean="0"/>
              <a:t>Mỹ</a:t>
            </a:r>
            <a:r>
              <a:rPr lang="en-US" baseline="0" dirty="0" smtClean="0"/>
              <a:t> </a:t>
            </a:r>
            <a:r>
              <a:rPr lang="en-US" baseline="0" dirty="0" err="1" smtClean="0"/>
              <a:t>và</a:t>
            </a:r>
            <a:r>
              <a:rPr lang="en-US" baseline="0" dirty="0" smtClean="0"/>
              <a:t> ĐNA</a:t>
            </a:r>
          </a:p>
          <a:p>
            <a:r>
              <a:rPr lang="en-US" b="1" baseline="0" dirty="0" smtClean="0"/>
              <a:t>Ở vi </a:t>
            </a:r>
            <a:r>
              <a:rPr lang="en-US" b="1" baseline="0" dirty="0" err="1" smtClean="0"/>
              <a:t>mô</a:t>
            </a:r>
            <a:r>
              <a:rPr lang="en-US" b="1" baseline="0" dirty="0" smtClean="0"/>
              <a:t>:</a:t>
            </a:r>
          </a:p>
          <a:p>
            <a:r>
              <a:rPr lang="en-US" baseline="0" dirty="0" smtClean="0"/>
              <a:t>Than: </a:t>
            </a:r>
            <a:r>
              <a:rPr lang="en-US" baseline="0" dirty="0" err="1" smtClean="0"/>
              <a:t>quảng</a:t>
            </a:r>
            <a:r>
              <a:rPr lang="en-US" baseline="0" dirty="0" smtClean="0"/>
              <a:t> </a:t>
            </a:r>
            <a:r>
              <a:rPr lang="en-US" baseline="0" dirty="0" err="1" smtClean="0"/>
              <a:t>Ninh</a:t>
            </a:r>
            <a:r>
              <a:rPr lang="en-US" baseline="0" dirty="0" smtClean="0"/>
              <a:t>, </a:t>
            </a:r>
            <a:r>
              <a:rPr lang="en-US" baseline="0" dirty="0" err="1" smtClean="0"/>
              <a:t>quảng</a:t>
            </a:r>
            <a:r>
              <a:rPr lang="en-US" baseline="0" dirty="0" smtClean="0"/>
              <a:t> </a:t>
            </a:r>
            <a:r>
              <a:rPr lang="en-US" baseline="0" dirty="0" err="1" smtClean="0"/>
              <a:t>Bình</a:t>
            </a:r>
            <a:endParaRPr lang="en-US" baseline="0" dirty="0" smtClean="0"/>
          </a:p>
          <a:p>
            <a:r>
              <a:rPr lang="en-US" baseline="0" dirty="0" err="1" smtClean="0"/>
              <a:t>Dầu</a:t>
            </a:r>
            <a:r>
              <a:rPr lang="en-US" baseline="0" dirty="0" smtClean="0"/>
              <a:t> ở </a:t>
            </a:r>
            <a:r>
              <a:rPr lang="en-US" baseline="0" dirty="0" err="1" smtClean="0"/>
              <a:t>biển</a:t>
            </a:r>
            <a:r>
              <a:rPr lang="en-US" baseline="0" dirty="0" smtClean="0"/>
              <a:t> </a:t>
            </a:r>
            <a:r>
              <a:rPr lang="en-US" baseline="0" dirty="0" err="1" smtClean="0"/>
              <a:t>đông</a:t>
            </a:r>
            <a:r>
              <a:rPr lang="en-US" baseline="0" dirty="0" smtClean="0"/>
              <a:t> </a:t>
            </a:r>
            <a:r>
              <a:rPr lang="en-US" baseline="0" dirty="0" err="1" smtClean="0"/>
              <a:t>thềm</a:t>
            </a:r>
            <a:r>
              <a:rPr lang="en-US" baseline="0" dirty="0" smtClean="0"/>
              <a:t> </a:t>
            </a:r>
            <a:r>
              <a:rPr lang="en-US" baseline="0" dirty="0" err="1" smtClean="0"/>
              <a:t>lục</a:t>
            </a:r>
            <a:r>
              <a:rPr lang="en-US" baseline="0" dirty="0" smtClean="0"/>
              <a:t> </a:t>
            </a:r>
            <a:r>
              <a:rPr lang="en-US" baseline="0" dirty="0" err="1" smtClean="0"/>
              <a:t>địa</a:t>
            </a:r>
            <a:endParaRPr lang="en-US" baseline="0" dirty="0" smtClean="0"/>
          </a:p>
          <a:p>
            <a:r>
              <a:rPr lang="en-US" baseline="0" dirty="0" err="1" smtClean="0"/>
              <a:t>Lúa</a:t>
            </a:r>
            <a:r>
              <a:rPr lang="en-US" baseline="0" dirty="0" smtClean="0"/>
              <a:t> </a:t>
            </a:r>
            <a:r>
              <a:rPr lang="en-US" baseline="0" dirty="0" err="1" smtClean="0"/>
              <a:t>gạo</a:t>
            </a:r>
            <a:r>
              <a:rPr lang="en-US" baseline="0" dirty="0" smtClean="0"/>
              <a:t>, </a:t>
            </a:r>
            <a:r>
              <a:rPr lang="en-US" baseline="0" dirty="0" err="1" smtClean="0"/>
              <a:t>đồng</a:t>
            </a:r>
            <a:r>
              <a:rPr lang="en-US" baseline="0" dirty="0" smtClean="0"/>
              <a:t> </a:t>
            </a:r>
            <a:r>
              <a:rPr lang="en-US" baseline="0" dirty="0" err="1" smtClean="0"/>
              <a:t>bằng</a:t>
            </a:r>
            <a:r>
              <a:rPr lang="en-US" baseline="0" dirty="0" smtClean="0"/>
              <a:t> </a:t>
            </a:r>
            <a:r>
              <a:rPr lang="en-US" baseline="0" dirty="0" err="1" smtClean="0"/>
              <a:t>sông</a:t>
            </a:r>
            <a:r>
              <a:rPr lang="en-US" baseline="0" dirty="0" smtClean="0"/>
              <a:t> </a:t>
            </a:r>
            <a:r>
              <a:rPr lang="en-US" baseline="0" dirty="0" err="1" smtClean="0"/>
              <a:t>Cửu</a:t>
            </a:r>
            <a:r>
              <a:rPr lang="en-US" baseline="0" dirty="0" smtClean="0"/>
              <a:t> Long </a:t>
            </a:r>
            <a:r>
              <a:rPr lang="en-US" baseline="0" dirty="0" err="1" smtClean="0"/>
              <a:t>vựa</a:t>
            </a:r>
            <a:r>
              <a:rPr lang="en-US" baseline="0" dirty="0" smtClean="0"/>
              <a:t> </a:t>
            </a:r>
            <a:r>
              <a:rPr lang="en-US" baseline="0" dirty="0" err="1" smtClean="0"/>
              <a:t>lúa</a:t>
            </a:r>
            <a:r>
              <a:rPr lang="en-US" baseline="0" dirty="0" smtClean="0"/>
              <a:t> </a:t>
            </a:r>
            <a:r>
              <a:rPr lang="en-US" baseline="0" dirty="0" err="1" smtClean="0"/>
              <a:t>lớn</a:t>
            </a:r>
            <a:r>
              <a:rPr lang="en-US" baseline="0" dirty="0" smtClean="0"/>
              <a:t> </a:t>
            </a:r>
            <a:r>
              <a:rPr lang="en-US" baseline="0" dirty="0" err="1" smtClean="0"/>
              <a:t>nhất</a:t>
            </a:r>
            <a:r>
              <a:rPr lang="en-US" baseline="0" dirty="0" smtClean="0"/>
              <a:t> </a:t>
            </a:r>
            <a:r>
              <a:rPr lang="en-US" baseline="0" dirty="0" err="1" smtClean="0"/>
              <a:t>cả</a:t>
            </a:r>
            <a:r>
              <a:rPr lang="en-US" baseline="0" dirty="0" smtClean="0"/>
              <a:t> </a:t>
            </a:r>
            <a:r>
              <a:rPr lang="en-US" baseline="0" dirty="0" err="1" smtClean="0"/>
              <a:t>nước</a:t>
            </a:r>
            <a:r>
              <a:rPr lang="en-US" baseline="0" dirty="0" smtClean="0"/>
              <a:t>.</a:t>
            </a:r>
            <a:endParaRPr lang="en-US" dirty="0"/>
          </a:p>
        </p:txBody>
      </p:sp>
      <p:sp>
        <p:nvSpPr>
          <p:cNvPr id="4" name="Slide Number Placeholder 3"/>
          <p:cNvSpPr>
            <a:spLocks noGrp="1"/>
          </p:cNvSpPr>
          <p:nvPr>
            <p:ph type="sldNum" sz="quarter" idx="10"/>
          </p:nvPr>
        </p:nvSpPr>
        <p:spPr/>
        <p:txBody>
          <a:bodyPr/>
          <a:lstStyle/>
          <a:p>
            <a:fld id="{CBE40377-7959-44A3-9E3A-A2263C614A7F}" type="slidenum">
              <a:rPr lang="en-US" smtClean="0"/>
              <a:t>31</a:t>
            </a:fld>
            <a:endParaRPr lang="en-US"/>
          </a:p>
        </p:txBody>
      </p:sp>
    </p:spTree>
    <p:extLst>
      <p:ext uri="{BB962C8B-B14F-4D97-AF65-F5344CB8AC3E}">
        <p14:creationId xmlns:p14="http://schemas.microsoft.com/office/powerpoint/2010/main" val="3718088829"/>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CBE40377-7959-44A3-9E3A-A2263C614A7F}" type="slidenum">
              <a:rPr lang="en-US" smtClean="0"/>
              <a:t>32</a:t>
            </a:fld>
            <a:endParaRPr lang="en-US"/>
          </a:p>
        </p:txBody>
      </p:sp>
    </p:spTree>
    <p:extLst>
      <p:ext uri="{BB962C8B-B14F-4D97-AF65-F5344CB8AC3E}">
        <p14:creationId xmlns:p14="http://schemas.microsoft.com/office/powerpoint/2010/main" val="1965950828"/>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vi-VN" sz="1200" dirty="0" smtClean="0">
                <a:solidFill>
                  <a:srgbClr val="222222"/>
                </a:solidFill>
                <a:latin typeface="Segoe UI" panose="020B0502040204020203" pitchFamily="34" charset="0"/>
              </a:rPr>
              <a:t>Con người sinh ra thường chọn lựa những nơi có điều kiện thiên nhiên ưu đãi để sinh sống như khí hậu ôn hòa, ít chịu ảnh hưởng của thảm họa tự nhiên như hạn hán, bão, lụt, sóng thần. Mưa thuận gió hòa, không khí trong lành, thoáng, mát gúp cơ thể sảng khoái khỏe mạnh, minh mẫn trong việc xử lý công việc, kéo dài tuổi thọ phát triển nền nông nghiệp, cây trồng và vật nuôi quanh năm phát triển tốt. </a:t>
            </a:r>
            <a:endParaRPr lang="en-US" dirty="0"/>
          </a:p>
        </p:txBody>
      </p:sp>
      <p:sp>
        <p:nvSpPr>
          <p:cNvPr id="4" name="Slide Number Placeholder 3"/>
          <p:cNvSpPr>
            <a:spLocks noGrp="1"/>
          </p:cNvSpPr>
          <p:nvPr>
            <p:ph type="sldNum" sz="quarter" idx="10"/>
          </p:nvPr>
        </p:nvSpPr>
        <p:spPr/>
        <p:txBody>
          <a:bodyPr/>
          <a:lstStyle/>
          <a:p>
            <a:fld id="{CBE40377-7959-44A3-9E3A-A2263C614A7F}" type="slidenum">
              <a:rPr lang="en-US" smtClean="0"/>
              <a:t>33</a:t>
            </a:fld>
            <a:endParaRPr lang="en-US"/>
          </a:p>
        </p:txBody>
      </p:sp>
    </p:spTree>
    <p:extLst>
      <p:ext uri="{BB962C8B-B14F-4D97-AF65-F5344CB8AC3E}">
        <p14:creationId xmlns:p14="http://schemas.microsoft.com/office/powerpoint/2010/main" val="3513020296"/>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marR="0" indent="-171450" algn="l" defTabSz="914400" rtl="0" eaLnBrk="1" fontAlgn="auto" latinLnBrk="0" hangingPunct="1">
              <a:lnSpc>
                <a:spcPct val="100000"/>
              </a:lnSpc>
              <a:spcBef>
                <a:spcPts val="0"/>
              </a:spcBef>
              <a:spcAft>
                <a:spcPts val="0"/>
              </a:spcAft>
              <a:buClrTx/>
              <a:buSzTx/>
              <a:buFont typeface="Wingdings" panose="05000000000000000000" pitchFamily="2" charset="2"/>
              <a:buChar char="v"/>
              <a:tabLst/>
              <a:defRPr/>
            </a:pPr>
            <a:r>
              <a:rPr lang="vi-VN" sz="1200" b="1" dirty="0" smtClean="0">
                <a:solidFill>
                  <a:srgbClr val="222222"/>
                </a:solidFill>
                <a:latin typeface="Times New Roman" panose="02020603050405020304" pitchFamily="18" charset="0"/>
                <a:cs typeface="Times New Roman" panose="02020603050405020304" pitchFamily="18" charset="0"/>
              </a:rPr>
              <a:t>Cơ sở văn hóa gồm </a:t>
            </a:r>
            <a:r>
              <a:rPr lang="vi-VN" sz="1200" dirty="0" smtClean="0">
                <a:solidFill>
                  <a:srgbClr val="222222"/>
                </a:solidFill>
                <a:latin typeface="Times New Roman" panose="02020603050405020304" pitchFamily="18" charset="0"/>
                <a:cs typeface="Times New Roman" panose="02020603050405020304" pitchFamily="18" charset="0"/>
              </a:rPr>
              <a:t>các danh lam thắng cảnh do thiên nhiên ban tặng cho loài người, di tích lịch sử do con người tạo lập đánh dấu mốc lịch sử về những sự kiện văn hóa của con người tại các khoảng không gian, thời gian khác nhau. </a:t>
            </a:r>
            <a:endParaRPr lang="en-US" dirty="0" smtClean="0">
              <a:solidFill>
                <a:srgbClr val="222222"/>
              </a:solidFill>
              <a:latin typeface="Segoe UI" panose="020B0502040204020203" pitchFamily="34" charset="0"/>
            </a:endParaRPr>
          </a:p>
          <a:p>
            <a:pPr marL="171450" marR="0" indent="-171450" algn="l" defTabSz="914400" rtl="0" eaLnBrk="1" fontAlgn="auto" latinLnBrk="0" hangingPunct="1">
              <a:lnSpc>
                <a:spcPct val="100000"/>
              </a:lnSpc>
              <a:spcBef>
                <a:spcPts val="0"/>
              </a:spcBef>
              <a:spcAft>
                <a:spcPts val="0"/>
              </a:spcAft>
              <a:buClrTx/>
              <a:buSzTx/>
              <a:buFont typeface="Wingdings" panose="05000000000000000000" pitchFamily="2" charset="2"/>
              <a:buChar char="v"/>
              <a:tabLst/>
              <a:defRPr/>
            </a:pPr>
            <a:r>
              <a:rPr lang="vi-VN" b="1" dirty="0" smtClean="0">
                <a:solidFill>
                  <a:srgbClr val="222222"/>
                </a:solidFill>
                <a:latin typeface="Segoe UI" panose="020B0502040204020203" pitchFamily="34" charset="0"/>
              </a:rPr>
              <a:t>Một trong những nhu</a:t>
            </a:r>
            <a:r>
              <a:rPr lang="en-US" b="1" dirty="0" smtClean="0">
                <a:solidFill>
                  <a:srgbClr val="222222"/>
                </a:solidFill>
                <a:latin typeface="Segoe UI" panose="020B0502040204020203" pitchFamily="34" charset="0"/>
              </a:rPr>
              <a:t> </a:t>
            </a:r>
            <a:r>
              <a:rPr lang="vi-VN" b="1" dirty="0" smtClean="0"/>
              <a:t>cầu sống của con người là nhu cầu giao tiếp</a:t>
            </a:r>
            <a:r>
              <a:rPr lang="vi-VN" dirty="0" smtClean="0"/>
              <a:t>. Giao tiếp là cách trao đổi, bày tỏ những tâm tư nguyện vọng giữa con người với nhau. Giao tiếp để học hỏi, tăng sự hiểu biết về con người về thế giới tự nhiên. </a:t>
            </a:r>
            <a:endParaRPr lang="en-US" dirty="0" smtClean="0"/>
          </a:p>
          <a:p>
            <a:endParaRPr lang="en-US" dirty="0"/>
          </a:p>
        </p:txBody>
      </p:sp>
      <p:sp>
        <p:nvSpPr>
          <p:cNvPr id="4" name="Slide Number Placeholder 3"/>
          <p:cNvSpPr>
            <a:spLocks noGrp="1"/>
          </p:cNvSpPr>
          <p:nvPr>
            <p:ph type="sldNum" sz="quarter" idx="10"/>
          </p:nvPr>
        </p:nvSpPr>
        <p:spPr/>
        <p:txBody>
          <a:bodyPr/>
          <a:lstStyle/>
          <a:p>
            <a:fld id="{CBE40377-7959-44A3-9E3A-A2263C614A7F}" type="slidenum">
              <a:rPr lang="en-US" smtClean="0"/>
              <a:t>34</a:t>
            </a:fld>
            <a:endParaRPr lang="en-US"/>
          </a:p>
        </p:txBody>
      </p:sp>
    </p:spTree>
    <p:extLst>
      <p:ext uri="{BB962C8B-B14F-4D97-AF65-F5344CB8AC3E}">
        <p14:creationId xmlns:p14="http://schemas.microsoft.com/office/powerpoint/2010/main" val="312082542"/>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dirty="0" smtClean="0"/>
              <a:t>Ý</a:t>
            </a:r>
            <a:r>
              <a:rPr lang="en-US" b="1" baseline="0" dirty="0" smtClean="0"/>
              <a:t> </a:t>
            </a:r>
            <a:r>
              <a:rPr lang="en-US" b="1" baseline="0" dirty="0" err="1" smtClean="0"/>
              <a:t>nghĩa</a:t>
            </a:r>
            <a:r>
              <a:rPr lang="en-US" b="1" baseline="0" dirty="0" smtClean="0"/>
              <a:t>: </a:t>
            </a:r>
          </a:p>
        </p:txBody>
      </p:sp>
      <p:sp>
        <p:nvSpPr>
          <p:cNvPr id="4" name="Slide Number Placeholder 3"/>
          <p:cNvSpPr>
            <a:spLocks noGrp="1"/>
          </p:cNvSpPr>
          <p:nvPr>
            <p:ph type="sldNum" sz="quarter" idx="10"/>
          </p:nvPr>
        </p:nvSpPr>
        <p:spPr/>
        <p:txBody>
          <a:bodyPr/>
          <a:lstStyle/>
          <a:p>
            <a:fld id="{CBE40377-7959-44A3-9E3A-A2263C614A7F}" type="slidenum">
              <a:rPr lang="en-US" smtClean="0"/>
              <a:t>36</a:t>
            </a:fld>
            <a:endParaRPr lang="en-US"/>
          </a:p>
        </p:txBody>
      </p:sp>
    </p:spTree>
    <p:extLst>
      <p:ext uri="{BB962C8B-B14F-4D97-AF65-F5344CB8AC3E}">
        <p14:creationId xmlns:p14="http://schemas.microsoft.com/office/powerpoint/2010/main" val="3665198877"/>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baseline="0" dirty="0" err="1" smtClean="0"/>
              <a:t>bất</a:t>
            </a:r>
            <a:r>
              <a:rPr lang="en-US" b="1" baseline="0" dirty="0" smtClean="0"/>
              <a:t> </a:t>
            </a:r>
            <a:r>
              <a:rPr lang="en-US" b="1" baseline="0" dirty="0" err="1" smtClean="0"/>
              <a:t>bình</a:t>
            </a:r>
            <a:r>
              <a:rPr lang="en-US" b="1" baseline="0" dirty="0" smtClean="0"/>
              <a:t> </a:t>
            </a:r>
            <a:r>
              <a:rPr lang="en-US" b="1" baseline="0" dirty="0" err="1" smtClean="0"/>
              <a:t>hành</a:t>
            </a:r>
            <a:r>
              <a:rPr lang="en-US" b="1" baseline="0" dirty="0" smtClean="0"/>
              <a:t> </a:t>
            </a:r>
            <a:r>
              <a:rPr lang="en-US" b="1" baseline="0" dirty="0" err="1" smtClean="0"/>
              <a:t>theo</a:t>
            </a:r>
            <a:r>
              <a:rPr lang="en-US" b="1" baseline="0" dirty="0" smtClean="0"/>
              <a:t> </a:t>
            </a:r>
            <a:r>
              <a:rPr lang="en-US" b="1" baseline="0" dirty="0" err="1" smtClean="0"/>
              <a:t>thời</a:t>
            </a:r>
            <a:r>
              <a:rPr lang="en-US" b="1" baseline="0" dirty="0" smtClean="0"/>
              <a:t>  </a:t>
            </a:r>
            <a:r>
              <a:rPr lang="en-US" b="1" baseline="0" dirty="0" err="1" smtClean="0"/>
              <a:t>gian</a:t>
            </a:r>
            <a:r>
              <a:rPr lang="en-US" b="1" baseline="0" dirty="0" smtClean="0"/>
              <a:t>: </a:t>
            </a:r>
            <a:r>
              <a:rPr lang="en-US" b="0" baseline="0" dirty="0" err="1" smtClean="0"/>
              <a:t>trong</a:t>
            </a:r>
            <a:r>
              <a:rPr lang="en-US" b="0" baseline="0" dirty="0" smtClean="0"/>
              <a:t> </a:t>
            </a:r>
            <a:r>
              <a:rPr lang="en-US" b="0" baseline="0" dirty="0" err="1" smtClean="0"/>
              <a:t>thời</a:t>
            </a:r>
            <a:r>
              <a:rPr lang="en-US" b="0" baseline="0" dirty="0" smtClean="0"/>
              <a:t> </a:t>
            </a:r>
            <a:r>
              <a:rPr lang="en-US" b="0" baseline="0" dirty="0" err="1" smtClean="0"/>
              <a:t>kỳ</a:t>
            </a:r>
            <a:r>
              <a:rPr lang="en-US" b="0" baseline="0" dirty="0" smtClean="0"/>
              <a:t> </a:t>
            </a:r>
            <a:r>
              <a:rPr lang="en-US" b="0" baseline="0" dirty="0" err="1" smtClean="0"/>
              <a:t>biến</a:t>
            </a:r>
            <a:r>
              <a:rPr lang="en-US" b="0" baseline="0" dirty="0" smtClean="0"/>
              <a:t> </a:t>
            </a:r>
            <a:r>
              <a:rPr lang="en-US" b="0" baseline="0" dirty="0" err="1" smtClean="0"/>
              <a:t>động</a:t>
            </a:r>
            <a:r>
              <a:rPr lang="en-US" b="0" baseline="0" dirty="0" smtClean="0"/>
              <a:t> </a:t>
            </a:r>
            <a:r>
              <a:rPr lang="en-US" b="0" baseline="0" dirty="0" err="1" smtClean="0"/>
              <a:t>tăng</a:t>
            </a:r>
            <a:r>
              <a:rPr lang="en-US" b="0" baseline="0" dirty="0" smtClean="0"/>
              <a:t>, </a:t>
            </a:r>
            <a:r>
              <a:rPr lang="en-US" b="0" baseline="0" dirty="0" err="1" smtClean="0"/>
              <a:t>khối</a:t>
            </a:r>
            <a:r>
              <a:rPr lang="en-US" b="0" baseline="0" dirty="0" smtClean="0"/>
              <a:t> v/c </a:t>
            </a:r>
            <a:r>
              <a:rPr lang="en-US" b="0" baseline="0" dirty="0" err="1" smtClean="0"/>
              <a:t>lớn</a:t>
            </a:r>
            <a:r>
              <a:rPr lang="en-US" b="0" baseline="0" dirty="0" smtClean="0"/>
              <a:t> </a:t>
            </a:r>
            <a:r>
              <a:rPr lang="en-US" b="0" baseline="0" dirty="0" err="1" smtClean="0"/>
              <a:t>nhất</a:t>
            </a:r>
            <a:r>
              <a:rPr lang="en-US" b="0" baseline="0" dirty="0" smtClean="0"/>
              <a:t> </a:t>
            </a:r>
            <a:r>
              <a:rPr lang="en-US" b="0" baseline="0" dirty="0" err="1" smtClean="0"/>
              <a:t>biến</a:t>
            </a:r>
            <a:r>
              <a:rPr lang="en-US" b="0" baseline="0" dirty="0" smtClean="0"/>
              <a:t> </a:t>
            </a:r>
            <a:r>
              <a:rPr lang="en-US" b="0" baseline="0" dirty="0" err="1" smtClean="0"/>
              <a:t>động</a:t>
            </a:r>
            <a:r>
              <a:rPr lang="en-US" b="0" baseline="0" dirty="0" smtClean="0"/>
              <a:t> </a:t>
            </a:r>
            <a:r>
              <a:rPr lang="en-US" b="0" baseline="0" dirty="0" err="1" smtClean="0"/>
              <a:t>gấp</a:t>
            </a:r>
            <a:r>
              <a:rPr lang="en-US" b="0" baseline="0" dirty="0" smtClean="0"/>
              <a:t> </a:t>
            </a:r>
            <a:r>
              <a:rPr lang="en-US" b="0" baseline="0" dirty="0" err="1" smtClean="0"/>
              <a:t>bao</a:t>
            </a:r>
            <a:r>
              <a:rPr lang="en-US" b="0" baseline="0" dirty="0" smtClean="0"/>
              <a:t> </a:t>
            </a:r>
            <a:r>
              <a:rPr lang="en-US" b="0" baseline="0" dirty="0" err="1" smtClean="0"/>
              <a:t>nhiêu</a:t>
            </a:r>
            <a:r>
              <a:rPr lang="en-US" b="0" baseline="0" dirty="0" smtClean="0"/>
              <a:t> </a:t>
            </a:r>
            <a:r>
              <a:rPr lang="en-US" b="0" baseline="0" dirty="0" err="1" smtClean="0"/>
              <a:t>lần</a:t>
            </a:r>
            <a:r>
              <a:rPr lang="en-US" b="0" baseline="0" dirty="0" smtClean="0"/>
              <a:t> so </a:t>
            </a:r>
            <a:r>
              <a:rPr lang="en-US" b="0" baseline="0" dirty="0" err="1" smtClean="0"/>
              <a:t>với</a:t>
            </a:r>
            <a:r>
              <a:rPr lang="en-US" b="0" baseline="0" dirty="0" smtClean="0"/>
              <a:t> </a:t>
            </a:r>
            <a:r>
              <a:rPr lang="en-US" b="0" baseline="0" dirty="0" err="1" smtClean="0"/>
              <a:t>khối</a:t>
            </a:r>
            <a:r>
              <a:rPr lang="en-US" b="0" baseline="0" dirty="0" smtClean="0"/>
              <a:t> </a:t>
            </a:r>
            <a:r>
              <a:rPr lang="en-US" b="0" baseline="0" dirty="0" err="1" smtClean="0"/>
              <a:t>lượng</a:t>
            </a:r>
            <a:r>
              <a:rPr lang="en-US" b="0" baseline="0" dirty="0" smtClean="0"/>
              <a:t> </a:t>
            </a:r>
            <a:r>
              <a:rPr lang="en-US" b="0" baseline="0" dirty="0" err="1" smtClean="0"/>
              <a:t>vận</a:t>
            </a:r>
            <a:r>
              <a:rPr lang="en-US" b="0" baseline="0" dirty="0" smtClean="0"/>
              <a:t> </a:t>
            </a:r>
            <a:r>
              <a:rPr lang="en-US" b="0" baseline="0" dirty="0" err="1" smtClean="0"/>
              <a:t>chuyển</a:t>
            </a:r>
            <a:r>
              <a:rPr lang="en-US" b="0" baseline="0" dirty="0" smtClean="0"/>
              <a:t> </a:t>
            </a:r>
            <a:r>
              <a:rPr lang="en-US" b="0" baseline="0" dirty="0" err="1" smtClean="0"/>
              <a:t>bình</a:t>
            </a:r>
            <a:r>
              <a:rPr lang="en-US" b="0" baseline="0" dirty="0" smtClean="0"/>
              <a:t> </a:t>
            </a:r>
            <a:r>
              <a:rPr lang="en-US" b="0" baseline="0" dirty="0" err="1" smtClean="0"/>
              <a:t>quân</a:t>
            </a:r>
            <a:r>
              <a:rPr lang="en-US" b="0" baseline="0" dirty="0" smtClean="0"/>
              <a:t> (</a:t>
            </a:r>
            <a:r>
              <a:rPr lang="en-US" b="0" baseline="0" dirty="0" err="1" smtClean="0"/>
              <a:t>tức</a:t>
            </a:r>
            <a:r>
              <a:rPr lang="en-US" b="0" baseline="0" dirty="0" smtClean="0"/>
              <a:t> so </a:t>
            </a:r>
            <a:r>
              <a:rPr lang="en-US" b="0" baseline="0" dirty="0" err="1" smtClean="0"/>
              <a:t>với</a:t>
            </a:r>
            <a:r>
              <a:rPr lang="en-US" b="0" baseline="0" dirty="0" smtClean="0"/>
              <a:t> </a:t>
            </a:r>
            <a:r>
              <a:rPr lang="en-US" b="0" baseline="0" dirty="0" err="1" smtClean="0"/>
              <a:t>thời</a:t>
            </a:r>
            <a:r>
              <a:rPr lang="en-US" b="0" baseline="0" dirty="0" smtClean="0"/>
              <a:t> </a:t>
            </a:r>
            <a:r>
              <a:rPr lang="en-US" b="0" baseline="0" dirty="0" err="1" smtClean="0"/>
              <a:t>kỳ</a:t>
            </a:r>
            <a:r>
              <a:rPr lang="en-US" b="0" baseline="0" dirty="0" smtClean="0"/>
              <a:t> </a:t>
            </a:r>
            <a:r>
              <a:rPr lang="en-US" b="0" baseline="0" dirty="0" err="1" smtClean="0"/>
              <a:t>ổn</a:t>
            </a:r>
            <a:r>
              <a:rPr lang="en-US" b="0" baseline="0" dirty="0" smtClean="0"/>
              <a:t> </a:t>
            </a:r>
            <a:r>
              <a:rPr lang="en-US" b="0" baseline="0" dirty="0" err="1" smtClean="0"/>
              <a:t>định</a:t>
            </a:r>
            <a:r>
              <a:rPr lang="en-US" b="0" baseline="0" dirty="0" smtClean="0"/>
              <a:t>)</a:t>
            </a:r>
          </a:p>
          <a:p>
            <a:r>
              <a:rPr lang="en-US" b="1" dirty="0" smtClean="0"/>
              <a:t> 	</a:t>
            </a:r>
            <a:r>
              <a:rPr lang="en-US" b="1" dirty="0" err="1" smtClean="0"/>
              <a:t>Nhà</a:t>
            </a:r>
            <a:r>
              <a:rPr lang="en-US" b="1" baseline="0" dirty="0" smtClean="0"/>
              <a:t> </a:t>
            </a:r>
            <a:r>
              <a:rPr lang="en-US" b="1" baseline="0" dirty="0" err="1" smtClean="0"/>
              <a:t>nước</a:t>
            </a:r>
            <a:r>
              <a:rPr lang="en-US" b="1" baseline="0" dirty="0" smtClean="0"/>
              <a:t> </a:t>
            </a:r>
            <a:r>
              <a:rPr lang="en-US" b="1" baseline="0" dirty="0" err="1" smtClean="0"/>
              <a:t>từng</a:t>
            </a:r>
            <a:r>
              <a:rPr lang="en-US" b="1" baseline="0" dirty="0" smtClean="0"/>
              <a:t> </a:t>
            </a:r>
            <a:r>
              <a:rPr lang="en-US" b="1" baseline="0" dirty="0" err="1" smtClean="0"/>
              <a:t>sợ</a:t>
            </a:r>
            <a:r>
              <a:rPr lang="en-US" b="1" baseline="0" dirty="0" smtClean="0"/>
              <a:t> </a:t>
            </a:r>
            <a:r>
              <a:rPr lang="en-US" b="1" baseline="0" dirty="0" err="1" smtClean="0"/>
              <a:t>thiếu</a:t>
            </a:r>
            <a:r>
              <a:rPr lang="en-US" b="1" baseline="0" dirty="0" smtClean="0"/>
              <a:t> </a:t>
            </a:r>
            <a:r>
              <a:rPr lang="en-US" b="1" baseline="0" dirty="0" err="1" smtClean="0"/>
              <a:t>gạo</a:t>
            </a:r>
            <a:r>
              <a:rPr lang="en-US" b="1" baseline="0" dirty="0" smtClean="0"/>
              <a:t> </a:t>
            </a:r>
            <a:r>
              <a:rPr lang="en-US" b="1" baseline="0" dirty="0" err="1" smtClean="0"/>
              <a:t>vào</a:t>
            </a:r>
            <a:r>
              <a:rPr lang="en-US" b="1" baseline="0" dirty="0" smtClean="0"/>
              <a:t> </a:t>
            </a:r>
            <a:r>
              <a:rPr lang="en-US" b="1" baseline="0" dirty="0" err="1" smtClean="0"/>
              <a:t>mùa</a:t>
            </a:r>
            <a:r>
              <a:rPr lang="en-US" b="1" baseline="0" dirty="0" smtClean="0"/>
              <a:t> </a:t>
            </a:r>
            <a:r>
              <a:rPr lang="en-US" b="1" baseline="0" dirty="0" err="1" smtClean="0"/>
              <a:t>hạn</a:t>
            </a:r>
            <a:r>
              <a:rPr lang="en-US" b="1" baseline="0" dirty="0" smtClean="0"/>
              <a:t> </a:t>
            </a:r>
            <a:r>
              <a:rPr lang="en-US" b="1" baseline="0" dirty="0" err="1" smtClean="0"/>
              <a:t>mặn</a:t>
            </a:r>
            <a:r>
              <a:rPr lang="en-US" b="1" baseline="0" dirty="0" smtClean="0"/>
              <a:t>. </a:t>
            </a:r>
            <a:r>
              <a:rPr lang="vi-VN" b="1" dirty="0" smtClean="0"/>
              <a:t>Nếu có cấm xuất thì nên cấm vụ hè thu, k nên cấm vụ đông xuân</a:t>
            </a:r>
            <a:r>
              <a:rPr lang="en-US" b="1" dirty="0" smtClean="0"/>
              <a:t> (</a:t>
            </a:r>
            <a:r>
              <a:rPr lang="en-US" b="1" dirty="0" err="1" smtClean="0"/>
              <a:t>vụ</a:t>
            </a:r>
            <a:r>
              <a:rPr lang="en-US" b="1" baseline="0" dirty="0" smtClean="0"/>
              <a:t> </a:t>
            </a:r>
            <a:r>
              <a:rPr lang="en-US" b="1" baseline="0" dirty="0" err="1" smtClean="0"/>
              <a:t>có</a:t>
            </a:r>
            <a:r>
              <a:rPr lang="en-US" b="1" baseline="0" dirty="0" smtClean="0"/>
              <a:t> SL </a:t>
            </a:r>
            <a:r>
              <a:rPr lang="en-US" b="1" baseline="0" dirty="0" err="1" smtClean="0"/>
              <a:t>cao</a:t>
            </a:r>
            <a:r>
              <a:rPr lang="en-US" b="1" baseline="0" dirty="0" smtClean="0"/>
              <a:t> </a:t>
            </a:r>
            <a:r>
              <a:rPr lang="en-US" b="1" baseline="0" dirty="0" err="1" smtClean="0"/>
              <a:t>nhất</a:t>
            </a:r>
            <a:r>
              <a:rPr lang="en-US" b="1" baseline="0" dirty="0" smtClean="0"/>
              <a:t>, </a:t>
            </a:r>
            <a:r>
              <a:rPr lang="en-US" b="1" baseline="0" dirty="0" err="1" smtClean="0"/>
              <a:t>nhu</a:t>
            </a:r>
            <a:r>
              <a:rPr lang="en-US" b="1" baseline="0" dirty="0" smtClean="0"/>
              <a:t> </a:t>
            </a:r>
            <a:r>
              <a:rPr lang="en-US" b="1" baseline="0" dirty="0" err="1" smtClean="0"/>
              <a:t>cầu</a:t>
            </a:r>
            <a:r>
              <a:rPr lang="en-US" b="1" baseline="0" dirty="0" smtClean="0"/>
              <a:t> XK </a:t>
            </a:r>
            <a:r>
              <a:rPr lang="en-US" b="1" baseline="0" dirty="0" err="1" smtClean="0"/>
              <a:t>cao</a:t>
            </a:r>
            <a:r>
              <a:rPr lang="en-US" b="1" baseline="0" dirty="0" smtClean="0"/>
              <a:t> </a:t>
            </a:r>
            <a:r>
              <a:rPr lang="en-US" b="1" baseline="0" dirty="0" err="1" smtClean="0"/>
              <a:t>nhât</a:t>
            </a:r>
            <a:r>
              <a:rPr lang="en-US" b="1" baseline="0" dirty="0" smtClean="0"/>
              <a:t>)</a:t>
            </a:r>
            <a:r>
              <a:rPr lang="vi-VN" dirty="0" smtClean="0"/>
              <a:t>. Vì vụ đông xuân mặt gạo đẹp giá cao xk đc giá. Vụ hè thu mặt gạo xấu giá thấp hơn. Ngoài ra năm ngoái TQ giảm nhập nên tồn kho của DN còn tương đối. K lo đói đâu, chỉ ngưng xk 1 vụ đủ ăn 1 năm nhé. Nếu nói vụ nc khác k dám xuất khi thấy mình cấm xuất thì không đâu. Tham khảo lại trường hợp đã từng xảy ra năm 2008.</a:t>
            </a:r>
            <a:endParaRPr lang="en-US" b="0" baseline="0" dirty="0" smtClean="0"/>
          </a:p>
          <a:p>
            <a:r>
              <a:rPr lang="en-US" b="1" baseline="0" dirty="0" err="1" smtClean="0"/>
              <a:t>Bất</a:t>
            </a:r>
            <a:r>
              <a:rPr lang="en-US" b="1" baseline="0" dirty="0" smtClean="0"/>
              <a:t> </a:t>
            </a:r>
            <a:r>
              <a:rPr lang="en-US" b="1" baseline="0" dirty="0" err="1" smtClean="0"/>
              <a:t>bình</a:t>
            </a:r>
            <a:r>
              <a:rPr lang="en-US" b="1" baseline="0" dirty="0" smtClean="0"/>
              <a:t> </a:t>
            </a:r>
            <a:r>
              <a:rPr lang="en-US" b="1" baseline="0" dirty="0" err="1" smtClean="0"/>
              <a:t>hành</a:t>
            </a:r>
            <a:r>
              <a:rPr lang="en-US" b="1" baseline="0" dirty="0" smtClean="0"/>
              <a:t> </a:t>
            </a:r>
            <a:r>
              <a:rPr lang="en-US" b="1" baseline="0" dirty="0" err="1" smtClean="0"/>
              <a:t>theo</a:t>
            </a:r>
            <a:r>
              <a:rPr lang="en-US" b="1" baseline="0" dirty="0" smtClean="0"/>
              <a:t> </a:t>
            </a:r>
            <a:r>
              <a:rPr lang="en-US" b="1" baseline="0" dirty="0" err="1" smtClean="0"/>
              <a:t>ko</a:t>
            </a:r>
            <a:r>
              <a:rPr lang="en-US" b="1" baseline="0" dirty="0" smtClean="0"/>
              <a:t> </a:t>
            </a:r>
            <a:r>
              <a:rPr lang="en-US" b="1" baseline="0" dirty="0" err="1" smtClean="0"/>
              <a:t>gian</a:t>
            </a:r>
            <a:r>
              <a:rPr lang="en-US" b="1" baseline="0" dirty="0" smtClean="0"/>
              <a:t>:</a:t>
            </a:r>
            <a:r>
              <a:rPr lang="en-US" b="0" baseline="0" dirty="0" smtClean="0"/>
              <a:t> </a:t>
            </a:r>
            <a:r>
              <a:rPr lang="en-US" b="0" baseline="0" dirty="0" err="1" smtClean="0"/>
              <a:t>thể</a:t>
            </a:r>
            <a:r>
              <a:rPr lang="en-US" b="0" baseline="0" dirty="0" smtClean="0"/>
              <a:t> </a:t>
            </a:r>
            <a:r>
              <a:rPr lang="en-US" b="0" baseline="0" dirty="0" err="1" smtClean="0"/>
              <a:t>hện</a:t>
            </a:r>
            <a:r>
              <a:rPr lang="en-US" b="0" baseline="0" dirty="0" smtClean="0"/>
              <a:t> </a:t>
            </a:r>
            <a:r>
              <a:rPr lang="en-US" b="0" baseline="0" dirty="0" err="1" smtClean="0"/>
              <a:t>sự</a:t>
            </a:r>
            <a:r>
              <a:rPr lang="en-US" b="0" baseline="0" dirty="0" smtClean="0"/>
              <a:t> </a:t>
            </a:r>
            <a:r>
              <a:rPr lang="en-US" b="0" baseline="0" dirty="0" err="1" smtClean="0"/>
              <a:t>biến</a:t>
            </a:r>
            <a:r>
              <a:rPr lang="en-US" b="0" baseline="0" dirty="0" smtClean="0"/>
              <a:t> </a:t>
            </a:r>
            <a:r>
              <a:rPr lang="en-US" b="0" baseline="0" dirty="0" err="1" smtClean="0"/>
              <a:t>động</a:t>
            </a:r>
            <a:r>
              <a:rPr lang="en-US" b="0" baseline="0" dirty="0" smtClean="0"/>
              <a:t> </a:t>
            </a:r>
            <a:r>
              <a:rPr lang="en-US" b="0" baseline="0" dirty="0" err="1" smtClean="0"/>
              <a:t>khối</a:t>
            </a:r>
            <a:r>
              <a:rPr lang="en-US" b="0" baseline="0" dirty="0" smtClean="0"/>
              <a:t> </a:t>
            </a:r>
            <a:r>
              <a:rPr lang="en-US" b="0" baseline="0" dirty="0" err="1" smtClean="0"/>
              <a:t>lượng</a:t>
            </a:r>
            <a:r>
              <a:rPr lang="en-US" b="0" baseline="0" dirty="0" smtClean="0"/>
              <a:t> </a:t>
            </a:r>
            <a:r>
              <a:rPr lang="en-US" b="0" baseline="0" dirty="0" err="1" smtClean="0"/>
              <a:t>hàng</a:t>
            </a:r>
            <a:r>
              <a:rPr lang="en-US" b="0" baseline="0" dirty="0" smtClean="0"/>
              <a:t> </a:t>
            </a:r>
            <a:r>
              <a:rPr lang="en-US" b="0" baseline="0" dirty="0" err="1" smtClean="0"/>
              <a:t>vận</a:t>
            </a:r>
            <a:r>
              <a:rPr lang="en-US" b="0" baseline="0" dirty="0" smtClean="0"/>
              <a:t> </a:t>
            </a:r>
            <a:r>
              <a:rPr lang="en-US" b="0" baseline="0" dirty="0" err="1" smtClean="0"/>
              <a:t>chuyển</a:t>
            </a:r>
            <a:r>
              <a:rPr lang="en-US" b="0" baseline="0" dirty="0" smtClean="0"/>
              <a:t> </a:t>
            </a:r>
            <a:r>
              <a:rPr lang="en-US" b="0" baseline="0" dirty="0" err="1" smtClean="0"/>
              <a:t>giữa</a:t>
            </a:r>
            <a:r>
              <a:rPr lang="en-US" b="0" baseline="0" dirty="0" smtClean="0"/>
              <a:t> 2 </a:t>
            </a:r>
            <a:r>
              <a:rPr lang="en-US" b="0" baseline="0" dirty="0" err="1" smtClean="0"/>
              <a:t>chiều</a:t>
            </a:r>
            <a:r>
              <a:rPr lang="en-US" b="0" baseline="0" dirty="0" smtClean="0"/>
              <a:t> </a:t>
            </a:r>
            <a:r>
              <a:rPr lang="en-US" b="0" baseline="0" dirty="0" err="1" smtClean="0"/>
              <a:t>trên</a:t>
            </a:r>
            <a:r>
              <a:rPr lang="en-US" b="0" baseline="0" dirty="0" smtClean="0"/>
              <a:t> </a:t>
            </a:r>
            <a:r>
              <a:rPr lang="en-US" b="0" baseline="0" dirty="0" err="1" smtClean="0"/>
              <a:t>một</a:t>
            </a:r>
            <a:r>
              <a:rPr lang="en-US" b="0" baseline="0" dirty="0" smtClean="0"/>
              <a:t> </a:t>
            </a:r>
            <a:r>
              <a:rPr lang="en-US" b="0" baseline="0" dirty="0" err="1" smtClean="0"/>
              <a:t>tuyến</a:t>
            </a:r>
            <a:r>
              <a:rPr lang="en-US" b="0" baseline="0" dirty="0" smtClean="0"/>
              <a:t> </a:t>
            </a:r>
            <a:r>
              <a:rPr lang="en-US" b="0" baseline="0" dirty="0" err="1" smtClean="0"/>
              <a:t>vận</a:t>
            </a:r>
            <a:r>
              <a:rPr lang="en-US" b="0" baseline="0" dirty="0" smtClean="0"/>
              <a:t> </a:t>
            </a:r>
            <a:r>
              <a:rPr lang="en-US" b="0" baseline="0" dirty="0" err="1" smtClean="0"/>
              <a:t>tải</a:t>
            </a:r>
            <a:r>
              <a:rPr lang="en-US" b="0" baseline="0" dirty="0" smtClean="0"/>
              <a:t> </a:t>
            </a:r>
            <a:r>
              <a:rPr lang="en-US" b="0" baseline="0" dirty="0" err="1" smtClean="0"/>
              <a:t>nào</a:t>
            </a:r>
            <a:r>
              <a:rPr lang="en-US" b="0" baseline="0" dirty="0" smtClean="0"/>
              <a:t> </a:t>
            </a:r>
            <a:r>
              <a:rPr lang="en-US" b="0" baseline="0" dirty="0" err="1" smtClean="0"/>
              <a:t>đó</a:t>
            </a:r>
            <a:r>
              <a:rPr lang="en-US" b="0" baseline="0" dirty="0" smtClean="0"/>
              <a:t>.</a:t>
            </a:r>
            <a:endParaRPr lang="en-US" b="1" dirty="0" smtClean="0"/>
          </a:p>
          <a:p>
            <a:r>
              <a:rPr lang="en-US" b="1" dirty="0" err="1" smtClean="0"/>
              <a:t>Chốt</a:t>
            </a:r>
            <a:r>
              <a:rPr lang="en-US" b="1" dirty="0" smtClean="0"/>
              <a:t> </a:t>
            </a:r>
            <a:r>
              <a:rPr lang="en-US" b="1" dirty="0" err="1" smtClean="0"/>
              <a:t>lại</a:t>
            </a:r>
            <a:r>
              <a:rPr lang="en-US" b="1" dirty="0" smtClean="0"/>
              <a:t>:</a:t>
            </a:r>
          </a:p>
          <a:p>
            <a:r>
              <a:rPr lang="en-US" dirty="0" err="1" smtClean="0"/>
              <a:t>Hệ</a:t>
            </a:r>
            <a:r>
              <a:rPr lang="en-US" dirty="0" smtClean="0"/>
              <a:t> </a:t>
            </a:r>
            <a:r>
              <a:rPr lang="en-US" dirty="0" err="1" smtClean="0"/>
              <a:t>số</a:t>
            </a:r>
            <a:r>
              <a:rPr lang="en-US" baseline="0" dirty="0" smtClean="0"/>
              <a:t> </a:t>
            </a:r>
            <a:r>
              <a:rPr lang="en-US" baseline="0" dirty="0" err="1" smtClean="0"/>
              <a:t>bất</a:t>
            </a:r>
            <a:r>
              <a:rPr lang="en-US" baseline="0" dirty="0" smtClean="0"/>
              <a:t> </a:t>
            </a:r>
            <a:r>
              <a:rPr lang="en-US" baseline="0" dirty="0" err="1" smtClean="0"/>
              <a:t>bình</a:t>
            </a:r>
            <a:r>
              <a:rPr lang="en-US" baseline="0" dirty="0" smtClean="0"/>
              <a:t> </a:t>
            </a:r>
            <a:r>
              <a:rPr lang="en-US" baseline="0" dirty="0" err="1" smtClean="0"/>
              <a:t>hành</a:t>
            </a:r>
            <a:r>
              <a:rPr lang="en-US" baseline="0" dirty="0" smtClean="0"/>
              <a:t> </a:t>
            </a:r>
            <a:r>
              <a:rPr lang="en-US" b="1" baseline="0" dirty="0" err="1" smtClean="0"/>
              <a:t>thời</a:t>
            </a:r>
            <a:r>
              <a:rPr lang="en-US" b="1" baseline="0" dirty="0" smtClean="0"/>
              <a:t> </a:t>
            </a:r>
            <a:r>
              <a:rPr lang="en-US" b="1" baseline="0" dirty="0" err="1" smtClean="0"/>
              <a:t>gian</a:t>
            </a:r>
            <a:r>
              <a:rPr lang="en-US" b="1" baseline="0" dirty="0" smtClean="0"/>
              <a:t> hay KHÔNG GIAN </a:t>
            </a:r>
            <a:r>
              <a:rPr lang="en-US" baseline="0" dirty="0" err="1" smtClean="0"/>
              <a:t>chúng</a:t>
            </a:r>
            <a:r>
              <a:rPr lang="en-US" baseline="0" dirty="0" smtClean="0"/>
              <a:t> </a:t>
            </a:r>
            <a:r>
              <a:rPr lang="en-US" baseline="0" dirty="0" err="1" smtClean="0"/>
              <a:t>càng</a:t>
            </a:r>
            <a:r>
              <a:rPr lang="en-US" baseline="0" dirty="0" smtClean="0"/>
              <a:t> </a:t>
            </a:r>
            <a:r>
              <a:rPr lang="en-US" baseline="0" dirty="0" err="1" smtClean="0"/>
              <a:t>lớn</a:t>
            </a:r>
            <a:r>
              <a:rPr lang="en-US" baseline="0" dirty="0" smtClean="0"/>
              <a:t> </a:t>
            </a:r>
            <a:r>
              <a:rPr lang="en-US" baseline="0" dirty="0" err="1" smtClean="0"/>
              <a:t>thì</a:t>
            </a:r>
            <a:r>
              <a:rPr lang="en-US" baseline="0" dirty="0" smtClean="0"/>
              <a:t> </a:t>
            </a:r>
            <a:r>
              <a:rPr lang="en-US" baseline="0" dirty="0" err="1" smtClean="0"/>
              <a:t>nhà</a:t>
            </a:r>
            <a:r>
              <a:rPr lang="en-US" baseline="0" dirty="0" smtClean="0"/>
              <a:t> </a:t>
            </a:r>
            <a:r>
              <a:rPr lang="en-US" baseline="0" dirty="0" err="1" smtClean="0"/>
              <a:t>vận</a:t>
            </a:r>
            <a:r>
              <a:rPr lang="en-US" baseline="0" dirty="0" smtClean="0"/>
              <a:t> </a:t>
            </a:r>
            <a:r>
              <a:rPr lang="en-US" baseline="0" dirty="0" err="1" smtClean="0"/>
              <a:t>tải</a:t>
            </a:r>
            <a:r>
              <a:rPr lang="en-US" baseline="0" dirty="0" smtClean="0"/>
              <a:t> </a:t>
            </a:r>
            <a:r>
              <a:rPr lang="en-US" baseline="0" dirty="0" err="1" smtClean="0"/>
              <a:t>càng</a:t>
            </a:r>
            <a:r>
              <a:rPr lang="en-US" baseline="0" dirty="0" smtClean="0"/>
              <a:t> </a:t>
            </a:r>
            <a:r>
              <a:rPr lang="en-US" baseline="0" dirty="0" err="1" smtClean="0"/>
              <a:t>khổ</a:t>
            </a:r>
            <a:endParaRPr lang="en-US" baseline="0" dirty="0" smtClean="0"/>
          </a:p>
          <a:p>
            <a:r>
              <a:rPr lang="en-US" baseline="0" dirty="0" err="1" smtClean="0"/>
              <a:t>Bất</a:t>
            </a:r>
            <a:r>
              <a:rPr lang="en-US" baseline="0" dirty="0" smtClean="0"/>
              <a:t> </a:t>
            </a:r>
            <a:r>
              <a:rPr lang="en-US" baseline="0" dirty="0" err="1" smtClean="0"/>
              <a:t>bình</a:t>
            </a:r>
            <a:r>
              <a:rPr lang="en-US" baseline="0" dirty="0" smtClean="0"/>
              <a:t> </a:t>
            </a:r>
            <a:r>
              <a:rPr lang="en-US" baseline="0" dirty="0" err="1" smtClean="0"/>
              <a:t>hành</a:t>
            </a:r>
            <a:r>
              <a:rPr lang="en-US" baseline="0" dirty="0" smtClean="0"/>
              <a:t> </a:t>
            </a:r>
            <a:r>
              <a:rPr lang="en-US" baseline="0" dirty="0" err="1" smtClean="0"/>
              <a:t>về</a:t>
            </a:r>
            <a:r>
              <a:rPr lang="en-US" baseline="0" dirty="0" smtClean="0"/>
              <a:t> </a:t>
            </a:r>
            <a:r>
              <a:rPr lang="en-US" baseline="0" dirty="0" err="1" smtClean="0"/>
              <a:t>thời</a:t>
            </a:r>
            <a:r>
              <a:rPr lang="en-US" baseline="0" dirty="0" smtClean="0"/>
              <a:t> </a:t>
            </a:r>
            <a:r>
              <a:rPr lang="en-US" baseline="0" dirty="0" err="1" smtClean="0"/>
              <a:t>gian</a:t>
            </a:r>
            <a:r>
              <a:rPr lang="en-US" baseline="0" dirty="0" smtClean="0"/>
              <a:t> </a:t>
            </a:r>
            <a:r>
              <a:rPr lang="en-US" baseline="0" dirty="0" err="1" smtClean="0"/>
              <a:t>cho</a:t>
            </a:r>
            <a:r>
              <a:rPr lang="en-US" baseline="0" dirty="0" smtClean="0"/>
              <a:t> </a:t>
            </a:r>
            <a:r>
              <a:rPr lang="en-US" baseline="0" dirty="0" err="1" smtClean="0"/>
              <a:t>thấy</a:t>
            </a:r>
            <a:r>
              <a:rPr lang="en-US" baseline="0" dirty="0" smtClean="0"/>
              <a:t> </a:t>
            </a:r>
            <a:r>
              <a:rPr lang="en-US" baseline="0" dirty="0" err="1" smtClean="0"/>
              <a:t>rõ</a:t>
            </a:r>
            <a:r>
              <a:rPr lang="en-US" baseline="0" dirty="0" smtClean="0"/>
              <a:t> </a:t>
            </a:r>
            <a:r>
              <a:rPr lang="en-US" baseline="0" dirty="0" err="1" smtClean="0"/>
              <a:t>thời</a:t>
            </a:r>
            <a:r>
              <a:rPr lang="en-US" baseline="0" dirty="0" smtClean="0"/>
              <a:t> </a:t>
            </a:r>
            <a:r>
              <a:rPr lang="en-US" baseline="0" dirty="0" err="1" smtClean="0"/>
              <a:t>điểm</a:t>
            </a:r>
            <a:r>
              <a:rPr lang="en-US" baseline="0" dirty="0" smtClean="0"/>
              <a:t>  </a:t>
            </a:r>
            <a:r>
              <a:rPr lang="en-US" baseline="0" dirty="0" err="1" smtClean="0"/>
              <a:t>nào</a:t>
            </a:r>
            <a:r>
              <a:rPr lang="en-US" baseline="0" dirty="0" smtClean="0"/>
              <a:t> </a:t>
            </a:r>
            <a:r>
              <a:rPr lang="en-US" baseline="0" dirty="0" err="1" smtClean="0"/>
              <a:t>hàng</a:t>
            </a:r>
            <a:r>
              <a:rPr lang="en-US" baseline="0" dirty="0" smtClean="0"/>
              <a:t> </a:t>
            </a:r>
            <a:r>
              <a:rPr lang="en-US" baseline="0" dirty="0" err="1" smtClean="0"/>
              <a:t>hóa</a:t>
            </a:r>
            <a:r>
              <a:rPr lang="en-US" baseline="0" dirty="0" smtClean="0"/>
              <a:t> </a:t>
            </a:r>
            <a:r>
              <a:rPr lang="en-US" baseline="0" dirty="0" err="1" smtClean="0"/>
              <a:t>nhiều</a:t>
            </a:r>
            <a:r>
              <a:rPr lang="en-US" baseline="0" dirty="0" smtClean="0"/>
              <a:t> </a:t>
            </a:r>
            <a:r>
              <a:rPr lang="en-US" baseline="0" dirty="0" err="1" smtClean="0"/>
              <a:t>nhất</a:t>
            </a:r>
            <a:r>
              <a:rPr lang="en-US" baseline="0" dirty="0" smtClean="0"/>
              <a:t> </a:t>
            </a:r>
            <a:r>
              <a:rPr lang="en-US" baseline="0" dirty="0" err="1" smtClean="0"/>
              <a:t>tức</a:t>
            </a:r>
            <a:r>
              <a:rPr lang="en-US" baseline="0" dirty="0" smtClean="0"/>
              <a:t> </a:t>
            </a:r>
            <a:r>
              <a:rPr lang="en-US" baseline="0" dirty="0" err="1" smtClean="0"/>
              <a:t>nhu</a:t>
            </a:r>
            <a:r>
              <a:rPr lang="en-US" baseline="0" dirty="0" smtClean="0"/>
              <a:t> </a:t>
            </a:r>
            <a:r>
              <a:rPr lang="en-US" baseline="0" dirty="0" err="1" smtClean="0"/>
              <a:t>cầu</a:t>
            </a:r>
            <a:r>
              <a:rPr lang="en-US" baseline="0" dirty="0" smtClean="0"/>
              <a:t> </a:t>
            </a:r>
            <a:r>
              <a:rPr lang="en-US" baseline="0" dirty="0" err="1" smtClean="0"/>
              <a:t>vận</a:t>
            </a:r>
            <a:r>
              <a:rPr lang="en-US" baseline="0" dirty="0" smtClean="0"/>
              <a:t> </a:t>
            </a:r>
            <a:r>
              <a:rPr lang="en-US" baseline="0" dirty="0" err="1" smtClean="0"/>
              <a:t>chuyển</a:t>
            </a:r>
            <a:r>
              <a:rPr lang="en-US" baseline="0" dirty="0" smtClean="0"/>
              <a:t> </a:t>
            </a:r>
            <a:r>
              <a:rPr lang="en-US" baseline="0" dirty="0" err="1" smtClean="0"/>
              <a:t>rất</a:t>
            </a:r>
            <a:r>
              <a:rPr lang="en-US" baseline="0" dirty="0" smtClean="0"/>
              <a:t> </a:t>
            </a:r>
            <a:r>
              <a:rPr lang="en-US" baseline="0" dirty="0" err="1" smtClean="0"/>
              <a:t>cao</a:t>
            </a:r>
            <a:endParaRPr lang="en-US" baseline="0" dirty="0" smtClean="0"/>
          </a:p>
          <a:p>
            <a:r>
              <a:rPr lang="en-US" baseline="0" dirty="0" err="1" smtClean="0"/>
              <a:t>Bất</a:t>
            </a:r>
            <a:r>
              <a:rPr lang="en-US" baseline="0" dirty="0" smtClean="0"/>
              <a:t> </a:t>
            </a:r>
            <a:r>
              <a:rPr lang="en-US" baseline="0" dirty="0" err="1" smtClean="0"/>
              <a:t>bình</a:t>
            </a:r>
            <a:r>
              <a:rPr lang="en-US" baseline="0" dirty="0" smtClean="0"/>
              <a:t> </a:t>
            </a:r>
            <a:r>
              <a:rPr lang="en-US" baseline="0" dirty="0" err="1" smtClean="0"/>
              <a:t>hành</a:t>
            </a:r>
            <a:r>
              <a:rPr lang="en-US" baseline="0" dirty="0" smtClean="0"/>
              <a:t> </a:t>
            </a:r>
            <a:r>
              <a:rPr lang="en-US" baseline="0" dirty="0" err="1" smtClean="0"/>
              <a:t>về</a:t>
            </a:r>
            <a:r>
              <a:rPr lang="en-US" baseline="0" dirty="0" smtClean="0"/>
              <a:t> </a:t>
            </a:r>
            <a:r>
              <a:rPr lang="en-US" baseline="0" dirty="0" err="1" smtClean="0"/>
              <a:t>nơi</a:t>
            </a:r>
            <a:r>
              <a:rPr lang="en-US" baseline="0" dirty="0" smtClean="0"/>
              <a:t> </a:t>
            </a:r>
            <a:r>
              <a:rPr lang="en-US" baseline="0" dirty="0" err="1" smtClean="0"/>
              <a:t>chốn</a:t>
            </a:r>
            <a:r>
              <a:rPr lang="en-US" baseline="0" dirty="0" smtClean="0"/>
              <a:t> ta </a:t>
            </a:r>
            <a:r>
              <a:rPr lang="en-US" baseline="0" dirty="0" err="1" smtClean="0"/>
              <a:t>biết</a:t>
            </a:r>
            <a:r>
              <a:rPr lang="en-US" baseline="0" dirty="0" smtClean="0"/>
              <a:t> </a:t>
            </a:r>
            <a:r>
              <a:rPr lang="en-US" baseline="0" dirty="0" err="1" smtClean="0"/>
              <a:t>chiều</a:t>
            </a:r>
            <a:r>
              <a:rPr lang="en-US" baseline="0" dirty="0" smtClean="0"/>
              <a:t> </a:t>
            </a:r>
            <a:r>
              <a:rPr lang="en-US" baseline="0" dirty="0" err="1" smtClean="0"/>
              <a:t>nào</a:t>
            </a:r>
            <a:r>
              <a:rPr lang="en-US" baseline="0" dirty="0" smtClean="0"/>
              <a:t> </a:t>
            </a:r>
            <a:r>
              <a:rPr lang="en-US" baseline="0" dirty="0" err="1" smtClean="0"/>
              <a:t>khối</a:t>
            </a:r>
            <a:r>
              <a:rPr lang="en-US" baseline="0" dirty="0" smtClean="0"/>
              <a:t> </a:t>
            </a:r>
            <a:r>
              <a:rPr lang="en-US" baseline="0" dirty="0" err="1" smtClean="0"/>
              <a:t>lượng</a:t>
            </a:r>
            <a:r>
              <a:rPr lang="en-US" baseline="0" dirty="0" smtClean="0"/>
              <a:t> </a:t>
            </a:r>
            <a:r>
              <a:rPr lang="en-US" baseline="0" dirty="0" err="1" smtClean="0"/>
              <a:t>hàng</a:t>
            </a:r>
            <a:r>
              <a:rPr lang="en-US" baseline="0" dirty="0" smtClean="0"/>
              <a:t> </a:t>
            </a:r>
            <a:r>
              <a:rPr lang="en-US" baseline="0" dirty="0" err="1" smtClean="0"/>
              <a:t>chiều</a:t>
            </a:r>
            <a:r>
              <a:rPr lang="en-US" baseline="0" dirty="0" smtClean="0"/>
              <a:t> </a:t>
            </a:r>
            <a:r>
              <a:rPr lang="en-US" baseline="0" dirty="0" err="1" smtClean="0"/>
              <a:t>nhiều</a:t>
            </a:r>
            <a:r>
              <a:rPr lang="en-US" baseline="0" dirty="0" smtClean="0"/>
              <a:t> </a:t>
            </a:r>
            <a:r>
              <a:rPr lang="en-US" baseline="0" dirty="0" err="1" smtClean="0"/>
              <a:t>hơn</a:t>
            </a:r>
            <a:r>
              <a:rPr lang="en-US" baseline="0" dirty="0" smtClean="0"/>
              <a:t>.</a:t>
            </a:r>
          </a:p>
          <a:p>
            <a:r>
              <a:rPr lang="en-US" b="1" baseline="0" dirty="0" err="1" smtClean="0"/>
              <a:t>Mục</a:t>
            </a:r>
            <a:r>
              <a:rPr lang="en-US" b="1" baseline="0" dirty="0" smtClean="0"/>
              <a:t> </a:t>
            </a:r>
            <a:r>
              <a:rPr lang="en-US" b="1" baseline="0" dirty="0" err="1" smtClean="0"/>
              <a:t>đích</a:t>
            </a:r>
            <a:r>
              <a:rPr lang="en-US" b="1" baseline="0" dirty="0" smtClean="0"/>
              <a:t> </a:t>
            </a:r>
            <a:r>
              <a:rPr lang="en-US" b="1" baseline="0" dirty="0" err="1" smtClean="0"/>
              <a:t>cuối</a:t>
            </a:r>
            <a:r>
              <a:rPr lang="en-US" b="1" baseline="0" dirty="0" smtClean="0"/>
              <a:t> </a:t>
            </a:r>
            <a:r>
              <a:rPr lang="en-US" b="1" baseline="0" dirty="0" err="1" smtClean="0"/>
              <a:t>cùng</a:t>
            </a:r>
            <a:r>
              <a:rPr lang="en-US" b="1" baseline="0" dirty="0" smtClean="0"/>
              <a:t> </a:t>
            </a:r>
            <a:r>
              <a:rPr lang="en-US" b="1" baseline="0" dirty="0" err="1" smtClean="0"/>
              <a:t>là</a:t>
            </a:r>
            <a:r>
              <a:rPr lang="en-US" b="1" baseline="0" dirty="0" smtClean="0"/>
              <a:t> </a:t>
            </a:r>
            <a:r>
              <a:rPr lang="en-US" b="1" baseline="0" dirty="0" err="1" smtClean="0"/>
              <a:t>cung</a:t>
            </a:r>
            <a:r>
              <a:rPr lang="en-US" b="1" baseline="0" dirty="0" smtClean="0"/>
              <a:t> </a:t>
            </a:r>
            <a:r>
              <a:rPr lang="en-US" b="1" baseline="0" dirty="0" err="1" smtClean="0"/>
              <a:t>cấp</a:t>
            </a:r>
            <a:r>
              <a:rPr lang="en-US" b="1" baseline="0" dirty="0" smtClean="0"/>
              <a:t> </a:t>
            </a:r>
            <a:r>
              <a:rPr lang="en-US" b="1" baseline="0" dirty="0" err="1" smtClean="0"/>
              <a:t>thông</a:t>
            </a:r>
            <a:r>
              <a:rPr lang="en-US" b="1" baseline="0" dirty="0" smtClean="0"/>
              <a:t> tin </a:t>
            </a:r>
            <a:r>
              <a:rPr lang="en-US" b="1" baseline="0" dirty="0" err="1" smtClean="0"/>
              <a:t>để</a:t>
            </a:r>
            <a:r>
              <a:rPr lang="en-US" b="1" baseline="0" dirty="0" smtClean="0"/>
              <a:t> </a:t>
            </a:r>
            <a:r>
              <a:rPr lang="en-US" b="1" baseline="0" dirty="0" err="1" smtClean="0"/>
              <a:t>nhà</a:t>
            </a:r>
            <a:r>
              <a:rPr lang="en-US" b="1" baseline="0" dirty="0" smtClean="0"/>
              <a:t> </a:t>
            </a:r>
            <a:r>
              <a:rPr lang="en-US" b="1" baseline="0" dirty="0" err="1" smtClean="0"/>
              <a:t>vận</a:t>
            </a:r>
            <a:r>
              <a:rPr lang="en-US" b="1" baseline="0" dirty="0" smtClean="0"/>
              <a:t> </a:t>
            </a:r>
            <a:r>
              <a:rPr lang="en-US" b="1" baseline="0" dirty="0" err="1" smtClean="0"/>
              <a:t>tải</a:t>
            </a:r>
            <a:r>
              <a:rPr lang="en-US" b="1" baseline="0" dirty="0" smtClean="0"/>
              <a:t> </a:t>
            </a:r>
            <a:r>
              <a:rPr lang="en-US" b="1" baseline="0" dirty="0" err="1" smtClean="0"/>
              <a:t>nên</a:t>
            </a:r>
            <a:r>
              <a:rPr lang="en-US" b="1" baseline="0" dirty="0" smtClean="0"/>
              <a:t> </a:t>
            </a:r>
            <a:r>
              <a:rPr lang="en-US" b="1" baseline="0" dirty="0" err="1" smtClean="0"/>
              <a:t>biết</a:t>
            </a:r>
            <a:r>
              <a:rPr lang="en-US" b="1" baseline="0" dirty="0" smtClean="0"/>
              <a:t> </a:t>
            </a:r>
            <a:r>
              <a:rPr lang="en-US" b="1" baseline="0" dirty="0" err="1" smtClean="0"/>
              <a:t>dự</a:t>
            </a:r>
            <a:r>
              <a:rPr lang="en-US" b="1" baseline="0" dirty="0" smtClean="0"/>
              <a:t> </a:t>
            </a:r>
            <a:r>
              <a:rPr lang="en-US" b="1" baseline="0" dirty="0" err="1" smtClean="0"/>
              <a:t>trữ</a:t>
            </a:r>
            <a:r>
              <a:rPr lang="en-US" b="1" baseline="0" dirty="0" smtClean="0"/>
              <a:t> </a:t>
            </a:r>
            <a:r>
              <a:rPr lang="en-US" b="1" baseline="0" dirty="0" err="1" smtClean="0"/>
              <a:t>phương</a:t>
            </a:r>
            <a:r>
              <a:rPr lang="en-US" b="1" baseline="0" dirty="0" smtClean="0"/>
              <a:t> </a:t>
            </a:r>
            <a:r>
              <a:rPr lang="en-US" b="1" baseline="0" dirty="0" err="1" smtClean="0"/>
              <a:t>tiện</a:t>
            </a:r>
            <a:r>
              <a:rPr lang="en-US" b="1" baseline="0" dirty="0" smtClean="0"/>
              <a:t> </a:t>
            </a:r>
            <a:r>
              <a:rPr lang="en-US" b="1" baseline="0" dirty="0" err="1" smtClean="0"/>
              <a:t>thế</a:t>
            </a:r>
            <a:r>
              <a:rPr lang="en-US" b="1" baseline="0" dirty="0" smtClean="0"/>
              <a:t> </a:t>
            </a:r>
            <a:r>
              <a:rPr lang="en-US" b="1" baseline="0" dirty="0" err="1" smtClean="0"/>
              <a:t>nào</a:t>
            </a:r>
            <a:r>
              <a:rPr lang="en-US" b="1" baseline="0" dirty="0" smtClean="0"/>
              <a:t>??  </a:t>
            </a:r>
            <a:r>
              <a:rPr lang="en-US" baseline="0" dirty="0" err="1" smtClean="0"/>
              <a:t>Tức</a:t>
            </a:r>
            <a:r>
              <a:rPr lang="en-US" baseline="0" dirty="0" smtClean="0"/>
              <a:t> </a:t>
            </a:r>
            <a:r>
              <a:rPr lang="en-US" baseline="0" dirty="0" err="1" smtClean="0"/>
              <a:t>Dự</a:t>
            </a:r>
            <a:r>
              <a:rPr lang="en-US" baseline="0" dirty="0" smtClean="0"/>
              <a:t> </a:t>
            </a:r>
            <a:r>
              <a:rPr lang="en-US" baseline="0" dirty="0" err="1" smtClean="0"/>
              <a:t>trữ</a:t>
            </a:r>
            <a:r>
              <a:rPr lang="en-US" baseline="0" dirty="0" smtClean="0"/>
              <a:t> </a:t>
            </a:r>
            <a:r>
              <a:rPr lang="en-US" baseline="0" dirty="0" err="1" smtClean="0"/>
              <a:t>năng</a:t>
            </a:r>
            <a:r>
              <a:rPr lang="en-US" baseline="0" dirty="0" smtClean="0"/>
              <a:t> </a:t>
            </a:r>
            <a:r>
              <a:rPr lang="en-US" baseline="0" dirty="0" err="1" smtClean="0"/>
              <a:t>lực</a:t>
            </a:r>
            <a:r>
              <a:rPr lang="en-US" baseline="0" dirty="0" smtClean="0"/>
              <a:t> </a:t>
            </a:r>
            <a:r>
              <a:rPr lang="en-US" baseline="0" dirty="0" err="1" smtClean="0"/>
              <a:t>vận</a:t>
            </a:r>
            <a:r>
              <a:rPr lang="en-US" baseline="0" dirty="0" smtClean="0"/>
              <a:t> </a:t>
            </a:r>
            <a:r>
              <a:rPr lang="en-US" baseline="0" dirty="0" err="1" smtClean="0"/>
              <a:t>chuyển</a:t>
            </a:r>
            <a:r>
              <a:rPr lang="en-US" baseline="0" dirty="0" smtClean="0"/>
              <a:t> </a:t>
            </a:r>
            <a:r>
              <a:rPr lang="en-US" baseline="0" dirty="0" err="1" smtClean="0"/>
              <a:t>của</a:t>
            </a:r>
            <a:r>
              <a:rPr lang="en-US" baseline="0" dirty="0" smtClean="0"/>
              <a:t> </a:t>
            </a:r>
            <a:r>
              <a:rPr lang="en-US" baseline="0" dirty="0" err="1" smtClean="0"/>
              <a:t>phương</a:t>
            </a:r>
            <a:r>
              <a:rPr lang="en-US" baseline="0" dirty="0" smtClean="0"/>
              <a:t> </a:t>
            </a:r>
            <a:r>
              <a:rPr lang="en-US" baseline="0" dirty="0" err="1" smtClean="0"/>
              <a:t>tiện</a:t>
            </a:r>
            <a:r>
              <a:rPr lang="en-US" baseline="0" dirty="0" smtClean="0"/>
              <a:t> </a:t>
            </a:r>
            <a:r>
              <a:rPr lang="en-US" baseline="0" dirty="0" err="1" smtClean="0"/>
              <a:t>vào</a:t>
            </a:r>
            <a:r>
              <a:rPr lang="en-US" baseline="0" dirty="0" smtClean="0"/>
              <a:t> </a:t>
            </a:r>
            <a:r>
              <a:rPr lang="en-US" baseline="0" dirty="0" err="1" smtClean="0"/>
              <a:t>thời</a:t>
            </a:r>
            <a:r>
              <a:rPr lang="en-US" baseline="0" dirty="0" smtClean="0"/>
              <a:t> </a:t>
            </a:r>
            <a:r>
              <a:rPr lang="en-US" baseline="0" dirty="0" err="1" smtClean="0"/>
              <a:t>điểm</a:t>
            </a:r>
            <a:r>
              <a:rPr lang="en-US" baseline="0" dirty="0" smtClean="0"/>
              <a:t> </a:t>
            </a:r>
            <a:r>
              <a:rPr lang="en-US" baseline="0" dirty="0" err="1" smtClean="0"/>
              <a:t>cao</a:t>
            </a:r>
            <a:r>
              <a:rPr lang="en-US" baseline="0" dirty="0" smtClean="0"/>
              <a:t> </a:t>
            </a:r>
            <a:r>
              <a:rPr lang="en-US" baseline="0" dirty="0" err="1" smtClean="0"/>
              <a:t>điểm</a:t>
            </a:r>
            <a:r>
              <a:rPr lang="en-US" baseline="0" dirty="0" smtClean="0"/>
              <a:t> </a:t>
            </a:r>
            <a:r>
              <a:rPr lang="en-US" baseline="0" dirty="0" err="1" smtClean="0"/>
              <a:t>như</a:t>
            </a:r>
            <a:r>
              <a:rPr lang="en-US" baseline="0" dirty="0" smtClean="0"/>
              <a:t> </a:t>
            </a:r>
            <a:r>
              <a:rPr lang="en-US" baseline="0" dirty="0" err="1" smtClean="0"/>
              <a:t>thế</a:t>
            </a:r>
            <a:r>
              <a:rPr lang="en-US" baseline="0" dirty="0" smtClean="0"/>
              <a:t> </a:t>
            </a:r>
            <a:r>
              <a:rPr lang="en-US" baseline="0" dirty="0" err="1" smtClean="0"/>
              <a:t>nào</a:t>
            </a:r>
            <a:r>
              <a:rPr lang="en-US" baseline="0" dirty="0" smtClean="0"/>
              <a:t> hay </a:t>
            </a:r>
            <a:r>
              <a:rPr lang="en-US" baseline="0" dirty="0" err="1" smtClean="0"/>
              <a:t>điều</a:t>
            </a:r>
            <a:r>
              <a:rPr lang="en-US" baseline="0" dirty="0" smtClean="0"/>
              <a:t> </a:t>
            </a:r>
            <a:r>
              <a:rPr lang="en-US" baseline="0" dirty="0" err="1" smtClean="0"/>
              <a:t>động</a:t>
            </a:r>
            <a:r>
              <a:rPr lang="en-US" baseline="0" dirty="0" smtClean="0"/>
              <a:t> p/</a:t>
            </a:r>
            <a:r>
              <a:rPr lang="en-US" baseline="0" dirty="0" err="1" smtClean="0"/>
              <a:t>tiện</a:t>
            </a:r>
            <a:r>
              <a:rPr lang="en-US" baseline="0" dirty="0" smtClean="0"/>
              <a:t> </a:t>
            </a:r>
            <a:r>
              <a:rPr lang="en-US" baseline="0" dirty="0" err="1" smtClean="0"/>
              <a:t>với</a:t>
            </a:r>
            <a:r>
              <a:rPr lang="en-US" baseline="0" dirty="0" smtClean="0"/>
              <a:t> </a:t>
            </a:r>
            <a:r>
              <a:rPr lang="en-US" baseline="0" dirty="0" err="1" smtClean="0"/>
              <a:t>chiều</a:t>
            </a:r>
            <a:r>
              <a:rPr lang="en-US" baseline="0" dirty="0" smtClean="0"/>
              <a:t> </a:t>
            </a:r>
            <a:r>
              <a:rPr lang="en-US" baseline="0" dirty="0" err="1" smtClean="0"/>
              <a:t>vận</a:t>
            </a:r>
            <a:r>
              <a:rPr lang="en-US" baseline="0" dirty="0" smtClean="0"/>
              <a:t> </a:t>
            </a:r>
            <a:r>
              <a:rPr lang="en-US" baseline="0" dirty="0" err="1" smtClean="0"/>
              <a:t>tải</a:t>
            </a:r>
            <a:r>
              <a:rPr lang="en-US" baseline="0" dirty="0" smtClean="0"/>
              <a:t> </a:t>
            </a:r>
            <a:r>
              <a:rPr lang="en-US" baseline="0" dirty="0" err="1" smtClean="0"/>
              <a:t>có</a:t>
            </a:r>
            <a:r>
              <a:rPr lang="en-US" baseline="0" dirty="0" smtClean="0"/>
              <a:t> </a:t>
            </a:r>
            <a:r>
              <a:rPr lang="en-US" baseline="0" dirty="0" err="1" smtClean="0"/>
              <a:t>luồng</a:t>
            </a:r>
            <a:r>
              <a:rPr lang="en-US" baseline="0" dirty="0" smtClean="0"/>
              <a:t> </a:t>
            </a:r>
            <a:r>
              <a:rPr lang="en-US" baseline="0" dirty="0" err="1" smtClean="0"/>
              <a:t>hàng</a:t>
            </a:r>
            <a:r>
              <a:rPr lang="en-US" baseline="0" dirty="0" smtClean="0"/>
              <a:t> </a:t>
            </a:r>
            <a:r>
              <a:rPr lang="en-US" baseline="0" dirty="0" err="1" smtClean="0"/>
              <a:t>dồi</a:t>
            </a:r>
            <a:r>
              <a:rPr lang="en-US" baseline="0" dirty="0" smtClean="0"/>
              <a:t> </a:t>
            </a:r>
            <a:r>
              <a:rPr lang="en-US" baseline="0" dirty="0" err="1" smtClean="0"/>
              <a:t>dào</a:t>
            </a:r>
            <a:r>
              <a:rPr lang="en-US" baseline="0" dirty="0" smtClean="0"/>
              <a:t> </a:t>
            </a:r>
            <a:r>
              <a:rPr lang="en-US" baseline="0" dirty="0" err="1" smtClean="0"/>
              <a:t>như</a:t>
            </a:r>
            <a:r>
              <a:rPr lang="en-US" baseline="0" dirty="0" smtClean="0"/>
              <a:t> </a:t>
            </a:r>
            <a:r>
              <a:rPr lang="en-US" baseline="0" dirty="0" err="1" smtClean="0"/>
              <a:t>thé</a:t>
            </a:r>
            <a:r>
              <a:rPr lang="en-US" baseline="0" dirty="0" smtClean="0"/>
              <a:t> </a:t>
            </a:r>
            <a:r>
              <a:rPr lang="en-US" baseline="0" dirty="0" err="1" smtClean="0"/>
              <a:t>nào</a:t>
            </a:r>
            <a:r>
              <a:rPr lang="en-US" baseline="0" dirty="0" smtClean="0"/>
              <a:t> </a:t>
            </a:r>
            <a:r>
              <a:rPr lang="en-US" baseline="0" dirty="0" smtClean="0">
                <a:sym typeface="Wingdings" panose="05000000000000000000" pitchFamily="2" charset="2"/>
              </a:rPr>
              <a:t> </a:t>
            </a:r>
            <a:r>
              <a:rPr lang="en-US" baseline="0" dirty="0" err="1" smtClean="0">
                <a:sym typeface="Wingdings" panose="05000000000000000000" pitchFamily="2" charset="2"/>
              </a:rPr>
              <a:t>ví</a:t>
            </a:r>
            <a:r>
              <a:rPr lang="en-US" baseline="0" dirty="0" smtClean="0">
                <a:sym typeface="Wingdings" panose="05000000000000000000" pitchFamily="2" charset="2"/>
              </a:rPr>
              <a:t> </a:t>
            </a:r>
            <a:r>
              <a:rPr lang="en-US" baseline="0" dirty="0" err="1" smtClean="0">
                <a:sym typeface="Wingdings" panose="05000000000000000000" pitchFamily="2" charset="2"/>
              </a:rPr>
              <a:t>dụ</a:t>
            </a:r>
            <a:r>
              <a:rPr lang="en-US" baseline="0" dirty="0" smtClean="0">
                <a:sym typeface="Wingdings" panose="05000000000000000000" pitchFamily="2" charset="2"/>
              </a:rPr>
              <a:t> </a:t>
            </a:r>
            <a:r>
              <a:rPr lang="en-US" baseline="0" dirty="0" err="1" smtClean="0">
                <a:sym typeface="Wingdings" panose="05000000000000000000" pitchFamily="2" charset="2"/>
              </a:rPr>
              <a:t>như</a:t>
            </a:r>
            <a:r>
              <a:rPr lang="en-US" baseline="0" dirty="0" smtClean="0">
                <a:sym typeface="Wingdings" panose="05000000000000000000" pitchFamily="2" charset="2"/>
              </a:rPr>
              <a:t> </a:t>
            </a:r>
            <a:r>
              <a:rPr lang="en-US" baseline="0" dirty="0" err="1" smtClean="0">
                <a:sym typeface="Wingdings" panose="05000000000000000000" pitchFamily="2" charset="2"/>
              </a:rPr>
              <a:t>thời</a:t>
            </a:r>
            <a:r>
              <a:rPr lang="en-US" baseline="0" dirty="0" smtClean="0">
                <a:sym typeface="Wingdings" panose="05000000000000000000" pitchFamily="2" charset="2"/>
              </a:rPr>
              <a:t> </a:t>
            </a:r>
            <a:r>
              <a:rPr lang="en-US" baseline="0" dirty="0" err="1" smtClean="0">
                <a:sym typeface="Wingdings" panose="05000000000000000000" pitchFamily="2" charset="2"/>
              </a:rPr>
              <a:t>điểm</a:t>
            </a:r>
            <a:r>
              <a:rPr lang="en-US" baseline="0" dirty="0" smtClean="0">
                <a:sym typeface="Wingdings" panose="05000000000000000000" pitchFamily="2" charset="2"/>
              </a:rPr>
              <a:t> </a:t>
            </a:r>
            <a:r>
              <a:rPr lang="en-US" baseline="0" dirty="0" err="1" smtClean="0">
                <a:sym typeface="Wingdings" panose="05000000000000000000" pitchFamily="2" charset="2"/>
              </a:rPr>
              <a:t>tháng</a:t>
            </a:r>
            <a:r>
              <a:rPr lang="en-US" baseline="0" dirty="0" smtClean="0">
                <a:sym typeface="Wingdings" panose="05000000000000000000" pitchFamily="2" charset="2"/>
              </a:rPr>
              <a:t> 10,11 </a:t>
            </a:r>
            <a:r>
              <a:rPr lang="en-US" baseline="0" dirty="0" err="1" smtClean="0">
                <a:sym typeface="Wingdings" panose="05000000000000000000" pitchFamily="2" charset="2"/>
              </a:rPr>
              <a:t>nhu</a:t>
            </a:r>
            <a:r>
              <a:rPr lang="en-US" baseline="0" dirty="0" smtClean="0">
                <a:sym typeface="Wingdings" panose="05000000000000000000" pitchFamily="2" charset="2"/>
              </a:rPr>
              <a:t> </a:t>
            </a:r>
            <a:r>
              <a:rPr lang="en-US" baseline="0" dirty="0" err="1" smtClean="0">
                <a:sym typeface="Wingdings" panose="05000000000000000000" pitchFamily="2" charset="2"/>
              </a:rPr>
              <a:t>cầu</a:t>
            </a:r>
            <a:r>
              <a:rPr lang="en-US" baseline="0" dirty="0" smtClean="0">
                <a:sym typeface="Wingdings" panose="05000000000000000000" pitchFamily="2" charset="2"/>
              </a:rPr>
              <a:t> </a:t>
            </a:r>
            <a:r>
              <a:rPr lang="en-US" baseline="0" dirty="0" err="1" smtClean="0">
                <a:sym typeface="Wingdings" panose="05000000000000000000" pitchFamily="2" charset="2"/>
              </a:rPr>
              <a:t>vận</a:t>
            </a:r>
            <a:r>
              <a:rPr lang="en-US" baseline="0" dirty="0" smtClean="0">
                <a:sym typeface="Wingdings" panose="05000000000000000000" pitchFamily="2" charset="2"/>
              </a:rPr>
              <a:t> </a:t>
            </a:r>
            <a:r>
              <a:rPr lang="en-US" baseline="0" dirty="0" err="1" smtClean="0">
                <a:sym typeface="Wingdings" panose="05000000000000000000" pitchFamily="2" charset="2"/>
              </a:rPr>
              <a:t>chuyển</a:t>
            </a:r>
            <a:r>
              <a:rPr lang="en-US" baseline="0" dirty="0" smtClean="0">
                <a:sym typeface="Wingdings" panose="05000000000000000000" pitchFamily="2" charset="2"/>
              </a:rPr>
              <a:t> </a:t>
            </a:r>
            <a:r>
              <a:rPr lang="en-US" baseline="0" dirty="0" err="1" smtClean="0">
                <a:sym typeface="Wingdings" panose="05000000000000000000" pitchFamily="2" charset="2"/>
              </a:rPr>
              <a:t>cao</a:t>
            </a:r>
            <a:r>
              <a:rPr lang="en-US" baseline="0" dirty="0" smtClean="0">
                <a:sym typeface="Wingdings" panose="05000000000000000000" pitchFamily="2" charset="2"/>
              </a:rPr>
              <a:t> ta </a:t>
            </a:r>
            <a:r>
              <a:rPr lang="en-US" baseline="0" dirty="0" err="1" smtClean="0">
                <a:sym typeface="Wingdings" panose="05000000000000000000" pitchFamily="2" charset="2"/>
              </a:rPr>
              <a:t>có</a:t>
            </a:r>
            <a:r>
              <a:rPr lang="en-US" baseline="0" dirty="0" smtClean="0">
                <a:sym typeface="Wingdings" panose="05000000000000000000" pitchFamily="2" charset="2"/>
              </a:rPr>
              <a:t> </a:t>
            </a:r>
            <a:r>
              <a:rPr lang="en-US" baseline="0" dirty="0" err="1" smtClean="0">
                <a:sym typeface="Wingdings" panose="05000000000000000000" pitchFamily="2" charset="2"/>
              </a:rPr>
              <a:t>thể</a:t>
            </a:r>
            <a:r>
              <a:rPr lang="en-US" baseline="0" dirty="0" smtClean="0">
                <a:sym typeface="Wingdings" panose="05000000000000000000" pitchFamily="2" charset="2"/>
              </a:rPr>
              <a:t> </a:t>
            </a:r>
            <a:r>
              <a:rPr lang="en-US" baseline="0" dirty="0" err="1" smtClean="0">
                <a:sym typeface="Wingdings" panose="05000000000000000000" pitchFamily="2" charset="2"/>
              </a:rPr>
              <a:t>đi</a:t>
            </a:r>
            <a:r>
              <a:rPr lang="en-US" baseline="0" dirty="0" smtClean="0">
                <a:sym typeface="Wingdings" panose="05000000000000000000" pitchFamily="2" charset="2"/>
              </a:rPr>
              <a:t> </a:t>
            </a:r>
            <a:r>
              <a:rPr lang="en-US" baseline="0" dirty="0" err="1" smtClean="0">
                <a:sym typeface="Wingdings" panose="05000000000000000000" pitchFamily="2" charset="2"/>
              </a:rPr>
              <a:t>thuê</a:t>
            </a:r>
            <a:r>
              <a:rPr lang="en-US" baseline="0" dirty="0" smtClean="0">
                <a:sym typeface="Wingdings" panose="05000000000000000000" pitchFamily="2" charset="2"/>
              </a:rPr>
              <a:t> </a:t>
            </a:r>
            <a:r>
              <a:rPr lang="en-US" baseline="0" dirty="0" err="1" smtClean="0">
                <a:sym typeface="Wingdings" panose="05000000000000000000" pitchFamily="2" charset="2"/>
              </a:rPr>
              <a:t>định</a:t>
            </a:r>
            <a:r>
              <a:rPr lang="en-US" baseline="0" dirty="0" smtClean="0">
                <a:sym typeface="Wingdings" panose="05000000000000000000" pitchFamily="2" charset="2"/>
              </a:rPr>
              <a:t> </a:t>
            </a:r>
            <a:r>
              <a:rPr lang="en-US" baseline="0" dirty="0" err="1" smtClean="0">
                <a:sym typeface="Wingdings" panose="05000000000000000000" pitchFamily="2" charset="2"/>
              </a:rPr>
              <a:t>hạn</a:t>
            </a:r>
            <a:r>
              <a:rPr lang="en-US" baseline="0" dirty="0" smtClean="0">
                <a:sym typeface="Wingdings" panose="05000000000000000000" pitchFamily="2" charset="2"/>
              </a:rPr>
              <a:t> </a:t>
            </a:r>
            <a:r>
              <a:rPr lang="en-US" baseline="0" dirty="0" err="1" smtClean="0">
                <a:sym typeface="Wingdings" panose="05000000000000000000" pitchFamily="2" charset="2"/>
              </a:rPr>
              <a:t>để</a:t>
            </a:r>
            <a:r>
              <a:rPr lang="en-US" baseline="0" dirty="0" smtClean="0">
                <a:sym typeface="Wingdings" panose="05000000000000000000" pitchFamily="2" charset="2"/>
              </a:rPr>
              <a:t> </a:t>
            </a:r>
            <a:r>
              <a:rPr lang="en-US" baseline="0" dirty="0" err="1" smtClean="0">
                <a:sym typeface="Wingdings" panose="05000000000000000000" pitchFamily="2" charset="2"/>
              </a:rPr>
              <a:t>chở</a:t>
            </a:r>
            <a:r>
              <a:rPr lang="en-US" baseline="0" dirty="0" smtClean="0">
                <a:sym typeface="Wingdings" panose="05000000000000000000" pitchFamily="2" charset="2"/>
              </a:rPr>
              <a:t> </a:t>
            </a:r>
            <a:r>
              <a:rPr lang="en-US" baseline="0" dirty="0" err="1" smtClean="0">
                <a:sym typeface="Wingdings" panose="05000000000000000000" pitchFamily="2" charset="2"/>
              </a:rPr>
              <a:t>thêm</a:t>
            </a:r>
            <a:r>
              <a:rPr lang="en-US" baseline="0" dirty="0" smtClean="0">
                <a:sym typeface="Wingdings" panose="05000000000000000000" pitchFamily="2" charset="2"/>
              </a:rPr>
              <a:t> </a:t>
            </a:r>
            <a:r>
              <a:rPr lang="en-US" baseline="0" dirty="0" err="1" smtClean="0">
                <a:sym typeface="Wingdings" panose="05000000000000000000" pitchFamily="2" charset="2"/>
              </a:rPr>
              <a:t>hàng</a:t>
            </a:r>
            <a:r>
              <a:rPr lang="en-US" baseline="0" dirty="0" smtClean="0">
                <a:sym typeface="Wingdings" panose="05000000000000000000" pitchFamily="2" charset="2"/>
              </a:rPr>
              <a:t> </a:t>
            </a:r>
            <a:r>
              <a:rPr lang="en-US" baseline="0" dirty="0" err="1" smtClean="0">
                <a:sym typeface="Wingdings" panose="05000000000000000000" pitchFamily="2" charset="2"/>
              </a:rPr>
              <a:t>của</a:t>
            </a:r>
            <a:r>
              <a:rPr lang="en-US" baseline="0" dirty="0" smtClean="0">
                <a:sym typeface="Wingdings" panose="05000000000000000000" pitchFamily="2" charset="2"/>
              </a:rPr>
              <a:t> </a:t>
            </a:r>
            <a:r>
              <a:rPr lang="en-US" baseline="0" dirty="0" err="1" smtClean="0">
                <a:sym typeface="Wingdings" panose="05000000000000000000" pitchFamily="2" charset="2"/>
              </a:rPr>
              <a:t>mình</a:t>
            </a:r>
            <a:r>
              <a:rPr lang="en-US" baseline="0" dirty="0" smtClean="0">
                <a:sym typeface="Wingdings" panose="05000000000000000000" pitchFamily="2" charset="2"/>
              </a:rPr>
              <a:t> </a:t>
            </a:r>
            <a:r>
              <a:rPr lang="en-US" baseline="0" dirty="0" err="1" smtClean="0">
                <a:sym typeface="Wingdings" panose="05000000000000000000" pitchFamily="2" charset="2"/>
              </a:rPr>
              <a:t>tức</a:t>
            </a:r>
            <a:r>
              <a:rPr lang="en-US" baseline="0" dirty="0" smtClean="0">
                <a:sym typeface="Wingdings" panose="05000000000000000000" pitchFamily="2" charset="2"/>
              </a:rPr>
              <a:t> </a:t>
            </a:r>
            <a:r>
              <a:rPr lang="en-US" baseline="0" dirty="0" err="1" smtClean="0">
                <a:sym typeface="Wingdings" panose="05000000000000000000" pitchFamily="2" charset="2"/>
              </a:rPr>
              <a:t>tăng</a:t>
            </a:r>
            <a:r>
              <a:rPr lang="en-US" baseline="0" dirty="0" smtClean="0">
                <a:sym typeface="Wingdings" panose="05000000000000000000" pitchFamily="2" charset="2"/>
              </a:rPr>
              <a:t> </a:t>
            </a:r>
            <a:r>
              <a:rPr lang="en-US" baseline="0" dirty="0" err="1" smtClean="0">
                <a:sym typeface="Wingdings" panose="05000000000000000000" pitchFamily="2" charset="2"/>
              </a:rPr>
              <a:t>năng</a:t>
            </a:r>
            <a:r>
              <a:rPr lang="en-US" baseline="0" dirty="0" smtClean="0">
                <a:sym typeface="Wingdings" panose="05000000000000000000" pitchFamily="2" charset="2"/>
              </a:rPr>
              <a:t> </a:t>
            </a:r>
            <a:r>
              <a:rPr lang="en-US" baseline="0" dirty="0" err="1" smtClean="0">
                <a:sym typeface="Wingdings" panose="05000000000000000000" pitchFamily="2" charset="2"/>
              </a:rPr>
              <a:t>lực</a:t>
            </a:r>
            <a:r>
              <a:rPr lang="en-US" baseline="0" dirty="0" smtClean="0">
                <a:sym typeface="Wingdings" panose="05000000000000000000" pitchFamily="2" charset="2"/>
              </a:rPr>
              <a:t> </a:t>
            </a:r>
            <a:r>
              <a:rPr lang="en-US" baseline="0" dirty="0" err="1" smtClean="0">
                <a:sym typeface="Wingdings" panose="05000000000000000000" pitchFamily="2" charset="2"/>
              </a:rPr>
              <a:t>vận</a:t>
            </a:r>
            <a:r>
              <a:rPr lang="en-US" baseline="0" dirty="0" smtClean="0">
                <a:sym typeface="Wingdings" panose="05000000000000000000" pitchFamily="2" charset="2"/>
              </a:rPr>
              <a:t> </a:t>
            </a:r>
            <a:r>
              <a:rPr lang="en-US" baseline="0" dirty="0" err="1" smtClean="0">
                <a:sym typeface="Wingdings" panose="05000000000000000000" pitchFamily="2" charset="2"/>
              </a:rPr>
              <a:t>chuyển</a:t>
            </a:r>
            <a:r>
              <a:rPr lang="en-US" baseline="0" dirty="0" smtClean="0">
                <a:sym typeface="Wingdings" panose="05000000000000000000" pitchFamily="2" charset="2"/>
              </a:rPr>
              <a:t> </a:t>
            </a:r>
            <a:r>
              <a:rPr lang="en-US" baseline="0" dirty="0" err="1" smtClean="0">
                <a:sym typeface="Wingdings" panose="05000000000000000000" pitchFamily="2" charset="2"/>
              </a:rPr>
              <a:t>cho</a:t>
            </a:r>
            <a:r>
              <a:rPr lang="en-US" baseline="0" dirty="0" smtClean="0">
                <a:sym typeface="Wingdings" panose="05000000000000000000" pitchFamily="2" charset="2"/>
              </a:rPr>
              <a:t> </a:t>
            </a:r>
            <a:r>
              <a:rPr lang="en-US" baseline="0" dirty="0" err="1" smtClean="0">
                <a:sym typeface="Wingdings" panose="05000000000000000000" pitchFamily="2" charset="2"/>
              </a:rPr>
              <a:t>đội</a:t>
            </a:r>
            <a:r>
              <a:rPr lang="en-US" baseline="0" dirty="0" smtClean="0">
                <a:sym typeface="Wingdings" panose="05000000000000000000" pitchFamily="2" charset="2"/>
              </a:rPr>
              <a:t> </a:t>
            </a:r>
            <a:r>
              <a:rPr lang="en-US" baseline="0" dirty="0" err="1" smtClean="0">
                <a:sym typeface="Wingdings" panose="05000000000000000000" pitchFamily="2" charset="2"/>
              </a:rPr>
              <a:t>tàu</a:t>
            </a:r>
            <a:r>
              <a:rPr lang="en-US" baseline="0" dirty="0" smtClean="0">
                <a:sym typeface="Wingdings" panose="05000000000000000000" pitchFamily="2" charset="2"/>
              </a:rPr>
              <a:t>, </a:t>
            </a:r>
            <a:r>
              <a:rPr lang="en-US" baseline="0" dirty="0" err="1" smtClean="0">
                <a:sym typeface="Wingdings" panose="05000000000000000000" pitchFamily="2" charset="2"/>
              </a:rPr>
              <a:t>dội</a:t>
            </a:r>
            <a:r>
              <a:rPr lang="en-US" baseline="0" dirty="0" smtClean="0">
                <a:sym typeface="Wingdings" panose="05000000000000000000" pitchFamily="2" charset="2"/>
              </a:rPr>
              <a:t> </a:t>
            </a:r>
            <a:r>
              <a:rPr lang="en-US" baseline="0" dirty="0" err="1" smtClean="0">
                <a:sym typeface="Wingdings" panose="05000000000000000000" pitchFamily="2" charset="2"/>
              </a:rPr>
              <a:t>xe</a:t>
            </a:r>
            <a:r>
              <a:rPr lang="en-US" baseline="0" dirty="0" smtClean="0">
                <a:sym typeface="Wingdings" panose="05000000000000000000" pitchFamily="2" charset="2"/>
              </a:rPr>
              <a:t> </a:t>
            </a:r>
            <a:r>
              <a:rPr lang="en-US" baseline="0" dirty="0" err="1" smtClean="0">
                <a:sym typeface="Wingdings" panose="05000000000000000000" pitchFamily="2" charset="2"/>
              </a:rPr>
              <a:t>của</a:t>
            </a:r>
            <a:r>
              <a:rPr lang="en-US" baseline="0" dirty="0" smtClean="0">
                <a:sym typeface="Wingdings" panose="05000000000000000000" pitchFamily="2" charset="2"/>
              </a:rPr>
              <a:t> </a:t>
            </a:r>
            <a:r>
              <a:rPr lang="en-US" baseline="0" dirty="0" err="1" smtClean="0">
                <a:sym typeface="Wingdings" panose="05000000000000000000" pitchFamily="2" charset="2"/>
              </a:rPr>
              <a:t>mình</a:t>
            </a:r>
            <a:r>
              <a:rPr lang="en-US" baseline="0" dirty="0" smtClean="0">
                <a:sym typeface="Wingdings" panose="05000000000000000000" pitchFamily="2" charset="2"/>
              </a:rPr>
              <a:t> </a:t>
            </a:r>
            <a:r>
              <a:rPr lang="en-US" baseline="0" dirty="0" err="1" smtClean="0">
                <a:sym typeface="Wingdings" panose="05000000000000000000" pitchFamily="2" charset="2"/>
              </a:rPr>
              <a:t>hoặc</a:t>
            </a:r>
            <a:r>
              <a:rPr lang="en-US" baseline="0" dirty="0" smtClean="0">
                <a:sym typeface="Wingdings" panose="05000000000000000000" pitchFamily="2" charset="2"/>
              </a:rPr>
              <a:t> </a:t>
            </a:r>
            <a:r>
              <a:rPr lang="en-US" baseline="0" dirty="0" err="1" smtClean="0">
                <a:sym typeface="Wingdings" panose="05000000000000000000" pitchFamily="2" charset="2"/>
              </a:rPr>
              <a:t>hàng</a:t>
            </a:r>
            <a:r>
              <a:rPr lang="en-US" baseline="0" dirty="0" smtClean="0">
                <a:sym typeface="Wingdings" panose="05000000000000000000" pitchFamily="2" charset="2"/>
              </a:rPr>
              <a:t> </a:t>
            </a:r>
            <a:r>
              <a:rPr lang="en-US" baseline="0" dirty="0" err="1" smtClean="0">
                <a:sym typeface="Wingdings" panose="05000000000000000000" pitchFamily="2" charset="2"/>
              </a:rPr>
              <a:t>của</a:t>
            </a:r>
            <a:r>
              <a:rPr lang="en-US" baseline="0" dirty="0" smtClean="0">
                <a:sym typeface="Wingdings" panose="05000000000000000000" pitchFamily="2" charset="2"/>
              </a:rPr>
              <a:t> </a:t>
            </a:r>
            <a:r>
              <a:rPr lang="en-US" baseline="0" dirty="0" err="1" smtClean="0">
                <a:sym typeface="Wingdings" panose="05000000000000000000" pitchFamily="2" charset="2"/>
              </a:rPr>
              <a:t>mình</a:t>
            </a:r>
            <a:r>
              <a:rPr lang="en-US" baseline="0" dirty="0" smtClean="0">
                <a:sym typeface="Wingdings" panose="05000000000000000000" pitchFamily="2" charset="2"/>
              </a:rPr>
              <a:t> </a:t>
            </a:r>
            <a:r>
              <a:rPr lang="en-US" baseline="0" dirty="0" err="1" smtClean="0">
                <a:sym typeface="Wingdings" panose="05000000000000000000" pitchFamily="2" charset="2"/>
              </a:rPr>
              <a:t>đc</a:t>
            </a:r>
            <a:r>
              <a:rPr lang="en-US" baseline="0" dirty="0" smtClean="0">
                <a:sym typeface="Wingdings" panose="05000000000000000000" pitchFamily="2" charset="2"/>
              </a:rPr>
              <a:t> </a:t>
            </a:r>
            <a:r>
              <a:rPr lang="en-US" baseline="0" dirty="0" err="1" smtClean="0">
                <a:sym typeface="Wingdings" panose="05000000000000000000" pitchFamily="2" charset="2"/>
              </a:rPr>
              <a:t>vận</a:t>
            </a:r>
            <a:r>
              <a:rPr lang="en-US" baseline="0" dirty="0" smtClean="0">
                <a:sym typeface="Wingdings" panose="05000000000000000000" pitchFamily="2" charset="2"/>
              </a:rPr>
              <a:t> </a:t>
            </a:r>
            <a:r>
              <a:rPr lang="en-US" baseline="0" dirty="0" err="1" smtClean="0">
                <a:sym typeface="Wingdings" panose="05000000000000000000" pitchFamily="2" charset="2"/>
              </a:rPr>
              <a:t>chuyển</a:t>
            </a:r>
            <a:r>
              <a:rPr lang="en-US" baseline="0" dirty="0" smtClean="0">
                <a:sym typeface="Wingdings" panose="05000000000000000000" pitchFamily="2" charset="2"/>
              </a:rPr>
              <a:t> </a:t>
            </a:r>
            <a:r>
              <a:rPr lang="en-US" baseline="0" dirty="0" err="1" smtClean="0">
                <a:sym typeface="Wingdings" panose="05000000000000000000" pitchFamily="2" charset="2"/>
              </a:rPr>
              <a:t>trên</a:t>
            </a:r>
            <a:r>
              <a:rPr lang="en-US" baseline="0" dirty="0" smtClean="0">
                <a:sym typeface="Wingdings" panose="05000000000000000000" pitchFamily="2" charset="2"/>
              </a:rPr>
              <a:t> </a:t>
            </a:r>
            <a:r>
              <a:rPr lang="en-US" baseline="0" dirty="0" err="1" smtClean="0">
                <a:sym typeface="Wingdings" panose="05000000000000000000" pitchFamily="2" charset="2"/>
              </a:rPr>
              <a:t>phương</a:t>
            </a:r>
            <a:r>
              <a:rPr lang="en-US" baseline="0" dirty="0" smtClean="0">
                <a:sym typeface="Wingdings" panose="05000000000000000000" pitchFamily="2" charset="2"/>
              </a:rPr>
              <a:t> </a:t>
            </a:r>
            <a:r>
              <a:rPr lang="en-US" baseline="0" dirty="0" err="1" smtClean="0">
                <a:sym typeface="Wingdings" panose="05000000000000000000" pitchFamily="2" charset="2"/>
              </a:rPr>
              <a:t>tiện</a:t>
            </a:r>
            <a:r>
              <a:rPr lang="en-US" baseline="0" dirty="0" smtClean="0">
                <a:sym typeface="Wingdings" panose="05000000000000000000" pitchFamily="2" charset="2"/>
              </a:rPr>
              <a:t> v/</a:t>
            </a:r>
            <a:r>
              <a:rPr lang="en-US" baseline="0" dirty="0" err="1" smtClean="0">
                <a:sym typeface="Wingdings" panose="05000000000000000000" pitchFamily="2" charset="2"/>
              </a:rPr>
              <a:t>tải</a:t>
            </a:r>
            <a:r>
              <a:rPr lang="en-US" baseline="0" dirty="0" smtClean="0">
                <a:sym typeface="Wingdings" panose="05000000000000000000" pitchFamily="2" charset="2"/>
              </a:rPr>
              <a:t> </a:t>
            </a:r>
            <a:r>
              <a:rPr lang="en-US" baseline="0" dirty="0" err="1" smtClean="0">
                <a:sym typeface="Wingdings" panose="05000000000000000000" pitchFamily="2" charset="2"/>
              </a:rPr>
              <a:t>của</a:t>
            </a:r>
            <a:r>
              <a:rPr lang="en-US" baseline="0" dirty="0" smtClean="0">
                <a:sym typeface="Wingdings" panose="05000000000000000000" pitchFamily="2" charset="2"/>
              </a:rPr>
              <a:t> </a:t>
            </a:r>
            <a:r>
              <a:rPr lang="en-US" baseline="0" dirty="0" err="1" smtClean="0">
                <a:sym typeface="Wingdings" panose="05000000000000000000" pitchFamily="2" charset="2"/>
              </a:rPr>
              <a:t>hãng</a:t>
            </a:r>
            <a:r>
              <a:rPr lang="en-US" baseline="0" dirty="0" smtClean="0">
                <a:sym typeface="Wingdings" panose="05000000000000000000" pitchFamily="2" charset="2"/>
              </a:rPr>
              <a:t> </a:t>
            </a:r>
            <a:r>
              <a:rPr lang="en-US" baseline="0" dirty="0" err="1" smtClean="0">
                <a:sym typeface="Wingdings" panose="05000000000000000000" pitchFamily="2" charset="2"/>
              </a:rPr>
              <a:t>khác</a:t>
            </a:r>
            <a:r>
              <a:rPr lang="en-US" baseline="0" dirty="0" smtClean="0">
                <a:sym typeface="Wingdings" panose="05000000000000000000" pitchFamily="2" charset="2"/>
              </a:rPr>
              <a:t> </a:t>
            </a:r>
            <a:r>
              <a:rPr lang="en-US" baseline="0" dirty="0" err="1" smtClean="0">
                <a:sym typeface="Wingdings" panose="05000000000000000000" pitchFamily="2" charset="2"/>
              </a:rPr>
              <a:t>khi</a:t>
            </a:r>
            <a:r>
              <a:rPr lang="en-US" baseline="0" dirty="0" smtClean="0">
                <a:sym typeface="Wingdings" panose="05000000000000000000" pitchFamily="2" charset="2"/>
              </a:rPr>
              <a:t> p/</a:t>
            </a:r>
            <a:r>
              <a:rPr lang="en-US" baseline="0" dirty="0" err="1" smtClean="0">
                <a:sym typeface="Wingdings" panose="05000000000000000000" pitchFamily="2" charset="2"/>
              </a:rPr>
              <a:t>tiện</a:t>
            </a:r>
            <a:r>
              <a:rPr lang="en-US" baseline="0" dirty="0" smtClean="0">
                <a:sym typeface="Wingdings" panose="05000000000000000000" pitchFamily="2" charset="2"/>
              </a:rPr>
              <a:t> </a:t>
            </a:r>
            <a:r>
              <a:rPr lang="en-US" baseline="0" dirty="0" err="1" smtClean="0">
                <a:sym typeface="Wingdings" panose="05000000000000000000" pitchFamily="2" charset="2"/>
              </a:rPr>
              <a:t>bên</a:t>
            </a:r>
            <a:r>
              <a:rPr lang="en-US" baseline="0" dirty="0" smtClean="0">
                <a:sym typeface="Wingdings" panose="05000000000000000000" pitchFamily="2" charset="2"/>
              </a:rPr>
              <a:t> </a:t>
            </a:r>
            <a:r>
              <a:rPr lang="en-US" baseline="0" dirty="0" err="1" smtClean="0">
                <a:sym typeface="Wingdings" panose="05000000000000000000" pitchFamily="2" charset="2"/>
              </a:rPr>
              <a:t>họ</a:t>
            </a:r>
            <a:r>
              <a:rPr lang="en-US" baseline="0" dirty="0" smtClean="0">
                <a:sym typeface="Wingdings" panose="05000000000000000000" pitchFamily="2" charset="2"/>
              </a:rPr>
              <a:t> </a:t>
            </a:r>
            <a:r>
              <a:rPr lang="en-US" baseline="0" dirty="0" err="1" smtClean="0">
                <a:sym typeface="Wingdings" panose="05000000000000000000" pitchFamily="2" charset="2"/>
              </a:rPr>
              <a:t>trống</a:t>
            </a:r>
            <a:r>
              <a:rPr lang="en-US" baseline="0" dirty="0" smtClean="0">
                <a:sym typeface="Wingdings" panose="05000000000000000000" pitchFamily="2" charset="2"/>
              </a:rPr>
              <a:t> </a:t>
            </a:r>
            <a:r>
              <a:rPr lang="en-US" baseline="0" dirty="0" err="1" smtClean="0">
                <a:sym typeface="Wingdings" panose="05000000000000000000" pitchFamily="2" charset="2"/>
              </a:rPr>
              <a:t>chỗ</a:t>
            </a:r>
            <a:r>
              <a:rPr lang="en-US" baseline="0" dirty="0" smtClean="0">
                <a:sym typeface="Wingdings" panose="05000000000000000000" pitchFamily="2" charset="2"/>
              </a:rPr>
              <a:t> (</a:t>
            </a:r>
            <a:r>
              <a:rPr lang="en-US" baseline="0" dirty="0" err="1" smtClean="0">
                <a:sym typeface="Wingdings" panose="05000000000000000000" pitchFamily="2" charset="2"/>
              </a:rPr>
              <a:t>gọi</a:t>
            </a:r>
            <a:r>
              <a:rPr lang="en-US" baseline="0" dirty="0" smtClean="0">
                <a:sym typeface="Wingdings" panose="05000000000000000000" pitchFamily="2" charset="2"/>
              </a:rPr>
              <a:t> </a:t>
            </a:r>
            <a:r>
              <a:rPr lang="en-US" baseline="0" dirty="0" err="1" smtClean="0">
                <a:sym typeface="Wingdings" panose="05000000000000000000" pitchFamily="2" charset="2"/>
              </a:rPr>
              <a:t>là</a:t>
            </a:r>
            <a:r>
              <a:rPr lang="en-US" baseline="0" dirty="0" smtClean="0">
                <a:sym typeface="Wingdings" panose="05000000000000000000" pitchFamily="2" charset="2"/>
              </a:rPr>
              <a:t> </a:t>
            </a:r>
            <a:r>
              <a:rPr lang="en-US" baseline="0" dirty="0" err="1" smtClean="0">
                <a:sym typeface="Wingdings" panose="05000000000000000000" pitchFamily="2" charset="2"/>
              </a:rPr>
              <a:t>ký</a:t>
            </a:r>
            <a:r>
              <a:rPr lang="en-US" baseline="0" dirty="0" smtClean="0">
                <a:sym typeface="Wingdings" panose="05000000000000000000" pitchFamily="2" charset="2"/>
              </a:rPr>
              <a:t> </a:t>
            </a:r>
            <a:r>
              <a:rPr lang="en-US" baseline="0" dirty="0" err="1" smtClean="0">
                <a:sym typeface="Wingdings" panose="05000000000000000000" pitchFamily="2" charset="2"/>
              </a:rPr>
              <a:t>thác</a:t>
            </a:r>
            <a:r>
              <a:rPr lang="en-US" baseline="0" dirty="0" smtClean="0">
                <a:sym typeface="Wingdings" panose="05000000000000000000" pitchFamily="2" charset="2"/>
              </a:rPr>
              <a:t> </a:t>
            </a:r>
            <a:r>
              <a:rPr lang="en-US" baseline="0" dirty="0" err="1" smtClean="0">
                <a:sym typeface="Wingdings" panose="05000000000000000000" pitchFamily="2" charset="2"/>
              </a:rPr>
              <a:t>hàng</a:t>
            </a:r>
            <a:r>
              <a:rPr lang="en-US" baseline="0" dirty="0" smtClean="0">
                <a:sym typeface="Wingdings" panose="05000000000000000000" pitchFamily="2" charset="2"/>
              </a:rPr>
              <a:t> </a:t>
            </a:r>
            <a:r>
              <a:rPr lang="en-US" baseline="0" dirty="0" err="1" smtClean="0">
                <a:sym typeface="Wingdings" panose="05000000000000000000" pitchFamily="2" charset="2"/>
              </a:rPr>
              <a:t>hóa</a:t>
            </a:r>
            <a:r>
              <a:rPr lang="en-US" baseline="0" dirty="0" smtClean="0">
                <a:sym typeface="Wingdings" panose="05000000000000000000" pitchFamily="2" charset="2"/>
              </a:rPr>
              <a:t> </a:t>
            </a:r>
            <a:r>
              <a:rPr lang="en-US" baseline="0" dirty="0" err="1" smtClean="0">
                <a:sym typeface="Wingdings" panose="05000000000000000000" pitchFamily="2" charset="2"/>
              </a:rPr>
              <a:t>cho</a:t>
            </a:r>
            <a:r>
              <a:rPr lang="en-US" baseline="0" dirty="0" smtClean="0">
                <a:sym typeface="Wingdings" panose="05000000000000000000" pitchFamily="2" charset="2"/>
              </a:rPr>
              <a:t> </a:t>
            </a:r>
            <a:r>
              <a:rPr lang="en-US" baseline="0" dirty="0" err="1" smtClean="0">
                <a:sym typeface="Wingdings" panose="05000000000000000000" pitchFamily="2" charset="2"/>
              </a:rPr>
              <a:t>bên</a:t>
            </a:r>
            <a:r>
              <a:rPr lang="en-US" baseline="0" dirty="0" smtClean="0">
                <a:sym typeface="Wingdings" panose="05000000000000000000" pitchFamily="2" charset="2"/>
              </a:rPr>
              <a:t> </a:t>
            </a:r>
            <a:r>
              <a:rPr lang="en-US" baseline="0" dirty="0" err="1" smtClean="0">
                <a:sym typeface="Wingdings" panose="05000000000000000000" pitchFamily="2" charset="2"/>
              </a:rPr>
              <a:t>thứ</a:t>
            </a:r>
            <a:r>
              <a:rPr lang="en-US" baseline="0" dirty="0" smtClean="0">
                <a:sym typeface="Wingdings" panose="05000000000000000000" pitchFamily="2" charset="2"/>
              </a:rPr>
              <a:t> 3) </a:t>
            </a:r>
            <a:r>
              <a:rPr lang="en-US" baseline="0" dirty="0" err="1" smtClean="0">
                <a:sym typeface="Wingdings" panose="05000000000000000000" pitchFamily="2" charset="2"/>
              </a:rPr>
              <a:t>cũng</a:t>
            </a:r>
            <a:r>
              <a:rPr lang="en-US" baseline="0" dirty="0" smtClean="0">
                <a:sym typeface="Wingdings" panose="05000000000000000000" pitchFamily="2" charset="2"/>
              </a:rPr>
              <a:t> </a:t>
            </a:r>
            <a:r>
              <a:rPr lang="en-US" baseline="0" dirty="0" err="1" smtClean="0">
                <a:sym typeface="Wingdings" panose="05000000000000000000" pitchFamily="2" charset="2"/>
              </a:rPr>
              <a:t>để</a:t>
            </a:r>
            <a:r>
              <a:rPr lang="en-US" baseline="0" dirty="0" smtClean="0">
                <a:sym typeface="Wingdings" panose="05000000000000000000" pitchFamily="2" charset="2"/>
              </a:rPr>
              <a:t> </a:t>
            </a:r>
            <a:r>
              <a:rPr lang="en-US" baseline="0" dirty="0" err="1" smtClean="0">
                <a:sym typeface="Wingdings" panose="05000000000000000000" pitchFamily="2" charset="2"/>
              </a:rPr>
              <a:t>tăng</a:t>
            </a:r>
            <a:r>
              <a:rPr lang="en-US" baseline="0" dirty="0" smtClean="0">
                <a:sym typeface="Wingdings" panose="05000000000000000000" pitchFamily="2" charset="2"/>
              </a:rPr>
              <a:t> </a:t>
            </a:r>
            <a:r>
              <a:rPr lang="en-US" baseline="0" dirty="0" err="1" smtClean="0">
                <a:sym typeface="Wingdings" panose="05000000000000000000" pitchFamily="2" charset="2"/>
              </a:rPr>
              <a:t>năng</a:t>
            </a:r>
            <a:r>
              <a:rPr lang="en-US" baseline="0" dirty="0" smtClean="0">
                <a:sym typeface="Wingdings" panose="05000000000000000000" pitchFamily="2" charset="2"/>
              </a:rPr>
              <a:t> </a:t>
            </a:r>
            <a:r>
              <a:rPr lang="en-US" baseline="0" dirty="0" err="1" smtClean="0">
                <a:sym typeface="Wingdings" panose="05000000000000000000" pitchFamily="2" charset="2"/>
              </a:rPr>
              <a:t>lục</a:t>
            </a:r>
            <a:r>
              <a:rPr lang="en-US" baseline="0" dirty="0" smtClean="0">
                <a:sym typeface="Wingdings" panose="05000000000000000000" pitchFamily="2" charset="2"/>
              </a:rPr>
              <a:t> </a:t>
            </a:r>
            <a:r>
              <a:rPr lang="en-US" baseline="0" dirty="0" err="1" smtClean="0">
                <a:sym typeface="Wingdings" panose="05000000000000000000" pitchFamily="2" charset="2"/>
              </a:rPr>
              <a:t>vận</a:t>
            </a:r>
            <a:r>
              <a:rPr lang="en-US" baseline="0" dirty="0" smtClean="0">
                <a:sym typeface="Wingdings" panose="05000000000000000000" pitchFamily="2" charset="2"/>
              </a:rPr>
              <a:t> </a:t>
            </a:r>
            <a:r>
              <a:rPr lang="en-US" baseline="0" dirty="0" err="1" smtClean="0">
                <a:sym typeface="Wingdings" panose="05000000000000000000" pitchFamily="2" charset="2"/>
              </a:rPr>
              <a:t>chuyển</a:t>
            </a:r>
            <a:r>
              <a:rPr lang="en-US" baseline="0" dirty="0" smtClean="0">
                <a:sym typeface="Wingdings" panose="05000000000000000000" pitchFamily="2" charset="2"/>
              </a:rPr>
              <a:t> </a:t>
            </a:r>
            <a:r>
              <a:rPr lang="en-US" baseline="0" dirty="0" err="1" smtClean="0">
                <a:sym typeface="Wingdings" panose="05000000000000000000" pitchFamily="2" charset="2"/>
              </a:rPr>
              <a:t>của</a:t>
            </a:r>
            <a:r>
              <a:rPr lang="en-US" baseline="0" dirty="0" smtClean="0">
                <a:sym typeface="Wingdings" panose="05000000000000000000" pitchFamily="2" charset="2"/>
              </a:rPr>
              <a:t> hay </a:t>
            </a:r>
            <a:r>
              <a:rPr lang="en-US" baseline="0" dirty="0" err="1" smtClean="0">
                <a:sym typeface="Wingdings" panose="05000000000000000000" pitchFamily="2" charset="2"/>
              </a:rPr>
              <a:t>vì</a:t>
            </a:r>
            <a:r>
              <a:rPr lang="en-US" baseline="0" dirty="0" smtClean="0">
                <a:sym typeface="Wingdings" panose="05000000000000000000" pitchFamily="2" charset="2"/>
              </a:rPr>
              <a:t> </a:t>
            </a:r>
            <a:r>
              <a:rPr lang="en-US" baseline="0" dirty="0" err="1" smtClean="0">
                <a:sym typeface="Wingdings" panose="05000000000000000000" pitchFamily="2" charset="2"/>
              </a:rPr>
              <a:t>đi</a:t>
            </a:r>
            <a:r>
              <a:rPr lang="en-US" baseline="0" dirty="0" smtClean="0">
                <a:sym typeface="Wingdings" panose="05000000000000000000" pitchFamily="2" charset="2"/>
              </a:rPr>
              <a:t> </a:t>
            </a:r>
            <a:r>
              <a:rPr lang="en-US" baseline="0" dirty="0" err="1" smtClean="0">
                <a:sym typeface="Wingdings" panose="05000000000000000000" pitchFamily="2" charset="2"/>
              </a:rPr>
              <a:t>thuê</a:t>
            </a:r>
            <a:r>
              <a:rPr lang="en-US" baseline="0" dirty="0" smtClean="0">
                <a:sym typeface="Wingdings" panose="05000000000000000000" pitchFamily="2" charset="2"/>
              </a:rPr>
              <a:t> </a:t>
            </a:r>
            <a:r>
              <a:rPr lang="en-US" baseline="0" dirty="0" err="1" smtClean="0">
                <a:sym typeface="Wingdings" panose="05000000000000000000" pitchFamily="2" charset="2"/>
              </a:rPr>
              <a:t>toàn</a:t>
            </a:r>
            <a:r>
              <a:rPr lang="en-US" baseline="0" dirty="0" smtClean="0">
                <a:sym typeface="Wingdings" panose="05000000000000000000" pitchFamily="2" charset="2"/>
              </a:rPr>
              <a:t> </a:t>
            </a:r>
            <a:r>
              <a:rPr lang="en-US" baseline="0" dirty="0" err="1" smtClean="0">
                <a:sym typeface="Wingdings" panose="05000000000000000000" pitchFamily="2" charset="2"/>
              </a:rPr>
              <a:t>bộ</a:t>
            </a:r>
            <a:endParaRPr lang="en-US" baseline="0" dirty="0" smtClean="0">
              <a:sym typeface="Wingdings" panose="05000000000000000000" pitchFamily="2" charset="2"/>
            </a:endParaRPr>
          </a:p>
          <a:p>
            <a:endParaRPr lang="en-US" dirty="0"/>
          </a:p>
        </p:txBody>
      </p:sp>
      <p:sp>
        <p:nvSpPr>
          <p:cNvPr id="4" name="Slide Number Placeholder 3"/>
          <p:cNvSpPr>
            <a:spLocks noGrp="1"/>
          </p:cNvSpPr>
          <p:nvPr>
            <p:ph type="sldNum" sz="quarter" idx="10"/>
          </p:nvPr>
        </p:nvSpPr>
        <p:spPr/>
        <p:txBody>
          <a:bodyPr/>
          <a:lstStyle/>
          <a:p>
            <a:fld id="{CBE40377-7959-44A3-9E3A-A2263C614A7F}" type="slidenum">
              <a:rPr lang="en-US" smtClean="0"/>
              <a:t>37</a:t>
            </a:fld>
            <a:endParaRPr lang="en-US"/>
          </a:p>
        </p:txBody>
      </p:sp>
    </p:spTree>
    <p:extLst>
      <p:ext uri="{BB962C8B-B14F-4D97-AF65-F5344CB8AC3E}">
        <p14:creationId xmlns:p14="http://schemas.microsoft.com/office/powerpoint/2010/main" val="1194937636"/>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baseline="0" dirty="0" err="1" smtClean="0">
                <a:sym typeface="Wingdings" panose="05000000000000000000" pitchFamily="2" charset="2"/>
              </a:rPr>
              <a:t>Từ</a:t>
            </a:r>
            <a:r>
              <a:rPr lang="en-US" baseline="0" dirty="0" smtClean="0">
                <a:sym typeface="Wingdings" panose="05000000000000000000" pitchFamily="2" charset="2"/>
              </a:rPr>
              <a:t> </a:t>
            </a:r>
            <a:r>
              <a:rPr lang="en-US" b="1" baseline="0" dirty="0" err="1" smtClean="0">
                <a:sym typeface="Wingdings" panose="05000000000000000000" pitchFamily="2" charset="2"/>
              </a:rPr>
              <a:t>bất</a:t>
            </a:r>
            <a:r>
              <a:rPr lang="en-US" b="1" baseline="0" dirty="0" smtClean="0">
                <a:sym typeface="Wingdings" panose="05000000000000000000" pitchFamily="2" charset="2"/>
              </a:rPr>
              <a:t> </a:t>
            </a:r>
            <a:r>
              <a:rPr lang="en-US" b="1" baseline="0" dirty="0" err="1" smtClean="0">
                <a:sym typeface="Wingdings" panose="05000000000000000000" pitchFamily="2" charset="2"/>
              </a:rPr>
              <a:t>bình</a:t>
            </a:r>
            <a:r>
              <a:rPr lang="en-US" b="1" baseline="0" dirty="0" smtClean="0">
                <a:sym typeface="Wingdings" panose="05000000000000000000" pitchFamily="2" charset="2"/>
              </a:rPr>
              <a:t> </a:t>
            </a:r>
            <a:r>
              <a:rPr lang="en-US" b="1" baseline="0" dirty="0" err="1" smtClean="0">
                <a:sym typeface="Wingdings" panose="05000000000000000000" pitchFamily="2" charset="2"/>
              </a:rPr>
              <a:t>hành</a:t>
            </a:r>
            <a:r>
              <a:rPr lang="en-US" b="1" baseline="0" dirty="0" smtClean="0">
                <a:sym typeface="Wingdings" panose="05000000000000000000" pitchFamily="2" charset="2"/>
              </a:rPr>
              <a:t> </a:t>
            </a:r>
            <a:r>
              <a:rPr lang="en-US" b="1" baseline="0" dirty="0" err="1" smtClean="0">
                <a:sym typeface="Wingdings" panose="05000000000000000000" pitchFamily="2" charset="2"/>
              </a:rPr>
              <a:t>trong</a:t>
            </a:r>
            <a:r>
              <a:rPr lang="en-US" b="1" baseline="0" dirty="0" smtClean="0">
                <a:sym typeface="Wingdings" panose="05000000000000000000" pitchFamily="2" charset="2"/>
              </a:rPr>
              <a:t> </a:t>
            </a:r>
            <a:r>
              <a:rPr lang="en-US" b="1" baseline="0" dirty="0" err="1" smtClean="0">
                <a:sym typeface="Wingdings" panose="05000000000000000000" pitchFamily="2" charset="2"/>
              </a:rPr>
              <a:t>không</a:t>
            </a:r>
            <a:r>
              <a:rPr lang="en-US" b="1" baseline="0" dirty="0" smtClean="0">
                <a:sym typeface="Wingdings" panose="05000000000000000000" pitchFamily="2" charset="2"/>
              </a:rPr>
              <a:t> </a:t>
            </a:r>
            <a:r>
              <a:rPr lang="en-US" b="1" baseline="0" dirty="0" err="1" smtClean="0">
                <a:sym typeface="Wingdings" panose="05000000000000000000" pitchFamily="2" charset="2"/>
              </a:rPr>
              <a:t>gian</a:t>
            </a:r>
            <a:r>
              <a:rPr lang="en-US" b="1" baseline="0" dirty="0" smtClean="0">
                <a:sym typeface="Wingdings" panose="05000000000000000000" pitchFamily="2" charset="2"/>
              </a:rPr>
              <a:t> </a:t>
            </a:r>
            <a:r>
              <a:rPr lang="en-US" b="0" baseline="0" dirty="0" err="1" smtClean="0">
                <a:sym typeface="Wingdings" panose="05000000000000000000" pitchFamily="2" charset="2"/>
              </a:rPr>
              <a:t>giúp</a:t>
            </a:r>
            <a:r>
              <a:rPr lang="en-US" b="0" baseline="0" dirty="0" smtClean="0">
                <a:sym typeface="Wingdings" panose="05000000000000000000" pitchFamily="2" charset="2"/>
              </a:rPr>
              <a:t> </a:t>
            </a:r>
            <a:r>
              <a:rPr lang="en-US" b="0" baseline="0" dirty="0" err="1" smtClean="0">
                <a:sym typeface="Wingdings" panose="05000000000000000000" pitchFamily="2" charset="2"/>
              </a:rPr>
              <a:t>cho</a:t>
            </a:r>
            <a:r>
              <a:rPr lang="en-US" b="0" baseline="0" dirty="0" smtClean="0">
                <a:sym typeface="Wingdings" panose="05000000000000000000" pitchFamily="2" charset="2"/>
              </a:rPr>
              <a:t> </a:t>
            </a:r>
            <a:r>
              <a:rPr lang="en-US" b="0" baseline="0" dirty="0" err="1" smtClean="0">
                <a:sym typeface="Wingdings" panose="05000000000000000000" pitchFamily="2" charset="2"/>
              </a:rPr>
              <a:t>nhà</a:t>
            </a:r>
            <a:r>
              <a:rPr lang="en-US" b="0" baseline="0" dirty="0" smtClean="0">
                <a:sym typeface="Wingdings" panose="05000000000000000000" pitchFamily="2" charset="2"/>
              </a:rPr>
              <a:t> </a:t>
            </a:r>
            <a:r>
              <a:rPr lang="en-US" b="0" baseline="0" dirty="0" err="1" smtClean="0">
                <a:sym typeface="Wingdings" panose="05000000000000000000" pitchFamily="2" charset="2"/>
              </a:rPr>
              <a:t>vận</a:t>
            </a:r>
            <a:r>
              <a:rPr lang="en-US" b="0" baseline="0" dirty="0" smtClean="0">
                <a:sym typeface="Wingdings" panose="05000000000000000000" pitchFamily="2" charset="2"/>
              </a:rPr>
              <a:t> </a:t>
            </a:r>
            <a:r>
              <a:rPr lang="en-US" b="0" baseline="0" dirty="0" err="1" smtClean="0">
                <a:sym typeface="Wingdings" panose="05000000000000000000" pitchFamily="2" charset="2"/>
              </a:rPr>
              <a:t>tải</a:t>
            </a:r>
            <a:r>
              <a:rPr lang="en-US" b="0" baseline="0" dirty="0" smtClean="0">
                <a:sym typeface="Wingdings" panose="05000000000000000000" pitchFamily="2" charset="2"/>
              </a:rPr>
              <a:t> </a:t>
            </a:r>
            <a:r>
              <a:rPr lang="en-US" b="0" baseline="0" dirty="0" err="1" smtClean="0">
                <a:sym typeface="Wingdings" panose="05000000000000000000" pitchFamily="2" charset="2"/>
              </a:rPr>
              <a:t>xây</a:t>
            </a:r>
            <a:r>
              <a:rPr lang="en-US" b="0" baseline="0" dirty="0" smtClean="0">
                <a:sym typeface="Wingdings" panose="05000000000000000000" pitchFamily="2" charset="2"/>
              </a:rPr>
              <a:t> </a:t>
            </a:r>
            <a:r>
              <a:rPr lang="en-US" b="0" baseline="0" dirty="0" err="1" smtClean="0">
                <a:sym typeface="Wingdings" panose="05000000000000000000" pitchFamily="2" charset="2"/>
              </a:rPr>
              <a:t>dựng</a:t>
            </a:r>
            <a:r>
              <a:rPr lang="en-US" b="0" baseline="0" dirty="0" smtClean="0">
                <a:sym typeface="Wingdings" panose="05000000000000000000" pitchFamily="2" charset="2"/>
              </a:rPr>
              <a:t> </a:t>
            </a:r>
            <a:r>
              <a:rPr lang="en-US" b="0" baseline="0" dirty="0" err="1" smtClean="0">
                <a:sym typeface="Wingdings" panose="05000000000000000000" pitchFamily="2" charset="2"/>
              </a:rPr>
              <a:t>chiến</a:t>
            </a:r>
            <a:r>
              <a:rPr lang="en-US" b="0" baseline="0" dirty="0" smtClean="0">
                <a:sym typeface="Wingdings" panose="05000000000000000000" pitchFamily="2" charset="2"/>
              </a:rPr>
              <a:t> </a:t>
            </a:r>
            <a:r>
              <a:rPr lang="en-US" b="0" baseline="0" dirty="0" err="1" smtClean="0">
                <a:sym typeface="Wingdings" panose="05000000000000000000" pitchFamily="2" charset="2"/>
              </a:rPr>
              <a:t>lược</a:t>
            </a:r>
            <a:r>
              <a:rPr lang="en-US" b="0" baseline="0" dirty="0" smtClean="0">
                <a:sym typeface="Wingdings" panose="05000000000000000000" pitchFamily="2" charset="2"/>
              </a:rPr>
              <a:t> </a:t>
            </a:r>
            <a:r>
              <a:rPr lang="en-US" b="0" baseline="0" dirty="0" err="1" smtClean="0">
                <a:sym typeface="Wingdings" panose="05000000000000000000" pitchFamily="2" charset="2"/>
              </a:rPr>
              <a:t>khai</a:t>
            </a:r>
            <a:r>
              <a:rPr lang="en-US" b="0" baseline="0" dirty="0" smtClean="0">
                <a:sym typeface="Wingdings" panose="05000000000000000000" pitchFamily="2" charset="2"/>
              </a:rPr>
              <a:t> </a:t>
            </a:r>
            <a:r>
              <a:rPr lang="en-US" b="0" baseline="0" dirty="0" err="1" smtClean="0">
                <a:sym typeface="Wingdings" panose="05000000000000000000" pitchFamily="2" charset="2"/>
              </a:rPr>
              <a:t>thác</a:t>
            </a:r>
            <a:r>
              <a:rPr lang="en-US" b="0" baseline="0" dirty="0" smtClean="0">
                <a:sym typeface="Wingdings" panose="05000000000000000000" pitchFamily="2" charset="2"/>
              </a:rPr>
              <a:t> </a:t>
            </a:r>
            <a:r>
              <a:rPr lang="en-US" b="0" baseline="0" dirty="0" err="1" smtClean="0">
                <a:sym typeface="Wingdings" panose="05000000000000000000" pitchFamily="2" charset="2"/>
              </a:rPr>
              <a:t>phương</a:t>
            </a:r>
            <a:r>
              <a:rPr lang="en-US" b="0" baseline="0" dirty="0" smtClean="0">
                <a:sym typeface="Wingdings" panose="05000000000000000000" pitchFamily="2" charset="2"/>
              </a:rPr>
              <a:t> </a:t>
            </a:r>
            <a:r>
              <a:rPr lang="en-US" b="0" baseline="0" dirty="0" err="1" smtClean="0">
                <a:sym typeface="Wingdings" panose="05000000000000000000" pitchFamily="2" charset="2"/>
              </a:rPr>
              <a:t>tiện</a:t>
            </a:r>
            <a:r>
              <a:rPr lang="en-US" b="0" baseline="0" dirty="0" smtClean="0">
                <a:sym typeface="Wingdings" panose="05000000000000000000" pitchFamily="2" charset="2"/>
              </a:rPr>
              <a:t> </a:t>
            </a:r>
            <a:r>
              <a:rPr lang="en-US" b="0" baseline="0" dirty="0" err="1" smtClean="0">
                <a:sym typeface="Wingdings" panose="05000000000000000000" pitchFamily="2" charset="2"/>
              </a:rPr>
              <a:t>nếu</a:t>
            </a:r>
            <a:r>
              <a:rPr lang="en-US" b="0" baseline="0" dirty="0" smtClean="0">
                <a:sym typeface="Wingdings" panose="05000000000000000000" pitchFamily="2" charset="2"/>
              </a:rPr>
              <a:t> </a:t>
            </a:r>
            <a:r>
              <a:rPr lang="en-US" b="0" baseline="0" dirty="0" err="1" smtClean="0">
                <a:sym typeface="Wingdings" panose="05000000000000000000" pitchFamily="2" charset="2"/>
              </a:rPr>
              <a:t>nhu</a:t>
            </a:r>
            <a:r>
              <a:rPr lang="en-US" b="0" baseline="0" dirty="0" smtClean="0">
                <a:sym typeface="Wingdings" panose="05000000000000000000" pitchFamily="2" charset="2"/>
              </a:rPr>
              <a:t> </a:t>
            </a:r>
            <a:r>
              <a:rPr lang="en-US" b="0" baseline="0" dirty="0" err="1" smtClean="0">
                <a:sym typeface="Wingdings" panose="05000000000000000000" pitchFamily="2" charset="2"/>
              </a:rPr>
              <a:t>cầu</a:t>
            </a:r>
            <a:r>
              <a:rPr lang="en-US" b="0" baseline="0" dirty="0" smtClean="0">
                <a:sym typeface="Wingdings" panose="05000000000000000000" pitchFamily="2" charset="2"/>
              </a:rPr>
              <a:t> </a:t>
            </a:r>
            <a:r>
              <a:rPr lang="en-US" b="0" baseline="0" dirty="0" err="1" smtClean="0">
                <a:sym typeface="Wingdings" panose="05000000000000000000" pitchFamily="2" charset="2"/>
              </a:rPr>
              <a:t>vc</a:t>
            </a:r>
            <a:r>
              <a:rPr lang="en-US" b="0" baseline="0" dirty="0" smtClean="0">
                <a:sym typeface="Wingdings" panose="05000000000000000000" pitchFamily="2" charset="2"/>
              </a:rPr>
              <a:t> </a:t>
            </a:r>
            <a:r>
              <a:rPr lang="en-US" b="0" baseline="0" dirty="0" err="1" smtClean="0">
                <a:sym typeface="Wingdings" panose="05000000000000000000" pitchFamily="2" charset="2"/>
              </a:rPr>
              <a:t>trên</a:t>
            </a:r>
            <a:r>
              <a:rPr lang="en-US" b="0" baseline="0" dirty="0" smtClean="0">
                <a:sym typeface="Wingdings" panose="05000000000000000000" pitchFamily="2" charset="2"/>
              </a:rPr>
              <a:t> 1 </a:t>
            </a:r>
            <a:r>
              <a:rPr lang="en-US" b="0" baseline="0" dirty="0" err="1" smtClean="0">
                <a:sym typeface="Wingdings" panose="05000000000000000000" pitchFamily="2" charset="2"/>
              </a:rPr>
              <a:t>tuyến</a:t>
            </a:r>
            <a:r>
              <a:rPr lang="en-US" b="0" baseline="0" dirty="0" smtClean="0">
                <a:sym typeface="Wingdings" panose="05000000000000000000" pitchFamily="2" charset="2"/>
              </a:rPr>
              <a:t> </a:t>
            </a:r>
            <a:r>
              <a:rPr lang="en-US" b="0" baseline="0" dirty="0" err="1" smtClean="0">
                <a:sym typeface="Wingdings" panose="05000000000000000000" pitchFamily="2" charset="2"/>
              </a:rPr>
              <a:t>nào</a:t>
            </a:r>
            <a:r>
              <a:rPr lang="en-US" b="0" baseline="0" dirty="0" smtClean="0">
                <a:sym typeface="Wingdings" panose="05000000000000000000" pitchFamily="2" charset="2"/>
              </a:rPr>
              <a:t> </a:t>
            </a:r>
            <a:r>
              <a:rPr lang="en-US" b="0" baseline="0" dirty="0" err="1" smtClean="0">
                <a:sym typeface="Wingdings" panose="05000000000000000000" pitchFamily="2" charset="2"/>
              </a:rPr>
              <a:t>đó</a:t>
            </a:r>
            <a:r>
              <a:rPr lang="en-US" b="0" baseline="0" dirty="0" smtClean="0">
                <a:sym typeface="Wingdings" panose="05000000000000000000" pitchFamily="2" charset="2"/>
              </a:rPr>
              <a:t> </a:t>
            </a:r>
            <a:r>
              <a:rPr lang="en-US" b="0" baseline="0" dirty="0" err="1" smtClean="0">
                <a:sym typeface="Wingdings" panose="05000000000000000000" pitchFamily="2" charset="2"/>
              </a:rPr>
              <a:t>là</a:t>
            </a:r>
            <a:r>
              <a:rPr lang="en-US" b="0" baseline="0" dirty="0" smtClean="0">
                <a:sym typeface="Wingdings" panose="05000000000000000000" pitchFamily="2" charset="2"/>
              </a:rPr>
              <a:t> </a:t>
            </a:r>
            <a:r>
              <a:rPr lang="en-US" b="0" baseline="0" dirty="0" err="1" smtClean="0">
                <a:sym typeface="Wingdings" panose="05000000000000000000" pitchFamily="2" charset="2"/>
              </a:rPr>
              <a:t>biến</a:t>
            </a:r>
            <a:r>
              <a:rPr lang="en-US" b="0" baseline="0" dirty="0" smtClean="0">
                <a:sym typeface="Wingdings" panose="05000000000000000000" pitchFamily="2" charset="2"/>
              </a:rPr>
              <a:t> </a:t>
            </a:r>
            <a:r>
              <a:rPr lang="en-US" b="0" baseline="0" dirty="0" err="1" smtClean="0">
                <a:sym typeface="Wingdings" panose="05000000000000000000" pitchFamily="2" charset="2"/>
              </a:rPr>
              <a:t>động</a:t>
            </a:r>
            <a:r>
              <a:rPr lang="en-US" b="0" baseline="0" dirty="0" smtClean="0">
                <a:sym typeface="Wingdings" panose="05000000000000000000" pitchFamily="2" charset="2"/>
              </a:rPr>
              <a:t> </a:t>
            </a:r>
            <a:r>
              <a:rPr lang="en-US" b="0" baseline="0" dirty="0" err="1" smtClean="0">
                <a:sym typeface="Wingdings" panose="05000000000000000000" pitchFamily="2" charset="2"/>
              </a:rPr>
              <a:t>quá</a:t>
            </a:r>
            <a:r>
              <a:rPr lang="en-US" b="0" baseline="0" dirty="0" smtClean="0">
                <a:sym typeface="Wingdings" panose="05000000000000000000" pitchFamily="2" charset="2"/>
              </a:rPr>
              <a:t> </a:t>
            </a:r>
            <a:r>
              <a:rPr lang="en-US" b="0" baseline="0" dirty="0" err="1" smtClean="0">
                <a:sym typeface="Wingdings" panose="05000000000000000000" pitchFamily="2" charset="2"/>
              </a:rPr>
              <a:t>lớn</a:t>
            </a:r>
            <a:r>
              <a:rPr lang="en-US" b="0" baseline="0" dirty="0" smtClean="0">
                <a:sym typeface="Wingdings" panose="05000000000000000000" pitchFamily="2" charset="2"/>
              </a:rPr>
              <a:t> </a:t>
            </a:r>
            <a:r>
              <a:rPr lang="en-US" b="0" baseline="0" dirty="0" err="1" smtClean="0">
                <a:sym typeface="Wingdings" panose="05000000000000000000" pitchFamily="2" charset="2"/>
              </a:rPr>
              <a:t>nên</a:t>
            </a:r>
            <a:r>
              <a:rPr lang="en-US" b="0" baseline="0" dirty="0" smtClean="0">
                <a:sym typeface="Wingdings" panose="05000000000000000000" pitchFamily="2" charset="2"/>
              </a:rPr>
              <a:t> </a:t>
            </a:r>
            <a:r>
              <a:rPr lang="en-US" b="0" baseline="0" dirty="0" err="1" smtClean="0">
                <a:sym typeface="Wingdings" panose="05000000000000000000" pitchFamily="2" charset="2"/>
              </a:rPr>
              <a:t>khai</a:t>
            </a:r>
            <a:r>
              <a:rPr lang="en-US" b="0" baseline="0" dirty="0" smtClean="0">
                <a:sym typeface="Wingdings" panose="05000000000000000000" pitchFamily="2" charset="2"/>
              </a:rPr>
              <a:t> </a:t>
            </a:r>
            <a:r>
              <a:rPr lang="en-US" b="0" baseline="0" dirty="0" err="1" smtClean="0">
                <a:sym typeface="Wingdings" panose="05000000000000000000" pitchFamily="2" charset="2"/>
              </a:rPr>
              <a:t>thác</a:t>
            </a:r>
            <a:r>
              <a:rPr lang="en-US" b="0" baseline="0" dirty="0" smtClean="0">
                <a:sym typeface="Wingdings" panose="05000000000000000000" pitchFamily="2" charset="2"/>
              </a:rPr>
              <a:t> </a:t>
            </a:r>
            <a:r>
              <a:rPr lang="en-US" b="0" baseline="0" dirty="0" err="1" smtClean="0">
                <a:sym typeface="Wingdings" panose="05000000000000000000" pitchFamily="2" charset="2"/>
              </a:rPr>
              <a:t>theo</a:t>
            </a:r>
            <a:r>
              <a:rPr lang="en-US" b="0" baseline="0" dirty="0" smtClean="0">
                <a:sym typeface="Wingdings" panose="05000000000000000000" pitchFamily="2" charset="2"/>
              </a:rPr>
              <a:t> </a:t>
            </a:r>
            <a:r>
              <a:rPr lang="en-US" b="0" baseline="0" dirty="0" err="1" smtClean="0">
                <a:sym typeface="Wingdings" panose="05000000000000000000" pitchFamily="2" charset="2"/>
              </a:rPr>
              <a:t>chuyến,còn</a:t>
            </a:r>
            <a:r>
              <a:rPr lang="en-US" b="0" baseline="0" dirty="0" smtClean="0">
                <a:sym typeface="Wingdings" panose="05000000000000000000" pitchFamily="2" charset="2"/>
              </a:rPr>
              <a:t> </a:t>
            </a:r>
            <a:r>
              <a:rPr lang="en-US" b="0" baseline="0" dirty="0" err="1" smtClean="0">
                <a:sym typeface="Wingdings" panose="05000000000000000000" pitchFamily="2" charset="2"/>
              </a:rPr>
              <a:t>nếu</a:t>
            </a:r>
            <a:r>
              <a:rPr lang="en-US" b="0" baseline="0" dirty="0" smtClean="0">
                <a:sym typeface="Wingdings" panose="05000000000000000000" pitchFamily="2" charset="2"/>
              </a:rPr>
              <a:t> </a:t>
            </a:r>
            <a:r>
              <a:rPr lang="en-US" b="0" baseline="0" dirty="0" err="1" smtClean="0">
                <a:sym typeface="Wingdings" panose="05000000000000000000" pitchFamily="2" charset="2"/>
              </a:rPr>
              <a:t>luồng</a:t>
            </a:r>
            <a:r>
              <a:rPr lang="en-US" b="0" baseline="0" dirty="0" smtClean="0">
                <a:sym typeface="Wingdings" panose="05000000000000000000" pitchFamily="2" charset="2"/>
              </a:rPr>
              <a:t> </a:t>
            </a:r>
            <a:r>
              <a:rPr lang="en-US" b="0" baseline="0" dirty="0" err="1" smtClean="0">
                <a:sym typeface="Wingdings" panose="05000000000000000000" pitchFamily="2" charset="2"/>
              </a:rPr>
              <a:t>hàng</a:t>
            </a:r>
            <a:r>
              <a:rPr lang="en-US" b="0" baseline="0" dirty="0" smtClean="0">
                <a:sym typeface="Wingdings" panose="05000000000000000000" pitchFamily="2" charset="2"/>
              </a:rPr>
              <a:t> </a:t>
            </a:r>
            <a:r>
              <a:rPr lang="en-US" b="0" baseline="0" dirty="0" err="1" smtClean="0">
                <a:sym typeface="Wingdings" panose="05000000000000000000" pitchFamily="2" charset="2"/>
              </a:rPr>
              <a:t>chiều</a:t>
            </a:r>
            <a:r>
              <a:rPr lang="en-US" b="0" baseline="0" dirty="0" smtClean="0">
                <a:sym typeface="Wingdings" panose="05000000000000000000" pitchFamily="2" charset="2"/>
              </a:rPr>
              <a:t> </a:t>
            </a:r>
            <a:r>
              <a:rPr lang="en-US" b="0" baseline="0" dirty="0" err="1" smtClean="0">
                <a:sym typeface="Wingdings" panose="05000000000000000000" pitchFamily="2" charset="2"/>
              </a:rPr>
              <a:t>đi</a:t>
            </a:r>
            <a:r>
              <a:rPr lang="en-US" b="0" baseline="0" dirty="0" smtClean="0">
                <a:sym typeface="Wingdings" panose="05000000000000000000" pitchFamily="2" charset="2"/>
              </a:rPr>
              <a:t> </a:t>
            </a:r>
            <a:r>
              <a:rPr lang="en-US" b="0" baseline="0" dirty="0" err="1" smtClean="0">
                <a:sym typeface="Wingdings" panose="05000000000000000000" pitchFamily="2" charset="2"/>
              </a:rPr>
              <a:t>và</a:t>
            </a:r>
            <a:r>
              <a:rPr lang="en-US" b="0" baseline="0" dirty="0" smtClean="0">
                <a:sym typeface="Wingdings" panose="05000000000000000000" pitchFamily="2" charset="2"/>
              </a:rPr>
              <a:t> </a:t>
            </a:r>
            <a:r>
              <a:rPr lang="en-US" b="0" baseline="0" dirty="0" err="1" smtClean="0">
                <a:sym typeface="Wingdings" panose="05000000000000000000" pitchFamily="2" charset="2"/>
              </a:rPr>
              <a:t>về</a:t>
            </a:r>
            <a:r>
              <a:rPr lang="en-US" b="0" baseline="0" dirty="0" smtClean="0">
                <a:sym typeface="Wingdings" panose="05000000000000000000" pitchFamily="2" charset="2"/>
              </a:rPr>
              <a:t> </a:t>
            </a:r>
            <a:r>
              <a:rPr lang="en-US" b="0" baseline="0" dirty="0" err="1" smtClean="0">
                <a:sym typeface="Wingdings" panose="05000000000000000000" pitchFamily="2" charset="2"/>
              </a:rPr>
              <a:t>trên</a:t>
            </a:r>
            <a:r>
              <a:rPr lang="en-US" b="0" baseline="0" dirty="0" smtClean="0">
                <a:sym typeface="Wingdings" panose="05000000000000000000" pitchFamily="2" charset="2"/>
              </a:rPr>
              <a:t> </a:t>
            </a:r>
            <a:r>
              <a:rPr lang="en-US" b="0" baseline="0" dirty="0" err="1" smtClean="0">
                <a:sym typeface="Wingdings" panose="05000000000000000000" pitchFamily="2" charset="2"/>
              </a:rPr>
              <a:t>tuyến</a:t>
            </a:r>
            <a:r>
              <a:rPr lang="en-US" b="0" baseline="0" dirty="0" smtClean="0">
                <a:sym typeface="Wingdings" panose="05000000000000000000" pitchFamily="2" charset="2"/>
              </a:rPr>
              <a:t> </a:t>
            </a:r>
            <a:r>
              <a:rPr lang="en-US" b="0" baseline="0" dirty="0" err="1" smtClean="0">
                <a:sym typeface="Wingdings" panose="05000000000000000000" pitchFamily="2" charset="2"/>
              </a:rPr>
              <a:t>ổn</a:t>
            </a:r>
            <a:r>
              <a:rPr lang="en-US" b="0" baseline="0" dirty="0" smtClean="0">
                <a:sym typeface="Wingdings" panose="05000000000000000000" pitchFamily="2" charset="2"/>
              </a:rPr>
              <a:t> </a:t>
            </a:r>
            <a:r>
              <a:rPr lang="en-US" b="0" baseline="0" dirty="0" err="1" smtClean="0">
                <a:sym typeface="Wingdings" panose="05000000000000000000" pitchFamily="2" charset="2"/>
              </a:rPr>
              <a:t>định</a:t>
            </a:r>
            <a:r>
              <a:rPr lang="en-US" b="0" baseline="0" dirty="0" smtClean="0">
                <a:sym typeface="Wingdings" panose="05000000000000000000" pitchFamily="2" charset="2"/>
              </a:rPr>
              <a:t>, </a:t>
            </a:r>
            <a:r>
              <a:rPr lang="en-US" b="0" baseline="0" dirty="0" err="1" smtClean="0">
                <a:sym typeface="Wingdings" panose="05000000000000000000" pitchFamily="2" charset="2"/>
              </a:rPr>
              <a:t>ko</a:t>
            </a:r>
            <a:r>
              <a:rPr lang="en-US" b="0" baseline="0" dirty="0" smtClean="0">
                <a:sym typeface="Wingdings" panose="05000000000000000000" pitchFamily="2" charset="2"/>
              </a:rPr>
              <a:t> </a:t>
            </a:r>
            <a:r>
              <a:rPr lang="en-US" b="0" baseline="0" dirty="0" err="1" smtClean="0">
                <a:sym typeface="Wingdings" panose="05000000000000000000" pitchFamily="2" charset="2"/>
              </a:rPr>
              <a:t>biến</a:t>
            </a:r>
            <a:r>
              <a:rPr lang="en-US" b="0" baseline="0" dirty="0" smtClean="0">
                <a:sym typeface="Wingdings" panose="05000000000000000000" pitchFamily="2" charset="2"/>
              </a:rPr>
              <a:t> </a:t>
            </a:r>
            <a:r>
              <a:rPr lang="en-US" b="0" baseline="0" dirty="0" err="1" smtClean="0">
                <a:sym typeface="Wingdings" panose="05000000000000000000" pitchFamily="2" charset="2"/>
              </a:rPr>
              <a:t>động</a:t>
            </a:r>
            <a:r>
              <a:rPr lang="en-US" b="0" baseline="0" dirty="0" smtClean="0">
                <a:sym typeface="Wingdings" panose="05000000000000000000" pitchFamily="2" charset="2"/>
              </a:rPr>
              <a:t> </a:t>
            </a:r>
            <a:r>
              <a:rPr lang="en-US" b="0" baseline="0" dirty="0" err="1" smtClean="0">
                <a:sym typeface="Wingdings" panose="05000000000000000000" pitchFamily="2" charset="2"/>
              </a:rPr>
              <a:t>quá</a:t>
            </a:r>
            <a:r>
              <a:rPr lang="en-US" b="0" baseline="0" dirty="0" smtClean="0">
                <a:sym typeface="Wingdings" panose="05000000000000000000" pitchFamily="2" charset="2"/>
              </a:rPr>
              <a:t> </a:t>
            </a:r>
            <a:r>
              <a:rPr lang="en-US" b="0" baseline="0" dirty="0" err="1" smtClean="0">
                <a:sym typeface="Wingdings" panose="05000000000000000000" pitchFamily="2" charset="2"/>
              </a:rPr>
              <a:t>lớn</a:t>
            </a:r>
            <a:r>
              <a:rPr lang="en-US" b="0" baseline="0" dirty="0" smtClean="0">
                <a:sym typeface="Wingdings" panose="05000000000000000000" pitchFamily="2" charset="2"/>
              </a:rPr>
              <a:t> </a:t>
            </a:r>
            <a:r>
              <a:rPr lang="en-US" b="0" baseline="0" dirty="0" err="1" smtClean="0">
                <a:sym typeface="Wingdings" panose="05000000000000000000" pitchFamily="2" charset="2"/>
              </a:rPr>
              <a:t>thì</a:t>
            </a:r>
            <a:r>
              <a:rPr lang="en-US" b="0" baseline="0" dirty="0" smtClean="0">
                <a:sym typeface="Wingdings" panose="05000000000000000000" pitchFamily="2" charset="2"/>
              </a:rPr>
              <a:t> </a:t>
            </a:r>
            <a:r>
              <a:rPr lang="en-US" b="0" baseline="0" dirty="0" err="1" smtClean="0">
                <a:sym typeface="Wingdings" panose="05000000000000000000" pitchFamily="2" charset="2"/>
              </a:rPr>
              <a:t>khai</a:t>
            </a:r>
            <a:r>
              <a:rPr lang="en-US" b="0" baseline="0" dirty="0" smtClean="0">
                <a:sym typeface="Wingdings" panose="05000000000000000000" pitchFamily="2" charset="2"/>
              </a:rPr>
              <a:t> </a:t>
            </a:r>
            <a:r>
              <a:rPr lang="en-US" b="0" baseline="0" dirty="0" err="1" smtClean="0">
                <a:sym typeface="Wingdings" panose="05000000000000000000" pitchFamily="2" charset="2"/>
              </a:rPr>
              <a:t>thác</a:t>
            </a:r>
            <a:r>
              <a:rPr lang="en-US" b="0" baseline="0" dirty="0" smtClean="0">
                <a:sym typeface="Wingdings" panose="05000000000000000000" pitchFamily="2" charset="2"/>
              </a:rPr>
              <a:t> </a:t>
            </a:r>
            <a:r>
              <a:rPr lang="en-US" b="0" baseline="0" dirty="0" err="1" smtClean="0">
                <a:sym typeface="Wingdings" panose="05000000000000000000" pitchFamily="2" charset="2"/>
              </a:rPr>
              <a:t>tàu</a:t>
            </a:r>
            <a:r>
              <a:rPr lang="en-US" b="0" baseline="0" dirty="0" smtClean="0">
                <a:sym typeface="Wingdings" panose="05000000000000000000" pitchFamily="2" charset="2"/>
              </a:rPr>
              <a:t> </a:t>
            </a:r>
            <a:r>
              <a:rPr lang="en-US" b="0" baseline="0" dirty="0" err="1" smtClean="0">
                <a:sym typeface="Wingdings" panose="05000000000000000000" pitchFamily="2" charset="2"/>
              </a:rPr>
              <a:t>chợ</a:t>
            </a:r>
            <a:r>
              <a:rPr lang="en-US" b="0" baseline="0" dirty="0" smtClean="0">
                <a:sym typeface="Wingdings" panose="05000000000000000000" pitchFamily="2" charset="2"/>
              </a:rPr>
              <a:t> : </a:t>
            </a:r>
            <a:r>
              <a:rPr lang="en-US" b="0" baseline="0" dirty="0" err="1" smtClean="0">
                <a:sym typeface="Wingdings" panose="05000000000000000000" pitchFamily="2" charset="2"/>
              </a:rPr>
              <a:t>chuyên</a:t>
            </a:r>
            <a:r>
              <a:rPr lang="en-US" b="0" baseline="0" dirty="0" smtClean="0">
                <a:sym typeface="Wingdings" panose="05000000000000000000" pitchFamily="2" charset="2"/>
              </a:rPr>
              <a:t> </a:t>
            </a:r>
            <a:r>
              <a:rPr lang="en-US" b="0" baseline="0" dirty="0" err="1" smtClean="0">
                <a:sym typeface="Wingdings" panose="05000000000000000000" pitchFamily="2" charset="2"/>
              </a:rPr>
              <a:t>tuyến</a:t>
            </a:r>
            <a:r>
              <a:rPr lang="en-US" b="0" baseline="0" dirty="0" smtClean="0">
                <a:sym typeface="Wingdings" panose="05000000000000000000" pitchFamily="2" charset="2"/>
              </a:rPr>
              <a:t> (</a:t>
            </a:r>
            <a:r>
              <a:rPr lang="en-US" b="0" baseline="0" dirty="0" err="1" smtClean="0">
                <a:sym typeface="Wingdings" panose="05000000000000000000" pitchFamily="2" charset="2"/>
              </a:rPr>
              <a:t>kiểu</a:t>
            </a:r>
            <a:r>
              <a:rPr lang="en-US" b="0" baseline="0" dirty="0" smtClean="0">
                <a:sym typeface="Wingdings" panose="05000000000000000000" pitchFamily="2" charset="2"/>
              </a:rPr>
              <a:t> </a:t>
            </a:r>
            <a:r>
              <a:rPr lang="en-US" b="0" baseline="0" dirty="0" err="1" smtClean="0">
                <a:sym typeface="Wingdings" panose="05000000000000000000" pitchFamily="2" charset="2"/>
              </a:rPr>
              <a:t>như</a:t>
            </a:r>
            <a:r>
              <a:rPr lang="en-US" b="0" baseline="0" dirty="0" smtClean="0">
                <a:sym typeface="Wingdings" panose="05000000000000000000" pitchFamily="2" charset="2"/>
              </a:rPr>
              <a:t> </a:t>
            </a:r>
            <a:r>
              <a:rPr lang="en-US" b="0" baseline="0" dirty="0" err="1" smtClean="0">
                <a:sym typeface="Wingdings" panose="05000000000000000000" pitchFamily="2" charset="2"/>
              </a:rPr>
              <a:t>xe</a:t>
            </a:r>
            <a:r>
              <a:rPr lang="en-US" b="0" baseline="0" dirty="0" smtClean="0">
                <a:sym typeface="Wingdings" panose="05000000000000000000" pitchFamily="2" charset="2"/>
              </a:rPr>
              <a:t> </a:t>
            </a:r>
            <a:r>
              <a:rPr lang="en-US" b="0" baseline="0" dirty="0" err="1" smtClean="0">
                <a:sym typeface="Wingdings" panose="05000000000000000000" pitchFamily="2" charset="2"/>
              </a:rPr>
              <a:t>buýt</a:t>
            </a:r>
            <a:r>
              <a:rPr lang="en-US" b="0" baseline="0" dirty="0" smtClean="0">
                <a:sym typeface="Wingdings" panose="05000000000000000000" pitchFamily="2" charset="2"/>
              </a:rPr>
              <a:t>, </a:t>
            </a:r>
            <a:r>
              <a:rPr lang="en-US" b="0" baseline="0" dirty="0" err="1" smtClean="0">
                <a:sym typeface="Wingdings" panose="05000000000000000000" pitchFamily="2" charset="2"/>
              </a:rPr>
              <a:t>xe</a:t>
            </a:r>
            <a:r>
              <a:rPr lang="en-US" b="0" baseline="0" dirty="0" smtClean="0">
                <a:sym typeface="Wingdings" panose="05000000000000000000" pitchFamily="2" charset="2"/>
              </a:rPr>
              <a:t> </a:t>
            </a:r>
            <a:r>
              <a:rPr lang="en-US" b="0" baseline="0" dirty="0" err="1" smtClean="0">
                <a:sym typeface="Wingdings" panose="05000000000000000000" pitchFamily="2" charset="2"/>
              </a:rPr>
              <a:t>đò</a:t>
            </a:r>
            <a:r>
              <a:rPr lang="en-US" b="0" baseline="0" dirty="0" smtClean="0">
                <a:sym typeface="Wingdings" panose="05000000000000000000" pitchFamily="2" charset="2"/>
              </a:rPr>
              <a:t>, </a:t>
            </a:r>
            <a:r>
              <a:rPr lang="en-US" b="0" baseline="0" dirty="0" err="1" smtClean="0">
                <a:sym typeface="Wingdings" panose="05000000000000000000" pitchFamily="2" charset="2"/>
              </a:rPr>
              <a:t>đường</a:t>
            </a:r>
            <a:r>
              <a:rPr lang="en-US" b="0" baseline="0" dirty="0" smtClean="0">
                <a:sym typeface="Wingdings" panose="05000000000000000000" pitchFamily="2" charset="2"/>
              </a:rPr>
              <a:t> </a:t>
            </a:r>
            <a:r>
              <a:rPr lang="en-US" b="0" baseline="0" dirty="0" err="1" smtClean="0">
                <a:sym typeface="Wingdings" panose="05000000000000000000" pitchFamily="2" charset="2"/>
              </a:rPr>
              <a:t>sắt</a:t>
            </a:r>
            <a:r>
              <a:rPr lang="en-US" b="0" baseline="0" dirty="0" smtClean="0">
                <a:sym typeface="Wingdings" panose="05000000000000000000" pitchFamily="2" charset="2"/>
              </a:rPr>
              <a:t>)</a:t>
            </a:r>
            <a:endParaRPr lang="en-US" b="1" dirty="0" smtClean="0"/>
          </a:p>
          <a:p>
            <a:r>
              <a:rPr lang="en-US" b="1" baseline="0" dirty="0" err="1" smtClean="0"/>
              <a:t>Bất</a:t>
            </a:r>
            <a:r>
              <a:rPr lang="en-US" b="1" baseline="0" dirty="0" smtClean="0"/>
              <a:t> </a:t>
            </a:r>
            <a:r>
              <a:rPr lang="en-US" b="1" baseline="0" dirty="0" err="1" smtClean="0"/>
              <a:t>bình</a:t>
            </a:r>
            <a:r>
              <a:rPr lang="en-US" b="1" baseline="0" dirty="0" smtClean="0"/>
              <a:t> </a:t>
            </a:r>
            <a:r>
              <a:rPr lang="en-US" b="1" baseline="0" dirty="0" err="1" smtClean="0"/>
              <a:t>hành</a:t>
            </a:r>
            <a:r>
              <a:rPr lang="en-US" b="1" baseline="0" dirty="0" smtClean="0"/>
              <a:t> </a:t>
            </a:r>
            <a:r>
              <a:rPr lang="en-US" b="1" baseline="0" dirty="0" err="1" smtClean="0"/>
              <a:t>theo</a:t>
            </a:r>
            <a:r>
              <a:rPr lang="en-US" b="1" baseline="0" dirty="0" smtClean="0"/>
              <a:t> </a:t>
            </a:r>
            <a:r>
              <a:rPr lang="en-US" b="1" baseline="0" dirty="0" err="1" smtClean="0"/>
              <a:t>ko</a:t>
            </a:r>
            <a:r>
              <a:rPr lang="en-US" b="1" baseline="0" dirty="0" smtClean="0"/>
              <a:t> </a:t>
            </a:r>
            <a:r>
              <a:rPr lang="en-US" b="1" baseline="0" dirty="0" err="1" smtClean="0"/>
              <a:t>gian</a:t>
            </a:r>
            <a:r>
              <a:rPr lang="en-US" b="1" baseline="0" dirty="0" smtClean="0"/>
              <a:t>:</a:t>
            </a:r>
            <a:r>
              <a:rPr lang="en-US" b="0" baseline="0" dirty="0" smtClean="0"/>
              <a:t> </a:t>
            </a:r>
            <a:r>
              <a:rPr lang="en-US" b="0" baseline="0" dirty="0" err="1" smtClean="0"/>
              <a:t>thể</a:t>
            </a:r>
            <a:r>
              <a:rPr lang="en-US" b="0" baseline="0" dirty="0" smtClean="0"/>
              <a:t> </a:t>
            </a:r>
            <a:r>
              <a:rPr lang="en-US" b="0" baseline="0" dirty="0" err="1" smtClean="0"/>
              <a:t>hện</a:t>
            </a:r>
            <a:r>
              <a:rPr lang="en-US" b="0" baseline="0" dirty="0" smtClean="0"/>
              <a:t> </a:t>
            </a:r>
            <a:r>
              <a:rPr lang="en-US" b="0" baseline="0" dirty="0" err="1" smtClean="0"/>
              <a:t>sự</a:t>
            </a:r>
            <a:r>
              <a:rPr lang="en-US" b="0" baseline="0" dirty="0" smtClean="0"/>
              <a:t> </a:t>
            </a:r>
            <a:r>
              <a:rPr lang="en-US" b="0" baseline="0" dirty="0" err="1" smtClean="0"/>
              <a:t>biến</a:t>
            </a:r>
            <a:r>
              <a:rPr lang="en-US" b="0" baseline="0" dirty="0" smtClean="0"/>
              <a:t> </a:t>
            </a:r>
            <a:r>
              <a:rPr lang="en-US" b="0" baseline="0" dirty="0" err="1" smtClean="0"/>
              <a:t>động</a:t>
            </a:r>
            <a:r>
              <a:rPr lang="en-US" b="0" baseline="0" dirty="0" smtClean="0"/>
              <a:t> </a:t>
            </a:r>
            <a:r>
              <a:rPr lang="en-US" b="0" baseline="0" dirty="0" err="1" smtClean="0"/>
              <a:t>khối</a:t>
            </a:r>
            <a:r>
              <a:rPr lang="en-US" b="0" baseline="0" dirty="0" smtClean="0"/>
              <a:t> </a:t>
            </a:r>
            <a:r>
              <a:rPr lang="en-US" b="0" baseline="0" dirty="0" err="1" smtClean="0"/>
              <a:t>lượng</a:t>
            </a:r>
            <a:r>
              <a:rPr lang="en-US" b="0" baseline="0" dirty="0" smtClean="0"/>
              <a:t> </a:t>
            </a:r>
            <a:r>
              <a:rPr lang="en-US" b="0" baseline="0" dirty="0" err="1" smtClean="0"/>
              <a:t>hàng</a:t>
            </a:r>
            <a:r>
              <a:rPr lang="en-US" b="0" baseline="0" dirty="0" smtClean="0"/>
              <a:t> </a:t>
            </a:r>
            <a:r>
              <a:rPr lang="en-US" b="0" baseline="0" dirty="0" err="1" smtClean="0"/>
              <a:t>vận</a:t>
            </a:r>
            <a:r>
              <a:rPr lang="en-US" b="0" baseline="0" dirty="0" smtClean="0"/>
              <a:t> </a:t>
            </a:r>
            <a:r>
              <a:rPr lang="en-US" b="0" baseline="0" dirty="0" err="1" smtClean="0"/>
              <a:t>chuyển</a:t>
            </a:r>
            <a:r>
              <a:rPr lang="en-US" b="0" baseline="0" dirty="0" smtClean="0"/>
              <a:t> </a:t>
            </a:r>
            <a:r>
              <a:rPr lang="en-US" b="0" baseline="0" dirty="0" err="1" smtClean="0"/>
              <a:t>giữa</a:t>
            </a:r>
            <a:r>
              <a:rPr lang="en-US" b="0" baseline="0" dirty="0" smtClean="0"/>
              <a:t> 2 </a:t>
            </a:r>
            <a:r>
              <a:rPr lang="en-US" b="0" baseline="0" dirty="0" err="1" smtClean="0"/>
              <a:t>chiều</a:t>
            </a:r>
            <a:r>
              <a:rPr lang="en-US" b="0" baseline="0" dirty="0" smtClean="0"/>
              <a:t> </a:t>
            </a:r>
            <a:r>
              <a:rPr lang="en-US" b="0" baseline="0" dirty="0" err="1" smtClean="0"/>
              <a:t>trên</a:t>
            </a:r>
            <a:r>
              <a:rPr lang="en-US" b="0" baseline="0" dirty="0" smtClean="0"/>
              <a:t> </a:t>
            </a:r>
            <a:r>
              <a:rPr lang="en-US" b="0" baseline="0" dirty="0" err="1" smtClean="0"/>
              <a:t>một</a:t>
            </a:r>
            <a:r>
              <a:rPr lang="en-US" b="0" baseline="0" dirty="0" smtClean="0"/>
              <a:t> </a:t>
            </a:r>
            <a:r>
              <a:rPr lang="en-US" b="0" baseline="0" dirty="0" err="1" smtClean="0"/>
              <a:t>tuyến</a:t>
            </a:r>
            <a:r>
              <a:rPr lang="en-US" b="0" baseline="0" dirty="0" smtClean="0"/>
              <a:t> </a:t>
            </a:r>
            <a:r>
              <a:rPr lang="en-US" b="0" baseline="0" dirty="0" err="1" smtClean="0"/>
              <a:t>vận</a:t>
            </a:r>
            <a:r>
              <a:rPr lang="en-US" b="0" baseline="0" dirty="0" smtClean="0"/>
              <a:t> </a:t>
            </a:r>
            <a:r>
              <a:rPr lang="en-US" b="0" baseline="0" dirty="0" err="1" smtClean="0"/>
              <a:t>tải</a:t>
            </a:r>
            <a:r>
              <a:rPr lang="en-US" b="0" baseline="0" dirty="0" smtClean="0"/>
              <a:t> </a:t>
            </a:r>
            <a:r>
              <a:rPr lang="en-US" b="0" baseline="0" dirty="0" err="1" smtClean="0"/>
              <a:t>nào</a:t>
            </a:r>
            <a:r>
              <a:rPr lang="en-US" b="0" baseline="0" dirty="0" smtClean="0"/>
              <a:t> </a:t>
            </a:r>
            <a:r>
              <a:rPr lang="en-US" b="0" baseline="0" dirty="0" err="1" smtClean="0"/>
              <a:t>đó</a:t>
            </a:r>
            <a:r>
              <a:rPr lang="en-US" b="0" baseline="0" dirty="0" smtClean="0"/>
              <a:t>.</a:t>
            </a:r>
            <a:endParaRPr lang="en-US" b="1" dirty="0" smtClean="0"/>
          </a:p>
          <a:p>
            <a:r>
              <a:rPr lang="en-US" b="1" dirty="0" err="1" smtClean="0"/>
              <a:t>Chốt</a:t>
            </a:r>
            <a:r>
              <a:rPr lang="en-US" b="1" dirty="0" smtClean="0"/>
              <a:t> </a:t>
            </a:r>
            <a:r>
              <a:rPr lang="en-US" b="1" dirty="0" err="1" smtClean="0"/>
              <a:t>lại</a:t>
            </a:r>
            <a:r>
              <a:rPr lang="en-US" b="1" dirty="0" smtClean="0"/>
              <a:t>:</a:t>
            </a:r>
          </a:p>
          <a:p>
            <a:r>
              <a:rPr lang="en-US" dirty="0" err="1" smtClean="0"/>
              <a:t>Hệ</a:t>
            </a:r>
            <a:r>
              <a:rPr lang="en-US" dirty="0" smtClean="0"/>
              <a:t> </a:t>
            </a:r>
            <a:r>
              <a:rPr lang="en-US" dirty="0" err="1" smtClean="0"/>
              <a:t>số</a:t>
            </a:r>
            <a:r>
              <a:rPr lang="en-US" baseline="0" dirty="0" smtClean="0"/>
              <a:t> </a:t>
            </a:r>
            <a:r>
              <a:rPr lang="en-US" baseline="0" dirty="0" err="1" smtClean="0"/>
              <a:t>bất</a:t>
            </a:r>
            <a:r>
              <a:rPr lang="en-US" baseline="0" dirty="0" smtClean="0"/>
              <a:t> </a:t>
            </a:r>
            <a:r>
              <a:rPr lang="en-US" baseline="0" dirty="0" err="1" smtClean="0"/>
              <a:t>bình</a:t>
            </a:r>
            <a:r>
              <a:rPr lang="en-US" baseline="0" dirty="0" smtClean="0"/>
              <a:t> </a:t>
            </a:r>
            <a:r>
              <a:rPr lang="en-US" baseline="0" dirty="0" err="1" smtClean="0"/>
              <a:t>hành</a:t>
            </a:r>
            <a:r>
              <a:rPr lang="en-US" baseline="0" dirty="0" smtClean="0"/>
              <a:t> </a:t>
            </a:r>
            <a:r>
              <a:rPr lang="en-US" b="1" baseline="0" dirty="0" err="1" smtClean="0"/>
              <a:t>thời</a:t>
            </a:r>
            <a:r>
              <a:rPr lang="en-US" b="1" baseline="0" dirty="0" smtClean="0"/>
              <a:t> </a:t>
            </a:r>
            <a:r>
              <a:rPr lang="en-US" b="1" baseline="0" dirty="0" err="1" smtClean="0"/>
              <a:t>gian</a:t>
            </a:r>
            <a:r>
              <a:rPr lang="en-US" b="1" baseline="0" dirty="0" smtClean="0"/>
              <a:t> hay KHÔNG GIAN </a:t>
            </a:r>
            <a:r>
              <a:rPr lang="en-US" baseline="0" dirty="0" err="1" smtClean="0"/>
              <a:t>chúng</a:t>
            </a:r>
            <a:r>
              <a:rPr lang="en-US" baseline="0" dirty="0" smtClean="0"/>
              <a:t> </a:t>
            </a:r>
            <a:r>
              <a:rPr lang="en-US" baseline="0" dirty="0" err="1" smtClean="0"/>
              <a:t>càng</a:t>
            </a:r>
            <a:r>
              <a:rPr lang="en-US" baseline="0" dirty="0" smtClean="0"/>
              <a:t> </a:t>
            </a:r>
            <a:r>
              <a:rPr lang="en-US" baseline="0" dirty="0" err="1" smtClean="0"/>
              <a:t>lớn</a:t>
            </a:r>
            <a:r>
              <a:rPr lang="en-US" baseline="0" dirty="0" smtClean="0"/>
              <a:t> </a:t>
            </a:r>
            <a:r>
              <a:rPr lang="en-US" baseline="0" dirty="0" err="1" smtClean="0"/>
              <a:t>thì</a:t>
            </a:r>
            <a:r>
              <a:rPr lang="en-US" baseline="0" dirty="0" smtClean="0"/>
              <a:t> </a:t>
            </a:r>
            <a:r>
              <a:rPr lang="en-US" baseline="0" dirty="0" err="1" smtClean="0"/>
              <a:t>nhà</a:t>
            </a:r>
            <a:r>
              <a:rPr lang="en-US" baseline="0" dirty="0" smtClean="0"/>
              <a:t> </a:t>
            </a:r>
            <a:r>
              <a:rPr lang="en-US" baseline="0" dirty="0" err="1" smtClean="0"/>
              <a:t>vận</a:t>
            </a:r>
            <a:r>
              <a:rPr lang="en-US" baseline="0" dirty="0" smtClean="0"/>
              <a:t> </a:t>
            </a:r>
            <a:r>
              <a:rPr lang="en-US" baseline="0" dirty="0" err="1" smtClean="0"/>
              <a:t>tải</a:t>
            </a:r>
            <a:r>
              <a:rPr lang="en-US" baseline="0" dirty="0" smtClean="0"/>
              <a:t> </a:t>
            </a:r>
            <a:r>
              <a:rPr lang="en-US" baseline="0" dirty="0" err="1" smtClean="0"/>
              <a:t>càng</a:t>
            </a:r>
            <a:r>
              <a:rPr lang="en-US" baseline="0" dirty="0" smtClean="0"/>
              <a:t> </a:t>
            </a:r>
            <a:r>
              <a:rPr lang="en-US" baseline="0" dirty="0" err="1" smtClean="0"/>
              <a:t>khổ</a:t>
            </a:r>
            <a:endParaRPr lang="en-US" baseline="0" dirty="0" smtClean="0"/>
          </a:p>
          <a:p>
            <a:r>
              <a:rPr lang="en-US" baseline="0" dirty="0" err="1" smtClean="0"/>
              <a:t>Bất</a:t>
            </a:r>
            <a:r>
              <a:rPr lang="en-US" baseline="0" dirty="0" smtClean="0"/>
              <a:t> </a:t>
            </a:r>
            <a:r>
              <a:rPr lang="en-US" baseline="0" dirty="0" err="1" smtClean="0"/>
              <a:t>bình</a:t>
            </a:r>
            <a:r>
              <a:rPr lang="en-US" baseline="0" dirty="0" smtClean="0"/>
              <a:t> </a:t>
            </a:r>
            <a:r>
              <a:rPr lang="en-US" baseline="0" dirty="0" err="1" smtClean="0"/>
              <a:t>hành</a:t>
            </a:r>
            <a:r>
              <a:rPr lang="en-US" baseline="0" dirty="0" smtClean="0"/>
              <a:t> </a:t>
            </a:r>
            <a:r>
              <a:rPr lang="en-US" baseline="0" dirty="0" err="1" smtClean="0"/>
              <a:t>về</a:t>
            </a:r>
            <a:r>
              <a:rPr lang="en-US" baseline="0" dirty="0" smtClean="0"/>
              <a:t> </a:t>
            </a:r>
            <a:r>
              <a:rPr lang="en-US" baseline="0" dirty="0" err="1" smtClean="0"/>
              <a:t>thời</a:t>
            </a:r>
            <a:r>
              <a:rPr lang="en-US" baseline="0" dirty="0" smtClean="0"/>
              <a:t> </a:t>
            </a:r>
            <a:r>
              <a:rPr lang="en-US" baseline="0" dirty="0" err="1" smtClean="0"/>
              <a:t>gian</a:t>
            </a:r>
            <a:r>
              <a:rPr lang="en-US" baseline="0" dirty="0" smtClean="0"/>
              <a:t> </a:t>
            </a:r>
            <a:r>
              <a:rPr lang="en-US" baseline="0" dirty="0" err="1" smtClean="0"/>
              <a:t>cho</a:t>
            </a:r>
            <a:r>
              <a:rPr lang="en-US" baseline="0" dirty="0" smtClean="0"/>
              <a:t> </a:t>
            </a:r>
            <a:r>
              <a:rPr lang="en-US" baseline="0" dirty="0" err="1" smtClean="0"/>
              <a:t>thấy</a:t>
            </a:r>
            <a:r>
              <a:rPr lang="en-US" baseline="0" dirty="0" smtClean="0"/>
              <a:t> </a:t>
            </a:r>
            <a:r>
              <a:rPr lang="en-US" baseline="0" dirty="0" err="1" smtClean="0"/>
              <a:t>rõ</a:t>
            </a:r>
            <a:r>
              <a:rPr lang="en-US" baseline="0" dirty="0" smtClean="0"/>
              <a:t> </a:t>
            </a:r>
            <a:r>
              <a:rPr lang="en-US" baseline="0" dirty="0" err="1" smtClean="0"/>
              <a:t>thời</a:t>
            </a:r>
            <a:r>
              <a:rPr lang="en-US" baseline="0" dirty="0" smtClean="0"/>
              <a:t> </a:t>
            </a:r>
            <a:r>
              <a:rPr lang="en-US" baseline="0" dirty="0" err="1" smtClean="0"/>
              <a:t>điểm</a:t>
            </a:r>
            <a:r>
              <a:rPr lang="en-US" baseline="0" dirty="0" smtClean="0"/>
              <a:t>  </a:t>
            </a:r>
            <a:r>
              <a:rPr lang="en-US" baseline="0" dirty="0" err="1" smtClean="0"/>
              <a:t>nào</a:t>
            </a:r>
            <a:r>
              <a:rPr lang="en-US" baseline="0" dirty="0" smtClean="0"/>
              <a:t> </a:t>
            </a:r>
            <a:r>
              <a:rPr lang="en-US" baseline="0" dirty="0" err="1" smtClean="0"/>
              <a:t>hàng</a:t>
            </a:r>
            <a:r>
              <a:rPr lang="en-US" baseline="0" dirty="0" smtClean="0"/>
              <a:t> </a:t>
            </a:r>
            <a:r>
              <a:rPr lang="en-US" baseline="0" dirty="0" err="1" smtClean="0"/>
              <a:t>hóa</a:t>
            </a:r>
            <a:r>
              <a:rPr lang="en-US" baseline="0" dirty="0" smtClean="0"/>
              <a:t> </a:t>
            </a:r>
            <a:r>
              <a:rPr lang="en-US" baseline="0" dirty="0" err="1" smtClean="0"/>
              <a:t>nhiều</a:t>
            </a:r>
            <a:r>
              <a:rPr lang="en-US" baseline="0" dirty="0" smtClean="0"/>
              <a:t> </a:t>
            </a:r>
            <a:r>
              <a:rPr lang="en-US" baseline="0" dirty="0" err="1" smtClean="0"/>
              <a:t>nhất</a:t>
            </a:r>
            <a:r>
              <a:rPr lang="en-US" baseline="0" dirty="0" smtClean="0"/>
              <a:t> </a:t>
            </a:r>
            <a:r>
              <a:rPr lang="en-US" baseline="0" dirty="0" err="1" smtClean="0"/>
              <a:t>tức</a:t>
            </a:r>
            <a:r>
              <a:rPr lang="en-US" baseline="0" dirty="0" smtClean="0"/>
              <a:t> </a:t>
            </a:r>
            <a:r>
              <a:rPr lang="en-US" baseline="0" dirty="0" err="1" smtClean="0"/>
              <a:t>nhu</a:t>
            </a:r>
            <a:r>
              <a:rPr lang="en-US" baseline="0" dirty="0" smtClean="0"/>
              <a:t> </a:t>
            </a:r>
            <a:r>
              <a:rPr lang="en-US" baseline="0" dirty="0" err="1" smtClean="0"/>
              <a:t>cầu</a:t>
            </a:r>
            <a:r>
              <a:rPr lang="en-US" baseline="0" dirty="0" smtClean="0"/>
              <a:t> </a:t>
            </a:r>
            <a:r>
              <a:rPr lang="en-US" baseline="0" dirty="0" err="1" smtClean="0"/>
              <a:t>vận</a:t>
            </a:r>
            <a:r>
              <a:rPr lang="en-US" baseline="0" dirty="0" smtClean="0"/>
              <a:t> </a:t>
            </a:r>
            <a:r>
              <a:rPr lang="en-US" baseline="0" dirty="0" err="1" smtClean="0"/>
              <a:t>chuyển</a:t>
            </a:r>
            <a:r>
              <a:rPr lang="en-US" baseline="0" dirty="0" smtClean="0"/>
              <a:t> </a:t>
            </a:r>
            <a:r>
              <a:rPr lang="en-US" baseline="0" dirty="0" err="1" smtClean="0"/>
              <a:t>rất</a:t>
            </a:r>
            <a:r>
              <a:rPr lang="en-US" baseline="0" dirty="0" smtClean="0"/>
              <a:t> </a:t>
            </a:r>
            <a:r>
              <a:rPr lang="en-US" baseline="0" dirty="0" err="1" smtClean="0"/>
              <a:t>cao</a:t>
            </a:r>
            <a:endParaRPr lang="en-US" baseline="0" dirty="0" smtClean="0"/>
          </a:p>
          <a:p>
            <a:r>
              <a:rPr lang="en-US" baseline="0" dirty="0" err="1" smtClean="0"/>
              <a:t>Bất</a:t>
            </a:r>
            <a:r>
              <a:rPr lang="en-US" baseline="0" dirty="0" smtClean="0"/>
              <a:t> </a:t>
            </a:r>
            <a:r>
              <a:rPr lang="en-US" baseline="0" dirty="0" err="1" smtClean="0"/>
              <a:t>bình</a:t>
            </a:r>
            <a:r>
              <a:rPr lang="en-US" baseline="0" dirty="0" smtClean="0"/>
              <a:t> </a:t>
            </a:r>
            <a:r>
              <a:rPr lang="en-US" baseline="0" dirty="0" err="1" smtClean="0"/>
              <a:t>hành</a:t>
            </a:r>
            <a:r>
              <a:rPr lang="en-US" baseline="0" dirty="0" smtClean="0"/>
              <a:t> </a:t>
            </a:r>
            <a:r>
              <a:rPr lang="en-US" baseline="0" dirty="0" err="1" smtClean="0"/>
              <a:t>về</a:t>
            </a:r>
            <a:r>
              <a:rPr lang="en-US" baseline="0" dirty="0" smtClean="0"/>
              <a:t> </a:t>
            </a:r>
            <a:r>
              <a:rPr lang="en-US" baseline="0" dirty="0" err="1" smtClean="0"/>
              <a:t>nơi</a:t>
            </a:r>
            <a:r>
              <a:rPr lang="en-US" baseline="0" dirty="0" smtClean="0"/>
              <a:t> </a:t>
            </a:r>
            <a:r>
              <a:rPr lang="en-US" baseline="0" dirty="0" err="1" smtClean="0"/>
              <a:t>chốn</a:t>
            </a:r>
            <a:r>
              <a:rPr lang="en-US" baseline="0" dirty="0" smtClean="0"/>
              <a:t> ta </a:t>
            </a:r>
            <a:r>
              <a:rPr lang="en-US" baseline="0" dirty="0" err="1" smtClean="0"/>
              <a:t>biết</a:t>
            </a:r>
            <a:r>
              <a:rPr lang="en-US" baseline="0" dirty="0" smtClean="0"/>
              <a:t> </a:t>
            </a:r>
            <a:r>
              <a:rPr lang="en-US" baseline="0" dirty="0" err="1" smtClean="0"/>
              <a:t>chiều</a:t>
            </a:r>
            <a:r>
              <a:rPr lang="en-US" baseline="0" dirty="0" smtClean="0"/>
              <a:t> </a:t>
            </a:r>
            <a:r>
              <a:rPr lang="en-US" baseline="0" dirty="0" err="1" smtClean="0"/>
              <a:t>nào</a:t>
            </a:r>
            <a:r>
              <a:rPr lang="en-US" baseline="0" dirty="0" smtClean="0"/>
              <a:t> </a:t>
            </a:r>
            <a:r>
              <a:rPr lang="en-US" baseline="0" dirty="0" err="1" smtClean="0"/>
              <a:t>khối</a:t>
            </a:r>
            <a:r>
              <a:rPr lang="en-US" baseline="0" dirty="0" smtClean="0"/>
              <a:t> </a:t>
            </a:r>
            <a:r>
              <a:rPr lang="en-US" baseline="0" dirty="0" err="1" smtClean="0"/>
              <a:t>lượng</a:t>
            </a:r>
            <a:r>
              <a:rPr lang="en-US" baseline="0" dirty="0" smtClean="0"/>
              <a:t> </a:t>
            </a:r>
            <a:r>
              <a:rPr lang="en-US" baseline="0" dirty="0" err="1" smtClean="0"/>
              <a:t>hàng</a:t>
            </a:r>
            <a:r>
              <a:rPr lang="en-US" baseline="0" dirty="0" smtClean="0"/>
              <a:t> </a:t>
            </a:r>
            <a:r>
              <a:rPr lang="en-US" baseline="0" dirty="0" err="1" smtClean="0"/>
              <a:t>chiều</a:t>
            </a:r>
            <a:r>
              <a:rPr lang="en-US" baseline="0" dirty="0" smtClean="0"/>
              <a:t> </a:t>
            </a:r>
            <a:r>
              <a:rPr lang="en-US" baseline="0" dirty="0" err="1" smtClean="0"/>
              <a:t>nhiều</a:t>
            </a:r>
            <a:r>
              <a:rPr lang="en-US" baseline="0" dirty="0" smtClean="0"/>
              <a:t> </a:t>
            </a:r>
            <a:r>
              <a:rPr lang="en-US" baseline="0" dirty="0" err="1" smtClean="0"/>
              <a:t>hơn</a:t>
            </a:r>
            <a:r>
              <a:rPr lang="en-US" baseline="0" dirty="0" smtClean="0"/>
              <a:t>.</a:t>
            </a:r>
          </a:p>
          <a:p>
            <a:r>
              <a:rPr lang="en-US" b="1" baseline="0" dirty="0" err="1" smtClean="0"/>
              <a:t>Mục</a:t>
            </a:r>
            <a:r>
              <a:rPr lang="en-US" b="1" baseline="0" dirty="0" smtClean="0"/>
              <a:t> </a:t>
            </a:r>
            <a:r>
              <a:rPr lang="en-US" b="1" baseline="0" dirty="0" err="1" smtClean="0"/>
              <a:t>đích</a:t>
            </a:r>
            <a:r>
              <a:rPr lang="en-US" b="1" baseline="0" dirty="0" smtClean="0"/>
              <a:t> </a:t>
            </a:r>
            <a:r>
              <a:rPr lang="en-US" b="1" baseline="0" dirty="0" err="1" smtClean="0"/>
              <a:t>cuối</a:t>
            </a:r>
            <a:r>
              <a:rPr lang="en-US" b="1" baseline="0" dirty="0" smtClean="0"/>
              <a:t> </a:t>
            </a:r>
            <a:r>
              <a:rPr lang="en-US" b="1" baseline="0" dirty="0" err="1" smtClean="0"/>
              <a:t>cùng</a:t>
            </a:r>
            <a:r>
              <a:rPr lang="en-US" b="1" baseline="0" dirty="0" smtClean="0"/>
              <a:t> </a:t>
            </a:r>
            <a:r>
              <a:rPr lang="en-US" b="1" baseline="0" dirty="0" err="1" smtClean="0"/>
              <a:t>là</a:t>
            </a:r>
            <a:r>
              <a:rPr lang="en-US" b="1" baseline="0" dirty="0" smtClean="0"/>
              <a:t> </a:t>
            </a:r>
            <a:r>
              <a:rPr lang="en-US" b="1" baseline="0" dirty="0" err="1" smtClean="0"/>
              <a:t>cung</a:t>
            </a:r>
            <a:r>
              <a:rPr lang="en-US" b="1" baseline="0" dirty="0" smtClean="0"/>
              <a:t> </a:t>
            </a:r>
            <a:r>
              <a:rPr lang="en-US" b="1" baseline="0" dirty="0" err="1" smtClean="0"/>
              <a:t>cấp</a:t>
            </a:r>
            <a:r>
              <a:rPr lang="en-US" b="1" baseline="0" dirty="0" smtClean="0"/>
              <a:t> </a:t>
            </a:r>
            <a:r>
              <a:rPr lang="en-US" b="1" baseline="0" dirty="0" err="1" smtClean="0"/>
              <a:t>thông</a:t>
            </a:r>
            <a:r>
              <a:rPr lang="en-US" b="1" baseline="0" dirty="0" smtClean="0"/>
              <a:t> tin </a:t>
            </a:r>
            <a:r>
              <a:rPr lang="en-US" b="1" baseline="0" dirty="0" err="1" smtClean="0"/>
              <a:t>để</a:t>
            </a:r>
            <a:r>
              <a:rPr lang="en-US" b="1" baseline="0" dirty="0" smtClean="0"/>
              <a:t> </a:t>
            </a:r>
            <a:r>
              <a:rPr lang="en-US" b="1" baseline="0" dirty="0" err="1" smtClean="0"/>
              <a:t>nhà</a:t>
            </a:r>
            <a:r>
              <a:rPr lang="en-US" b="1" baseline="0" dirty="0" smtClean="0"/>
              <a:t> </a:t>
            </a:r>
            <a:r>
              <a:rPr lang="en-US" b="1" baseline="0" dirty="0" err="1" smtClean="0"/>
              <a:t>vận</a:t>
            </a:r>
            <a:r>
              <a:rPr lang="en-US" b="1" baseline="0" dirty="0" smtClean="0"/>
              <a:t> </a:t>
            </a:r>
            <a:r>
              <a:rPr lang="en-US" b="1" baseline="0" dirty="0" err="1" smtClean="0"/>
              <a:t>tải</a:t>
            </a:r>
            <a:r>
              <a:rPr lang="en-US" b="1" baseline="0" dirty="0" smtClean="0"/>
              <a:t> </a:t>
            </a:r>
            <a:r>
              <a:rPr lang="en-US" b="1" baseline="0" dirty="0" err="1" smtClean="0"/>
              <a:t>nên</a:t>
            </a:r>
            <a:r>
              <a:rPr lang="en-US" b="1" baseline="0" dirty="0" smtClean="0"/>
              <a:t> </a:t>
            </a:r>
            <a:r>
              <a:rPr lang="en-US" b="1" baseline="0" dirty="0" err="1" smtClean="0"/>
              <a:t>biết</a:t>
            </a:r>
            <a:r>
              <a:rPr lang="en-US" b="1" baseline="0" dirty="0" smtClean="0"/>
              <a:t> </a:t>
            </a:r>
            <a:r>
              <a:rPr lang="en-US" b="1" baseline="0" dirty="0" err="1" smtClean="0"/>
              <a:t>dự</a:t>
            </a:r>
            <a:r>
              <a:rPr lang="en-US" b="1" baseline="0" dirty="0" smtClean="0"/>
              <a:t> </a:t>
            </a:r>
            <a:r>
              <a:rPr lang="en-US" b="1" baseline="0" dirty="0" err="1" smtClean="0"/>
              <a:t>trữ</a:t>
            </a:r>
            <a:r>
              <a:rPr lang="en-US" b="1" baseline="0" dirty="0" smtClean="0"/>
              <a:t> </a:t>
            </a:r>
            <a:r>
              <a:rPr lang="en-US" b="1" baseline="0" dirty="0" err="1" smtClean="0"/>
              <a:t>phương</a:t>
            </a:r>
            <a:r>
              <a:rPr lang="en-US" b="1" baseline="0" dirty="0" smtClean="0"/>
              <a:t> </a:t>
            </a:r>
            <a:r>
              <a:rPr lang="en-US" b="1" baseline="0" dirty="0" err="1" smtClean="0"/>
              <a:t>tiện</a:t>
            </a:r>
            <a:r>
              <a:rPr lang="en-US" b="1" baseline="0" dirty="0" smtClean="0"/>
              <a:t> </a:t>
            </a:r>
            <a:r>
              <a:rPr lang="en-US" b="1" baseline="0" dirty="0" err="1" smtClean="0"/>
              <a:t>thế</a:t>
            </a:r>
            <a:r>
              <a:rPr lang="en-US" b="1" baseline="0" dirty="0" smtClean="0"/>
              <a:t> </a:t>
            </a:r>
            <a:r>
              <a:rPr lang="en-US" b="1" baseline="0" dirty="0" err="1" smtClean="0"/>
              <a:t>nào</a:t>
            </a:r>
            <a:r>
              <a:rPr lang="en-US" b="1" baseline="0" dirty="0" smtClean="0"/>
              <a:t>??  </a:t>
            </a:r>
            <a:r>
              <a:rPr lang="en-US" baseline="0" dirty="0" err="1" smtClean="0"/>
              <a:t>Tức</a:t>
            </a:r>
            <a:r>
              <a:rPr lang="en-US" baseline="0" dirty="0" smtClean="0"/>
              <a:t> </a:t>
            </a:r>
            <a:r>
              <a:rPr lang="en-US" baseline="0" dirty="0" err="1" smtClean="0"/>
              <a:t>Dự</a:t>
            </a:r>
            <a:r>
              <a:rPr lang="en-US" baseline="0" dirty="0" smtClean="0"/>
              <a:t> </a:t>
            </a:r>
            <a:r>
              <a:rPr lang="en-US" baseline="0" dirty="0" err="1" smtClean="0"/>
              <a:t>trữ</a:t>
            </a:r>
            <a:r>
              <a:rPr lang="en-US" baseline="0" dirty="0" smtClean="0"/>
              <a:t> </a:t>
            </a:r>
            <a:r>
              <a:rPr lang="en-US" baseline="0" dirty="0" err="1" smtClean="0"/>
              <a:t>năng</a:t>
            </a:r>
            <a:r>
              <a:rPr lang="en-US" baseline="0" dirty="0" smtClean="0"/>
              <a:t> </a:t>
            </a:r>
            <a:r>
              <a:rPr lang="en-US" baseline="0" dirty="0" err="1" smtClean="0"/>
              <a:t>lực</a:t>
            </a:r>
            <a:r>
              <a:rPr lang="en-US" baseline="0" dirty="0" smtClean="0"/>
              <a:t> </a:t>
            </a:r>
            <a:r>
              <a:rPr lang="en-US" baseline="0" dirty="0" err="1" smtClean="0"/>
              <a:t>vận</a:t>
            </a:r>
            <a:r>
              <a:rPr lang="en-US" baseline="0" dirty="0" smtClean="0"/>
              <a:t> </a:t>
            </a:r>
            <a:r>
              <a:rPr lang="en-US" baseline="0" dirty="0" err="1" smtClean="0"/>
              <a:t>chuyển</a:t>
            </a:r>
            <a:r>
              <a:rPr lang="en-US" baseline="0" dirty="0" smtClean="0"/>
              <a:t> </a:t>
            </a:r>
            <a:r>
              <a:rPr lang="en-US" baseline="0" dirty="0" err="1" smtClean="0"/>
              <a:t>của</a:t>
            </a:r>
            <a:r>
              <a:rPr lang="en-US" baseline="0" dirty="0" smtClean="0"/>
              <a:t> </a:t>
            </a:r>
            <a:r>
              <a:rPr lang="en-US" baseline="0" dirty="0" err="1" smtClean="0"/>
              <a:t>phương</a:t>
            </a:r>
            <a:r>
              <a:rPr lang="en-US" baseline="0" dirty="0" smtClean="0"/>
              <a:t> </a:t>
            </a:r>
            <a:r>
              <a:rPr lang="en-US" baseline="0" dirty="0" err="1" smtClean="0"/>
              <a:t>tiện</a:t>
            </a:r>
            <a:r>
              <a:rPr lang="en-US" baseline="0" dirty="0" smtClean="0"/>
              <a:t> </a:t>
            </a:r>
            <a:r>
              <a:rPr lang="en-US" baseline="0" dirty="0" err="1" smtClean="0"/>
              <a:t>vào</a:t>
            </a:r>
            <a:r>
              <a:rPr lang="en-US" baseline="0" dirty="0" smtClean="0"/>
              <a:t> </a:t>
            </a:r>
            <a:r>
              <a:rPr lang="en-US" baseline="0" dirty="0" err="1" smtClean="0"/>
              <a:t>thời</a:t>
            </a:r>
            <a:r>
              <a:rPr lang="en-US" baseline="0" dirty="0" smtClean="0"/>
              <a:t> </a:t>
            </a:r>
            <a:r>
              <a:rPr lang="en-US" baseline="0" dirty="0" err="1" smtClean="0"/>
              <a:t>điểm</a:t>
            </a:r>
            <a:r>
              <a:rPr lang="en-US" baseline="0" dirty="0" smtClean="0"/>
              <a:t> </a:t>
            </a:r>
            <a:r>
              <a:rPr lang="en-US" baseline="0" dirty="0" err="1" smtClean="0"/>
              <a:t>cao</a:t>
            </a:r>
            <a:r>
              <a:rPr lang="en-US" baseline="0" dirty="0" smtClean="0"/>
              <a:t> </a:t>
            </a:r>
            <a:r>
              <a:rPr lang="en-US" baseline="0" dirty="0" err="1" smtClean="0"/>
              <a:t>điểm</a:t>
            </a:r>
            <a:r>
              <a:rPr lang="en-US" baseline="0" dirty="0" smtClean="0"/>
              <a:t> </a:t>
            </a:r>
            <a:r>
              <a:rPr lang="en-US" baseline="0" dirty="0" err="1" smtClean="0"/>
              <a:t>như</a:t>
            </a:r>
            <a:r>
              <a:rPr lang="en-US" baseline="0" dirty="0" smtClean="0"/>
              <a:t> </a:t>
            </a:r>
            <a:r>
              <a:rPr lang="en-US" baseline="0" dirty="0" err="1" smtClean="0"/>
              <a:t>thế</a:t>
            </a:r>
            <a:r>
              <a:rPr lang="en-US" baseline="0" dirty="0" smtClean="0"/>
              <a:t> </a:t>
            </a:r>
            <a:r>
              <a:rPr lang="en-US" baseline="0" dirty="0" err="1" smtClean="0"/>
              <a:t>nào</a:t>
            </a:r>
            <a:r>
              <a:rPr lang="en-US" baseline="0" dirty="0" smtClean="0"/>
              <a:t> hay </a:t>
            </a:r>
            <a:r>
              <a:rPr lang="en-US" baseline="0" dirty="0" err="1" smtClean="0"/>
              <a:t>điều</a:t>
            </a:r>
            <a:r>
              <a:rPr lang="en-US" baseline="0" dirty="0" smtClean="0"/>
              <a:t> </a:t>
            </a:r>
            <a:r>
              <a:rPr lang="en-US" baseline="0" dirty="0" err="1" smtClean="0"/>
              <a:t>động</a:t>
            </a:r>
            <a:r>
              <a:rPr lang="en-US" baseline="0" dirty="0" smtClean="0"/>
              <a:t> p/</a:t>
            </a:r>
            <a:r>
              <a:rPr lang="en-US" baseline="0" dirty="0" err="1" smtClean="0"/>
              <a:t>tiện</a:t>
            </a:r>
            <a:r>
              <a:rPr lang="en-US" baseline="0" dirty="0" smtClean="0"/>
              <a:t> </a:t>
            </a:r>
            <a:r>
              <a:rPr lang="en-US" baseline="0" dirty="0" err="1" smtClean="0"/>
              <a:t>với</a:t>
            </a:r>
            <a:r>
              <a:rPr lang="en-US" baseline="0" dirty="0" smtClean="0"/>
              <a:t> </a:t>
            </a:r>
            <a:r>
              <a:rPr lang="en-US" baseline="0" dirty="0" err="1" smtClean="0"/>
              <a:t>chiều</a:t>
            </a:r>
            <a:r>
              <a:rPr lang="en-US" baseline="0" dirty="0" smtClean="0"/>
              <a:t> </a:t>
            </a:r>
            <a:r>
              <a:rPr lang="en-US" baseline="0" dirty="0" err="1" smtClean="0"/>
              <a:t>vận</a:t>
            </a:r>
            <a:r>
              <a:rPr lang="en-US" baseline="0" dirty="0" smtClean="0"/>
              <a:t> </a:t>
            </a:r>
            <a:r>
              <a:rPr lang="en-US" baseline="0" dirty="0" err="1" smtClean="0"/>
              <a:t>tải</a:t>
            </a:r>
            <a:r>
              <a:rPr lang="en-US" baseline="0" dirty="0" smtClean="0"/>
              <a:t> </a:t>
            </a:r>
            <a:r>
              <a:rPr lang="en-US" baseline="0" dirty="0" err="1" smtClean="0"/>
              <a:t>có</a:t>
            </a:r>
            <a:r>
              <a:rPr lang="en-US" baseline="0" dirty="0" smtClean="0"/>
              <a:t> </a:t>
            </a:r>
            <a:r>
              <a:rPr lang="en-US" baseline="0" dirty="0" err="1" smtClean="0"/>
              <a:t>luồng</a:t>
            </a:r>
            <a:r>
              <a:rPr lang="en-US" baseline="0" dirty="0" smtClean="0"/>
              <a:t> </a:t>
            </a:r>
            <a:r>
              <a:rPr lang="en-US" baseline="0" dirty="0" err="1" smtClean="0"/>
              <a:t>hàng</a:t>
            </a:r>
            <a:r>
              <a:rPr lang="en-US" baseline="0" dirty="0" smtClean="0"/>
              <a:t> </a:t>
            </a:r>
            <a:r>
              <a:rPr lang="en-US" baseline="0" dirty="0" err="1" smtClean="0"/>
              <a:t>dồi</a:t>
            </a:r>
            <a:r>
              <a:rPr lang="en-US" baseline="0" dirty="0" smtClean="0"/>
              <a:t> </a:t>
            </a:r>
            <a:r>
              <a:rPr lang="en-US" baseline="0" dirty="0" err="1" smtClean="0"/>
              <a:t>dào</a:t>
            </a:r>
            <a:r>
              <a:rPr lang="en-US" baseline="0" dirty="0" smtClean="0"/>
              <a:t> </a:t>
            </a:r>
            <a:r>
              <a:rPr lang="en-US" baseline="0" dirty="0" err="1" smtClean="0"/>
              <a:t>như</a:t>
            </a:r>
            <a:r>
              <a:rPr lang="en-US" baseline="0" dirty="0" smtClean="0"/>
              <a:t> </a:t>
            </a:r>
            <a:r>
              <a:rPr lang="en-US" baseline="0" dirty="0" err="1" smtClean="0"/>
              <a:t>thé</a:t>
            </a:r>
            <a:r>
              <a:rPr lang="en-US" baseline="0" dirty="0" smtClean="0"/>
              <a:t> </a:t>
            </a:r>
            <a:r>
              <a:rPr lang="en-US" baseline="0" dirty="0" err="1" smtClean="0"/>
              <a:t>nào</a:t>
            </a:r>
            <a:r>
              <a:rPr lang="en-US" baseline="0" dirty="0" smtClean="0"/>
              <a:t> </a:t>
            </a:r>
            <a:r>
              <a:rPr lang="en-US" baseline="0" dirty="0" smtClean="0">
                <a:sym typeface="Wingdings" panose="05000000000000000000" pitchFamily="2" charset="2"/>
              </a:rPr>
              <a:t> </a:t>
            </a:r>
            <a:r>
              <a:rPr lang="en-US" baseline="0" dirty="0" err="1" smtClean="0">
                <a:sym typeface="Wingdings" panose="05000000000000000000" pitchFamily="2" charset="2"/>
              </a:rPr>
              <a:t>ví</a:t>
            </a:r>
            <a:r>
              <a:rPr lang="en-US" baseline="0" dirty="0" smtClean="0">
                <a:sym typeface="Wingdings" panose="05000000000000000000" pitchFamily="2" charset="2"/>
              </a:rPr>
              <a:t> </a:t>
            </a:r>
            <a:r>
              <a:rPr lang="en-US" baseline="0" dirty="0" err="1" smtClean="0">
                <a:sym typeface="Wingdings" panose="05000000000000000000" pitchFamily="2" charset="2"/>
              </a:rPr>
              <a:t>dụ</a:t>
            </a:r>
            <a:r>
              <a:rPr lang="en-US" baseline="0" dirty="0" smtClean="0">
                <a:sym typeface="Wingdings" panose="05000000000000000000" pitchFamily="2" charset="2"/>
              </a:rPr>
              <a:t> </a:t>
            </a:r>
            <a:r>
              <a:rPr lang="en-US" baseline="0" dirty="0" err="1" smtClean="0">
                <a:sym typeface="Wingdings" panose="05000000000000000000" pitchFamily="2" charset="2"/>
              </a:rPr>
              <a:t>như</a:t>
            </a:r>
            <a:r>
              <a:rPr lang="en-US" baseline="0" dirty="0" smtClean="0">
                <a:sym typeface="Wingdings" panose="05000000000000000000" pitchFamily="2" charset="2"/>
              </a:rPr>
              <a:t> </a:t>
            </a:r>
            <a:r>
              <a:rPr lang="en-US" baseline="0" dirty="0" err="1" smtClean="0">
                <a:sym typeface="Wingdings" panose="05000000000000000000" pitchFamily="2" charset="2"/>
              </a:rPr>
              <a:t>thời</a:t>
            </a:r>
            <a:r>
              <a:rPr lang="en-US" baseline="0" dirty="0" smtClean="0">
                <a:sym typeface="Wingdings" panose="05000000000000000000" pitchFamily="2" charset="2"/>
              </a:rPr>
              <a:t> </a:t>
            </a:r>
            <a:r>
              <a:rPr lang="en-US" baseline="0" dirty="0" err="1" smtClean="0">
                <a:sym typeface="Wingdings" panose="05000000000000000000" pitchFamily="2" charset="2"/>
              </a:rPr>
              <a:t>điểm</a:t>
            </a:r>
            <a:r>
              <a:rPr lang="en-US" baseline="0" dirty="0" smtClean="0">
                <a:sym typeface="Wingdings" panose="05000000000000000000" pitchFamily="2" charset="2"/>
              </a:rPr>
              <a:t> </a:t>
            </a:r>
            <a:r>
              <a:rPr lang="en-US" baseline="0" dirty="0" err="1" smtClean="0">
                <a:sym typeface="Wingdings" panose="05000000000000000000" pitchFamily="2" charset="2"/>
              </a:rPr>
              <a:t>tháng</a:t>
            </a:r>
            <a:r>
              <a:rPr lang="en-US" baseline="0" dirty="0" smtClean="0">
                <a:sym typeface="Wingdings" panose="05000000000000000000" pitchFamily="2" charset="2"/>
              </a:rPr>
              <a:t> 10,11 </a:t>
            </a:r>
            <a:r>
              <a:rPr lang="en-US" baseline="0" dirty="0" err="1" smtClean="0">
                <a:sym typeface="Wingdings" panose="05000000000000000000" pitchFamily="2" charset="2"/>
              </a:rPr>
              <a:t>nhu</a:t>
            </a:r>
            <a:r>
              <a:rPr lang="en-US" baseline="0" dirty="0" smtClean="0">
                <a:sym typeface="Wingdings" panose="05000000000000000000" pitchFamily="2" charset="2"/>
              </a:rPr>
              <a:t> </a:t>
            </a:r>
            <a:r>
              <a:rPr lang="en-US" baseline="0" dirty="0" err="1" smtClean="0">
                <a:sym typeface="Wingdings" panose="05000000000000000000" pitchFamily="2" charset="2"/>
              </a:rPr>
              <a:t>cầu</a:t>
            </a:r>
            <a:r>
              <a:rPr lang="en-US" baseline="0" dirty="0" smtClean="0">
                <a:sym typeface="Wingdings" panose="05000000000000000000" pitchFamily="2" charset="2"/>
              </a:rPr>
              <a:t> </a:t>
            </a:r>
            <a:r>
              <a:rPr lang="en-US" baseline="0" dirty="0" err="1" smtClean="0">
                <a:sym typeface="Wingdings" panose="05000000000000000000" pitchFamily="2" charset="2"/>
              </a:rPr>
              <a:t>vận</a:t>
            </a:r>
            <a:r>
              <a:rPr lang="en-US" baseline="0" dirty="0" smtClean="0">
                <a:sym typeface="Wingdings" panose="05000000000000000000" pitchFamily="2" charset="2"/>
              </a:rPr>
              <a:t> </a:t>
            </a:r>
            <a:r>
              <a:rPr lang="en-US" baseline="0" dirty="0" err="1" smtClean="0">
                <a:sym typeface="Wingdings" panose="05000000000000000000" pitchFamily="2" charset="2"/>
              </a:rPr>
              <a:t>chuyển</a:t>
            </a:r>
            <a:r>
              <a:rPr lang="en-US" baseline="0" dirty="0" smtClean="0">
                <a:sym typeface="Wingdings" panose="05000000000000000000" pitchFamily="2" charset="2"/>
              </a:rPr>
              <a:t> </a:t>
            </a:r>
            <a:r>
              <a:rPr lang="en-US" baseline="0" dirty="0" err="1" smtClean="0">
                <a:sym typeface="Wingdings" panose="05000000000000000000" pitchFamily="2" charset="2"/>
              </a:rPr>
              <a:t>cao</a:t>
            </a:r>
            <a:r>
              <a:rPr lang="en-US" baseline="0" dirty="0" smtClean="0">
                <a:sym typeface="Wingdings" panose="05000000000000000000" pitchFamily="2" charset="2"/>
              </a:rPr>
              <a:t> ta </a:t>
            </a:r>
            <a:r>
              <a:rPr lang="en-US" baseline="0" dirty="0" err="1" smtClean="0">
                <a:sym typeface="Wingdings" panose="05000000000000000000" pitchFamily="2" charset="2"/>
              </a:rPr>
              <a:t>có</a:t>
            </a:r>
            <a:r>
              <a:rPr lang="en-US" baseline="0" dirty="0" smtClean="0">
                <a:sym typeface="Wingdings" panose="05000000000000000000" pitchFamily="2" charset="2"/>
              </a:rPr>
              <a:t> </a:t>
            </a:r>
            <a:r>
              <a:rPr lang="en-US" baseline="0" dirty="0" err="1" smtClean="0">
                <a:sym typeface="Wingdings" panose="05000000000000000000" pitchFamily="2" charset="2"/>
              </a:rPr>
              <a:t>thể</a:t>
            </a:r>
            <a:r>
              <a:rPr lang="en-US" baseline="0" dirty="0" smtClean="0">
                <a:sym typeface="Wingdings" panose="05000000000000000000" pitchFamily="2" charset="2"/>
              </a:rPr>
              <a:t> </a:t>
            </a:r>
            <a:r>
              <a:rPr lang="en-US" baseline="0" dirty="0" err="1" smtClean="0">
                <a:sym typeface="Wingdings" panose="05000000000000000000" pitchFamily="2" charset="2"/>
              </a:rPr>
              <a:t>đi</a:t>
            </a:r>
            <a:r>
              <a:rPr lang="en-US" baseline="0" dirty="0" smtClean="0">
                <a:sym typeface="Wingdings" panose="05000000000000000000" pitchFamily="2" charset="2"/>
              </a:rPr>
              <a:t> </a:t>
            </a:r>
            <a:r>
              <a:rPr lang="en-US" baseline="0" dirty="0" err="1" smtClean="0">
                <a:sym typeface="Wingdings" panose="05000000000000000000" pitchFamily="2" charset="2"/>
              </a:rPr>
              <a:t>thuê</a:t>
            </a:r>
            <a:r>
              <a:rPr lang="en-US" baseline="0" dirty="0" smtClean="0">
                <a:sym typeface="Wingdings" panose="05000000000000000000" pitchFamily="2" charset="2"/>
              </a:rPr>
              <a:t> </a:t>
            </a:r>
            <a:r>
              <a:rPr lang="en-US" baseline="0" dirty="0" err="1" smtClean="0">
                <a:sym typeface="Wingdings" panose="05000000000000000000" pitchFamily="2" charset="2"/>
              </a:rPr>
              <a:t>định</a:t>
            </a:r>
            <a:r>
              <a:rPr lang="en-US" baseline="0" dirty="0" smtClean="0">
                <a:sym typeface="Wingdings" panose="05000000000000000000" pitchFamily="2" charset="2"/>
              </a:rPr>
              <a:t> </a:t>
            </a:r>
            <a:r>
              <a:rPr lang="en-US" baseline="0" dirty="0" err="1" smtClean="0">
                <a:sym typeface="Wingdings" panose="05000000000000000000" pitchFamily="2" charset="2"/>
              </a:rPr>
              <a:t>hạn</a:t>
            </a:r>
            <a:r>
              <a:rPr lang="en-US" baseline="0" dirty="0" smtClean="0">
                <a:sym typeface="Wingdings" panose="05000000000000000000" pitchFamily="2" charset="2"/>
              </a:rPr>
              <a:t> </a:t>
            </a:r>
            <a:r>
              <a:rPr lang="en-US" baseline="0" dirty="0" err="1" smtClean="0">
                <a:sym typeface="Wingdings" panose="05000000000000000000" pitchFamily="2" charset="2"/>
              </a:rPr>
              <a:t>để</a:t>
            </a:r>
            <a:r>
              <a:rPr lang="en-US" baseline="0" dirty="0" smtClean="0">
                <a:sym typeface="Wingdings" panose="05000000000000000000" pitchFamily="2" charset="2"/>
              </a:rPr>
              <a:t> </a:t>
            </a:r>
            <a:r>
              <a:rPr lang="en-US" baseline="0" dirty="0" err="1" smtClean="0">
                <a:sym typeface="Wingdings" panose="05000000000000000000" pitchFamily="2" charset="2"/>
              </a:rPr>
              <a:t>chở</a:t>
            </a:r>
            <a:r>
              <a:rPr lang="en-US" baseline="0" dirty="0" smtClean="0">
                <a:sym typeface="Wingdings" panose="05000000000000000000" pitchFamily="2" charset="2"/>
              </a:rPr>
              <a:t> </a:t>
            </a:r>
            <a:r>
              <a:rPr lang="en-US" baseline="0" dirty="0" err="1" smtClean="0">
                <a:sym typeface="Wingdings" panose="05000000000000000000" pitchFamily="2" charset="2"/>
              </a:rPr>
              <a:t>thêm</a:t>
            </a:r>
            <a:r>
              <a:rPr lang="en-US" baseline="0" dirty="0" smtClean="0">
                <a:sym typeface="Wingdings" panose="05000000000000000000" pitchFamily="2" charset="2"/>
              </a:rPr>
              <a:t> </a:t>
            </a:r>
            <a:r>
              <a:rPr lang="en-US" baseline="0" dirty="0" err="1" smtClean="0">
                <a:sym typeface="Wingdings" panose="05000000000000000000" pitchFamily="2" charset="2"/>
              </a:rPr>
              <a:t>hàng</a:t>
            </a:r>
            <a:r>
              <a:rPr lang="en-US" baseline="0" dirty="0" smtClean="0">
                <a:sym typeface="Wingdings" panose="05000000000000000000" pitchFamily="2" charset="2"/>
              </a:rPr>
              <a:t> </a:t>
            </a:r>
            <a:r>
              <a:rPr lang="en-US" baseline="0" dirty="0" err="1" smtClean="0">
                <a:sym typeface="Wingdings" panose="05000000000000000000" pitchFamily="2" charset="2"/>
              </a:rPr>
              <a:t>của</a:t>
            </a:r>
            <a:r>
              <a:rPr lang="en-US" baseline="0" dirty="0" smtClean="0">
                <a:sym typeface="Wingdings" panose="05000000000000000000" pitchFamily="2" charset="2"/>
              </a:rPr>
              <a:t> </a:t>
            </a:r>
            <a:r>
              <a:rPr lang="en-US" baseline="0" dirty="0" err="1" smtClean="0">
                <a:sym typeface="Wingdings" panose="05000000000000000000" pitchFamily="2" charset="2"/>
              </a:rPr>
              <a:t>mình</a:t>
            </a:r>
            <a:r>
              <a:rPr lang="en-US" baseline="0" dirty="0" smtClean="0">
                <a:sym typeface="Wingdings" panose="05000000000000000000" pitchFamily="2" charset="2"/>
              </a:rPr>
              <a:t> </a:t>
            </a:r>
            <a:r>
              <a:rPr lang="en-US" baseline="0" dirty="0" err="1" smtClean="0">
                <a:sym typeface="Wingdings" panose="05000000000000000000" pitchFamily="2" charset="2"/>
              </a:rPr>
              <a:t>tức</a:t>
            </a:r>
            <a:r>
              <a:rPr lang="en-US" baseline="0" dirty="0" smtClean="0">
                <a:sym typeface="Wingdings" panose="05000000000000000000" pitchFamily="2" charset="2"/>
              </a:rPr>
              <a:t> </a:t>
            </a:r>
            <a:r>
              <a:rPr lang="en-US" baseline="0" dirty="0" err="1" smtClean="0">
                <a:sym typeface="Wingdings" panose="05000000000000000000" pitchFamily="2" charset="2"/>
              </a:rPr>
              <a:t>tăng</a:t>
            </a:r>
            <a:r>
              <a:rPr lang="en-US" baseline="0" dirty="0" smtClean="0">
                <a:sym typeface="Wingdings" panose="05000000000000000000" pitchFamily="2" charset="2"/>
              </a:rPr>
              <a:t> </a:t>
            </a:r>
            <a:r>
              <a:rPr lang="en-US" baseline="0" dirty="0" err="1" smtClean="0">
                <a:sym typeface="Wingdings" panose="05000000000000000000" pitchFamily="2" charset="2"/>
              </a:rPr>
              <a:t>năng</a:t>
            </a:r>
            <a:r>
              <a:rPr lang="en-US" baseline="0" dirty="0" smtClean="0">
                <a:sym typeface="Wingdings" panose="05000000000000000000" pitchFamily="2" charset="2"/>
              </a:rPr>
              <a:t> </a:t>
            </a:r>
            <a:r>
              <a:rPr lang="en-US" baseline="0" dirty="0" err="1" smtClean="0">
                <a:sym typeface="Wingdings" panose="05000000000000000000" pitchFamily="2" charset="2"/>
              </a:rPr>
              <a:t>lực</a:t>
            </a:r>
            <a:r>
              <a:rPr lang="en-US" baseline="0" dirty="0" smtClean="0">
                <a:sym typeface="Wingdings" panose="05000000000000000000" pitchFamily="2" charset="2"/>
              </a:rPr>
              <a:t> </a:t>
            </a:r>
            <a:r>
              <a:rPr lang="en-US" baseline="0" dirty="0" err="1" smtClean="0">
                <a:sym typeface="Wingdings" panose="05000000000000000000" pitchFamily="2" charset="2"/>
              </a:rPr>
              <a:t>vận</a:t>
            </a:r>
            <a:r>
              <a:rPr lang="en-US" baseline="0" dirty="0" smtClean="0">
                <a:sym typeface="Wingdings" panose="05000000000000000000" pitchFamily="2" charset="2"/>
              </a:rPr>
              <a:t> </a:t>
            </a:r>
            <a:r>
              <a:rPr lang="en-US" baseline="0" dirty="0" err="1" smtClean="0">
                <a:sym typeface="Wingdings" panose="05000000000000000000" pitchFamily="2" charset="2"/>
              </a:rPr>
              <a:t>chuyển</a:t>
            </a:r>
            <a:r>
              <a:rPr lang="en-US" baseline="0" dirty="0" smtClean="0">
                <a:sym typeface="Wingdings" panose="05000000000000000000" pitchFamily="2" charset="2"/>
              </a:rPr>
              <a:t> </a:t>
            </a:r>
            <a:r>
              <a:rPr lang="en-US" baseline="0" dirty="0" err="1" smtClean="0">
                <a:sym typeface="Wingdings" panose="05000000000000000000" pitchFamily="2" charset="2"/>
              </a:rPr>
              <a:t>cho</a:t>
            </a:r>
            <a:r>
              <a:rPr lang="en-US" baseline="0" dirty="0" smtClean="0">
                <a:sym typeface="Wingdings" panose="05000000000000000000" pitchFamily="2" charset="2"/>
              </a:rPr>
              <a:t> </a:t>
            </a:r>
            <a:r>
              <a:rPr lang="en-US" baseline="0" dirty="0" err="1" smtClean="0">
                <a:sym typeface="Wingdings" panose="05000000000000000000" pitchFamily="2" charset="2"/>
              </a:rPr>
              <a:t>đội</a:t>
            </a:r>
            <a:r>
              <a:rPr lang="en-US" baseline="0" dirty="0" smtClean="0">
                <a:sym typeface="Wingdings" panose="05000000000000000000" pitchFamily="2" charset="2"/>
              </a:rPr>
              <a:t> </a:t>
            </a:r>
            <a:r>
              <a:rPr lang="en-US" baseline="0" dirty="0" err="1" smtClean="0">
                <a:sym typeface="Wingdings" panose="05000000000000000000" pitchFamily="2" charset="2"/>
              </a:rPr>
              <a:t>tàu</a:t>
            </a:r>
            <a:r>
              <a:rPr lang="en-US" baseline="0" dirty="0" smtClean="0">
                <a:sym typeface="Wingdings" panose="05000000000000000000" pitchFamily="2" charset="2"/>
              </a:rPr>
              <a:t>, </a:t>
            </a:r>
            <a:r>
              <a:rPr lang="en-US" baseline="0" dirty="0" err="1" smtClean="0">
                <a:sym typeface="Wingdings" panose="05000000000000000000" pitchFamily="2" charset="2"/>
              </a:rPr>
              <a:t>dội</a:t>
            </a:r>
            <a:r>
              <a:rPr lang="en-US" baseline="0" dirty="0" smtClean="0">
                <a:sym typeface="Wingdings" panose="05000000000000000000" pitchFamily="2" charset="2"/>
              </a:rPr>
              <a:t> </a:t>
            </a:r>
            <a:r>
              <a:rPr lang="en-US" baseline="0" dirty="0" err="1" smtClean="0">
                <a:sym typeface="Wingdings" panose="05000000000000000000" pitchFamily="2" charset="2"/>
              </a:rPr>
              <a:t>xe</a:t>
            </a:r>
            <a:r>
              <a:rPr lang="en-US" baseline="0" dirty="0" smtClean="0">
                <a:sym typeface="Wingdings" panose="05000000000000000000" pitchFamily="2" charset="2"/>
              </a:rPr>
              <a:t> </a:t>
            </a:r>
            <a:r>
              <a:rPr lang="en-US" baseline="0" dirty="0" err="1" smtClean="0">
                <a:sym typeface="Wingdings" panose="05000000000000000000" pitchFamily="2" charset="2"/>
              </a:rPr>
              <a:t>của</a:t>
            </a:r>
            <a:r>
              <a:rPr lang="en-US" baseline="0" dirty="0" smtClean="0">
                <a:sym typeface="Wingdings" panose="05000000000000000000" pitchFamily="2" charset="2"/>
              </a:rPr>
              <a:t> </a:t>
            </a:r>
            <a:r>
              <a:rPr lang="en-US" baseline="0" dirty="0" err="1" smtClean="0">
                <a:sym typeface="Wingdings" panose="05000000000000000000" pitchFamily="2" charset="2"/>
              </a:rPr>
              <a:t>mình</a:t>
            </a:r>
            <a:r>
              <a:rPr lang="en-US" baseline="0" dirty="0" smtClean="0">
                <a:sym typeface="Wingdings" panose="05000000000000000000" pitchFamily="2" charset="2"/>
              </a:rPr>
              <a:t> </a:t>
            </a:r>
            <a:r>
              <a:rPr lang="en-US" baseline="0" dirty="0" err="1" smtClean="0">
                <a:sym typeface="Wingdings" panose="05000000000000000000" pitchFamily="2" charset="2"/>
              </a:rPr>
              <a:t>hoặc</a:t>
            </a:r>
            <a:r>
              <a:rPr lang="en-US" baseline="0" dirty="0" smtClean="0">
                <a:sym typeface="Wingdings" panose="05000000000000000000" pitchFamily="2" charset="2"/>
              </a:rPr>
              <a:t> </a:t>
            </a:r>
            <a:r>
              <a:rPr lang="en-US" baseline="0" dirty="0" err="1" smtClean="0">
                <a:sym typeface="Wingdings" panose="05000000000000000000" pitchFamily="2" charset="2"/>
              </a:rPr>
              <a:t>hàng</a:t>
            </a:r>
            <a:r>
              <a:rPr lang="en-US" baseline="0" dirty="0" smtClean="0">
                <a:sym typeface="Wingdings" panose="05000000000000000000" pitchFamily="2" charset="2"/>
              </a:rPr>
              <a:t> </a:t>
            </a:r>
            <a:r>
              <a:rPr lang="en-US" baseline="0" dirty="0" err="1" smtClean="0">
                <a:sym typeface="Wingdings" panose="05000000000000000000" pitchFamily="2" charset="2"/>
              </a:rPr>
              <a:t>của</a:t>
            </a:r>
            <a:r>
              <a:rPr lang="en-US" baseline="0" dirty="0" smtClean="0">
                <a:sym typeface="Wingdings" panose="05000000000000000000" pitchFamily="2" charset="2"/>
              </a:rPr>
              <a:t> </a:t>
            </a:r>
            <a:r>
              <a:rPr lang="en-US" baseline="0" dirty="0" err="1" smtClean="0">
                <a:sym typeface="Wingdings" panose="05000000000000000000" pitchFamily="2" charset="2"/>
              </a:rPr>
              <a:t>mình</a:t>
            </a:r>
            <a:r>
              <a:rPr lang="en-US" baseline="0" dirty="0" smtClean="0">
                <a:sym typeface="Wingdings" panose="05000000000000000000" pitchFamily="2" charset="2"/>
              </a:rPr>
              <a:t> </a:t>
            </a:r>
            <a:r>
              <a:rPr lang="en-US" baseline="0" dirty="0" err="1" smtClean="0">
                <a:sym typeface="Wingdings" panose="05000000000000000000" pitchFamily="2" charset="2"/>
              </a:rPr>
              <a:t>đc</a:t>
            </a:r>
            <a:r>
              <a:rPr lang="en-US" baseline="0" dirty="0" smtClean="0">
                <a:sym typeface="Wingdings" panose="05000000000000000000" pitchFamily="2" charset="2"/>
              </a:rPr>
              <a:t> </a:t>
            </a:r>
            <a:r>
              <a:rPr lang="en-US" baseline="0" dirty="0" err="1" smtClean="0">
                <a:sym typeface="Wingdings" panose="05000000000000000000" pitchFamily="2" charset="2"/>
              </a:rPr>
              <a:t>vận</a:t>
            </a:r>
            <a:r>
              <a:rPr lang="en-US" baseline="0" dirty="0" smtClean="0">
                <a:sym typeface="Wingdings" panose="05000000000000000000" pitchFamily="2" charset="2"/>
              </a:rPr>
              <a:t> </a:t>
            </a:r>
            <a:r>
              <a:rPr lang="en-US" baseline="0" dirty="0" err="1" smtClean="0">
                <a:sym typeface="Wingdings" panose="05000000000000000000" pitchFamily="2" charset="2"/>
              </a:rPr>
              <a:t>chuyển</a:t>
            </a:r>
            <a:r>
              <a:rPr lang="en-US" baseline="0" dirty="0" smtClean="0">
                <a:sym typeface="Wingdings" panose="05000000000000000000" pitchFamily="2" charset="2"/>
              </a:rPr>
              <a:t> </a:t>
            </a:r>
            <a:r>
              <a:rPr lang="en-US" baseline="0" dirty="0" err="1" smtClean="0">
                <a:sym typeface="Wingdings" panose="05000000000000000000" pitchFamily="2" charset="2"/>
              </a:rPr>
              <a:t>trên</a:t>
            </a:r>
            <a:r>
              <a:rPr lang="en-US" baseline="0" dirty="0" smtClean="0">
                <a:sym typeface="Wingdings" panose="05000000000000000000" pitchFamily="2" charset="2"/>
              </a:rPr>
              <a:t> </a:t>
            </a:r>
            <a:r>
              <a:rPr lang="en-US" baseline="0" dirty="0" err="1" smtClean="0">
                <a:sym typeface="Wingdings" panose="05000000000000000000" pitchFamily="2" charset="2"/>
              </a:rPr>
              <a:t>phương</a:t>
            </a:r>
            <a:r>
              <a:rPr lang="en-US" baseline="0" dirty="0" smtClean="0">
                <a:sym typeface="Wingdings" panose="05000000000000000000" pitchFamily="2" charset="2"/>
              </a:rPr>
              <a:t> </a:t>
            </a:r>
            <a:r>
              <a:rPr lang="en-US" baseline="0" dirty="0" err="1" smtClean="0">
                <a:sym typeface="Wingdings" panose="05000000000000000000" pitchFamily="2" charset="2"/>
              </a:rPr>
              <a:t>tiện</a:t>
            </a:r>
            <a:r>
              <a:rPr lang="en-US" baseline="0" dirty="0" smtClean="0">
                <a:sym typeface="Wingdings" panose="05000000000000000000" pitchFamily="2" charset="2"/>
              </a:rPr>
              <a:t> v/</a:t>
            </a:r>
            <a:r>
              <a:rPr lang="en-US" baseline="0" dirty="0" err="1" smtClean="0">
                <a:sym typeface="Wingdings" panose="05000000000000000000" pitchFamily="2" charset="2"/>
              </a:rPr>
              <a:t>tải</a:t>
            </a:r>
            <a:r>
              <a:rPr lang="en-US" baseline="0" dirty="0" smtClean="0">
                <a:sym typeface="Wingdings" panose="05000000000000000000" pitchFamily="2" charset="2"/>
              </a:rPr>
              <a:t> </a:t>
            </a:r>
            <a:r>
              <a:rPr lang="en-US" baseline="0" dirty="0" err="1" smtClean="0">
                <a:sym typeface="Wingdings" panose="05000000000000000000" pitchFamily="2" charset="2"/>
              </a:rPr>
              <a:t>của</a:t>
            </a:r>
            <a:r>
              <a:rPr lang="en-US" baseline="0" dirty="0" smtClean="0">
                <a:sym typeface="Wingdings" panose="05000000000000000000" pitchFamily="2" charset="2"/>
              </a:rPr>
              <a:t> </a:t>
            </a:r>
            <a:r>
              <a:rPr lang="en-US" baseline="0" dirty="0" err="1" smtClean="0">
                <a:sym typeface="Wingdings" panose="05000000000000000000" pitchFamily="2" charset="2"/>
              </a:rPr>
              <a:t>hãng</a:t>
            </a:r>
            <a:r>
              <a:rPr lang="en-US" baseline="0" dirty="0" smtClean="0">
                <a:sym typeface="Wingdings" panose="05000000000000000000" pitchFamily="2" charset="2"/>
              </a:rPr>
              <a:t> </a:t>
            </a:r>
            <a:r>
              <a:rPr lang="en-US" baseline="0" dirty="0" err="1" smtClean="0">
                <a:sym typeface="Wingdings" panose="05000000000000000000" pitchFamily="2" charset="2"/>
              </a:rPr>
              <a:t>khác</a:t>
            </a:r>
            <a:r>
              <a:rPr lang="en-US" baseline="0" dirty="0" smtClean="0">
                <a:sym typeface="Wingdings" panose="05000000000000000000" pitchFamily="2" charset="2"/>
              </a:rPr>
              <a:t> </a:t>
            </a:r>
            <a:r>
              <a:rPr lang="en-US" baseline="0" dirty="0" err="1" smtClean="0">
                <a:sym typeface="Wingdings" panose="05000000000000000000" pitchFamily="2" charset="2"/>
              </a:rPr>
              <a:t>khi</a:t>
            </a:r>
            <a:r>
              <a:rPr lang="en-US" baseline="0" dirty="0" smtClean="0">
                <a:sym typeface="Wingdings" panose="05000000000000000000" pitchFamily="2" charset="2"/>
              </a:rPr>
              <a:t> p/</a:t>
            </a:r>
            <a:r>
              <a:rPr lang="en-US" baseline="0" dirty="0" err="1" smtClean="0">
                <a:sym typeface="Wingdings" panose="05000000000000000000" pitchFamily="2" charset="2"/>
              </a:rPr>
              <a:t>tiện</a:t>
            </a:r>
            <a:r>
              <a:rPr lang="en-US" baseline="0" dirty="0" smtClean="0">
                <a:sym typeface="Wingdings" panose="05000000000000000000" pitchFamily="2" charset="2"/>
              </a:rPr>
              <a:t> </a:t>
            </a:r>
            <a:r>
              <a:rPr lang="en-US" baseline="0" dirty="0" err="1" smtClean="0">
                <a:sym typeface="Wingdings" panose="05000000000000000000" pitchFamily="2" charset="2"/>
              </a:rPr>
              <a:t>bên</a:t>
            </a:r>
            <a:r>
              <a:rPr lang="en-US" baseline="0" dirty="0" smtClean="0">
                <a:sym typeface="Wingdings" panose="05000000000000000000" pitchFamily="2" charset="2"/>
              </a:rPr>
              <a:t> </a:t>
            </a:r>
            <a:r>
              <a:rPr lang="en-US" baseline="0" dirty="0" err="1" smtClean="0">
                <a:sym typeface="Wingdings" panose="05000000000000000000" pitchFamily="2" charset="2"/>
              </a:rPr>
              <a:t>họ</a:t>
            </a:r>
            <a:r>
              <a:rPr lang="en-US" baseline="0" dirty="0" smtClean="0">
                <a:sym typeface="Wingdings" panose="05000000000000000000" pitchFamily="2" charset="2"/>
              </a:rPr>
              <a:t> </a:t>
            </a:r>
            <a:r>
              <a:rPr lang="en-US" baseline="0" dirty="0" err="1" smtClean="0">
                <a:sym typeface="Wingdings" panose="05000000000000000000" pitchFamily="2" charset="2"/>
              </a:rPr>
              <a:t>trống</a:t>
            </a:r>
            <a:r>
              <a:rPr lang="en-US" baseline="0" dirty="0" smtClean="0">
                <a:sym typeface="Wingdings" panose="05000000000000000000" pitchFamily="2" charset="2"/>
              </a:rPr>
              <a:t> </a:t>
            </a:r>
            <a:r>
              <a:rPr lang="en-US" baseline="0" dirty="0" err="1" smtClean="0">
                <a:sym typeface="Wingdings" panose="05000000000000000000" pitchFamily="2" charset="2"/>
              </a:rPr>
              <a:t>chỗ</a:t>
            </a:r>
            <a:r>
              <a:rPr lang="en-US" baseline="0" dirty="0" smtClean="0">
                <a:sym typeface="Wingdings" panose="05000000000000000000" pitchFamily="2" charset="2"/>
              </a:rPr>
              <a:t> (</a:t>
            </a:r>
            <a:r>
              <a:rPr lang="en-US" baseline="0" dirty="0" err="1" smtClean="0">
                <a:sym typeface="Wingdings" panose="05000000000000000000" pitchFamily="2" charset="2"/>
              </a:rPr>
              <a:t>gọi</a:t>
            </a:r>
            <a:r>
              <a:rPr lang="en-US" baseline="0" dirty="0" smtClean="0">
                <a:sym typeface="Wingdings" panose="05000000000000000000" pitchFamily="2" charset="2"/>
              </a:rPr>
              <a:t> </a:t>
            </a:r>
            <a:r>
              <a:rPr lang="en-US" baseline="0" dirty="0" err="1" smtClean="0">
                <a:sym typeface="Wingdings" panose="05000000000000000000" pitchFamily="2" charset="2"/>
              </a:rPr>
              <a:t>là</a:t>
            </a:r>
            <a:r>
              <a:rPr lang="en-US" baseline="0" dirty="0" smtClean="0">
                <a:sym typeface="Wingdings" panose="05000000000000000000" pitchFamily="2" charset="2"/>
              </a:rPr>
              <a:t> </a:t>
            </a:r>
            <a:r>
              <a:rPr lang="en-US" baseline="0" dirty="0" err="1" smtClean="0">
                <a:sym typeface="Wingdings" panose="05000000000000000000" pitchFamily="2" charset="2"/>
              </a:rPr>
              <a:t>ký</a:t>
            </a:r>
            <a:r>
              <a:rPr lang="en-US" baseline="0" dirty="0" smtClean="0">
                <a:sym typeface="Wingdings" panose="05000000000000000000" pitchFamily="2" charset="2"/>
              </a:rPr>
              <a:t> </a:t>
            </a:r>
            <a:r>
              <a:rPr lang="en-US" baseline="0" dirty="0" err="1" smtClean="0">
                <a:sym typeface="Wingdings" panose="05000000000000000000" pitchFamily="2" charset="2"/>
              </a:rPr>
              <a:t>thác</a:t>
            </a:r>
            <a:r>
              <a:rPr lang="en-US" baseline="0" dirty="0" smtClean="0">
                <a:sym typeface="Wingdings" panose="05000000000000000000" pitchFamily="2" charset="2"/>
              </a:rPr>
              <a:t> </a:t>
            </a:r>
            <a:r>
              <a:rPr lang="en-US" baseline="0" dirty="0" err="1" smtClean="0">
                <a:sym typeface="Wingdings" panose="05000000000000000000" pitchFamily="2" charset="2"/>
              </a:rPr>
              <a:t>hàng</a:t>
            </a:r>
            <a:r>
              <a:rPr lang="en-US" baseline="0" dirty="0" smtClean="0">
                <a:sym typeface="Wingdings" panose="05000000000000000000" pitchFamily="2" charset="2"/>
              </a:rPr>
              <a:t> </a:t>
            </a:r>
            <a:r>
              <a:rPr lang="en-US" baseline="0" dirty="0" err="1" smtClean="0">
                <a:sym typeface="Wingdings" panose="05000000000000000000" pitchFamily="2" charset="2"/>
              </a:rPr>
              <a:t>hóa</a:t>
            </a:r>
            <a:r>
              <a:rPr lang="en-US" baseline="0" dirty="0" smtClean="0">
                <a:sym typeface="Wingdings" panose="05000000000000000000" pitchFamily="2" charset="2"/>
              </a:rPr>
              <a:t> </a:t>
            </a:r>
            <a:r>
              <a:rPr lang="en-US" baseline="0" dirty="0" err="1" smtClean="0">
                <a:sym typeface="Wingdings" panose="05000000000000000000" pitchFamily="2" charset="2"/>
              </a:rPr>
              <a:t>cho</a:t>
            </a:r>
            <a:r>
              <a:rPr lang="en-US" baseline="0" dirty="0" smtClean="0">
                <a:sym typeface="Wingdings" panose="05000000000000000000" pitchFamily="2" charset="2"/>
              </a:rPr>
              <a:t> </a:t>
            </a:r>
            <a:r>
              <a:rPr lang="en-US" baseline="0" dirty="0" err="1" smtClean="0">
                <a:sym typeface="Wingdings" panose="05000000000000000000" pitchFamily="2" charset="2"/>
              </a:rPr>
              <a:t>bên</a:t>
            </a:r>
            <a:r>
              <a:rPr lang="en-US" baseline="0" dirty="0" smtClean="0">
                <a:sym typeface="Wingdings" panose="05000000000000000000" pitchFamily="2" charset="2"/>
              </a:rPr>
              <a:t> </a:t>
            </a:r>
            <a:r>
              <a:rPr lang="en-US" baseline="0" dirty="0" err="1" smtClean="0">
                <a:sym typeface="Wingdings" panose="05000000000000000000" pitchFamily="2" charset="2"/>
              </a:rPr>
              <a:t>thứ</a:t>
            </a:r>
            <a:r>
              <a:rPr lang="en-US" baseline="0" dirty="0" smtClean="0">
                <a:sym typeface="Wingdings" panose="05000000000000000000" pitchFamily="2" charset="2"/>
              </a:rPr>
              <a:t> 3) </a:t>
            </a:r>
            <a:r>
              <a:rPr lang="en-US" baseline="0" dirty="0" err="1" smtClean="0">
                <a:sym typeface="Wingdings" panose="05000000000000000000" pitchFamily="2" charset="2"/>
              </a:rPr>
              <a:t>cũng</a:t>
            </a:r>
            <a:r>
              <a:rPr lang="en-US" baseline="0" dirty="0" smtClean="0">
                <a:sym typeface="Wingdings" panose="05000000000000000000" pitchFamily="2" charset="2"/>
              </a:rPr>
              <a:t> </a:t>
            </a:r>
            <a:r>
              <a:rPr lang="en-US" baseline="0" dirty="0" err="1" smtClean="0">
                <a:sym typeface="Wingdings" panose="05000000000000000000" pitchFamily="2" charset="2"/>
              </a:rPr>
              <a:t>để</a:t>
            </a:r>
            <a:r>
              <a:rPr lang="en-US" baseline="0" dirty="0" smtClean="0">
                <a:sym typeface="Wingdings" panose="05000000000000000000" pitchFamily="2" charset="2"/>
              </a:rPr>
              <a:t> </a:t>
            </a:r>
            <a:r>
              <a:rPr lang="en-US" baseline="0" dirty="0" err="1" smtClean="0">
                <a:sym typeface="Wingdings" panose="05000000000000000000" pitchFamily="2" charset="2"/>
              </a:rPr>
              <a:t>tăng</a:t>
            </a:r>
            <a:r>
              <a:rPr lang="en-US" baseline="0" dirty="0" smtClean="0">
                <a:sym typeface="Wingdings" panose="05000000000000000000" pitchFamily="2" charset="2"/>
              </a:rPr>
              <a:t> </a:t>
            </a:r>
            <a:r>
              <a:rPr lang="en-US" baseline="0" dirty="0" err="1" smtClean="0">
                <a:sym typeface="Wingdings" panose="05000000000000000000" pitchFamily="2" charset="2"/>
              </a:rPr>
              <a:t>năng</a:t>
            </a:r>
            <a:r>
              <a:rPr lang="en-US" baseline="0" dirty="0" smtClean="0">
                <a:sym typeface="Wingdings" panose="05000000000000000000" pitchFamily="2" charset="2"/>
              </a:rPr>
              <a:t> </a:t>
            </a:r>
            <a:r>
              <a:rPr lang="en-US" baseline="0" dirty="0" err="1" smtClean="0">
                <a:sym typeface="Wingdings" panose="05000000000000000000" pitchFamily="2" charset="2"/>
              </a:rPr>
              <a:t>lục</a:t>
            </a:r>
            <a:r>
              <a:rPr lang="en-US" baseline="0" dirty="0" smtClean="0">
                <a:sym typeface="Wingdings" panose="05000000000000000000" pitchFamily="2" charset="2"/>
              </a:rPr>
              <a:t> </a:t>
            </a:r>
            <a:r>
              <a:rPr lang="en-US" baseline="0" dirty="0" err="1" smtClean="0">
                <a:sym typeface="Wingdings" panose="05000000000000000000" pitchFamily="2" charset="2"/>
              </a:rPr>
              <a:t>vận</a:t>
            </a:r>
            <a:r>
              <a:rPr lang="en-US" baseline="0" dirty="0" smtClean="0">
                <a:sym typeface="Wingdings" panose="05000000000000000000" pitchFamily="2" charset="2"/>
              </a:rPr>
              <a:t> </a:t>
            </a:r>
            <a:r>
              <a:rPr lang="en-US" baseline="0" dirty="0" err="1" smtClean="0">
                <a:sym typeface="Wingdings" panose="05000000000000000000" pitchFamily="2" charset="2"/>
              </a:rPr>
              <a:t>chuyển</a:t>
            </a:r>
            <a:r>
              <a:rPr lang="en-US" baseline="0" dirty="0" smtClean="0">
                <a:sym typeface="Wingdings" panose="05000000000000000000" pitchFamily="2" charset="2"/>
              </a:rPr>
              <a:t> </a:t>
            </a:r>
            <a:r>
              <a:rPr lang="en-US" baseline="0" dirty="0" err="1" smtClean="0">
                <a:sym typeface="Wingdings" panose="05000000000000000000" pitchFamily="2" charset="2"/>
              </a:rPr>
              <a:t>của</a:t>
            </a:r>
            <a:r>
              <a:rPr lang="en-US" baseline="0" dirty="0" smtClean="0">
                <a:sym typeface="Wingdings" panose="05000000000000000000" pitchFamily="2" charset="2"/>
              </a:rPr>
              <a:t> hay </a:t>
            </a:r>
            <a:r>
              <a:rPr lang="en-US" baseline="0" dirty="0" err="1" smtClean="0">
                <a:sym typeface="Wingdings" panose="05000000000000000000" pitchFamily="2" charset="2"/>
              </a:rPr>
              <a:t>vì</a:t>
            </a:r>
            <a:r>
              <a:rPr lang="en-US" baseline="0" dirty="0" smtClean="0">
                <a:sym typeface="Wingdings" panose="05000000000000000000" pitchFamily="2" charset="2"/>
              </a:rPr>
              <a:t> </a:t>
            </a:r>
            <a:r>
              <a:rPr lang="en-US" baseline="0" dirty="0" err="1" smtClean="0">
                <a:sym typeface="Wingdings" panose="05000000000000000000" pitchFamily="2" charset="2"/>
              </a:rPr>
              <a:t>đi</a:t>
            </a:r>
            <a:r>
              <a:rPr lang="en-US" baseline="0" dirty="0" smtClean="0">
                <a:sym typeface="Wingdings" panose="05000000000000000000" pitchFamily="2" charset="2"/>
              </a:rPr>
              <a:t> </a:t>
            </a:r>
            <a:r>
              <a:rPr lang="en-US" baseline="0" dirty="0" err="1" smtClean="0">
                <a:sym typeface="Wingdings" panose="05000000000000000000" pitchFamily="2" charset="2"/>
              </a:rPr>
              <a:t>thuê</a:t>
            </a:r>
            <a:r>
              <a:rPr lang="en-US" baseline="0" dirty="0" smtClean="0">
                <a:sym typeface="Wingdings" panose="05000000000000000000" pitchFamily="2" charset="2"/>
              </a:rPr>
              <a:t> </a:t>
            </a:r>
            <a:r>
              <a:rPr lang="en-US" baseline="0" dirty="0" err="1" smtClean="0">
                <a:sym typeface="Wingdings" panose="05000000000000000000" pitchFamily="2" charset="2"/>
              </a:rPr>
              <a:t>toàn</a:t>
            </a:r>
            <a:r>
              <a:rPr lang="en-US" baseline="0" dirty="0" smtClean="0">
                <a:sym typeface="Wingdings" panose="05000000000000000000" pitchFamily="2" charset="2"/>
              </a:rPr>
              <a:t> </a:t>
            </a:r>
            <a:r>
              <a:rPr lang="en-US" baseline="0" dirty="0" err="1" smtClean="0">
                <a:sym typeface="Wingdings" panose="05000000000000000000" pitchFamily="2" charset="2"/>
              </a:rPr>
              <a:t>bộ</a:t>
            </a:r>
            <a:endParaRPr lang="en-US" baseline="0" dirty="0" smtClean="0">
              <a:sym typeface="Wingdings" panose="05000000000000000000" pitchFamily="2" charset="2"/>
            </a:endParaRPr>
          </a:p>
          <a:p>
            <a:endParaRPr lang="en-US" dirty="0"/>
          </a:p>
        </p:txBody>
      </p:sp>
      <p:sp>
        <p:nvSpPr>
          <p:cNvPr id="4" name="Slide Number Placeholder 3"/>
          <p:cNvSpPr>
            <a:spLocks noGrp="1"/>
          </p:cNvSpPr>
          <p:nvPr>
            <p:ph type="sldNum" sz="quarter" idx="10"/>
          </p:nvPr>
        </p:nvSpPr>
        <p:spPr/>
        <p:txBody>
          <a:bodyPr/>
          <a:lstStyle/>
          <a:p>
            <a:fld id="{CBE40377-7959-44A3-9E3A-A2263C614A7F}" type="slidenum">
              <a:rPr lang="en-US" smtClean="0"/>
              <a:t>38</a:t>
            </a:fld>
            <a:endParaRPr lang="en-US"/>
          </a:p>
        </p:txBody>
      </p:sp>
    </p:spTree>
    <p:extLst>
      <p:ext uri="{BB962C8B-B14F-4D97-AF65-F5344CB8AC3E}">
        <p14:creationId xmlns:p14="http://schemas.microsoft.com/office/powerpoint/2010/main" val="169295083"/>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err="1" smtClean="0"/>
              <a:t>Hành</a:t>
            </a:r>
            <a:r>
              <a:rPr lang="en-US" baseline="0" dirty="0" smtClean="0"/>
              <a:t> </a:t>
            </a:r>
            <a:r>
              <a:rPr lang="en-US" baseline="0" dirty="0" err="1" smtClean="0"/>
              <a:t>lan</a:t>
            </a:r>
            <a:r>
              <a:rPr lang="en-US" baseline="0" dirty="0" smtClean="0"/>
              <a:t> </a:t>
            </a:r>
            <a:r>
              <a:rPr lang="en-US" baseline="0" dirty="0" err="1" smtClean="0"/>
              <a:t>vận</a:t>
            </a:r>
            <a:r>
              <a:rPr lang="en-US" baseline="0" dirty="0" smtClean="0"/>
              <a:t> </a:t>
            </a:r>
            <a:r>
              <a:rPr lang="en-US" baseline="0" dirty="0" err="1" smtClean="0"/>
              <a:t>tải</a:t>
            </a:r>
            <a:r>
              <a:rPr lang="en-US" baseline="0" dirty="0" smtClean="0"/>
              <a:t> </a:t>
            </a:r>
            <a:r>
              <a:rPr lang="en-US" baseline="0" dirty="0" err="1" smtClean="0"/>
              <a:t>quốc</a:t>
            </a:r>
            <a:r>
              <a:rPr lang="en-US" baseline="0" dirty="0" smtClean="0"/>
              <a:t> </a:t>
            </a:r>
            <a:r>
              <a:rPr lang="en-US" baseline="0" dirty="0" err="1" smtClean="0"/>
              <a:t>tế</a:t>
            </a:r>
            <a:r>
              <a:rPr lang="en-US" baseline="0" dirty="0" smtClean="0"/>
              <a:t> </a:t>
            </a:r>
            <a:r>
              <a:rPr lang="en-US" baseline="0" dirty="0" err="1" smtClean="0"/>
              <a:t>giữa</a:t>
            </a:r>
            <a:r>
              <a:rPr lang="en-US" baseline="0" dirty="0" smtClean="0"/>
              <a:t> </a:t>
            </a:r>
            <a:r>
              <a:rPr lang="en-US" baseline="0" dirty="0" err="1" smtClean="0"/>
              <a:t>các</a:t>
            </a:r>
            <a:r>
              <a:rPr lang="en-US" baseline="0" dirty="0" smtClean="0"/>
              <a:t> </a:t>
            </a:r>
            <a:r>
              <a:rPr lang="en-US" baseline="0" dirty="0" err="1" smtClean="0"/>
              <a:t>nước</a:t>
            </a:r>
            <a:r>
              <a:rPr lang="en-US" baseline="0" dirty="0" smtClean="0"/>
              <a:t> </a:t>
            </a:r>
            <a:r>
              <a:rPr lang="en-US" baseline="0" dirty="0" err="1" smtClean="0"/>
              <a:t>châu</a:t>
            </a:r>
            <a:r>
              <a:rPr lang="en-US" baseline="0" dirty="0" smtClean="0"/>
              <a:t> </a:t>
            </a:r>
            <a:r>
              <a:rPr lang="en-US" baseline="0" dirty="0" err="1" smtClean="0"/>
              <a:t>âu</a:t>
            </a:r>
            <a:r>
              <a:rPr lang="en-US" baseline="0" dirty="0" smtClean="0"/>
              <a:t> -  </a:t>
            </a:r>
            <a:r>
              <a:rPr lang="en-US" baseline="0" dirty="0" err="1" smtClean="0"/>
              <a:t>trung</a:t>
            </a:r>
            <a:r>
              <a:rPr lang="en-US" baseline="0" dirty="0" smtClean="0"/>
              <a:t> </a:t>
            </a:r>
            <a:r>
              <a:rPr lang="en-US" baseline="0" dirty="0" err="1" smtClean="0"/>
              <a:t>đông</a:t>
            </a:r>
            <a:endParaRPr lang="en-US" baseline="0" dirty="0" smtClean="0"/>
          </a:p>
          <a:p>
            <a:r>
              <a:rPr lang="vi-VN" b="1" dirty="0" smtClean="0"/>
              <a:t>Ở thế giới phương tây, Trung Đông thường được coi là một vùng cộng đồng đa số </a:t>
            </a:r>
            <a:r>
              <a:rPr lang="vi-VN" dirty="0" smtClean="0">
                <a:hlinkClick r:id="rId3" tooltip="Hồi giáo"/>
              </a:rPr>
              <a:t>Hồi giáo</a:t>
            </a:r>
            <a:r>
              <a:rPr lang="vi-VN" dirty="0" smtClean="0"/>
              <a:t> </a:t>
            </a:r>
            <a:r>
              <a:rPr lang="vi-VN" dirty="0" smtClean="0">
                <a:hlinkClick r:id="rId4" tooltip="Ả Rập"/>
              </a:rPr>
              <a:t>Ả Rập</a:t>
            </a:r>
            <a:r>
              <a:rPr lang="vi-VN" dirty="0" smtClean="0"/>
              <a:t>. Tuy nhiên, vùng này gồm nhiều nền văn hóa và các nhóm dân tộc riêng biệt, như </a:t>
            </a:r>
            <a:r>
              <a:rPr lang="vi-VN" dirty="0" smtClean="0">
                <a:hlinkClick r:id="rId5" tooltip="Người Ả Rập"/>
              </a:rPr>
              <a:t>Ả Rập</a:t>
            </a:r>
            <a:r>
              <a:rPr lang="vi-VN" dirty="0" smtClean="0"/>
              <a:t>, </a:t>
            </a:r>
            <a:r>
              <a:rPr lang="vi-VN" dirty="0" smtClean="0">
                <a:hlinkClick r:id="rId6" tooltip="Người Assyria"/>
              </a:rPr>
              <a:t>Assyria</a:t>
            </a:r>
            <a:r>
              <a:rPr lang="vi-VN" dirty="0" smtClean="0"/>
              <a:t>, </a:t>
            </a:r>
            <a:r>
              <a:rPr lang="vi-VN" dirty="0" smtClean="0">
                <a:hlinkClick r:id="rId7" tooltip="Người Azerbaijan"/>
              </a:rPr>
              <a:t>Azerbaijan</a:t>
            </a:r>
            <a:r>
              <a:rPr lang="vi-VN" dirty="0" smtClean="0"/>
              <a:t>, </a:t>
            </a:r>
            <a:r>
              <a:rPr lang="vi-VN" dirty="0" smtClean="0">
                <a:hlinkClick r:id="rId8" tooltip="Người Berber"/>
              </a:rPr>
              <a:t>Berber</a:t>
            </a:r>
            <a:r>
              <a:rPr lang="vi-VN" dirty="0" smtClean="0"/>
              <a:t>, </a:t>
            </a:r>
            <a:r>
              <a:rPr lang="vi-VN" dirty="0" smtClean="0">
                <a:hlinkClick r:id="rId9" tooltip="Người Chaldean (trang chưa được viết)"/>
              </a:rPr>
              <a:t>Chaldean</a:t>
            </a:r>
            <a:r>
              <a:rPr lang="vi-VN" dirty="0" smtClean="0"/>
              <a:t>, </a:t>
            </a:r>
            <a:r>
              <a:rPr lang="vi-VN" dirty="0" smtClean="0">
                <a:hlinkClick r:id="rId10" tooltip="Người Druze"/>
              </a:rPr>
              <a:t>Druze</a:t>
            </a:r>
            <a:r>
              <a:rPr lang="vi-VN" dirty="0" smtClean="0"/>
              <a:t>, </a:t>
            </a:r>
            <a:r>
              <a:rPr lang="vi-VN" dirty="0" smtClean="0">
                <a:hlinkClick r:id="rId11" tooltip="Người Hy Lạp"/>
              </a:rPr>
              <a:t>Hy Lạp</a:t>
            </a:r>
            <a:r>
              <a:rPr lang="vi-VN" dirty="0" smtClean="0"/>
              <a:t>, </a:t>
            </a:r>
            <a:r>
              <a:rPr lang="vi-VN" dirty="0" smtClean="0">
                <a:hlinkClick r:id="rId12" tooltip="Người Do Thái"/>
              </a:rPr>
              <a:t>Do Thái</a:t>
            </a:r>
            <a:r>
              <a:rPr lang="vi-VN" dirty="0" smtClean="0"/>
              <a:t>, </a:t>
            </a:r>
            <a:r>
              <a:rPr lang="vi-VN" dirty="0" smtClean="0">
                <a:hlinkClick r:id="rId13" tooltip="Người Kurd"/>
              </a:rPr>
              <a:t>Kurd</a:t>
            </a:r>
            <a:r>
              <a:rPr lang="vi-VN" dirty="0" smtClean="0"/>
              <a:t>, </a:t>
            </a:r>
            <a:r>
              <a:rPr lang="vi-VN" dirty="0" smtClean="0">
                <a:hlinkClick r:id="rId14" tooltip="Người Maronites (trang chưa được viết)"/>
              </a:rPr>
              <a:t>Maronites</a:t>
            </a:r>
            <a:r>
              <a:rPr lang="vi-VN" dirty="0" smtClean="0"/>
              <a:t>, </a:t>
            </a:r>
            <a:r>
              <a:rPr lang="vi-VN" dirty="0" smtClean="0">
                <a:hlinkClick r:id="rId15" tooltip="Người Ba Tư"/>
              </a:rPr>
              <a:t>Ba Tư</a:t>
            </a:r>
            <a:r>
              <a:rPr lang="vi-VN" dirty="0" smtClean="0"/>
              <a:t> và </a:t>
            </a:r>
            <a:r>
              <a:rPr lang="vi-VN" dirty="0" smtClean="0">
                <a:hlinkClick r:id="rId16" tooltip="Người Thổ"/>
              </a:rPr>
              <a:t>Thổ</a:t>
            </a:r>
            <a:r>
              <a:rPr lang="vi-VN" dirty="0" smtClean="0"/>
              <a:t>. Các nhóm ngôn ngữ chính gồm: </a:t>
            </a:r>
            <a:r>
              <a:rPr lang="vi-VN" dirty="0" smtClean="0">
                <a:hlinkClick r:id="rId17" tooltip="Tiếng Ả Rập"/>
              </a:rPr>
              <a:t>tiếng Ả Rập</a:t>
            </a:r>
            <a:r>
              <a:rPr lang="vi-VN" dirty="0" smtClean="0"/>
              <a:t>, tiếng Assyri (cũng được gọi là </a:t>
            </a:r>
            <a:r>
              <a:rPr lang="vi-VN" dirty="0" smtClean="0">
                <a:hlinkClick r:id="rId18" tooltip="Tiếng Aramaic"/>
              </a:rPr>
              <a:t>Aramaic</a:t>
            </a:r>
            <a:r>
              <a:rPr lang="vi-VN" dirty="0" smtClean="0"/>
              <a:t> và tiếng Siriac), </a:t>
            </a:r>
            <a:r>
              <a:rPr lang="vi-VN" dirty="0" smtClean="0">
                <a:hlinkClick r:id="rId19" tooltip="Tiếng Hebrew"/>
              </a:rPr>
              <a:t>tiếng Hebrew</a:t>
            </a:r>
            <a:r>
              <a:rPr lang="vi-VN" dirty="0" smtClean="0"/>
              <a:t>, </a:t>
            </a:r>
            <a:r>
              <a:rPr lang="vi-VN" dirty="0" smtClean="0">
                <a:hlinkClick r:id="rId20" tooltip="Tiếng Ba Tư"/>
              </a:rPr>
              <a:t>tiếng Ba Tư</a:t>
            </a:r>
            <a:r>
              <a:rPr lang="vi-VN" dirty="0" smtClean="0"/>
              <a:t>, </a:t>
            </a:r>
            <a:r>
              <a:rPr lang="vi-VN" dirty="0" smtClean="0">
                <a:hlinkClick r:id="rId21" tooltip="Tiếng Kurd"/>
              </a:rPr>
              <a:t>tiếng Kurd</a:t>
            </a:r>
            <a:r>
              <a:rPr lang="vi-VN" dirty="0" smtClean="0"/>
              <a:t> và </a:t>
            </a:r>
            <a:r>
              <a:rPr lang="vi-VN" dirty="0" smtClean="0">
                <a:hlinkClick r:id="rId22" tooltip="Tiếng Thổ Nhĩ Kỳ"/>
              </a:rPr>
              <a:t>tiếng Thổ Nhĩ Kỳ</a:t>
            </a:r>
            <a:r>
              <a:rPr lang="vi-VN" dirty="0" smtClean="0"/>
              <a:t>. </a:t>
            </a:r>
            <a:endParaRPr lang="en-US" dirty="0"/>
          </a:p>
        </p:txBody>
      </p:sp>
      <p:sp>
        <p:nvSpPr>
          <p:cNvPr id="4" name="Slide Number Placeholder 3"/>
          <p:cNvSpPr>
            <a:spLocks noGrp="1"/>
          </p:cNvSpPr>
          <p:nvPr>
            <p:ph type="sldNum" sz="quarter" idx="10"/>
          </p:nvPr>
        </p:nvSpPr>
        <p:spPr/>
        <p:txBody>
          <a:bodyPr/>
          <a:lstStyle/>
          <a:p>
            <a:fld id="{CBE40377-7959-44A3-9E3A-A2263C614A7F}" type="slidenum">
              <a:rPr lang="en-US" smtClean="0"/>
              <a:t>39</a:t>
            </a:fld>
            <a:endParaRPr lang="en-US"/>
          </a:p>
        </p:txBody>
      </p:sp>
    </p:spTree>
    <p:extLst>
      <p:ext uri="{BB962C8B-B14F-4D97-AF65-F5344CB8AC3E}">
        <p14:creationId xmlns:p14="http://schemas.microsoft.com/office/powerpoint/2010/main" val="3406927104"/>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http://ictvietnam.vn/tuyen-hanh-lang-kinh-te-phia-nam-thuc-day-thuong-mai-va-dau-tu-tai-asean-5117.htm</a:t>
            </a:r>
          </a:p>
          <a:p>
            <a:r>
              <a:rPr lang="vi-VN" b="1" dirty="0" smtClean="0"/>
              <a:t>tuyến hành lang kinh tế phía Nam (SEC - Southern Economic Corridor) </a:t>
            </a:r>
            <a:r>
              <a:rPr lang="vi-VN" dirty="0" smtClean="0"/>
              <a:t>nhằm mục đích thúc đẩy hội nhập trong Hiệp hội các quốc gia Đông Nam Á (ASEAN) thông qua việc cải thiện kết nối và thương mại. </a:t>
            </a:r>
            <a:endParaRPr lang="en-US" dirty="0" smtClean="0"/>
          </a:p>
          <a:p>
            <a:r>
              <a:rPr lang="vi-VN" b="1" dirty="0" smtClean="0"/>
              <a:t>SEC (một trong ba dự án hành lang kinh tế đang diễn ra trong khu vực) sẽ tạo điều kiện cho các doanh nghiệp trong và ngoài nước dễ dàng hơn trong hoạt động kinh doanh và tiếp cận thị trường dọc theo tuyến hành lang kinh tế này</a:t>
            </a:r>
            <a:endParaRPr lang="en-US" b="1" dirty="0" smtClean="0"/>
          </a:p>
          <a:p>
            <a:r>
              <a:rPr lang="vi-VN" dirty="0" smtClean="0"/>
              <a:t>Tuyến chính của SEC trải dài về hướng Đông từ Dawei (Myanmar), qua Bangkok (Thái Lan), Phnom Penh (Campuchia) và thành phố Hồ Chí Minh (Việt Nam) trước khi kết thúc tại Vũng Tàu (Việt Nam). </a:t>
            </a:r>
            <a:endParaRPr lang="en-US" dirty="0" smtClean="0"/>
          </a:p>
          <a:p>
            <a:endParaRPr lang="en-US" b="1" dirty="0" smtClean="0"/>
          </a:p>
          <a:p>
            <a:endParaRPr lang="en-US" b="1" dirty="0" smtClean="0"/>
          </a:p>
          <a:p>
            <a:endParaRPr lang="en-US" b="1" dirty="0" smtClean="0"/>
          </a:p>
          <a:p>
            <a:endParaRPr lang="en-US" b="1" dirty="0" smtClean="0"/>
          </a:p>
          <a:p>
            <a:pPr algn="just">
              <a:spcBef>
                <a:spcPts val="600"/>
              </a:spcBef>
              <a:spcAft>
                <a:spcPts val="600"/>
              </a:spcAft>
            </a:pPr>
            <a:r>
              <a:rPr lang="vi-VN" b="1" dirty="0" smtClean="0">
                <a:latin typeface="Times New Roman" panose="02020603050405020304" pitchFamily="18" charset="0"/>
                <a:cs typeface="Times New Roman" panose="02020603050405020304" pitchFamily="18" charset="0"/>
              </a:rPr>
              <a:t>3 hành lang kinh  tế, bao gồm hành lang kinh tế Bắc-Nam, Đông-Tây và khu vực phía Nam. </a:t>
            </a:r>
            <a:endParaRPr lang="en-US" b="1" dirty="0" smtClean="0">
              <a:latin typeface="Times New Roman" panose="02020603050405020304" pitchFamily="18" charset="0"/>
              <a:cs typeface="Times New Roman" panose="02020603050405020304" pitchFamily="18" charset="0"/>
            </a:endParaRPr>
          </a:p>
          <a:p>
            <a:pPr marL="285750" indent="-285750" algn="just">
              <a:spcBef>
                <a:spcPts val="600"/>
              </a:spcBef>
              <a:spcAft>
                <a:spcPts val="600"/>
              </a:spcAft>
              <a:buFont typeface="Wingdings" panose="05000000000000000000" pitchFamily="2" charset="2"/>
              <a:buChar char="v"/>
            </a:pPr>
            <a:r>
              <a:rPr lang="vi-VN" sz="1200" dirty="0" smtClean="0">
                <a:latin typeface="Times New Roman" panose="02020603050405020304" pitchFamily="18" charset="0"/>
                <a:cs typeface="Times New Roman" panose="02020603050405020304" pitchFamily="18" charset="0"/>
              </a:rPr>
              <a:t>Trong đó, với hành lang kinh tế Bắc-Nam hiện nay thì Việt Nam có lợi thế đặc biệt do tận dụng được các trục giao thông quốc gia, như: Quốc lộ Bắc-Nam (quốc lộ 1A), đường cao tốc Bắc-Nam; đường sắt Bắc-Nam; đường Hồ Chí Minh và đường bộ ven biển Bắc-Nam. </a:t>
            </a:r>
            <a:endParaRPr lang="en-US" sz="1200" dirty="0" smtClean="0">
              <a:latin typeface="Times New Roman" panose="02020603050405020304" pitchFamily="18" charset="0"/>
              <a:cs typeface="Times New Roman" panose="02020603050405020304" pitchFamily="18" charset="0"/>
            </a:endParaRPr>
          </a:p>
          <a:p>
            <a:pPr marL="285750" indent="-285750" algn="just">
              <a:spcBef>
                <a:spcPts val="600"/>
              </a:spcBef>
              <a:spcAft>
                <a:spcPts val="600"/>
              </a:spcAft>
              <a:buFont typeface="Wingdings" panose="05000000000000000000" pitchFamily="2" charset="2"/>
              <a:buChar char="v"/>
            </a:pPr>
            <a:r>
              <a:rPr lang="vi-VN" sz="1200" dirty="0" smtClean="0">
                <a:latin typeface="Times New Roman" panose="02020603050405020304" pitchFamily="18" charset="0"/>
                <a:cs typeface="Times New Roman" panose="02020603050405020304" pitchFamily="18" charset="0"/>
              </a:rPr>
              <a:t>Trong khi đó, hành lang kinh tế phía Bắc cũng đã mở rộng theo các tuyến giao thông thuận lợi như Hà Nội-Lạng Sơn, Hà Nội-Cao Bằng, Hà Nội-Hải Phòng-Quảng Ninh</a:t>
            </a:r>
            <a:endParaRPr lang="en-US" b="1" dirty="0"/>
          </a:p>
        </p:txBody>
      </p:sp>
      <p:sp>
        <p:nvSpPr>
          <p:cNvPr id="4" name="Slide Number Placeholder 3"/>
          <p:cNvSpPr>
            <a:spLocks noGrp="1"/>
          </p:cNvSpPr>
          <p:nvPr>
            <p:ph type="sldNum" sz="quarter" idx="10"/>
          </p:nvPr>
        </p:nvSpPr>
        <p:spPr/>
        <p:txBody>
          <a:bodyPr/>
          <a:lstStyle/>
          <a:p>
            <a:fld id="{CBE40377-7959-44A3-9E3A-A2263C614A7F}" type="slidenum">
              <a:rPr lang="en-US" smtClean="0"/>
              <a:t>40</a:t>
            </a:fld>
            <a:endParaRPr lang="en-US"/>
          </a:p>
        </p:txBody>
      </p:sp>
    </p:spTree>
    <p:extLst>
      <p:ext uri="{BB962C8B-B14F-4D97-AF65-F5344CB8AC3E}">
        <p14:creationId xmlns:p14="http://schemas.microsoft.com/office/powerpoint/2010/main" val="3432880767"/>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https://ndh.vn/quoc-te/hanh-lang-kinh-te-dong-tay-dan-thanh-hinh-1259519.html</a:t>
            </a:r>
          </a:p>
          <a:p>
            <a:pPr marL="171450" indent="-171450">
              <a:buFont typeface="Wingdings" panose="05000000000000000000" pitchFamily="2" charset="2"/>
              <a:buChar char="v"/>
            </a:pPr>
            <a:r>
              <a:rPr lang="vi-VN" b="1" dirty="0" smtClean="0"/>
              <a:t>Hành lang Kinh tế Đông – Tây là dự án nhằm thiết lập một khối kinh tế rộng lớn, trải dài theo tuyến đường bộ 1.700 km từ Việt Nam, qua Lào và Thái Lan, tới Myanmar</a:t>
            </a:r>
            <a:r>
              <a:rPr lang="vi-VN" dirty="0" smtClean="0"/>
              <a:t>. Từ đó, hàng hóa có thể tiếp cận thị trường Ấn Độ qua Vịnh Bengal.</a:t>
            </a:r>
            <a:endParaRPr lang="en-US" dirty="0" smtClean="0"/>
          </a:p>
          <a:p>
            <a:pPr marL="171450" indent="-171450">
              <a:buFont typeface="Wingdings" panose="05000000000000000000" pitchFamily="2" charset="2"/>
              <a:buChar char="v"/>
            </a:pPr>
            <a:r>
              <a:rPr lang="vi-VN" b="1" dirty="0" smtClean="0"/>
              <a:t>Ban đầu, thành phố Mawlamyine, phía đông Myanmar</a:t>
            </a:r>
            <a:r>
              <a:rPr lang="vi-VN" dirty="0" smtClean="0"/>
              <a:t>, được chọn làm điểm cực tây của hành lang. Hành lang sau đó được kéo dài tới Yangon, thành phố lớn nhất Myanmar, và sẽ kết nối với Đặc khu Kinh tế Thilawa đang phát triển với sự giám sát từ Nhật Bản.</a:t>
            </a:r>
            <a:endParaRPr lang="en-US" dirty="0" smtClean="0"/>
          </a:p>
          <a:p>
            <a:pPr marL="228600" lvl="0" indent="-228600">
              <a:buFont typeface="+mj-lt"/>
              <a:buAutoNum type="arabicParenR"/>
            </a:pPr>
            <a:r>
              <a:rPr lang="en-US" sz="1200" kern="1200" dirty="0" err="1" smtClean="0">
                <a:solidFill>
                  <a:schemeClr val="tx1"/>
                </a:solidFill>
                <a:effectLst/>
                <a:latin typeface="+mn-lt"/>
                <a:ea typeface="+mn-ea"/>
                <a:cs typeface="+mn-cs"/>
              </a:rPr>
              <a:t>Có</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sự</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thống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nhất</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về</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tính</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pháp</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lý</a:t>
            </a:r>
            <a:r>
              <a:rPr lang="en-US" sz="1200" kern="1200" dirty="0" smtClean="0">
                <a:solidFill>
                  <a:schemeClr val="tx1"/>
                </a:solidFill>
                <a:effectLst/>
                <a:latin typeface="+mn-lt"/>
                <a:ea typeface="+mn-ea"/>
                <a:cs typeface="+mn-cs"/>
              </a:rPr>
              <a:t> – </a:t>
            </a:r>
            <a:r>
              <a:rPr lang="en-US" sz="1200" kern="1200" dirty="0" err="1" smtClean="0">
                <a:solidFill>
                  <a:schemeClr val="tx1"/>
                </a:solidFill>
                <a:effectLst/>
                <a:latin typeface="+mn-lt"/>
                <a:ea typeface="+mn-ea"/>
                <a:cs typeface="+mn-cs"/>
              </a:rPr>
              <a:t>luật</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giao</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thông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vận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tải</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giữa</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các</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quốc</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gia</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phải</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có</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sự</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nhất</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quán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khi</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đi</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trên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hành</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lang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vận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tải</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này</a:t>
            </a:r>
            <a:r>
              <a:rPr lang="en-US" sz="1200" kern="1200" dirty="0" smtClean="0">
                <a:solidFill>
                  <a:schemeClr val="tx1"/>
                </a:solidFill>
                <a:effectLst/>
                <a:latin typeface="+mn-lt"/>
                <a:ea typeface="+mn-ea"/>
                <a:cs typeface="+mn-cs"/>
              </a:rPr>
              <a:t> </a:t>
            </a:r>
            <a:r>
              <a:rPr lang="en-US" sz="1200" kern="1200" dirty="0" smtClean="0">
                <a:solidFill>
                  <a:schemeClr val="tx1"/>
                </a:solidFill>
                <a:effectLst/>
                <a:latin typeface="+mn-lt"/>
                <a:ea typeface="+mn-ea"/>
                <a:cs typeface="+mn-cs"/>
                <a:sym typeface="Wingdings" panose="05000000000000000000" pitchFamily="2" charset="2"/>
              </a:rPr>
              <a:t></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tạo</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ra</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sự</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xuyên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suốt</a:t>
            </a:r>
            <a:r>
              <a:rPr lang="en-US" sz="1200" kern="1200" dirty="0" smtClean="0">
                <a:solidFill>
                  <a:schemeClr val="tx1"/>
                </a:solidFill>
                <a:effectLst/>
                <a:latin typeface="+mn-lt"/>
                <a:ea typeface="+mn-ea"/>
                <a:cs typeface="+mn-cs"/>
              </a:rPr>
              <a:t> </a:t>
            </a:r>
          </a:p>
          <a:p>
            <a:pPr marL="228600" lvl="0" indent="-228600">
              <a:buFont typeface="+mj-lt"/>
              <a:buAutoNum type="arabicParenR"/>
            </a:pPr>
            <a:r>
              <a:rPr lang="en-US" sz="1200" kern="1200" dirty="0" err="1" smtClean="0">
                <a:solidFill>
                  <a:schemeClr val="tx1"/>
                </a:solidFill>
                <a:effectLst/>
                <a:latin typeface="+mn-lt"/>
                <a:ea typeface="+mn-ea"/>
                <a:cs typeface="+mn-cs"/>
              </a:rPr>
              <a:t>Có</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sự</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đồng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bộ</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về</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cơ</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sở</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hạ</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tầng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vận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tải</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giữa</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các</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quốc</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gia</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hạ</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tầng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hiện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đại</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tạo</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ra</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sự</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nhanh</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chóng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trong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vận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tải</a:t>
            </a:r>
            <a:endParaRPr lang="en-US" sz="1200" kern="1200" dirty="0" smtClean="0">
              <a:solidFill>
                <a:schemeClr val="tx1"/>
              </a:solidFill>
              <a:effectLst/>
              <a:latin typeface="+mn-lt"/>
              <a:ea typeface="+mn-ea"/>
              <a:cs typeface="+mn-cs"/>
            </a:endParaRPr>
          </a:p>
          <a:p>
            <a:pPr marL="228600" lvl="0" indent="-228600">
              <a:buFont typeface="+mj-lt"/>
              <a:buAutoNum type="arabicParenR"/>
            </a:pPr>
            <a:r>
              <a:rPr lang="en-US" sz="1200" kern="1200" dirty="0" err="1" smtClean="0">
                <a:solidFill>
                  <a:schemeClr val="tx1"/>
                </a:solidFill>
                <a:effectLst/>
                <a:latin typeface="+mn-lt"/>
                <a:ea typeface="+mn-ea"/>
                <a:cs typeface="+mn-cs"/>
              </a:rPr>
              <a:t>Hành</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lang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vận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tải</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quốc</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tế</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rút</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ngắn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được</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thời</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gian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vận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chuyển</a:t>
            </a:r>
            <a:r>
              <a:rPr lang="en-US" sz="1200" kern="1200" dirty="0" smtClean="0">
                <a:solidFill>
                  <a:schemeClr val="tx1"/>
                </a:solidFill>
                <a:effectLst/>
                <a:latin typeface="+mn-lt"/>
                <a:ea typeface="+mn-ea"/>
                <a:cs typeface="+mn-cs"/>
              </a:rPr>
              <a:t> so </a:t>
            </a:r>
            <a:r>
              <a:rPr lang="en-US" sz="1200" kern="1200" dirty="0" err="1" smtClean="0">
                <a:solidFill>
                  <a:schemeClr val="tx1"/>
                </a:solidFill>
                <a:effectLst/>
                <a:latin typeface="+mn-lt"/>
                <a:ea typeface="+mn-ea"/>
                <a:cs typeface="+mn-cs"/>
              </a:rPr>
              <a:t>với</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tuyến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đường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vận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chuyển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truyền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thống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với</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nhiều</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phương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thức</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bộ</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sắt</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biển</a:t>
            </a:r>
            <a:r>
              <a:rPr lang="en-US" sz="1200" kern="1200" dirty="0" smtClean="0">
                <a:solidFill>
                  <a:schemeClr val="tx1"/>
                </a:solidFill>
                <a:effectLst/>
                <a:latin typeface="+mn-lt"/>
                <a:ea typeface="+mn-ea"/>
                <a:cs typeface="+mn-cs"/>
              </a:rPr>
              <a:t>)</a:t>
            </a:r>
            <a:r>
              <a:rPr lang="en-US" sz="1200" kern="1200" dirty="0" err="1" smtClean="0">
                <a:solidFill>
                  <a:schemeClr val="tx1"/>
                </a:solidFill>
                <a:effectLst/>
                <a:latin typeface="+mn-lt"/>
                <a:ea typeface="+mn-ea"/>
                <a:cs typeface="+mn-cs"/>
              </a:rPr>
              <a:t>kết</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hợp</a:t>
            </a:r>
            <a:r>
              <a:rPr lang="en-US" sz="1200" kern="1200" dirty="0" smtClean="0">
                <a:solidFill>
                  <a:schemeClr val="tx1"/>
                </a:solidFill>
                <a:effectLst/>
                <a:latin typeface="+mn-lt"/>
                <a:ea typeface="+mn-ea"/>
                <a:cs typeface="+mn-cs"/>
              </a:rPr>
              <a:t> </a:t>
            </a:r>
          </a:p>
          <a:p>
            <a:pPr marL="228600" indent="-228600">
              <a:buFont typeface="+mj-lt"/>
              <a:buAutoNum type="arabicParenR"/>
            </a:pPr>
            <a:r>
              <a:rPr lang="en-US" sz="1200" kern="1200" dirty="0" err="1" smtClean="0">
                <a:solidFill>
                  <a:schemeClr val="tx1"/>
                </a:solidFill>
                <a:effectLst/>
                <a:latin typeface="+mn-lt"/>
                <a:ea typeface="+mn-ea"/>
                <a:cs typeface="+mn-cs"/>
              </a:rPr>
              <a:t>Tinh</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hình</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chính</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trị</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ổn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định</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để</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hành</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lang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vận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tải</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mang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lại</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tính</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kinh</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tế</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cao</a:t>
            </a:r>
            <a:endParaRPr lang="en-US" dirty="0"/>
          </a:p>
        </p:txBody>
      </p:sp>
      <p:sp>
        <p:nvSpPr>
          <p:cNvPr id="4" name="Slide Number Placeholder 3"/>
          <p:cNvSpPr>
            <a:spLocks noGrp="1"/>
          </p:cNvSpPr>
          <p:nvPr>
            <p:ph type="sldNum" sz="quarter" idx="10"/>
          </p:nvPr>
        </p:nvSpPr>
        <p:spPr/>
        <p:txBody>
          <a:bodyPr/>
          <a:lstStyle/>
          <a:p>
            <a:fld id="{CBE40377-7959-44A3-9E3A-A2263C614A7F}" type="slidenum">
              <a:rPr lang="en-US" smtClean="0"/>
              <a:t>41</a:t>
            </a:fld>
            <a:endParaRPr lang="en-US"/>
          </a:p>
        </p:txBody>
      </p:sp>
    </p:spTree>
    <p:extLst>
      <p:ext uri="{BB962C8B-B14F-4D97-AF65-F5344CB8AC3E}">
        <p14:creationId xmlns:p14="http://schemas.microsoft.com/office/powerpoint/2010/main" val="3024310959"/>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vi-VN" b="1" dirty="0" smtClean="0"/>
              <a:t>Đóng vai trò quan trọng trong các hành lang vận tải là quy hoạch các cảng, cụm cảng hàng hóa, hành khách</a:t>
            </a:r>
            <a:r>
              <a:rPr lang="vi-VN" dirty="0" smtClean="0"/>
              <a:t>. </a:t>
            </a:r>
            <a:endParaRPr lang="en-US" dirty="0" smtClean="0"/>
          </a:p>
          <a:p>
            <a:r>
              <a:rPr lang="vi-VN" b="1" dirty="0" smtClean="0"/>
              <a:t>Tại miền Bắc, các cảng, cụm cảng chính được quy hoạch</a:t>
            </a:r>
            <a:r>
              <a:rPr lang="vi-VN" dirty="0" smtClean="0"/>
              <a:t> tập trung ở Hà Nội, Bắc Ninh, </a:t>
            </a:r>
            <a:r>
              <a:rPr lang="vi-VN" dirty="0" smtClean="0">
                <a:hlinkClick r:id="rId3" tooltip="Hải Dương"/>
              </a:rPr>
              <a:t>Hải Dương</a:t>
            </a:r>
            <a:r>
              <a:rPr lang="vi-VN" dirty="0" smtClean="0"/>
              <a:t>, Hải Phòng tương ứng với cỡ tàu 1.000 - 5.000 tấn, còn các nơi khác 400 - 3.000 tấn. </a:t>
            </a:r>
            <a:endParaRPr lang="en-US" dirty="0" smtClean="0"/>
          </a:p>
          <a:p>
            <a:r>
              <a:rPr lang="vi-VN" b="1" dirty="0" smtClean="0"/>
              <a:t>Các cảng, cụm cảng chính phía Nam được quy hoạch tập trung tại các khu vực Đông Nam bộ và Tây Nam bộ</a:t>
            </a:r>
            <a:r>
              <a:rPr lang="vi-VN" dirty="0" smtClean="0"/>
              <a:t>, với cỡ tàu 1.000 - 5.000 tấn. </a:t>
            </a:r>
            <a:endParaRPr lang="en-US" dirty="0" smtClean="0"/>
          </a:p>
          <a:p>
            <a:r>
              <a:rPr lang="vi-VN" b="1" dirty="0" smtClean="0"/>
              <a:t>Đối với hành lang vận tải ven biển ở miền Trung</a:t>
            </a:r>
            <a:r>
              <a:rPr lang="vi-VN" dirty="0" smtClean="0"/>
              <a:t>, có 6 cảng, cụm cảng được quy hoạch để đón hàng hóa từ 10 tuyến đường thủy nhánh nối với hành lang.</a:t>
            </a:r>
            <a:endParaRPr lang="en-US" dirty="0" smtClean="0"/>
          </a:p>
          <a:p>
            <a:pPr marL="0" marR="0" indent="0" algn="l" defTabSz="914400" rtl="0" eaLnBrk="1" fontAlgn="auto" latinLnBrk="0" hangingPunct="1">
              <a:lnSpc>
                <a:spcPct val="100000"/>
              </a:lnSpc>
              <a:spcBef>
                <a:spcPts val="0"/>
              </a:spcBef>
              <a:spcAft>
                <a:spcPts val="0"/>
              </a:spcAft>
              <a:buClrTx/>
              <a:buSzTx/>
              <a:buFontTx/>
              <a:buNone/>
              <a:tabLst/>
              <a:defRPr/>
            </a:pPr>
            <a:r>
              <a:rPr lang="vi-VN" b="1" dirty="0" smtClean="0"/>
              <a:t>hát triển tuyến đường duyên hải miền Tây nhằm kết nối các địa phương trong khu vực, đặc biệt là "kéo" vùng Tây Nam Bộ về gần TP.HCM hơn, nhằm thúc đẩy phát triển kinh tế khu vực này.</a:t>
            </a:r>
            <a:endParaRPr lang="en-US" dirty="0" smtClean="0"/>
          </a:p>
          <a:p>
            <a:r>
              <a:rPr lang="en-US" dirty="0" smtClean="0"/>
              <a:t>P</a:t>
            </a:r>
            <a:r>
              <a:rPr lang="vi-VN" b="1" dirty="0" smtClean="0"/>
              <a:t>hát triển con đường duyên hải miền Tây nối từ TP.HCM đến thị xã Hà Tiên (Kiên Giang). </a:t>
            </a:r>
            <a:r>
              <a:rPr lang="vi-VN" dirty="0" smtClean="0"/>
              <a:t>Bởi đây là tuyến đường không chỉ phù hợp với việc phòng chống, xử lý các tình huống biến đổi khí hậu, phục vụ an ninh quốc phòng, mà còn rất quan trọng trong việc phát triển kinh tế của địa phương.</a:t>
            </a:r>
            <a:endParaRPr lang="en-US" dirty="0" smtClean="0"/>
          </a:p>
          <a:p>
            <a:r>
              <a:rPr lang="en-US" dirty="0" smtClean="0"/>
              <a:t>(S </a:t>
            </a:r>
            <a:r>
              <a:rPr lang="en-US" dirty="0" err="1" smtClean="0"/>
              <a:t>Cái</a:t>
            </a:r>
            <a:r>
              <a:rPr lang="en-US" baseline="0" dirty="0" smtClean="0"/>
              <a:t> </a:t>
            </a:r>
            <a:r>
              <a:rPr lang="en-US" baseline="0" dirty="0" err="1" smtClean="0"/>
              <a:t>Lớn</a:t>
            </a:r>
            <a:r>
              <a:rPr lang="en-US" baseline="0" dirty="0" smtClean="0"/>
              <a:t>, s </a:t>
            </a:r>
            <a:r>
              <a:rPr lang="en-US" baseline="0" dirty="0" err="1" smtClean="0"/>
              <a:t>Cái</a:t>
            </a:r>
            <a:r>
              <a:rPr lang="en-US" baseline="0" dirty="0" smtClean="0"/>
              <a:t> </a:t>
            </a:r>
            <a:r>
              <a:rPr lang="en-US" baseline="0" dirty="0" err="1" smtClean="0"/>
              <a:t>Bè</a:t>
            </a:r>
            <a:r>
              <a:rPr lang="en-US" baseline="0" dirty="0" smtClean="0"/>
              <a:t>) </a:t>
            </a:r>
            <a:r>
              <a:rPr lang="en-US" baseline="0" dirty="0" smtClean="0">
                <a:sym typeface="Wingdings" panose="05000000000000000000" pitchFamily="2" charset="2"/>
              </a:rPr>
              <a:t></a:t>
            </a:r>
            <a:r>
              <a:rPr lang="en-US" baseline="0" dirty="0" err="1" smtClean="0">
                <a:sym typeface="Wingdings" panose="05000000000000000000" pitchFamily="2" charset="2"/>
              </a:rPr>
              <a:t>Kiên</a:t>
            </a:r>
            <a:r>
              <a:rPr lang="en-US" baseline="0" dirty="0" smtClean="0">
                <a:sym typeface="Wingdings" panose="05000000000000000000" pitchFamily="2" charset="2"/>
              </a:rPr>
              <a:t> </a:t>
            </a:r>
            <a:r>
              <a:rPr lang="en-US" baseline="0" dirty="0" err="1" smtClean="0">
                <a:sym typeface="Wingdings" panose="05000000000000000000" pitchFamily="2" charset="2"/>
              </a:rPr>
              <a:t>Giang</a:t>
            </a:r>
            <a:r>
              <a:rPr lang="en-US" baseline="0" dirty="0" smtClean="0">
                <a:sym typeface="Wingdings" panose="05000000000000000000" pitchFamily="2" charset="2"/>
              </a:rPr>
              <a:t>;  </a:t>
            </a:r>
            <a:r>
              <a:rPr lang="en-US" baseline="0" dirty="0" smtClean="0"/>
              <a:t> (</a:t>
            </a:r>
            <a:r>
              <a:rPr lang="en-US" dirty="0" smtClean="0"/>
              <a:t>S </a:t>
            </a:r>
            <a:r>
              <a:rPr lang="en-US" dirty="0" err="1" smtClean="0"/>
              <a:t>Hậu</a:t>
            </a:r>
            <a:r>
              <a:rPr lang="en-US" dirty="0" smtClean="0"/>
              <a:t>, s </a:t>
            </a:r>
            <a:r>
              <a:rPr lang="en-US" dirty="0" err="1" smtClean="0"/>
              <a:t>Tiền</a:t>
            </a:r>
            <a:r>
              <a:rPr lang="en-US" dirty="0" smtClean="0"/>
              <a:t>) </a:t>
            </a:r>
            <a:r>
              <a:rPr lang="en-US" dirty="0" smtClean="0">
                <a:sym typeface="Wingdings" panose="05000000000000000000" pitchFamily="2" charset="2"/>
              </a:rPr>
              <a:t> An </a:t>
            </a:r>
            <a:r>
              <a:rPr lang="en-US" dirty="0" err="1" smtClean="0">
                <a:sym typeface="Wingdings" panose="05000000000000000000" pitchFamily="2" charset="2"/>
              </a:rPr>
              <a:t>Giang</a:t>
            </a:r>
            <a:r>
              <a:rPr lang="en-US" dirty="0" smtClean="0">
                <a:sym typeface="Wingdings" panose="05000000000000000000" pitchFamily="2" charset="2"/>
              </a:rPr>
              <a:t> (</a:t>
            </a:r>
            <a:r>
              <a:rPr lang="en-US" dirty="0" err="1" smtClean="0">
                <a:sym typeface="Wingdings" panose="05000000000000000000" pitchFamily="2" charset="2"/>
              </a:rPr>
              <a:t>giáp</a:t>
            </a:r>
            <a:r>
              <a:rPr lang="en-US" baseline="0" dirty="0" smtClean="0">
                <a:sym typeface="Wingdings" panose="05000000000000000000" pitchFamily="2" charset="2"/>
              </a:rPr>
              <a:t> </a:t>
            </a:r>
            <a:r>
              <a:rPr lang="en-US" baseline="0" dirty="0" err="1" smtClean="0">
                <a:sym typeface="Wingdings" panose="05000000000000000000" pitchFamily="2" charset="2"/>
              </a:rPr>
              <a:t>Campuchia</a:t>
            </a:r>
            <a:r>
              <a:rPr lang="en-US" baseline="0" dirty="0" smtClean="0">
                <a:sym typeface="Wingdings" panose="05000000000000000000" pitchFamily="2" charset="2"/>
              </a:rPr>
              <a:t>, </a:t>
            </a:r>
            <a:r>
              <a:rPr lang="en-US" dirty="0" err="1" smtClean="0"/>
              <a:t>Là</a:t>
            </a:r>
            <a:r>
              <a:rPr lang="en-US" dirty="0" smtClean="0"/>
              <a:t> </a:t>
            </a:r>
            <a:r>
              <a:rPr lang="en-US" dirty="0" err="1" smtClean="0"/>
              <a:t>tỉnh</a:t>
            </a:r>
            <a:r>
              <a:rPr lang="en-US" dirty="0" smtClean="0"/>
              <a:t> </a:t>
            </a:r>
            <a:r>
              <a:rPr lang="en-US" dirty="0" err="1" smtClean="0"/>
              <a:t>đầu</a:t>
            </a:r>
            <a:r>
              <a:rPr lang="en-US" dirty="0" smtClean="0"/>
              <a:t> </a:t>
            </a:r>
            <a:r>
              <a:rPr lang="en-US" dirty="0" err="1" smtClean="0"/>
              <a:t>nguồn</a:t>
            </a:r>
            <a:r>
              <a:rPr lang="en-US" dirty="0" smtClean="0"/>
              <a:t> </a:t>
            </a:r>
            <a:r>
              <a:rPr lang="en-US" dirty="0" err="1" smtClean="0"/>
              <a:t>sông</a:t>
            </a:r>
            <a:r>
              <a:rPr lang="en-US" dirty="0" smtClean="0"/>
              <a:t> </a:t>
            </a:r>
            <a:r>
              <a:rPr lang="en-US" dirty="0" err="1" smtClean="0"/>
              <a:t>Cửu</a:t>
            </a:r>
            <a:r>
              <a:rPr lang="en-US" dirty="0" smtClean="0"/>
              <a:t> Long)</a:t>
            </a:r>
          </a:p>
          <a:p>
            <a:r>
              <a:rPr lang="en-US" baseline="0" dirty="0" smtClean="0"/>
              <a:t>s </a:t>
            </a:r>
            <a:r>
              <a:rPr lang="en-US" baseline="0" dirty="0" err="1" smtClean="0"/>
              <a:t>Hàm</a:t>
            </a:r>
            <a:r>
              <a:rPr lang="en-US" baseline="0" dirty="0" smtClean="0"/>
              <a:t> </a:t>
            </a:r>
            <a:r>
              <a:rPr lang="en-US" baseline="0" dirty="0" err="1" smtClean="0"/>
              <a:t>Lương</a:t>
            </a:r>
            <a:r>
              <a:rPr lang="en-US" baseline="0" dirty="0" smtClean="0"/>
              <a:t>, s </a:t>
            </a:r>
            <a:r>
              <a:rPr lang="en-US" baseline="0" dirty="0" err="1" smtClean="0"/>
              <a:t>Mê</a:t>
            </a:r>
            <a:r>
              <a:rPr lang="en-US" baseline="0" dirty="0" smtClean="0"/>
              <a:t> Kong, s </a:t>
            </a:r>
            <a:r>
              <a:rPr lang="en-US" baseline="0" dirty="0" err="1" smtClean="0"/>
              <a:t>Cổ</a:t>
            </a:r>
            <a:r>
              <a:rPr lang="en-US" baseline="0" dirty="0" smtClean="0"/>
              <a:t> </a:t>
            </a:r>
            <a:r>
              <a:rPr lang="en-US" baseline="0" dirty="0" err="1" smtClean="0"/>
              <a:t>Chiên</a:t>
            </a:r>
            <a:r>
              <a:rPr lang="en-US" baseline="0" dirty="0" smtClean="0"/>
              <a:t>, </a:t>
            </a:r>
            <a:r>
              <a:rPr lang="en-US" baseline="0" dirty="0" err="1" smtClean="0"/>
              <a:t>Cà</a:t>
            </a:r>
            <a:r>
              <a:rPr lang="en-US" baseline="0" dirty="0" smtClean="0"/>
              <a:t> </a:t>
            </a:r>
            <a:r>
              <a:rPr lang="en-US" baseline="0" dirty="0" err="1" smtClean="0"/>
              <a:t>mau</a:t>
            </a:r>
            <a:r>
              <a:rPr lang="en-US" baseline="0" dirty="0" smtClean="0"/>
              <a:t> (S </a:t>
            </a:r>
            <a:r>
              <a:rPr lang="en-US" baseline="0" dirty="0" err="1" smtClean="0"/>
              <a:t>Gành</a:t>
            </a:r>
            <a:r>
              <a:rPr lang="en-US" baseline="0" dirty="0" smtClean="0"/>
              <a:t> </a:t>
            </a:r>
            <a:r>
              <a:rPr lang="en-US" baseline="0" dirty="0" err="1" smtClean="0"/>
              <a:t>Hào</a:t>
            </a:r>
            <a:r>
              <a:rPr lang="en-US" baseline="0" dirty="0" smtClean="0"/>
              <a:t>, s </a:t>
            </a:r>
            <a:r>
              <a:rPr lang="en-US" baseline="0" dirty="0" err="1" smtClean="0"/>
              <a:t>Ông</a:t>
            </a:r>
            <a:r>
              <a:rPr lang="en-US" baseline="0" dirty="0" smtClean="0"/>
              <a:t> </a:t>
            </a:r>
            <a:r>
              <a:rPr lang="en-US" baseline="0" dirty="0" err="1" smtClean="0"/>
              <a:t>Đốc</a:t>
            </a:r>
            <a:r>
              <a:rPr lang="en-US" baseline="0" dirty="0" smtClean="0"/>
              <a:t>)</a:t>
            </a:r>
            <a:endParaRPr lang="en-US" dirty="0"/>
          </a:p>
        </p:txBody>
      </p:sp>
      <p:sp>
        <p:nvSpPr>
          <p:cNvPr id="4" name="Slide Number Placeholder 3"/>
          <p:cNvSpPr>
            <a:spLocks noGrp="1"/>
          </p:cNvSpPr>
          <p:nvPr>
            <p:ph type="sldNum" sz="quarter" idx="10"/>
          </p:nvPr>
        </p:nvSpPr>
        <p:spPr/>
        <p:txBody>
          <a:bodyPr/>
          <a:lstStyle/>
          <a:p>
            <a:fld id="{CBE40377-7959-44A3-9E3A-A2263C614A7F}" type="slidenum">
              <a:rPr lang="en-US" smtClean="0"/>
              <a:t>42</a:t>
            </a:fld>
            <a:endParaRPr lang="en-US"/>
          </a:p>
        </p:txBody>
      </p:sp>
    </p:spTree>
    <p:extLst>
      <p:ext uri="{BB962C8B-B14F-4D97-AF65-F5344CB8AC3E}">
        <p14:creationId xmlns:p14="http://schemas.microsoft.com/office/powerpoint/2010/main" val="2567998767"/>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HIỆN</a:t>
            </a:r>
            <a:r>
              <a:rPr lang="en-US" baseline="0" dirty="0" smtClean="0"/>
              <a:t> TẠI CÓ HÀNH LANH VẬN TẢI ĐƯỜNG BIỂN :</a:t>
            </a:r>
          </a:p>
          <a:p>
            <a:r>
              <a:rPr lang="en-US" b="1" baseline="0" dirty="0" smtClean="0"/>
              <a:t>ĐƯỜNG DUYÊN HẢI </a:t>
            </a:r>
            <a:r>
              <a:rPr lang="en-US" baseline="0" dirty="0" smtClean="0"/>
              <a:t>TỪ TỈNH TIỀN GIANG – TỈNH  SÓC TRĂNG – ĐI XUỐNG MŨI CÀ MAU VÒNG LÊN KIÊN GIANG</a:t>
            </a:r>
          </a:p>
          <a:p>
            <a:r>
              <a:rPr lang="en-US" b="1" baseline="0" dirty="0" smtClean="0"/>
              <a:t>HIỆN TẠI ĐÃ ĐƯỜNG CAO TỐC TRUNG LƯƠNG  - MỸ THUẬN : </a:t>
            </a:r>
            <a:r>
              <a:rPr lang="vi-VN" dirty="0" smtClean="0"/>
              <a:t>đường cao tốc Trung Lương-Mỹ Thuận là hết sức cần thiết và cấp bách nhằm kết nối tuyến cao tốc Thành phố Hồ Chí Minh-Trung Lương, hình thành tuyến đường cao tốc Thành phố Hồ Chí Minh-Cần Thơ </a:t>
            </a:r>
            <a:endParaRPr lang="en-US" dirty="0" smtClean="0"/>
          </a:p>
          <a:p>
            <a:r>
              <a:rPr lang="vi-VN" b="1" dirty="0" smtClean="0"/>
              <a:t>tiếp tục triển khai đoạn </a:t>
            </a:r>
            <a:r>
              <a:rPr lang="en-US" b="1" dirty="0" smtClean="0"/>
              <a:t>CAO TỐC</a:t>
            </a:r>
            <a:r>
              <a:rPr lang="en-US" b="1" baseline="0" dirty="0" smtClean="0"/>
              <a:t> </a:t>
            </a:r>
            <a:r>
              <a:rPr lang="vi-VN" b="1" dirty="0" smtClean="0"/>
              <a:t>Cần Thơ-Cà Mau</a:t>
            </a:r>
            <a:r>
              <a:rPr lang="vi-VN" dirty="0" smtClean="0"/>
              <a:t> theo quy hoạch để giảm tải cho tuyến Quốc lộ 1A, góp phần thúc đẩy phát triển kinh tế-xã hội, bảo đảm quốc phòng an ninh các tỉnh vùng Đồng bằng sông Cửu Long và cả nước.</a:t>
            </a:r>
            <a:endParaRPr lang="en-US" dirty="0"/>
          </a:p>
        </p:txBody>
      </p:sp>
      <p:sp>
        <p:nvSpPr>
          <p:cNvPr id="4" name="Slide Number Placeholder 3"/>
          <p:cNvSpPr>
            <a:spLocks noGrp="1"/>
          </p:cNvSpPr>
          <p:nvPr>
            <p:ph type="sldNum" sz="quarter" idx="10"/>
          </p:nvPr>
        </p:nvSpPr>
        <p:spPr/>
        <p:txBody>
          <a:bodyPr/>
          <a:lstStyle/>
          <a:p>
            <a:fld id="{CBE40377-7959-44A3-9E3A-A2263C614A7F}" type="slidenum">
              <a:rPr lang="en-US" smtClean="0"/>
              <a:t>43</a:t>
            </a:fld>
            <a:endParaRPr lang="en-US"/>
          </a:p>
        </p:txBody>
      </p:sp>
    </p:spTree>
    <p:extLst>
      <p:ext uri="{BB962C8B-B14F-4D97-AF65-F5344CB8AC3E}">
        <p14:creationId xmlns:p14="http://schemas.microsoft.com/office/powerpoint/2010/main" val="3407469170"/>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HÌNH</a:t>
            </a:r>
            <a:r>
              <a:rPr lang="en-US" baseline="0" dirty="0" smtClean="0"/>
              <a:t> DƯỚI :</a:t>
            </a:r>
            <a:r>
              <a:rPr lang="vi-VN" dirty="0" smtClean="0"/>
              <a:t> Một đoạn cao tốc Đà Nẵng- Quảng Ngãi vừa đưa vào khai thác</a:t>
            </a:r>
            <a:endParaRPr lang="en-US" dirty="0" smtClean="0"/>
          </a:p>
          <a:p>
            <a:r>
              <a:rPr lang="vi-VN" b="1" dirty="0" smtClean="0">
                <a:effectLst/>
              </a:rPr>
              <a:t>Đoạn tuyến thuộc hợp phần Jica tài trợ dài 65km, </a:t>
            </a:r>
            <a:r>
              <a:rPr lang="vi-VN" dirty="0" smtClean="0">
                <a:effectLst/>
              </a:rPr>
              <a:t>bắt đầu từ nút giao với Quốc lộ 14B và đường tránh nam hầm Hải Vân (Đà Nẵng) đến nút giao thành phố Tam Kỳ (Quảng Nam). </a:t>
            </a:r>
          </a:p>
          <a:p>
            <a:r>
              <a:rPr lang="vi-VN" b="1" dirty="0" smtClean="0">
                <a:effectLst/>
              </a:rPr>
              <a:t>Đoạn tuyến sử dụng vốn Jica trị giá 798,5 triệu USD, </a:t>
            </a:r>
            <a:r>
              <a:rPr lang="vi-VN" dirty="0" smtClean="0">
                <a:effectLst/>
              </a:rPr>
              <a:t>do Tổng Công ty phát triển đường cao tốc Việt Nam (VEC) làm chủ đầu tư, khởi công ngày 19/5/2013, thiết kế </a:t>
            </a:r>
            <a:r>
              <a:rPr lang="vi-VN" b="1" dirty="0" smtClean="0">
                <a:effectLst/>
              </a:rPr>
              <a:t>theo tiêu chuẩn đường cao tốc loại A, tốc độ tối đa 120km/giờ</a:t>
            </a:r>
            <a:r>
              <a:rPr lang="vi-VN" dirty="0" smtClean="0">
                <a:effectLst/>
              </a:rPr>
              <a:t>; quy mô giai đoạn I là bốn làn xe và hai làn dừng khẩn cấp,</a:t>
            </a:r>
          </a:p>
          <a:p>
            <a:endParaRPr lang="en-US" dirty="0"/>
          </a:p>
        </p:txBody>
      </p:sp>
      <p:sp>
        <p:nvSpPr>
          <p:cNvPr id="4" name="Slide Number Placeholder 3"/>
          <p:cNvSpPr>
            <a:spLocks noGrp="1"/>
          </p:cNvSpPr>
          <p:nvPr>
            <p:ph type="sldNum" sz="quarter" idx="10"/>
          </p:nvPr>
        </p:nvSpPr>
        <p:spPr/>
        <p:txBody>
          <a:bodyPr/>
          <a:lstStyle/>
          <a:p>
            <a:fld id="{CBE40377-7959-44A3-9E3A-A2263C614A7F}" type="slidenum">
              <a:rPr lang="en-US" smtClean="0"/>
              <a:t>44</a:t>
            </a:fld>
            <a:endParaRPr lang="en-US"/>
          </a:p>
        </p:txBody>
      </p:sp>
    </p:spTree>
    <p:extLst>
      <p:ext uri="{BB962C8B-B14F-4D97-AF65-F5344CB8AC3E}">
        <p14:creationId xmlns:p14="http://schemas.microsoft.com/office/powerpoint/2010/main" val="1225032193"/>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smtClean="0"/>
              <a:t>http://baoquangninh.com.vn/Multimedia/201806/xay-dung-dac-khu-van-don-khat-vong-doi-moi-2388113/index.htm</a:t>
            </a:r>
          </a:p>
          <a:p>
            <a:endParaRPr lang="en-US" dirty="0"/>
          </a:p>
        </p:txBody>
      </p:sp>
      <p:sp>
        <p:nvSpPr>
          <p:cNvPr id="4" name="Slide Number Placeholder 3"/>
          <p:cNvSpPr>
            <a:spLocks noGrp="1"/>
          </p:cNvSpPr>
          <p:nvPr>
            <p:ph type="sldNum" sz="quarter" idx="10"/>
          </p:nvPr>
        </p:nvSpPr>
        <p:spPr/>
        <p:txBody>
          <a:bodyPr/>
          <a:lstStyle/>
          <a:p>
            <a:fld id="{CBE40377-7959-44A3-9E3A-A2263C614A7F}" type="slidenum">
              <a:rPr lang="en-US" smtClean="0"/>
              <a:t>45</a:t>
            </a:fld>
            <a:endParaRPr lang="en-US"/>
          </a:p>
        </p:txBody>
      </p:sp>
    </p:spTree>
    <p:extLst>
      <p:ext uri="{BB962C8B-B14F-4D97-AF65-F5344CB8AC3E}">
        <p14:creationId xmlns:p14="http://schemas.microsoft.com/office/powerpoint/2010/main" val="1451258328"/>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err="1" smtClean="0"/>
              <a:t>Tốc</a:t>
            </a:r>
            <a:r>
              <a:rPr lang="en-US" dirty="0" smtClean="0"/>
              <a:t> </a:t>
            </a:r>
            <a:r>
              <a:rPr lang="en-US" dirty="0" err="1" smtClean="0"/>
              <a:t>độ</a:t>
            </a:r>
            <a:r>
              <a:rPr lang="en-US" baseline="0" dirty="0" smtClean="0"/>
              <a:t> 120 km/h</a:t>
            </a:r>
            <a:endParaRPr lang="en-US" dirty="0"/>
          </a:p>
        </p:txBody>
      </p:sp>
      <p:sp>
        <p:nvSpPr>
          <p:cNvPr id="4" name="Slide Number Placeholder 3"/>
          <p:cNvSpPr>
            <a:spLocks noGrp="1"/>
          </p:cNvSpPr>
          <p:nvPr>
            <p:ph type="sldNum" sz="quarter" idx="10"/>
          </p:nvPr>
        </p:nvSpPr>
        <p:spPr/>
        <p:txBody>
          <a:bodyPr/>
          <a:lstStyle/>
          <a:p>
            <a:fld id="{CBE40377-7959-44A3-9E3A-A2263C614A7F}" type="slidenum">
              <a:rPr lang="en-US" smtClean="0"/>
              <a:t>46</a:t>
            </a:fld>
            <a:endParaRPr lang="en-US"/>
          </a:p>
        </p:txBody>
      </p:sp>
    </p:spTree>
    <p:extLst>
      <p:ext uri="{BB962C8B-B14F-4D97-AF65-F5344CB8AC3E}">
        <p14:creationId xmlns:p14="http://schemas.microsoft.com/office/powerpoint/2010/main" val="1867850502"/>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vi-VN" dirty="0" smtClean="0"/>
              <a:t>Đường tỉnh (ĐT) là đường nối trung tâm hành chính của tỉnh với trung tâm hành chính của huyện hoặc trung tâm hành chính của tỉnh lân cận; đường có vị trí quan trọng đối với sự phát triển kinh tế - xã hội của tỉnh.</a:t>
            </a:r>
            <a:endParaRPr lang="en-US" dirty="0"/>
          </a:p>
        </p:txBody>
      </p:sp>
      <p:sp>
        <p:nvSpPr>
          <p:cNvPr id="4" name="Slide Number Placeholder 3"/>
          <p:cNvSpPr>
            <a:spLocks noGrp="1"/>
          </p:cNvSpPr>
          <p:nvPr>
            <p:ph type="sldNum" sz="quarter" idx="10"/>
          </p:nvPr>
        </p:nvSpPr>
        <p:spPr/>
        <p:txBody>
          <a:bodyPr/>
          <a:lstStyle/>
          <a:p>
            <a:fld id="{CBE40377-7959-44A3-9E3A-A2263C614A7F}" type="slidenum">
              <a:rPr lang="en-US" smtClean="0"/>
              <a:t>47</a:t>
            </a:fld>
            <a:endParaRPr lang="en-US"/>
          </a:p>
        </p:txBody>
      </p:sp>
    </p:spTree>
    <p:extLst>
      <p:ext uri="{BB962C8B-B14F-4D97-AF65-F5344CB8AC3E}">
        <p14:creationId xmlns:p14="http://schemas.microsoft.com/office/powerpoint/2010/main" val="367449870"/>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u="none" strike="noStrike" kern="1200" dirty="0" err="1" smtClean="0">
                <a:solidFill>
                  <a:schemeClr val="tx1"/>
                </a:solidFill>
                <a:effectLst/>
                <a:latin typeface="+mn-lt"/>
                <a:ea typeface="+mn-ea"/>
                <a:cs typeface="+mn-cs"/>
                <a:hlinkClick r:id="rId3" tooltip="Quốc lộ 1A"/>
              </a:rPr>
              <a:t>Quốc</a:t>
            </a:r>
            <a:r>
              <a:rPr lang="en-US" sz="1200" u="none" strike="noStrike" kern="1200" dirty="0" smtClean="0">
                <a:solidFill>
                  <a:schemeClr val="tx1"/>
                </a:solidFill>
                <a:effectLst/>
                <a:latin typeface="+mn-lt"/>
                <a:ea typeface="+mn-ea"/>
                <a:cs typeface="+mn-cs"/>
                <a:hlinkClick r:id="rId3" tooltip="Quốc lộ 1A"/>
              </a:rPr>
              <a:t> </a:t>
            </a:r>
            <a:r>
              <a:rPr lang="en-US" sz="1200" u="none" strike="noStrike" kern="1200" dirty="0" err="1" smtClean="0">
                <a:solidFill>
                  <a:schemeClr val="tx1"/>
                </a:solidFill>
                <a:effectLst/>
                <a:latin typeface="+mn-lt"/>
                <a:ea typeface="+mn-ea"/>
                <a:cs typeface="+mn-cs"/>
                <a:hlinkClick r:id="rId3" tooltip="Quốc lộ 1A"/>
              </a:rPr>
              <a:t>lộ</a:t>
            </a:r>
            <a:r>
              <a:rPr lang="en-US" sz="1200" u="none" strike="noStrike" kern="1200" dirty="0" smtClean="0">
                <a:solidFill>
                  <a:schemeClr val="tx1"/>
                </a:solidFill>
                <a:effectLst/>
                <a:latin typeface="+mn-lt"/>
                <a:ea typeface="+mn-ea"/>
                <a:cs typeface="+mn-cs"/>
                <a:hlinkClick r:id="rId3" tooltip="Quốc lộ 1A"/>
              </a:rPr>
              <a:t> 1A</a:t>
            </a:r>
            <a:r>
              <a:rPr lang="en-US" sz="1200" kern="1200" dirty="0" smtClean="0">
                <a:solidFill>
                  <a:schemeClr val="tx1"/>
                </a:solidFill>
                <a:effectLst/>
                <a:latin typeface="+mn-lt"/>
                <a:ea typeface="+mn-ea"/>
                <a:cs typeface="+mn-cs"/>
              </a:rPr>
              <a:t> ;</a:t>
            </a:r>
            <a:r>
              <a:rPr lang="en-US" sz="1200" kern="1200" baseline="0" dirty="0" smtClean="0">
                <a:solidFill>
                  <a:schemeClr val="tx1"/>
                </a:solidFill>
                <a:effectLst/>
                <a:latin typeface="+mn-lt"/>
                <a:ea typeface="+mn-ea"/>
                <a:cs typeface="+mn-cs"/>
              </a:rPr>
              <a:t> </a:t>
            </a:r>
            <a:r>
              <a:rPr lang="en-US" sz="1200" u="none" strike="noStrike" kern="1200" dirty="0" err="1" smtClean="0">
                <a:solidFill>
                  <a:schemeClr val="tx1"/>
                </a:solidFill>
                <a:effectLst/>
                <a:latin typeface="+mn-lt"/>
                <a:ea typeface="+mn-ea"/>
                <a:cs typeface="+mn-cs"/>
                <a:hlinkClick r:id="rId4" tooltip="Quốc lộ 1B"/>
              </a:rPr>
              <a:t>Quốc</a:t>
            </a:r>
            <a:r>
              <a:rPr lang="en-US" sz="1200" u="none" strike="noStrike" kern="1200" dirty="0" smtClean="0">
                <a:solidFill>
                  <a:schemeClr val="tx1"/>
                </a:solidFill>
                <a:effectLst/>
                <a:latin typeface="+mn-lt"/>
                <a:ea typeface="+mn-ea"/>
                <a:cs typeface="+mn-cs"/>
                <a:hlinkClick r:id="rId4" tooltip="Quốc lộ 1B"/>
              </a:rPr>
              <a:t> </a:t>
            </a:r>
            <a:r>
              <a:rPr lang="en-US" sz="1200" u="none" strike="noStrike" kern="1200" dirty="0" err="1" smtClean="0">
                <a:solidFill>
                  <a:schemeClr val="tx1"/>
                </a:solidFill>
                <a:effectLst/>
                <a:latin typeface="+mn-lt"/>
                <a:ea typeface="+mn-ea"/>
                <a:cs typeface="+mn-cs"/>
                <a:hlinkClick r:id="rId4" tooltip="Quốc lộ 1B"/>
              </a:rPr>
              <a:t>lộ</a:t>
            </a:r>
            <a:r>
              <a:rPr lang="en-US" sz="1200" u="none" strike="noStrike" kern="1200" dirty="0" smtClean="0">
                <a:solidFill>
                  <a:schemeClr val="tx1"/>
                </a:solidFill>
                <a:effectLst/>
                <a:latin typeface="+mn-lt"/>
                <a:ea typeface="+mn-ea"/>
                <a:cs typeface="+mn-cs"/>
                <a:hlinkClick r:id="rId4" tooltip="Quốc lộ 1B"/>
              </a:rPr>
              <a:t> 1B</a:t>
            </a:r>
            <a:r>
              <a:rPr lang="en-US" sz="1200" kern="1200" dirty="0" smtClean="0">
                <a:solidFill>
                  <a:schemeClr val="tx1"/>
                </a:solidFill>
                <a:effectLst/>
                <a:latin typeface="+mn-lt"/>
                <a:ea typeface="+mn-ea"/>
                <a:cs typeface="+mn-cs"/>
              </a:rPr>
              <a:t> ;</a:t>
            </a:r>
            <a:r>
              <a:rPr lang="en-US" sz="1200" kern="1200" baseline="0" dirty="0" smtClean="0">
                <a:solidFill>
                  <a:schemeClr val="tx1"/>
                </a:solidFill>
                <a:effectLst/>
                <a:latin typeface="+mn-lt"/>
                <a:ea typeface="+mn-ea"/>
                <a:cs typeface="+mn-cs"/>
              </a:rPr>
              <a:t> </a:t>
            </a:r>
            <a:r>
              <a:rPr lang="en-US" sz="1200" u="none" strike="noStrike" kern="1200" dirty="0" err="1" smtClean="0">
                <a:solidFill>
                  <a:schemeClr val="tx1"/>
                </a:solidFill>
                <a:effectLst/>
                <a:latin typeface="+mn-lt"/>
                <a:ea typeface="+mn-ea"/>
                <a:cs typeface="+mn-cs"/>
                <a:hlinkClick r:id="rId5" tooltip="Quốc lộ 1C"/>
              </a:rPr>
              <a:t>Quốc</a:t>
            </a:r>
            <a:r>
              <a:rPr lang="en-US" sz="1200" u="none" strike="noStrike" kern="1200" dirty="0" smtClean="0">
                <a:solidFill>
                  <a:schemeClr val="tx1"/>
                </a:solidFill>
                <a:effectLst/>
                <a:latin typeface="+mn-lt"/>
                <a:ea typeface="+mn-ea"/>
                <a:cs typeface="+mn-cs"/>
                <a:hlinkClick r:id="rId5" tooltip="Quốc lộ 1C"/>
              </a:rPr>
              <a:t> </a:t>
            </a:r>
            <a:r>
              <a:rPr lang="en-US" sz="1200" u="none" strike="noStrike" kern="1200" dirty="0" err="1" smtClean="0">
                <a:solidFill>
                  <a:schemeClr val="tx1"/>
                </a:solidFill>
                <a:effectLst/>
                <a:latin typeface="+mn-lt"/>
                <a:ea typeface="+mn-ea"/>
                <a:cs typeface="+mn-cs"/>
                <a:hlinkClick r:id="rId5" tooltip="Quốc lộ 1C"/>
              </a:rPr>
              <a:t>lộ</a:t>
            </a:r>
            <a:r>
              <a:rPr lang="en-US" sz="1200" u="none" strike="noStrike" kern="1200" dirty="0" smtClean="0">
                <a:solidFill>
                  <a:schemeClr val="tx1"/>
                </a:solidFill>
                <a:effectLst/>
                <a:latin typeface="+mn-lt"/>
                <a:ea typeface="+mn-ea"/>
                <a:cs typeface="+mn-cs"/>
                <a:hlinkClick r:id="rId5" tooltip="Quốc lộ 1C"/>
              </a:rPr>
              <a:t> 1C</a:t>
            </a:r>
            <a:r>
              <a:rPr lang="en-US" sz="1200" kern="1200" dirty="0" smtClean="0">
                <a:solidFill>
                  <a:schemeClr val="tx1"/>
                </a:solidFill>
                <a:effectLst/>
                <a:latin typeface="+mn-lt"/>
                <a:ea typeface="+mn-ea"/>
                <a:cs typeface="+mn-cs"/>
              </a:rPr>
              <a:t> ;</a:t>
            </a:r>
            <a:r>
              <a:rPr lang="en-US" sz="1200" kern="1200" baseline="0" dirty="0" smtClean="0">
                <a:solidFill>
                  <a:schemeClr val="tx1"/>
                </a:solidFill>
                <a:effectLst/>
                <a:latin typeface="+mn-lt"/>
                <a:ea typeface="+mn-ea"/>
                <a:cs typeface="+mn-cs"/>
              </a:rPr>
              <a:t> </a:t>
            </a:r>
            <a:r>
              <a:rPr lang="en-US" sz="1200" u="none" strike="noStrike" kern="1200" dirty="0" err="1" smtClean="0">
                <a:solidFill>
                  <a:schemeClr val="tx1"/>
                </a:solidFill>
                <a:effectLst/>
                <a:latin typeface="+mn-lt"/>
                <a:ea typeface="+mn-ea"/>
                <a:cs typeface="+mn-cs"/>
                <a:hlinkClick r:id="rId6" tooltip="Quốc lộ 1D"/>
              </a:rPr>
              <a:t>Quốc</a:t>
            </a:r>
            <a:r>
              <a:rPr lang="en-US" sz="1200" u="none" strike="noStrike" kern="1200" dirty="0" smtClean="0">
                <a:solidFill>
                  <a:schemeClr val="tx1"/>
                </a:solidFill>
                <a:effectLst/>
                <a:latin typeface="+mn-lt"/>
                <a:ea typeface="+mn-ea"/>
                <a:cs typeface="+mn-cs"/>
                <a:hlinkClick r:id="rId6" tooltip="Quốc lộ 1D"/>
              </a:rPr>
              <a:t> </a:t>
            </a:r>
            <a:r>
              <a:rPr lang="en-US" sz="1200" u="none" strike="noStrike" kern="1200" dirty="0" err="1" smtClean="0">
                <a:solidFill>
                  <a:schemeClr val="tx1"/>
                </a:solidFill>
                <a:effectLst/>
                <a:latin typeface="+mn-lt"/>
                <a:ea typeface="+mn-ea"/>
                <a:cs typeface="+mn-cs"/>
                <a:hlinkClick r:id="rId6" tooltip="Quốc lộ 1D"/>
              </a:rPr>
              <a:t>lộ</a:t>
            </a:r>
            <a:r>
              <a:rPr lang="en-US" sz="1200" u="none" strike="noStrike" kern="1200" dirty="0" smtClean="0">
                <a:solidFill>
                  <a:schemeClr val="tx1"/>
                </a:solidFill>
                <a:effectLst/>
                <a:latin typeface="+mn-lt"/>
                <a:ea typeface="+mn-ea"/>
                <a:cs typeface="+mn-cs"/>
                <a:hlinkClick r:id="rId6" tooltip="Quốc lộ 1D"/>
              </a:rPr>
              <a:t> 1D</a:t>
            </a:r>
            <a:r>
              <a:rPr lang="en-US" sz="1200" kern="1200" dirty="0" smtClean="0">
                <a:solidFill>
                  <a:schemeClr val="tx1"/>
                </a:solidFill>
                <a:effectLst/>
                <a:latin typeface="+mn-lt"/>
                <a:ea typeface="+mn-ea"/>
                <a:cs typeface="+mn-cs"/>
              </a:rPr>
              <a:t> ;</a:t>
            </a:r>
            <a:r>
              <a:rPr lang="en-US" sz="1200" kern="1200" baseline="0" dirty="0" smtClean="0">
                <a:solidFill>
                  <a:schemeClr val="tx1"/>
                </a:solidFill>
                <a:effectLst/>
                <a:latin typeface="+mn-lt"/>
                <a:ea typeface="+mn-ea"/>
                <a:cs typeface="+mn-cs"/>
              </a:rPr>
              <a:t> </a:t>
            </a:r>
            <a:r>
              <a:rPr lang="en-US" sz="1200" u="none" strike="noStrike" kern="1200" dirty="0" err="1" smtClean="0">
                <a:solidFill>
                  <a:schemeClr val="tx1"/>
                </a:solidFill>
                <a:effectLst/>
                <a:latin typeface="+mn-lt"/>
                <a:ea typeface="+mn-ea"/>
                <a:cs typeface="+mn-cs"/>
                <a:hlinkClick r:id="rId7" tooltip="Quốc lộ 1K"/>
              </a:rPr>
              <a:t>Quốc</a:t>
            </a:r>
            <a:r>
              <a:rPr lang="en-US" sz="1200" u="none" strike="noStrike" kern="1200" dirty="0" smtClean="0">
                <a:solidFill>
                  <a:schemeClr val="tx1"/>
                </a:solidFill>
                <a:effectLst/>
                <a:latin typeface="+mn-lt"/>
                <a:ea typeface="+mn-ea"/>
                <a:cs typeface="+mn-cs"/>
                <a:hlinkClick r:id="rId7" tooltip="Quốc lộ 1K"/>
              </a:rPr>
              <a:t> </a:t>
            </a:r>
            <a:r>
              <a:rPr lang="en-US" sz="1200" u="none" strike="noStrike" kern="1200" dirty="0" err="1" smtClean="0">
                <a:solidFill>
                  <a:schemeClr val="tx1"/>
                </a:solidFill>
                <a:effectLst/>
                <a:latin typeface="+mn-lt"/>
                <a:ea typeface="+mn-ea"/>
                <a:cs typeface="+mn-cs"/>
                <a:hlinkClick r:id="rId7" tooltip="Quốc lộ 1K"/>
              </a:rPr>
              <a:t>lộ</a:t>
            </a:r>
            <a:r>
              <a:rPr lang="en-US" sz="1200" u="none" strike="noStrike" kern="1200" dirty="0" smtClean="0">
                <a:solidFill>
                  <a:schemeClr val="tx1"/>
                </a:solidFill>
                <a:effectLst/>
                <a:latin typeface="+mn-lt"/>
                <a:ea typeface="+mn-ea"/>
                <a:cs typeface="+mn-cs"/>
                <a:hlinkClick r:id="rId7" tooltip="Quốc lộ 1K"/>
              </a:rPr>
              <a:t> 1K</a:t>
            </a:r>
            <a:r>
              <a:rPr lang="en-US" sz="1200" kern="1200" dirty="0" smtClean="0">
                <a:solidFill>
                  <a:schemeClr val="tx1"/>
                </a:solidFill>
                <a:effectLst/>
                <a:latin typeface="+mn-lt"/>
                <a:ea typeface="+mn-ea"/>
                <a:cs typeface="+mn-cs"/>
              </a:rPr>
              <a:t> ;</a:t>
            </a:r>
            <a:r>
              <a:rPr lang="en-US" sz="1200" kern="1200" baseline="0" dirty="0" smtClean="0">
                <a:solidFill>
                  <a:schemeClr val="tx1"/>
                </a:solidFill>
                <a:effectLst/>
                <a:latin typeface="+mn-lt"/>
                <a:ea typeface="+mn-ea"/>
                <a:cs typeface="+mn-cs"/>
              </a:rPr>
              <a:t> </a:t>
            </a:r>
            <a:r>
              <a:rPr lang="en-US" sz="1200" u="none" strike="noStrike" kern="1200" dirty="0" err="1" smtClean="0">
                <a:solidFill>
                  <a:schemeClr val="tx1"/>
                </a:solidFill>
                <a:effectLst/>
                <a:latin typeface="+mn-lt"/>
                <a:ea typeface="+mn-ea"/>
                <a:cs typeface="+mn-cs"/>
                <a:hlinkClick r:id="rId8" tooltip="Quốc lộ 2"/>
              </a:rPr>
              <a:t>Quốc</a:t>
            </a:r>
            <a:r>
              <a:rPr lang="en-US" sz="1200" u="none" strike="noStrike" kern="1200" dirty="0" smtClean="0">
                <a:solidFill>
                  <a:schemeClr val="tx1"/>
                </a:solidFill>
                <a:effectLst/>
                <a:latin typeface="+mn-lt"/>
                <a:ea typeface="+mn-ea"/>
                <a:cs typeface="+mn-cs"/>
                <a:hlinkClick r:id="rId8" tooltip="Quốc lộ 2"/>
              </a:rPr>
              <a:t> </a:t>
            </a:r>
            <a:r>
              <a:rPr lang="en-US" sz="1200" u="none" strike="noStrike" kern="1200" dirty="0" err="1" smtClean="0">
                <a:solidFill>
                  <a:schemeClr val="tx1"/>
                </a:solidFill>
                <a:effectLst/>
                <a:latin typeface="+mn-lt"/>
                <a:ea typeface="+mn-ea"/>
                <a:cs typeface="+mn-cs"/>
                <a:hlinkClick r:id="rId8" tooltip="Quốc lộ 2"/>
              </a:rPr>
              <a:t>lộ</a:t>
            </a:r>
            <a:r>
              <a:rPr lang="en-US" sz="1200" u="none" strike="noStrike" kern="1200" dirty="0" smtClean="0">
                <a:solidFill>
                  <a:schemeClr val="tx1"/>
                </a:solidFill>
                <a:effectLst/>
                <a:latin typeface="+mn-lt"/>
                <a:ea typeface="+mn-ea"/>
                <a:cs typeface="+mn-cs"/>
                <a:hlinkClick r:id="rId8" tooltip="Quốc lộ 2"/>
              </a:rPr>
              <a:t> 2</a:t>
            </a:r>
            <a:r>
              <a:rPr lang="en-US" sz="1200" kern="1200" dirty="0" smtClean="0">
                <a:solidFill>
                  <a:schemeClr val="tx1"/>
                </a:solidFill>
                <a:effectLst/>
                <a:latin typeface="+mn-lt"/>
                <a:ea typeface="+mn-ea"/>
                <a:cs typeface="+mn-cs"/>
              </a:rPr>
              <a:t> ;</a:t>
            </a:r>
            <a:r>
              <a:rPr lang="en-US" sz="1200" kern="1200" baseline="0" dirty="0" smtClean="0">
                <a:solidFill>
                  <a:schemeClr val="tx1"/>
                </a:solidFill>
                <a:effectLst/>
                <a:latin typeface="+mn-lt"/>
                <a:ea typeface="+mn-ea"/>
                <a:cs typeface="+mn-cs"/>
              </a:rPr>
              <a:t> </a:t>
            </a:r>
            <a:r>
              <a:rPr lang="en-US" sz="1200" u="none" strike="noStrike" kern="1200" dirty="0" err="1" smtClean="0">
                <a:solidFill>
                  <a:schemeClr val="tx1"/>
                </a:solidFill>
                <a:effectLst/>
                <a:latin typeface="+mn-lt"/>
                <a:ea typeface="+mn-ea"/>
                <a:cs typeface="+mn-cs"/>
                <a:hlinkClick r:id="rId9" tooltip="Quốc lộ 2B"/>
              </a:rPr>
              <a:t>Quốc</a:t>
            </a:r>
            <a:r>
              <a:rPr lang="en-US" sz="1200" u="none" strike="noStrike" kern="1200" dirty="0" smtClean="0">
                <a:solidFill>
                  <a:schemeClr val="tx1"/>
                </a:solidFill>
                <a:effectLst/>
                <a:latin typeface="+mn-lt"/>
                <a:ea typeface="+mn-ea"/>
                <a:cs typeface="+mn-cs"/>
                <a:hlinkClick r:id="rId9" tooltip="Quốc lộ 2B"/>
              </a:rPr>
              <a:t> </a:t>
            </a:r>
            <a:r>
              <a:rPr lang="en-US" sz="1200" u="none" strike="noStrike" kern="1200" dirty="0" err="1" smtClean="0">
                <a:solidFill>
                  <a:schemeClr val="tx1"/>
                </a:solidFill>
                <a:effectLst/>
                <a:latin typeface="+mn-lt"/>
                <a:ea typeface="+mn-ea"/>
                <a:cs typeface="+mn-cs"/>
                <a:hlinkClick r:id="rId9" tooltip="Quốc lộ 2B"/>
              </a:rPr>
              <a:t>lộ</a:t>
            </a:r>
            <a:r>
              <a:rPr lang="en-US" sz="1200" u="none" strike="noStrike" kern="1200" dirty="0" smtClean="0">
                <a:solidFill>
                  <a:schemeClr val="tx1"/>
                </a:solidFill>
                <a:effectLst/>
                <a:latin typeface="+mn-lt"/>
                <a:ea typeface="+mn-ea"/>
                <a:cs typeface="+mn-cs"/>
                <a:hlinkClick r:id="rId9" tooltip="Quốc lộ 2B"/>
              </a:rPr>
              <a:t> 2B</a:t>
            </a:r>
            <a:r>
              <a:rPr lang="en-US" sz="1200" kern="1200" dirty="0" smtClean="0">
                <a:solidFill>
                  <a:schemeClr val="tx1"/>
                </a:solidFill>
                <a:effectLst/>
                <a:latin typeface="+mn-lt"/>
                <a:ea typeface="+mn-ea"/>
                <a:cs typeface="+mn-cs"/>
              </a:rPr>
              <a:t> ;</a:t>
            </a:r>
            <a:r>
              <a:rPr lang="en-US" sz="1200" kern="1200" baseline="0" dirty="0" smtClean="0">
                <a:solidFill>
                  <a:schemeClr val="tx1"/>
                </a:solidFill>
                <a:effectLst/>
                <a:latin typeface="+mn-lt"/>
                <a:ea typeface="+mn-ea"/>
                <a:cs typeface="+mn-cs"/>
              </a:rPr>
              <a:t> </a:t>
            </a:r>
            <a:r>
              <a:rPr lang="en-US" sz="1200" u="none" strike="noStrike" kern="1200" dirty="0" err="1" smtClean="0">
                <a:solidFill>
                  <a:schemeClr val="tx1"/>
                </a:solidFill>
                <a:effectLst/>
                <a:latin typeface="+mn-lt"/>
                <a:ea typeface="+mn-ea"/>
                <a:cs typeface="+mn-cs"/>
                <a:hlinkClick r:id="rId10" tooltip="Quốc lộ 2C"/>
              </a:rPr>
              <a:t>Quốc</a:t>
            </a:r>
            <a:r>
              <a:rPr lang="en-US" sz="1200" u="none" strike="noStrike" kern="1200" dirty="0" smtClean="0">
                <a:solidFill>
                  <a:schemeClr val="tx1"/>
                </a:solidFill>
                <a:effectLst/>
                <a:latin typeface="+mn-lt"/>
                <a:ea typeface="+mn-ea"/>
                <a:cs typeface="+mn-cs"/>
                <a:hlinkClick r:id="rId10" tooltip="Quốc lộ 2C"/>
              </a:rPr>
              <a:t> </a:t>
            </a:r>
            <a:r>
              <a:rPr lang="en-US" sz="1200" u="none" strike="noStrike" kern="1200" dirty="0" err="1" smtClean="0">
                <a:solidFill>
                  <a:schemeClr val="tx1"/>
                </a:solidFill>
                <a:effectLst/>
                <a:latin typeface="+mn-lt"/>
                <a:ea typeface="+mn-ea"/>
                <a:cs typeface="+mn-cs"/>
                <a:hlinkClick r:id="rId10" tooltip="Quốc lộ 2C"/>
              </a:rPr>
              <a:t>lộ</a:t>
            </a:r>
            <a:r>
              <a:rPr lang="en-US" sz="1200" u="none" strike="noStrike" kern="1200" dirty="0" smtClean="0">
                <a:solidFill>
                  <a:schemeClr val="tx1"/>
                </a:solidFill>
                <a:effectLst/>
                <a:latin typeface="+mn-lt"/>
                <a:ea typeface="+mn-ea"/>
                <a:cs typeface="+mn-cs"/>
                <a:hlinkClick r:id="rId10" tooltip="Quốc lộ 2C"/>
              </a:rPr>
              <a:t> 2C</a:t>
            </a:r>
            <a:r>
              <a:rPr lang="en-US" sz="1200" kern="1200" dirty="0" smtClean="0">
                <a:solidFill>
                  <a:schemeClr val="tx1"/>
                </a:solidFill>
                <a:effectLst/>
                <a:latin typeface="+mn-lt"/>
                <a:ea typeface="+mn-ea"/>
                <a:cs typeface="+mn-cs"/>
              </a:rPr>
              <a:t> ;</a:t>
            </a:r>
            <a:r>
              <a:rPr lang="en-US" sz="1200" kern="1200" baseline="0" dirty="0" smtClean="0">
                <a:solidFill>
                  <a:schemeClr val="tx1"/>
                </a:solidFill>
                <a:effectLst/>
                <a:latin typeface="+mn-lt"/>
                <a:ea typeface="+mn-ea"/>
                <a:cs typeface="+mn-cs"/>
              </a:rPr>
              <a:t> </a:t>
            </a:r>
            <a:r>
              <a:rPr lang="en-US" sz="1200" u="none" strike="noStrike" kern="1200" dirty="0" err="1" smtClean="0">
                <a:solidFill>
                  <a:schemeClr val="tx1"/>
                </a:solidFill>
                <a:effectLst/>
                <a:latin typeface="+mn-lt"/>
                <a:ea typeface="+mn-ea"/>
                <a:cs typeface="+mn-cs"/>
                <a:hlinkClick r:id="rId11" tooltip="Quốc lộ 2D (trang chưa được viết)"/>
              </a:rPr>
              <a:t>Quốc</a:t>
            </a:r>
            <a:r>
              <a:rPr lang="en-US" sz="1200" u="none" strike="noStrike" kern="1200" dirty="0" smtClean="0">
                <a:solidFill>
                  <a:schemeClr val="tx1"/>
                </a:solidFill>
                <a:effectLst/>
                <a:latin typeface="+mn-lt"/>
                <a:ea typeface="+mn-ea"/>
                <a:cs typeface="+mn-cs"/>
                <a:hlinkClick r:id="rId11" tooltip="Quốc lộ 2D (trang chưa được viết)"/>
              </a:rPr>
              <a:t> </a:t>
            </a:r>
            <a:r>
              <a:rPr lang="en-US" sz="1200" u="none" strike="noStrike" kern="1200" dirty="0" err="1" smtClean="0">
                <a:solidFill>
                  <a:schemeClr val="tx1"/>
                </a:solidFill>
                <a:effectLst/>
                <a:latin typeface="+mn-lt"/>
                <a:ea typeface="+mn-ea"/>
                <a:cs typeface="+mn-cs"/>
                <a:hlinkClick r:id="rId11" tooltip="Quốc lộ 2D (trang chưa được viết)"/>
              </a:rPr>
              <a:t>lộ</a:t>
            </a:r>
            <a:r>
              <a:rPr lang="en-US" sz="1200" u="none" strike="noStrike" kern="1200" dirty="0" smtClean="0">
                <a:solidFill>
                  <a:schemeClr val="tx1"/>
                </a:solidFill>
                <a:effectLst/>
                <a:latin typeface="+mn-lt"/>
                <a:ea typeface="+mn-ea"/>
                <a:cs typeface="+mn-cs"/>
                <a:hlinkClick r:id="rId11" tooltip="Quốc lộ 2D (trang chưa được viết)"/>
              </a:rPr>
              <a:t> 2D</a:t>
            </a:r>
            <a:r>
              <a:rPr lang="en-US" sz="1200" kern="1200" dirty="0" smtClean="0">
                <a:solidFill>
                  <a:schemeClr val="tx1"/>
                </a:solidFill>
                <a:effectLst/>
                <a:latin typeface="+mn-lt"/>
                <a:ea typeface="+mn-ea"/>
                <a:cs typeface="+mn-cs"/>
              </a:rPr>
              <a:t> ;</a:t>
            </a:r>
            <a:r>
              <a:rPr lang="en-US" sz="1200" kern="1200" baseline="0" dirty="0" smtClean="0">
                <a:solidFill>
                  <a:schemeClr val="tx1"/>
                </a:solidFill>
                <a:effectLst/>
                <a:latin typeface="+mn-lt"/>
                <a:ea typeface="+mn-ea"/>
                <a:cs typeface="+mn-cs"/>
              </a:rPr>
              <a:t> </a:t>
            </a:r>
            <a:r>
              <a:rPr lang="en-US" sz="1200" u="none" strike="noStrike" kern="1200" dirty="0" err="1" smtClean="0">
                <a:solidFill>
                  <a:schemeClr val="tx1"/>
                </a:solidFill>
                <a:effectLst/>
                <a:latin typeface="+mn-lt"/>
                <a:ea typeface="+mn-ea"/>
                <a:cs typeface="+mn-cs"/>
                <a:hlinkClick r:id="rId12" tooltip="Quốc lộ 3"/>
              </a:rPr>
              <a:t>Quốc</a:t>
            </a:r>
            <a:r>
              <a:rPr lang="en-US" sz="1200" u="none" strike="noStrike" kern="1200" dirty="0" smtClean="0">
                <a:solidFill>
                  <a:schemeClr val="tx1"/>
                </a:solidFill>
                <a:effectLst/>
                <a:latin typeface="+mn-lt"/>
                <a:ea typeface="+mn-ea"/>
                <a:cs typeface="+mn-cs"/>
                <a:hlinkClick r:id="rId12" tooltip="Quốc lộ 3"/>
              </a:rPr>
              <a:t> </a:t>
            </a:r>
            <a:r>
              <a:rPr lang="en-US" sz="1200" u="none" strike="noStrike" kern="1200" dirty="0" err="1" smtClean="0">
                <a:solidFill>
                  <a:schemeClr val="tx1"/>
                </a:solidFill>
                <a:effectLst/>
                <a:latin typeface="+mn-lt"/>
                <a:ea typeface="+mn-ea"/>
                <a:cs typeface="+mn-cs"/>
                <a:hlinkClick r:id="rId12" tooltip="Quốc lộ 3"/>
              </a:rPr>
              <a:t>lộ</a:t>
            </a:r>
            <a:r>
              <a:rPr lang="en-US" sz="1200" u="none" strike="noStrike" kern="1200" dirty="0" smtClean="0">
                <a:solidFill>
                  <a:schemeClr val="tx1"/>
                </a:solidFill>
                <a:effectLst/>
                <a:latin typeface="+mn-lt"/>
                <a:ea typeface="+mn-ea"/>
                <a:cs typeface="+mn-cs"/>
                <a:hlinkClick r:id="rId12" tooltip="Quốc lộ 3"/>
              </a:rPr>
              <a:t> 3</a:t>
            </a:r>
            <a:r>
              <a:rPr lang="en-US" sz="1200" kern="1200" dirty="0" smtClean="0">
                <a:solidFill>
                  <a:schemeClr val="tx1"/>
                </a:solidFill>
                <a:effectLst/>
                <a:latin typeface="+mn-lt"/>
                <a:ea typeface="+mn-ea"/>
                <a:cs typeface="+mn-cs"/>
              </a:rPr>
              <a:t> ;</a:t>
            </a:r>
            <a:r>
              <a:rPr lang="en-US" sz="1200" kern="1200" baseline="0" dirty="0" smtClean="0">
                <a:solidFill>
                  <a:schemeClr val="tx1"/>
                </a:solidFill>
                <a:effectLst/>
                <a:latin typeface="+mn-lt"/>
                <a:ea typeface="+mn-ea"/>
                <a:cs typeface="+mn-cs"/>
              </a:rPr>
              <a:t> </a:t>
            </a:r>
            <a:r>
              <a:rPr lang="en-US" sz="1200" u="none" strike="noStrike" kern="1200" dirty="0" err="1" smtClean="0">
                <a:solidFill>
                  <a:schemeClr val="tx1"/>
                </a:solidFill>
                <a:effectLst/>
                <a:latin typeface="+mn-lt"/>
                <a:ea typeface="+mn-ea"/>
                <a:cs typeface="+mn-cs"/>
                <a:hlinkClick r:id="rId13" tooltip="Quốc lộ 3B"/>
              </a:rPr>
              <a:t>Quốc</a:t>
            </a:r>
            <a:r>
              <a:rPr lang="en-US" sz="1200" u="none" strike="noStrike" kern="1200" dirty="0" smtClean="0">
                <a:solidFill>
                  <a:schemeClr val="tx1"/>
                </a:solidFill>
                <a:effectLst/>
                <a:latin typeface="+mn-lt"/>
                <a:ea typeface="+mn-ea"/>
                <a:cs typeface="+mn-cs"/>
                <a:hlinkClick r:id="rId13" tooltip="Quốc lộ 3B"/>
              </a:rPr>
              <a:t> </a:t>
            </a:r>
            <a:r>
              <a:rPr lang="en-US" sz="1200" u="none" strike="noStrike" kern="1200" dirty="0" err="1" smtClean="0">
                <a:solidFill>
                  <a:schemeClr val="tx1"/>
                </a:solidFill>
                <a:effectLst/>
                <a:latin typeface="+mn-lt"/>
                <a:ea typeface="+mn-ea"/>
                <a:cs typeface="+mn-cs"/>
                <a:hlinkClick r:id="rId13" tooltip="Quốc lộ 3B"/>
              </a:rPr>
              <a:t>lộ</a:t>
            </a:r>
            <a:r>
              <a:rPr lang="en-US" sz="1200" u="none" strike="noStrike" kern="1200" dirty="0" smtClean="0">
                <a:solidFill>
                  <a:schemeClr val="tx1"/>
                </a:solidFill>
                <a:effectLst/>
                <a:latin typeface="+mn-lt"/>
                <a:ea typeface="+mn-ea"/>
                <a:cs typeface="+mn-cs"/>
                <a:hlinkClick r:id="rId13" tooltip="Quốc lộ 3B"/>
              </a:rPr>
              <a:t> 3B</a:t>
            </a:r>
            <a:r>
              <a:rPr lang="en-US" sz="1200" kern="1200" dirty="0" smtClean="0">
                <a:solidFill>
                  <a:schemeClr val="tx1"/>
                </a:solidFill>
                <a:effectLst/>
                <a:latin typeface="+mn-lt"/>
                <a:ea typeface="+mn-ea"/>
                <a:cs typeface="+mn-cs"/>
              </a:rPr>
              <a:t> ;</a:t>
            </a:r>
            <a:r>
              <a:rPr lang="en-US" sz="1200" kern="1200" baseline="0" dirty="0" smtClean="0">
                <a:solidFill>
                  <a:schemeClr val="tx1"/>
                </a:solidFill>
                <a:effectLst/>
                <a:latin typeface="+mn-lt"/>
                <a:ea typeface="+mn-ea"/>
                <a:cs typeface="+mn-cs"/>
              </a:rPr>
              <a:t> </a:t>
            </a:r>
            <a:r>
              <a:rPr lang="en-US" sz="1200" u="none" strike="noStrike" kern="1200" dirty="0" err="1" smtClean="0">
                <a:solidFill>
                  <a:schemeClr val="tx1"/>
                </a:solidFill>
                <a:effectLst/>
                <a:latin typeface="+mn-lt"/>
                <a:ea typeface="+mn-ea"/>
                <a:cs typeface="+mn-cs"/>
                <a:hlinkClick r:id="rId14" tooltip="Quốc lộ 4"/>
              </a:rPr>
              <a:t>Quốc</a:t>
            </a:r>
            <a:r>
              <a:rPr lang="en-US" sz="1200" u="none" strike="noStrike" kern="1200" dirty="0" smtClean="0">
                <a:solidFill>
                  <a:schemeClr val="tx1"/>
                </a:solidFill>
                <a:effectLst/>
                <a:latin typeface="+mn-lt"/>
                <a:ea typeface="+mn-ea"/>
                <a:cs typeface="+mn-cs"/>
                <a:hlinkClick r:id="rId14" tooltip="Quốc lộ 4"/>
              </a:rPr>
              <a:t> </a:t>
            </a:r>
            <a:r>
              <a:rPr lang="en-US" sz="1200" u="none" strike="noStrike" kern="1200" dirty="0" err="1" smtClean="0">
                <a:solidFill>
                  <a:schemeClr val="tx1"/>
                </a:solidFill>
                <a:effectLst/>
                <a:latin typeface="+mn-lt"/>
                <a:ea typeface="+mn-ea"/>
                <a:cs typeface="+mn-cs"/>
                <a:hlinkClick r:id="rId14" tooltip="Quốc lộ 4"/>
              </a:rPr>
              <a:t>lộ</a:t>
            </a:r>
            <a:r>
              <a:rPr lang="en-US" sz="1200" u="none" strike="noStrike" kern="1200" dirty="0" smtClean="0">
                <a:solidFill>
                  <a:schemeClr val="tx1"/>
                </a:solidFill>
                <a:effectLst/>
                <a:latin typeface="+mn-lt"/>
                <a:ea typeface="+mn-ea"/>
                <a:cs typeface="+mn-cs"/>
                <a:hlinkClick r:id="rId14" tooltip="Quốc lộ 4"/>
              </a:rPr>
              <a:t> 4</a:t>
            </a:r>
            <a:r>
              <a:rPr lang="en-US" sz="1200" kern="1200" dirty="0" smtClean="0">
                <a:solidFill>
                  <a:schemeClr val="tx1"/>
                </a:solidFill>
                <a:effectLst/>
                <a:latin typeface="+mn-lt"/>
                <a:ea typeface="+mn-ea"/>
                <a:cs typeface="+mn-cs"/>
              </a:rPr>
              <a:t> ;</a:t>
            </a:r>
            <a:r>
              <a:rPr lang="en-US" sz="1200" kern="1200" baseline="0" dirty="0" smtClean="0">
                <a:solidFill>
                  <a:schemeClr val="tx1"/>
                </a:solidFill>
                <a:effectLst/>
                <a:latin typeface="+mn-lt"/>
                <a:ea typeface="+mn-ea"/>
                <a:cs typeface="+mn-cs"/>
              </a:rPr>
              <a:t> </a:t>
            </a:r>
            <a:r>
              <a:rPr lang="en-US" sz="1200" u="none" strike="noStrike" kern="1200" dirty="0" err="1" smtClean="0">
                <a:solidFill>
                  <a:schemeClr val="tx1"/>
                </a:solidFill>
                <a:effectLst/>
                <a:latin typeface="+mn-lt"/>
                <a:ea typeface="+mn-ea"/>
                <a:cs typeface="+mn-cs"/>
                <a:hlinkClick r:id="rId15" tooltip="Quốc lộ 5A"/>
              </a:rPr>
              <a:t>Quốc</a:t>
            </a:r>
            <a:r>
              <a:rPr lang="en-US" sz="1200" u="none" strike="noStrike" kern="1200" dirty="0" smtClean="0">
                <a:solidFill>
                  <a:schemeClr val="tx1"/>
                </a:solidFill>
                <a:effectLst/>
                <a:latin typeface="+mn-lt"/>
                <a:ea typeface="+mn-ea"/>
                <a:cs typeface="+mn-cs"/>
                <a:hlinkClick r:id="rId15" tooltip="Quốc lộ 5A"/>
              </a:rPr>
              <a:t> </a:t>
            </a:r>
            <a:r>
              <a:rPr lang="en-US" sz="1200" u="none" strike="noStrike" kern="1200" dirty="0" err="1" smtClean="0">
                <a:solidFill>
                  <a:schemeClr val="tx1"/>
                </a:solidFill>
                <a:effectLst/>
                <a:latin typeface="+mn-lt"/>
                <a:ea typeface="+mn-ea"/>
                <a:cs typeface="+mn-cs"/>
                <a:hlinkClick r:id="rId15" tooltip="Quốc lộ 5A"/>
              </a:rPr>
              <a:t>lộ</a:t>
            </a:r>
            <a:r>
              <a:rPr lang="en-US" sz="1200" u="none" strike="noStrike" kern="1200" dirty="0" smtClean="0">
                <a:solidFill>
                  <a:schemeClr val="tx1"/>
                </a:solidFill>
                <a:effectLst/>
                <a:latin typeface="+mn-lt"/>
                <a:ea typeface="+mn-ea"/>
                <a:cs typeface="+mn-cs"/>
                <a:hlinkClick r:id="rId15" tooltip="Quốc lộ 5A"/>
              </a:rPr>
              <a:t> 5</a:t>
            </a:r>
            <a:r>
              <a:rPr lang="en-US" sz="1200" kern="1200" dirty="0" smtClean="0">
                <a:solidFill>
                  <a:schemeClr val="tx1"/>
                </a:solidFill>
                <a:effectLst/>
                <a:latin typeface="+mn-lt"/>
                <a:ea typeface="+mn-ea"/>
                <a:cs typeface="+mn-cs"/>
              </a:rPr>
              <a:t> ;</a:t>
            </a:r>
            <a:r>
              <a:rPr lang="en-US" sz="1200" kern="1200" baseline="0" dirty="0" smtClean="0">
                <a:solidFill>
                  <a:schemeClr val="tx1"/>
                </a:solidFill>
                <a:effectLst/>
                <a:latin typeface="+mn-lt"/>
                <a:ea typeface="+mn-ea"/>
                <a:cs typeface="+mn-cs"/>
              </a:rPr>
              <a:t> </a:t>
            </a:r>
            <a:r>
              <a:rPr lang="en-US" sz="1200" u="none" strike="noStrike" kern="1200" dirty="0" err="1" smtClean="0">
                <a:solidFill>
                  <a:schemeClr val="tx1"/>
                </a:solidFill>
                <a:effectLst/>
                <a:latin typeface="+mn-lt"/>
                <a:ea typeface="+mn-ea"/>
                <a:cs typeface="+mn-cs"/>
                <a:hlinkClick r:id="rId16" tooltip="Quốc lộ 6"/>
              </a:rPr>
              <a:t>Quốc</a:t>
            </a:r>
            <a:r>
              <a:rPr lang="en-US" sz="1200" u="none" strike="noStrike" kern="1200" dirty="0" smtClean="0">
                <a:solidFill>
                  <a:schemeClr val="tx1"/>
                </a:solidFill>
                <a:effectLst/>
                <a:latin typeface="+mn-lt"/>
                <a:ea typeface="+mn-ea"/>
                <a:cs typeface="+mn-cs"/>
                <a:hlinkClick r:id="rId16" tooltip="Quốc lộ 6"/>
              </a:rPr>
              <a:t> </a:t>
            </a:r>
            <a:r>
              <a:rPr lang="en-US" sz="1200" u="none" strike="noStrike" kern="1200" dirty="0" err="1" smtClean="0">
                <a:solidFill>
                  <a:schemeClr val="tx1"/>
                </a:solidFill>
                <a:effectLst/>
                <a:latin typeface="+mn-lt"/>
                <a:ea typeface="+mn-ea"/>
                <a:cs typeface="+mn-cs"/>
                <a:hlinkClick r:id="rId16" tooltip="Quốc lộ 6"/>
              </a:rPr>
              <a:t>lộ</a:t>
            </a:r>
            <a:r>
              <a:rPr lang="en-US" sz="1200" u="none" strike="noStrike" kern="1200" dirty="0" smtClean="0">
                <a:solidFill>
                  <a:schemeClr val="tx1"/>
                </a:solidFill>
                <a:effectLst/>
                <a:latin typeface="+mn-lt"/>
                <a:ea typeface="+mn-ea"/>
                <a:cs typeface="+mn-cs"/>
                <a:hlinkClick r:id="rId16" tooltip="Quốc lộ 6"/>
              </a:rPr>
              <a:t> 6</a:t>
            </a:r>
            <a:r>
              <a:rPr lang="en-US" sz="1200" kern="1200" dirty="0" smtClean="0">
                <a:solidFill>
                  <a:schemeClr val="tx1"/>
                </a:solidFill>
                <a:effectLst/>
                <a:latin typeface="+mn-lt"/>
                <a:ea typeface="+mn-ea"/>
                <a:cs typeface="+mn-cs"/>
              </a:rPr>
              <a:t> ;</a:t>
            </a:r>
            <a:r>
              <a:rPr lang="en-US" sz="1200" kern="1200" baseline="0" dirty="0" smtClean="0">
                <a:solidFill>
                  <a:schemeClr val="tx1"/>
                </a:solidFill>
                <a:effectLst/>
                <a:latin typeface="+mn-lt"/>
                <a:ea typeface="+mn-ea"/>
                <a:cs typeface="+mn-cs"/>
              </a:rPr>
              <a:t> </a:t>
            </a:r>
            <a:r>
              <a:rPr lang="en-US" sz="1200" u="none" strike="noStrike" kern="1200" dirty="0" err="1" smtClean="0">
                <a:solidFill>
                  <a:schemeClr val="tx1"/>
                </a:solidFill>
                <a:effectLst/>
                <a:latin typeface="+mn-lt"/>
                <a:ea typeface="+mn-ea"/>
                <a:cs typeface="+mn-cs"/>
                <a:hlinkClick r:id="rId17" tooltip="Quốc lộ 6B (trang chưa được viết)"/>
              </a:rPr>
              <a:t>Quốc</a:t>
            </a:r>
            <a:r>
              <a:rPr lang="en-US" sz="1200" u="none" strike="noStrike" kern="1200" dirty="0" smtClean="0">
                <a:solidFill>
                  <a:schemeClr val="tx1"/>
                </a:solidFill>
                <a:effectLst/>
                <a:latin typeface="+mn-lt"/>
                <a:ea typeface="+mn-ea"/>
                <a:cs typeface="+mn-cs"/>
                <a:hlinkClick r:id="rId17" tooltip="Quốc lộ 6B (trang chưa được viết)"/>
              </a:rPr>
              <a:t> </a:t>
            </a:r>
            <a:r>
              <a:rPr lang="en-US" sz="1200" u="none" strike="noStrike" kern="1200" dirty="0" err="1" smtClean="0">
                <a:solidFill>
                  <a:schemeClr val="tx1"/>
                </a:solidFill>
                <a:effectLst/>
                <a:latin typeface="+mn-lt"/>
                <a:ea typeface="+mn-ea"/>
                <a:cs typeface="+mn-cs"/>
                <a:hlinkClick r:id="rId17" tooltip="Quốc lộ 6B (trang chưa được viết)"/>
              </a:rPr>
              <a:t>lộ</a:t>
            </a:r>
            <a:r>
              <a:rPr lang="en-US" sz="1200" u="none" strike="noStrike" kern="1200" dirty="0" smtClean="0">
                <a:solidFill>
                  <a:schemeClr val="tx1"/>
                </a:solidFill>
                <a:effectLst/>
                <a:latin typeface="+mn-lt"/>
                <a:ea typeface="+mn-ea"/>
                <a:cs typeface="+mn-cs"/>
                <a:hlinkClick r:id="rId17" tooltip="Quốc lộ 6B (trang chưa được viết)"/>
              </a:rPr>
              <a:t> 6B</a:t>
            </a:r>
            <a:r>
              <a:rPr lang="en-US" sz="1200" kern="1200" dirty="0" smtClean="0">
                <a:solidFill>
                  <a:schemeClr val="tx1"/>
                </a:solidFill>
                <a:effectLst/>
                <a:latin typeface="+mn-lt"/>
                <a:ea typeface="+mn-ea"/>
                <a:cs typeface="+mn-cs"/>
              </a:rPr>
              <a:t> ;</a:t>
            </a:r>
            <a:r>
              <a:rPr lang="en-US" sz="1200" kern="1200" baseline="0" dirty="0" smtClean="0">
                <a:solidFill>
                  <a:schemeClr val="tx1"/>
                </a:solidFill>
                <a:effectLst/>
                <a:latin typeface="+mn-lt"/>
                <a:ea typeface="+mn-ea"/>
                <a:cs typeface="+mn-cs"/>
              </a:rPr>
              <a:t> </a:t>
            </a:r>
            <a:r>
              <a:rPr lang="en-US" sz="1200" u="none" strike="noStrike" kern="1200" dirty="0" err="1" smtClean="0">
                <a:solidFill>
                  <a:schemeClr val="tx1"/>
                </a:solidFill>
                <a:effectLst/>
                <a:latin typeface="+mn-lt"/>
                <a:ea typeface="+mn-ea"/>
                <a:cs typeface="+mn-cs"/>
                <a:hlinkClick r:id="rId18" tooltip="Quốc lộ 6C (trang chưa được viết)"/>
              </a:rPr>
              <a:t>Quốc</a:t>
            </a:r>
            <a:r>
              <a:rPr lang="en-US" sz="1200" u="none" strike="noStrike" kern="1200" dirty="0" smtClean="0">
                <a:solidFill>
                  <a:schemeClr val="tx1"/>
                </a:solidFill>
                <a:effectLst/>
                <a:latin typeface="+mn-lt"/>
                <a:ea typeface="+mn-ea"/>
                <a:cs typeface="+mn-cs"/>
                <a:hlinkClick r:id="rId18" tooltip="Quốc lộ 6C (trang chưa được viết)"/>
              </a:rPr>
              <a:t> </a:t>
            </a:r>
            <a:r>
              <a:rPr lang="en-US" sz="1200" u="none" strike="noStrike" kern="1200" dirty="0" err="1" smtClean="0">
                <a:solidFill>
                  <a:schemeClr val="tx1"/>
                </a:solidFill>
                <a:effectLst/>
                <a:latin typeface="+mn-lt"/>
                <a:ea typeface="+mn-ea"/>
                <a:cs typeface="+mn-cs"/>
                <a:hlinkClick r:id="rId18" tooltip="Quốc lộ 6C (trang chưa được viết)"/>
              </a:rPr>
              <a:t>lộ</a:t>
            </a:r>
            <a:r>
              <a:rPr lang="en-US" sz="1200" u="none" strike="noStrike" kern="1200" dirty="0" smtClean="0">
                <a:solidFill>
                  <a:schemeClr val="tx1"/>
                </a:solidFill>
                <a:effectLst/>
                <a:latin typeface="+mn-lt"/>
                <a:ea typeface="+mn-ea"/>
                <a:cs typeface="+mn-cs"/>
                <a:hlinkClick r:id="rId18" tooltip="Quốc lộ 6C (trang chưa được viết)"/>
              </a:rPr>
              <a:t> 6C</a:t>
            </a:r>
            <a:r>
              <a:rPr lang="en-US" sz="1200" kern="1200" dirty="0" smtClean="0">
                <a:solidFill>
                  <a:schemeClr val="tx1"/>
                </a:solidFill>
                <a:effectLst/>
                <a:latin typeface="+mn-lt"/>
                <a:ea typeface="+mn-ea"/>
                <a:cs typeface="+mn-cs"/>
              </a:rPr>
              <a:t>: ;</a:t>
            </a:r>
            <a:r>
              <a:rPr lang="en-US" sz="1200" kern="1200" baseline="0" dirty="0" smtClean="0">
                <a:solidFill>
                  <a:schemeClr val="tx1"/>
                </a:solidFill>
                <a:effectLst/>
                <a:latin typeface="+mn-lt"/>
                <a:ea typeface="+mn-ea"/>
                <a:cs typeface="+mn-cs"/>
              </a:rPr>
              <a:t> </a:t>
            </a:r>
            <a:r>
              <a:rPr lang="en-US" sz="1200" u="none" strike="noStrike" kern="1200" dirty="0" err="1" smtClean="0">
                <a:solidFill>
                  <a:schemeClr val="tx1"/>
                </a:solidFill>
                <a:effectLst/>
                <a:latin typeface="+mn-lt"/>
                <a:ea typeface="+mn-ea"/>
                <a:cs typeface="+mn-cs"/>
                <a:hlinkClick r:id="rId19" tooltip="Quốc lộ 7"/>
              </a:rPr>
              <a:t>Quốc</a:t>
            </a:r>
            <a:r>
              <a:rPr lang="en-US" sz="1200" u="none" strike="noStrike" kern="1200" dirty="0" smtClean="0">
                <a:solidFill>
                  <a:schemeClr val="tx1"/>
                </a:solidFill>
                <a:effectLst/>
                <a:latin typeface="+mn-lt"/>
                <a:ea typeface="+mn-ea"/>
                <a:cs typeface="+mn-cs"/>
                <a:hlinkClick r:id="rId19" tooltip="Quốc lộ 7"/>
              </a:rPr>
              <a:t> </a:t>
            </a:r>
            <a:r>
              <a:rPr lang="en-US" sz="1200" u="none" strike="noStrike" kern="1200" dirty="0" err="1" smtClean="0">
                <a:solidFill>
                  <a:schemeClr val="tx1"/>
                </a:solidFill>
                <a:effectLst/>
                <a:latin typeface="+mn-lt"/>
                <a:ea typeface="+mn-ea"/>
                <a:cs typeface="+mn-cs"/>
                <a:hlinkClick r:id="rId19" tooltip="Quốc lộ 7"/>
              </a:rPr>
              <a:t>lộ</a:t>
            </a:r>
            <a:r>
              <a:rPr lang="en-US" sz="1200" u="none" strike="noStrike" kern="1200" dirty="0" smtClean="0">
                <a:solidFill>
                  <a:schemeClr val="tx1"/>
                </a:solidFill>
                <a:effectLst/>
                <a:latin typeface="+mn-lt"/>
                <a:ea typeface="+mn-ea"/>
                <a:cs typeface="+mn-cs"/>
                <a:hlinkClick r:id="rId19" tooltip="Quốc lộ 7"/>
              </a:rPr>
              <a:t> 7</a:t>
            </a:r>
            <a:r>
              <a:rPr lang="en-US" sz="1200" kern="1200" dirty="0" smtClean="0">
                <a:solidFill>
                  <a:schemeClr val="tx1"/>
                </a:solidFill>
                <a:effectLst/>
                <a:latin typeface="+mn-lt"/>
                <a:ea typeface="+mn-ea"/>
                <a:cs typeface="+mn-cs"/>
              </a:rPr>
              <a:t> ;</a:t>
            </a:r>
            <a:r>
              <a:rPr lang="en-US" sz="1200" kern="1200" baseline="0" dirty="0" smtClean="0">
                <a:solidFill>
                  <a:schemeClr val="tx1"/>
                </a:solidFill>
                <a:effectLst/>
                <a:latin typeface="+mn-lt"/>
                <a:ea typeface="+mn-ea"/>
                <a:cs typeface="+mn-cs"/>
              </a:rPr>
              <a:t> </a:t>
            </a:r>
            <a:r>
              <a:rPr lang="en-US" sz="1200" u="none" strike="noStrike" kern="1200" dirty="0" err="1" smtClean="0">
                <a:solidFill>
                  <a:schemeClr val="tx1"/>
                </a:solidFill>
                <a:effectLst/>
                <a:latin typeface="+mn-lt"/>
                <a:ea typeface="+mn-ea"/>
                <a:cs typeface="+mn-cs"/>
                <a:hlinkClick r:id="rId20" tooltip="Quốc lộ 7B (trang chưa được viết)"/>
              </a:rPr>
              <a:t>Quốc</a:t>
            </a:r>
            <a:r>
              <a:rPr lang="en-US" sz="1200" u="none" strike="noStrike" kern="1200" dirty="0" smtClean="0">
                <a:solidFill>
                  <a:schemeClr val="tx1"/>
                </a:solidFill>
                <a:effectLst/>
                <a:latin typeface="+mn-lt"/>
                <a:ea typeface="+mn-ea"/>
                <a:cs typeface="+mn-cs"/>
                <a:hlinkClick r:id="rId20" tooltip="Quốc lộ 7B (trang chưa được viết)"/>
              </a:rPr>
              <a:t> </a:t>
            </a:r>
            <a:r>
              <a:rPr lang="en-US" sz="1200" u="none" strike="noStrike" kern="1200" dirty="0" err="1" smtClean="0">
                <a:solidFill>
                  <a:schemeClr val="tx1"/>
                </a:solidFill>
                <a:effectLst/>
                <a:latin typeface="+mn-lt"/>
                <a:ea typeface="+mn-ea"/>
                <a:cs typeface="+mn-cs"/>
                <a:hlinkClick r:id="rId20" tooltip="Quốc lộ 7B (trang chưa được viết)"/>
              </a:rPr>
              <a:t>lộ</a:t>
            </a:r>
            <a:r>
              <a:rPr lang="en-US" sz="1200" u="none" strike="noStrike" kern="1200" dirty="0" smtClean="0">
                <a:solidFill>
                  <a:schemeClr val="tx1"/>
                </a:solidFill>
                <a:effectLst/>
                <a:latin typeface="+mn-lt"/>
                <a:ea typeface="+mn-ea"/>
                <a:cs typeface="+mn-cs"/>
                <a:hlinkClick r:id="rId20" tooltip="Quốc lộ 7B (trang chưa được viết)"/>
              </a:rPr>
              <a:t> 7B</a:t>
            </a:r>
            <a:r>
              <a:rPr lang="en-US" sz="1200" kern="1200" dirty="0" smtClean="0">
                <a:solidFill>
                  <a:schemeClr val="tx1"/>
                </a:solidFill>
                <a:effectLst/>
                <a:latin typeface="+mn-lt"/>
                <a:ea typeface="+mn-ea"/>
                <a:cs typeface="+mn-cs"/>
              </a:rPr>
              <a:t> ;</a:t>
            </a:r>
            <a:r>
              <a:rPr lang="en-US" sz="1200" kern="1200" baseline="0" dirty="0" smtClean="0">
                <a:solidFill>
                  <a:schemeClr val="tx1"/>
                </a:solidFill>
                <a:effectLst/>
                <a:latin typeface="+mn-lt"/>
                <a:ea typeface="+mn-ea"/>
                <a:cs typeface="+mn-cs"/>
              </a:rPr>
              <a:t> </a:t>
            </a:r>
            <a:r>
              <a:rPr lang="en-US" sz="1200" u="none" strike="noStrike" kern="1200" dirty="0" err="1" smtClean="0">
                <a:solidFill>
                  <a:schemeClr val="tx1"/>
                </a:solidFill>
                <a:effectLst/>
                <a:latin typeface="+mn-lt"/>
                <a:ea typeface="+mn-ea"/>
                <a:cs typeface="+mn-cs"/>
                <a:hlinkClick r:id="rId21" tooltip="Quốc lộ 8"/>
              </a:rPr>
              <a:t>Quốc</a:t>
            </a:r>
            <a:r>
              <a:rPr lang="en-US" sz="1200" u="none" strike="noStrike" kern="1200" dirty="0" smtClean="0">
                <a:solidFill>
                  <a:schemeClr val="tx1"/>
                </a:solidFill>
                <a:effectLst/>
                <a:latin typeface="+mn-lt"/>
                <a:ea typeface="+mn-ea"/>
                <a:cs typeface="+mn-cs"/>
                <a:hlinkClick r:id="rId21" tooltip="Quốc lộ 8"/>
              </a:rPr>
              <a:t> </a:t>
            </a:r>
            <a:r>
              <a:rPr lang="en-US" sz="1200" u="none" strike="noStrike" kern="1200" dirty="0" err="1" smtClean="0">
                <a:solidFill>
                  <a:schemeClr val="tx1"/>
                </a:solidFill>
                <a:effectLst/>
                <a:latin typeface="+mn-lt"/>
                <a:ea typeface="+mn-ea"/>
                <a:cs typeface="+mn-cs"/>
                <a:hlinkClick r:id="rId21" tooltip="Quốc lộ 8"/>
              </a:rPr>
              <a:t>lộ</a:t>
            </a:r>
            <a:r>
              <a:rPr lang="en-US" sz="1200" u="none" strike="noStrike" kern="1200" dirty="0" smtClean="0">
                <a:solidFill>
                  <a:schemeClr val="tx1"/>
                </a:solidFill>
                <a:effectLst/>
                <a:latin typeface="+mn-lt"/>
                <a:ea typeface="+mn-ea"/>
                <a:cs typeface="+mn-cs"/>
                <a:hlinkClick r:id="rId21" tooltip="Quốc lộ 8"/>
              </a:rPr>
              <a:t> 8</a:t>
            </a:r>
            <a:r>
              <a:rPr lang="en-US" sz="1200" kern="1200" dirty="0" smtClean="0">
                <a:solidFill>
                  <a:schemeClr val="tx1"/>
                </a:solidFill>
                <a:effectLst/>
                <a:latin typeface="+mn-lt"/>
                <a:ea typeface="+mn-ea"/>
                <a:cs typeface="+mn-cs"/>
              </a:rPr>
              <a:t> ;</a:t>
            </a:r>
            <a:r>
              <a:rPr lang="en-US" sz="1200" kern="1200" baseline="0" dirty="0" smtClean="0">
                <a:solidFill>
                  <a:schemeClr val="tx1"/>
                </a:solidFill>
                <a:effectLst/>
                <a:latin typeface="+mn-lt"/>
                <a:ea typeface="+mn-ea"/>
                <a:cs typeface="+mn-cs"/>
              </a:rPr>
              <a:t> </a:t>
            </a:r>
            <a:r>
              <a:rPr lang="en-US" sz="1200" u="none" strike="noStrike" kern="1200" dirty="0" err="1" smtClean="0">
                <a:solidFill>
                  <a:schemeClr val="tx1"/>
                </a:solidFill>
                <a:effectLst/>
                <a:latin typeface="+mn-lt"/>
                <a:ea typeface="+mn-ea"/>
                <a:cs typeface="+mn-cs"/>
                <a:hlinkClick r:id="rId22" tooltip="Quốc lộ 8B"/>
              </a:rPr>
              <a:t>Quốc</a:t>
            </a:r>
            <a:r>
              <a:rPr lang="en-US" sz="1200" u="none" strike="noStrike" kern="1200" dirty="0" smtClean="0">
                <a:solidFill>
                  <a:schemeClr val="tx1"/>
                </a:solidFill>
                <a:effectLst/>
                <a:latin typeface="+mn-lt"/>
                <a:ea typeface="+mn-ea"/>
                <a:cs typeface="+mn-cs"/>
                <a:hlinkClick r:id="rId22" tooltip="Quốc lộ 8B"/>
              </a:rPr>
              <a:t> </a:t>
            </a:r>
            <a:r>
              <a:rPr lang="en-US" sz="1200" u="none" strike="noStrike" kern="1200" dirty="0" err="1" smtClean="0">
                <a:solidFill>
                  <a:schemeClr val="tx1"/>
                </a:solidFill>
                <a:effectLst/>
                <a:latin typeface="+mn-lt"/>
                <a:ea typeface="+mn-ea"/>
                <a:cs typeface="+mn-cs"/>
                <a:hlinkClick r:id="rId22" tooltip="Quốc lộ 8B"/>
              </a:rPr>
              <a:t>lộ</a:t>
            </a:r>
            <a:r>
              <a:rPr lang="en-US" sz="1200" u="none" strike="noStrike" kern="1200" dirty="0" smtClean="0">
                <a:solidFill>
                  <a:schemeClr val="tx1"/>
                </a:solidFill>
                <a:effectLst/>
                <a:latin typeface="+mn-lt"/>
                <a:ea typeface="+mn-ea"/>
                <a:cs typeface="+mn-cs"/>
                <a:hlinkClick r:id="rId22" tooltip="Quốc lộ 8B"/>
              </a:rPr>
              <a:t> 8B</a:t>
            </a:r>
            <a:r>
              <a:rPr lang="en-US" sz="1200" kern="1200" dirty="0" smtClean="0">
                <a:solidFill>
                  <a:schemeClr val="tx1"/>
                </a:solidFill>
                <a:effectLst/>
                <a:latin typeface="+mn-lt"/>
                <a:ea typeface="+mn-ea"/>
                <a:cs typeface="+mn-cs"/>
              </a:rPr>
              <a:t> </a:t>
            </a:r>
          </a:p>
          <a:p>
            <a:r>
              <a:rPr lang="en-US" sz="1200" u="none" strike="noStrike" kern="1200" dirty="0" err="1" smtClean="0">
                <a:solidFill>
                  <a:schemeClr val="tx1"/>
                </a:solidFill>
                <a:effectLst/>
                <a:latin typeface="+mn-lt"/>
                <a:ea typeface="+mn-ea"/>
                <a:cs typeface="+mn-cs"/>
                <a:hlinkClick r:id="rId23" tooltip="Quốc lộ 9A"/>
              </a:rPr>
              <a:t>Quốc</a:t>
            </a:r>
            <a:r>
              <a:rPr lang="en-US" sz="1200" u="none" strike="noStrike" kern="1200" dirty="0" smtClean="0">
                <a:solidFill>
                  <a:schemeClr val="tx1"/>
                </a:solidFill>
                <a:effectLst/>
                <a:latin typeface="+mn-lt"/>
                <a:ea typeface="+mn-ea"/>
                <a:cs typeface="+mn-cs"/>
                <a:hlinkClick r:id="rId23" tooltip="Quốc lộ 9A"/>
              </a:rPr>
              <a:t> </a:t>
            </a:r>
            <a:r>
              <a:rPr lang="en-US" sz="1200" u="none" strike="noStrike" kern="1200" dirty="0" err="1" smtClean="0">
                <a:solidFill>
                  <a:schemeClr val="tx1"/>
                </a:solidFill>
                <a:effectLst/>
                <a:latin typeface="+mn-lt"/>
                <a:ea typeface="+mn-ea"/>
                <a:cs typeface="+mn-cs"/>
                <a:hlinkClick r:id="rId23" tooltip="Quốc lộ 9A"/>
              </a:rPr>
              <a:t>lộ</a:t>
            </a:r>
            <a:r>
              <a:rPr lang="en-US" sz="1200" u="none" strike="noStrike" kern="1200" dirty="0" smtClean="0">
                <a:solidFill>
                  <a:schemeClr val="tx1"/>
                </a:solidFill>
                <a:effectLst/>
                <a:latin typeface="+mn-lt"/>
                <a:ea typeface="+mn-ea"/>
                <a:cs typeface="+mn-cs"/>
                <a:hlinkClick r:id="rId23" tooltip="Quốc lộ 9A"/>
              </a:rPr>
              <a:t> 9</a:t>
            </a:r>
            <a:r>
              <a:rPr lang="en-US" sz="1200" kern="1200" dirty="0" smtClean="0">
                <a:solidFill>
                  <a:schemeClr val="tx1"/>
                </a:solidFill>
                <a:effectLst/>
                <a:latin typeface="+mn-lt"/>
                <a:ea typeface="+mn-ea"/>
                <a:cs typeface="+mn-cs"/>
              </a:rPr>
              <a:t> ;</a:t>
            </a:r>
            <a:r>
              <a:rPr lang="en-US" sz="1200" kern="1200" baseline="0" dirty="0" smtClean="0">
                <a:solidFill>
                  <a:schemeClr val="tx1"/>
                </a:solidFill>
                <a:effectLst/>
                <a:latin typeface="+mn-lt"/>
                <a:ea typeface="+mn-ea"/>
                <a:cs typeface="+mn-cs"/>
              </a:rPr>
              <a:t> </a:t>
            </a:r>
            <a:r>
              <a:rPr lang="en-US" sz="1200" u="none" strike="noStrike" kern="1200" dirty="0" err="1" smtClean="0">
                <a:solidFill>
                  <a:schemeClr val="tx1"/>
                </a:solidFill>
                <a:effectLst/>
                <a:latin typeface="+mn-lt"/>
                <a:ea typeface="+mn-ea"/>
                <a:cs typeface="+mn-cs"/>
                <a:hlinkClick r:id="rId24" tooltip="Quốc lộ 10"/>
              </a:rPr>
              <a:t>Quốc</a:t>
            </a:r>
            <a:r>
              <a:rPr lang="en-US" sz="1200" u="none" strike="noStrike" kern="1200" dirty="0" smtClean="0">
                <a:solidFill>
                  <a:schemeClr val="tx1"/>
                </a:solidFill>
                <a:effectLst/>
                <a:latin typeface="+mn-lt"/>
                <a:ea typeface="+mn-ea"/>
                <a:cs typeface="+mn-cs"/>
                <a:hlinkClick r:id="rId24" tooltip="Quốc lộ 10"/>
              </a:rPr>
              <a:t> </a:t>
            </a:r>
            <a:r>
              <a:rPr lang="en-US" sz="1200" u="none" strike="noStrike" kern="1200" dirty="0" err="1" smtClean="0">
                <a:solidFill>
                  <a:schemeClr val="tx1"/>
                </a:solidFill>
                <a:effectLst/>
                <a:latin typeface="+mn-lt"/>
                <a:ea typeface="+mn-ea"/>
                <a:cs typeface="+mn-cs"/>
                <a:hlinkClick r:id="rId24" tooltip="Quốc lộ 10"/>
              </a:rPr>
              <a:t>lộ</a:t>
            </a:r>
            <a:r>
              <a:rPr lang="en-US" sz="1200" u="none" strike="noStrike" kern="1200" dirty="0" smtClean="0">
                <a:solidFill>
                  <a:schemeClr val="tx1"/>
                </a:solidFill>
                <a:effectLst/>
                <a:latin typeface="+mn-lt"/>
                <a:ea typeface="+mn-ea"/>
                <a:cs typeface="+mn-cs"/>
                <a:hlinkClick r:id="rId24" tooltip="Quốc lộ 10"/>
              </a:rPr>
              <a:t> 10</a:t>
            </a:r>
            <a:r>
              <a:rPr lang="en-US" sz="1200" kern="1200" dirty="0" smtClean="0">
                <a:solidFill>
                  <a:schemeClr val="tx1"/>
                </a:solidFill>
                <a:effectLst/>
                <a:latin typeface="+mn-lt"/>
                <a:ea typeface="+mn-ea"/>
                <a:cs typeface="+mn-cs"/>
              </a:rPr>
              <a:t> </a:t>
            </a:r>
          </a:p>
          <a:p>
            <a:endParaRPr lang="en-US" dirty="0"/>
          </a:p>
        </p:txBody>
      </p:sp>
      <p:sp>
        <p:nvSpPr>
          <p:cNvPr id="4" name="Slide Number Placeholder 3"/>
          <p:cNvSpPr>
            <a:spLocks noGrp="1"/>
          </p:cNvSpPr>
          <p:nvPr>
            <p:ph type="sldNum" sz="quarter" idx="10"/>
          </p:nvPr>
        </p:nvSpPr>
        <p:spPr/>
        <p:txBody>
          <a:bodyPr/>
          <a:lstStyle/>
          <a:p>
            <a:fld id="{CBE40377-7959-44A3-9E3A-A2263C614A7F}" type="slidenum">
              <a:rPr lang="en-US" smtClean="0"/>
              <a:t>48</a:t>
            </a:fld>
            <a:endParaRPr lang="en-US"/>
          </a:p>
        </p:txBody>
      </p:sp>
    </p:spTree>
    <p:extLst>
      <p:ext uri="{BB962C8B-B14F-4D97-AF65-F5344CB8AC3E}">
        <p14:creationId xmlns:p14="http://schemas.microsoft.com/office/powerpoint/2010/main" val="3767934276"/>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vi-VN" dirty="0" smtClean="0">
                <a:hlinkClick r:id="rId3" tooltip="Điều 3 Luật giao thông đường bộ 2008"/>
              </a:rPr>
              <a:t>Điều 3 Luật giao thông đường bộ 2008</a:t>
            </a:r>
            <a:endParaRPr lang="en-US" dirty="0"/>
          </a:p>
        </p:txBody>
      </p:sp>
      <p:sp>
        <p:nvSpPr>
          <p:cNvPr id="4" name="Slide Number Placeholder 3"/>
          <p:cNvSpPr>
            <a:spLocks noGrp="1"/>
          </p:cNvSpPr>
          <p:nvPr>
            <p:ph type="sldNum" sz="quarter" idx="10"/>
          </p:nvPr>
        </p:nvSpPr>
        <p:spPr/>
        <p:txBody>
          <a:bodyPr/>
          <a:lstStyle/>
          <a:p>
            <a:fld id="{CBE40377-7959-44A3-9E3A-A2263C614A7F}" type="slidenum">
              <a:rPr lang="en-US" smtClean="0"/>
              <a:t>49</a:t>
            </a:fld>
            <a:endParaRPr lang="en-US"/>
          </a:p>
        </p:txBody>
      </p:sp>
    </p:spTree>
    <p:extLst>
      <p:ext uri="{BB962C8B-B14F-4D97-AF65-F5344CB8AC3E}">
        <p14:creationId xmlns:p14="http://schemas.microsoft.com/office/powerpoint/2010/main" val="4016284439"/>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vi-VN" dirty="0" smtClean="0"/>
              <a:t>Tiêu chuẩn kỹ thuật, kết cấu hạ tầng đường sắt nước ta còn ở mức thấpvà lạc hậu: Bình trắc diện còn nhiều đường cong bán kính quá nhỏ (cá biệt có đoạn đường</a:t>
            </a:r>
            <a:r>
              <a:rPr lang="en-US" dirty="0" smtClean="0"/>
              <a:t> </a:t>
            </a:r>
            <a:r>
              <a:rPr lang="en-US" dirty="0" err="1" smtClean="0"/>
              <a:t>cong</a:t>
            </a:r>
            <a:r>
              <a:rPr lang="en-US" dirty="0" smtClean="0"/>
              <a:t> R)</a:t>
            </a:r>
          </a:p>
          <a:p>
            <a:r>
              <a:rPr lang="vi-VN" b="1" dirty="0" smtClean="0"/>
              <a:t>trong đó ưu tiên nâng cấp tuyến đường sắt Bắc - Nam để đạt tốc độ 50 - 60 km/h đối với tàu hàng và 80 - 90 km/h đối với tàu khách</a:t>
            </a:r>
            <a:endParaRPr lang="en-US" b="1" dirty="0" smtClean="0"/>
          </a:p>
          <a:p>
            <a:r>
              <a:rPr lang="vi-VN" dirty="0" smtClean="0"/>
              <a:t>Trong giai đoạn từ 2020-2030, triển khai xây dựng mới tuyến đường sắt tốc độ cao (trước mắt khai thác tốc độ chạy tàu từ 160 - 200 km/h) đường đôi khổ 1.435 mm, điện khí hóa, hạ tầng tuyến có thể đáp ứng khai thác tốc độ cao tốc 350 km/h trong tương lai. </a:t>
            </a:r>
            <a:endParaRPr lang="en-US" dirty="0"/>
          </a:p>
        </p:txBody>
      </p:sp>
      <p:sp>
        <p:nvSpPr>
          <p:cNvPr id="4" name="Slide Number Placeholder 3"/>
          <p:cNvSpPr>
            <a:spLocks noGrp="1"/>
          </p:cNvSpPr>
          <p:nvPr>
            <p:ph type="sldNum" sz="quarter" idx="10"/>
          </p:nvPr>
        </p:nvSpPr>
        <p:spPr/>
        <p:txBody>
          <a:bodyPr/>
          <a:lstStyle/>
          <a:p>
            <a:fld id="{CBE40377-7959-44A3-9E3A-A2263C614A7F}" type="slidenum">
              <a:rPr lang="en-US" smtClean="0"/>
              <a:t>50</a:t>
            </a:fld>
            <a:endParaRPr lang="en-US"/>
          </a:p>
        </p:txBody>
      </p:sp>
    </p:spTree>
    <p:extLst>
      <p:ext uri="{BB962C8B-B14F-4D97-AF65-F5344CB8AC3E}">
        <p14:creationId xmlns:p14="http://schemas.microsoft.com/office/powerpoint/2010/main" val="3533366856"/>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vi-VN" sz="1200" b="0" i="0" kern="1200" dirty="0" smtClean="0">
                <a:solidFill>
                  <a:schemeClr val="tx1"/>
                </a:solidFill>
                <a:effectLst/>
                <a:latin typeface="+mn-lt"/>
                <a:ea typeface="+mn-ea"/>
                <a:cs typeface="+mn-cs"/>
              </a:rPr>
              <a:t>Gồm 06 nhóm cảng biển. Nhóm 1: các cảng biển phía Bắc (từ Quảng Ninh đến Ninh Bình); Nhóm 2: các cảng biển Bắc Trung bộ (từ Thanh Hóa đến Hà Tĩnh); Nhóm 3: các cảng biển Trung Trung bộ (từ Quảng Bình đến Quảng Ngãi); Nhóm 4: các cảng biển Nam Trung Bộ (từ Bình Định đến Bình Thuận); Nhóm 5: các cảng biển Đông Nam bộ (TP. Hồ Chí Minh, Đồng Nai, Bình Dương, Bà Rịa - Vũng Tàu) và Nhóm 6: các cảng biển Đồng bằng Sông Cửu Long (ĐBSCL).</a:t>
            </a:r>
            <a:endParaRPr lang="en-US" sz="1200" b="0" i="0" kern="1200" dirty="0" smtClean="0">
              <a:solidFill>
                <a:schemeClr val="tx1"/>
              </a:solidFill>
              <a:effectLst/>
              <a:latin typeface="+mn-lt"/>
              <a:ea typeface="+mn-ea"/>
              <a:cs typeface="+mn-cs"/>
            </a:endParaRPr>
          </a:p>
          <a:p>
            <a:r>
              <a:rPr lang="vi-VN" dirty="0" smtClean="0"/>
              <a:t>b) Cảng biển loại I là cảng biển có quy mô lớn phục vụ cho việc phát triển kinh tế - xã hội của cả nước hoặc liên vùng;</a:t>
            </a:r>
          </a:p>
          <a:p>
            <a:r>
              <a:rPr lang="vi-VN" dirty="0" smtClean="0"/>
              <a:t>c) Cảng biển loại II là cảng biển có quy mô vừa phục vụ cho việc phát triển kinh tế - xã hội của vùng;</a:t>
            </a:r>
          </a:p>
          <a:p>
            <a:r>
              <a:rPr lang="vi-VN" dirty="0" smtClean="0"/>
              <a:t>d) Cảng biển loại III là cảng biển có quy mô nhỏ phục vụ cho việc phát triển kinh tế - xã hội của địa phương.</a:t>
            </a:r>
          </a:p>
          <a:p>
            <a:endParaRPr lang="en-US" sz="1200" b="0" i="0" kern="1200" dirty="0" smtClean="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CBE40377-7959-44A3-9E3A-A2263C614A7F}" type="slidenum">
              <a:rPr lang="en-US" smtClean="0"/>
              <a:t>51</a:t>
            </a:fld>
            <a:endParaRPr lang="en-US"/>
          </a:p>
        </p:txBody>
      </p:sp>
    </p:spTree>
    <p:extLst>
      <p:ext uri="{BB962C8B-B14F-4D97-AF65-F5344CB8AC3E}">
        <p14:creationId xmlns:p14="http://schemas.microsoft.com/office/powerpoint/2010/main" val="2682708833"/>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vi-VN" dirty="0" smtClean="0"/>
              <a:t>Hiện cả nước đang có 21 cảng hàng không đang khai thác, gồm: 08 cảng hàng không quốctế: Nội Bài, Cát Bi, Đà Nẵng. Cam Ranh, Phú Bài, Tân Sơn Nhất, Cần Thơ, Phú Quốc. 13cảng hàng không nội địa: Điện Biên, Đồng Hới, Vinh, Phù Cát, Tuy Hòa, Pleiku, Chu Lai LiênKhương, Buôn Ma Thuột, Cà Mau, Rạch Giá, Côn Đảo, Thọ Xuân. </a:t>
            </a:r>
            <a:endParaRPr lang="en-US" dirty="0" smtClean="0"/>
          </a:p>
          <a:p>
            <a:r>
              <a:rPr lang="vi-VN" dirty="0" smtClean="0"/>
              <a:t>Trong số các cảng hàngkhông trên, chỉ có 04 cảng hàng không có nhà ga hàng hóa riêng biệt. Các cảng hàng không</a:t>
            </a:r>
            <a:r>
              <a:rPr lang="en-US" dirty="0" smtClean="0"/>
              <a:t> </a:t>
            </a:r>
            <a:r>
              <a:rPr lang="vi-VN" dirty="0" smtClean="0"/>
              <a:t>Còn lại không có nhà ga hàng hóa, toàn bộ hàng hóa xử lý trong nhà ga hành khách. </a:t>
            </a:r>
            <a:endParaRPr lang="en-US" dirty="0" smtClean="0"/>
          </a:p>
          <a:p>
            <a:r>
              <a:rPr lang="vi-VN" dirty="0" smtClean="0"/>
              <a:t>Hiệnnay mới chỉ cả các cảng hàng không lớn như Nội Bài, Tân Sơn Nhất là có trung tâm logisticsphục vụ xử lý hàng không Tại Nội Bài, các trung tâm logistics như ACVS, ALS đảm nhiệm xửlý phần lớn khối lượng hàng hóa xuất khẩu, nhập khẩu qua đường hàng không với chủng loạihàng hóa khá đa dạng</a:t>
            </a:r>
            <a:endParaRPr lang="en-US" dirty="0" smtClean="0"/>
          </a:p>
          <a:p>
            <a:r>
              <a:rPr lang="vi-VN" b="1" dirty="0" smtClean="0"/>
              <a:t>Vào ngày 10/08/2018, UBND TP. Cần Thơ và Tổng Công ty Hàng không Việt Nam (VietnamAirlines) đã ký kết thỏa thuận triển khai dự án Trung tâm Logistics hàng không Cần Thơ vớiquy mô khoảng 27 ha gần sân bay Cần Thơ</a:t>
            </a:r>
            <a:r>
              <a:rPr lang="vi-VN" dirty="0" smtClean="0"/>
              <a:t>. </a:t>
            </a:r>
            <a:endParaRPr lang="en-US" dirty="0" smtClean="0"/>
          </a:p>
          <a:p>
            <a:r>
              <a:rPr lang="vi-VN" b="1" dirty="0" smtClean="0"/>
              <a:t>Dự kiến sân bay Vân Đồn (Tỉnh Quảng Ninh) sẽđi vào hoạt động cuối năm 2018</a:t>
            </a:r>
            <a:r>
              <a:rPr lang="vi-VN" dirty="0" smtClean="0"/>
              <a:t>.Trước yêu cầu hiện nay, cần có chiến lược đột phá trong việc phát triển vận tải hàng hóa đi đôivới việc xây dựng các trung tâm dịch vụ logistics hàng không nhằm đáp ứng nhu cầu và chủngloại hàng hóa XNK của Việt Nam và trung chuyển hàng hóa trong khu vực.</a:t>
            </a:r>
            <a:endParaRPr lang="en-US" dirty="0"/>
          </a:p>
        </p:txBody>
      </p:sp>
      <p:sp>
        <p:nvSpPr>
          <p:cNvPr id="4" name="Slide Number Placeholder 3"/>
          <p:cNvSpPr>
            <a:spLocks noGrp="1"/>
          </p:cNvSpPr>
          <p:nvPr>
            <p:ph type="sldNum" sz="quarter" idx="10"/>
          </p:nvPr>
        </p:nvSpPr>
        <p:spPr/>
        <p:txBody>
          <a:bodyPr/>
          <a:lstStyle/>
          <a:p>
            <a:fld id="{CBE40377-7959-44A3-9E3A-A2263C614A7F}" type="slidenum">
              <a:rPr lang="en-US" smtClean="0"/>
              <a:t>53</a:t>
            </a:fld>
            <a:endParaRPr lang="en-US"/>
          </a:p>
        </p:txBody>
      </p:sp>
    </p:spTree>
    <p:extLst>
      <p:ext uri="{BB962C8B-B14F-4D97-AF65-F5344CB8AC3E}">
        <p14:creationId xmlns:p14="http://schemas.microsoft.com/office/powerpoint/2010/main" val="1912379690"/>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0" i="0" kern="1200" dirty="0" smtClean="0">
                <a:solidFill>
                  <a:schemeClr val="tx1"/>
                </a:solidFill>
                <a:effectLst/>
                <a:latin typeface="+mn-lt"/>
                <a:ea typeface="+mn-ea"/>
                <a:cs typeface="+mn-cs"/>
              </a:rPr>
              <a:t>Hiện nay doanh </a:t>
            </a:r>
            <a:r>
              <a:rPr lang="en-US" sz="1200" b="0" i="0" kern="1200" dirty="0" err="1" smtClean="0">
                <a:solidFill>
                  <a:schemeClr val="tx1"/>
                </a:solidFill>
                <a:effectLst/>
                <a:latin typeface="+mn-lt"/>
                <a:ea typeface="+mn-ea"/>
                <a:cs typeface="+mn-cs"/>
              </a:rPr>
              <a:t>nghiệp</a:t>
            </a:r>
            <a:r>
              <a:rPr lang="en-US" sz="1200" b="0" i="0" kern="1200" dirty="0" smtClean="0">
                <a:solidFill>
                  <a:schemeClr val="tx1"/>
                </a:solidFill>
                <a:effectLst/>
                <a:latin typeface="+mn-lt"/>
                <a:ea typeface="+mn-ea"/>
                <a:cs typeface="+mn-cs"/>
              </a:rPr>
              <a:t> logistics </a:t>
            </a:r>
            <a:r>
              <a:rPr lang="en-US" sz="1200" b="0" i="0" kern="1200" dirty="0" err="1" smtClean="0">
                <a:solidFill>
                  <a:schemeClr val="tx1"/>
                </a:solidFill>
                <a:effectLst/>
                <a:latin typeface="+mn-lt"/>
                <a:ea typeface="+mn-ea"/>
                <a:cs typeface="+mn-cs"/>
              </a:rPr>
              <a:t>Việt</a:t>
            </a:r>
            <a:r>
              <a:rPr lang="en-US" sz="1200" b="0" i="0" kern="1200" dirty="0" smtClean="0">
                <a:solidFill>
                  <a:schemeClr val="tx1"/>
                </a:solidFill>
                <a:effectLst/>
                <a:latin typeface="+mn-lt"/>
                <a:ea typeface="+mn-ea"/>
                <a:cs typeface="+mn-cs"/>
              </a:rPr>
              <a:t> Nam </a:t>
            </a:r>
            <a:r>
              <a:rPr lang="en-US" sz="1200" b="0" i="0" kern="1200" dirty="0" err="1" smtClean="0">
                <a:solidFill>
                  <a:schemeClr val="tx1"/>
                </a:solidFill>
                <a:effectLst/>
                <a:latin typeface="+mn-lt"/>
                <a:ea typeface="+mn-ea"/>
                <a:cs typeface="+mn-cs"/>
              </a:rPr>
              <a:t>chúng</a:t>
            </a:r>
            <a:r>
              <a:rPr lang="en-US" sz="1200" b="0" i="0" kern="1200" dirty="0" smtClean="0">
                <a:solidFill>
                  <a:schemeClr val="tx1"/>
                </a:solidFill>
                <a:effectLst/>
                <a:latin typeface="+mn-lt"/>
                <a:ea typeface="+mn-ea"/>
                <a:cs typeface="+mn-cs"/>
              </a:rPr>
              <a:t> ta có </a:t>
            </a:r>
            <a:r>
              <a:rPr lang="en-US" sz="1200" b="0" i="0" kern="1200" dirty="0" err="1" smtClean="0">
                <a:solidFill>
                  <a:schemeClr val="tx1"/>
                </a:solidFill>
                <a:effectLst/>
                <a:latin typeface="+mn-lt"/>
                <a:ea typeface="+mn-ea"/>
                <a:cs typeface="+mn-cs"/>
              </a:rPr>
              <a:t>tới</a:t>
            </a:r>
            <a:r>
              <a:rPr lang="en-US" sz="1200" b="0" i="0" kern="1200" dirty="0" smtClean="0">
                <a:solidFill>
                  <a:schemeClr val="tx1"/>
                </a:solidFill>
                <a:effectLst/>
                <a:latin typeface="+mn-lt"/>
                <a:ea typeface="+mn-ea"/>
                <a:cs typeface="+mn-cs"/>
              </a:rPr>
              <a:t> 1.300 </a:t>
            </a:r>
            <a:r>
              <a:rPr lang="en-US" sz="1200" b="0" i="0" kern="1200" dirty="0" err="1" smtClean="0">
                <a:solidFill>
                  <a:schemeClr val="tx1"/>
                </a:solidFill>
                <a:effectLst/>
                <a:latin typeface="+mn-lt"/>
                <a:ea typeface="+mn-ea"/>
                <a:cs typeface="+mn-cs"/>
              </a:rPr>
              <a:t>đến</a:t>
            </a:r>
            <a:r>
              <a:rPr lang="en-US" sz="1200" b="0" i="0" kern="1200" dirty="0" smtClean="0">
                <a:solidFill>
                  <a:schemeClr val="tx1"/>
                </a:solidFill>
                <a:effectLst/>
                <a:latin typeface="+mn-lt"/>
                <a:ea typeface="+mn-ea"/>
                <a:cs typeface="+mn-cs"/>
              </a:rPr>
              <a:t> 1.500 doanh </a:t>
            </a:r>
            <a:r>
              <a:rPr lang="en-US" sz="1200" b="0" i="0" kern="1200" dirty="0" err="1" smtClean="0">
                <a:solidFill>
                  <a:schemeClr val="tx1"/>
                </a:solidFill>
                <a:effectLst/>
                <a:latin typeface="+mn-lt"/>
                <a:ea typeface="+mn-ea"/>
                <a:cs typeface="+mn-cs"/>
              </a:rPr>
              <a:t>nghiệp</a:t>
            </a:r>
            <a:r>
              <a:rPr lang="en-US" sz="1200" b="0" i="0" kern="1200" dirty="0" smtClean="0">
                <a:solidFill>
                  <a:schemeClr val="tx1"/>
                </a:solidFill>
                <a:effectLst/>
                <a:latin typeface="+mn-lt"/>
                <a:ea typeface="+mn-ea"/>
                <a:cs typeface="+mn-cs"/>
              </a:rPr>
              <a:t> chỉ </a:t>
            </a:r>
            <a:r>
              <a:rPr lang="en-US" sz="1200" b="0" i="0" kern="1200" dirty="0" err="1" smtClean="0">
                <a:solidFill>
                  <a:schemeClr val="tx1"/>
                </a:solidFill>
                <a:effectLst/>
                <a:latin typeface="+mn-lt"/>
                <a:ea typeface="+mn-ea"/>
                <a:cs typeface="+mn-cs"/>
              </a:rPr>
              <a:t>tính</a:t>
            </a:r>
            <a:r>
              <a:rPr lang="en-US" sz="1200" b="0" i="0" kern="1200" dirty="0" smtClean="0">
                <a:solidFill>
                  <a:schemeClr val="tx1"/>
                </a:solidFill>
                <a:effectLst/>
                <a:latin typeface="+mn-lt"/>
                <a:ea typeface="+mn-ea"/>
                <a:cs typeface="+mn-cs"/>
              </a:rPr>
              <a:t> </a:t>
            </a:r>
            <a:r>
              <a:rPr lang="en-US" sz="1200" b="0" i="0" kern="1200" dirty="0" err="1" smtClean="0">
                <a:solidFill>
                  <a:schemeClr val="tx1"/>
                </a:solidFill>
                <a:effectLst/>
                <a:latin typeface="+mn-lt"/>
                <a:ea typeface="+mn-ea"/>
                <a:cs typeface="+mn-cs"/>
              </a:rPr>
              <a:t>những</a:t>
            </a:r>
            <a:r>
              <a:rPr lang="en-US" sz="1200" b="0" i="0" kern="1200" dirty="0" smtClean="0">
                <a:solidFill>
                  <a:schemeClr val="tx1"/>
                </a:solidFill>
                <a:effectLst/>
                <a:latin typeface="+mn-lt"/>
                <a:ea typeface="+mn-ea"/>
                <a:cs typeface="+mn-cs"/>
              </a:rPr>
              <a:t> doanh </a:t>
            </a:r>
            <a:r>
              <a:rPr lang="en-US" sz="1200" b="0" i="0" kern="1200" dirty="0" err="1" smtClean="0">
                <a:solidFill>
                  <a:schemeClr val="tx1"/>
                </a:solidFill>
                <a:effectLst/>
                <a:latin typeface="+mn-lt"/>
                <a:ea typeface="+mn-ea"/>
                <a:cs typeface="+mn-cs"/>
              </a:rPr>
              <a:t>nghiệp</a:t>
            </a:r>
            <a:r>
              <a:rPr lang="en-US" sz="1200" b="0" i="0" kern="1200" dirty="0" smtClean="0">
                <a:solidFill>
                  <a:schemeClr val="tx1"/>
                </a:solidFill>
                <a:effectLst/>
                <a:latin typeface="+mn-lt"/>
                <a:ea typeface="+mn-ea"/>
                <a:cs typeface="+mn-cs"/>
              </a:rPr>
              <a:t> </a:t>
            </a:r>
            <a:r>
              <a:rPr lang="en-US" sz="1200" b="0" i="0" kern="1200" dirty="0" err="1" smtClean="0">
                <a:solidFill>
                  <a:schemeClr val="tx1"/>
                </a:solidFill>
                <a:effectLst/>
                <a:latin typeface="+mn-lt"/>
                <a:ea typeface="+mn-ea"/>
                <a:cs typeface="+mn-cs"/>
              </a:rPr>
              <a:t>thực</a:t>
            </a:r>
            <a:r>
              <a:rPr lang="en-US" sz="1200" b="0" i="0" kern="1200" dirty="0" smtClean="0">
                <a:solidFill>
                  <a:schemeClr val="tx1"/>
                </a:solidFill>
                <a:effectLst/>
                <a:latin typeface="+mn-lt"/>
                <a:ea typeface="+mn-ea"/>
                <a:cs typeface="+mn-cs"/>
              </a:rPr>
              <a:t> hiện Logistic </a:t>
            </a:r>
            <a:r>
              <a:rPr lang="en-US" sz="1200" b="0" i="0" kern="1200" dirty="0" err="1" smtClean="0">
                <a:solidFill>
                  <a:schemeClr val="tx1"/>
                </a:solidFill>
                <a:effectLst/>
                <a:latin typeface="+mn-lt"/>
                <a:ea typeface="+mn-ea"/>
                <a:cs typeface="+mn-cs"/>
              </a:rPr>
              <a:t>không</a:t>
            </a:r>
            <a:r>
              <a:rPr lang="en-US" sz="1200" b="0" i="0" kern="1200" dirty="0" smtClean="0">
                <a:solidFill>
                  <a:schemeClr val="tx1"/>
                </a:solidFill>
                <a:effectLst/>
                <a:latin typeface="+mn-lt"/>
                <a:ea typeface="+mn-ea"/>
                <a:cs typeface="+mn-cs"/>
              </a:rPr>
              <a:t> </a:t>
            </a:r>
            <a:r>
              <a:rPr lang="en-US" sz="1200" b="0" i="0" kern="1200" dirty="0" err="1" smtClean="0">
                <a:solidFill>
                  <a:schemeClr val="tx1"/>
                </a:solidFill>
                <a:effectLst/>
                <a:latin typeface="+mn-lt"/>
                <a:ea typeface="+mn-ea"/>
                <a:cs typeface="+mn-cs"/>
              </a:rPr>
              <a:t>tính</a:t>
            </a:r>
            <a:r>
              <a:rPr lang="en-US" sz="1200" b="0" i="0" kern="1200" dirty="0" smtClean="0">
                <a:solidFill>
                  <a:schemeClr val="tx1"/>
                </a:solidFill>
                <a:effectLst/>
                <a:latin typeface="+mn-lt"/>
                <a:ea typeface="+mn-ea"/>
                <a:cs typeface="+mn-cs"/>
              </a:rPr>
              <a:t> </a:t>
            </a:r>
            <a:r>
              <a:rPr lang="en-US" sz="1200" b="0" i="0" kern="1200" dirty="0" err="1" smtClean="0">
                <a:solidFill>
                  <a:schemeClr val="tx1"/>
                </a:solidFill>
                <a:effectLst/>
                <a:latin typeface="+mn-lt"/>
                <a:ea typeface="+mn-ea"/>
                <a:cs typeface="+mn-cs"/>
              </a:rPr>
              <a:t>những</a:t>
            </a:r>
            <a:r>
              <a:rPr lang="en-US" sz="1200" b="0" i="0" kern="1200" dirty="0" smtClean="0">
                <a:solidFill>
                  <a:schemeClr val="tx1"/>
                </a:solidFill>
                <a:effectLst/>
                <a:latin typeface="+mn-lt"/>
                <a:ea typeface="+mn-ea"/>
                <a:cs typeface="+mn-cs"/>
              </a:rPr>
              <a:t> doanh </a:t>
            </a:r>
            <a:r>
              <a:rPr lang="en-US" sz="1200" b="0" i="0" kern="1200" dirty="0" err="1" smtClean="0">
                <a:solidFill>
                  <a:schemeClr val="tx1"/>
                </a:solidFill>
                <a:effectLst/>
                <a:latin typeface="+mn-lt"/>
                <a:ea typeface="+mn-ea"/>
                <a:cs typeface="+mn-cs"/>
              </a:rPr>
              <a:t>nghiệp</a:t>
            </a:r>
            <a:r>
              <a:rPr lang="en-US" sz="1200" b="0" i="0" kern="1200" dirty="0" smtClean="0">
                <a:solidFill>
                  <a:schemeClr val="tx1"/>
                </a:solidFill>
                <a:effectLst/>
                <a:latin typeface="+mn-lt"/>
                <a:ea typeface="+mn-ea"/>
                <a:cs typeface="+mn-cs"/>
              </a:rPr>
              <a:t> </a:t>
            </a:r>
            <a:r>
              <a:rPr lang="en-US" sz="1200" b="0" i="0" kern="1200" dirty="0" err="1" smtClean="0">
                <a:solidFill>
                  <a:schemeClr val="tx1"/>
                </a:solidFill>
                <a:effectLst/>
                <a:latin typeface="+mn-lt"/>
                <a:ea typeface="+mn-ea"/>
                <a:cs typeface="+mn-cs"/>
              </a:rPr>
              <a:t>thực</a:t>
            </a:r>
            <a:r>
              <a:rPr lang="en-US" sz="1200" b="0" i="0" kern="1200" dirty="0" smtClean="0">
                <a:solidFill>
                  <a:schemeClr val="tx1"/>
                </a:solidFill>
                <a:effectLst/>
                <a:latin typeface="+mn-lt"/>
                <a:ea typeface="+mn-ea"/>
                <a:cs typeface="+mn-cs"/>
              </a:rPr>
              <a:t> hiện </a:t>
            </a:r>
            <a:r>
              <a:rPr lang="en-US" sz="1200" b="0" i="0" kern="1200" dirty="0" err="1" smtClean="0">
                <a:solidFill>
                  <a:schemeClr val="tx1"/>
                </a:solidFill>
                <a:effectLst/>
                <a:latin typeface="+mn-lt"/>
                <a:ea typeface="+mn-ea"/>
                <a:cs typeface="+mn-cs"/>
              </a:rPr>
              <a:t>luôn</a:t>
            </a:r>
            <a:r>
              <a:rPr lang="en-US" sz="1200" b="0" i="0" kern="1200" dirty="0" smtClean="0">
                <a:solidFill>
                  <a:schemeClr val="tx1"/>
                </a:solidFill>
                <a:effectLst/>
                <a:latin typeface="+mn-lt"/>
                <a:ea typeface="+mn-ea"/>
                <a:cs typeface="+mn-cs"/>
              </a:rPr>
              <a:t> chi </a:t>
            </a:r>
            <a:r>
              <a:rPr lang="en-US" sz="1200" b="0" i="0" kern="1200" dirty="0" err="1" smtClean="0">
                <a:solidFill>
                  <a:schemeClr val="tx1"/>
                </a:solidFill>
                <a:effectLst/>
                <a:latin typeface="+mn-lt"/>
                <a:ea typeface="+mn-ea"/>
                <a:cs typeface="+mn-cs"/>
              </a:rPr>
              <a:t>tiết</a:t>
            </a:r>
            <a:r>
              <a:rPr lang="en-US" sz="1200" b="0" i="0" kern="1200" dirty="0" smtClean="0">
                <a:solidFill>
                  <a:schemeClr val="tx1"/>
                </a:solidFill>
                <a:effectLst/>
                <a:latin typeface="+mn-lt"/>
                <a:ea typeface="+mn-ea"/>
                <a:cs typeface="+mn-cs"/>
              </a:rPr>
              <a:t> chỉ </a:t>
            </a:r>
            <a:r>
              <a:rPr lang="en-US" sz="1200" b="0" i="0" kern="1200" dirty="0" err="1" smtClean="0">
                <a:solidFill>
                  <a:schemeClr val="tx1"/>
                </a:solidFill>
                <a:effectLst/>
                <a:latin typeface="+mn-lt"/>
                <a:ea typeface="+mn-ea"/>
                <a:cs typeface="+mn-cs"/>
              </a:rPr>
              <a:t>liên</a:t>
            </a:r>
            <a:r>
              <a:rPr lang="en-US" sz="1200" b="0" i="0" kern="1200" dirty="0" smtClean="0">
                <a:solidFill>
                  <a:schemeClr val="tx1"/>
                </a:solidFill>
                <a:effectLst/>
                <a:latin typeface="+mn-lt"/>
                <a:ea typeface="+mn-ea"/>
                <a:cs typeface="+mn-cs"/>
              </a:rPr>
              <a:t> </a:t>
            </a:r>
            <a:r>
              <a:rPr lang="en-US" sz="1200" b="0" i="0" kern="1200" dirty="0" err="1" smtClean="0">
                <a:solidFill>
                  <a:schemeClr val="tx1"/>
                </a:solidFill>
                <a:effectLst/>
                <a:latin typeface="+mn-lt"/>
                <a:ea typeface="+mn-ea"/>
                <a:cs typeface="+mn-cs"/>
              </a:rPr>
              <a:t>quan</a:t>
            </a:r>
            <a:r>
              <a:rPr lang="en-US" sz="1200" b="0" i="0" kern="1200" dirty="0" smtClean="0">
                <a:solidFill>
                  <a:schemeClr val="tx1"/>
                </a:solidFill>
                <a:effectLst/>
                <a:latin typeface="+mn-lt"/>
                <a:ea typeface="+mn-ea"/>
                <a:cs typeface="+mn-cs"/>
              </a:rPr>
              <a:t> </a:t>
            </a:r>
            <a:r>
              <a:rPr lang="en-US" sz="1200" b="0" i="0" kern="1200" dirty="0" err="1" smtClean="0">
                <a:solidFill>
                  <a:schemeClr val="tx1"/>
                </a:solidFill>
                <a:effectLst/>
                <a:latin typeface="+mn-lt"/>
                <a:ea typeface="+mn-ea"/>
                <a:cs typeface="+mn-cs"/>
              </a:rPr>
              <a:t>tới</a:t>
            </a:r>
            <a:r>
              <a:rPr lang="en-US" sz="1200" b="0" i="0" kern="1200" dirty="0" smtClean="0">
                <a:solidFill>
                  <a:schemeClr val="tx1"/>
                </a:solidFill>
                <a:effectLst/>
                <a:latin typeface="+mn-lt"/>
                <a:ea typeface="+mn-ea"/>
                <a:cs typeface="+mn-cs"/>
              </a:rPr>
              <a:t> </a:t>
            </a:r>
            <a:r>
              <a:rPr lang="en-US" sz="1200" b="0" i="0" kern="1200" dirty="0" err="1" smtClean="0">
                <a:solidFill>
                  <a:schemeClr val="tx1"/>
                </a:solidFill>
                <a:effectLst/>
                <a:latin typeface="+mn-lt"/>
                <a:ea typeface="+mn-ea"/>
                <a:cs typeface="+mn-cs"/>
              </a:rPr>
              <a:t>vận</a:t>
            </a:r>
            <a:r>
              <a:rPr lang="en-US" sz="1200" b="0" i="0" kern="1200" dirty="0" smtClean="0">
                <a:solidFill>
                  <a:schemeClr val="tx1"/>
                </a:solidFill>
                <a:effectLst/>
                <a:latin typeface="+mn-lt"/>
                <a:ea typeface="+mn-ea"/>
                <a:cs typeface="+mn-cs"/>
              </a:rPr>
              <a:t> </a:t>
            </a:r>
            <a:r>
              <a:rPr lang="en-US" sz="1200" b="0" i="0" kern="1200" dirty="0" err="1" smtClean="0">
                <a:solidFill>
                  <a:schemeClr val="tx1"/>
                </a:solidFill>
                <a:effectLst/>
                <a:latin typeface="+mn-lt"/>
                <a:ea typeface="+mn-ea"/>
                <a:cs typeface="+mn-cs"/>
              </a:rPr>
              <a:t>tải</a:t>
            </a:r>
            <a:endParaRPr lang="en-US" sz="1200" b="0" i="0" kern="1200" dirty="0" smtClean="0">
              <a:solidFill>
                <a:schemeClr val="tx1"/>
              </a:solidFill>
              <a:effectLst/>
              <a:latin typeface="+mn-lt"/>
              <a:ea typeface="+mn-ea"/>
              <a:cs typeface="+mn-cs"/>
            </a:endParaRPr>
          </a:p>
          <a:p>
            <a:r>
              <a:rPr lang="vi-VN" sz="1200" b="1" i="0" kern="1200" dirty="0" smtClean="0">
                <a:solidFill>
                  <a:schemeClr val="tx1"/>
                </a:solidFill>
                <a:effectLst/>
                <a:latin typeface="+mn-lt"/>
                <a:ea typeface="+mn-ea"/>
                <a:cs typeface="+mn-cs"/>
              </a:rPr>
              <a:t>Trong đó có tới 25 doanh nghiệp Logistic là tập đoàn đa quốc </a:t>
            </a:r>
            <a:r>
              <a:rPr lang="vi-VN" sz="1200" b="0" i="0" kern="1200" dirty="0" smtClean="0">
                <a:solidFill>
                  <a:schemeClr val="tx1"/>
                </a:solidFill>
                <a:effectLst/>
                <a:latin typeface="+mn-lt"/>
                <a:ea typeface="+mn-ea"/>
                <a:cs typeface="+mn-cs"/>
              </a:rPr>
              <a:t>gia hoạt động tại Việt Nam nhưng lại chiếm tới 70 đến 80% thị phần Logistic của cả nước trong khi doanh nghiệp Việt Nam với phần lớn chỉ chiếm được 20 đến 30% doanh nghiệp Logistic hiện nay tổng chi phí vận tải của chúng ta chiếm tới 60% trong tổng chi phí Logistics</a:t>
            </a:r>
            <a:r>
              <a:rPr lang="en-US" sz="1200" b="0" i="0" kern="1200" dirty="0" smtClean="0">
                <a:solidFill>
                  <a:schemeClr val="tx1"/>
                </a:solidFill>
                <a:effectLst/>
                <a:latin typeface="+mn-lt"/>
                <a:ea typeface="+mn-ea"/>
                <a:cs typeface="+mn-cs"/>
              </a:rPr>
              <a:t> </a:t>
            </a:r>
            <a:r>
              <a:rPr lang="en-US" sz="1200" b="0" i="0" kern="1200" dirty="0" err="1" smtClean="0">
                <a:solidFill>
                  <a:schemeClr val="tx1"/>
                </a:solidFill>
                <a:effectLst/>
                <a:latin typeface="+mn-lt"/>
                <a:ea typeface="+mn-ea"/>
                <a:cs typeface="+mn-cs"/>
              </a:rPr>
              <a:t>như</a:t>
            </a:r>
            <a:r>
              <a:rPr lang="en-US" sz="1200" b="0" i="0" kern="1200" baseline="0" dirty="0" smtClean="0">
                <a:solidFill>
                  <a:schemeClr val="tx1"/>
                </a:solidFill>
                <a:effectLst/>
                <a:latin typeface="+mn-lt"/>
                <a:ea typeface="+mn-ea"/>
                <a:cs typeface="+mn-cs"/>
              </a:rPr>
              <a:t> </a:t>
            </a:r>
            <a:r>
              <a:rPr lang="en-US" sz="1200" b="0" i="0" kern="1200" baseline="0" dirty="0" err="1" smtClean="0">
                <a:solidFill>
                  <a:schemeClr val="tx1"/>
                </a:solidFill>
                <a:effectLst/>
                <a:latin typeface="+mn-lt"/>
                <a:ea typeface="+mn-ea"/>
                <a:cs typeface="+mn-cs"/>
              </a:rPr>
              <a:t>c</a:t>
            </a:r>
            <a:r>
              <a:rPr lang="en-US" sz="1200" b="1" i="0" kern="1200" baseline="0" dirty="0" err="1" smtClean="0">
                <a:solidFill>
                  <a:schemeClr val="tx1"/>
                </a:solidFill>
                <a:effectLst/>
                <a:latin typeface="+mn-lt"/>
                <a:ea typeface="+mn-ea"/>
                <a:cs typeface="+mn-cs"/>
              </a:rPr>
              <a:t>ty</a:t>
            </a:r>
            <a:r>
              <a:rPr lang="en-US" sz="1200" b="1" i="0" kern="1200" baseline="0" dirty="0" smtClean="0">
                <a:solidFill>
                  <a:schemeClr val="tx1"/>
                </a:solidFill>
                <a:effectLst/>
                <a:latin typeface="+mn-lt"/>
                <a:ea typeface="+mn-ea"/>
                <a:cs typeface="+mn-cs"/>
              </a:rPr>
              <a:t> DHL, A.P Moller Maersk, Hitachi transport system, </a:t>
            </a:r>
            <a:r>
              <a:rPr lang="en-US" sz="1200" b="1" i="0" kern="1200" baseline="0" dirty="0" err="1" smtClean="0">
                <a:solidFill>
                  <a:schemeClr val="tx1"/>
                </a:solidFill>
                <a:effectLst/>
                <a:latin typeface="+mn-lt"/>
                <a:ea typeface="+mn-ea"/>
                <a:cs typeface="+mn-cs"/>
              </a:rPr>
              <a:t>Kuehne-nagel</a:t>
            </a:r>
            <a:r>
              <a:rPr lang="en-US" sz="1200" b="1" i="0" kern="1200" baseline="0" dirty="0" smtClean="0">
                <a:solidFill>
                  <a:schemeClr val="tx1"/>
                </a:solidFill>
                <a:effectLst/>
                <a:latin typeface="+mn-lt"/>
                <a:ea typeface="+mn-ea"/>
                <a:cs typeface="+mn-cs"/>
              </a:rPr>
              <a:t> </a:t>
            </a:r>
            <a:r>
              <a:rPr lang="en-US" sz="1200" b="1" i="0" kern="1200" baseline="0" dirty="0" err="1" smtClean="0">
                <a:solidFill>
                  <a:schemeClr val="tx1"/>
                </a:solidFill>
                <a:effectLst/>
                <a:latin typeface="+mn-lt"/>
                <a:ea typeface="+mn-ea"/>
                <a:cs typeface="+mn-cs"/>
              </a:rPr>
              <a:t>của</a:t>
            </a:r>
            <a:r>
              <a:rPr lang="en-US" sz="1200" b="1" i="0" kern="1200" baseline="0" dirty="0" smtClean="0">
                <a:solidFill>
                  <a:schemeClr val="tx1"/>
                </a:solidFill>
                <a:effectLst/>
                <a:latin typeface="+mn-lt"/>
                <a:ea typeface="+mn-ea"/>
                <a:cs typeface="+mn-cs"/>
              </a:rPr>
              <a:t> </a:t>
            </a:r>
            <a:r>
              <a:rPr lang="en-US" sz="1200" b="1" i="0" kern="1200" baseline="0" dirty="0" err="1" smtClean="0">
                <a:solidFill>
                  <a:schemeClr val="tx1"/>
                </a:solidFill>
                <a:effectLst/>
                <a:latin typeface="+mn-lt"/>
                <a:ea typeface="+mn-ea"/>
                <a:cs typeface="+mn-cs"/>
              </a:rPr>
              <a:t>Đức</a:t>
            </a:r>
            <a:r>
              <a:rPr lang="en-US" sz="1200" b="1" i="0" kern="1200" baseline="0" dirty="0" smtClean="0">
                <a:solidFill>
                  <a:schemeClr val="tx1"/>
                </a:solidFill>
                <a:effectLst/>
                <a:latin typeface="+mn-lt"/>
                <a:ea typeface="+mn-ea"/>
                <a:cs typeface="+mn-cs"/>
              </a:rPr>
              <a:t>, DB </a:t>
            </a:r>
            <a:r>
              <a:rPr lang="en-US" sz="1200" b="1" i="0" kern="1200" baseline="0" dirty="0" err="1" smtClean="0">
                <a:solidFill>
                  <a:schemeClr val="tx1"/>
                </a:solidFill>
                <a:effectLst/>
                <a:latin typeface="+mn-lt"/>
                <a:ea typeface="+mn-ea"/>
                <a:cs typeface="+mn-cs"/>
              </a:rPr>
              <a:t>Schenkẻr</a:t>
            </a:r>
            <a:r>
              <a:rPr lang="en-US" sz="1200" b="1" i="0" kern="1200" baseline="0" dirty="0" smtClean="0">
                <a:solidFill>
                  <a:schemeClr val="tx1"/>
                </a:solidFill>
                <a:effectLst/>
                <a:latin typeface="+mn-lt"/>
                <a:ea typeface="+mn-ea"/>
                <a:cs typeface="+mn-cs"/>
              </a:rPr>
              <a:t>, </a:t>
            </a:r>
            <a:r>
              <a:rPr lang="en-US" sz="1200" b="1" i="0" kern="1200" baseline="0" dirty="0" err="1" smtClean="0">
                <a:solidFill>
                  <a:schemeClr val="tx1"/>
                </a:solidFill>
                <a:effectLst/>
                <a:latin typeface="+mn-lt"/>
                <a:ea typeface="+mn-ea"/>
                <a:cs typeface="+mn-cs"/>
              </a:rPr>
              <a:t>Wordwide</a:t>
            </a:r>
            <a:r>
              <a:rPr lang="en-US" sz="1200" b="1" i="0" kern="1200" baseline="0" dirty="0" smtClean="0">
                <a:solidFill>
                  <a:schemeClr val="tx1"/>
                </a:solidFill>
                <a:effectLst/>
                <a:latin typeface="+mn-lt"/>
                <a:ea typeface="+mn-ea"/>
                <a:cs typeface="+mn-cs"/>
              </a:rPr>
              <a:t> logs, Nippon Express</a:t>
            </a:r>
          </a:p>
          <a:p>
            <a:pPr marL="0" marR="0" indent="0" algn="l" defTabSz="914400" rtl="0" eaLnBrk="1" fontAlgn="auto" latinLnBrk="0" hangingPunct="1">
              <a:lnSpc>
                <a:spcPct val="100000"/>
              </a:lnSpc>
              <a:spcBef>
                <a:spcPts val="0"/>
              </a:spcBef>
              <a:spcAft>
                <a:spcPts val="0"/>
              </a:spcAft>
              <a:buClrTx/>
              <a:buSzTx/>
              <a:buFontTx/>
              <a:buNone/>
              <a:tabLst/>
              <a:defRPr/>
            </a:pPr>
            <a:r>
              <a:rPr lang="en-US" sz="1200" b="1" i="0" kern="1200" dirty="0" err="1" smtClean="0">
                <a:solidFill>
                  <a:schemeClr val="tx1"/>
                </a:solidFill>
                <a:effectLst/>
                <a:latin typeface="+mn-lt"/>
                <a:ea typeface="+mn-ea"/>
                <a:cs typeface="+mn-cs"/>
              </a:rPr>
              <a:t>Đội</a:t>
            </a:r>
            <a:r>
              <a:rPr lang="en-US" sz="1200" b="1" i="0" kern="1200" dirty="0" smtClean="0">
                <a:solidFill>
                  <a:schemeClr val="tx1"/>
                </a:solidFill>
                <a:effectLst/>
                <a:latin typeface="+mn-lt"/>
                <a:ea typeface="+mn-ea"/>
                <a:cs typeface="+mn-cs"/>
              </a:rPr>
              <a:t> </a:t>
            </a:r>
            <a:r>
              <a:rPr lang="en-US" sz="1200" b="1" i="0" kern="1200" dirty="0" err="1" smtClean="0">
                <a:solidFill>
                  <a:schemeClr val="tx1"/>
                </a:solidFill>
                <a:effectLst/>
                <a:latin typeface="+mn-lt"/>
                <a:ea typeface="+mn-ea"/>
                <a:cs typeface="+mn-cs"/>
              </a:rPr>
              <a:t>tàu</a:t>
            </a:r>
            <a:r>
              <a:rPr lang="en-US" sz="1200" b="1" i="0" kern="1200" dirty="0" smtClean="0">
                <a:solidFill>
                  <a:schemeClr val="tx1"/>
                </a:solidFill>
                <a:effectLst/>
                <a:latin typeface="+mn-lt"/>
                <a:ea typeface="+mn-ea"/>
                <a:cs typeface="+mn-cs"/>
              </a:rPr>
              <a:t> </a:t>
            </a:r>
            <a:r>
              <a:rPr lang="en-US" sz="1200" b="1" i="0" kern="1200" dirty="0" err="1" smtClean="0">
                <a:solidFill>
                  <a:schemeClr val="tx1"/>
                </a:solidFill>
                <a:effectLst/>
                <a:latin typeface="+mn-lt"/>
                <a:ea typeface="+mn-ea"/>
                <a:cs typeface="+mn-cs"/>
              </a:rPr>
              <a:t>biển</a:t>
            </a:r>
            <a:r>
              <a:rPr lang="en-US" sz="1200" b="1" i="0" kern="1200" dirty="0" smtClean="0">
                <a:solidFill>
                  <a:schemeClr val="tx1"/>
                </a:solidFill>
                <a:effectLst/>
                <a:latin typeface="+mn-lt"/>
                <a:ea typeface="+mn-ea"/>
                <a:cs typeface="+mn-cs"/>
              </a:rPr>
              <a:t> </a:t>
            </a:r>
            <a:r>
              <a:rPr lang="en-US" sz="1200" b="1" i="0" kern="1200" dirty="0" err="1" smtClean="0">
                <a:solidFill>
                  <a:schemeClr val="tx1"/>
                </a:solidFill>
                <a:effectLst/>
                <a:latin typeface="+mn-lt"/>
                <a:ea typeface="+mn-ea"/>
                <a:cs typeface="+mn-cs"/>
              </a:rPr>
              <a:t>Việt</a:t>
            </a:r>
            <a:r>
              <a:rPr lang="en-US" sz="1200" b="1" i="0" kern="1200" dirty="0" smtClean="0">
                <a:solidFill>
                  <a:schemeClr val="tx1"/>
                </a:solidFill>
                <a:effectLst/>
                <a:latin typeface="+mn-lt"/>
                <a:ea typeface="+mn-ea"/>
                <a:cs typeface="+mn-cs"/>
              </a:rPr>
              <a:t> Nam </a:t>
            </a:r>
            <a:r>
              <a:rPr lang="en-US" sz="1200" b="1" i="0" kern="1200" dirty="0" err="1" smtClean="0">
                <a:solidFill>
                  <a:schemeClr val="tx1"/>
                </a:solidFill>
                <a:effectLst/>
                <a:latin typeface="+mn-lt"/>
                <a:ea typeface="+mn-ea"/>
                <a:cs typeface="+mn-cs"/>
              </a:rPr>
              <a:t>đứng</a:t>
            </a:r>
            <a:r>
              <a:rPr lang="en-US" sz="1200" b="1" i="0" kern="1200" dirty="0" smtClean="0">
                <a:solidFill>
                  <a:schemeClr val="tx1"/>
                </a:solidFill>
                <a:effectLst/>
                <a:latin typeface="+mn-lt"/>
                <a:ea typeface="+mn-ea"/>
                <a:cs typeface="+mn-cs"/>
              </a:rPr>
              <a:t> </a:t>
            </a:r>
            <a:r>
              <a:rPr lang="en-US" sz="1200" b="1" i="0" kern="1200" dirty="0" err="1" smtClean="0">
                <a:solidFill>
                  <a:schemeClr val="tx1"/>
                </a:solidFill>
                <a:effectLst/>
                <a:latin typeface="+mn-lt"/>
                <a:ea typeface="+mn-ea"/>
                <a:cs typeface="+mn-cs"/>
              </a:rPr>
              <a:t>thứ</a:t>
            </a:r>
            <a:r>
              <a:rPr lang="en-US" sz="1200" b="1" i="0" kern="1200" dirty="0" smtClean="0">
                <a:solidFill>
                  <a:schemeClr val="tx1"/>
                </a:solidFill>
                <a:effectLst/>
                <a:latin typeface="+mn-lt"/>
                <a:ea typeface="+mn-ea"/>
                <a:cs typeface="+mn-cs"/>
              </a:rPr>
              <a:t> </a:t>
            </a:r>
            <a:r>
              <a:rPr lang="en-US" sz="1200" b="1" i="0" kern="1200" dirty="0" err="1" smtClean="0">
                <a:solidFill>
                  <a:schemeClr val="tx1"/>
                </a:solidFill>
                <a:effectLst/>
                <a:latin typeface="+mn-lt"/>
                <a:ea typeface="+mn-ea"/>
                <a:cs typeface="+mn-cs"/>
              </a:rPr>
              <a:t>mấy</a:t>
            </a:r>
            <a:r>
              <a:rPr lang="en-US" sz="1200" b="1" i="0" kern="1200" dirty="0" smtClean="0">
                <a:solidFill>
                  <a:schemeClr val="tx1"/>
                </a:solidFill>
                <a:effectLst/>
                <a:latin typeface="+mn-lt"/>
                <a:ea typeface="+mn-ea"/>
                <a:cs typeface="+mn-cs"/>
              </a:rPr>
              <a:t> ở </a:t>
            </a:r>
            <a:r>
              <a:rPr lang="en-US" sz="1200" b="1" i="0" kern="1200" dirty="0" err="1" smtClean="0">
                <a:solidFill>
                  <a:schemeClr val="tx1"/>
                </a:solidFill>
                <a:effectLst/>
                <a:latin typeface="+mn-lt"/>
                <a:ea typeface="+mn-ea"/>
                <a:cs typeface="+mn-cs"/>
              </a:rPr>
              <a:t>Đông</a:t>
            </a:r>
            <a:r>
              <a:rPr lang="en-US" sz="1200" b="1" i="0" kern="1200" dirty="0" smtClean="0">
                <a:solidFill>
                  <a:schemeClr val="tx1"/>
                </a:solidFill>
                <a:effectLst/>
                <a:latin typeface="+mn-lt"/>
                <a:ea typeface="+mn-ea"/>
                <a:cs typeface="+mn-cs"/>
              </a:rPr>
              <a:t> Nam Á </a:t>
            </a:r>
            <a:r>
              <a:rPr lang="en-US" sz="1200" b="1" i="0" kern="1200" dirty="0" err="1" smtClean="0">
                <a:solidFill>
                  <a:schemeClr val="tx1"/>
                </a:solidFill>
                <a:effectLst/>
                <a:latin typeface="+mn-lt"/>
                <a:ea typeface="+mn-ea"/>
                <a:cs typeface="+mn-cs"/>
              </a:rPr>
              <a:t>và</a:t>
            </a:r>
            <a:r>
              <a:rPr lang="en-US" sz="1200" b="1" i="0" kern="1200" dirty="0" smtClean="0">
                <a:solidFill>
                  <a:schemeClr val="tx1"/>
                </a:solidFill>
                <a:effectLst/>
                <a:latin typeface="+mn-lt"/>
                <a:ea typeface="+mn-ea"/>
                <a:cs typeface="+mn-cs"/>
              </a:rPr>
              <a:t> </a:t>
            </a:r>
            <a:r>
              <a:rPr lang="en-US" sz="1200" b="1" i="0" kern="1200" dirty="0" err="1" smtClean="0">
                <a:solidFill>
                  <a:schemeClr val="tx1"/>
                </a:solidFill>
                <a:effectLst/>
                <a:latin typeface="+mn-lt"/>
                <a:ea typeface="+mn-ea"/>
                <a:cs typeface="+mn-cs"/>
              </a:rPr>
              <a:t>đứng</a:t>
            </a:r>
            <a:r>
              <a:rPr lang="en-US" sz="1200" b="1" i="0" kern="1200" dirty="0" smtClean="0">
                <a:solidFill>
                  <a:schemeClr val="tx1"/>
                </a:solidFill>
                <a:effectLst/>
                <a:latin typeface="+mn-lt"/>
                <a:ea typeface="+mn-ea"/>
                <a:cs typeface="+mn-cs"/>
              </a:rPr>
              <a:t> </a:t>
            </a:r>
            <a:r>
              <a:rPr lang="en-US" sz="1200" b="1" i="0" kern="1200" dirty="0" err="1" smtClean="0">
                <a:solidFill>
                  <a:schemeClr val="tx1"/>
                </a:solidFill>
                <a:effectLst/>
                <a:latin typeface="+mn-lt"/>
                <a:ea typeface="+mn-ea"/>
                <a:cs typeface="+mn-cs"/>
              </a:rPr>
              <a:t>thứ</a:t>
            </a:r>
            <a:r>
              <a:rPr lang="en-US" sz="1200" b="1" i="0" kern="1200" dirty="0" smtClean="0">
                <a:solidFill>
                  <a:schemeClr val="tx1"/>
                </a:solidFill>
                <a:effectLst/>
                <a:latin typeface="+mn-lt"/>
                <a:ea typeface="+mn-ea"/>
                <a:cs typeface="+mn-cs"/>
              </a:rPr>
              <a:t> 30 </a:t>
            </a:r>
            <a:r>
              <a:rPr lang="en-US" sz="1200" b="1" i="0" kern="1200" dirty="0" err="1" smtClean="0">
                <a:solidFill>
                  <a:schemeClr val="tx1"/>
                </a:solidFill>
                <a:effectLst/>
                <a:latin typeface="+mn-lt"/>
                <a:ea typeface="+mn-ea"/>
                <a:cs typeface="+mn-cs"/>
              </a:rPr>
              <a:t>trên</a:t>
            </a:r>
            <a:r>
              <a:rPr lang="en-US" sz="1200" b="1" i="0" kern="1200" dirty="0" smtClean="0">
                <a:solidFill>
                  <a:schemeClr val="tx1"/>
                </a:solidFill>
                <a:effectLst/>
                <a:latin typeface="+mn-lt"/>
                <a:ea typeface="+mn-ea"/>
                <a:cs typeface="+mn-cs"/>
              </a:rPr>
              <a:t> </a:t>
            </a:r>
            <a:r>
              <a:rPr lang="en-US" sz="1200" b="1" i="0" kern="1200" dirty="0" err="1" smtClean="0">
                <a:solidFill>
                  <a:schemeClr val="tx1"/>
                </a:solidFill>
                <a:effectLst/>
                <a:latin typeface="+mn-lt"/>
                <a:ea typeface="+mn-ea"/>
                <a:cs typeface="+mn-cs"/>
              </a:rPr>
              <a:t>thế</a:t>
            </a:r>
            <a:r>
              <a:rPr lang="en-US" sz="1200" b="1" i="0" kern="1200" dirty="0" smtClean="0">
                <a:solidFill>
                  <a:schemeClr val="tx1"/>
                </a:solidFill>
                <a:effectLst/>
                <a:latin typeface="+mn-lt"/>
                <a:ea typeface="+mn-ea"/>
                <a:cs typeface="+mn-cs"/>
              </a:rPr>
              <a:t> giới </a:t>
            </a:r>
            <a:r>
              <a:rPr lang="en-US" sz="1200" b="0" i="0" kern="1200" dirty="0" smtClean="0">
                <a:solidFill>
                  <a:schemeClr val="tx1"/>
                </a:solidFill>
                <a:effectLst/>
                <a:latin typeface="+mn-lt"/>
                <a:ea typeface="+mn-ea"/>
                <a:cs typeface="+mn-cs"/>
              </a:rPr>
              <a:t>=&gt; Về </a:t>
            </a:r>
            <a:r>
              <a:rPr lang="en-US" sz="1200" b="0" i="0" kern="1200" dirty="0" err="1" smtClean="0">
                <a:solidFill>
                  <a:schemeClr val="tx1"/>
                </a:solidFill>
                <a:effectLst/>
                <a:latin typeface="+mn-lt"/>
                <a:ea typeface="+mn-ea"/>
                <a:cs typeface="+mn-cs"/>
              </a:rPr>
              <a:t>vận</a:t>
            </a:r>
            <a:r>
              <a:rPr lang="en-US" sz="1200" b="0" i="0" kern="1200" dirty="0" smtClean="0">
                <a:solidFill>
                  <a:schemeClr val="tx1"/>
                </a:solidFill>
                <a:effectLst/>
                <a:latin typeface="+mn-lt"/>
                <a:ea typeface="+mn-ea"/>
                <a:cs typeface="+mn-cs"/>
              </a:rPr>
              <a:t> </a:t>
            </a:r>
            <a:r>
              <a:rPr lang="en-US" sz="1200" b="0" i="0" kern="1200" dirty="0" err="1" smtClean="0">
                <a:solidFill>
                  <a:schemeClr val="tx1"/>
                </a:solidFill>
                <a:effectLst/>
                <a:latin typeface="+mn-lt"/>
                <a:ea typeface="+mn-ea"/>
                <a:cs typeface="+mn-cs"/>
              </a:rPr>
              <a:t>tải</a:t>
            </a:r>
            <a:r>
              <a:rPr lang="en-US" sz="1200" b="0" i="0" kern="1200" dirty="0" smtClean="0">
                <a:solidFill>
                  <a:schemeClr val="tx1"/>
                </a:solidFill>
                <a:effectLst/>
                <a:latin typeface="+mn-lt"/>
                <a:ea typeface="+mn-ea"/>
                <a:cs typeface="+mn-cs"/>
              </a:rPr>
              <a:t> </a:t>
            </a:r>
            <a:r>
              <a:rPr lang="en-US" sz="1200" b="0" i="0" kern="1200" dirty="0" err="1" smtClean="0">
                <a:solidFill>
                  <a:schemeClr val="tx1"/>
                </a:solidFill>
                <a:effectLst/>
                <a:latin typeface="+mn-lt"/>
                <a:ea typeface="+mn-ea"/>
                <a:cs typeface="+mn-cs"/>
              </a:rPr>
              <a:t>biển</a:t>
            </a:r>
            <a:r>
              <a:rPr lang="en-US" sz="1200" b="0" i="0" kern="1200" dirty="0" smtClean="0">
                <a:solidFill>
                  <a:schemeClr val="tx1"/>
                </a:solidFill>
                <a:effectLst/>
                <a:latin typeface="+mn-lt"/>
                <a:ea typeface="+mn-ea"/>
                <a:cs typeface="+mn-cs"/>
              </a:rPr>
              <a:t>, </a:t>
            </a:r>
            <a:r>
              <a:rPr lang="en-US" sz="1200" b="0" i="0" kern="1200" dirty="0" err="1" smtClean="0">
                <a:solidFill>
                  <a:schemeClr val="tx1"/>
                </a:solidFill>
                <a:effectLst/>
                <a:latin typeface="+mn-lt"/>
                <a:ea typeface="+mn-ea"/>
                <a:cs typeface="+mn-cs"/>
              </a:rPr>
              <a:t>tính</a:t>
            </a:r>
            <a:r>
              <a:rPr lang="en-US" sz="1200" b="0" i="0" kern="1200" dirty="0" smtClean="0">
                <a:solidFill>
                  <a:schemeClr val="tx1"/>
                </a:solidFill>
                <a:effectLst/>
                <a:latin typeface="+mn-lt"/>
                <a:ea typeface="+mn-ea"/>
                <a:cs typeface="+mn-cs"/>
              </a:rPr>
              <a:t> </a:t>
            </a:r>
            <a:r>
              <a:rPr lang="en-US" sz="1200" b="0" i="0" kern="1200" dirty="0" err="1" smtClean="0">
                <a:solidFill>
                  <a:schemeClr val="tx1"/>
                </a:solidFill>
                <a:effectLst/>
                <a:latin typeface="+mn-lt"/>
                <a:ea typeface="+mn-ea"/>
                <a:cs typeface="+mn-cs"/>
              </a:rPr>
              <a:t>đến</a:t>
            </a:r>
            <a:r>
              <a:rPr lang="en-US" sz="1200" b="0" i="0" kern="1200" dirty="0" smtClean="0">
                <a:solidFill>
                  <a:schemeClr val="tx1"/>
                </a:solidFill>
                <a:effectLst/>
                <a:latin typeface="+mn-lt"/>
                <a:ea typeface="+mn-ea"/>
                <a:cs typeface="+mn-cs"/>
              </a:rPr>
              <a:t> tháng 6/2019, </a:t>
            </a:r>
            <a:r>
              <a:rPr lang="en-US" sz="1200" b="0" i="0" kern="1200" dirty="0" err="1" smtClean="0">
                <a:solidFill>
                  <a:schemeClr val="tx1"/>
                </a:solidFill>
                <a:effectLst/>
                <a:latin typeface="+mn-lt"/>
                <a:ea typeface="+mn-ea"/>
                <a:cs typeface="+mn-cs"/>
              </a:rPr>
              <a:t>đội</a:t>
            </a:r>
            <a:r>
              <a:rPr lang="en-US" sz="1200" b="0" i="0" kern="1200" dirty="0" smtClean="0">
                <a:solidFill>
                  <a:schemeClr val="tx1"/>
                </a:solidFill>
                <a:effectLst/>
                <a:latin typeface="+mn-lt"/>
                <a:ea typeface="+mn-ea"/>
                <a:cs typeface="+mn-cs"/>
              </a:rPr>
              <a:t> </a:t>
            </a:r>
            <a:r>
              <a:rPr lang="en-US" sz="1200" b="0" i="0" kern="1200" dirty="0" err="1" smtClean="0">
                <a:solidFill>
                  <a:schemeClr val="tx1"/>
                </a:solidFill>
                <a:effectLst/>
                <a:latin typeface="+mn-lt"/>
                <a:ea typeface="+mn-ea"/>
                <a:cs typeface="+mn-cs"/>
              </a:rPr>
              <a:t>tàu</a:t>
            </a:r>
            <a:r>
              <a:rPr lang="en-US" sz="1200" b="0" i="0" kern="1200" dirty="0" smtClean="0">
                <a:solidFill>
                  <a:schemeClr val="tx1"/>
                </a:solidFill>
                <a:effectLst/>
                <a:latin typeface="+mn-lt"/>
                <a:ea typeface="+mn-ea"/>
                <a:cs typeface="+mn-cs"/>
              </a:rPr>
              <a:t> </a:t>
            </a:r>
            <a:r>
              <a:rPr lang="en-US" sz="1200" b="0" i="0" kern="1200" dirty="0" err="1" smtClean="0">
                <a:solidFill>
                  <a:schemeClr val="tx1"/>
                </a:solidFill>
                <a:effectLst/>
                <a:latin typeface="+mn-lt"/>
                <a:ea typeface="+mn-ea"/>
                <a:cs typeface="+mn-cs"/>
              </a:rPr>
              <a:t>biển</a:t>
            </a:r>
            <a:r>
              <a:rPr lang="en-US" sz="1200" b="0" i="0" kern="1200" dirty="0" smtClean="0">
                <a:solidFill>
                  <a:schemeClr val="tx1"/>
                </a:solidFill>
                <a:effectLst/>
                <a:latin typeface="+mn-lt"/>
                <a:ea typeface="+mn-ea"/>
                <a:cs typeface="+mn-cs"/>
              </a:rPr>
              <a:t> </a:t>
            </a:r>
            <a:r>
              <a:rPr lang="en-US" sz="1200" b="0" i="0" kern="1200" dirty="0" err="1" smtClean="0">
                <a:solidFill>
                  <a:schemeClr val="tx1"/>
                </a:solidFill>
                <a:effectLst/>
                <a:latin typeface="+mn-lt"/>
                <a:ea typeface="+mn-ea"/>
                <a:cs typeface="+mn-cs"/>
              </a:rPr>
              <a:t>Việt</a:t>
            </a:r>
            <a:r>
              <a:rPr lang="en-US" sz="1200" b="0" i="0" kern="1200" dirty="0" smtClean="0">
                <a:solidFill>
                  <a:schemeClr val="tx1"/>
                </a:solidFill>
                <a:effectLst/>
                <a:latin typeface="+mn-lt"/>
                <a:ea typeface="+mn-ea"/>
                <a:cs typeface="+mn-cs"/>
              </a:rPr>
              <a:t> Nam có 1.568 </a:t>
            </a:r>
            <a:r>
              <a:rPr lang="en-US" sz="1200" b="0" i="0" kern="1200" dirty="0" err="1" smtClean="0">
                <a:solidFill>
                  <a:schemeClr val="tx1"/>
                </a:solidFill>
                <a:effectLst/>
                <a:latin typeface="+mn-lt"/>
                <a:ea typeface="+mn-ea"/>
                <a:cs typeface="+mn-cs"/>
              </a:rPr>
              <a:t>tàu</a:t>
            </a:r>
            <a:r>
              <a:rPr lang="en-US" sz="1200" b="0" i="0" kern="1200" dirty="0" smtClean="0">
                <a:solidFill>
                  <a:schemeClr val="tx1"/>
                </a:solidFill>
                <a:effectLst/>
                <a:latin typeface="+mn-lt"/>
                <a:ea typeface="+mn-ea"/>
                <a:cs typeface="+mn-cs"/>
              </a:rPr>
              <a:t> </a:t>
            </a:r>
            <a:r>
              <a:rPr lang="en-US" sz="1200" b="0" i="0" kern="1200" dirty="0" err="1" smtClean="0">
                <a:solidFill>
                  <a:schemeClr val="tx1"/>
                </a:solidFill>
                <a:effectLst/>
                <a:latin typeface="+mn-lt"/>
                <a:ea typeface="+mn-ea"/>
                <a:cs typeface="+mn-cs"/>
              </a:rPr>
              <a:t>với</a:t>
            </a:r>
            <a:r>
              <a:rPr lang="en-US" sz="1200" b="0" i="0" kern="1200" dirty="0" smtClean="0">
                <a:solidFill>
                  <a:schemeClr val="tx1"/>
                </a:solidFill>
                <a:effectLst/>
                <a:latin typeface="+mn-lt"/>
                <a:ea typeface="+mn-ea"/>
                <a:cs typeface="+mn-cs"/>
              </a:rPr>
              <a:t> tổng dung </a:t>
            </a:r>
            <a:r>
              <a:rPr lang="en-US" sz="1200" b="0" i="0" kern="1200" dirty="0" err="1" smtClean="0">
                <a:solidFill>
                  <a:schemeClr val="tx1"/>
                </a:solidFill>
                <a:effectLst/>
                <a:latin typeface="+mn-lt"/>
                <a:ea typeface="+mn-ea"/>
                <a:cs typeface="+mn-cs"/>
              </a:rPr>
              <a:t>tích</a:t>
            </a:r>
            <a:r>
              <a:rPr lang="en-US" sz="1200" b="0" i="0" kern="1200" dirty="0" smtClean="0">
                <a:solidFill>
                  <a:schemeClr val="tx1"/>
                </a:solidFill>
                <a:effectLst/>
                <a:latin typeface="+mn-lt"/>
                <a:ea typeface="+mn-ea"/>
                <a:cs typeface="+mn-cs"/>
              </a:rPr>
              <a:t> </a:t>
            </a:r>
            <a:r>
              <a:rPr lang="en-US" sz="1200" b="0" i="0" kern="1200" dirty="0" err="1" smtClean="0">
                <a:solidFill>
                  <a:schemeClr val="tx1"/>
                </a:solidFill>
                <a:effectLst/>
                <a:latin typeface="+mn-lt"/>
                <a:ea typeface="+mn-ea"/>
                <a:cs typeface="+mn-cs"/>
              </a:rPr>
              <a:t>khoảng</a:t>
            </a:r>
            <a:r>
              <a:rPr lang="en-US" sz="1200" b="0" i="0" kern="1200" dirty="0" smtClean="0">
                <a:solidFill>
                  <a:schemeClr val="tx1"/>
                </a:solidFill>
                <a:effectLst/>
                <a:latin typeface="+mn-lt"/>
                <a:ea typeface="+mn-ea"/>
                <a:cs typeface="+mn-cs"/>
              </a:rPr>
              <a:t> 4,8 </a:t>
            </a:r>
            <a:r>
              <a:rPr lang="en-US" sz="1200" b="0" i="0" kern="1200" dirty="0" err="1" smtClean="0">
                <a:solidFill>
                  <a:schemeClr val="tx1"/>
                </a:solidFill>
                <a:effectLst/>
                <a:latin typeface="+mn-lt"/>
                <a:ea typeface="+mn-ea"/>
                <a:cs typeface="+mn-cs"/>
              </a:rPr>
              <a:t>triệu</a:t>
            </a:r>
            <a:r>
              <a:rPr lang="en-US" sz="1200" b="0" i="0" kern="1200" dirty="0" smtClean="0">
                <a:solidFill>
                  <a:schemeClr val="tx1"/>
                </a:solidFill>
                <a:effectLst/>
                <a:latin typeface="+mn-lt"/>
                <a:ea typeface="+mn-ea"/>
                <a:cs typeface="+mn-cs"/>
              </a:rPr>
              <a:t> GT, tổng </a:t>
            </a:r>
            <a:r>
              <a:rPr lang="en-US" sz="1200" b="0" i="0" kern="1200" dirty="0" err="1" smtClean="0">
                <a:solidFill>
                  <a:schemeClr val="tx1"/>
                </a:solidFill>
                <a:effectLst/>
                <a:latin typeface="+mn-lt"/>
                <a:ea typeface="+mn-ea"/>
                <a:cs typeface="+mn-cs"/>
              </a:rPr>
              <a:t>trọng</a:t>
            </a:r>
            <a:r>
              <a:rPr lang="en-US" sz="1200" b="0" i="0" kern="1200" dirty="0" smtClean="0">
                <a:solidFill>
                  <a:schemeClr val="tx1"/>
                </a:solidFill>
                <a:effectLst/>
                <a:latin typeface="+mn-lt"/>
                <a:ea typeface="+mn-ea"/>
                <a:cs typeface="+mn-cs"/>
              </a:rPr>
              <a:t> </a:t>
            </a:r>
            <a:r>
              <a:rPr lang="en-US" sz="1200" b="0" i="0" kern="1200" dirty="0" err="1" smtClean="0">
                <a:solidFill>
                  <a:schemeClr val="tx1"/>
                </a:solidFill>
                <a:effectLst/>
                <a:latin typeface="+mn-lt"/>
                <a:ea typeface="+mn-ea"/>
                <a:cs typeface="+mn-cs"/>
              </a:rPr>
              <a:t>tải</a:t>
            </a:r>
            <a:r>
              <a:rPr lang="en-US" sz="1200" b="0" i="0" kern="1200" dirty="0" smtClean="0">
                <a:solidFill>
                  <a:schemeClr val="tx1"/>
                </a:solidFill>
                <a:effectLst/>
                <a:latin typeface="+mn-lt"/>
                <a:ea typeface="+mn-ea"/>
                <a:cs typeface="+mn-cs"/>
              </a:rPr>
              <a:t> </a:t>
            </a:r>
            <a:r>
              <a:rPr lang="en-US" sz="1200" b="0" i="0" kern="1200" dirty="0" err="1" smtClean="0">
                <a:solidFill>
                  <a:schemeClr val="tx1"/>
                </a:solidFill>
                <a:effectLst/>
                <a:latin typeface="+mn-lt"/>
                <a:ea typeface="+mn-ea"/>
                <a:cs typeface="+mn-cs"/>
              </a:rPr>
              <a:t>khoảng</a:t>
            </a:r>
            <a:r>
              <a:rPr lang="en-US" sz="1200" b="0" i="0" kern="1200" dirty="0" smtClean="0">
                <a:solidFill>
                  <a:schemeClr val="tx1"/>
                </a:solidFill>
                <a:effectLst/>
                <a:latin typeface="+mn-lt"/>
                <a:ea typeface="+mn-ea"/>
                <a:cs typeface="+mn-cs"/>
              </a:rPr>
              <a:t> 7,8 </a:t>
            </a:r>
            <a:r>
              <a:rPr lang="en-US" sz="1200" b="0" i="0" kern="1200" dirty="0" err="1" smtClean="0">
                <a:solidFill>
                  <a:schemeClr val="tx1"/>
                </a:solidFill>
                <a:effectLst/>
                <a:latin typeface="+mn-lt"/>
                <a:ea typeface="+mn-ea"/>
                <a:cs typeface="+mn-cs"/>
              </a:rPr>
              <a:t>triệu</a:t>
            </a:r>
            <a:r>
              <a:rPr lang="en-US" sz="1200" b="0" i="0" kern="1200" dirty="0" smtClean="0">
                <a:solidFill>
                  <a:schemeClr val="tx1"/>
                </a:solidFill>
                <a:effectLst/>
                <a:latin typeface="+mn-lt"/>
                <a:ea typeface="+mn-ea"/>
                <a:cs typeface="+mn-cs"/>
              </a:rPr>
              <a:t> DWT</a:t>
            </a:r>
          </a:p>
          <a:p>
            <a:pPr marL="171450" marR="0" indent="-171450" algn="l" defTabSz="914400" rtl="0" eaLnBrk="1" fontAlgn="auto" latinLnBrk="0" hangingPunct="1">
              <a:lnSpc>
                <a:spcPct val="100000"/>
              </a:lnSpc>
              <a:spcBef>
                <a:spcPts val="0"/>
              </a:spcBef>
              <a:spcAft>
                <a:spcPts val="0"/>
              </a:spcAft>
              <a:buClrTx/>
              <a:buSzTx/>
              <a:buFont typeface="Symbol" panose="05050102010706020507" pitchFamily="18" charset="2"/>
              <a:buChar char="Þ"/>
              <a:tabLst/>
              <a:defRPr/>
            </a:pPr>
            <a:r>
              <a:rPr lang="vi-VN" sz="1200" b="1" i="0" kern="1200" dirty="0" smtClean="0">
                <a:solidFill>
                  <a:schemeClr val="tx1"/>
                </a:solidFill>
                <a:effectLst/>
                <a:latin typeface="+mn-lt"/>
                <a:ea typeface="+mn-ea"/>
                <a:cs typeface="+mn-cs"/>
              </a:rPr>
              <a:t>Tuổi tàu bình quân của đội tàu Việt Nam hiện là 15,6, trẻ hơn 5,2 tuổi so với thế giới (20,8 tuổi)</a:t>
            </a:r>
            <a:r>
              <a:rPr lang="vi-VN" sz="1200" b="0" i="0" kern="1200" dirty="0" smtClean="0">
                <a:solidFill>
                  <a:schemeClr val="tx1"/>
                </a:solidFill>
                <a:effectLst/>
                <a:latin typeface="+mn-lt"/>
                <a:ea typeface="+mn-ea"/>
                <a:cs typeface="+mn-cs"/>
              </a:rPr>
              <a:t>. Cơ cấu đội tàu biển Việt Nam cũng phát triển theo hướng chuyên dụng hóa, đặc biệt, </a:t>
            </a:r>
            <a:r>
              <a:rPr lang="vi-VN" sz="1200" b="1" i="0" kern="1200" dirty="0" smtClean="0">
                <a:solidFill>
                  <a:schemeClr val="tx1"/>
                </a:solidFill>
                <a:effectLst/>
                <a:latin typeface="+mn-lt"/>
                <a:ea typeface="+mn-ea"/>
                <a:cs typeface="+mn-cs"/>
              </a:rPr>
              <a:t>đội tàu container Việt Nam tăng trưởng khá tốt từ 19 tàu trong (năm 2013) lên 39 tàu (năm 2019)”,</a:t>
            </a:r>
            <a:endParaRPr lang="en-US" sz="1200" b="1" i="0" kern="1200" dirty="0" smtClean="0">
              <a:solidFill>
                <a:schemeClr val="tx1"/>
              </a:solidFill>
              <a:effectLst/>
              <a:latin typeface="+mn-lt"/>
              <a:ea typeface="+mn-ea"/>
              <a:cs typeface="+mn-cs"/>
            </a:endParaRPr>
          </a:p>
          <a:p>
            <a:r>
              <a:rPr lang="en-US" sz="1200" b="1" i="0" kern="1200" dirty="0" smtClean="0">
                <a:solidFill>
                  <a:schemeClr val="tx1"/>
                </a:solidFill>
                <a:effectLst/>
                <a:latin typeface="+mn-lt"/>
                <a:ea typeface="+mn-ea"/>
                <a:cs typeface="+mn-cs"/>
              </a:rPr>
              <a:t>=&gt; </a:t>
            </a:r>
            <a:r>
              <a:rPr lang="vi-VN" sz="1200" b="1" i="0" kern="1200" dirty="0" smtClean="0">
                <a:solidFill>
                  <a:schemeClr val="tx1"/>
                </a:solidFill>
                <a:effectLst/>
                <a:latin typeface="+mn-lt"/>
                <a:ea typeface="+mn-ea"/>
                <a:cs typeface="+mn-cs"/>
              </a:rPr>
              <a:t>đảm nhận </a:t>
            </a:r>
            <a:r>
              <a:rPr lang="en-US" sz="1200" b="1" i="0" kern="1200" dirty="0" err="1" smtClean="0">
                <a:solidFill>
                  <a:schemeClr val="tx1"/>
                </a:solidFill>
                <a:effectLst/>
                <a:latin typeface="+mn-lt"/>
                <a:ea typeface="+mn-ea"/>
                <a:cs typeface="+mn-cs"/>
              </a:rPr>
              <a:t>khoảng</a:t>
            </a:r>
            <a:r>
              <a:rPr lang="en-US" sz="1200" b="1" i="0" kern="1200" baseline="0" dirty="0" smtClean="0">
                <a:solidFill>
                  <a:schemeClr val="tx1"/>
                </a:solidFill>
                <a:effectLst/>
                <a:latin typeface="+mn-lt"/>
                <a:ea typeface="+mn-ea"/>
                <a:cs typeface="+mn-cs"/>
              </a:rPr>
              <a:t> 90</a:t>
            </a:r>
            <a:r>
              <a:rPr lang="vi-VN" sz="1200" b="1" i="0" kern="1200" dirty="0" smtClean="0">
                <a:solidFill>
                  <a:schemeClr val="tx1"/>
                </a:solidFill>
                <a:effectLst/>
                <a:latin typeface="+mn-lt"/>
                <a:ea typeface="+mn-ea"/>
                <a:cs typeface="+mn-cs"/>
              </a:rPr>
              <a:t>% lượng hàng vận tải nội địa qua đường biển</a:t>
            </a:r>
            <a:r>
              <a:rPr lang="vi-VN" sz="1200" b="0" i="0" kern="1200" dirty="0" smtClean="0">
                <a:solidFill>
                  <a:schemeClr val="tx1"/>
                </a:solidFill>
                <a:effectLst/>
                <a:latin typeface="+mn-lt"/>
                <a:ea typeface="+mn-ea"/>
                <a:cs typeface="+mn-cs"/>
              </a:rPr>
              <a:t>, song mới chỉ đảm đương khoảng </a:t>
            </a:r>
            <a:r>
              <a:rPr lang="vi-VN" sz="1200" b="1" i="0" kern="1200" dirty="0" smtClean="0">
                <a:solidFill>
                  <a:schemeClr val="tx1"/>
                </a:solidFill>
                <a:effectLst/>
                <a:latin typeface="+mn-lt"/>
                <a:ea typeface="+mn-ea"/>
                <a:cs typeface="+mn-cs"/>
              </a:rPr>
              <a:t>10 đến 12% thị phần vận tải hàng hóa xuất nhập khẩu qua đường biển</a:t>
            </a:r>
            <a:r>
              <a:rPr lang="en-US" sz="1200" b="1" i="0" kern="1200" dirty="0" smtClean="0">
                <a:solidFill>
                  <a:schemeClr val="tx1"/>
                </a:solidFill>
                <a:effectLst/>
                <a:latin typeface="+mn-lt"/>
                <a:ea typeface="+mn-ea"/>
                <a:cs typeface="+mn-cs"/>
              </a:rPr>
              <a:t>-</a:t>
            </a:r>
            <a:r>
              <a:rPr lang="en-US" sz="1200" b="1" i="0" kern="1200" dirty="0" err="1" smtClean="0">
                <a:solidFill>
                  <a:schemeClr val="tx1"/>
                </a:solidFill>
                <a:effectLst/>
                <a:latin typeface="+mn-lt"/>
                <a:ea typeface="+mn-ea"/>
                <a:cs typeface="+mn-cs"/>
              </a:rPr>
              <a:t>tuyến</a:t>
            </a:r>
            <a:r>
              <a:rPr lang="en-US" sz="1200" b="1" i="0" kern="1200" baseline="0" dirty="0" smtClean="0">
                <a:solidFill>
                  <a:schemeClr val="tx1"/>
                </a:solidFill>
                <a:effectLst/>
                <a:latin typeface="+mn-lt"/>
                <a:ea typeface="+mn-ea"/>
                <a:cs typeface="+mn-cs"/>
              </a:rPr>
              <a:t> </a:t>
            </a:r>
            <a:r>
              <a:rPr lang="en-US" sz="1200" b="1" i="0" kern="1200" baseline="0" dirty="0" err="1" smtClean="0">
                <a:solidFill>
                  <a:schemeClr val="tx1"/>
                </a:solidFill>
                <a:effectLst/>
                <a:latin typeface="+mn-lt"/>
                <a:ea typeface="+mn-ea"/>
                <a:cs typeface="+mn-cs"/>
              </a:rPr>
              <a:t>quốc</a:t>
            </a:r>
            <a:r>
              <a:rPr lang="en-US" sz="1200" b="1" i="0" kern="1200" baseline="0" dirty="0" smtClean="0">
                <a:solidFill>
                  <a:schemeClr val="tx1"/>
                </a:solidFill>
                <a:effectLst/>
                <a:latin typeface="+mn-lt"/>
                <a:ea typeface="+mn-ea"/>
                <a:cs typeface="+mn-cs"/>
              </a:rPr>
              <a:t> </a:t>
            </a:r>
            <a:r>
              <a:rPr lang="en-US" sz="1200" b="1" i="0" kern="1200" baseline="0" dirty="0" err="1" smtClean="0">
                <a:solidFill>
                  <a:schemeClr val="tx1"/>
                </a:solidFill>
                <a:effectLst/>
                <a:latin typeface="+mn-lt"/>
                <a:ea typeface="+mn-ea"/>
                <a:cs typeface="+mn-cs"/>
              </a:rPr>
              <a:t>tế</a:t>
            </a:r>
            <a:r>
              <a:rPr lang="vi-VN" sz="1200" b="0" i="0" kern="1200" dirty="0" smtClean="0">
                <a:solidFill>
                  <a:schemeClr val="tx1"/>
                </a:solidFill>
                <a:effectLst/>
                <a:latin typeface="+mn-lt"/>
                <a:ea typeface="+mn-ea"/>
                <a:cs typeface="+mn-cs"/>
              </a:rPr>
              <a:t>. Các tàu Việt Nam chủ yếu mới chỉ hoạt động trên các tuyến </a:t>
            </a:r>
            <a:r>
              <a:rPr lang="vi-VN" sz="1200" b="1" i="0" kern="1200" dirty="0" smtClean="0">
                <a:solidFill>
                  <a:schemeClr val="tx1"/>
                </a:solidFill>
                <a:effectLst/>
                <a:latin typeface="+mn-lt"/>
                <a:ea typeface="+mn-ea"/>
                <a:cs typeface="+mn-cs"/>
              </a:rPr>
              <a:t>vận tải ngắn Đông Nam Á, Đông Bắc Á </a:t>
            </a:r>
            <a:r>
              <a:rPr lang="vi-VN" sz="1200" b="0" i="0" kern="1200" dirty="0" smtClean="0">
                <a:solidFill>
                  <a:schemeClr val="tx1"/>
                </a:solidFill>
                <a:effectLst/>
                <a:latin typeface="+mn-lt"/>
                <a:ea typeface="+mn-ea"/>
                <a:cs typeface="+mn-cs"/>
              </a:rPr>
              <a:t>và Trung Đông. Tuy nhiên, vận tải ở thị trường nào thì cũng lấy chỉ số BDI làm căn cứ tính giá.</a:t>
            </a:r>
            <a:endParaRPr lang="en-US" smtClean="0"/>
          </a:p>
          <a:p>
            <a:endParaRPr lang="en-US" b="1" dirty="0"/>
          </a:p>
        </p:txBody>
      </p:sp>
      <p:sp>
        <p:nvSpPr>
          <p:cNvPr id="4" name="Slide Number Placeholder 3"/>
          <p:cNvSpPr>
            <a:spLocks noGrp="1"/>
          </p:cNvSpPr>
          <p:nvPr>
            <p:ph type="sldNum" sz="quarter" idx="10"/>
          </p:nvPr>
        </p:nvSpPr>
        <p:spPr/>
        <p:txBody>
          <a:bodyPr/>
          <a:lstStyle/>
          <a:p>
            <a:fld id="{CBE40377-7959-44A3-9E3A-A2263C614A7F}" type="slidenum">
              <a:rPr lang="en-US" smtClean="0"/>
              <a:t>54</a:t>
            </a:fld>
            <a:endParaRPr lang="en-US"/>
          </a:p>
        </p:txBody>
      </p:sp>
    </p:spTree>
    <p:extLst>
      <p:ext uri="{BB962C8B-B14F-4D97-AF65-F5344CB8AC3E}">
        <p14:creationId xmlns:p14="http://schemas.microsoft.com/office/powerpoint/2010/main" val="48185833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11" name="Rectangle 10"/>
          <p:cNvSpPr/>
          <p:nvPr/>
        </p:nvSpPr>
        <p:spPr>
          <a:xfrm>
            <a:off x="0" y="3866920"/>
            <a:ext cx="9144000" cy="2991080"/>
          </a:xfrm>
          <a:prstGeom prst="rect">
            <a:avLst/>
          </a:prstGeom>
          <a:gradFill>
            <a:gsLst>
              <a:gs pos="0">
                <a:schemeClr val="bg1">
                  <a:alpha val="91000"/>
                </a:schemeClr>
              </a:gs>
              <a:gs pos="37000">
                <a:schemeClr val="bg1">
                  <a:alpha val="76000"/>
                </a:schemeClr>
              </a:gs>
              <a:gs pos="100000">
                <a:schemeClr val="bg2">
                  <a:alpha val="79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p:cNvSpPr/>
          <p:nvPr/>
        </p:nvSpPr>
        <p:spPr>
          <a:xfrm>
            <a:off x="0" y="0"/>
            <a:ext cx="9144000" cy="3866920"/>
          </a:xfrm>
          <a:prstGeom prst="rect">
            <a:avLst/>
          </a:prstGeom>
          <a:gradFill flip="none" rotWithShape="1">
            <a:gsLst>
              <a:gs pos="0">
                <a:schemeClr val="bg1">
                  <a:alpha val="89000"/>
                </a:schemeClr>
              </a:gs>
              <a:gs pos="48000">
                <a:schemeClr val="bg1">
                  <a:alpha val="62000"/>
                </a:schemeClr>
              </a:gs>
              <a:gs pos="100000">
                <a:schemeClr val="bg2">
                  <a:alpha val="79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 name="Rectangle 12"/>
          <p:cNvSpPr/>
          <p:nvPr/>
        </p:nvSpPr>
        <p:spPr>
          <a:xfrm>
            <a:off x="0" y="2652311"/>
            <a:ext cx="9144000" cy="22860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Oval 13"/>
          <p:cNvSpPr/>
          <p:nvPr/>
        </p:nvSpPr>
        <p:spPr>
          <a:xfrm>
            <a:off x="0" y="1600200"/>
            <a:ext cx="9144000" cy="5105400"/>
          </a:xfrm>
          <a:prstGeom prst="ellipse">
            <a:avLst/>
          </a:prstGeom>
          <a:gradFill flip="none" rotWithShape="1">
            <a:gsLst>
              <a:gs pos="0">
                <a:schemeClr val="bg1"/>
              </a:gs>
              <a:gs pos="54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Subtitle 2"/>
          <p:cNvSpPr>
            <a:spLocks noGrp="1"/>
          </p:cNvSpPr>
          <p:nvPr>
            <p:ph type="subTitle" idx="1"/>
          </p:nvPr>
        </p:nvSpPr>
        <p:spPr>
          <a:xfrm>
            <a:off x="1473795" y="5052545"/>
            <a:ext cx="5637010" cy="882119"/>
          </a:xfrm>
        </p:spPr>
        <p:txBody>
          <a:bodyPr>
            <a:normAutofit/>
          </a:bodyPr>
          <a:lstStyle>
            <a:lvl1pPr marL="0" indent="0" algn="l">
              <a:buNone/>
              <a:defRPr sz="2200">
                <a:solidFill>
                  <a:schemeClr val="tx2"/>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433E563A-6C69-4D40-91BA-F587E74DA044}" type="datetimeFigureOut">
              <a:rPr lang="en-US" smtClean="0"/>
              <a:t>1/31/2021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C23081B-D9DD-402E-94C9-878938D5A2A5}" type="slidenum">
              <a:rPr lang="en-US" smtClean="0"/>
              <a:t>‹#›</a:t>
            </a:fld>
            <a:endParaRPr lang="en-US"/>
          </a:p>
        </p:txBody>
      </p:sp>
      <p:sp>
        <p:nvSpPr>
          <p:cNvPr id="2" name="Title 1"/>
          <p:cNvSpPr>
            <a:spLocks noGrp="1"/>
          </p:cNvSpPr>
          <p:nvPr>
            <p:ph type="ctrTitle"/>
          </p:nvPr>
        </p:nvSpPr>
        <p:spPr>
          <a:xfrm>
            <a:off x="817581" y="3132290"/>
            <a:ext cx="7175351" cy="1793167"/>
          </a:xfrm>
          <a:effectLst/>
        </p:spPr>
        <p:txBody>
          <a:bodyPr>
            <a:noAutofit/>
          </a:bodyPr>
          <a:lstStyle>
            <a:lvl1pPr marL="640080" indent="-457200" algn="l">
              <a:defRPr sz="5400"/>
            </a:lvl1pPr>
          </a:lstStyle>
          <a:p>
            <a:r>
              <a:rPr lang="en-US" smtClean="0"/>
              <a:t>Click to edit Master title style</a:t>
            </a:r>
            <a:endParaRPr lang="en-US" dirty="0"/>
          </a:p>
        </p:txBody>
      </p:sp>
    </p:spTree>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fld id="{433E563A-6C69-4D40-91BA-F587E74DA044}" type="datetimeFigureOut">
              <a:rPr lang="en-US" smtClean="0"/>
              <a:t>1/31/2021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C23081B-D9DD-402E-94C9-878938D5A2A5}" type="slidenum">
              <a:rPr lang="en-US" smtClean="0"/>
              <a:t>‹#›</a:t>
            </a:fld>
            <a:endParaRPr lang="en-US"/>
          </a:p>
        </p:txBody>
      </p:sp>
      <p:sp>
        <p:nvSpPr>
          <p:cNvPr id="8" name="Title 7"/>
          <p:cNvSpPr>
            <a:spLocks noGrp="1"/>
          </p:cNvSpPr>
          <p:nvPr>
            <p:ph type="title"/>
          </p:nvPr>
        </p:nvSpPr>
        <p:spPr/>
        <p:txBody>
          <a:bodyPr/>
          <a:lstStyle/>
          <a:p>
            <a:r>
              <a:rPr lang="en-US" smtClean="0"/>
              <a:t>Click to edit Master title style</a:t>
            </a:r>
            <a:endParaRPr lang="en-US"/>
          </a:p>
        </p:txBody>
      </p:sp>
      <p:sp>
        <p:nvSpPr>
          <p:cNvPr id="10" name="Content Placeholder 9"/>
          <p:cNvSpPr>
            <a:spLocks noGrp="1"/>
          </p:cNvSpPr>
          <p:nvPr>
            <p:ph sz="quarter" idx="13"/>
          </p:nvPr>
        </p:nvSpPr>
        <p:spPr>
          <a:xfrm>
            <a:off x="1143000" y="731520"/>
            <a:ext cx="6400800" cy="347472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Tree>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7" name="Rectangle 6"/>
          <p:cNvSpPr/>
          <p:nvPr/>
        </p:nvSpPr>
        <p:spPr>
          <a:xfrm>
            <a:off x="0" y="3866920"/>
            <a:ext cx="9144000" cy="2991080"/>
          </a:xfrm>
          <a:prstGeom prst="rect">
            <a:avLst/>
          </a:prstGeom>
          <a:gradFill>
            <a:gsLst>
              <a:gs pos="0">
                <a:schemeClr val="bg1">
                  <a:alpha val="92000"/>
                </a:schemeClr>
              </a:gs>
              <a:gs pos="37000">
                <a:schemeClr val="bg1">
                  <a:alpha val="77000"/>
                </a:schemeClr>
              </a:gs>
              <a:gs pos="100000">
                <a:schemeClr val="bg2">
                  <a:alpha val="80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p:cNvSpPr/>
          <p:nvPr/>
        </p:nvSpPr>
        <p:spPr>
          <a:xfrm>
            <a:off x="0" y="0"/>
            <a:ext cx="9144000" cy="3866920"/>
          </a:xfrm>
          <a:prstGeom prst="rect">
            <a:avLst/>
          </a:prstGeom>
          <a:gradFill flip="none" rotWithShape="1">
            <a:gsLst>
              <a:gs pos="0">
                <a:schemeClr val="bg1">
                  <a:alpha val="90000"/>
                </a:schemeClr>
              </a:gs>
              <a:gs pos="48000">
                <a:schemeClr val="bg1">
                  <a:alpha val="63000"/>
                </a:schemeClr>
              </a:gs>
              <a:gs pos="100000">
                <a:schemeClr val="bg2">
                  <a:alpha val="80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Rectangle 8"/>
          <p:cNvSpPr/>
          <p:nvPr/>
        </p:nvSpPr>
        <p:spPr>
          <a:xfrm>
            <a:off x="0" y="2652311"/>
            <a:ext cx="9144000" cy="22860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Oval 9"/>
          <p:cNvSpPr/>
          <p:nvPr/>
        </p:nvSpPr>
        <p:spPr>
          <a:xfrm>
            <a:off x="0" y="1600200"/>
            <a:ext cx="9144000" cy="5105400"/>
          </a:xfrm>
          <a:prstGeom prst="ellipse">
            <a:avLst/>
          </a:prstGeom>
          <a:gradFill flip="none" rotWithShape="1">
            <a:gsLst>
              <a:gs pos="0">
                <a:schemeClr val="bg1"/>
              </a:gs>
              <a:gs pos="54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2033195" y="2172648"/>
            <a:ext cx="5966666" cy="2423346"/>
          </a:xfrm>
          <a:effectLst/>
        </p:spPr>
        <p:txBody>
          <a:bodyPr anchor="b"/>
          <a:lstStyle>
            <a:lvl1pPr algn="r">
              <a:defRPr sz="4600" b="1" cap="none" baseline="0"/>
            </a:lvl1pPr>
          </a:lstStyle>
          <a:p>
            <a:r>
              <a:rPr lang="en-US" smtClean="0"/>
              <a:t>Click to edit Master title style</a:t>
            </a:r>
            <a:endParaRPr lang="en-US" dirty="0"/>
          </a:p>
        </p:txBody>
      </p:sp>
      <p:sp>
        <p:nvSpPr>
          <p:cNvPr id="3" name="Text Placeholder 2"/>
          <p:cNvSpPr>
            <a:spLocks noGrp="1"/>
          </p:cNvSpPr>
          <p:nvPr>
            <p:ph type="body" idx="1"/>
          </p:nvPr>
        </p:nvSpPr>
        <p:spPr>
          <a:xfrm>
            <a:off x="2022438" y="4607511"/>
            <a:ext cx="5970494" cy="835460"/>
          </a:xfrm>
        </p:spPr>
        <p:txBody>
          <a:bodyPr anchor="t"/>
          <a:lstStyle>
            <a:lvl1pPr marL="0" indent="0" algn="r">
              <a:buNone/>
              <a:defRPr sz="2000">
                <a:solidFill>
                  <a:schemeClr val="tx2"/>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433E563A-6C69-4D40-91BA-F587E74DA044}" type="datetimeFigureOut">
              <a:rPr lang="en-US" smtClean="0"/>
              <a:t>1/31/2021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C23081B-D9DD-402E-94C9-878938D5A2A5}" type="slidenum">
              <a:rPr lang="en-US" smtClean="0"/>
              <a:t>‹#›</a:t>
            </a:fld>
            <a:endParaRPr lang="en-US"/>
          </a:p>
        </p:txBody>
      </p:sp>
    </p:spTree>
  </p:cSld>
  <p:clrMapOvr>
    <a:masterClrMapping/>
  </p:clrMapOvr>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5" name="Date Placeholder 4"/>
          <p:cNvSpPr>
            <a:spLocks noGrp="1"/>
          </p:cNvSpPr>
          <p:nvPr>
            <p:ph type="dt" sz="half" idx="10"/>
          </p:nvPr>
        </p:nvSpPr>
        <p:spPr/>
        <p:txBody>
          <a:bodyPr/>
          <a:lstStyle/>
          <a:p>
            <a:fld id="{433E563A-6C69-4D40-91BA-F587E74DA044}" type="datetimeFigureOut">
              <a:rPr lang="en-US" smtClean="0"/>
              <a:t>1/31/2021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EC23081B-D9DD-402E-94C9-878938D5A2A5}" type="slidenum">
              <a:rPr lang="en-US" smtClean="0"/>
              <a:t>‹#›</a:t>
            </a:fld>
            <a:endParaRPr lang="en-US"/>
          </a:p>
        </p:txBody>
      </p:sp>
      <p:sp>
        <p:nvSpPr>
          <p:cNvPr id="8" name="Title 7"/>
          <p:cNvSpPr>
            <a:spLocks noGrp="1"/>
          </p:cNvSpPr>
          <p:nvPr>
            <p:ph type="title"/>
          </p:nvPr>
        </p:nvSpPr>
        <p:spPr/>
        <p:txBody>
          <a:bodyPr/>
          <a:lstStyle/>
          <a:p>
            <a:r>
              <a:rPr lang="en-US" smtClean="0"/>
              <a:t>Click to edit Master title style</a:t>
            </a:r>
            <a:endParaRPr lang="en-US"/>
          </a:p>
        </p:txBody>
      </p:sp>
      <p:sp>
        <p:nvSpPr>
          <p:cNvPr id="9" name="Content Placeholder 8"/>
          <p:cNvSpPr>
            <a:spLocks noGrp="1"/>
          </p:cNvSpPr>
          <p:nvPr>
            <p:ph sz="quarter" idx="13"/>
          </p:nvPr>
        </p:nvSpPr>
        <p:spPr>
          <a:xfrm>
            <a:off x="1142999" y="731519"/>
            <a:ext cx="3346704" cy="347472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11" name="Content Placeholder 10"/>
          <p:cNvSpPr>
            <a:spLocks noGrp="1"/>
          </p:cNvSpPr>
          <p:nvPr>
            <p:ph sz="quarter" idx="14"/>
          </p:nvPr>
        </p:nvSpPr>
        <p:spPr>
          <a:xfrm>
            <a:off x="4645152" y="731520"/>
            <a:ext cx="3346704" cy="347472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1143000" y="731520"/>
            <a:ext cx="3346704" cy="639762"/>
          </a:xfrm>
        </p:spPr>
        <p:txBody>
          <a:bodyPr anchor="b">
            <a:noAutofit/>
          </a:bodyPr>
          <a:lstStyle>
            <a:lvl1pPr marL="0" indent="0" algn="ctr">
              <a:buNone/>
              <a:defRPr lang="en-US" sz="2400" b="1" i="0" kern="1200" dirty="0" smtClean="0">
                <a:gradFill>
                  <a:gsLst>
                    <a:gs pos="0">
                      <a:schemeClr val="tx1"/>
                    </a:gs>
                    <a:gs pos="40000">
                      <a:schemeClr val="tx1">
                        <a:lumMod val="75000"/>
                        <a:lumOff val="25000"/>
                      </a:schemeClr>
                    </a:gs>
                    <a:gs pos="100000">
                      <a:schemeClr val="tx2">
                        <a:alpha val="65000"/>
                      </a:schemeClr>
                    </a:gs>
                  </a:gsLst>
                  <a:lin ang="5400000" scaled="0"/>
                </a:gradFill>
                <a:effectLst/>
                <a:latin typeface="+mj-lt"/>
                <a:ea typeface="+mj-ea"/>
                <a:cs typeface="+mj-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1156447" y="1400327"/>
            <a:ext cx="3346704" cy="2743200"/>
          </a:xfrm>
        </p:spPr>
        <p:txBody>
          <a:bodyPr>
            <a:normAutofit/>
          </a:bodyPr>
          <a:lstStyle>
            <a:lvl1pPr>
              <a:defRPr sz="18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4647302" y="731520"/>
            <a:ext cx="3346704" cy="639762"/>
          </a:xfrm>
        </p:spPr>
        <p:txBody>
          <a:bodyPr anchor="b">
            <a:noAutofit/>
          </a:bodyPr>
          <a:lstStyle>
            <a:lvl1pPr marL="0" indent="0" algn="ctr">
              <a:buNone/>
              <a:defRPr lang="en-US" sz="2400" b="1" i="0" kern="1200" dirty="0" smtClean="0">
                <a:gradFill>
                  <a:gsLst>
                    <a:gs pos="0">
                      <a:schemeClr val="tx1"/>
                    </a:gs>
                    <a:gs pos="40000">
                      <a:schemeClr val="tx1">
                        <a:lumMod val="75000"/>
                        <a:lumOff val="25000"/>
                      </a:schemeClr>
                    </a:gs>
                    <a:gs pos="100000">
                      <a:schemeClr val="tx2">
                        <a:alpha val="65000"/>
                      </a:schemeClr>
                    </a:gs>
                  </a:gsLst>
                  <a:lin ang="5400000" scaled="0"/>
                </a:gradFill>
                <a:effectLst/>
                <a:latin typeface="+mj-lt"/>
                <a:ea typeface="+mj-ea"/>
                <a:cs typeface="+mj-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marL="0" lvl="0" indent="0" algn="ctr" defTabSz="914400" rtl="0" eaLnBrk="1" latinLnBrk="0" hangingPunct="1">
              <a:spcBef>
                <a:spcPct val="20000"/>
              </a:spcBef>
              <a:spcAft>
                <a:spcPts val="300"/>
              </a:spcAft>
              <a:buClr>
                <a:schemeClr val="accent6">
                  <a:lumMod val="75000"/>
                </a:schemeClr>
              </a:buClr>
              <a:buSzPct val="130000"/>
              <a:buFont typeface="Georgia" pitchFamily="18" charset="0"/>
              <a:buNone/>
            </a:pPr>
            <a:r>
              <a:rPr lang="en-US" smtClean="0"/>
              <a:t>Click to edit Master text styles</a:t>
            </a:r>
          </a:p>
        </p:txBody>
      </p:sp>
      <p:sp>
        <p:nvSpPr>
          <p:cNvPr id="6" name="Content Placeholder 5"/>
          <p:cNvSpPr>
            <a:spLocks noGrp="1"/>
          </p:cNvSpPr>
          <p:nvPr>
            <p:ph sz="quarter" idx="4"/>
          </p:nvPr>
        </p:nvSpPr>
        <p:spPr>
          <a:xfrm>
            <a:off x="4645025" y="1399032"/>
            <a:ext cx="3346704" cy="2743200"/>
          </a:xfrm>
        </p:spPr>
        <p:txBody>
          <a:bodyPr>
            <a:normAutofit/>
          </a:bodyPr>
          <a:lstStyle>
            <a:lvl1pPr>
              <a:defRPr sz="18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433E563A-6C69-4D40-91BA-F587E74DA044}" type="datetimeFigureOut">
              <a:rPr lang="en-US" smtClean="0"/>
              <a:t>1/31/2021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EC23081B-D9DD-402E-94C9-878938D5A2A5}" type="slidenum">
              <a:rPr lang="en-US" smtClean="0"/>
              <a:t>‹#›</a:t>
            </a:fld>
            <a:endParaRPr lang="en-US"/>
          </a:p>
        </p:txBody>
      </p:sp>
      <p:sp>
        <p:nvSpPr>
          <p:cNvPr id="10" name="Title 9"/>
          <p:cNvSpPr>
            <a:spLocks noGrp="1"/>
          </p:cNvSpPr>
          <p:nvPr>
            <p:ph type="title"/>
          </p:nvPr>
        </p:nvSpPr>
        <p:spPr/>
        <p:txBody>
          <a:bodyPr/>
          <a:lstStyle/>
          <a:p>
            <a:r>
              <a:rPr lang="en-US" smtClean="0"/>
              <a:t>Click to edit Master title style</a:t>
            </a:r>
            <a:endParaRPr lang="en-US" dirty="0"/>
          </a:p>
        </p:txBody>
      </p:sp>
    </p:spTree>
  </p:cSld>
  <p:clrMapOvr>
    <a:masterClrMapping/>
  </p:clrMapOvr>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433E563A-6C69-4D40-91BA-F587E74DA044}" type="datetimeFigureOut">
              <a:rPr lang="en-US" smtClean="0"/>
              <a:t>1/31/2021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EC23081B-D9DD-402E-94C9-878938D5A2A5}" type="slidenum">
              <a:rPr lang="en-US" smtClean="0"/>
              <a:t>‹#›</a:t>
            </a:fld>
            <a:endParaRPr lang="en-US"/>
          </a:p>
        </p:txBody>
      </p:sp>
    </p:spTree>
  </p:cSld>
  <p:clrMapOvr>
    <a:masterClrMapping/>
  </p:clrMapOvr>
  <p:timing>
    <p:tnLst>
      <p:par>
        <p:cTn id="1" dur="indefinite" restart="never" nodeType="tmRoot"/>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33E563A-6C69-4D40-91BA-F587E74DA044}" type="datetimeFigureOut">
              <a:rPr lang="en-US" smtClean="0"/>
              <a:t>1/31/2021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EC23081B-D9DD-402E-94C9-878938D5A2A5}" type="slidenum">
              <a:rPr lang="en-US" smtClean="0"/>
              <a:t>‹#›</a:t>
            </a:fld>
            <a:endParaRPr lang="en-US"/>
          </a:p>
        </p:txBody>
      </p:sp>
    </p:spTree>
  </p:cSld>
  <p:clrMapOvr>
    <a:masterClrMapping/>
  </p:clrMapOvr>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095" y="2209800"/>
            <a:ext cx="3636085" cy="1258493"/>
          </a:xfrm>
          <a:effectLst/>
        </p:spPr>
        <p:txBody>
          <a:bodyPr anchor="b">
            <a:noAutofit/>
          </a:bodyPr>
          <a:lstStyle>
            <a:lvl1pPr marL="228600" indent="-228600" algn="l">
              <a:defRPr sz="2800" b="1">
                <a:effectLst/>
              </a:defRPr>
            </a:lvl1pPr>
          </a:lstStyle>
          <a:p>
            <a:r>
              <a:rPr lang="en-US" smtClean="0"/>
              <a:t>Click to edit Master title style</a:t>
            </a:r>
            <a:endParaRPr lang="en-US" dirty="0"/>
          </a:p>
        </p:txBody>
      </p:sp>
      <p:sp>
        <p:nvSpPr>
          <p:cNvPr id="3" name="Content Placeholder 2"/>
          <p:cNvSpPr>
            <a:spLocks noGrp="1"/>
          </p:cNvSpPr>
          <p:nvPr>
            <p:ph idx="1"/>
          </p:nvPr>
        </p:nvSpPr>
        <p:spPr>
          <a:xfrm>
            <a:off x="4593515" y="731520"/>
            <a:ext cx="4017085" cy="4894730"/>
          </a:xfrm>
        </p:spPr>
        <p:txBody>
          <a:bodyPr anchor="ctr"/>
          <a:lstStyle>
            <a:lvl1pPr>
              <a:defRPr sz="2200"/>
            </a:lvl1pPr>
            <a:lvl2pPr>
              <a:defRPr sz="2000"/>
            </a:lvl2pPr>
            <a:lvl3pPr>
              <a:defRPr sz="1800"/>
            </a:lvl3pPr>
            <a:lvl4pPr>
              <a:defRPr sz="1600"/>
            </a:lvl4pPr>
            <a:lvl5pPr>
              <a:defRPr sz="14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1075765" y="3497802"/>
            <a:ext cx="3388660" cy="213951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433E563A-6C69-4D40-91BA-F587E74DA044}" type="datetimeFigureOut">
              <a:rPr lang="en-US" smtClean="0"/>
              <a:t>1/31/2021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EC23081B-D9DD-402E-94C9-878938D5A2A5}" type="slidenum">
              <a:rPr lang="en-US" smtClean="0"/>
              <a:t>‹#›</a:t>
            </a:fld>
            <a:endParaRPr lang="en-US"/>
          </a:p>
        </p:txBody>
      </p:sp>
    </p:spTree>
  </p:cSld>
  <p:clrMapOvr>
    <a:masterClrMapping/>
  </p:clrMapOvr>
  <p:timing>
    <p:tnLst>
      <p:par>
        <p:cTn id="1" dur="indefinite" restart="never" nodeType="tmRoot"/>
      </p:par>
    </p:tnLst>
  </p:timing>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8" name="Rectangle 7"/>
          <p:cNvSpPr/>
          <p:nvPr/>
        </p:nvSpPr>
        <p:spPr>
          <a:xfrm>
            <a:off x="0" y="3866920"/>
            <a:ext cx="9144000" cy="2991080"/>
          </a:xfrm>
          <a:prstGeom prst="rect">
            <a:avLst/>
          </a:prstGeom>
          <a:gradFill>
            <a:gsLst>
              <a:gs pos="0">
                <a:schemeClr val="bg1">
                  <a:alpha val="92000"/>
                </a:schemeClr>
              </a:gs>
              <a:gs pos="37000">
                <a:schemeClr val="bg1">
                  <a:alpha val="77000"/>
                </a:schemeClr>
              </a:gs>
              <a:gs pos="100000">
                <a:schemeClr val="bg2">
                  <a:alpha val="80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p:cNvSpPr/>
          <p:nvPr/>
        </p:nvSpPr>
        <p:spPr>
          <a:xfrm>
            <a:off x="0" y="0"/>
            <a:ext cx="9144000" cy="3866920"/>
          </a:xfrm>
          <a:prstGeom prst="rect">
            <a:avLst/>
          </a:prstGeom>
          <a:gradFill flip="none" rotWithShape="1">
            <a:gsLst>
              <a:gs pos="0">
                <a:schemeClr val="bg1">
                  <a:alpha val="90000"/>
                </a:schemeClr>
              </a:gs>
              <a:gs pos="48000">
                <a:schemeClr val="bg1">
                  <a:alpha val="63000"/>
                </a:schemeClr>
              </a:gs>
              <a:gs pos="100000">
                <a:schemeClr val="bg2">
                  <a:alpha val="80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9"/>
          <p:cNvSpPr/>
          <p:nvPr/>
        </p:nvSpPr>
        <p:spPr>
          <a:xfrm>
            <a:off x="0" y="2652311"/>
            <a:ext cx="9144000" cy="22860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Oval 10"/>
          <p:cNvSpPr/>
          <p:nvPr/>
        </p:nvSpPr>
        <p:spPr>
          <a:xfrm>
            <a:off x="0" y="1600200"/>
            <a:ext cx="9144000" cy="5105400"/>
          </a:xfrm>
          <a:prstGeom prst="ellipse">
            <a:avLst/>
          </a:prstGeom>
          <a:gradFill flip="none" rotWithShape="1">
            <a:gsLst>
              <a:gs pos="0">
                <a:schemeClr val="bg1"/>
              </a:gs>
              <a:gs pos="54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Picture Placeholder 2"/>
          <p:cNvSpPr>
            <a:spLocks noGrp="1"/>
          </p:cNvSpPr>
          <p:nvPr>
            <p:ph type="pic" idx="1"/>
          </p:nvPr>
        </p:nvSpPr>
        <p:spPr>
          <a:xfrm>
            <a:off x="4475175" y="1143000"/>
            <a:ext cx="4114800" cy="3127806"/>
          </a:xfrm>
          <a:prstGeom prst="roundRect">
            <a:avLst>
              <a:gd name="adj" fmla="val 4230"/>
            </a:avLst>
          </a:prstGeom>
          <a:solidFill>
            <a:schemeClr val="bg2">
              <a:lumMod val="90000"/>
            </a:schemeClr>
          </a:solidFill>
          <a:effectLst>
            <a:reflection blurRad="4350" stA="23000" endA="300" endPos="28000" dir="5400000" sy="-100000" algn="bl" rotWithShape="0"/>
          </a:effectLst>
          <a:scene3d>
            <a:camera prst="perspectiveContrastingLeftFacing" fov="1800000">
              <a:rot lat="300000" lon="2100000" rev="0"/>
            </a:camera>
            <a:lightRig rig="balanced" dir="t"/>
          </a:scene3d>
          <a:sp3d>
            <a:bevelT w="50800" h="50800"/>
          </a:sp3d>
        </p:spPr>
        <p:txBody>
          <a:bodyPr>
            <a:normAutofit/>
            <a:flatTx/>
          </a:bodyPr>
          <a:lstStyle>
            <a:lvl1pPr marL="0" indent="0" algn="ctr">
              <a:buNone/>
              <a:defRPr sz="20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877887" y="1010486"/>
            <a:ext cx="3694114" cy="2163020"/>
          </a:xfrm>
        </p:spPr>
        <p:txBody>
          <a:bodyPr anchor="b"/>
          <a:lstStyle>
            <a:lvl1pPr marL="182880" indent="-182880">
              <a:buFont typeface="Georgia" pitchFamily="18" charset="0"/>
              <a:buChar char="*"/>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433E563A-6C69-4D40-91BA-F587E74DA044}" type="datetimeFigureOut">
              <a:rPr lang="en-US" smtClean="0"/>
              <a:t>1/31/2021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EC23081B-D9DD-402E-94C9-878938D5A2A5}" type="slidenum">
              <a:rPr lang="en-US" smtClean="0"/>
              <a:t>‹#›</a:t>
            </a:fld>
            <a:endParaRPr lang="en-US"/>
          </a:p>
        </p:txBody>
      </p:sp>
      <p:sp>
        <p:nvSpPr>
          <p:cNvPr id="2" name="Title 1"/>
          <p:cNvSpPr>
            <a:spLocks noGrp="1"/>
          </p:cNvSpPr>
          <p:nvPr>
            <p:ph type="title"/>
          </p:nvPr>
        </p:nvSpPr>
        <p:spPr>
          <a:xfrm>
            <a:off x="727268" y="4464421"/>
            <a:ext cx="6383538" cy="1143000"/>
          </a:xfrm>
        </p:spPr>
        <p:txBody>
          <a:bodyPr anchor="b">
            <a:noAutofit/>
          </a:bodyPr>
          <a:lstStyle>
            <a:lvl1pPr algn="l">
              <a:defRPr sz="4600" b="1"/>
            </a:lvl1pPr>
          </a:lstStyle>
          <a:p>
            <a:r>
              <a:rPr lang="en-US" smtClean="0"/>
              <a:t>Click to edit Master title style</a:t>
            </a:r>
            <a:endParaRPr lang="en-US" dirty="0"/>
          </a:p>
        </p:txBody>
      </p:sp>
    </p:spTree>
  </p:cSld>
  <p:clrMapOvr>
    <a:masterClrMapping/>
  </p:clrMapOvr>
  <p:timing>
    <p:tnLst>
      <p:par>
        <p:cTn id="1" dur="indefinite" restart="never" nodeType="tmRoot"/>
      </p:par>
    </p:tnLst>
  </p:timing>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a:xfrm>
            <a:off x="1905000" y="731519"/>
            <a:ext cx="6400800" cy="347472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433E563A-6C69-4D40-91BA-F587E74DA044}" type="datetimeFigureOut">
              <a:rPr lang="en-US" smtClean="0"/>
              <a:t>1/31/2021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C23081B-D9DD-402E-94C9-878938D5A2A5}" type="slidenum">
              <a:rPr lang="en-US" smtClean="0"/>
              <a:t>‹#›</a:t>
            </a:fld>
            <a:endParaRPr lang="en-US"/>
          </a:p>
        </p:txBody>
      </p:sp>
    </p:spTree>
  </p:cSld>
  <p:clrMapOvr>
    <a:masterClrMapping/>
  </p:clrMapOvr>
  <p:timing>
    <p:tnLst>
      <p:par>
        <p:cTn id="1" dur="indefinite" restart="never" nodeType="tmRoot"/>
      </p:par>
    </p:tnLst>
  </p:timing>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1153758" y="376517"/>
            <a:ext cx="2057400" cy="5238339"/>
          </a:xfrm>
          <a:effectLst/>
        </p:spPr>
        <p:txBody>
          <a:bodyPr vert="eaVert"/>
          <a:lstStyle>
            <a:lvl1pPr algn="l">
              <a:defRPr/>
            </a:lvl1pPr>
          </a:lstStyle>
          <a:p>
            <a:r>
              <a:rPr lang="en-US" smtClean="0"/>
              <a:t>Click to edit Master title style</a:t>
            </a:r>
            <a:endParaRPr lang="en-US"/>
          </a:p>
        </p:txBody>
      </p:sp>
      <p:sp>
        <p:nvSpPr>
          <p:cNvPr id="3" name="Vertical Text Placeholder 2"/>
          <p:cNvSpPr>
            <a:spLocks noGrp="1"/>
          </p:cNvSpPr>
          <p:nvPr>
            <p:ph type="body" orient="vert" idx="1"/>
          </p:nvPr>
        </p:nvSpPr>
        <p:spPr>
          <a:xfrm>
            <a:off x="3324113" y="731519"/>
            <a:ext cx="4829287" cy="4894729"/>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433E563A-6C69-4D40-91BA-F587E74DA044}" type="datetimeFigureOut">
              <a:rPr lang="en-US" smtClean="0"/>
              <a:t>1/31/2021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C23081B-D9DD-402E-94C9-878938D5A2A5}" type="slidenum">
              <a:rPr lang="en-US" smtClean="0"/>
              <a:t>‹#›</a:t>
            </a:fld>
            <a:endParaRPr lang="en-US"/>
          </a:p>
        </p:txBody>
      </p:sp>
    </p:spTree>
  </p:cSld>
  <p:clrMapOvr>
    <a:masterClrMapping/>
  </p:clrMapOvr>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sp>
        <p:nvSpPr>
          <p:cNvPr id="7" name="Rectangle 6"/>
          <p:cNvSpPr/>
          <p:nvPr/>
        </p:nvSpPr>
        <p:spPr>
          <a:xfrm>
            <a:off x="0" y="5105400"/>
            <a:ext cx="9144000" cy="1752600"/>
          </a:xfrm>
          <a:prstGeom prst="rect">
            <a:avLst/>
          </a:prstGeom>
          <a:gradFill>
            <a:gsLst>
              <a:gs pos="0">
                <a:schemeClr val="bg1">
                  <a:alpha val="91000"/>
                </a:schemeClr>
              </a:gs>
              <a:gs pos="37000">
                <a:schemeClr val="bg1">
                  <a:alpha val="76000"/>
                </a:schemeClr>
              </a:gs>
              <a:gs pos="100000">
                <a:schemeClr val="bg2">
                  <a:alpha val="79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p:cNvSpPr/>
          <p:nvPr/>
        </p:nvSpPr>
        <p:spPr>
          <a:xfrm>
            <a:off x="0" y="0"/>
            <a:ext cx="9144000" cy="5105400"/>
          </a:xfrm>
          <a:prstGeom prst="rect">
            <a:avLst/>
          </a:prstGeom>
          <a:gradFill flip="none" rotWithShape="1">
            <a:gsLst>
              <a:gs pos="0">
                <a:schemeClr val="bg1">
                  <a:alpha val="89000"/>
                </a:schemeClr>
              </a:gs>
              <a:gs pos="48000">
                <a:schemeClr val="bg1">
                  <a:alpha val="62000"/>
                </a:schemeClr>
              </a:gs>
              <a:gs pos="100000">
                <a:schemeClr val="bg2">
                  <a:alpha val="79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Rectangle 8"/>
          <p:cNvSpPr/>
          <p:nvPr/>
        </p:nvSpPr>
        <p:spPr>
          <a:xfrm>
            <a:off x="0" y="3768304"/>
            <a:ext cx="9144000" cy="22860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Oval 9"/>
          <p:cNvSpPr/>
          <p:nvPr/>
        </p:nvSpPr>
        <p:spPr>
          <a:xfrm>
            <a:off x="0" y="1600200"/>
            <a:ext cx="9144000" cy="5105400"/>
          </a:xfrm>
          <a:prstGeom prst="ellipse">
            <a:avLst/>
          </a:prstGeom>
          <a:gradFill flip="none" rotWithShape="1">
            <a:gsLst>
              <a:gs pos="0">
                <a:schemeClr val="bg1"/>
              </a:gs>
              <a:gs pos="56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laceholder 1"/>
          <p:cNvSpPr>
            <a:spLocks noGrp="1"/>
          </p:cNvSpPr>
          <p:nvPr>
            <p:ph type="title"/>
          </p:nvPr>
        </p:nvSpPr>
        <p:spPr>
          <a:xfrm>
            <a:off x="1793289" y="4372168"/>
            <a:ext cx="6512511" cy="1143000"/>
          </a:xfrm>
          <a:prstGeom prst="rect">
            <a:avLst/>
          </a:prstGeom>
          <a:effectLst/>
        </p:spPr>
        <p:txBody>
          <a:bodyPr vert="horz" lIns="91440" tIns="45720" rIns="91440" bIns="45720" rtlCol="0" anchor="t" anchorCtr="0">
            <a:noAutofit/>
          </a:bodyPr>
          <a:lstStyle/>
          <a:p>
            <a:r>
              <a:rPr lang="en-US" smtClean="0"/>
              <a:t>Click to edit Master title style</a:t>
            </a:r>
            <a:endParaRPr lang="en-US" dirty="0"/>
          </a:p>
        </p:txBody>
      </p:sp>
      <p:sp>
        <p:nvSpPr>
          <p:cNvPr id="3" name="Text Placeholder 2"/>
          <p:cNvSpPr>
            <a:spLocks noGrp="1"/>
          </p:cNvSpPr>
          <p:nvPr>
            <p:ph type="body" idx="1"/>
          </p:nvPr>
        </p:nvSpPr>
        <p:spPr>
          <a:xfrm>
            <a:off x="1143000" y="732260"/>
            <a:ext cx="6400800" cy="347472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6172200" y="6172200"/>
            <a:ext cx="2514600" cy="365125"/>
          </a:xfrm>
          <a:prstGeom prst="rect">
            <a:avLst/>
          </a:prstGeom>
        </p:spPr>
        <p:txBody>
          <a:bodyPr vert="horz" lIns="91440" tIns="45720" rIns="91440" bIns="45720" rtlCol="0" anchor="ctr"/>
          <a:lstStyle>
            <a:lvl1pPr algn="r">
              <a:defRPr sz="1100" b="1">
                <a:solidFill>
                  <a:schemeClr val="tx1">
                    <a:lumMod val="50000"/>
                    <a:lumOff val="50000"/>
                  </a:schemeClr>
                </a:solidFill>
              </a:defRPr>
            </a:lvl1pPr>
          </a:lstStyle>
          <a:p>
            <a:fld id="{433E563A-6C69-4D40-91BA-F587E74DA044}" type="datetimeFigureOut">
              <a:rPr lang="en-US" smtClean="0"/>
              <a:t>1/31/2021</a:t>
            </a:fld>
            <a:endParaRPr lang="en-US"/>
          </a:p>
        </p:txBody>
      </p:sp>
      <p:sp>
        <p:nvSpPr>
          <p:cNvPr id="5" name="Footer Placeholder 4"/>
          <p:cNvSpPr>
            <a:spLocks noGrp="1"/>
          </p:cNvSpPr>
          <p:nvPr>
            <p:ph type="ftr" sz="quarter" idx="3"/>
          </p:nvPr>
        </p:nvSpPr>
        <p:spPr>
          <a:xfrm>
            <a:off x="457199" y="6172200"/>
            <a:ext cx="3352801" cy="365125"/>
          </a:xfrm>
          <a:prstGeom prst="rect">
            <a:avLst/>
          </a:prstGeom>
        </p:spPr>
        <p:txBody>
          <a:bodyPr vert="horz" lIns="91440" tIns="45720" rIns="91440" bIns="45720" rtlCol="0" anchor="ctr"/>
          <a:lstStyle>
            <a:lvl1pPr algn="l">
              <a:defRPr sz="1100" b="1">
                <a:solidFill>
                  <a:schemeClr val="tx1">
                    <a:lumMod val="50000"/>
                    <a:lumOff val="50000"/>
                  </a:schemeClr>
                </a:solidFill>
              </a:defRPr>
            </a:lvl1pPr>
          </a:lstStyle>
          <a:p>
            <a:endParaRPr lang="en-US"/>
          </a:p>
        </p:txBody>
      </p:sp>
      <p:sp>
        <p:nvSpPr>
          <p:cNvPr id="6" name="Slide Number Placeholder 5"/>
          <p:cNvSpPr>
            <a:spLocks noGrp="1"/>
          </p:cNvSpPr>
          <p:nvPr>
            <p:ph type="sldNum" sz="quarter" idx="4"/>
          </p:nvPr>
        </p:nvSpPr>
        <p:spPr>
          <a:xfrm>
            <a:off x="3810000" y="6172200"/>
            <a:ext cx="1828800" cy="365125"/>
          </a:xfrm>
          <a:prstGeom prst="rect">
            <a:avLst/>
          </a:prstGeom>
        </p:spPr>
        <p:txBody>
          <a:bodyPr vert="horz" lIns="91440" tIns="45720" rIns="91440" bIns="45720" rtlCol="0" anchor="ctr"/>
          <a:lstStyle>
            <a:lvl1pPr algn="ctr">
              <a:defRPr sz="1200" b="1">
                <a:solidFill>
                  <a:schemeClr val="tx1">
                    <a:lumMod val="50000"/>
                    <a:lumOff val="50000"/>
                  </a:schemeClr>
                </a:solidFill>
              </a:defRPr>
            </a:lvl1pPr>
          </a:lstStyle>
          <a:p>
            <a:fld id="{EC23081B-D9DD-402E-94C9-878938D5A2A5}"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iming>
    <p:tnLst>
      <p:par>
        <p:cTn id="1" dur="indefinite" restart="never" nodeType="tmRoot"/>
      </p:par>
    </p:tnLst>
  </p:timing>
  <p:txStyles>
    <p:titleStyle>
      <a:lvl1pPr marL="320040" indent="-320040" algn="r" defTabSz="914400" rtl="0" eaLnBrk="1" latinLnBrk="0" hangingPunct="1">
        <a:spcBef>
          <a:spcPct val="0"/>
        </a:spcBef>
        <a:buClr>
          <a:schemeClr val="accent6">
            <a:lumMod val="75000"/>
          </a:schemeClr>
        </a:buClr>
        <a:buSzPct val="128000"/>
        <a:buFont typeface="Georgia" pitchFamily="18" charset="0"/>
        <a:buChar char="*"/>
        <a:defRPr sz="4600" b="1" i="0" kern="1200">
          <a:gradFill>
            <a:gsLst>
              <a:gs pos="0">
                <a:schemeClr val="tx1"/>
              </a:gs>
              <a:gs pos="40000">
                <a:schemeClr val="tx1">
                  <a:lumMod val="75000"/>
                  <a:lumOff val="25000"/>
                </a:schemeClr>
              </a:gs>
              <a:gs pos="100000">
                <a:schemeClr val="tx2">
                  <a:alpha val="65000"/>
                </a:schemeClr>
              </a:gs>
            </a:gsLst>
            <a:lin ang="5400000" scaled="0"/>
          </a:gradFill>
          <a:effectLst>
            <a:reflection blurRad="6350" stA="55000" endA="300" endPos="45500" dir="5400000" sy="-100000" algn="bl" rotWithShape="0"/>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2860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2200" kern="1200">
          <a:solidFill>
            <a:schemeClr val="tx1">
              <a:lumMod val="75000"/>
              <a:lumOff val="25000"/>
            </a:schemeClr>
          </a:solidFill>
          <a:latin typeface="+mn-lt"/>
          <a:ea typeface="+mn-ea"/>
          <a:cs typeface="+mn-cs"/>
        </a:defRPr>
      </a:lvl1pPr>
      <a:lvl2pPr marL="54864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2000" kern="1200">
          <a:solidFill>
            <a:schemeClr val="tx1">
              <a:lumMod val="75000"/>
              <a:lumOff val="25000"/>
            </a:schemeClr>
          </a:solidFill>
          <a:latin typeface="+mn-lt"/>
          <a:ea typeface="+mn-ea"/>
          <a:cs typeface="+mn-cs"/>
        </a:defRPr>
      </a:lvl2pPr>
      <a:lvl3pPr marL="82296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800" kern="1200">
          <a:solidFill>
            <a:schemeClr val="tx1">
              <a:lumMod val="75000"/>
              <a:lumOff val="25000"/>
            </a:schemeClr>
          </a:solidFill>
          <a:latin typeface="+mn-lt"/>
          <a:ea typeface="+mn-ea"/>
          <a:cs typeface="+mn-cs"/>
        </a:defRPr>
      </a:lvl3pPr>
      <a:lvl4pPr marL="109728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600" kern="1200">
          <a:solidFill>
            <a:schemeClr val="tx1">
              <a:lumMod val="75000"/>
              <a:lumOff val="25000"/>
            </a:schemeClr>
          </a:solidFill>
          <a:latin typeface="+mn-lt"/>
          <a:ea typeface="+mn-ea"/>
          <a:cs typeface="+mn-cs"/>
        </a:defRPr>
      </a:lvl4pPr>
      <a:lvl5pPr marL="1389888"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5pPr>
      <a:lvl6pPr marL="1664208"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6pPr>
      <a:lvl7pPr marL="196596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7pPr>
      <a:lvl8pPr marL="228600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8pPr>
      <a:lvl9pPr marL="2587752"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7" Type="http://schemas.microsoft.com/office/2007/relationships/hdphoto" Target="../media/hdphoto1.wdp"/><Relationship Id="rId2" Type="http://schemas.openxmlformats.org/officeDocument/2006/relationships/notesSlide" Target="../notesSlides/notesSlide1.xml"/><Relationship Id="rId1" Type="http://schemas.openxmlformats.org/officeDocument/2006/relationships/slideLayout" Target="../slideLayouts/slideLayout7.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xml"/><Relationship Id="rId1" Type="http://schemas.openxmlformats.org/officeDocument/2006/relationships/slideLayout" Target="../slideLayouts/slideLayout7.xml"/><Relationship Id="rId6" Type="http://schemas.microsoft.com/office/2007/relationships/hdphoto" Target="../media/hdphoto3.wdp"/><Relationship Id="rId5" Type="http://schemas.openxmlformats.org/officeDocument/2006/relationships/image" Target="../media/image6.png"/><Relationship Id="rId4" Type="http://schemas.microsoft.com/office/2007/relationships/hdphoto" Target="../media/hdphoto2.wdp"/></Relationships>
</file>

<file path=ppt/slides/_rels/slide3.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5.png"/><Relationship Id="rId1" Type="http://schemas.openxmlformats.org/officeDocument/2006/relationships/slideLayout" Target="../slideLayouts/slideLayout7.xml"/><Relationship Id="rId5" Type="http://schemas.microsoft.com/office/2007/relationships/hdphoto" Target="../media/hdphoto3.wdp"/><Relationship Id="rId4" Type="http://schemas.openxmlformats.org/officeDocument/2006/relationships/image" Target="../media/image6.png"/></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4.xml"/><Relationship Id="rId1" Type="http://schemas.openxmlformats.org/officeDocument/2006/relationships/slideLayout" Target="../slideLayouts/slideLayout7.xml"/><Relationship Id="rId4" Type="http://schemas.microsoft.com/office/2007/relationships/hdphoto" Target="../media/hdphoto4.wdp"/></Relationships>
</file>

<file path=ppt/slides/_rels/slide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8.xml"/><Relationship Id="rId1" Type="http://schemas.openxmlformats.org/officeDocument/2006/relationships/slideLayout" Target="../slideLayouts/slideLayout7.xm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image" Target="../media/image10.png"/></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8" Type="http://schemas.openxmlformats.org/officeDocument/2006/relationships/image" Target="../media/image18.png"/><Relationship Id="rId3" Type="http://schemas.openxmlformats.org/officeDocument/2006/relationships/image" Target="../media/image13.jpeg"/><Relationship Id="rId7" Type="http://schemas.openxmlformats.org/officeDocument/2006/relationships/image" Target="../media/image17.png"/><Relationship Id="rId2" Type="http://schemas.openxmlformats.org/officeDocument/2006/relationships/notesSlide" Target="../notesSlides/notesSlide10.xml"/><Relationship Id="rId1" Type="http://schemas.openxmlformats.org/officeDocument/2006/relationships/slideLayout" Target="../slideLayouts/slideLayout7.xml"/><Relationship Id="rId6" Type="http://schemas.openxmlformats.org/officeDocument/2006/relationships/image" Target="../media/image16.png"/><Relationship Id="rId5" Type="http://schemas.openxmlformats.org/officeDocument/2006/relationships/image" Target="../media/image15.png"/><Relationship Id="rId4" Type="http://schemas.openxmlformats.org/officeDocument/2006/relationships/image" Target="../media/image14.png"/></Relationships>
</file>

<file path=ppt/slides/_rels/slide13.xml.rels><?xml version="1.0" encoding="UTF-8" standalone="yes"?>
<Relationships xmlns="http://schemas.openxmlformats.org/package/2006/relationships"><Relationship Id="rId8" Type="http://schemas.openxmlformats.org/officeDocument/2006/relationships/image" Target="../media/image24.png"/><Relationship Id="rId3" Type="http://schemas.openxmlformats.org/officeDocument/2006/relationships/image" Target="../media/image19.jpeg"/><Relationship Id="rId7" Type="http://schemas.openxmlformats.org/officeDocument/2006/relationships/image" Target="../media/image23.png"/><Relationship Id="rId2" Type="http://schemas.openxmlformats.org/officeDocument/2006/relationships/notesSlide" Target="../notesSlides/notesSlide11.xml"/><Relationship Id="rId1" Type="http://schemas.openxmlformats.org/officeDocument/2006/relationships/slideLayout" Target="../slideLayouts/slideLayout7.xml"/><Relationship Id="rId6" Type="http://schemas.openxmlformats.org/officeDocument/2006/relationships/image" Target="../media/image22.png"/><Relationship Id="rId5" Type="http://schemas.openxmlformats.org/officeDocument/2006/relationships/image" Target="../media/image21.png"/><Relationship Id="rId4" Type="http://schemas.openxmlformats.org/officeDocument/2006/relationships/image" Target="../media/image20.jpe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12.xml"/><Relationship Id="rId1" Type="http://schemas.openxmlformats.org/officeDocument/2006/relationships/slideLayout" Target="../slideLayouts/slideLayout7.xml"/><Relationship Id="rId6" Type="http://schemas.openxmlformats.org/officeDocument/2006/relationships/image" Target="../media/image28.png"/><Relationship Id="rId5" Type="http://schemas.openxmlformats.org/officeDocument/2006/relationships/image" Target="../media/image27.png"/><Relationship Id="rId4" Type="http://schemas.openxmlformats.org/officeDocument/2006/relationships/image" Target="../media/image26.png"/></Relationships>
</file>

<file path=ppt/slides/_rels/slide16.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14.xml"/><Relationship Id="rId1" Type="http://schemas.openxmlformats.org/officeDocument/2006/relationships/slideLayout" Target="../slideLayouts/slideLayout7.xml"/><Relationship Id="rId5" Type="http://schemas.openxmlformats.org/officeDocument/2006/relationships/image" Target="../media/image32.png"/><Relationship Id="rId4" Type="http://schemas.openxmlformats.org/officeDocument/2006/relationships/image" Target="../media/image31.jpeg"/></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300.pn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notesSlide" Target="../notesSlides/notesSlide17.xml"/><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notesSlide" Target="../notesSlides/notesSlide18.xml"/><Relationship Id="rId1" Type="http://schemas.openxmlformats.org/officeDocument/2006/relationships/slideLayout" Target="../slideLayouts/slideLayout7.xml"/><Relationship Id="rId4" Type="http://schemas.microsoft.com/office/2007/relationships/hdphoto" Target="../media/hdphoto5.wdp"/></Relationships>
</file>

<file path=ppt/slides/_rels/slide23.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notesSlide" Target="../notesSlides/notesSlide19.xml"/><Relationship Id="rId1" Type="http://schemas.openxmlformats.org/officeDocument/2006/relationships/slideLayout" Target="../slideLayouts/slideLayout7.xml"/><Relationship Id="rId4" Type="http://schemas.microsoft.com/office/2007/relationships/hdphoto" Target="../media/hdphoto6.wdp"/></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notesSlide" Target="../notesSlides/notesSlide21.xml"/><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notesSlide" Target="../notesSlides/notesSlide22.xml"/><Relationship Id="rId1" Type="http://schemas.openxmlformats.org/officeDocument/2006/relationships/slideLayout" Target="../slideLayouts/slideLayout7.xml"/><Relationship Id="rId6" Type="http://schemas.openxmlformats.org/officeDocument/2006/relationships/image" Target="../media/image40.png"/><Relationship Id="rId5" Type="http://schemas.openxmlformats.org/officeDocument/2006/relationships/image" Target="../media/image39.png"/><Relationship Id="rId4" Type="http://schemas.openxmlformats.org/officeDocument/2006/relationships/image" Target="../media/image38.png"/></Relationships>
</file>

<file path=ppt/slides/_rels/slide27.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notesSlide" Target="../notesSlides/notesSlide23.xml"/><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notesSlide" Target="../notesSlides/notesSlide29.xml"/><Relationship Id="rId1" Type="http://schemas.openxmlformats.org/officeDocument/2006/relationships/slideLayout" Target="../slideLayouts/slideLayout7.xml"/><Relationship Id="rId5" Type="http://schemas.openxmlformats.org/officeDocument/2006/relationships/image" Target="../media/image44.png"/><Relationship Id="rId4" Type="http://schemas.openxmlformats.org/officeDocument/2006/relationships/image" Target="../media/image43.png"/></Relationships>
</file>

<file path=ppt/slides/_rels/slide34.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notesSlide" Target="../notesSlides/notesSlide30.xml"/><Relationship Id="rId1" Type="http://schemas.openxmlformats.org/officeDocument/2006/relationships/slideLayout" Target="../slideLayouts/slideLayout7.xml"/><Relationship Id="rId6" Type="http://schemas.openxmlformats.org/officeDocument/2006/relationships/image" Target="../media/image48.png"/><Relationship Id="rId5" Type="http://schemas.openxmlformats.org/officeDocument/2006/relationships/image" Target="../media/image47.png"/><Relationship Id="rId4" Type="http://schemas.openxmlformats.org/officeDocument/2006/relationships/image" Target="../media/image46.png"/></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3" Type="http://schemas.openxmlformats.org/officeDocument/2006/relationships/image" Target="../media/image480.png"/><Relationship Id="rId2" Type="http://schemas.openxmlformats.org/officeDocument/2006/relationships/notesSlide" Target="../notesSlides/notesSlide31.xml"/><Relationship Id="rId1" Type="http://schemas.openxmlformats.org/officeDocument/2006/relationships/slideLayout" Target="../slideLayouts/slideLayout7.xml"/><Relationship Id="rId4" Type="http://schemas.openxmlformats.org/officeDocument/2006/relationships/image" Target="../media/image49.png"/></Relationships>
</file>

<file path=ppt/slides/_rels/slide37.xml.rels><?xml version="1.0" encoding="UTF-8" standalone="yes"?>
<Relationships xmlns="http://schemas.openxmlformats.org/package/2006/relationships"><Relationship Id="rId3" Type="http://schemas.openxmlformats.org/officeDocument/2006/relationships/image" Target="../media/image50.png"/><Relationship Id="rId2" Type="http://schemas.openxmlformats.org/officeDocument/2006/relationships/notesSlide" Target="../notesSlides/notesSlide32.xml"/><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3" Type="http://schemas.openxmlformats.org/officeDocument/2006/relationships/image" Target="../media/image51.png"/><Relationship Id="rId2" Type="http://schemas.openxmlformats.org/officeDocument/2006/relationships/notesSlide" Target="../notesSlides/notesSlide33.xml"/><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3" Type="http://schemas.openxmlformats.org/officeDocument/2006/relationships/image" Target="../media/image52.png"/><Relationship Id="rId2" Type="http://schemas.openxmlformats.org/officeDocument/2006/relationships/notesSlide" Target="../notesSlides/notesSlide34.xml"/><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3" Type="http://schemas.openxmlformats.org/officeDocument/2006/relationships/image" Target="../media/image53.png"/><Relationship Id="rId2" Type="http://schemas.openxmlformats.org/officeDocument/2006/relationships/notesSlide" Target="../notesSlides/notesSlide35.xml"/><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3" Type="http://schemas.openxmlformats.org/officeDocument/2006/relationships/image" Target="../media/image54.png"/><Relationship Id="rId2" Type="http://schemas.openxmlformats.org/officeDocument/2006/relationships/notesSlide" Target="../notesSlides/notesSlide36.xml"/><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3" Type="http://schemas.openxmlformats.org/officeDocument/2006/relationships/image" Target="../media/image55.png"/><Relationship Id="rId2" Type="http://schemas.openxmlformats.org/officeDocument/2006/relationships/notesSlide" Target="../notesSlides/notesSlide38.xml"/><Relationship Id="rId1" Type="http://schemas.openxmlformats.org/officeDocument/2006/relationships/slideLayout" Target="../slideLayouts/slideLayout7.xml"/><Relationship Id="rId4" Type="http://schemas.openxmlformats.org/officeDocument/2006/relationships/image" Target="../media/image56.png"/></Relationships>
</file>

<file path=ppt/slides/_rels/slide44.xml.rels><?xml version="1.0" encoding="UTF-8" standalone="yes"?>
<Relationships xmlns="http://schemas.openxmlformats.org/package/2006/relationships"><Relationship Id="rId3" Type="http://schemas.openxmlformats.org/officeDocument/2006/relationships/image" Target="../media/image57.png"/><Relationship Id="rId2" Type="http://schemas.openxmlformats.org/officeDocument/2006/relationships/notesSlide" Target="../notesSlides/notesSlide39.xml"/><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3" Type="http://schemas.openxmlformats.org/officeDocument/2006/relationships/image" Target="../media/image58.png"/><Relationship Id="rId2" Type="http://schemas.openxmlformats.org/officeDocument/2006/relationships/notesSlide" Target="../notesSlides/notesSlide40.xml"/><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3" Type="http://schemas.openxmlformats.org/officeDocument/2006/relationships/image" Target="../media/image59.png"/><Relationship Id="rId2" Type="http://schemas.openxmlformats.org/officeDocument/2006/relationships/notesSlide" Target="../notesSlides/notesSlide41.xml"/><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3" Type="http://schemas.openxmlformats.org/officeDocument/2006/relationships/image" Target="../media/image60.png"/><Relationship Id="rId2" Type="http://schemas.openxmlformats.org/officeDocument/2006/relationships/notesSlide" Target="../notesSlides/notesSlide42.xml"/><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3" Type="http://schemas.openxmlformats.org/officeDocument/2006/relationships/notesSlide" Target="../notesSlides/notesSlide43.xml"/><Relationship Id="rId7" Type="http://schemas.openxmlformats.org/officeDocument/2006/relationships/image" Target="../media/image62.emf"/><Relationship Id="rId2" Type="http://schemas.openxmlformats.org/officeDocument/2006/relationships/slideLayout" Target="../slideLayouts/slideLayout7.xml"/><Relationship Id="rId1" Type="http://schemas.openxmlformats.org/officeDocument/2006/relationships/vmlDrawing" Target="../drawings/vmlDrawing1.vml"/><Relationship Id="rId6" Type="http://schemas.openxmlformats.org/officeDocument/2006/relationships/oleObject" Target="../embeddings/oleObject2.bin"/><Relationship Id="rId5" Type="http://schemas.openxmlformats.org/officeDocument/2006/relationships/image" Target="../media/image61.emf"/><Relationship Id="rId4" Type="http://schemas.openxmlformats.org/officeDocument/2006/relationships/oleObject" Target="../embeddings/oleObject1.bin"/></Relationships>
</file>

<file path=ppt/slides/_rels/slide49.xml.rels><?xml version="1.0" encoding="UTF-8" standalone="yes"?>
<Relationships xmlns="http://schemas.openxmlformats.org/package/2006/relationships"><Relationship Id="rId3" Type="http://schemas.openxmlformats.org/officeDocument/2006/relationships/image" Target="../media/image63.png"/><Relationship Id="rId2" Type="http://schemas.openxmlformats.org/officeDocument/2006/relationships/notesSlide" Target="../notesSlides/notesSlide44.xml"/><Relationship Id="rId1" Type="http://schemas.openxmlformats.org/officeDocument/2006/relationships/slideLayout" Target="../slideLayouts/slideLayout7.xml"/><Relationship Id="rId4" Type="http://schemas.openxmlformats.org/officeDocument/2006/relationships/image" Target="../media/image64.png"/></Relationships>
</file>

<file path=ppt/slides/_rels/slide50.xml.rels><?xml version="1.0" encoding="UTF-8" standalone="yes"?>
<Relationships xmlns="http://schemas.openxmlformats.org/package/2006/relationships"><Relationship Id="rId3" Type="http://schemas.openxmlformats.org/officeDocument/2006/relationships/image" Target="../media/image65.png"/><Relationship Id="rId2" Type="http://schemas.openxmlformats.org/officeDocument/2006/relationships/notesSlide" Target="../notesSlides/notesSlide45.xml"/><Relationship Id="rId1" Type="http://schemas.openxmlformats.org/officeDocument/2006/relationships/slideLayout" Target="../slideLayouts/slideLayout7.xml"/><Relationship Id="rId5" Type="http://schemas.openxmlformats.org/officeDocument/2006/relationships/image" Target="../media/image66.png"/><Relationship Id="rId4" Type="http://schemas.microsoft.com/office/2007/relationships/hdphoto" Target="../media/hdphoto7.wdp"/></Relationships>
</file>

<file path=ppt/slides/_rels/slide51.xml.rels><?xml version="1.0" encoding="UTF-8" standalone="yes"?>
<Relationships xmlns="http://schemas.openxmlformats.org/package/2006/relationships"><Relationship Id="rId3" Type="http://schemas.openxmlformats.org/officeDocument/2006/relationships/image" Target="../media/image67.png"/><Relationship Id="rId2" Type="http://schemas.openxmlformats.org/officeDocument/2006/relationships/notesSlide" Target="../notesSlides/notesSlide46.xml"/><Relationship Id="rId1" Type="http://schemas.openxmlformats.org/officeDocument/2006/relationships/slideLayout" Target="../slideLayouts/slideLayout7.xml"/><Relationship Id="rId4" Type="http://schemas.microsoft.com/office/2007/relationships/hdphoto" Target="../media/hdphoto8.wdp"/></Relationships>
</file>

<file path=ppt/slides/_rels/slide52.xml.rels><?xml version="1.0" encoding="UTF-8" standalone="yes"?>
<Relationships xmlns="http://schemas.openxmlformats.org/package/2006/relationships"><Relationship Id="rId3" Type="http://schemas.microsoft.com/office/2007/relationships/hdphoto" Target="../media/hdphoto9.wdp"/><Relationship Id="rId2" Type="http://schemas.openxmlformats.org/officeDocument/2006/relationships/image" Target="../media/image68.pn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3" Type="http://schemas.openxmlformats.org/officeDocument/2006/relationships/image" Target="../media/image69.png"/><Relationship Id="rId2" Type="http://schemas.openxmlformats.org/officeDocument/2006/relationships/notesSlide" Target="../notesSlides/notesSlide47.xml"/><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2" Type="http://schemas.openxmlformats.org/officeDocument/2006/relationships/notesSlide" Target="../notesSlides/notesSlide48.xm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32950" y="1535646"/>
            <a:ext cx="9137176" cy="584775"/>
          </a:xfrm>
          <a:prstGeom prst="rect">
            <a:avLst/>
          </a:prstGeom>
          <a:solidFill>
            <a:srgbClr val="FFFF00"/>
          </a:solidFill>
        </p:spPr>
        <p:txBody>
          <a:bodyPr wrap="square" rtlCol="0">
            <a:spAutoFit/>
          </a:bodyPr>
          <a:lstStyle/>
          <a:p>
            <a:pPr algn="ctr"/>
            <a:r>
              <a:rPr lang="en-US" sz="3200" b="1" dirty="0" smtClean="0">
                <a:latin typeface="Times New Roman" panose="02020603050405020304" pitchFamily="18" charset="0"/>
                <a:cs typeface="Times New Roman" panose="02020603050405020304" pitchFamily="18" charset="0"/>
              </a:rPr>
              <a:t>ĐIỀU HÀNH VẬN TẢI</a:t>
            </a:r>
            <a:endParaRPr lang="en-US" sz="3200" b="1" dirty="0">
              <a:latin typeface="Times New Roman" panose="02020603050405020304" pitchFamily="18" charset="0"/>
              <a:cs typeface="Times New Roman" panose="02020603050405020304" pitchFamily="18" charset="0"/>
            </a:endParaRPr>
          </a:p>
        </p:txBody>
      </p:sp>
      <p:sp>
        <p:nvSpPr>
          <p:cNvPr id="5" name="Rectangle 3"/>
          <p:cNvSpPr>
            <a:spLocks noChangeArrowheads="1"/>
          </p:cNvSpPr>
          <p:nvPr/>
        </p:nvSpPr>
        <p:spPr bwMode="auto">
          <a:xfrm>
            <a:off x="564407" y="-152350"/>
            <a:ext cx="8579593" cy="168584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lvl1pPr eaLnBrk="0" fontAlgn="base" hangingPunct="0">
              <a:spcBef>
                <a:spcPct val="0"/>
              </a:spcBef>
              <a:spcAft>
                <a:spcPct val="0"/>
              </a:spcAft>
              <a:tabLst>
                <a:tab pos="809625" algn="ctr"/>
                <a:tab pos="3960813" algn="ctr"/>
              </a:tabLst>
              <a:defRPr>
                <a:solidFill>
                  <a:schemeClr val="tx1"/>
                </a:solidFill>
                <a:latin typeface="Arial" panose="020B0604020202020204" pitchFamily="34" charset="0"/>
              </a:defRPr>
            </a:lvl1pPr>
            <a:lvl2pPr eaLnBrk="0" fontAlgn="base" hangingPunct="0">
              <a:spcBef>
                <a:spcPct val="0"/>
              </a:spcBef>
              <a:spcAft>
                <a:spcPct val="0"/>
              </a:spcAft>
              <a:tabLst>
                <a:tab pos="809625" algn="ctr"/>
                <a:tab pos="3960813" algn="ctr"/>
              </a:tabLst>
              <a:defRPr>
                <a:solidFill>
                  <a:schemeClr val="tx1"/>
                </a:solidFill>
                <a:latin typeface="Arial" panose="020B0604020202020204" pitchFamily="34" charset="0"/>
              </a:defRPr>
            </a:lvl2pPr>
            <a:lvl3pPr eaLnBrk="0" fontAlgn="base" hangingPunct="0">
              <a:spcBef>
                <a:spcPct val="0"/>
              </a:spcBef>
              <a:spcAft>
                <a:spcPct val="0"/>
              </a:spcAft>
              <a:tabLst>
                <a:tab pos="809625" algn="ctr"/>
                <a:tab pos="3960813" algn="ctr"/>
              </a:tabLst>
              <a:defRPr>
                <a:solidFill>
                  <a:schemeClr val="tx1"/>
                </a:solidFill>
                <a:latin typeface="Arial" panose="020B0604020202020204" pitchFamily="34" charset="0"/>
              </a:defRPr>
            </a:lvl3pPr>
            <a:lvl4pPr eaLnBrk="0" fontAlgn="base" hangingPunct="0">
              <a:spcBef>
                <a:spcPct val="0"/>
              </a:spcBef>
              <a:spcAft>
                <a:spcPct val="0"/>
              </a:spcAft>
              <a:tabLst>
                <a:tab pos="809625" algn="ctr"/>
                <a:tab pos="3960813" algn="ctr"/>
              </a:tabLst>
              <a:defRPr>
                <a:solidFill>
                  <a:schemeClr val="tx1"/>
                </a:solidFill>
                <a:latin typeface="Arial" panose="020B0604020202020204" pitchFamily="34" charset="0"/>
              </a:defRPr>
            </a:lvl4pPr>
            <a:lvl5pPr eaLnBrk="0" fontAlgn="base" hangingPunct="0">
              <a:spcBef>
                <a:spcPct val="0"/>
              </a:spcBef>
              <a:spcAft>
                <a:spcPct val="0"/>
              </a:spcAft>
              <a:tabLst>
                <a:tab pos="809625" algn="ctr"/>
                <a:tab pos="3960813" algn="ctr"/>
              </a:tabLst>
              <a:defRPr>
                <a:solidFill>
                  <a:schemeClr val="tx1"/>
                </a:solidFill>
                <a:latin typeface="Arial" panose="020B0604020202020204" pitchFamily="34" charset="0"/>
              </a:defRPr>
            </a:lvl5pPr>
            <a:lvl6pPr eaLnBrk="0" fontAlgn="base" hangingPunct="0">
              <a:spcBef>
                <a:spcPct val="0"/>
              </a:spcBef>
              <a:spcAft>
                <a:spcPct val="0"/>
              </a:spcAft>
              <a:tabLst>
                <a:tab pos="809625" algn="ctr"/>
                <a:tab pos="3960813" algn="ctr"/>
              </a:tabLst>
              <a:defRPr>
                <a:solidFill>
                  <a:schemeClr val="tx1"/>
                </a:solidFill>
                <a:latin typeface="Arial" panose="020B0604020202020204" pitchFamily="34" charset="0"/>
              </a:defRPr>
            </a:lvl6pPr>
            <a:lvl7pPr eaLnBrk="0" fontAlgn="base" hangingPunct="0">
              <a:spcBef>
                <a:spcPct val="0"/>
              </a:spcBef>
              <a:spcAft>
                <a:spcPct val="0"/>
              </a:spcAft>
              <a:tabLst>
                <a:tab pos="809625" algn="ctr"/>
                <a:tab pos="3960813" algn="ctr"/>
              </a:tabLst>
              <a:defRPr>
                <a:solidFill>
                  <a:schemeClr val="tx1"/>
                </a:solidFill>
                <a:latin typeface="Arial" panose="020B0604020202020204" pitchFamily="34" charset="0"/>
              </a:defRPr>
            </a:lvl7pPr>
            <a:lvl8pPr eaLnBrk="0" fontAlgn="base" hangingPunct="0">
              <a:spcBef>
                <a:spcPct val="0"/>
              </a:spcBef>
              <a:spcAft>
                <a:spcPct val="0"/>
              </a:spcAft>
              <a:tabLst>
                <a:tab pos="809625" algn="ctr"/>
                <a:tab pos="3960813" algn="ctr"/>
              </a:tabLst>
              <a:defRPr>
                <a:solidFill>
                  <a:schemeClr val="tx1"/>
                </a:solidFill>
                <a:latin typeface="Arial" panose="020B0604020202020204" pitchFamily="34" charset="0"/>
              </a:defRPr>
            </a:lvl8pPr>
            <a:lvl9pPr eaLnBrk="0" fontAlgn="base" hangingPunct="0">
              <a:spcBef>
                <a:spcPct val="0"/>
              </a:spcBef>
              <a:spcAft>
                <a:spcPct val="0"/>
              </a:spcAft>
              <a:tabLst>
                <a:tab pos="809625" algn="ctr"/>
                <a:tab pos="3960813" algn="ctr"/>
              </a:tabLst>
              <a:defRPr>
                <a:solidFill>
                  <a:schemeClr val="tx1"/>
                </a:solidFill>
                <a:latin typeface="Arial" panose="020B0604020202020204" pitchFamily="34" charset="0"/>
              </a:defRPr>
            </a:lvl9pPr>
          </a:lstStyle>
          <a:p>
            <a:pPr marL="0" marR="0" lvl="0" indent="0" defTabSz="914400" eaLnBrk="0" fontAlgn="base" latinLnBrk="0" hangingPunct="0">
              <a:lnSpc>
                <a:spcPct val="150000"/>
              </a:lnSpc>
              <a:spcBef>
                <a:spcPct val="0"/>
              </a:spcBef>
              <a:spcAft>
                <a:spcPct val="0"/>
              </a:spcAft>
              <a:buClrTx/>
              <a:buSzTx/>
              <a:buFontTx/>
              <a:buNone/>
              <a:tabLst>
                <a:tab pos="809625" algn="ctr"/>
                <a:tab pos="3960813" algn="ctr"/>
              </a:tabLst>
              <a:defRPr/>
            </a:pPr>
            <a:r>
              <a:rPr kumimoji="0" lang="en-US" altLang="en-US" sz="2400" b="1" i="0" u="none" strike="noStrike" kern="0" cap="none" spc="0" normalizeH="0" baseline="0" noProof="0" dirty="0" smtClean="0">
                <a:ln>
                  <a:noFill/>
                </a:ln>
                <a:solidFill>
                  <a:srgbClr val="002060"/>
                </a:solidFill>
                <a:effectLst/>
                <a:uLnTx/>
                <a:uFillTx/>
                <a:latin typeface="Arial" panose="020B0604020202020204" pitchFamily="34" charset="0"/>
                <a:ea typeface="Times New Roman" panose="02020603050405020304" pitchFamily="18" charset="0"/>
              </a:rPr>
              <a:t>TRƯỜNG CAO ĐẲNG LÝ TỰ TRONG TP. HỒ CHÍ MINH</a:t>
            </a:r>
            <a:r>
              <a:rPr kumimoji="0" lang="vi-VN" altLang="en-US" sz="2400" b="1" i="0" u="none" strike="noStrike" kern="0" cap="none" spc="0" normalizeH="0" baseline="0" noProof="0" dirty="0" smtClean="0">
                <a:ln>
                  <a:noFill/>
                </a:ln>
                <a:solidFill>
                  <a:srgbClr val="002060"/>
                </a:solidFill>
                <a:effectLst/>
                <a:uLnTx/>
                <a:uFillTx/>
                <a:latin typeface="Arial" panose="020B0604020202020204" pitchFamily="34" charset="0"/>
                <a:ea typeface="Times New Roman" panose="02020603050405020304" pitchFamily="18" charset="0"/>
              </a:rPr>
              <a:t>	</a:t>
            </a:r>
            <a:r>
              <a:rPr kumimoji="0" lang="en-US" altLang="en-US" sz="2400" b="1" i="0" u="none" strike="noStrike" kern="0" cap="none" spc="0" normalizeH="0" baseline="0" noProof="0" dirty="0" smtClean="0">
                <a:ln>
                  <a:noFill/>
                </a:ln>
                <a:solidFill>
                  <a:srgbClr val="002060"/>
                </a:solidFill>
                <a:effectLst/>
                <a:uLnTx/>
                <a:uFillTx/>
                <a:latin typeface="Arial" panose="020B0604020202020204" pitchFamily="34" charset="0"/>
                <a:ea typeface="Times New Roman" panose="02020603050405020304" pitchFamily="18" charset="0"/>
              </a:rPr>
              <a:t> </a:t>
            </a:r>
          </a:p>
          <a:p>
            <a:pPr marL="0" marR="0" lvl="0" indent="0" algn="ctr" defTabSz="914400" eaLnBrk="0" fontAlgn="base" latinLnBrk="0" hangingPunct="0">
              <a:lnSpc>
                <a:spcPct val="150000"/>
              </a:lnSpc>
              <a:spcBef>
                <a:spcPct val="0"/>
              </a:spcBef>
              <a:spcAft>
                <a:spcPct val="0"/>
              </a:spcAft>
              <a:buClrTx/>
              <a:buSzTx/>
              <a:buFontTx/>
              <a:buNone/>
              <a:tabLst>
                <a:tab pos="809625" algn="ctr"/>
                <a:tab pos="3960813" algn="ctr"/>
              </a:tabLst>
              <a:defRPr/>
            </a:pPr>
            <a:r>
              <a:rPr kumimoji="0" lang="vi-VN" altLang="en-US" sz="2400" b="1" i="0" u="none" strike="noStrike" kern="0" cap="none" spc="0" normalizeH="0" baseline="0" noProof="0" dirty="0" smtClean="0">
                <a:ln>
                  <a:noFill/>
                </a:ln>
                <a:solidFill>
                  <a:srgbClr val="002060"/>
                </a:solidFill>
                <a:effectLst/>
                <a:uLnTx/>
                <a:uFillTx/>
                <a:latin typeface="Arial" panose="020B0604020202020204" pitchFamily="34" charset="0"/>
                <a:ea typeface="Times New Roman" panose="02020603050405020304" pitchFamily="18" charset="0"/>
              </a:rPr>
              <a:t>	</a:t>
            </a:r>
            <a:r>
              <a:rPr kumimoji="0" lang="en-US" altLang="en-US" sz="2400" b="1" i="0" u="none" strike="noStrike" kern="0" cap="none" spc="0" normalizeH="0" baseline="0" noProof="0" dirty="0" smtClean="0">
                <a:ln>
                  <a:noFill/>
                </a:ln>
                <a:solidFill>
                  <a:srgbClr val="002060"/>
                </a:solidFill>
                <a:effectLst/>
                <a:uLnTx/>
                <a:uFillTx/>
                <a:latin typeface="Arial" panose="020B0604020202020204" pitchFamily="34" charset="0"/>
                <a:ea typeface="Times New Roman" panose="02020603050405020304" pitchFamily="18" charset="0"/>
              </a:rPr>
              <a:t>KHOA KINH TÊ</a:t>
            </a:r>
          </a:p>
          <a:p>
            <a:pPr marL="0" marR="0" lvl="0" indent="0" algn="ctr" defTabSz="914400" eaLnBrk="0" fontAlgn="base" latinLnBrk="0" hangingPunct="0">
              <a:lnSpc>
                <a:spcPct val="150000"/>
              </a:lnSpc>
              <a:spcBef>
                <a:spcPct val="0"/>
              </a:spcBef>
              <a:spcAft>
                <a:spcPct val="0"/>
              </a:spcAft>
              <a:buClrTx/>
              <a:buSzTx/>
              <a:buFontTx/>
              <a:buNone/>
              <a:tabLst>
                <a:tab pos="809625" algn="ctr"/>
                <a:tab pos="3960813" algn="ctr"/>
              </a:tabLst>
              <a:defRPr/>
            </a:pPr>
            <a:r>
              <a:rPr kumimoji="0" lang="en-US" altLang="en-US" sz="2400" b="1" i="0" u="none" strike="noStrike" kern="0" cap="none" spc="0" normalizeH="0" baseline="0" noProof="0" dirty="0" smtClean="0">
                <a:ln>
                  <a:noFill/>
                </a:ln>
                <a:solidFill>
                  <a:srgbClr val="002060"/>
                </a:solidFill>
                <a:effectLst/>
                <a:uLnTx/>
                <a:uFillTx/>
                <a:latin typeface="Arial" panose="020B0604020202020204" pitchFamily="34" charset="0"/>
              </a:rPr>
              <a:t>BỘ MÔN LOGISTICS</a:t>
            </a:r>
          </a:p>
        </p:txBody>
      </p:sp>
      <p:pic>
        <p:nvPicPr>
          <p:cNvPr id="6" name="Picture 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6200" y="397445"/>
            <a:ext cx="2287921" cy="853440"/>
          </a:xfrm>
          <a:prstGeom prst="rect">
            <a:avLst/>
          </a:prstGeom>
        </p:spPr>
      </p:pic>
      <p:pic>
        <p:nvPicPr>
          <p:cNvPr id="8"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555523" y="845936"/>
            <a:ext cx="3730664" cy="2834148"/>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9" name="Picture 6"/>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029200" y="2438400"/>
            <a:ext cx="4472609" cy="27432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 name="Picture 1"/>
          <p:cNvPicPr>
            <a:picLocks noChangeAspect="1"/>
          </p:cNvPicPr>
          <p:nvPr/>
        </p:nvPicPr>
        <p:blipFill>
          <a:blip r:embed="rId6">
            <a:extLst>
              <a:ext uri="{BEBA8EAE-BF5A-486C-A8C5-ECC9F3942E4B}">
                <a14:imgProps xmlns:a14="http://schemas.microsoft.com/office/drawing/2010/main">
                  <a14:imgLayer r:embed="rId7">
                    <a14:imgEffect>
                      <a14:brightnessContrast bright="20000" contrast="-40000"/>
                    </a14:imgEffect>
                  </a14:imgLayer>
                </a14:imgProps>
              </a:ext>
            </a:extLst>
          </a:blip>
          <a:stretch>
            <a:fillRect/>
          </a:stretch>
        </p:blipFill>
        <p:spPr>
          <a:xfrm>
            <a:off x="-20320" y="2120422"/>
            <a:ext cx="9164320" cy="4737578"/>
          </a:xfrm>
          <a:prstGeom prst="rect">
            <a:avLst/>
          </a:prstGeom>
        </p:spPr>
      </p:pic>
    </p:spTree>
    <p:extLst>
      <p:ext uri="{BB962C8B-B14F-4D97-AF65-F5344CB8AC3E}">
        <p14:creationId xmlns:p14="http://schemas.microsoft.com/office/powerpoint/2010/main" val="3182287520"/>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p:cNvPicPr>
            <a:picLocks noChangeAspect="1"/>
          </p:cNvPicPr>
          <p:nvPr/>
        </p:nvPicPr>
        <p:blipFill>
          <a:blip r:embed="rId3">
            <a:extLst>
              <a:ext uri="{BEBA8EAE-BF5A-486C-A8C5-ECC9F3942E4B}">
                <a14:imgProps xmlns:a14="http://schemas.microsoft.com/office/drawing/2010/main">
                  <a14:imgLayer r:embed="rId4">
                    <a14:imgEffect>
                      <a14:brightnessContrast bright="40000" contrast="-20000"/>
                    </a14:imgEffect>
                  </a14:imgLayer>
                </a14:imgProps>
              </a:ext>
            </a:extLst>
          </a:blip>
          <a:stretch>
            <a:fillRect/>
          </a:stretch>
        </p:blipFill>
        <p:spPr>
          <a:xfrm>
            <a:off x="-114300" y="4191000"/>
            <a:ext cx="3632636" cy="2819400"/>
          </a:xfrm>
          <a:prstGeom prst="rect">
            <a:avLst/>
          </a:prstGeom>
          <a:ln>
            <a:noFill/>
          </a:ln>
          <a:effectLst>
            <a:softEdge rad="112500"/>
          </a:effectLst>
        </p:spPr>
      </p:pic>
      <p:pic>
        <p:nvPicPr>
          <p:cNvPr id="8" name="Picture 7"/>
          <p:cNvPicPr>
            <a:picLocks noChangeAspect="1"/>
          </p:cNvPicPr>
          <p:nvPr/>
        </p:nvPicPr>
        <p:blipFill>
          <a:blip r:embed="rId5">
            <a:extLst>
              <a:ext uri="{BEBA8EAE-BF5A-486C-A8C5-ECC9F3942E4B}">
                <a14:imgProps xmlns:a14="http://schemas.microsoft.com/office/drawing/2010/main">
                  <a14:imgLayer r:embed="rId6">
                    <a14:imgEffect>
                      <a14:brightnessContrast bright="20000"/>
                    </a14:imgEffect>
                  </a14:imgLayer>
                </a14:imgProps>
              </a:ext>
            </a:extLst>
          </a:blip>
          <a:stretch>
            <a:fillRect/>
          </a:stretch>
        </p:blipFill>
        <p:spPr>
          <a:xfrm>
            <a:off x="6440128" y="631552"/>
            <a:ext cx="2703872" cy="1676400"/>
          </a:xfrm>
          <a:prstGeom prst="rect">
            <a:avLst/>
          </a:prstGeom>
        </p:spPr>
      </p:pic>
      <p:sp>
        <p:nvSpPr>
          <p:cNvPr id="3" name="Rectangle 2"/>
          <p:cNvSpPr/>
          <p:nvPr/>
        </p:nvSpPr>
        <p:spPr>
          <a:xfrm>
            <a:off x="-40640" y="719197"/>
            <a:ext cx="9372600" cy="6001643"/>
          </a:xfrm>
          <a:prstGeom prst="rect">
            <a:avLst/>
          </a:prstGeom>
          <a:ln>
            <a:noFill/>
          </a:ln>
        </p:spPr>
        <p:txBody>
          <a:bodyPr wrap="square">
            <a:spAutoFit/>
          </a:bodyPr>
          <a:lstStyle/>
          <a:p>
            <a:pPr algn="ctr">
              <a:lnSpc>
                <a:spcPct val="150000"/>
              </a:lnSpc>
            </a:pPr>
            <a:r>
              <a:rPr lang="en-US" sz="3200" b="1" cap="all"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Chương</a:t>
            </a:r>
            <a:r>
              <a:rPr lang="en-US" sz="3200" b="1" cap="all"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1</a:t>
            </a:r>
            <a:r>
              <a:rPr lang="en-US" sz="3200" b="1" cap="all"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a:t>
            </a:r>
          </a:p>
          <a:p>
            <a:pPr algn="ctr">
              <a:lnSpc>
                <a:spcPct val="150000"/>
              </a:lnSpc>
            </a:pPr>
            <a:r>
              <a:rPr lang="en-US" sz="3200" b="1" cap="all"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200" b="1" cap="all" dirty="0" err="1">
                <a:latin typeface="Times New Roman" panose="02020603050405020304" pitchFamily="18" charset="0"/>
                <a:cs typeface="Times New Roman" panose="02020603050405020304" pitchFamily="18" charset="0"/>
              </a:rPr>
              <a:t>Hành</a:t>
            </a:r>
            <a:r>
              <a:rPr lang="en-US" sz="3200" b="1" cap="all" dirty="0">
                <a:latin typeface="Times New Roman" panose="02020603050405020304" pitchFamily="18" charset="0"/>
                <a:cs typeface="Times New Roman" panose="02020603050405020304" pitchFamily="18" charset="0"/>
              </a:rPr>
              <a:t> </a:t>
            </a:r>
            <a:r>
              <a:rPr lang="en-US" sz="3200" b="1" cap="all" dirty="0" err="1">
                <a:latin typeface="Times New Roman" panose="02020603050405020304" pitchFamily="18" charset="0"/>
                <a:cs typeface="Times New Roman" panose="02020603050405020304" pitchFamily="18" charset="0"/>
              </a:rPr>
              <a:t>lang</a:t>
            </a:r>
            <a:r>
              <a:rPr lang="en-US" sz="3200" b="1" cap="all" dirty="0">
                <a:latin typeface="Times New Roman" panose="02020603050405020304" pitchFamily="18" charset="0"/>
                <a:cs typeface="Times New Roman" panose="02020603050405020304" pitchFamily="18" charset="0"/>
              </a:rPr>
              <a:t> </a:t>
            </a:r>
            <a:r>
              <a:rPr lang="en-US" sz="3200" b="1" cap="all" dirty="0" err="1">
                <a:latin typeface="Times New Roman" panose="02020603050405020304" pitchFamily="18" charset="0"/>
                <a:cs typeface="Times New Roman" panose="02020603050405020304" pitchFamily="18" charset="0"/>
              </a:rPr>
              <a:t>vận</a:t>
            </a:r>
            <a:r>
              <a:rPr lang="en-US" sz="3200" b="1" cap="all" dirty="0">
                <a:latin typeface="Times New Roman" panose="02020603050405020304" pitchFamily="18" charset="0"/>
                <a:cs typeface="Times New Roman" panose="02020603050405020304" pitchFamily="18" charset="0"/>
              </a:rPr>
              <a:t> </a:t>
            </a:r>
            <a:r>
              <a:rPr lang="en-US" sz="3200" b="1" cap="all" dirty="0" err="1">
                <a:latin typeface="Times New Roman" panose="02020603050405020304" pitchFamily="18" charset="0"/>
                <a:cs typeface="Times New Roman" panose="02020603050405020304" pitchFamily="18" charset="0"/>
              </a:rPr>
              <a:t>tải</a:t>
            </a:r>
            <a:r>
              <a:rPr lang="en-US" sz="3200" b="1" cap="all" dirty="0">
                <a:latin typeface="Times New Roman" panose="02020603050405020304" pitchFamily="18" charset="0"/>
                <a:cs typeface="Times New Roman" panose="02020603050405020304" pitchFamily="18" charset="0"/>
              </a:rPr>
              <a:t> </a:t>
            </a:r>
          </a:p>
          <a:p>
            <a:pPr algn="ctr">
              <a:lnSpc>
                <a:spcPct val="150000"/>
              </a:lnSpc>
            </a:pPr>
            <a:r>
              <a:rPr lang="en-US" sz="3200" b="1" cap="all" dirty="0" err="1">
                <a:latin typeface="Times New Roman" panose="02020603050405020304" pitchFamily="18" charset="0"/>
                <a:cs typeface="Times New Roman" panose="02020603050405020304" pitchFamily="18" charset="0"/>
              </a:rPr>
              <a:t>Chương</a:t>
            </a:r>
            <a:r>
              <a:rPr lang="en-US" sz="3200" b="1" cap="all" dirty="0">
                <a:latin typeface="Times New Roman" panose="02020603050405020304" pitchFamily="18" charset="0"/>
                <a:cs typeface="Times New Roman" panose="02020603050405020304" pitchFamily="18" charset="0"/>
              </a:rPr>
              <a:t> 2: </a:t>
            </a:r>
            <a:endParaRPr lang="en-US" sz="3200" b="1" cap="all" dirty="0" smtClean="0">
              <a:latin typeface="Times New Roman" panose="02020603050405020304" pitchFamily="18" charset="0"/>
              <a:cs typeface="Times New Roman" panose="02020603050405020304" pitchFamily="18" charset="0"/>
            </a:endParaRPr>
          </a:p>
          <a:p>
            <a:pPr algn="ctr">
              <a:lnSpc>
                <a:spcPct val="150000"/>
              </a:lnSpc>
            </a:pPr>
            <a:r>
              <a:rPr lang="en-US" sz="3200" b="1" cap="all" dirty="0" err="1">
                <a:latin typeface="Times New Roman" panose="02020603050405020304" pitchFamily="18" charset="0"/>
                <a:cs typeface="Times New Roman" panose="02020603050405020304" pitchFamily="18" charset="0"/>
              </a:rPr>
              <a:t>CÁc</a:t>
            </a:r>
            <a:r>
              <a:rPr lang="en-US" sz="3200" b="1" cap="all" dirty="0">
                <a:latin typeface="Times New Roman" panose="02020603050405020304" pitchFamily="18" charset="0"/>
                <a:cs typeface="Times New Roman" panose="02020603050405020304" pitchFamily="18" charset="0"/>
              </a:rPr>
              <a:t> </a:t>
            </a:r>
            <a:r>
              <a:rPr lang="en-US" sz="3200" b="1" cap="all" dirty="0" err="1">
                <a:latin typeface="Times New Roman" panose="02020603050405020304" pitchFamily="18" charset="0"/>
                <a:cs typeface="Times New Roman" panose="02020603050405020304" pitchFamily="18" charset="0"/>
              </a:rPr>
              <a:t>phương</a:t>
            </a:r>
            <a:r>
              <a:rPr lang="en-US" sz="3200" b="1" cap="all" dirty="0">
                <a:latin typeface="Times New Roman" panose="02020603050405020304" pitchFamily="18" charset="0"/>
                <a:cs typeface="Times New Roman" panose="02020603050405020304" pitchFamily="18" charset="0"/>
              </a:rPr>
              <a:t> </a:t>
            </a:r>
            <a:r>
              <a:rPr lang="en-US" sz="3200" b="1" cap="all" dirty="0" err="1">
                <a:latin typeface="Times New Roman" panose="02020603050405020304" pitchFamily="18" charset="0"/>
                <a:cs typeface="Times New Roman" panose="02020603050405020304" pitchFamily="18" charset="0"/>
              </a:rPr>
              <a:t>thức</a:t>
            </a:r>
            <a:r>
              <a:rPr lang="en-US" sz="3200" b="1" cap="all" dirty="0">
                <a:latin typeface="Times New Roman" panose="02020603050405020304" pitchFamily="18" charset="0"/>
                <a:cs typeface="Times New Roman" panose="02020603050405020304" pitchFamily="18" charset="0"/>
              </a:rPr>
              <a:t> </a:t>
            </a:r>
            <a:r>
              <a:rPr lang="en-US" sz="3200" b="1" cap="all" dirty="0" err="1">
                <a:latin typeface="Times New Roman" panose="02020603050405020304" pitchFamily="18" charset="0"/>
                <a:cs typeface="Times New Roman" panose="02020603050405020304" pitchFamily="18" charset="0"/>
              </a:rPr>
              <a:t>vận</a:t>
            </a:r>
            <a:r>
              <a:rPr lang="en-US" sz="3200" b="1" cap="all" dirty="0">
                <a:latin typeface="Times New Roman" panose="02020603050405020304" pitchFamily="18" charset="0"/>
                <a:cs typeface="Times New Roman" panose="02020603050405020304" pitchFamily="18" charset="0"/>
              </a:rPr>
              <a:t> </a:t>
            </a:r>
            <a:r>
              <a:rPr lang="en-US" sz="3200" b="1" cap="all" dirty="0" err="1">
                <a:latin typeface="Times New Roman" panose="02020603050405020304" pitchFamily="18" charset="0"/>
                <a:cs typeface="Times New Roman" panose="02020603050405020304" pitchFamily="18" charset="0"/>
              </a:rPr>
              <a:t>tải</a:t>
            </a:r>
            <a:endParaRPr lang="en-US" sz="3200" b="1" cap="all" dirty="0">
              <a:latin typeface="Times New Roman" panose="02020603050405020304" pitchFamily="18" charset="0"/>
              <a:cs typeface="Times New Roman" panose="02020603050405020304" pitchFamily="18" charset="0"/>
            </a:endParaRPr>
          </a:p>
          <a:p>
            <a:pPr algn="ctr">
              <a:lnSpc>
                <a:spcPct val="150000"/>
              </a:lnSpc>
            </a:pPr>
            <a:r>
              <a:rPr lang="en-US" sz="3200" b="1" cap="all" dirty="0" err="1" smtClean="0">
                <a:latin typeface="Times New Roman" panose="02020603050405020304" pitchFamily="18" charset="0"/>
                <a:cs typeface="Times New Roman" panose="02020603050405020304" pitchFamily="18" charset="0"/>
              </a:rPr>
              <a:t>Chương</a:t>
            </a:r>
            <a:r>
              <a:rPr lang="en-US" sz="3200" b="1" cap="all" dirty="0" smtClean="0">
                <a:latin typeface="Times New Roman" panose="02020603050405020304" pitchFamily="18" charset="0"/>
                <a:cs typeface="Times New Roman" panose="02020603050405020304" pitchFamily="18" charset="0"/>
              </a:rPr>
              <a:t> </a:t>
            </a:r>
            <a:r>
              <a:rPr lang="en-US" sz="3200" b="1" cap="all" dirty="0">
                <a:latin typeface="Times New Roman" panose="02020603050405020304" pitchFamily="18" charset="0"/>
                <a:cs typeface="Times New Roman" panose="02020603050405020304" pitchFamily="18" charset="0"/>
              </a:rPr>
              <a:t>3: </a:t>
            </a:r>
            <a:endParaRPr lang="en-US" sz="3200" b="1" cap="all" dirty="0" smtClean="0">
              <a:latin typeface="Times New Roman" panose="02020603050405020304" pitchFamily="18" charset="0"/>
              <a:cs typeface="Times New Roman" panose="02020603050405020304" pitchFamily="18" charset="0"/>
            </a:endParaRPr>
          </a:p>
          <a:p>
            <a:pPr algn="ctr">
              <a:lnSpc>
                <a:spcPct val="150000"/>
              </a:lnSpc>
            </a:pPr>
            <a:r>
              <a:rPr lang="en-US" sz="3200" b="1" cap="all" dirty="0" err="1">
                <a:latin typeface="Times New Roman" panose="02020603050405020304" pitchFamily="18" charset="0"/>
                <a:cs typeface="Times New Roman" panose="02020603050405020304" pitchFamily="18" charset="0"/>
              </a:rPr>
              <a:t>CÁc</a:t>
            </a:r>
            <a:r>
              <a:rPr lang="en-US" sz="3200" b="1" cap="all" dirty="0">
                <a:latin typeface="Times New Roman" panose="02020603050405020304" pitchFamily="18" charset="0"/>
                <a:cs typeface="Times New Roman" panose="02020603050405020304" pitchFamily="18" charset="0"/>
              </a:rPr>
              <a:t> </a:t>
            </a:r>
            <a:r>
              <a:rPr lang="en-US" sz="3200" b="1" cap="all" dirty="0" err="1">
                <a:latin typeface="Times New Roman" panose="02020603050405020304" pitchFamily="18" charset="0"/>
                <a:cs typeface="Times New Roman" panose="02020603050405020304" pitchFamily="18" charset="0"/>
              </a:rPr>
              <a:t>chứng</a:t>
            </a:r>
            <a:r>
              <a:rPr lang="en-US" sz="3200" b="1" cap="all" dirty="0">
                <a:latin typeface="Times New Roman" panose="02020603050405020304" pitchFamily="18" charset="0"/>
                <a:cs typeface="Times New Roman" panose="02020603050405020304" pitchFamily="18" charset="0"/>
              </a:rPr>
              <a:t> </a:t>
            </a:r>
            <a:r>
              <a:rPr lang="en-US" sz="3200" b="1" cap="all" dirty="0" err="1">
                <a:latin typeface="Times New Roman" panose="02020603050405020304" pitchFamily="18" charset="0"/>
                <a:cs typeface="Times New Roman" panose="02020603050405020304" pitchFamily="18" charset="0"/>
              </a:rPr>
              <a:t>từ</a:t>
            </a:r>
            <a:r>
              <a:rPr lang="en-US" sz="3200" b="1" cap="all" dirty="0">
                <a:latin typeface="Times New Roman" panose="02020603050405020304" pitchFamily="18" charset="0"/>
                <a:cs typeface="Times New Roman" panose="02020603050405020304" pitchFamily="18" charset="0"/>
              </a:rPr>
              <a:t> </a:t>
            </a:r>
            <a:r>
              <a:rPr lang="en-US" sz="3200" b="1" cap="all" dirty="0" err="1">
                <a:latin typeface="Times New Roman" panose="02020603050405020304" pitchFamily="18" charset="0"/>
                <a:cs typeface="Times New Roman" panose="02020603050405020304" pitchFamily="18" charset="0"/>
              </a:rPr>
              <a:t>vận</a:t>
            </a:r>
            <a:r>
              <a:rPr lang="en-US" sz="3200" b="1" cap="all" dirty="0">
                <a:latin typeface="Times New Roman" panose="02020603050405020304" pitchFamily="18" charset="0"/>
                <a:cs typeface="Times New Roman" panose="02020603050405020304" pitchFamily="18" charset="0"/>
              </a:rPr>
              <a:t> </a:t>
            </a:r>
            <a:r>
              <a:rPr lang="en-US" sz="3200" b="1" cap="all" dirty="0" err="1">
                <a:latin typeface="Times New Roman" panose="02020603050405020304" pitchFamily="18" charset="0"/>
                <a:cs typeface="Times New Roman" panose="02020603050405020304" pitchFamily="18" charset="0"/>
              </a:rPr>
              <a:t>tải</a:t>
            </a:r>
            <a:endParaRPr lang="en-US" sz="3200" b="1" cap="all" dirty="0">
              <a:latin typeface="Times New Roman" panose="02020603050405020304" pitchFamily="18" charset="0"/>
              <a:cs typeface="Times New Roman" panose="02020603050405020304" pitchFamily="18" charset="0"/>
            </a:endParaRPr>
          </a:p>
          <a:p>
            <a:pPr algn="ctr">
              <a:lnSpc>
                <a:spcPct val="150000"/>
              </a:lnSpc>
            </a:pPr>
            <a:r>
              <a:rPr lang="en-GB" sz="3200" b="1" cap="all" dirty="0" err="1" smtClean="0">
                <a:latin typeface="Times New Roman" panose="02020603050405020304" pitchFamily="18" charset="0"/>
                <a:cs typeface="Times New Roman" panose="02020603050405020304" pitchFamily="18" charset="0"/>
              </a:rPr>
              <a:t>Chương</a:t>
            </a:r>
            <a:r>
              <a:rPr lang="en-GB" sz="3200" b="1" cap="all" dirty="0" smtClean="0">
                <a:latin typeface="Times New Roman" panose="02020603050405020304" pitchFamily="18" charset="0"/>
                <a:cs typeface="Times New Roman" panose="02020603050405020304" pitchFamily="18" charset="0"/>
              </a:rPr>
              <a:t> </a:t>
            </a:r>
            <a:r>
              <a:rPr lang="en-GB" sz="3200" b="1" cap="all" dirty="0">
                <a:latin typeface="Times New Roman" panose="02020603050405020304" pitchFamily="18" charset="0"/>
                <a:cs typeface="Times New Roman" panose="02020603050405020304" pitchFamily="18" charset="0"/>
              </a:rPr>
              <a:t>4: </a:t>
            </a:r>
            <a:endParaRPr lang="en-GB" sz="3200" b="1" cap="all" dirty="0" smtClean="0">
              <a:latin typeface="Times New Roman" panose="02020603050405020304" pitchFamily="18" charset="0"/>
              <a:cs typeface="Times New Roman" panose="02020603050405020304" pitchFamily="18" charset="0"/>
            </a:endParaRPr>
          </a:p>
          <a:p>
            <a:pPr algn="ctr">
              <a:lnSpc>
                <a:spcPct val="150000"/>
              </a:lnSpc>
            </a:pPr>
            <a:r>
              <a:rPr lang="en-US" sz="3200" b="1" cap="all" dirty="0">
                <a:latin typeface="Times New Roman" panose="02020603050405020304" pitchFamily="18" charset="0"/>
                <a:cs typeface="Times New Roman" panose="02020603050405020304" pitchFamily="18" charset="0"/>
              </a:rPr>
              <a:t>Chi </a:t>
            </a:r>
            <a:r>
              <a:rPr lang="en-US" sz="3200" b="1" cap="all" dirty="0" err="1">
                <a:latin typeface="Times New Roman" panose="02020603050405020304" pitchFamily="18" charset="0"/>
                <a:cs typeface="Times New Roman" panose="02020603050405020304" pitchFamily="18" charset="0"/>
              </a:rPr>
              <a:t>phí</a:t>
            </a:r>
            <a:r>
              <a:rPr lang="en-US" sz="3200" b="1" cap="all" dirty="0">
                <a:latin typeface="Times New Roman" panose="02020603050405020304" pitchFamily="18" charset="0"/>
                <a:cs typeface="Times New Roman" panose="02020603050405020304" pitchFamily="18" charset="0"/>
              </a:rPr>
              <a:t> </a:t>
            </a:r>
            <a:r>
              <a:rPr lang="en-US" sz="3200" b="1" cap="all" dirty="0" err="1">
                <a:latin typeface="Times New Roman" panose="02020603050405020304" pitchFamily="18" charset="0"/>
                <a:cs typeface="Times New Roman" panose="02020603050405020304" pitchFamily="18" charset="0"/>
              </a:rPr>
              <a:t>vận</a:t>
            </a:r>
            <a:r>
              <a:rPr lang="en-US" sz="3200" b="1" cap="all" dirty="0">
                <a:latin typeface="Times New Roman" panose="02020603050405020304" pitchFamily="18" charset="0"/>
                <a:cs typeface="Times New Roman" panose="02020603050405020304" pitchFamily="18" charset="0"/>
              </a:rPr>
              <a:t> </a:t>
            </a:r>
            <a:r>
              <a:rPr lang="en-US" sz="3200" b="1" cap="all" dirty="0" err="1">
                <a:latin typeface="Times New Roman" panose="02020603050405020304" pitchFamily="18" charset="0"/>
                <a:cs typeface="Times New Roman" panose="02020603050405020304" pitchFamily="18" charset="0"/>
              </a:rPr>
              <a:t>tải</a:t>
            </a:r>
            <a:endParaRPr lang="en-US" sz="3200" b="1" cap="all" dirty="0">
              <a:latin typeface="Times New Roman" panose="02020603050405020304" pitchFamily="18" charset="0"/>
              <a:cs typeface="Times New Roman" panose="02020603050405020304" pitchFamily="18" charset="0"/>
            </a:endParaRPr>
          </a:p>
        </p:txBody>
      </p:sp>
      <p:sp>
        <p:nvSpPr>
          <p:cNvPr id="5" name="TextBox 4"/>
          <p:cNvSpPr txBox="1"/>
          <p:nvPr/>
        </p:nvSpPr>
        <p:spPr>
          <a:xfrm>
            <a:off x="0" y="46777"/>
            <a:ext cx="9144000" cy="584775"/>
          </a:xfrm>
          <a:prstGeom prst="rect">
            <a:avLst/>
          </a:prstGeom>
          <a:solidFill>
            <a:srgbClr val="FFFF00"/>
          </a:solidFill>
        </p:spPr>
        <p:txBody>
          <a:bodyPr wrap="square" rtlCol="0">
            <a:spAutoFit/>
          </a:bodyPr>
          <a:lstStyle/>
          <a:p>
            <a:pPr algn="ctr"/>
            <a:r>
              <a:rPr lang="en-US" sz="3200" b="1" dirty="0" smtClean="0">
                <a:latin typeface="Times New Roman" panose="02020603050405020304" pitchFamily="18" charset="0"/>
                <a:cs typeface="Times New Roman" panose="02020603050405020304" pitchFamily="18" charset="0"/>
              </a:rPr>
              <a:t>CẤU TRÚC MÔN HỌC (TC)</a:t>
            </a:r>
            <a:endParaRPr lang="en-US" sz="32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185191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1000"/>
                                        <p:tgtEl>
                                          <p:spTgt spid="3">
                                            <p:txEl>
                                              <p:pRg st="1" end="1"/>
                                            </p:txEl>
                                          </p:spTgt>
                                        </p:tgtEl>
                                      </p:cBhvr>
                                    </p:animEffect>
                                    <p:anim calcmode="lin" valueType="num">
                                      <p:cBhvr>
                                        <p:cTn id="13"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4"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16" presetClass="entr" presetSubtype="21" fill="hold"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Effect transition="in" filter="barn(inVertical)">
                                      <p:cBhvr>
                                        <p:cTn id="19" dur="500"/>
                                        <p:tgtEl>
                                          <p:spTgt spid="3">
                                            <p:txEl>
                                              <p:pRg st="2" end="2"/>
                                            </p:txEl>
                                          </p:spTgt>
                                        </p:tgtEl>
                                      </p:cBhvr>
                                    </p:animEffect>
                                  </p:childTnLst>
                                </p:cTn>
                              </p:par>
                            </p:childTnLst>
                          </p:cTn>
                        </p:par>
                      </p:childTnLst>
                    </p:cTn>
                  </p:par>
                  <p:par>
                    <p:cTn id="20" fill="hold">
                      <p:stCondLst>
                        <p:cond delay="indefinite"/>
                      </p:stCondLst>
                      <p:childTnLst>
                        <p:par>
                          <p:cTn id="21" fill="hold">
                            <p:stCondLst>
                              <p:cond delay="0"/>
                            </p:stCondLst>
                            <p:childTnLst>
                              <p:par>
                                <p:cTn id="22" presetID="16" presetClass="entr" presetSubtype="21" fill="hold" nodeType="clickEffect">
                                  <p:stCondLst>
                                    <p:cond delay="0"/>
                                  </p:stCondLst>
                                  <p:childTnLst>
                                    <p:set>
                                      <p:cBhvr>
                                        <p:cTn id="23" dur="1" fill="hold">
                                          <p:stCondLst>
                                            <p:cond delay="0"/>
                                          </p:stCondLst>
                                        </p:cTn>
                                        <p:tgtEl>
                                          <p:spTgt spid="3">
                                            <p:txEl>
                                              <p:pRg st="3" end="3"/>
                                            </p:txEl>
                                          </p:spTgt>
                                        </p:tgtEl>
                                        <p:attrNameLst>
                                          <p:attrName>style.visibility</p:attrName>
                                        </p:attrNameLst>
                                      </p:cBhvr>
                                      <p:to>
                                        <p:strVal val="visible"/>
                                      </p:to>
                                    </p:set>
                                    <p:animEffect transition="in" filter="barn(inVertical)">
                                      <p:cBhvr>
                                        <p:cTn id="24" dur="500"/>
                                        <p:tgtEl>
                                          <p:spTgt spid="3">
                                            <p:txEl>
                                              <p:pRg st="3" end="3"/>
                                            </p:txEl>
                                          </p:spTgt>
                                        </p:tgtEl>
                                      </p:cBhvr>
                                    </p:animEffect>
                                  </p:childTnLst>
                                </p:cTn>
                              </p:par>
                            </p:childTnLst>
                          </p:cTn>
                        </p:par>
                      </p:childTnLst>
                    </p:cTn>
                  </p:par>
                  <p:par>
                    <p:cTn id="25" fill="hold">
                      <p:stCondLst>
                        <p:cond delay="indefinite"/>
                      </p:stCondLst>
                      <p:childTnLst>
                        <p:par>
                          <p:cTn id="26" fill="hold">
                            <p:stCondLst>
                              <p:cond delay="0"/>
                            </p:stCondLst>
                            <p:childTnLst>
                              <p:par>
                                <p:cTn id="27" presetID="16" presetClass="entr" presetSubtype="21" fill="hold" nodeType="clickEffect">
                                  <p:stCondLst>
                                    <p:cond delay="0"/>
                                  </p:stCondLst>
                                  <p:childTnLst>
                                    <p:set>
                                      <p:cBhvr>
                                        <p:cTn id="28" dur="1" fill="hold">
                                          <p:stCondLst>
                                            <p:cond delay="0"/>
                                          </p:stCondLst>
                                        </p:cTn>
                                        <p:tgtEl>
                                          <p:spTgt spid="3">
                                            <p:txEl>
                                              <p:pRg st="4" end="4"/>
                                            </p:txEl>
                                          </p:spTgt>
                                        </p:tgtEl>
                                        <p:attrNameLst>
                                          <p:attrName>style.visibility</p:attrName>
                                        </p:attrNameLst>
                                      </p:cBhvr>
                                      <p:to>
                                        <p:strVal val="visible"/>
                                      </p:to>
                                    </p:set>
                                    <p:animEffect transition="in" filter="barn(inVertical)">
                                      <p:cBhvr>
                                        <p:cTn id="29" dur="500"/>
                                        <p:tgtEl>
                                          <p:spTgt spid="3">
                                            <p:txEl>
                                              <p:pRg st="4" end="4"/>
                                            </p:txEl>
                                          </p:spTgt>
                                        </p:tgtEl>
                                      </p:cBhvr>
                                    </p:animEffect>
                                  </p:childTnLst>
                                </p:cTn>
                              </p:par>
                            </p:childTnLst>
                          </p:cTn>
                        </p:par>
                      </p:childTnLst>
                    </p:cTn>
                  </p:par>
                  <p:par>
                    <p:cTn id="30" fill="hold">
                      <p:stCondLst>
                        <p:cond delay="indefinite"/>
                      </p:stCondLst>
                      <p:childTnLst>
                        <p:par>
                          <p:cTn id="31" fill="hold">
                            <p:stCondLst>
                              <p:cond delay="0"/>
                            </p:stCondLst>
                            <p:childTnLst>
                              <p:par>
                                <p:cTn id="32" presetID="16" presetClass="entr" presetSubtype="21" fill="hold" nodeType="clickEffect">
                                  <p:stCondLst>
                                    <p:cond delay="0"/>
                                  </p:stCondLst>
                                  <p:childTnLst>
                                    <p:set>
                                      <p:cBhvr>
                                        <p:cTn id="33" dur="1" fill="hold">
                                          <p:stCondLst>
                                            <p:cond delay="0"/>
                                          </p:stCondLst>
                                        </p:cTn>
                                        <p:tgtEl>
                                          <p:spTgt spid="3">
                                            <p:txEl>
                                              <p:pRg st="5" end="5"/>
                                            </p:txEl>
                                          </p:spTgt>
                                        </p:tgtEl>
                                        <p:attrNameLst>
                                          <p:attrName>style.visibility</p:attrName>
                                        </p:attrNameLst>
                                      </p:cBhvr>
                                      <p:to>
                                        <p:strVal val="visible"/>
                                      </p:to>
                                    </p:set>
                                    <p:animEffect transition="in" filter="barn(inVertical)">
                                      <p:cBhvr>
                                        <p:cTn id="34" dur="500"/>
                                        <p:tgtEl>
                                          <p:spTgt spid="3">
                                            <p:txEl>
                                              <p:pRg st="5" end="5"/>
                                            </p:txEl>
                                          </p:spTgt>
                                        </p:tgtEl>
                                      </p:cBhvr>
                                    </p:animEffect>
                                  </p:childTnLst>
                                </p:cTn>
                              </p:par>
                            </p:childTnLst>
                          </p:cTn>
                        </p:par>
                      </p:childTnLst>
                    </p:cTn>
                  </p:par>
                  <p:par>
                    <p:cTn id="35" fill="hold">
                      <p:stCondLst>
                        <p:cond delay="indefinite"/>
                      </p:stCondLst>
                      <p:childTnLst>
                        <p:par>
                          <p:cTn id="36" fill="hold">
                            <p:stCondLst>
                              <p:cond delay="0"/>
                            </p:stCondLst>
                            <p:childTnLst>
                              <p:par>
                                <p:cTn id="37" presetID="16" presetClass="entr" presetSubtype="21" fill="hold" nodeType="clickEffect">
                                  <p:stCondLst>
                                    <p:cond delay="0"/>
                                  </p:stCondLst>
                                  <p:childTnLst>
                                    <p:set>
                                      <p:cBhvr>
                                        <p:cTn id="38" dur="1" fill="hold">
                                          <p:stCondLst>
                                            <p:cond delay="0"/>
                                          </p:stCondLst>
                                        </p:cTn>
                                        <p:tgtEl>
                                          <p:spTgt spid="3">
                                            <p:txEl>
                                              <p:pRg st="6" end="6"/>
                                            </p:txEl>
                                          </p:spTgt>
                                        </p:tgtEl>
                                        <p:attrNameLst>
                                          <p:attrName>style.visibility</p:attrName>
                                        </p:attrNameLst>
                                      </p:cBhvr>
                                      <p:to>
                                        <p:strVal val="visible"/>
                                      </p:to>
                                    </p:set>
                                    <p:animEffect transition="in" filter="barn(inVertical)">
                                      <p:cBhvr>
                                        <p:cTn id="39" dur="500"/>
                                        <p:tgtEl>
                                          <p:spTgt spid="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p:cNvPicPr>
            <a:picLocks noChangeAspect="1"/>
          </p:cNvPicPr>
          <p:nvPr/>
        </p:nvPicPr>
        <p:blipFill>
          <a:blip r:embed="rId2">
            <a:extLst>
              <a:ext uri="{BEBA8EAE-BF5A-486C-A8C5-ECC9F3942E4B}">
                <a14:imgProps xmlns:a14="http://schemas.microsoft.com/office/drawing/2010/main">
                  <a14:imgLayer r:embed="rId3">
                    <a14:imgEffect>
                      <a14:brightnessContrast bright="40000" contrast="-20000"/>
                    </a14:imgEffect>
                  </a14:imgLayer>
                </a14:imgProps>
              </a:ext>
            </a:extLst>
          </a:blip>
          <a:stretch>
            <a:fillRect/>
          </a:stretch>
        </p:blipFill>
        <p:spPr>
          <a:xfrm>
            <a:off x="0" y="3733800"/>
            <a:ext cx="3422745" cy="2001080"/>
          </a:xfrm>
          <a:prstGeom prst="rect">
            <a:avLst/>
          </a:prstGeom>
        </p:spPr>
      </p:pic>
      <p:pic>
        <p:nvPicPr>
          <p:cNvPr id="8" name="Picture 7"/>
          <p:cNvPicPr>
            <a:picLocks noChangeAspect="1"/>
          </p:cNvPicPr>
          <p:nvPr/>
        </p:nvPicPr>
        <p:blipFill>
          <a:blip r:embed="rId4">
            <a:extLst>
              <a:ext uri="{BEBA8EAE-BF5A-486C-A8C5-ECC9F3942E4B}">
                <a14:imgProps xmlns:a14="http://schemas.microsoft.com/office/drawing/2010/main">
                  <a14:imgLayer r:embed="rId5">
                    <a14:imgEffect>
                      <a14:brightnessContrast bright="20000"/>
                    </a14:imgEffect>
                  </a14:imgLayer>
                </a14:imgProps>
              </a:ext>
            </a:extLst>
          </a:blip>
          <a:stretch>
            <a:fillRect/>
          </a:stretch>
        </p:blipFill>
        <p:spPr>
          <a:xfrm>
            <a:off x="5579805" y="762000"/>
            <a:ext cx="3564195" cy="2209800"/>
          </a:xfrm>
          <a:prstGeom prst="rect">
            <a:avLst/>
          </a:prstGeom>
        </p:spPr>
      </p:pic>
      <p:sp>
        <p:nvSpPr>
          <p:cNvPr id="5" name="TextBox 4"/>
          <p:cNvSpPr txBox="1"/>
          <p:nvPr/>
        </p:nvSpPr>
        <p:spPr>
          <a:xfrm>
            <a:off x="0" y="46777"/>
            <a:ext cx="9144000" cy="584775"/>
          </a:xfrm>
          <a:prstGeom prst="rect">
            <a:avLst/>
          </a:prstGeom>
          <a:solidFill>
            <a:srgbClr val="FFFF00"/>
          </a:solidFill>
        </p:spPr>
        <p:txBody>
          <a:bodyPr wrap="square" rtlCol="0">
            <a:spAutoFit/>
          </a:bodyPr>
          <a:lstStyle/>
          <a:p>
            <a:pPr algn="ctr"/>
            <a:r>
              <a:rPr lang="en-US" sz="3200" b="1" dirty="0" smtClean="0">
                <a:latin typeface="Times New Roman" panose="02020603050405020304" pitchFamily="18" charset="0"/>
                <a:cs typeface="Times New Roman" panose="02020603050405020304" pitchFamily="18" charset="0"/>
              </a:rPr>
              <a:t>CẤU TRÚC MÔN HỌC (CĐ)</a:t>
            </a:r>
            <a:endParaRPr lang="en-US" sz="3200" b="1" dirty="0">
              <a:latin typeface="Times New Roman" panose="02020603050405020304" pitchFamily="18" charset="0"/>
              <a:cs typeface="Times New Roman" panose="02020603050405020304" pitchFamily="18" charset="0"/>
            </a:endParaRPr>
          </a:p>
        </p:txBody>
      </p:sp>
      <p:sp>
        <p:nvSpPr>
          <p:cNvPr id="6" name="Rectangle 5"/>
          <p:cNvSpPr/>
          <p:nvPr/>
        </p:nvSpPr>
        <p:spPr>
          <a:xfrm>
            <a:off x="-114300" y="571917"/>
            <a:ext cx="9372600" cy="7048083"/>
          </a:xfrm>
          <a:prstGeom prst="rect">
            <a:avLst/>
          </a:prstGeom>
          <a:ln>
            <a:noFill/>
          </a:ln>
        </p:spPr>
        <p:txBody>
          <a:bodyPr wrap="square">
            <a:spAutoFit/>
          </a:bodyPr>
          <a:lstStyle/>
          <a:p>
            <a:pPr algn="ctr">
              <a:spcBef>
                <a:spcPts val="1200"/>
              </a:spcBef>
            </a:pPr>
            <a:r>
              <a:rPr lang="en-US" sz="3200" b="1" cap="all"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Chương</a:t>
            </a:r>
            <a:r>
              <a:rPr lang="en-US" sz="3200" b="1" cap="all"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1</a:t>
            </a:r>
            <a:r>
              <a:rPr lang="en-US" sz="3200" b="1" cap="all"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a:t>
            </a:r>
          </a:p>
          <a:p>
            <a:pPr algn="ctr">
              <a:spcBef>
                <a:spcPts val="1200"/>
              </a:spcBef>
            </a:pPr>
            <a:r>
              <a:rPr lang="en-US" sz="3200" b="1" cap="all"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200" b="1" cap="all" dirty="0" err="1">
                <a:latin typeface="Times New Roman" panose="02020603050405020304" pitchFamily="18" charset="0"/>
                <a:cs typeface="Times New Roman" panose="02020603050405020304" pitchFamily="18" charset="0"/>
              </a:rPr>
              <a:t>Hành</a:t>
            </a:r>
            <a:r>
              <a:rPr lang="en-US" sz="3200" b="1" cap="all" dirty="0">
                <a:latin typeface="Times New Roman" panose="02020603050405020304" pitchFamily="18" charset="0"/>
                <a:cs typeface="Times New Roman" panose="02020603050405020304" pitchFamily="18" charset="0"/>
              </a:rPr>
              <a:t> </a:t>
            </a:r>
            <a:r>
              <a:rPr lang="en-US" sz="3200" b="1" cap="all" dirty="0" err="1">
                <a:latin typeface="Times New Roman" panose="02020603050405020304" pitchFamily="18" charset="0"/>
                <a:cs typeface="Times New Roman" panose="02020603050405020304" pitchFamily="18" charset="0"/>
              </a:rPr>
              <a:t>lang</a:t>
            </a:r>
            <a:r>
              <a:rPr lang="en-US" sz="3200" b="1" cap="all" dirty="0">
                <a:latin typeface="Times New Roman" panose="02020603050405020304" pitchFamily="18" charset="0"/>
                <a:cs typeface="Times New Roman" panose="02020603050405020304" pitchFamily="18" charset="0"/>
              </a:rPr>
              <a:t> </a:t>
            </a:r>
            <a:r>
              <a:rPr lang="en-US" sz="3200" b="1" cap="all" dirty="0" err="1">
                <a:latin typeface="Times New Roman" panose="02020603050405020304" pitchFamily="18" charset="0"/>
                <a:cs typeface="Times New Roman" panose="02020603050405020304" pitchFamily="18" charset="0"/>
              </a:rPr>
              <a:t>vận</a:t>
            </a:r>
            <a:r>
              <a:rPr lang="en-US" sz="3200" b="1" cap="all" dirty="0">
                <a:latin typeface="Times New Roman" panose="02020603050405020304" pitchFamily="18" charset="0"/>
                <a:cs typeface="Times New Roman" panose="02020603050405020304" pitchFamily="18" charset="0"/>
              </a:rPr>
              <a:t> </a:t>
            </a:r>
            <a:r>
              <a:rPr lang="en-US" sz="3200" b="1" cap="all" dirty="0" err="1">
                <a:latin typeface="Times New Roman" panose="02020603050405020304" pitchFamily="18" charset="0"/>
                <a:cs typeface="Times New Roman" panose="02020603050405020304" pitchFamily="18" charset="0"/>
              </a:rPr>
              <a:t>tải</a:t>
            </a:r>
            <a:r>
              <a:rPr lang="en-US" sz="3200" b="1" cap="all" dirty="0">
                <a:latin typeface="Times New Roman" panose="02020603050405020304" pitchFamily="18" charset="0"/>
                <a:cs typeface="Times New Roman" panose="02020603050405020304" pitchFamily="18" charset="0"/>
              </a:rPr>
              <a:t> </a:t>
            </a:r>
          </a:p>
          <a:p>
            <a:pPr algn="ctr">
              <a:spcBef>
                <a:spcPts val="1200"/>
              </a:spcBef>
            </a:pPr>
            <a:r>
              <a:rPr lang="en-US" sz="3200" b="1" cap="all" dirty="0" err="1">
                <a:latin typeface="Times New Roman" panose="02020603050405020304" pitchFamily="18" charset="0"/>
                <a:cs typeface="Times New Roman" panose="02020603050405020304" pitchFamily="18" charset="0"/>
              </a:rPr>
              <a:t>Chương</a:t>
            </a:r>
            <a:r>
              <a:rPr lang="en-US" sz="3200" b="1" cap="all" dirty="0">
                <a:latin typeface="Times New Roman" panose="02020603050405020304" pitchFamily="18" charset="0"/>
                <a:cs typeface="Times New Roman" panose="02020603050405020304" pitchFamily="18" charset="0"/>
              </a:rPr>
              <a:t> 2: </a:t>
            </a:r>
            <a:endParaRPr lang="en-US" sz="3200" b="1" cap="all" dirty="0" smtClean="0">
              <a:latin typeface="Times New Roman" panose="02020603050405020304" pitchFamily="18" charset="0"/>
              <a:cs typeface="Times New Roman" panose="02020603050405020304" pitchFamily="18" charset="0"/>
            </a:endParaRPr>
          </a:p>
          <a:p>
            <a:pPr algn="ctr">
              <a:spcBef>
                <a:spcPts val="1200"/>
              </a:spcBef>
            </a:pPr>
            <a:r>
              <a:rPr lang="en-US" sz="3200" b="1" cap="all" dirty="0" err="1">
                <a:latin typeface="Times New Roman" panose="02020603050405020304" pitchFamily="18" charset="0"/>
                <a:cs typeface="Times New Roman" panose="02020603050405020304" pitchFamily="18" charset="0"/>
              </a:rPr>
              <a:t>CÁc</a:t>
            </a:r>
            <a:r>
              <a:rPr lang="en-US" sz="3200" b="1" cap="all" dirty="0">
                <a:latin typeface="Times New Roman" panose="02020603050405020304" pitchFamily="18" charset="0"/>
                <a:cs typeface="Times New Roman" panose="02020603050405020304" pitchFamily="18" charset="0"/>
              </a:rPr>
              <a:t> </a:t>
            </a:r>
            <a:r>
              <a:rPr lang="en-US" sz="3200" b="1" cap="all" dirty="0" err="1">
                <a:latin typeface="Times New Roman" panose="02020603050405020304" pitchFamily="18" charset="0"/>
                <a:cs typeface="Times New Roman" panose="02020603050405020304" pitchFamily="18" charset="0"/>
              </a:rPr>
              <a:t>phương</a:t>
            </a:r>
            <a:r>
              <a:rPr lang="en-US" sz="3200" b="1" cap="all" dirty="0">
                <a:latin typeface="Times New Roman" panose="02020603050405020304" pitchFamily="18" charset="0"/>
                <a:cs typeface="Times New Roman" panose="02020603050405020304" pitchFamily="18" charset="0"/>
              </a:rPr>
              <a:t> </a:t>
            </a:r>
            <a:r>
              <a:rPr lang="en-US" sz="3200" b="1" cap="all" dirty="0" err="1">
                <a:latin typeface="Times New Roman" panose="02020603050405020304" pitchFamily="18" charset="0"/>
                <a:cs typeface="Times New Roman" panose="02020603050405020304" pitchFamily="18" charset="0"/>
              </a:rPr>
              <a:t>thức</a:t>
            </a:r>
            <a:r>
              <a:rPr lang="en-US" sz="3200" b="1" cap="all" dirty="0">
                <a:latin typeface="Times New Roman" panose="02020603050405020304" pitchFamily="18" charset="0"/>
                <a:cs typeface="Times New Roman" panose="02020603050405020304" pitchFamily="18" charset="0"/>
              </a:rPr>
              <a:t> </a:t>
            </a:r>
            <a:r>
              <a:rPr lang="en-US" sz="3200" b="1" cap="all" dirty="0" err="1">
                <a:latin typeface="Times New Roman" panose="02020603050405020304" pitchFamily="18" charset="0"/>
                <a:cs typeface="Times New Roman" panose="02020603050405020304" pitchFamily="18" charset="0"/>
              </a:rPr>
              <a:t>vận</a:t>
            </a:r>
            <a:r>
              <a:rPr lang="en-US" sz="3200" b="1" cap="all" dirty="0">
                <a:latin typeface="Times New Roman" panose="02020603050405020304" pitchFamily="18" charset="0"/>
                <a:cs typeface="Times New Roman" panose="02020603050405020304" pitchFamily="18" charset="0"/>
              </a:rPr>
              <a:t> </a:t>
            </a:r>
            <a:r>
              <a:rPr lang="en-US" sz="3200" b="1" cap="all" dirty="0" err="1">
                <a:latin typeface="Times New Roman" panose="02020603050405020304" pitchFamily="18" charset="0"/>
                <a:cs typeface="Times New Roman" panose="02020603050405020304" pitchFamily="18" charset="0"/>
              </a:rPr>
              <a:t>tải</a:t>
            </a:r>
            <a:endParaRPr lang="en-US" sz="3200" b="1" cap="all" dirty="0">
              <a:latin typeface="Times New Roman" panose="02020603050405020304" pitchFamily="18" charset="0"/>
              <a:cs typeface="Times New Roman" panose="02020603050405020304" pitchFamily="18" charset="0"/>
            </a:endParaRPr>
          </a:p>
          <a:p>
            <a:pPr algn="ctr">
              <a:spcBef>
                <a:spcPts val="1200"/>
              </a:spcBef>
            </a:pPr>
            <a:r>
              <a:rPr lang="en-US" sz="3200" b="1" cap="all" dirty="0" err="1" smtClean="0">
                <a:latin typeface="Times New Roman" panose="02020603050405020304" pitchFamily="18" charset="0"/>
                <a:cs typeface="Times New Roman" panose="02020603050405020304" pitchFamily="18" charset="0"/>
              </a:rPr>
              <a:t>Chương</a:t>
            </a:r>
            <a:r>
              <a:rPr lang="en-US" sz="3200" b="1" cap="all" dirty="0" smtClean="0">
                <a:latin typeface="Times New Roman" panose="02020603050405020304" pitchFamily="18" charset="0"/>
                <a:cs typeface="Times New Roman" panose="02020603050405020304" pitchFamily="18" charset="0"/>
              </a:rPr>
              <a:t> </a:t>
            </a:r>
            <a:r>
              <a:rPr lang="en-US" sz="3200" b="1" cap="all" dirty="0">
                <a:latin typeface="Times New Roman" panose="02020603050405020304" pitchFamily="18" charset="0"/>
                <a:cs typeface="Times New Roman" panose="02020603050405020304" pitchFamily="18" charset="0"/>
              </a:rPr>
              <a:t>3: </a:t>
            </a:r>
            <a:endParaRPr lang="en-US" sz="3200" b="1" cap="all" dirty="0" smtClean="0">
              <a:latin typeface="Times New Roman" panose="02020603050405020304" pitchFamily="18" charset="0"/>
              <a:cs typeface="Times New Roman" panose="02020603050405020304" pitchFamily="18" charset="0"/>
            </a:endParaRPr>
          </a:p>
          <a:p>
            <a:pPr algn="ctr">
              <a:spcBef>
                <a:spcPts val="1200"/>
              </a:spcBef>
            </a:pPr>
            <a:r>
              <a:rPr lang="vi-VN" sz="3200" b="1" cap="all" dirty="0">
                <a:latin typeface="Times New Roman" panose="02020603050405020304" pitchFamily="18" charset="0"/>
                <a:cs typeface="Times New Roman" panose="02020603050405020304" pitchFamily="18" charset="0"/>
              </a:rPr>
              <a:t>NGƯỜI CHUYÊN CHỞ</a:t>
            </a:r>
            <a:endParaRPr lang="en-US" sz="3200" b="1" cap="all" dirty="0" smtClean="0">
              <a:latin typeface="Times New Roman" panose="02020603050405020304" pitchFamily="18" charset="0"/>
              <a:cs typeface="Times New Roman" panose="02020603050405020304" pitchFamily="18" charset="0"/>
            </a:endParaRPr>
          </a:p>
          <a:p>
            <a:pPr algn="ctr">
              <a:spcBef>
                <a:spcPts val="1200"/>
              </a:spcBef>
            </a:pPr>
            <a:r>
              <a:rPr lang="en-GB" sz="3200" b="1" cap="all" dirty="0" err="1" smtClean="0">
                <a:latin typeface="Times New Roman" panose="02020603050405020304" pitchFamily="18" charset="0"/>
                <a:cs typeface="Times New Roman" panose="02020603050405020304" pitchFamily="18" charset="0"/>
              </a:rPr>
              <a:t>Chương</a:t>
            </a:r>
            <a:r>
              <a:rPr lang="en-GB" sz="3200" b="1" cap="all" dirty="0" smtClean="0">
                <a:latin typeface="Times New Roman" panose="02020603050405020304" pitchFamily="18" charset="0"/>
                <a:cs typeface="Times New Roman" panose="02020603050405020304" pitchFamily="18" charset="0"/>
              </a:rPr>
              <a:t> </a:t>
            </a:r>
            <a:r>
              <a:rPr lang="en-GB" sz="3200" b="1" cap="all" dirty="0">
                <a:latin typeface="Times New Roman" panose="02020603050405020304" pitchFamily="18" charset="0"/>
                <a:cs typeface="Times New Roman" panose="02020603050405020304" pitchFamily="18" charset="0"/>
              </a:rPr>
              <a:t>4: </a:t>
            </a:r>
            <a:endParaRPr lang="en-GB" sz="3200" b="1" cap="all" dirty="0" smtClean="0">
              <a:latin typeface="Times New Roman" panose="02020603050405020304" pitchFamily="18" charset="0"/>
              <a:cs typeface="Times New Roman" panose="02020603050405020304" pitchFamily="18" charset="0"/>
            </a:endParaRPr>
          </a:p>
          <a:p>
            <a:pPr algn="ctr">
              <a:spcBef>
                <a:spcPts val="1200"/>
              </a:spcBef>
            </a:pPr>
            <a:r>
              <a:rPr lang="en-US" sz="3200" b="1" cap="all" dirty="0" err="1">
                <a:latin typeface="Times New Roman" panose="02020603050405020304" pitchFamily="18" charset="0"/>
                <a:cs typeface="Times New Roman" panose="02020603050405020304" pitchFamily="18" charset="0"/>
              </a:rPr>
              <a:t>CÁc</a:t>
            </a:r>
            <a:r>
              <a:rPr lang="en-US" sz="3200" b="1" cap="all" dirty="0">
                <a:latin typeface="Times New Roman" panose="02020603050405020304" pitchFamily="18" charset="0"/>
                <a:cs typeface="Times New Roman" panose="02020603050405020304" pitchFamily="18" charset="0"/>
              </a:rPr>
              <a:t> </a:t>
            </a:r>
            <a:r>
              <a:rPr lang="en-US" sz="3200" b="1" cap="all" dirty="0" err="1">
                <a:latin typeface="Times New Roman" panose="02020603050405020304" pitchFamily="18" charset="0"/>
                <a:cs typeface="Times New Roman" panose="02020603050405020304" pitchFamily="18" charset="0"/>
              </a:rPr>
              <a:t>chứng</a:t>
            </a:r>
            <a:r>
              <a:rPr lang="en-US" sz="3200" b="1" cap="all" dirty="0">
                <a:latin typeface="Times New Roman" panose="02020603050405020304" pitchFamily="18" charset="0"/>
                <a:cs typeface="Times New Roman" panose="02020603050405020304" pitchFamily="18" charset="0"/>
              </a:rPr>
              <a:t> </a:t>
            </a:r>
            <a:r>
              <a:rPr lang="en-US" sz="3200" b="1" cap="all" dirty="0" err="1">
                <a:latin typeface="Times New Roman" panose="02020603050405020304" pitchFamily="18" charset="0"/>
                <a:cs typeface="Times New Roman" panose="02020603050405020304" pitchFamily="18" charset="0"/>
              </a:rPr>
              <a:t>từ</a:t>
            </a:r>
            <a:r>
              <a:rPr lang="en-US" sz="3200" b="1" cap="all" dirty="0">
                <a:latin typeface="Times New Roman" panose="02020603050405020304" pitchFamily="18" charset="0"/>
                <a:cs typeface="Times New Roman" panose="02020603050405020304" pitchFamily="18" charset="0"/>
              </a:rPr>
              <a:t> </a:t>
            </a:r>
            <a:r>
              <a:rPr lang="en-US" sz="3200" b="1" cap="all" dirty="0" err="1">
                <a:latin typeface="Times New Roman" panose="02020603050405020304" pitchFamily="18" charset="0"/>
                <a:cs typeface="Times New Roman" panose="02020603050405020304" pitchFamily="18" charset="0"/>
              </a:rPr>
              <a:t>vận</a:t>
            </a:r>
            <a:r>
              <a:rPr lang="en-US" sz="3200" b="1" cap="all" dirty="0">
                <a:latin typeface="Times New Roman" panose="02020603050405020304" pitchFamily="18" charset="0"/>
                <a:cs typeface="Times New Roman" panose="02020603050405020304" pitchFamily="18" charset="0"/>
              </a:rPr>
              <a:t> </a:t>
            </a:r>
            <a:r>
              <a:rPr lang="en-US" sz="3200" b="1" cap="all" dirty="0" err="1">
                <a:latin typeface="Times New Roman" panose="02020603050405020304" pitchFamily="18" charset="0"/>
                <a:cs typeface="Times New Roman" panose="02020603050405020304" pitchFamily="18" charset="0"/>
              </a:rPr>
              <a:t>tải</a:t>
            </a:r>
            <a:endParaRPr lang="en-US" sz="3200" b="1" cap="all" dirty="0">
              <a:latin typeface="Times New Roman" panose="02020603050405020304" pitchFamily="18" charset="0"/>
              <a:cs typeface="Times New Roman" panose="02020603050405020304" pitchFamily="18" charset="0"/>
            </a:endParaRPr>
          </a:p>
          <a:p>
            <a:pPr algn="ctr">
              <a:spcBef>
                <a:spcPts val="1200"/>
              </a:spcBef>
            </a:pPr>
            <a:r>
              <a:rPr lang="en-GB" sz="3200" b="1" cap="all" dirty="0" err="1" smtClean="0">
                <a:latin typeface="Times New Roman" panose="02020603050405020304" pitchFamily="18" charset="0"/>
                <a:cs typeface="Times New Roman" panose="02020603050405020304" pitchFamily="18" charset="0"/>
              </a:rPr>
              <a:t>Chương</a:t>
            </a:r>
            <a:r>
              <a:rPr lang="en-GB" sz="3200" b="1" cap="all" dirty="0" smtClean="0">
                <a:latin typeface="Times New Roman" panose="02020603050405020304" pitchFamily="18" charset="0"/>
                <a:cs typeface="Times New Roman" panose="02020603050405020304" pitchFamily="18" charset="0"/>
              </a:rPr>
              <a:t> 5: </a:t>
            </a:r>
            <a:endParaRPr lang="en-GB" sz="3200" b="1" cap="all" dirty="0">
              <a:latin typeface="Times New Roman" panose="02020603050405020304" pitchFamily="18" charset="0"/>
              <a:cs typeface="Times New Roman" panose="02020603050405020304" pitchFamily="18" charset="0"/>
            </a:endParaRPr>
          </a:p>
          <a:p>
            <a:pPr algn="ctr">
              <a:spcBef>
                <a:spcPts val="1200"/>
              </a:spcBef>
            </a:pPr>
            <a:r>
              <a:rPr lang="en-US" sz="3200" b="1" cap="all" dirty="0">
                <a:latin typeface="Times New Roman" panose="02020603050405020304" pitchFamily="18" charset="0"/>
                <a:cs typeface="Times New Roman" panose="02020603050405020304" pitchFamily="18" charset="0"/>
              </a:rPr>
              <a:t>Chi </a:t>
            </a:r>
            <a:r>
              <a:rPr lang="en-US" sz="3200" b="1" cap="all" dirty="0" err="1">
                <a:latin typeface="Times New Roman" panose="02020603050405020304" pitchFamily="18" charset="0"/>
                <a:cs typeface="Times New Roman" panose="02020603050405020304" pitchFamily="18" charset="0"/>
              </a:rPr>
              <a:t>phí</a:t>
            </a:r>
            <a:r>
              <a:rPr lang="en-US" sz="3200" b="1" cap="all" dirty="0">
                <a:latin typeface="Times New Roman" panose="02020603050405020304" pitchFamily="18" charset="0"/>
                <a:cs typeface="Times New Roman" panose="02020603050405020304" pitchFamily="18" charset="0"/>
              </a:rPr>
              <a:t> </a:t>
            </a:r>
            <a:r>
              <a:rPr lang="en-US" sz="3200" b="1" cap="all" dirty="0" err="1">
                <a:latin typeface="Times New Roman" panose="02020603050405020304" pitchFamily="18" charset="0"/>
                <a:cs typeface="Times New Roman" panose="02020603050405020304" pitchFamily="18" charset="0"/>
              </a:rPr>
              <a:t>vận</a:t>
            </a:r>
            <a:r>
              <a:rPr lang="en-US" sz="3200" b="1" cap="all" dirty="0">
                <a:latin typeface="Times New Roman" panose="02020603050405020304" pitchFamily="18" charset="0"/>
                <a:cs typeface="Times New Roman" panose="02020603050405020304" pitchFamily="18" charset="0"/>
              </a:rPr>
              <a:t> </a:t>
            </a:r>
            <a:r>
              <a:rPr lang="en-US" sz="3200" b="1" cap="all" dirty="0" err="1">
                <a:latin typeface="Times New Roman" panose="02020603050405020304" pitchFamily="18" charset="0"/>
                <a:cs typeface="Times New Roman" panose="02020603050405020304" pitchFamily="18" charset="0"/>
              </a:rPr>
              <a:t>tải</a:t>
            </a:r>
            <a:endParaRPr lang="en-US" sz="3200" b="1" cap="all" dirty="0">
              <a:latin typeface="Times New Roman" panose="02020603050405020304" pitchFamily="18" charset="0"/>
              <a:cs typeface="Times New Roman" panose="02020603050405020304" pitchFamily="18" charset="0"/>
            </a:endParaRPr>
          </a:p>
          <a:p>
            <a:pPr algn="ctr">
              <a:spcBef>
                <a:spcPts val="1200"/>
              </a:spcBef>
            </a:pPr>
            <a:endParaRPr lang="en-US" sz="3200" b="1" cap="all"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3629993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Effect transition="in" filter="fade">
                                      <p:cBhvr>
                                        <p:cTn id="7" dur="1000"/>
                                        <p:tgtEl>
                                          <p:spTgt spid="6">
                                            <p:txEl>
                                              <p:pRg st="0" end="0"/>
                                            </p:txEl>
                                          </p:spTgt>
                                        </p:tgtEl>
                                      </p:cBhvr>
                                    </p:animEffect>
                                    <p:anim calcmode="lin" valueType="num">
                                      <p:cBhvr>
                                        <p:cTn id="8" dur="1000" fill="hold"/>
                                        <p:tgtEl>
                                          <p:spTgt spid="6">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6">
                                            <p:txEl>
                                              <p:pRg st="0" end="0"/>
                                            </p:txEl>
                                          </p:spTgt>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6">
                                            <p:txEl>
                                              <p:pRg st="1" end="1"/>
                                            </p:txEl>
                                          </p:spTgt>
                                        </p:tgtEl>
                                        <p:attrNameLst>
                                          <p:attrName>style.visibility</p:attrName>
                                        </p:attrNameLst>
                                      </p:cBhvr>
                                      <p:to>
                                        <p:strVal val="visible"/>
                                      </p:to>
                                    </p:set>
                                    <p:animEffect transition="in" filter="fade">
                                      <p:cBhvr>
                                        <p:cTn id="12" dur="1000"/>
                                        <p:tgtEl>
                                          <p:spTgt spid="6">
                                            <p:txEl>
                                              <p:pRg st="1" end="1"/>
                                            </p:txEl>
                                          </p:spTgt>
                                        </p:tgtEl>
                                      </p:cBhvr>
                                    </p:animEffect>
                                    <p:anim calcmode="lin" valueType="num">
                                      <p:cBhvr>
                                        <p:cTn id="13" dur="1000" fill="hold"/>
                                        <p:tgtEl>
                                          <p:spTgt spid="6">
                                            <p:txEl>
                                              <p:pRg st="1" end="1"/>
                                            </p:txEl>
                                          </p:spTgt>
                                        </p:tgtEl>
                                        <p:attrNameLst>
                                          <p:attrName>ppt_x</p:attrName>
                                        </p:attrNameLst>
                                      </p:cBhvr>
                                      <p:tavLst>
                                        <p:tav tm="0">
                                          <p:val>
                                            <p:strVal val="#ppt_x"/>
                                          </p:val>
                                        </p:tav>
                                        <p:tav tm="100000">
                                          <p:val>
                                            <p:strVal val="#ppt_x"/>
                                          </p:val>
                                        </p:tav>
                                      </p:tavLst>
                                    </p:anim>
                                    <p:anim calcmode="lin" valueType="num">
                                      <p:cBhvr>
                                        <p:cTn id="14" dur="1000" fill="hold"/>
                                        <p:tgtEl>
                                          <p:spTgt spid="6">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16" presetClass="entr" presetSubtype="21" fill="hold" nodeType="clickEffect">
                                  <p:stCondLst>
                                    <p:cond delay="0"/>
                                  </p:stCondLst>
                                  <p:childTnLst>
                                    <p:set>
                                      <p:cBhvr>
                                        <p:cTn id="18" dur="1" fill="hold">
                                          <p:stCondLst>
                                            <p:cond delay="0"/>
                                          </p:stCondLst>
                                        </p:cTn>
                                        <p:tgtEl>
                                          <p:spTgt spid="6">
                                            <p:txEl>
                                              <p:pRg st="2" end="2"/>
                                            </p:txEl>
                                          </p:spTgt>
                                        </p:tgtEl>
                                        <p:attrNameLst>
                                          <p:attrName>style.visibility</p:attrName>
                                        </p:attrNameLst>
                                      </p:cBhvr>
                                      <p:to>
                                        <p:strVal val="visible"/>
                                      </p:to>
                                    </p:set>
                                    <p:animEffect transition="in" filter="barn(inVertical)">
                                      <p:cBhvr>
                                        <p:cTn id="19" dur="500"/>
                                        <p:tgtEl>
                                          <p:spTgt spid="6">
                                            <p:txEl>
                                              <p:pRg st="2" end="2"/>
                                            </p:txEl>
                                          </p:spTgt>
                                        </p:tgtEl>
                                      </p:cBhvr>
                                    </p:animEffect>
                                  </p:childTnLst>
                                </p:cTn>
                              </p:par>
                            </p:childTnLst>
                          </p:cTn>
                        </p:par>
                      </p:childTnLst>
                    </p:cTn>
                  </p:par>
                  <p:par>
                    <p:cTn id="20" fill="hold">
                      <p:stCondLst>
                        <p:cond delay="indefinite"/>
                      </p:stCondLst>
                      <p:childTnLst>
                        <p:par>
                          <p:cTn id="21" fill="hold">
                            <p:stCondLst>
                              <p:cond delay="0"/>
                            </p:stCondLst>
                            <p:childTnLst>
                              <p:par>
                                <p:cTn id="22" presetID="16" presetClass="entr" presetSubtype="21" fill="hold" nodeType="clickEffect">
                                  <p:stCondLst>
                                    <p:cond delay="0"/>
                                  </p:stCondLst>
                                  <p:childTnLst>
                                    <p:set>
                                      <p:cBhvr>
                                        <p:cTn id="23" dur="1" fill="hold">
                                          <p:stCondLst>
                                            <p:cond delay="0"/>
                                          </p:stCondLst>
                                        </p:cTn>
                                        <p:tgtEl>
                                          <p:spTgt spid="6">
                                            <p:txEl>
                                              <p:pRg st="3" end="3"/>
                                            </p:txEl>
                                          </p:spTgt>
                                        </p:tgtEl>
                                        <p:attrNameLst>
                                          <p:attrName>style.visibility</p:attrName>
                                        </p:attrNameLst>
                                      </p:cBhvr>
                                      <p:to>
                                        <p:strVal val="visible"/>
                                      </p:to>
                                    </p:set>
                                    <p:animEffect transition="in" filter="barn(inVertical)">
                                      <p:cBhvr>
                                        <p:cTn id="24" dur="500"/>
                                        <p:tgtEl>
                                          <p:spTgt spid="6">
                                            <p:txEl>
                                              <p:pRg st="3" end="3"/>
                                            </p:txEl>
                                          </p:spTgt>
                                        </p:tgtEl>
                                      </p:cBhvr>
                                    </p:animEffect>
                                  </p:childTnLst>
                                </p:cTn>
                              </p:par>
                            </p:childTnLst>
                          </p:cTn>
                        </p:par>
                      </p:childTnLst>
                    </p:cTn>
                  </p:par>
                  <p:par>
                    <p:cTn id="25" fill="hold">
                      <p:stCondLst>
                        <p:cond delay="indefinite"/>
                      </p:stCondLst>
                      <p:childTnLst>
                        <p:par>
                          <p:cTn id="26" fill="hold">
                            <p:stCondLst>
                              <p:cond delay="0"/>
                            </p:stCondLst>
                            <p:childTnLst>
                              <p:par>
                                <p:cTn id="27" presetID="16" presetClass="entr" presetSubtype="21" fill="hold" nodeType="clickEffect">
                                  <p:stCondLst>
                                    <p:cond delay="0"/>
                                  </p:stCondLst>
                                  <p:childTnLst>
                                    <p:set>
                                      <p:cBhvr>
                                        <p:cTn id="28" dur="1" fill="hold">
                                          <p:stCondLst>
                                            <p:cond delay="0"/>
                                          </p:stCondLst>
                                        </p:cTn>
                                        <p:tgtEl>
                                          <p:spTgt spid="6">
                                            <p:txEl>
                                              <p:pRg st="4" end="4"/>
                                            </p:txEl>
                                          </p:spTgt>
                                        </p:tgtEl>
                                        <p:attrNameLst>
                                          <p:attrName>style.visibility</p:attrName>
                                        </p:attrNameLst>
                                      </p:cBhvr>
                                      <p:to>
                                        <p:strVal val="visible"/>
                                      </p:to>
                                    </p:set>
                                    <p:animEffect transition="in" filter="barn(inVertical)">
                                      <p:cBhvr>
                                        <p:cTn id="29" dur="500"/>
                                        <p:tgtEl>
                                          <p:spTgt spid="6">
                                            <p:txEl>
                                              <p:pRg st="4" end="4"/>
                                            </p:txEl>
                                          </p:spTgt>
                                        </p:tgtEl>
                                      </p:cBhvr>
                                    </p:animEffect>
                                  </p:childTnLst>
                                </p:cTn>
                              </p:par>
                            </p:childTnLst>
                          </p:cTn>
                        </p:par>
                      </p:childTnLst>
                    </p:cTn>
                  </p:par>
                  <p:par>
                    <p:cTn id="30" fill="hold">
                      <p:stCondLst>
                        <p:cond delay="indefinite"/>
                      </p:stCondLst>
                      <p:childTnLst>
                        <p:par>
                          <p:cTn id="31" fill="hold">
                            <p:stCondLst>
                              <p:cond delay="0"/>
                            </p:stCondLst>
                            <p:childTnLst>
                              <p:par>
                                <p:cTn id="32" presetID="16" presetClass="entr" presetSubtype="21" fill="hold" nodeType="clickEffect">
                                  <p:stCondLst>
                                    <p:cond delay="0"/>
                                  </p:stCondLst>
                                  <p:childTnLst>
                                    <p:set>
                                      <p:cBhvr>
                                        <p:cTn id="33" dur="1" fill="hold">
                                          <p:stCondLst>
                                            <p:cond delay="0"/>
                                          </p:stCondLst>
                                        </p:cTn>
                                        <p:tgtEl>
                                          <p:spTgt spid="6">
                                            <p:txEl>
                                              <p:pRg st="5" end="5"/>
                                            </p:txEl>
                                          </p:spTgt>
                                        </p:tgtEl>
                                        <p:attrNameLst>
                                          <p:attrName>style.visibility</p:attrName>
                                        </p:attrNameLst>
                                      </p:cBhvr>
                                      <p:to>
                                        <p:strVal val="visible"/>
                                      </p:to>
                                    </p:set>
                                    <p:animEffect transition="in" filter="barn(inVertical)">
                                      <p:cBhvr>
                                        <p:cTn id="34" dur="500"/>
                                        <p:tgtEl>
                                          <p:spTgt spid="6">
                                            <p:txEl>
                                              <p:pRg st="5" end="5"/>
                                            </p:txEl>
                                          </p:spTgt>
                                        </p:tgtEl>
                                      </p:cBhvr>
                                    </p:animEffect>
                                  </p:childTnLst>
                                </p:cTn>
                              </p:par>
                            </p:childTnLst>
                          </p:cTn>
                        </p:par>
                      </p:childTnLst>
                    </p:cTn>
                  </p:par>
                  <p:par>
                    <p:cTn id="35" fill="hold">
                      <p:stCondLst>
                        <p:cond delay="indefinite"/>
                      </p:stCondLst>
                      <p:childTnLst>
                        <p:par>
                          <p:cTn id="36" fill="hold">
                            <p:stCondLst>
                              <p:cond delay="0"/>
                            </p:stCondLst>
                            <p:childTnLst>
                              <p:par>
                                <p:cTn id="37" presetID="16" presetClass="entr" presetSubtype="21" fill="hold" nodeType="clickEffect">
                                  <p:stCondLst>
                                    <p:cond delay="0"/>
                                  </p:stCondLst>
                                  <p:childTnLst>
                                    <p:set>
                                      <p:cBhvr>
                                        <p:cTn id="38" dur="1" fill="hold">
                                          <p:stCondLst>
                                            <p:cond delay="0"/>
                                          </p:stCondLst>
                                        </p:cTn>
                                        <p:tgtEl>
                                          <p:spTgt spid="6">
                                            <p:txEl>
                                              <p:pRg st="6" end="6"/>
                                            </p:txEl>
                                          </p:spTgt>
                                        </p:tgtEl>
                                        <p:attrNameLst>
                                          <p:attrName>style.visibility</p:attrName>
                                        </p:attrNameLst>
                                      </p:cBhvr>
                                      <p:to>
                                        <p:strVal val="visible"/>
                                      </p:to>
                                    </p:set>
                                    <p:animEffect transition="in" filter="barn(inVertical)">
                                      <p:cBhvr>
                                        <p:cTn id="39" dur="500"/>
                                        <p:tgtEl>
                                          <p:spTgt spid="6">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568853"/>
            <a:ext cx="8991600" cy="6275051"/>
          </a:xfrm>
          <a:prstGeom prst="rect">
            <a:avLst/>
          </a:prstGeom>
        </p:spPr>
        <p:txBody>
          <a:bodyPr wrap="square">
            <a:spAutoFit/>
          </a:bodyPr>
          <a:lstStyle/>
          <a:p>
            <a:pPr algn="just">
              <a:lnSpc>
                <a:spcPct val="150000"/>
              </a:lnSpc>
              <a:tabLst>
                <a:tab pos="252095" algn="l"/>
              </a:tabLst>
            </a:pPr>
            <a:r>
              <a:rPr lang="pt-BR" b="1" dirty="0">
                <a:solidFill>
                  <a:srgbClr val="000000"/>
                </a:solidFill>
                <a:latin typeface="Times New Roman" panose="02020603050405020304" pitchFamily="18" charset="0"/>
                <a:ea typeface="Times New Roman" panose="02020603050405020304" pitchFamily="18" charset="0"/>
              </a:rPr>
              <a:t>I. Vị trí, tính chất của môn học:</a:t>
            </a:r>
            <a:endParaRPr lang="en-US" dirty="0">
              <a:latin typeface="Times New Roman" panose="02020603050405020304" pitchFamily="18" charset="0"/>
              <a:ea typeface="Calibri" panose="020F0502020204030204" pitchFamily="34" charset="0"/>
            </a:endParaRPr>
          </a:p>
          <a:p>
            <a:pPr algn="just">
              <a:lnSpc>
                <a:spcPct val="150000"/>
              </a:lnSpc>
              <a:tabLst>
                <a:tab pos="228600" algn="l"/>
                <a:tab pos="450215" algn="l"/>
                <a:tab pos="457200" algn="l"/>
              </a:tabLst>
            </a:pPr>
            <a:r>
              <a:rPr lang="pt-BR" b="1" dirty="0">
                <a:solidFill>
                  <a:srgbClr val="000000"/>
                </a:solidFill>
                <a:latin typeface="Times New Roman" panose="02020603050405020304" pitchFamily="18" charset="0"/>
                <a:ea typeface="Times New Roman" panose="02020603050405020304" pitchFamily="18" charset="0"/>
              </a:rPr>
              <a:t>-  Vị trí:</a:t>
            </a:r>
            <a:r>
              <a:rPr lang="pt-BR" dirty="0">
                <a:solidFill>
                  <a:srgbClr val="000000"/>
                </a:solidFill>
                <a:latin typeface="Times New Roman" panose="02020603050405020304" pitchFamily="18" charset="0"/>
                <a:ea typeface="Calibri" panose="020F0502020204030204" pitchFamily="34" charset="0"/>
              </a:rPr>
              <a:t> Môn học này được thiết kế học sau môn địa lý vận tải.</a:t>
            </a:r>
            <a:endParaRPr lang="en-US" dirty="0">
              <a:latin typeface="Times New Roman" panose="02020603050405020304" pitchFamily="18" charset="0"/>
              <a:ea typeface="Calibri" panose="020F0502020204030204" pitchFamily="34" charset="0"/>
            </a:endParaRPr>
          </a:p>
          <a:p>
            <a:pPr algn="just">
              <a:lnSpc>
                <a:spcPct val="150000"/>
              </a:lnSpc>
              <a:tabLst>
                <a:tab pos="228600" algn="l"/>
                <a:tab pos="450215" algn="l"/>
                <a:tab pos="457200" algn="l"/>
              </a:tabLst>
            </a:pPr>
            <a:r>
              <a:rPr lang="pt-BR" b="1" dirty="0">
                <a:solidFill>
                  <a:srgbClr val="000000"/>
                </a:solidFill>
                <a:latin typeface="Times New Roman" panose="02020603050405020304" pitchFamily="18" charset="0"/>
                <a:ea typeface="Calibri" panose="020F0502020204030204" pitchFamily="34" charset="0"/>
              </a:rPr>
              <a:t>- </a:t>
            </a:r>
            <a:r>
              <a:rPr lang="pt-BR" b="1" dirty="0">
                <a:solidFill>
                  <a:srgbClr val="000000"/>
                </a:solidFill>
                <a:latin typeface="Times New Roman" panose="02020603050405020304" pitchFamily="18" charset="0"/>
                <a:ea typeface="Times New Roman" panose="02020603050405020304" pitchFamily="18" charset="0"/>
              </a:rPr>
              <a:t>Tính chất:</a:t>
            </a:r>
            <a:r>
              <a:rPr lang="vi-VN" dirty="0">
                <a:solidFill>
                  <a:srgbClr val="000000"/>
                </a:solidFill>
                <a:latin typeface="Times New Roman" panose="02020603050405020304" pitchFamily="18" charset="0"/>
                <a:ea typeface="Calibri" panose="020F0502020204030204" pitchFamily="34" charset="0"/>
              </a:rPr>
              <a:t> Môn học gồm</a:t>
            </a:r>
            <a:r>
              <a:rPr lang="pt-BR" dirty="0">
                <a:solidFill>
                  <a:srgbClr val="000000"/>
                </a:solidFill>
                <a:latin typeface="Times New Roman" panose="02020603050405020304" pitchFamily="18" charset="0"/>
                <a:ea typeface="Calibri" panose="020F0502020204030204" pitchFamily="34" charset="0"/>
              </a:rPr>
              <a:t> h</a:t>
            </a:r>
            <a:r>
              <a:rPr lang="vi-VN" dirty="0">
                <a:solidFill>
                  <a:srgbClr val="000000"/>
                </a:solidFill>
                <a:latin typeface="Times New Roman" panose="02020603050405020304" pitchFamily="18" charset="0"/>
                <a:ea typeface="Calibri" panose="020F0502020204030204" pitchFamily="34" charset="0"/>
              </a:rPr>
              <a:t>ành lang vận tải, địa lý vận tải, các phương thức vận tải, các nhà cung cấp dịch  vụ vận tải; Các chứng từ thông dụng trong vận tải(Booking Note, Bill of Lading, Shipping Advice, Arrival Notice...); Sơ lược các hãng tàu, hãng hàng không và các công ty chuyên chở vận tải bằng container hiện có trên thế giới và tại Việt Nam</a:t>
            </a:r>
            <a:endParaRPr lang="en-US" dirty="0">
              <a:latin typeface="Times New Roman" panose="02020603050405020304" pitchFamily="18" charset="0"/>
              <a:ea typeface="Calibri" panose="020F0502020204030204" pitchFamily="34" charset="0"/>
            </a:endParaRPr>
          </a:p>
          <a:p>
            <a:pPr algn="just">
              <a:lnSpc>
                <a:spcPct val="150000"/>
              </a:lnSpc>
              <a:tabLst>
                <a:tab pos="252095" algn="l"/>
              </a:tabLst>
            </a:pPr>
            <a:r>
              <a:rPr lang="pt-BR" b="1" dirty="0">
                <a:solidFill>
                  <a:srgbClr val="000000"/>
                </a:solidFill>
                <a:latin typeface="Times New Roman" panose="02020603050405020304" pitchFamily="18" charset="0"/>
                <a:ea typeface="Times New Roman" panose="02020603050405020304" pitchFamily="18" charset="0"/>
              </a:rPr>
              <a:t>II. Mục tiêu môn học:</a:t>
            </a:r>
            <a:endParaRPr lang="en-US" dirty="0">
              <a:latin typeface="Times New Roman" panose="02020603050405020304" pitchFamily="18" charset="0"/>
              <a:ea typeface="Calibri" panose="020F0502020204030204" pitchFamily="34" charset="0"/>
            </a:endParaRPr>
          </a:p>
          <a:p>
            <a:pPr algn="just">
              <a:lnSpc>
                <a:spcPct val="150000"/>
              </a:lnSpc>
              <a:tabLst>
                <a:tab pos="228600" algn="l"/>
                <a:tab pos="450215" algn="l"/>
                <a:tab pos="450215" algn="l"/>
              </a:tabLst>
            </a:pPr>
            <a:r>
              <a:rPr lang="pt-BR" b="1" dirty="0">
                <a:solidFill>
                  <a:srgbClr val="000000"/>
                </a:solidFill>
                <a:latin typeface="Times New Roman" panose="02020603050405020304" pitchFamily="18" charset="0"/>
                <a:ea typeface="Times New Roman" panose="02020603050405020304" pitchFamily="18" charset="0"/>
              </a:rPr>
              <a:t>- Kiến thức: </a:t>
            </a:r>
            <a:r>
              <a:rPr lang="pt-BR" dirty="0">
                <a:solidFill>
                  <a:srgbClr val="000000"/>
                </a:solidFill>
                <a:latin typeface="Times New Roman" panose="02020603050405020304" pitchFamily="18" charset="0"/>
                <a:ea typeface="Calibri" panose="020F0502020204030204" pitchFamily="34" charset="0"/>
              </a:rPr>
              <a:t>Hiểu và trình bày được</a:t>
            </a:r>
            <a:r>
              <a:rPr lang="vi-VN" dirty="0">
                <a:solidFill>
                  <a:srgbClr val="000000"/>
                </a:solidFill>
                <a:latin typeface="Times New Roman" panose="02020603050405020304" pitchFamily="18" charset="0"/>
                <a:ea typeface="Calibri" panose="020F0502020204030204" pitchFamily="34" charset="0"/>
              </a:rPr>
              <a:t> những kiến thức cơ bản về vận tải hàng hóa, hành lang vận tải, tuyến đường, phương tiện với các phương thức vận tải thông dụng.Đây là kiến thức tiền đề cho môn học Giao nhận vận tải quốc tế.</a:t>
            </a:r>
            <a:endParaRPr lang="en-US" dirty="0">
              <a:latin typeface="Times New Roman" panose="02020603050405020304" pitchFamily="18" charset="0"/>
              <a:ea typeface="Calibri" panose="020F0502020204030204" pitchFamily="34" charset="0"/>
            </a:endParaRPr>
          </a:p>
          <a:p>
            <a:pPr algn="just">
              <a:lnSpc>
                <a:spcPct val="150000"/>
              </a:lnSpc>
              <a:tabLst>
                <a:tab pos="228600" algn="l"/>
                <a:tab pos="450215" algn="l"/>
                <a:tab pos="450215" algn="l"/>
              </a:tabLst>
            </a:pPr>
            <a:r>
              <a:rPr lang="pt-BR" b="1" dirty="0">
                <a:solidFill>
                  <a:srgbClr val="000000"/>
                </a:solidFill>
                <a:latin typeface="Times New Roman" panose="02020603050405020304" pitchFamily="18" charset="0"/>
                <a:ea typeface="Times New Roman" panose="02020603050405020304" pitchFamily="18" charset="0"/>
              </a:rPr>
              <a:t>- Kỹ năng:</a:t>
            </a:r>
            <a:r>
              <a:rPr lang="vi-VN" dirty="0">
                <a:solidFill>
                  <a:srgbClr val="000000"/>
                </a:solidFill>
                <a:latin typeface="Times New Roman" panose="02020603050405020304" pitchFamily="18" charset="0"/>
                <a:ea typeface="Calibri" panose="020F0502020204030204" pitchFamily="34" charset="0"/>
              </a:rPr>
              <a:t>Vận dụng kiến thức để lựa chọn giải pháp vận tải phù hợp với các yêu cầu vận chuyển hàng hóa trong nước và quốc tế, chọn nhà cung cấp dịch vụ, phương tiện, cước phí và chứng từ phù hợp.</a:t>
            </a:r>
            <a:endParaRPr lang="en-US" dirty="0">
              <a:latin typeface="Times New Roman" panose="02020603050405020304" pitchFamily="18" charset="0"/>
              <a:ea typeface="Calibri" panose="020F0502020204030204" pitchFamily="34" charset="0"/>
            </a:endParaRPr>
          </a:p>
          <a:p>
            <a:pPr algn="just">
              <a:lnSpc>
                <a:spcPct val="150000"/>
              </a:lnSpc>
              <a:tabLst>
                <a:tab pos="228600" algn="l"/>
                <a:tab pos="450215" algn="l"/>
                <a:tab pos="450215" algn="l"/>
              </a:tabLst>
            </a:pPr>
            <a:r>
              <a:rPr lang="pt-BR" b="1" dirty="0">
                <a:solidFill>
                  <a:srgbClr val="000000"/>
                </a:solidFill>
                <a:latin typeface="Times New Roman" panose="02020603050405020304" pitchFamily="18" charset="0"/>
                <a:ea typeface="Times New Roman" panose="02020603050405020304" pitchFamily="18" charset="0"/>
              </a:rPr>
              <a:t>- Năng lực tự chủ và trách nhiệm: </a:t>
            </a:r>
            <a:r>
              <a:rPr lang="vi-VN" dirty="0">
                <a:solidFill>
                  <a:srgbClr val="000000"/>
                </a:solidFill>
                <a:latin typeface="Times New Roman" panose="02020603050405020304" pitchFamily="18" charset="0"/>
                <a:ea typeface="Calibri" panose="020F0502020204030204" pitchFamily="34" charset="0"/>
              </a:rPr>
              <a:t>Nghiêm túc tuân thủ theo quy định Nhà nước và thực hiện đúng các nghiệp vụ, quy trình vận tải.</a:t>
            </a:r>
            <a:endParaRPr lang="en-US" dirty="0">
              <a:effectLst/>
              <a:latin typeface="Times New Roman" panose="02020603050405020304" pitchFamily="18" charset="0"/>
              <a:ea typeface="Calibri" panose="020F0502020204030204" pitchFamily="34" charset="0"/>
            </a:endParaRPr>
          </a:p>
        </p:txBody>
      </p:sp>
      <p:sp>
        <p:nvSpPr>
          <p:cNvPr id="3" name="TextBox 2"/>
          <p:cNvSpPr txBox="1"/>
          <p:nvPr/>
        </p:nvSpPr>
        <p:spPr>
          <a:xfrm>
            <a:off x="-6824" y="-15922"/>
            <a:ext cx="9144000" cy="584775"/>
          </a:xfrm>
          <a:prstGeom prst="rect">
            <a:avLst/>
          </a:prstGeom>
          <a:solidFill>
            <a:srgbClr val="FFFF00"/>
          </a:solidFill>
        </p:spPr>
        <p:txBody>
          <a:bodyPr wrap="square" rtlCol="0">
            <a:spAutoFit/>
          </a:bodyPr>
          <a:lstStyle/>
          <a:p>
            <a:pPr algn="ctr"/>
            <a:r>
              <a:rPr lang="en-US" sz="3200" b="1" dirty="0" smtClean="0">
                <a:latin typeface="Times New Roman" panose="02020603050405020304" pitchFamily="18" charset="0"/>
                <a:cs typeface="Times New Roman" panose="02020603050405020304" pitchFamily="18" charset="0"/>
              </a:rPr>
              <a:t>TÍNH CHẤT, MỤC TIÊU MÔN HỌC</a:t>
            </a:r>
            <a:endParaRPr lang="en-US" sz="32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394563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fade">
                                      <p:cBhvr>
                                        <p:cTn id="7" dur="1000"/>
                                        <p:tgtEl>
                                          <p:spTgt spid="2">
                                            <p:txEl>
                                              <p:pRg st="0" end="0"/>
                                            </p:txEl>
                                          </p:spTgt>
                                        </p:tgtEl>
                                      </p:cBhvr>
                                    </p:animEffect>
                                    <p:anim calcmode="lin" valueType="num">
                                      <p:cBhvr>
                                        <p:cTn id="8" dur="1000" fill="hold"/>
                                        <p:tgtEl>
                                          <p:spTgt spid="2">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2">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2">
                                            <p:txEl>
                                              <p:pRg st="1" end="1"/>
                                            </p:txEl>
                                          </p:spTgt>
                                        </p:tgtEl>
                                        <p:attrNameLst>
                                          <p:attrName>style.visibility</p:attrName>
                                        </p:attrNameLst>
                                      </p:cBhvr>
                                      <p:to>
                                        <p:strVal val="visible"/>
                                      </p:to>
                                    </p:set>
                                    <p:animEffect transition="in" filter="fade">
                                      <p:cBhvr>
                                        <p:cTn id="14" dur="1000"/>
                                        <p:tgtEl>
                                          <p:spTgt spid="2">
                                            <p:txEl>
                                              <p:pRg st="1" end="1"/>
                                            </p:txEl>
                                          </p:spTgt>
                                        </p:tgtEl>
                                      </p:cBhvr>
                                    </p:animEffect>
                                    <p:anim calcmode="lin" valueType="num">
                                      <p:cBhvr>
                                        <p:cTn id="15" dur="1000" fill="hold"/>
                                        <p:tgtEl>
                                          <p:spTgt spid="2">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2">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2">
                                            <p:txEl>
                                              <p:pRg st="2" end="2"/>
                                            </p:txEl>
                                          </p:spTgt>
                                        </p:tgtEl>
                                        <p:attrNameLst>
                                          <p:attrName>style.visibility</p:attrName>
                                        </p:attrNameLst>
                                      </p:cBhvr>
                                      <p:to>
                                        <p:strVal val="visible"/>
                                      </p:to>
                                    </p:set>
                                    <p:animEffect transition="in" filter="fade">
                                      <p:cBhvr>
                                        <p:cTn id="21" dur="1000"/>
                                        <p:tgtEl>
                                          <p:spTgt spid="2">
                                            <p:txEl>
                                              <p:pRg st="2" end="2"/>
                                            </p:txEl>
                                          </p:spTgt>
                                        </p:tgtEl>
                                      </p:cBhvr>
                                    </p:animEffect>
                                    <p:anim calcmode="lin" valueType="num">
                                      <p:cBhvr>
                                        <p:cTn id="22" dur="1000" fill="hold"/>
                                        <p:tgtEl>
                                          <p:spTgt spid="2">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2">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2">
                                            <p:txEl>
                                              <p:pRg st="3" end="3"/>
                                            </p:txEl>
                                          </p:spTgt>
                                        </p:tgtEl>
                                        <p:attrNameLst>
                                          <p:attrName>style.visibility</p:attrName>
                                        </p:attrNameLst>
                                      </p:cBhvr>
                                      <p:to>
                                        <p:strVal val="visible"/>
                                      </p:to>
                                    </p:set>
                                    <p:animEffect transition="in" filter="fade">
                                      <p:cBhvr>
                                        <p:cTn id="28" dur="1000"/>
                                        <p:tgtEl>
                                          <p:spTgt spid="2">
                                            <p:txEl>
                                              <p:pRg st="3" end="3"/>
                                            </p:txEl>
                                          </p:spTgt>
                                        </p:tgtEl>
                                      </p:cBhvr>
                                    </p:animEffect>
                                    <p:anim calcmode="lin" valueType="num">
                                      <p:cBhvr>
                                        <p:cTn id="29" dur="1000" fill="hold"/>
                                        <p:tgtEl>
                                          <p:spTgt spid="2">
                                            <p:txEl>
                                              <p:pRg st="3" end="3"/>
                                            </p:txEl>
                                          </p:spTgt>
                                        </p:tgtEl>
                                        <p:attrNameLst>
                                          <p:attrName>ppt_x</p:attrName>
                                        </p:attrNameLst>
                                      </p:cBhvr>
                                      <p:tavLst>
                                        <p:tav tm="0">
                                          <p:val>
                                            <p:strVal val="#ppt_x"/>
                                          </p:val>
                                        </p:tav>
                                        <p:tav tm="100000">
                                          <p:val>
                                            <p:strVal val="#ppt_x"/>
                                          </p:val>
                                        </p:tav>
                                      </p:tavLst>
                                    </p:anim>
                                    <p:anim calcmode="lin" valueType="num">
                                      <p:cBhvr>
                                        <p:cTn id="30" dur="1000" fill="hold"/>
                                        <p:tgtEl>
                                          <p:spTgt spid="2">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nodeType="clickEffect">
                                  <p:stCondLst>
                                    <p:cond delay="0"/>
                                  </p:stCondLst>
                                  <p:childTnLst>
                                    <p:set>
                                      <p:cBhvr>
                                        <p:cTn id="34" dur="1" fill="hold">
                                          <p:stCondLst>
                                            <p:cond delay="0"/>
                                          </p:stCondLst>
                                        </p:cTn>
                                        <p:tgtEl>
                                          <p:spTgt spid="2">
                                            <p:txEl>
                                              <p:pRg st="4" end="4"/>
                                            </p:txEl>
                                          </p:spTgt>
                                        </p:tgtEl>
                                        <p:attrNameLst>
                                          <p:attrName>style.visibility</p:attrName>
                                        </p:attrNameLst>
                                      </p:cBhvr>
                                      <p:to>
                                        <p:strVal val="visible"/>
                                      </p:to>
                                    </p:set>
                                    <p:animEffect transition="in" filter="fade">
                                      <p:cBhvr>
                                        <p:cTn id="35" dur="1000"/>
                                        <p:tgtEl>
                                          <p:spTgt spid="2">
                                            <p:txEl>
                                              <p:pRg st="4" end="4"/>
                                            </p:txEl>
                                          </p:spTgt>
                                        </p:tgtEl>
                                      </p:cBhvr>
                                    </p:animEffect>
                                    <p:anim calcmode="lin" valueType="num">
                                      <p:cBhvr>
                                        <p:cTn id="36" dur="1000" fill="hold"/>
                                        <p:tgtEl>
                                          <p:spTgt spid="2">
                                            <p:txEl>
                                              <p:pRg st="4" end="4"/>
                                            </p:txEl>
                                          </p:spTgt>
                                        </p:tgtEl>
                                        <p:attrNameLst>
                                          <p:attrName>ppt_x</p:attrName>
                                        </p:attrNameLst>
                                      </p:cBhvr>
                                      <p:tavLst>
                                        <p:tav tm="0">
                                          <p:val>
                                            <p:strVal val="#ppt_x"/>
                                          </p:val>
                                        </p:tav>
                                        <p:tav tm="100000">
                                          <p:val>
                                            <p:strVal val="#ppt_x"/>
                                          </p:val>
                                        </p:tav>
                                      </p:tavLst>
                                    </p:anim>
                                    <p:anim calcmode="lin" valueType="num">
                                      <p:cBhvr>
                                        <p:cTn id="37" dur="1000" fill="hold"/>
                                        <p:tgtEl>
                                          <p:spTgt spid="2">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42" presetClass="entr" presetSubtype="0" fill="hold" nodeType="clickEffect">
                                  <p:stCondLst>
                                    <p:cond delay="0"/>
                                  </p:stCondLst>
                                  <p:childTnLst>
                                    <p:set>
                                      <p:cBhvr>
                                        <p:cTn id="41" dur="1" fill="hold">
                                          <p:stCondLst>
                                            <p:cond delay="0"/>
                                          </p:stCondLst>
                                        </p:cTn>
                                        <p:tgtEl>
                                          <p:spTgt spid="2">
                                            <p:txEl>
                                              <p:pRg st="5" end="5"/>
                                            </p:txEl>
                                          </p:spTgt>
                                        </p:tgtEl>
                                        <p:attrNameLst>
                                          <p:attrName>style.visibility</p:attrName>
                                        </p:attrNameLst>
                                      </p:cBhvr>
                                      <p:to>
                                        <p:strVal val="visible"/>
                                      </p:to>
                                    </p:set>
                                    <p:animEffect transition="in" filter="fade">
                                      <p:cBhvr>
                                        <p:cTn id="42" dur="1000"/>
                                        <p:tgtEl>
                                          <p:spTgt spid="2">
                                            <p:txEl>
                                              <p:pRg st="5" end="5"/>
                                            </p:txEl>
                                          </p:spTgt>
                                        </p:tgtEl>
                                      </p:cBhvr>
                                    </p:animEffect>
                                    <p:anim calcmode="lin" valueType="num">
                                      <p:cBhvr>
                                        <p:cTn id="43" dur="1000" fill="hold"/>
                                        <p:tgtEl>
                                          <p:spTgt spid="2">
                                            <p:txEl>
                                              <p:pRg st="5" end="5"/>
                                            </p:txEl>
                                          </p:spTgt>
                                        </p:tgtEl>
                                        <p:attrNameLst>
                                          <p:attrName>ppt_x</p:attrName>
                                        </p:attrNameLst>
                                      </p:cBhvr>
                                      <p:tavLst>
                                        <p:tav tm="0">
                                          <p:val>
                                            <p:strVal val="#ppt_x"/>
                                          </p:val>
                                        </p:tav>
                                        <p:tav tm="100000">
                                          <p:val>
                                            <p:strVal val="#ppt_x"/>
                                          </p:val>
                                        </p:tav>
                                      </p:tavLst>
                                    </p:anim>
                                    <p:anim calcmode="lin" valueType="num">
                                      <p:cBhvr>
                                        <p:cTn id="44" dur="1000" fill="hold"/>
                                        <p:tgtEl>
                                          <p:spTgt spid="2">
                                            <p:txEl>
                                              <p:pRg st="5" end="5"/>
                                            </p:txEl>
                                          </p:spTgt>
                                        </p:tgtEl>
                                        <p:attrNameLst>
                                          <p:attrName>ppt_y</p:attrName>
                                        </p:attrNameLst>
                                      </p:cBhvr>
                                      <p:tavLst>
                                        <p:tav tm="0">
                                          <p:val>
                                            <p:strVal val="#ppt_y+.1"/>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42" presetClass="entr" presetSubtype="0" fill="hold" nodeType="clickEffect">
                                  <p:stCondLst>
                                    <p:cond delay="0"/>
                                  </p:stCondLst>
                                  <p:childTnLst>
                                    <p:set>
                                      <p:cBhvr>
                                        <p:cTn id="48" dur="1" fill="hold">
                                          <p:stCondLst>
                                            <p:cond delay="0"/>
                                          </p:stCondLst>
                                        </p:cTn>
                                        <p:tgtEl>
                                          <p:spTgt spid="2">
                                            <p:txEl>
                                              <p:pRg st="6" end="6"/>
                                            </p:txEl>
                                          </p:spTgt>
                                        </p:tgtEl>
                                        <p:attrNameLst>
                                          <p:attrName>style.visibility</p:attrName>
                                        </p:attrNameLst>
                                      </p:cBhvr>
                                      <p:to>
                                        <p:strVal val="visible"/>
                                      </p:to>
                                    </p:set>
                                    <p:animEffect transition="in" filter="fade">
                                      <p:cBhvr>
                                        <p:cTn id="49" dur="1000"/>
                                        <p:tgtEl>
                                          <p:spTgt spid="2">
                                            <p:txEl>
                                              <p:pRg st="6" end="6"/>
                                            </p:txEl>
                                          </p:spTgt>
                                        </p:tgtEl>
                                      </p:cBhvr>
                                    </p:animEffect>
                                    <p:anim calcmode="lin" valueType="num">
                                      <p:cBhvr>
                                        <p:cTn id="50" dur="1000" fill="hold"/>
                                        <p:tgtEl>
                                          <p:spTgt spid="2">
                                            <p:txEl>
                                              <p:pRg st="6" end="6"/>
                                            </p:txEl>
                                          </p:spTgt>
                                        </p:tgtEl>
                                        <p:attrNameLst>
                                          <p:attrName>ppt_x</p:attrName>
                                        </p:attrNameLst>
                                      </p:cBhvr>
                                      <p:tavLst>
                                        <p:tav tm="0">
                                          <p:val>
                                            <p:strVal val="#ppt_x"/>
                                          </p:val>
                                        </p:tav>
                                        <p:tav tm="100000">
                                          <p:val>
                                            <p:strVal val="#ppt_x"/>
                                          </p:val>
                                        </p:tav>
                                      </p:tavLst>
                                    </p:anim>
                                    <p:anim calcmode="lin" valueType="num">
                                      <p:cBhvr>
                                        <p:cTn id="51" dur="1000" fill="hold"/>
                                        <p:tgtEl>
                                          <p:spTgt spid="2">
                                            <p:txEl>
                                              <p:pRg st="6" end="6"/>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0" y="0"/>
            <a:ext cx="9144000" cy="1015663"/>
          </a:xfrm>
          <a:prstGeom prst="rect">
            <a:avLst/>
          </a:prstGeom>
          <a:solidFill>
            <a:srgbClr val="FFFF00"/>
          </a:solidFill>
        </p:spPr>
        <p:txBody>
          <a:bodyPr wrap="square">
            <a:spAutoFit/>
          </a:bodyPr>
          <a:lstStyle/>
          <a:p>
            <a:pPr algn="ctr"/>
            <a:r>
              <a:rPr lang="en-US" sz="6000" b="1" cap="all"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Chương</a:t>
            </a:r>
            <a:r>
              <a:rPr lang="en-US" sz="6000" b="1" cap="all"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1</a:t>
            </a:r>
            <a:endParaRPr lang="en-US" sz="6000" dirty="0"/>
          </a:p>
        </p:txBody>
      </p:sp>
      <p:pic>
        <p:nvPicPr>
          <p:cNvPr id="3" name="Picture 2"/>
          <p:cNvPicPr>
            <a:picLocks noChangeAspect="1"/>
          </p:cNvPicPr>
          <p:nvPr/>
        </p:nvPicPr>
        <p:blipFill>
          <a:blip r:embed="rId3">
            <a:extLst>
              <a:ext uri="{BEBA8EAE-BF5A-486C-A8C5-ECC9F3942E4B}">
                <a14:imgProps xmlns:a14="http://schemas.microsoft.com/office/drawing/2010/main">
                  <a14:imgLayer r:embed="rId4">
                    <a14:imgEffect>
                      <a14:brightnessContrast bright="40000" contrast="20000"/>
                    </a14:imgEffect>
                  </a14:imgLayer>
                </a14:imgProps>
              </a:ext>
            </a:extLst>
          </a:blip>
          <a:stretch>
            <a:fillRect/>
          </a:stretch>
        </p:blipFill>
        <p:spPr>
          <a:xfrm>
            <a:off x="0" y="951995"/>
            <a:ext cx="9156032" cy="5846347"/>
          </a:xfrm>
          <a:prstGeom prst="rect">
            <a:avLst/>
          </a:prstGeom>
        </p:spPr>
      </p:pic>
      <p:sp>
        <p:nvSpPr>
          <p:cNvPr id="2" name="Rectangle 1"/>
          <p:cNvSpPr/>
          <p:nvPr/>
        </p:nvSpPr>
        <p:spPr>
          <a:xfrm>
            <a:off x="609600" y="2743200"/>
            <a:ext cx="8331127" cy="1477328"/>
          </a:xfrm>
          <a:prstGeom prst="rect">
            <a:avLst/>
          </a:prstGeom>
        </p:spPr>
        <p:txBody>
          <a:bodyPr wrap="none">
            <a:spAutoFit/>
          </a:bodyPr>
          <a:lstStyle/>
          <a:p>
            <a:pPr algn="ctr">
              <a:lnSpc>
                <a:spcPct val="150000"/>
              </a:lnSpc>
            </a:pPr>
            <a:r>
              <a:rPr lang="en-US" sz="6000" b="1" kern="0" cap="all" dirty="0" err="1">
                <a:solidFill>
                  <a:srgbClr val="FF0000"/>
                </a:solidFill>
                <a:latin typeface="Times New Roman" panose="02020603050405020304" pitchFamily="18" charset="0"/>
                <a:ea typeface="Calibri" panose="020F0502020204030204" pitchFamily="34" charset="0"/>
              </a:rPr>
              <a:t>Hành</a:t>
            </a:r>
            <a:r>
              <a:rPr lang="en-US" sz="6000" b="1" kern="0" cap="all" dirty="0">
                <a:solidFill>
                  <a:srgbClr val="FF0000"/>
                </a:solidFill>
                <a:latin typeface="Times New Roman" panose="02020603050405020304" pitchFamily="18" charset="0"/>
                <a:ea typeface="Calibri" panose="020F0502020204030204" pitchFamily="34" charset="0"/>
              </a:rPr>
              <a:t> </a:t>
            </a:r>
            <a:r>
              <a:rPr lang="en-US" sz="6000" b="1" kern="0" cap="all" dirty="0" err="1">
                <a:solidFill>
                  <a:srgbClr val="FF0000"/>
                </a:solidFill>
                <a:latin typeface="Times New Roman" panose="02020603050405020304" pitchFamily="18" charset="0"/>
                <a:ea typeface="Calibri" panose="020F0502020204030204" pitchFamily="34" charset="0"/>
              </a:rPr>
              <a:t>lang</a:t>
            </a:r>
            <a:r>
              <a:rPr lang="en-US" sz="6000" b="1" kern="0" cap="all" dirty="0">
                <a:solidFill>
                  <a:srgbClr val="FF0000"/>
                </a:solidFill>
                <a:latin typeface="Times New Roman" panose="02020603050405020304" pitchFamily="18" charset="0"/>
                <a:ea typeface="Calibri" panose="020F0502020204030204" pitchFamily="34" charset="0"/>
              </a:rPr>
              <a:t> </a:t>
            </a:r>
            <a:r>
              <a:rPr lang="en-US" sz="6000" b="1" kern="0" cap="all" dirty="0" err="1">
                <a:solidFill>
                  <a:srgbClr val="FF0000"/>
                </a:solidFill>
                <a:latin typeface="Times New Roman" panose="02020603050405020304" pitchFamily="18" charset="0"/>
                <a:ea typeface="Calibri" panose="020F0502020204030204" pitchFamily="34" charset="0"/>
              </a:rPr>
              <a:t>vận</a:t>
            </a:r>
            <a:r>
              <a:rPr lang="en-US" sz="6000" b="1" kern="0" cap="all" dirty="0">
                <a:solidFill>
                  <a:srgbClr val="FF0000"/>
                </a:solidFill>
                <a:latin typeface="Times New Roman" panose="02020603050405020304" pitchFamily="18" charset="0"/>
                <a:ea typeface="Calibri" panose="020F0502020204030204" pitchFamily="34" charset="0"/>
              </a:rPr>
              <a:t> </a:t>
            </a:r>
            <a:r>
              <a:rPr lang="en-US" sz="6000" b="1" kern="0" cap="all" dirty="0" err="1">
                <a:solidFill>
                  <a:srgbClr val="FF0000"/>
                </a:solidFill>
                <a:latin typeface="Times New Roman" panose="02020603050405020304" pitchFamily="18" charset="0"/>
                <a:ea typeface="Calibri" panose="020F0502020204030204" pitchFamily="34" charset="0"/>
              </a:rPr>
              <a:t>tải</a:t>
            </a:r>
            <a:endParaRPr lang="en-US" sz="6000" b="1" kern="0" cap="all" dirty="0">
              <a:solidFill>
                <a:srgbClr val="FF0000"/>
              </a:solidFill>
              <a:effectLst/>
              <a:latin typeface="Times New Roman" panose="02020603050405020304" pitchFamily="18" charset="0"/>
              <a:ea typeface="Calibri" panose="020F0502020204030204" pitchFamily="34" charset="0"/>
            </a:endParaRPr>
          </a:p>
        </p:txBody>
      </p:sp>
    </p:spTree>
    <p:extLst>
      <p:ext uri="{BB962C8B-B14F-4D97-AF65-F5344CB8AC3E}">
        <p14:creationId xmlns:p14="http://schemas.microsoft.com/office/powerpoint/2010/main" val="3635683420"/>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52400" y="642320"/>
            <a:ext cx="8991600" cy="5262979"/>
          </a:xfrm>
          <a:prstGeom prst="rect">
            <a:avLst/>
          </a:prstGeom>
        </p:spPr>
        <p:txBody>
          <a:bodyPr wrap="square">
            <a:spAutoFit/>
          </a:bodyPr>
          <a:lstStyle/>
          <a:p>
            <a:pPr algn="just">
              <a:lnSpc>
                <a:spcPct val="150000"/>
              </a:lnSpc>
            </a:pPr>
            <a:r>
              <a:rPr lang="en-US" sz="3200" b="1" cap="all"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1.1. </a:t>
            </a:r>
            <a:r>
              <a:rPr lang="en-US" sz="3200" b="1" cap="all"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Khái</a:t>
            </a:r>
            <a:r>
              <a:rPr lang="en-US" sz="3200" b="1" cap="all"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200" b="1" cap="all"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niệm</a:t>
            </a:r>
            <a:r>
              <a:rPr lang="en-US" sz="3200" b="1" cap="all"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200" b="1" cap="all"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về</a:t>
            </a:r>
            <a:r>
              <a:rPr lang="en-US" sz="3200" b="1" cap="all"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200" b="1" cap="all"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hành</a:t>
            </a:r>
            <a:r>
              <a:rPr lang="en-US" sz="3200" b="1" cap="all"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200" b="1" cap="all"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lang</a:t>
            </a:r>
            <a:r>
              <a:rPr lang="en-US" sz="3200" b="1" cap="all"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200" b="1" cap="all"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vận</a:t>
            </a:r>
            <a:r>
              <a:rPr lang="en-US" sz="3200" b="1" cap="all"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200" b="1" cap="all"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tải</a:t>
            </a:r>
            <a:endParaRPr lang="en-US" sz="3200" b="1" cap="all"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endParaRPr>
          </a:p>
          <a:p>
            <a:pPr algn="just">
              <a:lnSpc>
                <a:spcPct val="150000"/>
              </a:lnSpc>
            </a:pPr>
            <a:r>
              <a:rPr lang="en-US" sz="3200" b="1" cap="all"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1.2. </a:t>
            </a:r>
            <a:r>
              <a:rPr lang="en-US" sz="3200" b="1" cap="all"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Các</a:t>
            </a:r>
            <a:r>
              <a:rPr lang="en-US" sz="3200" b="1" cap="all"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200" b="1" cap="all"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hành</a:t>
            </a:r>
            <a:r>
              <a:rPr lang="en-US" sz="3200" b="1" cap="all"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200" b="1" cap="all"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lang</a:t>
            </a:r>
            <a:r>
              <a:rPr lang="en-US" sz="3200" b="1" cap="all"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200" b="1" cap="all"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vận</a:t>
            </a:r>
            <a:r>
              <a:rPr lang="en-US" sz="3200" b="1" cap="all"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200" b="1" cap="all"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tải</a:t>
            </a:r>
            <a:r>
              <a:rPr lang="en-US" sz="3200" b="1" cap="all"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200" b="1" cap="all"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trên</a:t>
            </a:r>
            <a:r>
              <a:rPr lang="en-US" sz="3200" b="1" cap="all"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200" b="1" cap="all"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thế</a:t>
            </a:r>
            <a:r>
              <a:rPr lang="en-US" sz="3200" b="1" cap="all"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200" b="1" cap="all"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giới</a:t>
            </a:r>
            <a:endParaRPr lang="en-US" sz="3200" b="1" cap="all"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endParaRPr>
          </a:p>
          <a:p>
            <a:pPr algn="just">
              <a:lnSpc>
                <a:spcPct val="150000"/>
              </a:lnSpc>
            </a:pPr>
            <a:r>
              <a:rPr lang="en-US" sz="3200" b="1" cap="all"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1.3. </a:t>
            </a:r>
            <a:r>
              <a:rPr lang="en-US" sz="3200" b="1" cap="all"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Các</a:t>
            </a:r>
            <a:r>
              <a:rPr lang="en-US" sz="3200" b="1" cap="all"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200" b="1" cap="all"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hành</a:t>
            </a:r>
            <a:r>
              <a:rPr lang="en-US" sz="3200" b="1" cap="all"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200" b="1" cap="all"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lang</a:t>
            </a:r>
            <a:r>
              <a:rPr lang="en-US" sz="3200" b="1" cap="all"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200" b="1" cap="all"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vận</a:t>
            </a:r>
            <a:r>
              <a:rPr lang="en-US" sz="3200" b="1" cap="all"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200" b="1" cap="all"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tải</a:t>
            </a:r>
            <a:r>
              <a:rPr lang="en-US" sz="3200" b="1" cap="all"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ở ASEAN</a:t>
            </a:r>
          </a:p>
          <a:p>
            <a:pPr algn="just">
              <a:lnSpc>
                <a:spcPct val="150000"/>
              </a:lnSpc>
            </a:pPr>
            <a:r>
              <a:rPr lang="en-US" sz="3200" b="1" cap="all"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1.4. </a:t>
            </a:r>
            <a:r>
              <a:rPr lang="en-US" sz="3200" b="1" cap="all"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Các</a:t>
            </a:r>
            <a:r>
              <a:rPr lang="en-US" sz="3200" b="1" cap="all"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200" b="1" cap="all"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hành</a:t>
            </a:r>
            <a:r>
              <a:rPr lang="en-US" sz="3200" b="1" cap="all"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200" b="1" cap="all"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lang</a:t>
            </a:r>
            <a:r>
              <a:rPr lang="en-US" sz="3200" b="1" cap="all"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200" b="1" cap="all"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vận</a:t>
            </a:r>
            <a:r>
              <a:rPr lang="en-US" sz="3200" b="1" cap="all"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200" b="1" cap="all"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tải</a:t>
            </a:r>
            <a:r>
              <a:rPr lang="en-US" sz="3200" b="1" cap="all"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200" b="1" cap="all"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Việt</a:t>
            </a:r>
            <a:r>
              <a:rPr lang="en-US" sz="3200" b="1" cap="all"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Nam</a:t>
            </a:r>
          </a:p>
          <a:p>
            <a:pPr algn="just">
              <a:lnSpc>
                <a:spcPct val="150000"/>
              </a:lnSpc>
            </a:pPr>
            <a:r>
              <a:rPr lang="en-US" sz="3200" b="1" cap="all"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1.5. </a:t>
            </a:r>
            <a:r>
              <a:rPr lang="en-US" sz="3200" b="1" cap="all"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Hệ</a:t>
            </a:r>
            <a:r>
              <a:rPr lang="en-US" sz="3200" b="1" cap="all"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200" b="1" cap="all"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thống</a:t>
            </a:r>
            <a:r>
              <a:rPr lang="en-US" sz="3200" b="1" cap="all"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200" b="1" cap="all"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giao</a:t>
            </a:r>
            <a:r>
              <a:rPr lang="en-US" sz="3200" b="1" cap="all"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200" b="1" cap="all"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thông</a:t>
            </a:r>
            <a:r>
              <a:rPr lang="en-US" sz="3200" b="1" cap="all"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200" b="1" cap="all"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vận</a:t>
            </a:r>
            <a:r>
              <a:rPr lang="en-US" sz="3200" b="1" cap="all"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200" b="1" cap="all"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tải</a:t>
            </a:r>
            <a:r>
              <a:rPr lang="en-US" sz="3200" b="1" cap="all"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200" b="1" cap="all"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Việt</a:t>
            </a:r>
            <a:r>
              <a:rPr lang="en-US" sz="3200" b="1" cap="all"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Nam</a:t>
            </a:r>
          </a:p>
        </p:txBody>
      </p:sp>
      <p:sp>
        <p:nvSpPr>
          <p:cNvPr id="3" name="TextBox 2"/>
          <p:cNvSpPr txBox="1"/>
          <p:nvPr/>
        </p:nvSpPr>
        <p:spPr>
          <a:xfrm>
            <a:off x="0" y="0"/>
            <a:ext cx="9144000" cy="646331"/>
          </a:xfrm>
          <a:prstGeom prst="rect">
            <a:avLst/>
          </a:prstGeom>
          <a:solidFill>
            <a:srgbClr val="FFFF00"/>
          </a:solidFill>
        </p:spPr>
        <p:txBody>
          <a:bodyPr wrap="square" rtlCol="0">
            <a:spAutoFit/>
          </a:bodyPr>
          <a:lstStyle/>
          <a:p>
            <a:pPr algn="ctr"/>
            <a:r>
              <a:rPr lang="en-US" sz="3600" b="1" dirty="0" smtClean="0">
                <a:latin typeface="Times New Roman" panose="02020603050405020304" pitchFamily="18" charset="0"/>
                <a:cs typeface="Times New Roman" panose="02020603050405020304" pitchFamily="18" charset="0"/>
              </a:rPr>
              <a:t>NỘI DUNG</a:t>
            </a:r>
            <a:endParaRPr lang="en-US" sz="3600" b="1" dirty="0">
              <a:latin typeface="Times New Roman" panose="02020603050405020304" pitchFamily="18" charset="0"/>
              <a:cs typeface="Times New Roman" panose="02020603050405020304" pitchFamily="18" charset="0"/>
            </a:endParaRPr>
          </a:p>
        </p:txBody>
      </p:sp>
      <p:pic>
        <p:nvPicPr>
          <p:cNvPr id="4" name="Picture 3"/>
          <p:cNvPicPr>
            <a:picLocks noChangeAspect="1"/>
          </p:cNvPicPr>
          <p:nvPr/>
        </p:nvPicPr>
        <p:blipFill>
          <a:blip r:embed="rId2"/>
          <a:stretch>
            <a:fillRect/>
          </a:stretch>
        </p:blipFill>
        <p:spPr>
          <a:xfrm>
            <a:off x="6400800" y="5118646"/>
            <a:ext cx="2286000" cy="1573306"/>
          </a:xfrm>
          <a:prstGeom prst="ellipse">
            <a:avLst/>
          </a:prstGeom>
          <a:ln>
            <a:noFill/>
          </a:ln>
          <a:effectLst>
            <a:softEdge rad="112500"/>
          </a:effectLst>
        </p:spPr>
      </p:pic>
    </p:spTree>
    <p:extLst>
      <p:ext uri="{BB962C8B-B14F-4D97-AF65-F5344CB8AC3E}">
        <p14:creationId xmlns:p14="http://schemas.microsoft.com/office/powerpoint/2010/main" val="25719416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additive="base">
                                        <p:cTn id="7" dur="500" fill="hold"/>
                                        <p:tgtEl>
                                          <p:spTgt spid="2">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2">
                                            <p:txEl>
                                              <p:pRg st="1" end="1"/>
                                            </p:txEl>
                                          </p:spTgt>
                                        </p:tgtEl>
                                        <p:attrNameLst>
                                          <p:attrName>style.visibility</p:attrName>
                                        </p:attrNameLst>
                                      </p:cBhvr>
                                      <p:to>
                                        <p:strVal val="visible"/>
                                      </p:to>
                                    </p:set>
                                    <p:anim calcmode="lin" valueType="num">
                                      <p:cBhvr additive="base">
                                        <p:cTn id="13" dur="500" fill="hold"/>
                                        <p:tgtEl>
                                          <p:spTgt spid="2">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2">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2">
                                            <p:txEl>
                                              <p:pRg st="2" end="2"/>
                                            </p:txEl>
                                          </p:spTgt>
                                        </p:tgtEl>
                                        <p:attrNameLst>
                                          <p:attrName>style.visibility</p:attrName>
                                        </p:attrNameLst>
                                      </p:cBhvr>
                                      <p:to>
                                        <p:strVal val="visible"/>
                                      </p:to>
                                    </p:set>
                                    <p:anim calcmode="lin" valueType="num">
                                      <p:cBhvr additive="base">
                                        <p:cTn id="19" dur="500" fill="hold"/>
                                        <p:tgtEl>
                                          <p:spTgt spid="2">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2">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2">
                                            <p:txEl>
                                              <p:pRg st="3" end="3"/>
                                            </p:txEl>
                                          </p:spTgt>
                                        </p:tgtEl>
                                        <p:attrNameLst>
                                          <p:attrName>style.visibility</p:attrName>
                                        </p:attrNameLst>
                                      </p:cBhvr>
                                      <p:to>
                                        <p:strVal val="visible"/>
                                      </p:to>
                                    </p:set>
                                    <p:anim calcmode="lin" valueType="num">
                                      <p:cBhvr additive="base">
                                        <p:cTn id="25" dur="500" fill="hold"/>
                                        <p:tgtEl>
                                          <p:spTgt spid="2">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2">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2">
                                            <p:txEl>
                                              <p:pRg st="4" end="4"/>
                                            </p:txEl>
                                          </p:spTgt>
                                        </p:tgtEl>
                                        <p:attrNameLst>
                                          <p:attrName>style.visibility</p:attrName>
                                        </p:attrNameLst>
                                      </p:cBhvr>
                                      <p:to>
                                        <p:strVal val="visible"/>
                                      </p:to>
                                    </p:set>
                                    <p:anim calcmode="lin" valueType="num">
                                      <p:cBhvr additive="base">
                                        <p:cTn id="31" dur="500" fill="hold"/>
                                        <p:tgtEl>
                                          <p:spTgt spid="2">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2">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600200" y="378542"/>
            <a:ext cx="6096000" cy="523220"/>
          </a:xfrm>
          <a:prstGeom prst="rect">
            <a:avLst/>
          </a:prstGeom>
          <a:noFill/>
        </p:spPr>
        <p:txBody>
          <a:bodyPr wrap="square" rtlCol="0">
            <a:spAutoFit/>
          </a:bodyPr>
          <a:lstStyle/>
          <a:p>
            <a:pPr algn="ctr"/>
            <a:r>
              <a:rPr lang="en-US" sz="2800" b="1" dirty="0" smtClean="0">
                <a:solidFill>
                  <a:srgbClr val="FF0000"/>
                </a:solidFill>
                <a:latin typeface="Times New Roman" panose="02020603050405020304" pitchFamily="18" charset="0"/>
                <a:cs typeface="Times New Roman" panose="02020603050405020304" pitchFamily="18" charset="0"/>
              </a:rPr>
              <a:t>TÀI LIỆU NGHIÊN CỨU</a:t>
            </a:r>
            <a:endParaRPr lang="en-US" sz="2800" b="1" dirty="0">
              <a:solidFill>
                <a:srgbClr val="FF0000"/>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76200" y="1143000"/>
            <a:ext cx="9144000" cy="4339650"/>
          </a:xfrm>
          <a:prstGeom prst="rect">
            <a:avLst/>
          </a:prstGeom>
          <a:noFill/>
        </p:spPr>
        <p:txBody>
          <a:bodyPr wrap="square" rtlCol="0">
            <a:spAutoFit/>
          </a:bodyPr>
          <a:lstStyle/>
          <a:p>
            <a:pPr marL="457200" indent="-457200">
              <a:lnSpc>
                <a:spcPct val="150000"/>
              </a:lnSpc>
              <a:buFont typeface="+mj-lt"/>
              <a:buAutoNum type="arabicPeriod"/>
            </a:pPr>
            <a:r>
              <a:rPr lang="en-US" sz="2400" dirty="0" err="1">
                <a:latin typeface="Times New Roman" panose="02020603050405020304" pitchFamily="18" charset="0"/>
                <a:cs typeface="Times New Roman" panose="02020603050405020304" pitchFamily="18" charset="0"/>
              </a:rPr>
              <a:t>Kinh</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tế</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vận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tải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và</a:t>
            </a:r>
            <a:r>
              <a:rPr lang="en-US" sz="2400" dirty="0">
                <a:latin typeface="Times New Roman" panose="02020603050405020304" pitchFamily="18" charset="0"/>
                <a:cs typeface="Times New Roman" panose="02020603050405020304" pitchFamily="18" charset="0"/>
              </a:rPr>
              <a:t> Logistics, </a:t>
            </a:r>
            <a:r>
              <a:rPr lang="en-US" sz="2400" dirty="0" err="1">
                <a:latin typeface="Times New Roman" panose="02020603050405020304" pitchFamily="18" charset="0"/>
                <a:cs typeface="Times New Roman" panose="02020603050405020304" pitchFamily="18" charset="0"/>
              </a:rPr>
              <a:t>TS.Phạm</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Thị</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Nga</a:t>
            </a:r>
            <a:r>
              <a:rPr lang="en-US" sz="2400" dirty="0">
                <a:latin typeface="Times New Roman" panose="02020603050405020304" pitchFamily="18" charset="0"/>
                <a:cs typeface="Times New Roman" panose="02020603050405020304" pitchFamily="18" charset="0"/>
              </a:rPr>
              <a:t>, NXB </a:t>
            </a:r>
            <a:r>
              <a:rPr lang="en-US" sz="2400" dirty="0" err="1">
                <a:latin typeface="Times New Roman" panose="02020603050405020304" pitchFamily="18" charset="0"/>
                <a:cs typeface="Times New Roman" panose="02020603050405020304" pitchFamily="18" charset="0"/>
              </a:rPr>
              <a:t>Giao</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Thông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Vận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Tải</a:t>
            </a:r>
            <a:r>
              <a:rPr lang="en-US" sz="2400" dirty="0">
                <a:latin typeface="Times New Roman" panose="02020603050405020304" pitchFamily="18" charset="0"/>
                <a:cs typeface="Times New Roman" panose="02020603050405020304" pitchFamily="18" charset="0"/>
              </a:rPr>
              <a:t>, 2016 </a:t>
            </a:r>
            <a:endParaRPr lang="en-US" sz="2400" dirty="0" smtClean="0">
              <a:latin typeface="Times New Roman" panose="02020603050405020304" pitchFamily="18" charset="0"/>
              <a:cs typeface="Times New Roman" panose="02020603050405020304" pitchFamily="18" charset="0"/>
            </a:endParaRPr>
          </a:p>
          <a:p>
            <a:pPr marL="457200" indent="-457200">
              <a:lnSpc>
                <a:spcPct val="150000"/>
              </a:lnSpc>
              <a:buFont typeface="+mj-lt"/>
              <a:buAutoNum type="arabicPeriod"/>
            </a:pPr>
            <a:r>
              <a:rPr lang="vi-VN" sz="2400" dirty="0">
                <a:latin typeface="Times New Roman" panose="02020603050405020304" pitchFamily="18" charset="0"/>
                <a:cs typeface="Times New Roman" panose="02020603050405020304" pitchFamily="18" charset="0"/>
              </a:rPr>
              <a:t>Giáo trình Vận tải – Bảo hiểm ngoại </a:t>
            </a:r>
            <a:r>
              <a:rPr lang="vi-VN" sz="2400" dirty="0" smtClean="0">
                <a:latin typeface="Times New Roman" panose="02020603050405020304" pitchFamily="18" charset="0"/>
                <a:cs typeface="Times New Roman" panose="02020603050405020304" pitchFamily="18" charset="0"/>
              </a:rPr>
              <a:t>thương</a:t>
            </a:r>
            <a:r>
              <a:rPr lang="en-US" sz="2400" dirty="0" smtClean="0">
                <a:latin typeface="Times New Roman" panose="02020603050405020304" pitchFamily="18" charset="0"/>
                <a:cs typeface="Times New Roman" panose="02020603050405020304" pitchFamily="18" charset="0"/>
              </a:rPr>
              <a:t>, </a:t>
            </a:r>
            <a:r>
              <a:rPr lang="vi-VN" sz="2400" dirty="0" smtClean="0">
                <a:latin typeface="Times New Roman" panose="02020603050405020304" pitchFamily="18" charset="0"/>
                <a:cs typeface="Times New Roman" panose="02020603050405020304" pitchFamily="18" charset="0"/>
              </a:rPr>
              <a:t>Triệu </a:t>
            </a:r>
            <a:r>
              <a:rPr lang="vi-VN" sz="2400" dirty="0">
                <a:latin typeface="Times New Roman" panose="02020603050405020304" pitchFamily="18" charset="0"/>
                <a:cs typeface="Times New Roman" panose="02020603050405020304" pitchFamily="18" charset="0"/>
              </a:rPr>
              <a:t>Hồng </a:t>
            </a:r>
            <a:r>
              <a:rPr lang="vi-VN" sz="2400" dirty="0" smtClean="0">
                <a:latin typeface="Times New Roman" panose="02020603050405020304" pitchFamily="18" charset="0"/>
                <a:cs typeface="Times New Roman" panose="02020603050405020304" pitchFamily="18" charset="0"/>
              </a:rPr>
              <a:t>Cẩm</a:t>
            </a:r>
            <a:r>
              <a:rPr lang="en-US" sz="2400" dirty="0" smtClean="0">
                <a:latin typeface="Times New Roman" panose="02020603050405020304" pitchFamily="18" charset="0"/>
                <a:cs typeface="Times New Roman" panose="02020603050405020304" pitchFamily="18" charset="0"/>
              </a:rPr>
              <a:t>, </a:t>
            </a:r>
            <a:r>
              <a:rPr lang="vi-VN" sz="2400" dirty="0" smtClean="0">
                <a:latin typeface="Times New Roman" panose="02020603050405020304" pitchFamily="18" charset="0"/>
                <a:cs typeface="Times New Roman" panose="02020603050405020304" pitchFamily="18" charset="0"/>
              </a:rPr>
              <a:t>NXB </a:t>
            </a:r>
            <a:r>
              <a:rPr lang="vi-VN" sz="2400" dirty="0">
                <a:latin typeface="Times New Roman" panose="02020603050405020304" pitchFamily="18" charset="0"/>
                <a:cs typeface="Times New Roman" panose="02020603050405020304" pitchFamily="18" charset="0"/>
              </a:rPr>
              <a:t>Văn Hóa Sài </a:t>
            </a:r>
            <a:r>
              <a:rPr lang="vi-VN" sz="2400" dirty="0" smtClean="0">
                <a:latin typeface="Times New Roman" panose="02020603050405020304" pitchFamily="18" charset="0"/>
                <a:cs typeface="Times New Roman" panose="02020603050405020304" pitchFamily="18" charset="0"/>
              </a:rPr>
              <a:t>Gòn</a:t>
            </a:r>
            <a:r>
              <a:rPr lang="en-US" sz="2400" dirty="0" smtClean="0">
                <a:latin typeface="Times New Roman" panose="02020603050405020304" pitchFamily="18" charset="0"/>
                <a:cs typeface="Times New Roman" panose="02020603050405020304" pitchFamily="18" charset="0"/>
              </a:rPr>
              <a:t>, </a:t>
            </a:r>
            <a:r>
              <a:rPr lang="vi-VN" sz="2400" dirty="0" smtClean="0">
                <a:latin typeface="Times New Roman" panose="02020603050405020304" pitchFamily="18" charset="0"/>
                <a:cs typeface="Times New Roman" panose="02020603050405020304" pitchFamily="18" charset="0"/>
              </a:rPr>
              <a:t>2006</a:t>
            </a:r>
            <a:endParaRPr lang="en-US" sz="2400" dirty="0">
              <a:latin typeface="Times New Roman" panose="02020603050405020304" pitchFamily="18" charset="0"/>
              <a:cs typeface="Times New Roman" panose="02020603050405020304" pitchFamily="18" charset="0"/>
            </a:endParaRPr>
          </a:p>
          <a:p>
            <a:pPr marL="457200" indent="-457200">
              <a:lnSpc>
                <a:spcPct val="150000"/>
              </a:lnSpc>
              <a:buFont typeface="+mj-lt"/>
              <a:buAutoNum type="arabicPeriod"/>
            </a:pPr>
            <a:r>
              <a:rPr lang="en-US" sz="2400" dirty="0" err="1" smtClean="0">
                <a:latin typeface="Times New Roman" panose="02020603050405020304" pitchFamily="18" charset="0"/>
                <a:cs typeface="Times New Roman" panose="02020603050405020304" pitchFamily="18" charset="0"/>
              </a:rPr>
              <a:t>Luật</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Hàng</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hải</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Việt</a:t>
            </a:r>
            <a:r>
              <a:rPr lang="en-US" sz="2400" dirty="0" smtClean="0">
                <a:latin typeface="Times New Roman" panose="02020603050405020304" pitchFamily="18" charset="0"/>
                <a:cs typeface="Times New Roman" panose="02020603050405020304" pitchFamily="18" charset="0"/>
              </a:rPr>
              <a:t> Nam, 2005</a:t>
            </a:r>
          </a:p>
          <a:p>
            <a:pPr marL="457200" indent="-457200">
              <a:lnSpc>
                <a:spcPct val="150000"/>
              </a:lnSpc>
              <a:buFont typeface="+mj-lt"/>
              <a:buAutoNum type="arabicPeriod"/>
            </a:pPr>
            <a:r>
              <a:rPr lang="vi-VN" sz="2400" dirty="0">
                <a:latin typeface="Times New Roman" panose="02020603050405020304" pitchFamily="18" charset="0"/>
                <a:cs typeface="Times New Roman" panose="02020603050405020304" pitchFamily="18" charset="0"/>
              </a:rPr>
              <a:t>Luật giao thông đường bộ </a:t>
            </a:r>
            <a:r>
              <a:rPr lang="en-US" sz="2400" dirty="0" smtClean="0">
                <a:latin typeface="Times New Roman" panose="02020603050405020304" pitchFamily="18" charset="0"/>
                <a:cs typeface="Times New Roman" panose="02020603050405020304" pitchFamily="18" charset="0"/>
              </a:rPr>
              <a:t> (</a:t>
            </a:r>
            <a:r>
              <a:rPr lang="vi-VN" sz="2400" dirty="0" smtClean="0">
                <a:latin typeface="Times New Roman" panose="02020603050405020304" pitchFamily="18" charset="0"/>
                <a:cs typeface="Times New Roman" panose="02020603050405020304" pitchFamily="18" charset="0"/>
              </a:rPr>
              <a:t>Chương </a:t>
            </a:r>
            <a:r>
              <a:rPr lang="vi-VN" sz="2400" dirty="0">
                <a:latin typeface="Times New Roman" panose="02020603050405020304" pitchFamily="18" charset="0"/>
                <a:cs typeface="Times New Roman" panose="02020603050405020304" pitchFamily="18" charset="0"/>
              </a:rPr>
              <a:t>VI - Vận tải đường </a:t>
            </a:r>
            <a:r>
              <a:rPr lang="vi-VN" sz="2400" dirty="0" smtClean="0">
                <a:latin typeface="Times New Roman" panose="02020603050405020304" pitchFamily="18" charset="0"/>
                <a:cs typeface="Times New Roman" panose="02020603050405020304" pitchFamily="18" charset="0"/>
              </a:rPr>
              <a:t>bộ</a:t>
            </a:r>
            <a:r>
              <a:rPr lang="en-US" sz="2400" dirty="0" smtClean="0">
                <a:latin typeface="Times New Roman" panose="02020603050405020304" pitchFamily="18" charset="0"/>
                <a:cs typeface="Times New Roman" panose="02020603050405020304" pitchFamily="18" charset="0"/>
              </a:rPr>
              <a:t>)</a:t>
            </a:r>
            <a:r>
              <a:rPr lang="vi-VN" sz="2400" dirty="0" smtClean="0">
                <a:latin typeface="Times New Roman" panose="02020603050405020304" pitchFamily="18" charset="0"/>
                <a:cs typeface="Times New Roman" panose="02020603050405020304" pitchFamily="18" charset="0"/>
              </a:rPr>
              <a:t> </a:t>
            </a:r>
            <a:endParaRPr lang="vi-VN" sz="2400" dirty="0">
              <a:latin typeface="Times New Roman" panose="02020603050405020304" pitchFamily="18" charset="0"/>
              <a:cs typeface="Times New Roman" panose="02020603050405020304" pitchFamily="18" charset="0"/>
            </a:endParaRPr>
          </a:p>
          <a:p>
            <a:pPr marL="457200" indent="-457200">
              <a:lnSpc>
                <a:spcPct val="150000"/>
              </a:lnSpc>
              <a:buFont typeface="+mj-lt"/>
              <a:buAutoNum type="arabicPeriod"/>
            </a:pPr>
            <a:r>
              <a:rPr lang="en-US" sz="2400" dirty="0" err="1" smtClean="0">
                <a:latin typeface="Times New Roman" panose="02020603050405020304" pitchFamily="18" charset="0"/>
                <a:cs typeface="Times New Roman" panose="02020603050405020304" pitchFamily="18" charset="0"/>
              </a:rPr>
              <a:t>Luật</a:t>
            </a:r>
            <a:r>
              <a:rPr lang="en-US" sz="2400" dirty="0" smtClean="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hàng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không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dân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dụng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Việt</a:t>
            </a:r>
            <a:r>
              <a:rPr lang="en-US" sz="2400" dirty="0">
                <a:latin typeface="Times New Roman" panose="02020603050405020304" pitchFamily="18" charset="0"/>
                <a:cs typeface="Times New Roman" panose="02020603050405020304" pitchFamily="18" charset="0"/>
              </a:rPr>
              <a:t> </a:t>
            </a:r>
            <a:r>
              <a:rPr lang="en-US" sz="2400" dirty="0" smtClean="0">
                <a:latin typeface="Times New Roman" panose="02020603050405020304" pitchFamily="18" charset="0"/>
                <a:cs typeface="Times New Roman" panose="02020603050405020304" pitchFamily="18" charset="0"/>
              </a:rPr>
              <a:t>Nam, </a:t>
            </a:r>
            <a:r>
              <a:rPr lang="en-US" sz="2400" dirty="0">
                <a:latin typeface="Times New Roman" panose="02020603050405020304" pitchFamily="18" charset="0"/>
                <a:cs typeface="Times New Roman" panose="02020603050405020304" pitchFamily="18" charset="0"/>
              </a:rPr>
              <a:t>2006</a:t>
            </a:r>
          </a:p>
          <a:p>
            <a:endParaRPr lang="en-US"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714968765"/>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176980" y="1371600"/>
            <a:ext cx="8967020" cy="6740307"/>
          </a:xfrm>
          <a:prstGeom prst="rect">
            <a:avLst/>
          </a:prstGeom>
          <a:noFill/>
        </p:spPr>
        <p:txBody>
          <a:bodyPr wrap="square" rtlCol="0">
            <a:spAutoFit/>
          </a:bodyPr>
          <a:lstStyle/>
          <a:p>
            <a:pPr marL="342900" indent="-342900">
              <a:lnSpc>
                <a:spcPct val="150000"/>
              </a:lnSpc>
              <a:buFont typeface="Wingdings" panose="05000000000000000000" pitchFamily="2" charset="2"/>
              <a:buChar char="q"/>
            </a:pPr>
            <a:r>
              <a:rPr lang="en-US" sz="2400" b="1" dirty="0" err="1" smtClean="0">
                <a:latin typeface="Times New Roman" panose="02020603050405020304" pitchFamily="18" charset="0"/>
                <a:cs typeface="Times New Roman" panose="02020603050405020304" pitchFamily="18" charset="0"/>
              </a:rPr>
              <a:t>Tiêu</a:t>
            </a:r>
            <a:r>
              <a:rPr lang="en-US" sz="2400" b="1" dirty="0" smtClean="0">
                <a:latin typeface="Times New Roman" panose="02020603050405020304" pitchFamily="18" charset="0"/>
                <a:cs typeface="Times New Roman" panose="02020603050405020304" pitchFamily="18" charset="0"/>
              </a:rPr>
              <a:t> </a:t>
            </a:r>
            <a:r>
              <a:rPr lang="en-US" sz="2400" b="1" dirty="0" err="1" smtClean="0">
                <a:latin typeface="Times New Roman" panose="02020603050405020304" pitchFamily="18" charset="0"/>
                <a:cs typeface="Times New Roman" panose="02020603050405020304" pitchFamily="18" charset="0"/>
              </a:rPr>
              <a:t>chuẩn</a:t>
            </a:r>
            <a:r>
              <a:rPr lang="en-US" sz="2400" b="1" dirty="0" smtClean="0">
                <a:latin typeface="Times New Roman" panose="02020603050405020304" pitchFamily="18" charset="0"/>
                <a:cs typeface="Times New Roman" panose="02020603050405020304" pitchFamily="18" charset="0"/>
              </a:rPr>
              <a:t> </a:t>
            </a:r>
            <a:r>
              <a:rPr lang="en-US" sz="2400" b="1" dirty="0" err="1" smtClean="0">
                <a:latin typeface="Times New Roman" panose="02020603050405020304" pitchFamily="18" charset="0"/>
                <a:cs typeface="Times New Roman" panose="02020603050405020304" pitchFamily="18" charset="0"/>
              </a:rPr>
              <a:t>liên</a:t>
            </a:r>
            <a:r>
              <a:rPr lang="en-US" sz="2400" b="1" dirty="0" smtClean="0">
                <a:latin typeface="Times New Roman" panose="02020603050405020304" pitchFamily="18" charset="0"/>
                <a:cs typeface="Times New Roman" panose="02020603050405020304" pitchFamily="18" charset="0"/>
              </a:rPr>
              <a:t> </a:t>
            </a:r>
            <a:r>
              <a:rPr lang="en-US" sz="2400" b="1" dirty="0" err="1" smtClean="0">
                <a:latin typeface="Times New Roman" panose="02020603050405020304" pitchFamily="18" charset="0"/>
                <a:cs typeface="Times New Roman" panose="02020603050405020304" pitchFamily="18" charset="0"/>
              </a:rPr>
              <a:t>quan</a:t>
            </a:r>
            <a:r>
              <a:rPr lang="en-US" sz="2400" b="1" dirty="0" smtClean="0">
                <a:latin typeface="Times New Roman" panose="02020603050405020304" pitchFamily="18" charset="0"/>
                <a:cs typeface="Times New Roman" panose="02020603050405020304" pitchFamily="18" charset="0"/>
              </a:rPr>
              <a:t> </a:t>
            </a:r>
            <a:r>
              <a:rPr lang="en-US" sz="2400" b="1" dirty="0" err="1" smtClean="0">
                <a:latin typeface="Times New Roman" panose="02020603050405020304" pitchFamily="18" charset="0"/>
                <a:cs typeface="Times New Roman" panose="02020603050405020304" pitchFamily="18" charset="0"/>
              </a:rPr>
              <a:t>đến</a:t>
            </a:r>
            <a:r>
              <a:rPr lang="en-US" sz="2400" b="1" dirty="0" smtClean="0">
                <a:latin typeface="Times New Roman" panose="02020603050405020304" pitchFamily="18" charset="0"/>
                <a:cs typeface="Times New Roman" panose="02020603050405020304" pitchFamily="18" charset="0"/>
              </a:rPr>
              <a:t> </a:t>
            </a:r>
            <a:r>
              <a:rPr lang="en-US" sz="2400" b="1" dirty="0" err="1" smtClean="0">
                <a:latin typeface="Times New Roman" panose="02020603050405020304" pitchFamily="18" charset="0"/>
                <a:cs typeface="Times New Roman" panose="02020603050405020304" pitchFamily="18" charset="0"/>
              </a:rPr>
              <a:t>không</a:t>
            </a:r>
            <a:r>
              <a:rPr lang="en-US" sz="2400" b="1" dirty="0" smtClean="0">
                <a:latin typeface="Times New Roman" panose="02020603050405020304" pitchFamily="18" charset="0"/>
                <a:cs typeface="Times New Roman" panose="02020603050405020304" pitchFamily="18" charset="0"/>
              </a:rPr>
              <a:t> </a:t>
            </a:r>
            <a:r>
              <a:rPr lang="en-US" sz="2400" b="1" dirty="0" err="1" smtClean="0">
                <a:latin typeface="Times New Roman" panose="02020603050405020304" pitchFamily="18" charset="0"/>
                <a:cs typeface="Times New Roman" panose="02020603050405020304" pitchFamily="18" charset="0"/>
              </a:rPr>
              <a:t>gian</a:t>
            </a:r>
            <a:r>
              <a:rPr lang="en-US" sz="2400" b="1" dirty="0" smtClean="0">
                <a:latin typeface="Times New Roman" panose="02020603050405020304" pitchFamily="18" charset="0"/>
                <a:cs typeface="Times New Roman" panose="02020603050405020304" pitchFamily="18" charset="0"/>
              </a:rPr>
              <a:t>.</a:t>
            </a:r>
          </a:p>
          <a:p>
            <a:pPr lvl="0">
              <a:lnSpc>
                <a:spcPct val="150000"/>
              </a:lnSpc>
            </a:pPr>
            <a:r>
              <a:rPr lang="en-US" sz="2400" dirty="0" err="1">
                <a:solidFill>
                  <a:prstClr val="black"/>
                </a:solidFill>
                <a:latin typeface="Times New Roman" panose="02020603050405020304" pitchFamily="18" charset="0"/>
                <a:cs typeface="Times New Roman" panose="02020603050405020304" pitchFamily="18" charset="0"/>
              </a:rPr>
              <a:t>Bản</a:t>
            </a:r>
            <a:r>
              <a:rPr lang="en-US" sz="2400" dirty="0">
                <a:solidFill>
                  <a:prstClr val="black"/>
                </a:solidFill>
                <a:latin typeface="Times New Roman" panose="02020603050405020304" pitchFamily="18" charset="0"/>
                <a:cs typeface="Times New Roman" panose="02020603050405020304" pitchFamily="18" charset="0"/>
              </a:rPr>
              <a:t> </a:t>
            </a:r>
            <a:r>
              <a:rPr lang="en-US" sz="2400" dirty="0" err="1">
                <a:solidFill>
                  <a:prstClr val="black"/>
                </a:solidFill>
                <a:latin typeface="Times New Roman" panose="02020603050405020304" pitchFamily="18" charset="0"/>
                <a:cs typeface="Times New Roman" panose="02020603050405020304" pitchFamily="18" charset="0"/>
              </a:rPr>
              <a:t>chất</a:t>
            </a:r>
            <a:r>
              <a:rPr lang="en-US" sz="2400" dirty="0">
                <a:solidFill>
                  <a:prstClr val="black"/>
                </a:solidFill>
                <a:latin typeface="Times New Roman" panose="02020603050405020304" pitchFamily="18" charset="0"/>
                <a:cs typeface="Times New Roman" panose="02020603050405020304" pitchFamily="18" charset="0"/>
              </a:rPr>
              <a:t> </a:t>
            </a:r>
            <a:r>
              <a:rPr lang="en-US" sz="2400" dirty="0" err="1">
                <a:solidFill>
                  <a:prstClr val="black"/>
                </a:solidFill>
                <a:latin typeface="Times New Roman" panose="02020603050405020304" pitchFamily="18" charset="0"/>
                <a:cs typeface="Times New Roman" panose="02020603050405020304" pitchFamily="18" charset="0"/>
              </a:rPr>
              <a:t>của</a:t>
            </a:r>
            <a:r>
              <a:rPr lang="en-US" sz="2400" dirty="0">
                <a:solidFill>
                  <a:prstClr val="black"/>
                </a:solidFill>
                <a:latin typeface="Times New Roman" panose="02020603050405020304" pitchFamily="18" charset="0"/>
                <a:cs typeface="Times New Roman" panose="02020603050405020304" pitchFamily="18" charset="0"/>
              </a:rPr>
              <a:t> </a:t>
            </a:r>
            <a:r>
              <a:rPr lang="en-US" sz="2400" dirty="0" err="1" smtClean="0">
                <a:solidFill>
                  <a:prstClr val="black"/>
                </a:solidFill>
                <a:latin typeface="Times New Roman" panose="02020603050405020304" pitchFamily="18" charset="0"/>
                <a:cs typeface="Times New Roman" panose="02020603050405020304" pitchFamily="18" charset="0"/>
              </a:rPr>
              <a:t>vận</a:t>
            </a:r>
            <a:r>
              <a:rPr lang="en-US" sz="2400" dirty="0" smtClean="0">
                <a:solidFill>
                  <a:prstClr val="black"/>
                </a:solidFill>
                <a:latin typeface="Times New Roman" panose="02020603050405020304" pitchFamily="18" charset="0"/>
                <a:cs typeface="Times New Roman" panose="02020603050405020304" pitchFamily="18" charset="0"/>
              </a:rPr>
              <a:t> </a:t>
            </a:r>
            <a:r>
              <a:rPr lang="en-US" sz="2400" dirty="0" err="1">
                <a:solidFill>
                  <a:prstClr val="black"/>
                </a:solidFill>
                <a:latin typeface="Times New Roman" panose="02020603050405020304" pitchFamily="18" charset="0"/>
                <a:cs typeface="Times New Roman" panose="02020603050405020304" pitchFamily="18" charset="0"/>
              </a:rPr>
              <a:t>tải</a:t>
            </a:r>
            <a:r>
              <a:rPr lang="en-US" sz="2400" dirty="0">
                <a:solidFill>
                  <a:prstClr val="black"/>
                </a:solidFill>
                <a:latin typeface="Times New Roman" panose="02020603050405020304" pitchFamily="18" charset="0"/>
                <a:cs typeface="Times New Roman" panose="02020603050405020304" pitchFamily="18" charset="0"/>
              </a:rPr>
              <a:t> </a:t>
            </a:r>
            <a:r>
              <a:rPr lang="en-US" sz="2400" dirty="0" err="1">
                <a:solidFill>
                  <a:prstClr val="black"/>
                </a:solidFill>
                <a:latin typeface="Times New Roman" panose="02020603050405020304" pitchFamily="18" charset="0"/>
                <a:cs typeface="Times New Roman" panose="02020603050405020304" pitchFamily="18" charset="0"/>
              </a:rPr>
              <a:t>là</a:t>
            </a:r>
            <a:r>
              <a:rPr lang="en-US" sz="2400" dirty="0">
                <a:solidFill>
                  <a:prstClr val="black"/>
                </a:solidFill>
                <a:latin typeface="Times New Roman" panose="02020603050405020304" pitchFamily="18" charset="0"/>
                <a:cs typeface="Times New Roman" panose="02020603050405020304" pitchFamily="18" charset="0"/>
              </a:rPr>
              <a:t> </a:t>
            </a:r>
            <a:r>
              <a:rPr lang="en-US" sz="2400" dirty="0" err="1">
                <a:solidFill>
                  <a:prstClr val="black"/>
                </a:solidFill>
                <a:latin typeface="Times New Roman" panose="02020603050405020304" pitchFamily="18" charset="0"/>
                <a:cs typeface="Times New Roman" panose="02020603050405020304" pitchFamily="18" charset="0"/>
              </a:rPr>
              <a:t>một</a:t>
            </a:r>
            <a:r>
              <a:rPr lang="en-US" sz="2400" dirty="0">
                <a:solidFill>
                  <a:prstClr val="black"/>
                </a:solidFill>
                <a:latin typeface="Times New Roman" panose="02020603050405020304" pitchFamily="18" charset="0"/>
                <a:cs typeface="Times New Roman" panose="02020603050405020304" pitchFamily="18" charset="0"/>
              </a:rPr>
              <a:t> </a:t>
            </a:r>
            <a:r>
              <a:rPr lang="en-US" sz="2400" dirty="0" err="1">
                <a:solidFill>
                  <a:prstClr val="black"/>
                </a:solidFill>
                <a:latin typeface="Times New Roman" panose="02020603050405020304" pitchFamily="18" charset="0"/>
                <a:cs typeface="Times New Roman" panose="02020603050405020304" pitchFamily="18" charset="0"/>
              </a:rPr>
              <a:t>hoạt</a:t>
            </a:r>
            <a:r>
              <a:rPr lang="en-US" sz="2400" dirty="0">
                <a:solidFill>
                  <a:prstClr val="black"/>
                </a:solidFill>
                <a:latin typeface="Times New Roman" panose="02020603050405020304" pitchFamily="18" charset="0"/>
                <a:cs typeface="Times New Roman" panose="02020603050405020304" pitchFamily="18" charset="0"/>
              </a:rPr>
              <a:t> </a:t>
            </a:r>
            <a:r>
              <a:rPr lang="en-US" sz="2400" dirty="0" err="1">
                <a:solidFill>
                  <a:prstClr val="black"/>
                </a:solidFill>
                <a:latin typeface="Times New Roman" panose="02020603050405020304" pitchFamily="18" charset="0"/>
                <a:cs typeface="Times New Roman" panose="02020603050405020304" pitchFamily="18" charset="0"/>
              </a:rPr>
              <a:t>động</a:t>
            </a:r>
            <a:r>
              <a:rPr lang="en-US" sz="2400" dirty="0">
                <a:solidFill>
                  <a:prstClr val="black"/>
                </a:solidFill>
                <a:latin typeface="Times New Roman" panose="02020603050405020304" pitchFamily="18" charset="0"/>
                <a:cs typeface="Times New Roman" panose="02020603050405020304" pitchFamily="18" charset="0"/>
              </a:rPr>
              <a:t> </a:t>
            </a:r>
            <a:r>
              <a:rPr lang="en-US" sz="2400" dirty="0" err="1" smtClean="0">
                <a:solidFill>
                  <a:prstClr val="black"/>
                </a:solidFill>
                <a:latin typeface="Times New Roman" panose="02020603050405020304" pitchFamily="18" charset="0"/>
                <a:cs typeface="Times New Roman" panose="02020603050405020304" pitchFamily="18" charset="0"/>
              </a:rPr>
              <a:t>dịch</a:t>
            </a:r>
            <a:r>
              <a:rPr lang="en-US" sz="2400" dirty="0" smtClean="0">
                <a:solidFill>
                  <a:prstClr val="black"/>
                </a:solidFill>
                <a:latin typeface="Times New Roman" panose="02020603050405020304" pitchFamily="18" charset="0"/>
                <a:cs typeface="Times New Roman" panose="02020603050405020304" pitchFamily="18" charset="0"/>
              </a:rPr>
              <a:t> </a:t>
            </a:r>
            <a:r>
              <a:rPr lang="en-US" sz="2400" dirty="0" err="1" smtClean="0">
                <a:solidFill>
                  <a:prstClr val="black"/>
                </a:solidFill>
                <a:latin typeface="Times New Roman" panose="02020603050405020304" pitchFamily="18" charset="0"/>
                <a:cs typeface="Times New Roman" panose="02020603050405020304" pitchFamily="18" charset="0"/>
              </a:rPr>
              <a:t>chuyển</a:t>
            </a:r>
            <a:r>
              <a:rPr lang="en-US" sz="2400" dirty="0" smtClean="0">
                <a:solidFill>
                  <a:prstClr val="black"/>
                </a:solidFill>
                <a:latin typeface="Times New Roman" panose="02020603050405020304" pitchFamily="18" charset="0"/>
                <a:cs typeface="Times New Roman" panose="02020603050405020304" pitchFamily="18" charset="0"/>
              </a:rPr>
              <a:t> </a:t>
            </a:r>
            <a:r>
              <a:rPr lang="en-US" sz="2400" dirty="0" err="1" smtClean="0">
                <a:solidFill>
                  <a:prstClr val="black"/>
                </a:solidFill>
                <a:latin typeface="Times New Roman" panose="02020603050405020304" pitchFamily="18" charset="0"/>
                <a:cs typeface="Times New Roman" panose="02020603050405020304" pitchFamily="18" charset="0"/>
              </a:rPr>
              <a:t>người</a:t>
            </a:r>
            <a:r>
              <a:rPr lang="en-US" sz="2400" dirty="0" smtClean="0">
                <a:solidFill>
                  <a:prstClr val="black"/>
                </a:solidFill>
                <a:latin typeface="Times New Roman" panose="02020603050405020304" pitchFamily="18" charset="0"/>
                <a:cs typeface="Times New Roman" panose="02020603050405020304" pitchFamily="18" charset="0"/>
              </a:rPr>
              <a:t>, </a:t>
            </a:r>
            <a:r>
              <a:rPr lang="en-US" sz="2400" dirty="0" err="1" smtClean="0">
                <a:solidFill>
                  <a:prstClr val="black"/>
                </a:solidFill>
                <a:latin typeface="Times New Roman" panose="02020603050405020304" pitchFamily="18" charset="0"/>
                <a:cs typeface="Times New Roman" panose="02020603050405020304" pitchFamily="18" charset="0"/>
              </a:rPr>
              <a:t>vật</a:t>
            </a:r>
            <a:r>
              <a:rPr lang="en-US" sz="2400" dirty="0" smtClean="0">
                <a:solidFill>
                  <a:prstClr val="black"/>
                </a:solidFill>
                <a:latin typeface="Times New Roman" panose="02020603050405020304" pitchFamily="18" charset="0"/>
                <a:cs typeface="Times New Roman" panose="02020603050405020304" pitchFamily="18" charset="0"/>
              </a:rPr>
              <a:t> </a:t>
            </a:r>
            <a:r>
              <a:rPr lang="en-US" sz="2400" dirty="0" err="1">
                <a:solidFill>
                  <a:prstClr val="black"/>
                </a:solidFill>
                <a:latin typeface="Times New Roman" panose="02020603050405020304" pitchFamily="18" charset="0"/>
                <a:cs typeface="Times New Roman" panose="02020603050405020304" pitchFamily="18" charset="0"/>
              </a:rPr>
              <a:t>và</a:t>
            </a:r>
            <a:r>
              <a:rPr lang="en-US" sz="2400" dirty="0">
                <a:solidFill>
                  <a:prstClr val="black"/>
                </a:solidFill>
                <a:latin typeface="Times New Roman" panose="02020603050405020304" pitchFamily="18" charset="0"/>
                <a:cs typeface="Times New Roman" panose="02020603050405020304" pitchFamily="18" charset="0"/>
              </a:rPr>
              <a:t> </a:t>
            </a:r>
            <a:r>
              <a:rPr lang="en-US" sz="2400" dirty="0" err="1">
                <a:solidFill>
                  <a:prstClr val="black"/>
                </a:solidFill>
                <a:latin typeface="Times New Roman" panose="02020603050405020304" pitchFamily="18" charset="0"/>
                <a:cs typeface="Times New Roman" panose="02020603050405020304" pitchFamily="18" charset="0"/>
              </a:rPr>
              <a:t>thông</a:t>
            </a:r>
            <a:r>
              <a:rPr lang="en-US" sz="2400" dirty="0">
                <a:solidFill>
                  <a:prstClr val="black"/>
                </a:solidFill>
                <a:latin typeface="Times New Roman" panose="02020603050405020304" pitchFamily="18" charset="0"/>
                <a:cs typeface="Times New Roman" panose="02020603050405020304" pitchFamily="18" charset="0"/>
              </a:rPr>
              <a:t> </a:t>
            </a:r>
            <a:r>
              <a:rPr lang="en-US" sz="2400" dirty="0" smtClean="0">
                <a:solidFill>
                  <a:prstClr val="black"/>
                </a:solidFill>
                <a:latin typeface="Times New Roman" panose="02020603050405020304" pitchFamily="18" charset="0"/>
                <a:cs typeface="Times New Roman" panose="02020603050405020304" pitchFamily="18" charset="0"/>
              </a:rPr>
              <a:t>tin </a:t>
            </a:r>
            <a:r>
              <a:rPr lang="en-US" sz="2400" dirty="0" err="1" smtClean="0">
                <a:solidFill>
                  <a:prstClr val="black"/>
                </a:solidFill>
                <a:latin typeface="Times New Roman" panose="02020603050405020304" pitchFamily="18" charset="0"/>
                <a:cs typeface="Times New Roman" panose="02020603050405020304" pitchFamily="18" charset="0"/>
              </a:rPr>
              <a:t>trong</a:t>
            </a:r>
            <a:r>
              <a:rPr lang="en-US" sz="2400" dirty="0" smtClean="0">
                <a:solidFill>
                  <a:prstClr val="black"/>
                </a:solidFill>
                <a:latin typeface="Times New Roman" panose="02020603050405020304" pitchFamily="18" charset="0"/>
                <a:cs typeface="Times New Roman" panose="02020603050405020304" pitchFamily="18" charset="0"/>
              </a:rPr>
              <a:t> </a:t>
            </a:r>
            <a:r>
              <a:rPr lang="en-US" sz="2400" dirty="0" err="1" smtClean="0">
                <a:solidFill>
                  <a:prstClr val="black"/>
                </a:solidFill>
                <a:latin typeface="Times New Roman" panose="02020603050405020304" pitchFamily="18" charset="0"/>
                <a:cs typeface="Times New Roman" panose="02020603050405020304" pitchFamily="18" charset="0"/>
              </a:rPr>
              <a:t>không</a:t>
            </a:r>
            <a:r>
              <a:rPr lang="en-US" sz="2400" dirty="0" smtClean="0">
                <a:solidFill>
                  <a:prstClr val="black"/>
                </a:solidFill>
                <a:latin typeface="Times New Roman" panose="02020603050405020304" pitchFamily="18" charset="0"/>
                <a:cs typeface="Times New Roman" panose="02020603050405020304" pitchFamily="18" charset="0"/>
              </a:rPr>
              <a:t> </a:t>
            </a:r>
            <a:r>
              <a:rPr lang="en-US" sz="2400" dirty="0" err="1" smtClean="0">
                <a:solidFill>
                  <a:prstClr val="black"/>
                </a:solidFill>
                <a:latin typeface="Times New Roman" panose="02020603050405020304" pitchFamily="18" charset="0"/>
                <a:cs typeface="Times New Roman" panose="02020603050405020304" pitchFamily="18" charset="0"/>
              </a:rPr>
              <a:t>gian</a:t>
            </a:r>
            <a:endParaRPr lang="en-US" sz="2400" dirty="0" smtClean="0">
              <a:solidFill>
                <a:prstClr val="black"/>
              </a:solidFill>
              <a:latin typeface="Times New Roman" panose="02020603050405020304" pitchFamily="18" charset="0"/>
              <a:cs typeface="Times New Roman" panose="02020603050405020304" pitchFamily="18" charset="0"/>
            </a:endParaRPr>
          </a:p>
          <a:p>
            <a:pPr marL="342900" lvl="0" indent="-342900">
              <a:lnSpc>
                <a:spcPct val="150000"/>
              </a:lnSpc>
              <a:buFont typeface="Wingdings" panose="05000000000000000000" pitchFamily="2" charset="2"/>
              <a:buChar char="q"/>
            </a:pPr>
            <a:r>
              <a:rPr lang="en-US" sz="2400" b="1" dirty="0" err="1">
                <a:solidFill>
                  <a:prstClr val="black"/>
                </a:solidFill>
                <a:latin typeface="Times New Roman" panose="02020603050405020304" pitchFamily="18" charset="0"/>
                <a:cs typeface="Times New Roman" panose="02020603050405020304" pitchFamily="18" charset="0"/>
              </a:rPr>
              <a:t>Tiêu</a:t>
            </a:r>
            <a:r>
              <a:rPr lang="en-US" sz="2400" b="1" dirty="0">
                <a:solidFill>
                  <a:prstClr val="black"/>
                </a:solidFill>
                <a:latin typeface="Times New Roman" panose="02020603050405020304" pitchFamily="18" charset="0"/>
                <a:cs typeface="Times New Roman" panose="02020603050405020304" pitchFamily="18" charset="0"/>
              </a:rPr>
              <a:t> </a:t>
            </a:r>
            <a:r>
              <a:rPr lang="en-US" sz="2400" b="1" dirty="0" err="1">
                <a:solidFill>
                  <a:prstClr val="black"/>
                </a:solidFill>
                <a:latin typeface="Times New Roman" panose="02020603050405020304" pitchFamily="18" charset="0"/>
                <a:cs typeface="Times New Roman" panose="02020603050405020304" pitchFamily="18" charset="0"/>
              </a:rPr>
              <a:t>chuẩn</a:t>
            </a:r>
            <a:r>
              <a:rPr lang="en-US" sz="2400" b="1" dirty="0">
                <a:solidFill>
                  <a:prstClr val="black"/>
                </a:solidFill>
                <a:latin typeface="Times New Roman" panose="02020603050405020304" pitchFamily="18" charset="0"/>
                <a:cs typeface="Times New Roman" panose="02020603050405020304" pitchFamily="18" charset="0"/>
              </a:rPr>
              <a:t> </a:t>
            </a:r>
            <a:r>
              <a:rPr lang="en-US" sz="2400" b="1" dirty="0" err="1">
                <a:solidFill>
                  <a:prstClr val="black"/>
                </a:solidFill>
                <a:latin typeface="Times New Roman" panose="02020603050405020304" pitchFamily="18" charset="0"/>
                <a:cs typeface="Times New Roman" panose="02020603050405020304" pitchFamily="18" charset="0"/>
              </a:rPr>
              <a:t>mục</a:t>
            </a:r>
            <a:r>
              <a:rPr lang="en-US" sz="2400" b="1" dirty="0">
                <a:solidFill>
                  <a:prstClr val="black"/>
                </a:solidFill>
                <a:latin typeface="Times New Roman" panose="02020603050405020304" pitchFamily="18" charset="0"/>
                <a:cs typeface="Times New Roman" panose="02020603050405020304" pitchFamily="18" charset="0"/>
              </a:rPr>
              <a:t> </a:t>
            </a:r>
            <a:r>
              <a:rPr lang="en-US" sz="2400" b="1" dirty="0" err="1">
                <a:solidFill>
                  <a:prstClr val="black"/>
                </a:solidFill>
                <a:latin typeface="Times New Roman" panose="02020603050405020304" pitchFamily="18" charset="0"/>
                <a:cs typeface="Times New Roman" panose="02020603050405020304" pitchFamily="18" charset="0"/>
              </a:rPr>
              <a:t>đích</a:t>
            </a:r>
            <a:r>
              <a:rPr lang="en-US" sz="2400" b="1" dirty="0">
                <a:solidFill>
                  <a:prstClr val="black"/>
                </a:solidFill>
                <a:latin typeface="Times New Roman" panose="02020603050405020304" pitchFamily="18" charset="0"/>
                <a:cs typeface="Times New Roman" panose="02020603050405020304" pitchFamily="18" charset="0"/>
              </a:rPr>
              <a:t> </a:t>
            </a:r>
            <a:r>
              <a:rPr lang="en-US" sz="2400" b="1" dirty="0" err="1">
                <a:solidFill>
                  <a:prstClr val="black"/>
                </a:solidFill>
                <a:latin typeface="Times New Roman" panose="02020603050405020304" pitchFamily="18" charset="0"/>
                <a:cs typeface="Times New Roman" panose="02020603050405020304" pitchFamily="18" charset="0"/>
              </a:rPr>
              <a:t>hoạt</a:t>
            </a:r>
            <a:r>
              <a:rPr lang="en-US" sz="2400" b="1" dirty="0">
                <a:solidFill>
                  <a:prstClr val="black"/>
                </a:solidFill>
                <a:latin typeface="Times New Roman" panose="02020603050405020304" pitchFamily="18" charset="0"/>
                <a:cs typeface="Times New Roman" panose="02020603050405020304" pitchFamily="18" charset="0"/>
              </a:rPr>
              <a:t> </a:t>
            </a:r>
            <a:r>
              <a:rPr lang="en-US" sz="2400" b="1" dirty="0" err="1">
                <a:solidFill>
                  <a:prstClr val="black"/>
                </a:solidFill>
                <a:latin typeface="Times New Roman" panose="02020603050405020304" pitchFamily="18" charset="0"/>
                <a:cs typeface="Times New Roman" panose="02020603050405020304" pitchFamily="18" charset="0"/>
              </a:rPr>
              <a:t>động</a:t>
            </a:r>
            <a:r>
              <a:rPr lang="en-US" sz="2400" b="1" dirty="0">
                <a:solidFill>
                  <a:prstClr val="black"/>
                </a:solidFill>
                <a:latin typeface="Times New Roman" panose="02020603050405020304" pitchFamily="18" charset="0"/>
                <a:cs typeface="Times New Roman" panose="02020603050405020304" pitchFamily="18" charset="0"/>
              </a:rPr>
              <a:t>.</a:t>
            </a:r>
          </a:p>
          <a:p>
            <a:pPr lvl="0">
              <a:lnSpc>
                <a:spcPct val="150000"/>
              </a:lnSpc>
            </a:pPr>
            <a:r>
              <a:rPr lang="en-US" sz="2400" dirty="0" err="1">
                <a:solidFill>
                  <a:prstClr val="black"/>
                </a:solidFill>
                <a:latin typeface="Times New Roman" panose="02020603050405020304" pitchFamily="18" charset="0"/>
                <a:cs typeface="Times New Roman" panose="02020603050405020304" pitchFamily="18" charset="0"/>
              </a:rPr>
              <a:t>Vận</a:t>
            </a:r>
            <a:r>
              <a:rPr lang="en-US" sz="2400" dirty="0">
                <a:solidFill>
                  <a:prstClr val="black"/>
                </a:solidFill>
                <a:latin typeface="Times New Roman" panose="02020603050405020304" pitchFamily="18" charset="0"/>
                <a:cs typeface="Times New Roman" panose="02020603050405020304" pitchFamily="18" charset="0"/>
              </a:rPr>
              <a:t> </a:t>
            </a:r>
            <a:r>
              <a:rPr lang="en-US" sz="2400" dirty="0" err="1">
                <a:solidFill>
                  <a:prstClr val="black"/>
                </a:solidFill>
                <a:latin typeface="Times New Roman" panose="02020603050405020304" pitchFamily="18" charset="0"/>
                <a:cs typeface="Times New Roman" panose="02020603050405020304" pitchFamily="18" charset="0"/>
              </a:rPr>
              <a:t>tải</a:t>
            </a:r>
            <a:r>
              <a:rPr lang="en-US" sz="2400" dirty="0">
                <a:solidFill>
                  <a:prstClr val="black"/>
                </a:solidFill>
                <a:latin typeface="Times New Roman" panose="02020603050405020304" pitchFamily="18" charset="0"/>
                <a:cs typeface="Times New Roman" panose="02020603050405020304" pitchFamily="18" charset="0"/>
              </a:rPr>
              <a:t> </a:t>
            </a:r>
            <a:r>
              <a:rPr lang="en-US" sz="2400" dirty="0" err="1">
                <a:solidFill>
                  <a:prstClr val="black"/>
                </a:solidFill>
                <a:latin typeface="Times New Roman" panose="02020603050405020304" pitchFamily="18" charset="0"/>
                <a:cs typeface="Times New Roman" panose="02020603050405020304" pitchFamily="18" charset="0"/>
              </a:rPr>
              <a:t>là</a:t>
            </a:r>
            <a:r>
              <a:rPr lang="en-US" sz="2400" dirty="0">
                <a:solidFill>
                  <a:prstClr val="black"/>
                </a:solidFill>
                <a:latin typeface="Times New Roman" panose="02020603050405020304" pitchFamily="18" charset="0"/>
                <a:cs typeface="Times New Roman" panose="02020603050405020304" pitchFamily="18" charset="0"/>
              </a:rPr>
              <a:t> </a:t>
            </a:r>
            <a:r>
              <a:rPr lang="en-US" sz="2400" dirty="0" err="1">
                <a:solidFill>
                  <a:prstClr val="black"/>
                </a:solidFill>
                <a:latin typeface="Times New Roman" panose="02020603050405020304" pitchFamily="18" charset="0"/>
                <a:cs typeface="Times New Roman" panose="02020603050405020304" pitchFamily="18" charset="0"/>
              </a:rPr>
              <a:t>hoạt</a:t>
            </a:r>
            <a:r>
              <a:rPr lang="en-US" sz="2400" dirty="0">
                <a:solidFill>
                  <a:prstClr val="black"/>
                </a:solidFill>
                <a:latin typeface="Times New Roman" panose="02020603050405020304" pitchFamily="18" charset="0"/>
                <a:cs typeface="Times New Roman" panose="02020603050405020304" pitchFamily="18" charset="0"/>
              </a:rPr>
              <a:t> </a:t>
            </a:r>
            <a:r>
              <a:rPr lang="en-US" sz="2400" dirty="0" err="1">
                <a:solidFill>
                  <a:prstClr val="black"/>
                </a:solidFill>
                <a:latin typeface="Times New Roman" panose="02020603050405020304" pitchFamily="18" charset="0"/>
                <a:cs typeface="Times New Roman" panose="02020603050405020304" pitchFamily="18" charset="0"/>
              </a:rPr>
              <a:t>động</a:t>
            </a:r>
            <a:r>
              <a:rPr lang="en-US" sz="2400" dirty="0">
                <a:solidFill>
                  <a:prstClr val="black"/>
                </a:solidFill>
                <a:latin typeface="Times New Roman" panose="02020603050405020304" pitchFamily="18" charset="0"/>
                <a:cs typeface="Times New Roman" panose="02020603050405020304" pitchFamily="18" charset="0"/>
              </a:rPr>
              <a:t> </a:t>
            </a:r>
            <a:r>
              <a:rPr lang="en-US" sz="2400" dirty="0" err="1">
                <a:solidFill>
                  <a:prstClr val="black"/>
                </a:solidFill>
                <a:latin typeface="Times New Roman" panose="02020603050405020304" pitchFamily="18" charset="0"/>
                <a:cs typeface="Times New Roman" panose="02020603050405020304" pitchFamily="18" charset="0"/>
              </a:rPr>
              <a:t>có</a:t>
            </a:r>
            <a:r>
              <a:rPr lang="en-US" sz="2400" dirty="0">
                <a:solidFill>
                  <a:prstClr val="black"/>
                </a:solidFill>
                <a:latin typeface="Times New Roman" panose="02020603050405020304" pitchFamily="18" charset="0"/>
                <a:cs typeface="Times New Roman" panose="02020603050405020304" pitchFamily="18" charset="0"/>
              </a:rPr>
              <a:t> ý </a:t>
            </a:r>
            <a:r>
              <a:rPr lang="en-US" sz="2400" dirty="0" err="1">
                <a:solidFill>
                  <a:prstClr val="black"/>
                </a:solidFill>
                <a:latin typeface="Times New Roman" panose="02020603050405020304" pitchFamily="18" charset="0"/>
                <a:cs typeface="Times New Roman" panose="02020603050405020304" pitchFamily="18" charset="0"/>
              </a:rPr>
              <a:t>thức</a:t>
            </a:r>
            <a:r>
              <a:rPr lang="en-US" sz="2400" dirty="0">
                <a:solidFill>
                  <a:prstClr val="black"/>
                </a:solidFill>
                <a:latin typeface="Times New Roman" panose="02020603050405020304" pitchFamily="18" charset="0"/>
                <a:cs typeface="Times New Roman" panose="02020603050405020304" pitchFamily="18" charset="0"/>
              </a:rPr>
              <a:t>, </a:t>
            </a:r>
            <a:r>
              <a:rPr lang="en-US" sz="2400" dirty="0" err="1">
                <a:solidFill>
                  <a:prstClr val="black"/>
                </a:solidFill>
                <a:latin typeface="Times New Roman" panose="02020603050405020304" pitchFamily="18" charset="0"/>
                <a:cs typeface="Times New Roman" panose="02020603050405020304" pitchFamily="18" charset="0"/>
              </a:rPr>
              <a:t>vận</a:t>
            </a:r>
            <a:r>
              <a:rPr lang="en-US" sz="2400" dirty="0">
                <a:solidFill>
                  <a:prstClr val="black"/>
                </a:solidFill>
                <a:latin typeface="Times New Roman" panose="02020603050405020304" pitchFamily="18" charset="0"/>
                <a:cs typeface="Times New Roman" panose="02020603050405020304" pitchFamily="18" charset="0"/>
              </a:rPr>
              <a:t> </a:t>
            </a:r>
            <a:r>
              <a:rPr lang="en-US" sz="2400" dirty="0" err="1">
                <a:solidFill>
                  <a:prstClr val="black"/>
                </a:solidFill>
                <a:latin typeface="Times New Roman" panose="02020603050405020304" pitchFamily="18" charset="0"/>
                <a:cs typeface="Times New Roman" panose="02020603050405020304" pitchFamily="18" charset="0"/>
              </a:rPr>
              <a:t>tải</a:t>
            </a:r>
            <a:r>
              <a:rPr lang="en-US" sz="2400" dirty="0">
                <a:solidFill>
                  <a:prstClr val="black"/>
                </a:solidFill>
                <a:latin typeface="Times New Roman" panose="02020603050405020304" pitchFamily="18" charset="0"/>
                <a:cs typeface="Times New Roman" panose="02020603050405020304" pitchFamily="18" charset="0"/>
              </a:rPr>
              <a:t> </a:t>
            </a:r>
            <a:r>
              <a:rPr lang="en-US" sz="2400" dirty="0" err="1">
                <a:solidFill>
                  <a:prstClr val="black"/>
                </a:solidFill>
                <a:latin typeface="Times New Roman" panose="02020603050405020304" pitchFamily="18" charset="0"/>
                <a:cs typeface="Times New Roman" panose="02020603050405020304" pitchFamily="18" charset="0"/>
              </a:rPr>
              <a:t>được</a:t>
            </a:r>
            <a:r>
              <a:rPr lang="en-US" sz="2400" dirty="0">
                <a:solidFill>
                  <a:prstClr val="black"/>
                </a:solidFill>
                <a:latin typeface="Times New Roman" panose="02020603050405020304" pitchFamily="18" charset="0"/>
                <a:cs typeface="Times New Roman" panose="02020603050405020304" pitchFamily="18" charset="0"/>
              </a:rPr>
              <a:t> </a:t>
            </a:r>
            <a:r>
              <a:rPr lang="en-US" sz="2400" dirty="0" err="1">
                <a:solidFill>
                  <a:prstClr val="black"/>
                </a:solidFill>
                <a:latin typeface="Times New Roman" panose="02020603050405020304" pitchFamily="18" charset="0"/>
                <a:cs typeface="Times New Roman" panose="02020603050405020304" pitchFamily="18" charset="0"/>
              </a:rPr>
              <a:t>thực</a:t>
            </a:r>
            <a:r>
              <a:rPr lang="en-US" sz="2400" dirty="0">
                <a:solidFill>
                  <a:prstClr val="black"/>
                </a:solidFill>
                <a:latin typeface="Times New Roman" panose="02020603050405020304" pitchFamily="18" charset="0"/>
                <a:cs typeface="Times New Roman" panose="02020603050405020304" pitchFamily="18" charset="0"/>
              </a:rPr>
              <a:t> </a:t>
            </a:r>
            <a:r>
              <a:rPr lang="en-US" sz="2400" dirty="0" err="1">
                <a:solidFill>
                  <a:prstClr val="black"/>
                </a:solidFill>
                <a:latin typeface="Times New Roman" panose="02020603050405020304" pitchFamily="18" charset="0"/>
                <a:cs typeface="Times New Roman" panose="02020603050405020304" pitchFamily="18" charset="0"/>
              </a:rPr>
              <a:t>hiện</a:t>
            </a:r>
            <a:r>
              <a:rPr lang="en-US" sz="2400" dirty="0">
                <a:solidFill>
                  <a:prstClr val="black"/>
                </a:solidFill>
                <a:latin typeface="Times New Roman" panose="02020603050405020304" pitchFamily="18" charset="0"/>
                <a:cs typeface="Times New Roman" panose="02020603050405020304" pitchFamily="18" charset="0"/>
              </a:rPr>
              <a:t> </a:t>
            </a:r>
            <a:r>
              <a:rPr lang="en-US" sz="2400" dirty="0" err="1">
                <a:solidFill>
                  <a:prstClr val="black"/>
                </a:solidFill>
                <a:latin typeface="Times New Roman" panose="02020603050405020304" pitchFamily="18" charset="0"/>
                <a:cs typeface="Times New Roman" panose="02020603050405020304" pitchFamily="18" charset="0"/>
              </a:rPr>
              <a:t>để</a:t>
            </a:r>
            <a:r>
              <a:rPr lang="en-US" sz="2400" dirty="0">
                <a:solidFill>
                  <a:prstClr val="black"/>
                </a:solidFill>
                <a:latin typeface="Times New Roman" panose="02020603050405020304" pitchFamily="18" charset="0"/>
                <a:cs typeface="Times New Roman" panose="02020603050405020304" pitchFamily="18" charset="0"/>
              </a:rPr>
              <a:t> </a:t>
            </a:r>
            <a:r>
              <a:rPr lang="en-US" sz="2400" dirty="0" err="1">
                <a:solidFill>
                  <a:prstClr val="black"/>
                </a:solidFill>
                <a:latin typeface="Times New Roman" panose="02020603050405020304" pitchFamily="18" charset="0"/>
                <a:cs typeface="Times New Roman" panose="02020603050405020304" pitchFamily="18" charset="0"/>
              </a:rPr>
              <a:t>thay</a:t>
            </a:r>
            <a:r>
              <a:rPr lang="en-US" sz="2400" dirty="0">
                <a:solidFill>
                  <a:prstClr val="black"/>
                </a:solidFill>
                <a:latin typeface="Times New Roman" panose="02020603050405020304" pitchFamily="18" charset="0"/>
                <a:cs typeface="Times New Roman" panose="02020603050405020304" pitchFamily="18" charset="0"/>
              </a:rPr>
              <a:t> </a:t>
            </a:r>
            <a:r>
              <a:rPr lang="en-US" sz="2400" dirty="0" err="1">
                <a:solidFill>
                  <a:prstClr val="black"/>
                </a:solidFill>
                <a:latin typeface="Times New Roman" panose="02020603050405020304" pitchFamily="18" charset="0"/>
                <a:cs typeface="Times New Roman" panose="02020603050405020304" pitchFamily="18" charset="0"/>
              </a:rPr>
              <a:t>đổi</a:t>
            </a:r>
            <a:r>
              <a:rPr lang="en-US" sz="2400" dirty="0">
                <a:solidFill>
                  <a:prstClr val="black"/>
                </a:solidFill>
                <a:latin typeface="Times New Roman" panose="02020603050405020304" pitchFamily="18" charset="0"/>
                <a:cs typeface="Times New Roman" panose="02020603050405020304" pitchFamily="18" charset="0"/>
              </a:rPr>
              <a:t> </a:t>
            </a:r>
            <a:r>
              <a:rPr lang="en-US" sz="2400" dirty="0" err="1">
                <a:solidFill>
                  <a:prstClr val="black"/>
                </a:solidFill>
                <a:latin typeface="Times New Roman" panose="02020603050405020304" pitchFamily="18" charset="0"/>
                <a:cs typeface="Times New Roman" panose="02020603050405020304" pitchFamily="18" charset="0"/>
              </a:rPr>
              <a:t>vị</a:t>
            </a:r>
            <a:r>
              <a:rPr lang="en-US" sz="2400" dirty="0">
                <a:solidFill>
                  <a:prstClr val="black"/>
                </a:solidFill>
                <a:latin typeface="Times New Roman" panose="02020603050405020304" pitchFamily="18" charset="0"/>
                <a:cs typeface="Times New Roman" panose="02020603050405020304" pitchFamily="18" charset="0"/>
              </a:rPr>
              <a:t> </a:t>
            </a:r>
            <a:r>
              <a:rPr lang="en-US" sz="2400" dirty="0" err="1">
                <a:solidFill>
                  <a:prstClr val="black"/>
                </a:solidFill>
                <a:latin typeface="Times New Roman" panose="02020603050405020304" pitchFamily="18" charset="0"/>
                <a:cs typeface="Times New Roman" panose="02020603050405020304" pitchFamily="18" charset="0"/>
              </a:rPr>
              <a:t>trí</a:t>
            </a:r>
            <a:r>
              <a:rPr lang="en-US" sz="2400" dirty="0">
                <a:solidFill>
                  <a:prstClr val="black"/>
                </a:solidFill>
                <a:latin typeface="Times New Roman" panose="02020603050405020304" pitchFamily="18" charset="0"/>
                <a:cs typeface="Times New Roman" panose="02020603050405020304" pitchFamily="18" charset="0"/>
              </a:rPr>
              <a:t> </a:t>
            </a:r>
            <a:r>
              <a:rPr lang="en-US" sz="2400" dirty="0" err="1">
                <a:solidFill>
                  <a:prstClr val="black"/>
                </a:solidFill>
                <a:latin typeface="Times New Roman" panose="02020603050405020304" pitchFamily="18" charset="0"/>
                <a:cs typeface="Times New Roman" panose="02020603050405020304" pitchFamily="18" charset="0"/>
              </a:rPr>
              <a:t>người</a:t>
            </a:r>
            <a:r>
              <a:rPr lang="en-US" sz="2400" dirty="0">
                <a:solidFill>
                  <a:prstClr val="black"/>
                </a:solidFill>
                <a:latin typeface="Times New Roman" panose="02020603050405020304" pitchFamily="18" charset="0"/>
                <a:cs typeface="Times New Roman" panose="02020603050405020304" pitchFamily="18" charset="0"/>
              </a:rPr>
              <a:t> </a:t>
            </a:r>
            <a:r>
              <a:rPr lang="en-US" sz="2400" dirty="0" err="1">
                <a:solidFill>
                  <a:prstClr val="black"/>
                </a:solidFill>
                <a:latin typeface="Times New Roman" panose="02020603050405020304" pitchFamily="18" charset="0"/>
                <a:cs typeface="Times New Roman" panose="02020603050405020304" pitchFamily="18" charset="0"/>
              </a:rPr>
              <a:t>vật</a:t>
            </a:r>
            <a:r>
              <a:rPr lang="en-US" sz="2400" dirty="0">
                <a:solidFill>
                  <a:prstClr val="black"/>
                </a:solidFill>
                <a:latin typeface="Times New Roman" panose="02020603050405020304" pitchFamily="18" charset="0"/>
                <a:cs typeface="Times New Roman" panose="02020603050405020304" pitchFamily="18" charset="0"/>
              </a:rPr>
              <a:t> </a:t>
            </a:r>
            <a:r>
              <a:rPr lang="en-US" sz="2400" dirty="0" err="1">
                <a:solidFill>
                  <a:prstClr val="black"/>
                </a:solidFill>
                <a:latin typeface="Times New Roman" panose="02020603050405020304" pitchFamily="18" charset="0"/>
                <a:cs typeface="Times New Roman" panose="02020603050405020304" pitchFamily="18" charset="0"/>
              </a:rPr>
              <a:t>và</a:t>
            </a:r>
            <a:r>
              <a:rPr lang="en-US" sz="2400" dirty="0">
                <a:solidFill>
                  <a:prstClr val="black"/>
                </a:solidFill>
                <a:latin typeface="Times New Roman" panose="02020603050405020304" pitchFamily="18" charset="0"/>
                <a:cs typeface="Times New Roman" panose="02020603050405020304" pitchFamily="18" charset="0"/>
              </a:rPr>
              <a:t> </a:t>
            </a:r>
            <a:r>
              <a:rPr lang="en-US" sz="2400" dirty="0" err="1">
                <a:solidFill>
                  <a:prstClr val="black"/>
                </a:solidFill>
                <a:latin typeface="Times New Roman" panose="02020603050405020304" pitchFamily="18" charset="0"/>
                <a:cs typeface="Times New Roman" panose="02020603050405020304" pitchFamily="18" charset="0"/>
              </a:rPr>
              <a:t>thông</a:t>
            </a:r>
            <a:r>
              <a:rPr lang="en-US" sz="2400" dirty="0">
                <a:solidFill>
                  <a:prstClr val="black"/>
                </a:solidFill>
                <a:latin typeface="Times New Roman" panose="02020603050405020304" pitchFamily="18" charset="0"/>
                <a:cs typeface="Times New Roman" panose="02020603050405020304" pitchFamily="18" charset="0"/>
              </a:rPr>
              <a:t> </a:t>
            </a:r>
            <a:r>
              <a:rPr lang="en-US" sz="2400" dirty="0" smtClean="0">
                <a:solidFill>
                  <a:prstClr val="black"/>
                </a:solidFill>
                <a:latin typeface="Times New Roman" panose="02020603050405020304" pitchFamily="18" charset="0"/>
                <a:cs typeface="Times New Roman" panose="02020603050405020304" pitchFamily="18" charset="0"/>
              </a:rPr>
              <a:t>tin</a:t>
            </a:r>
          </a:p>
          <a:p>
            <a:pPr marL="342900" lvl="0" indent="-342900">
              <a:lnSpc>
                <a:spcPct val="150000"/>
              </a:lnSpc>
              <a:buFont typeface="Wingdings" panose="05000000000000000000" pitchFamily="2" charset="2"/>
              <a:buChar char="q"/>
            </a:pPr>
            <a:r>
              <a:rPr lang="en-US" sz="2400" b="1" dirty="0" err="1">
                <a:solidFill>
                  <a:prstClr val="black"/>
                </a:solidFill>
                <a:latin typeface="Times New Roman" panose="02020603050405020304" pitchFamily="18" charset="0"/>
                <a:cs typeface="Times New Roman" panose="02020603050405020304" pitchFamily="18" charset="0"/>
              </a:rPr>
              <a:t>Tiêu</a:t>
            </a:r>
            <a:r>
              <a:rPr lang="en-US" sz="2400" b="1" dirty="0">
                <a:solidFill>
                  <a:prstClr val="black"/>
                </a:solidFill>
                <a:latin typeface="Times New Roman" panose="02020603050405020304" pitchFamily="18" charset="0"/>
                <a:cs typeface="Times New Roman" panose="02020603050405020304" pitchFamily="18" charset="0"/>
              </a:rPr>
              <a:t> </a:t>
            </a:r>
            <a:r>
              <a:rPr lang="en-US" sz="2400" b="1" dirty="0" err="1">
                <a:solidFill>
                  <a:prstClr val="black"/>
                </a:solidFill>
                <a:latin typeface="Times New Roman" panose="02020603050405020304" pitchFamily="18" charset="0"/>
                <a:cs typeface="Times New Roman" panose="02020603050405020304" pitchFamily="18" charset="0"/>
              </a:rPr>
              <a:t>chuẩn</a:t>
            </a:r>
            <a:r>
              <a:rPr lang="en-US" sz="2400" b="1" dirty="0">
                <a:solidFill>
                  <a:prstClr val="black"/>
                </a:solidFill>
                <a:latin typeface="Times New Roman" panose="02020603050405020304" pitchFamily="18" charset="0"/>
                <a:cs typeface="Times New Roman" panose="02020603050405020304" pitchFamily="18" charset="0"/>
              </a:rPr>
              <a:t> </a:t>
            </a:r>
            <a:r>
              <a:rPr lang="en-US" sz="2400" b="1" dirty="0" err="1">
                <a:solidFill>
                  <a:prstClr val="black"/>
                </a:solidFill>
                <a:latin typeface="Times New Roman" panose="02020603050405020304" pitchFamily="18" charset="0"/>
                <a:cs typeface="Times New Roman" panose="02020603050405020304" pitchFamily="18" charset="0"/>
              </a:rPr>
              <a:t>kinh</a:t>
            </a:r>
            <a:r>
              <a:rPr lang="en-US" sz="2400" b="1" dirty="0">
                <a:solidFill>
                  <a:prstClr val="black"/>
                </a:solidFill>
                <a:latin typeface="Times New Roman" panose="02020603050405020304" pitchFamily="18" charset="0"/>
                <a:cs typeface="Times New Roman" panose="02020603050405020304" pitchFamily="18" charset="0"/>
              </a:rPr>
              <a:t> </a:t>
            </a:r>
            <a:r>
              <a:rPr lang="en-US" sz="2400" b="1" dirty="0" err="1">
                <a:solidFill>
                  <a:prstClr val="black"/>
                </a:solidFill>
                <a:latin typeface="Times New Roman" panose="02020603050405020304" pitchFamily="18" charset="0"/>
                <a:cs typeface="Times New Roman" panose="02020603050405020304" pitchFamily="18" charset="0"/>
              </a:rPr>
              <a:t>tế</a:t>
            </a:r>
            <a:endParaRPr lang="en-US" sz="2400" b="1" dirty="0">
              <a:solidFill>
                <a:prstClr val="black"/>
              </a:solidFill>
              <a:latin typeface="Times New Roman" panose="02020603050405020304" pitchFamily="18" charset="0"/>
              <a:cs typeface="Times New Roman" panose="02020603050405020304" pitchFamily="18" charset="0"/>
            </a:endParaRPr>
          </a:p>
          <a:p>
            <a:pPr lvl="0">
              <a:lnSpc>
                <a:spcPct val="150000"/>
              </a:lnSpc>
            </a:pPr>
            <a:r>
              <a:rPr lang="en-US" sz="2400" dirty="0" err="1">
                <a:solidFill>
                  <a:prstClr val="black"/>
                </a:solidFill>
                <a:latin typeface="Times New Roman" panose="02020603050405020304" pitchFamily="18" charset="0"/>
                <a:cs typeface="Times New Roman" panose="02020603050405020304" pitchFamily="18" charset="0"/>
              </a:rPr>
              <a:t>Vận</a:t>
            </a:r>
            <a:r>
              <a:rPr lang="en-US" sz="2400" dirty="0">
                <a:solidFill>
                  <a:prstClr val="black"/>
                </a:solidFill>
                <a:latin typeface="Times New Roman" panose="02020603050405020304" pitchFamily="18" charset="0"/>
                <a:cs typeface="Times New Roman" panose="02020603050405020304" pitchFamily="18" charset="0"/>
              </a:rPr>
              <a:t> </a:t>
            </a:r>
            <a:r>
              <a:rPr lang="en-US" sz="2400" dirty="0" err="1">
                <a:solidFill>
                  <a:prstClr val="black"/>
                </a:solidFill>
                <a:latin typeface="Times New Roman" panose="02020603050405020304" pitchFamily="18" charset="0"/>
                <a:cs typeface="Times New Roman" panose="02020603050405020304" pitchFamily="18" charset="0"/>
              </a:rPr>
              <a:t>tải</a:t>
            </a:r>
            <a:r>
              <a:rPr lang="en-US" sz="2400" dirty="0">
                <a:solidFill>
                  <a:prstClr val="black"/>
                </a:solidFill>
                <a:latin typeface="Times New Roman" panose="02020603050405020304" pitchFamily="18" charset="0"/>
                <a:cs typeface="Times New Roman" panose="02020603050405020304" pitchFamily="18" charset="0"/>
              </a:rPr>
              <a:t> </a:t>
            </a:r>
            <a:r>
              <a:rPr lang="en-US" sz="2400" dirty="0" err="1">
                <a:solidFill>
                  <a:prstClr val="black"/>
                </a:solidFill>
                <a:latin typeface="Times New Roman" panose="02020603050405020304" pitchFamily="18" charset="0"/>
                <a:cs typeface="Times New Roman" panose="02020603050405020304" pitchFamily="18" charset="0"/>
              </a:rPr>
              <a:t>là</a:t>
            </a:r>
            <a:r>
              <a:rPr lang="en-US" sz="2400" dirty="0">
                <a:solidFill>
                  <a:prstClr val="black"/>
                </a:solidFill>
                <a:latin typeface="Times New Roman" panose="02020603050405020304" pitchFamily="18" charset="0"/>
                <a:cs typeface="Times New Roman" panose="02020603050405020304" pitchFamily="18" charset="0"/>
              </a:rPr>
              <a:t> </a:t>
            </a:r>
            <a:r>
              <a:rPr lang="en-US" sz="2400" dirty="0" err="1">
                <a:solidFill>
                  <a:prstClr val="black"/>
                </a:solidFill>
                <a:latin typeface="Times New Roman" panose="02020603050405020304" pitchFamily="18" charset="0"/>
                <a:cs typeface="Times New Roman" panose="02020603050405020304" pitchFamily="18" charset="0"/>
              </a:rPr>
              <a:t>hoạt</a:t>
            </a:r>
            <a:r>
              <a:rPr lang="en-US" sz="2400" dirty="0">
                <a:solidFill>
                  <a:prstClr val="black"/>
                </a:solidFill>
                <a:latin typeface="Times New Roman" panose="02020603050405020304" pitchFamily="18" charset="0"/>
                <a:cs typeface="Times New Roman" panose="02020603050405020304" pitchFamily="18" charset="0"/>
              </a:rPr>
              <a:t> </a:t>
            </a:r>
            <a:r>
              <a:rPr lang="en-US" sz="2400" dirty="0" err="1">
                <a:solidFill>
                  <a:prstClr val="black"/>
                </a:solidFill>
                <a:latin typeface="Times New Roman" panose="02020603050405020304" pitchFamily="18" charset="0"/>
                <a:cs typeface="Times New Roman" panose="02020603050405020304" pitchFamily="18" charset="0"/>
              </a:rPr>
              <a:t>động</a:t>
            </a:r>
            <a:r>
              <a:rPr lang="en-US" sz="2400" dirty="0">
                <a:solidFill>
                  <a:prstClr val="black"/>
                </a:solidFill>
                <a:latin typeface="Times New Roman" panose="02020603050405020304" pitchFamily="18" charset="0"/>
                <a:cs typeface="Times New Roman" panose="02020603050405020304" pitchFamily="18" charset="0"/>
              </a:rPr>
              <a:t> </a:t>
            </a:r>
            <a:r>
              <a:rPr lang="en-US" sz="2400" dirty="0" err="1">
                <a:solidFill>
                  <a:prstClr val="black"/>
                </a:solidFill>
                <a:latin typeface="Times New Roman" panose="02020603050405020304" pitchFamily="18" charset="0"/>
                <a:cs typeface="Times New Roman" panose="02020603050405020304" pitchFamily="18" charset="0"/>
              </a:rPr>
              <a:t>kiếm</a:t>
            </a:r>
            <a:r>
              <a:rPr lang="en-US" sz="2400" dirty="0">
                <a:solidFill>
                  <a:prstClr val="black"/>
                </a:solidFill>
                <a:latin typeface="Times New Roman" panose="02020603050405020304" pitchFamily="18" charset="0"/>
                <a:cs typeface="Times New Roman" panose="02020603050405020304" pitchFamily="18" charset="0"/>
              </a:rPr>
              <a:t> </a:t>
            </a:r>
            <a:r>
              <a:rPr lang="en-US" sz="2400" dirty="0" err="1">
                <a:solidFill>
                  <a:prstClr val="black"/>
                </a:solidFill>
                <a:latin typeface="Times New Roman" panose="02020603050405020304" pitchFamily="18" charset="0"/>
                <a:cs typeface="Times New Roman" panose="02020603050405020304" pitchFamily="18" charset="0"/>
              </a:rPr>
              <a:t>lời</a:t>
            </a:r>
            <a:r>
              <a:rPr lang="en-US" sz="2400" dirty="0">
                <a:solidFill>
                  <a:prstClr val="black"/>
                </a:solidFill>
                <a:latin typeface="Times New Roman" panose="02020603050405020304" pitchFamily="18" charset="0"/>
                <a:cs typeface="Times New Roman" panose="02020603050405020304" pitchFamily="18" charset="0"/>
              </a:rPr>
              <a:t> </a:t>
            </a:r>
            <a:r>
              <a:rPr lang="en-US" sz="2400" dirty="0" err="1">
                <a:solidFill>
                  <a:prstClr val="black"/>
                </a:solidFill>
                <a:latin typeface="Times New Roman" panose="02020603050405020304" pitchFamily="18" charset="0"/>
                <a:cs typeface="Times New Roman" panose="02020603050405020304" pitchFamily="18" charset="0"/>
              </a:rPr>
              <a:t>từ</a:t>
            </a:r>
            <a:r>
              <a:rPr lang="en-US" sz="2400" dirty="0">
                <a:solidFill>
                  <a:prstClr val="black"/>
                </a:solidFill>
                <a:latin typeface="Times New Roman" panose="02020603050405020304" pitchFamily="18" charset="0"/>
                <a:cs typeface="Times New Roman" panose="02020603050405020304" pitchFamily="18" charset="0"/>
              </a:rPr>
              <a:t> </a:t>
            </a:r>
            <a:r>
              <a:rPr lang="en-US" sz="2400" dirty="0" err="1">
                <a:solidFill>
                  <a:prstClr val="black"/>
                </a:solidFill>
                <a:latin typeface="Times New Roman" panose="02020603050405020304" pitchFamily="18" charset="0"/>
                <a:cs typeface="Times New Roman" panose="02020603050405020304" pitchFamily="18" charset="0"/>
              </a:rPr>
              <a:t>việc</a:t>
            </a:r>
            <a:r>
              <a:rPr lang="en-US" sz="2400" dirty="0">
                <a:solidFill>
                  <a:prstClr val="black"/>
                </a:solidFill>
                <a:latin typeface="Times New Roman" panose="02020603050405020304" pitchFamily="18" charset="0"/>
                <a:cs typeface="Times New Roman" panose="02020603050405020304" pitchFamily="18" charset="0"/>
              </a:rPr>
              <a:t> </a:t>
            </a:r>
            <a:r>
              <a:rPr lang="en-US" sz="2400" dirty="0" err="1">
                <a:solidFill>
                  <a:prstClr val="black"/>
                </a:solidFill>
                <a:latin typeface="Times New Roman" panose="02020603050405020304" pitchFamily="18" charset="0"/>
                <a:cs typeface="Times New Roman" panose="02020603050405020304" pitchFamily="18" charset="0"/>
              </a:rPr>
              <a:t>bán</a:t>
            </a:r>
            <a:r>
              <a:rPr lang="en-US" sz="2400" dirty="0">
                <a:solidFill>
                  <a:prstClr val="black"/>
                </a:solidFill>
                <a:latin typeface="Times New Roman" panose="02020603050405020304" pitchFamily="18" charset="0"/>
                <a:cs typeface="Times New Roman" panose="02020603050405020304" pitchFamily="18" charset="0"/>
              </a:rPr>
              <a:t> </a:t>
            </a:r>
            <a:r>
              <a:rPr lang="en-US" sz="2400" dirty="0" err="1">
                <a:solidFill>
                  <a:prstClr val="black"/>
                </a:solidFill>
                <a:latin typeface="Times New Roman" panose="02020603050405020304" pitchFamily="18" charset="0"/>
                <a:cs typeface="Times New Roman" panose="02020603050405020304" pitchFamily="18" charset="0"/>
              </a:rPr>
              <a:t>sản</a:t>
            </a:r>
            <a:r>
              <a:rPr lang="en-US" sz="2400" dirty="0">
                <a:solidFill>
                  <a:prstClr val="black"/>
                </a:solidFill>
                <a:latin typeface="Times New Roman" panose="02020603050405020304" pitchFamily="18" charset="0"/>
                <a:cs typeface="Times New Roman" panose="02020603050405020304" pitchFamily="18" charset="0"/>
              </a:rPr>
              <a:t> </a:t>
            </a:r>
            <a:r>
              <a:rPr lang="en-US" sz="2400" dirty="0" err="1">
                <a:solidFill>
                  <a:prstClr val="black"/>
                </a:solidFill>
                <a:latin typeface="Times New Roman" panose="02020603050405020304" pitchFamily="18" charset="0"/>
                <a:cs typeface="Times New Roman" panose="02020603050405020304" pitchFamily="18" charset="0"/>
              </a:rPr>
              <a:t>phẩm</a:t>
            </a:r>
            <a:r>
              <a:rPr lang="en-US" sz="2400" dirty="0">
                <a:solidFill>
                  <a:prstClr val="black"/>
                </a:solidFill>
                <a:latin typeface="Times New Roman" panose="02020603050405020304" pitchFamily="18" charset="0"/>
                <a:cs typeface="Times New Roman" panose="02020603050405020304" pitchFamily="18" charset="0"/>
              </a:rPr>
              <a:t> </a:t>
            </a:r>
            <a:r>
              <a:rPr lang="en-US" sz="2400" dirty="0" err="1">
                <a:solidFill>
                  <a:prstClr val="black"/>
                </a:solidFill>
                <a:latin typeface="Times New Roman" panose="02020603050405020304" pitchFamily="18" charset="0"/>
                <a:cs typeface="Times New Roman" panose="02020603050405020304" pitchFamily="18" charset="0"/>
              </a:rPr>
              <a:t>phục</a:t>
            </a:r>
            <a:r>
              <a:rPr lang="en-US" sz="2400" dirty="0">
                <a:solidFill>
                  <a:prstClr val="black"/>
                </a:solidFill>
                <a:latin typeface="Times New Roman" panose="02020603050405020304" pitchFamily="18" charset="0"/>
                <a:cs typeface="Times New Roman" panose="02020603050405020304" pitchFamily="18" charset="0"/>
              </a:rPr>
              <a:t> </a:t>
            </a:r>
            <a:r>
              <a:rPr lang="en-US" sz="2400" dirty="0" err="1">
                <a:solidFill>
                  <a:prstClr val="black"/>
                </a:solidFill>
                <a:latin typeface="Times New Roman" panose="02020603050405020304" pitchFamily="18" charset="0"/>
                <a:cs typeface="Times New Roman" panose="02020603050405020304" pitchFamily="18" charset="0"/>
              </a:rPr>
              <a:t>vụ</a:t>
            </a:r>
            <a:r>
              <a:rPr lang="en-US" sz="2400" dirty="0">
                <a:solidFill>
                  <a:prstClr val="black"/>
                </a:solidFill>
                <a:latin typeface="Times New Roman" panose="02020603050405020304" pitchFamily="18" charset="0"/>
                <a:cs typeface="Times New Roman" panose="02020603050405020304" pitchFamily="18" charset="0"/>
              </a:rPr>
              <a:t> </a:t>
            </a:r>
            <a:r>
              <a:rPr lang="en-US" sz="2400" dirty="0" err="1">
                <a:solidFill>
                  <a:prstClr val="black"/>
                </a:solidFill>
                <a:latin typeface="Times New Roman" panose="02020603050405020304" pitchFamily="18" charset="0"/>
                <a:cs typeface="Times New Roman" panose="02020603050405020304" pitchFamily="18" charset="0"/>
              </a:rPr>
              <a:t>của</a:t>
            </a:r>
            <a:r>
              <a:rPr lang="en-US" sz="2400" dirty="0">
                <a:solidFill>
                  <a:prstClr val="black"/>
                </a:solidFill>
                <a:latin typeface="Times New Roman" panose="02020603050405020304" pitchFamily="18" charset="0"/>
                <a:cs typeface="Times New Roman" panose="02020603050405020304" pitchFamily="18" charset="0"/>
              </a:rPr>
              <a:t> </a:t>
            </a:r>
            <a:r>
              <a:rPr lang="en-US" sz="2400" dirty="0" err="1">
                <a:solidFill>
                  <a:prstClr val="black"/>
                </a:solidFill>
                <a:latin typeface="Times New Roman" panose="02020603050405020304" pitchFamily="18" charset="0"/>
                <a:cs typeface="Times New Roman" panose="02020603050405020304" pitchFamily="18" charset="0"/>
              </a:rPr>
              <a:t>mình</a:t>
            </a:r>
            <a:r>
              <a:rPr lang="en-US" sz="2400" dirty="0">
                <a:solidFill>
                  <a:prstClr val="black"/>
                </a:solidFill>
                <a:latin typeface="Times New Roman" panose="02020603050405020304" pitchFamily="18" charset="0"/>
                <a:cs typeface="Times New Roman" panose="02020603050405020304" pitchFamily="18" charset="0"/>
              </a:rPr>
              <a:t>, </a:t>
            </a:r>
            <a:r>
              <a:rPr lang="en-US" sz="2400" dirty="0" err="1">
                <a:solidFill>
                  <a:prstClr val="black"/>
                </a:solidFill>
                <a:latin typeface="Times New Roman" panose="02020603050405020304" pitchFamily="18" charset="0"/>
                <a:cs typeface="Times New Roman" panose="02020603050405020304" pitchFamily="18" charset="0"/>
              </a:rPr>
              <a:t>vận</a:t>
            </a:r>
            <a:r>
              <a:rPr lang="en-US" sz="2400" dirty="0">
                <a:solidFill>
                  <a:prstClr val="black"/>
                </a:solidFill>
                <a:latin typeface="Times New Roman" panose="02020603050405020304" pitchFamily="18" charset="0"/>
                <a:cs typeface="Times New Roman" panose="02020603050405020304" pitchFamily="18" charset="0"/>
              </a:rPr>
              <a:t> </a:t>
            </a:r>
            <a:r>
              <a:rPr lang="en-US" sz="2400" dirty="0" err="1">
                <a:solidFill>
                  <a:prstClr val="black"/>
                </a:solidFill>
                <a:latin typeface="Times New Roman" panose="02020603050405020304" pitchFamily="18" charset="0"/>
                <a:cs typeface="Times New Roman" panose="02020603050405020304" pitchFamily="18" charset="0"/>
              </a:rPr>
              <a:t>tải</a:t>
            </a:r>
            <a:r>
              <a:rPr lang="en-US" sz="2400" dirty="0">
                <a:solidFill>
                  <a:prstClr val="black"/>
                </a:solidFill>
                <a:latin typeface="Times New Roman" panose="02020603050405020304" pitchFamily="18" charset="0"/>
                <a:cs typeface="Times New Roman" panose="02020603050405020304" pitchFamily="18" charset="0"/>
              </a:rPr>
              <a:t> </a:t>
            </a:r>
            <a:r>
              <a:rPr lang="en-US" sz="2400" dirty="0" err="1">
                <a:solidFill>
                  <a:prstClr val="black"/>
                </a:solidFill>
                <a:latin typeface="Times New Roman" panose="02020603050405020304" pitchFamily="18" charset="0"/>
                <a:cs typeface="Times New Roman" panose="02020603050405020304" pitchFamily="18" charset="0"/>
              </a:rPr>
              <a:t>là</a:t>
            </a:r>
            <a:r>
              <a:rPr lang="en-US" sz="2400" dirty="0">
                <a:solidFill>
                  <a:prstClr val="black"/>
                </a:solidFill>
                <a:latin typeface="Times New Roman" panose="02020603050405020304" pitchFamily="18" charset="0"/>
                <a:cs typeface="Times New Roman" panose="02020603050405020304" pitchFamily="18" charset="0"/>
              </a:rPr>
              <a:t> </a:t>
            </a:r>
            <a:r>
              <a:rPr lang="en-US" sz="2400" dirty="0" err="1">
                <a:solidFill>
                  <a:prstClr val="black"/>
                </a:solidFill>
                <a:latin typeface="Times New Roman" panose="02020603050405020304" pitchFamily="18" charset="0"/>
                <a:cs typeface="Times New Roman" panose="02020603050405020304" pitchFamily="18" charset="0"/>
              </a:rPr>
              <a:t>một</a:t>
            </a:r>
            <a:r>
              <a:rPr lang="en-US" sz="2400" dirty="0">
                <a:solidFill>
                  <a:prstClr val="black"/>
                </a:solidFill>
                <a:latin typeface="Times New Roman" panose="02020603050405020304" pitchFamily="18" charset="0"/>
                <a:cs typeface="Times New Roman" panose="02020603050405020304" pitchFamily="18" charset="0"/>
              </a:rPr>
              <a:t> </a:t>
            </a:r>
            <a:r>
              <a:rPr lang="en-US" sz="2400" dirty="0" err="1">
                <a:solidFill>
                  <a:prstClr val="black"/>
                </a:solidFill>
                <a:latin typeface="Times New Roman" panose="02020603050405020304" pitchFamily="18" charset="0"/>
                <a:cs typeface="Times New Roman" panose="02020603050405020304" pitchFamily="18" charset="0"/>
              </a:rPr>
              <a:t>hoạt</a:t>
            </a:r>
            <a:r>
              <a:rPr lang="en-US" sz="2400" dirty="0">
                <a:solidFill>
                  <a:prstClr val="black"/>
                </a:solidFill>
                <a:latin typeface="Times New Roman" panose="02020603050405020304" pitchFamily="18" charset="0"/>
                <a:cs typeface="Times New Roman" panose="02020603050405020304" pitchFamily="18" charset="0"/>
              </a:rPr>
              <a:t> </a:t>
            </a:r>
            <a:r>
              <a:rPr lang="en-US" sz="2400" dirty="0" err="1">
                <a:solidFill>
                  <a:prstClr val="black"/>
                </a:solidFill>
                <a:latin typeface="Times New Roman" panose="02020603050405020304" pitchFamily="18" charset="0"/>
                <a:cs typeface="Times New Roman" panose="02020603050405020304" pitchFamily="18" charset="0"/>
              </a:rPr>
              <a:t>động</a:t>
            </a:r>
            <a:r>
              <a:rPr lang="en-US" sz="2400" dirty="0">
                <a:solidFill>
                  <a:prstClr val="black"/>
                </a:solidFill>
                <a:latin typeface="Times New Roman" panose="02020603050405020304" pitchFamily="18" charset="0"/>
                <a:cs typeface="Times New Roman" panose="02020603050405020304" pitchFamily="18" charset="0"/>
              </a:rPr>
              <a:t> </a:t>
            </a:r>
            <a:r>
              <a:rPr lang="en-US" sz="2400" dirty="0" err="1">
                <a:solidFill>
                  <a:prstClr val="black"/>
                </a:solidFill>
                <a:latin typeface="Times New Roman" panose="02020603050405020304" pitchFamily="18" charset="0"/>
                <a:cs typeface="Times New Roman" panose="02020603050405020304" pitchFamily="18" charset="0"/>
              </a:rPr>
              <a:t>có</a:t>
            </a:r>
            <a:r>
              <a:rPr lang="en-US" sz="2400" dirty="0">
                <a:solidFill>
                  <a:prstClr val="black"/>
                </a:solidFill>
                <a:latin typeface="Times New Roman" panose="02020603050405020304" pitchFamily="18" charset="0"/>
                <a:cs typeface="Times New Roman" panose="02020603050405020304" pitchFamily="18" charset="0"/>
              </a:rPr>
              <a:t> </a:t>
            </a:r>
            <a:r>
              <a:rPr lang="en-US" sz="2400" dirty="0" err="1">
                <a:solidFill>
                  <a:prstClr val="black"/>
                </a:solidFill>
                <a:latin typeface="Times New Roman" panose="02020603050405020304" pitchFamily="18" charset="0"/>
                <a:cs typeface="Times New Roman" panose="02020603050405020304" pitchFamily="18" charset="0"/>
              </a:rPr>
              <a:t>hệ</a:t>
            </a:r>
            <a:r>
              <a:rPr lang="en-US" sz="2400" dirty="0">
                <a:solidFill>
                  <a:prstClr val="black"/>
                </a:solidFill>
                <a:latin typeface="Times New Roman" panose="02020603050405020304" pitchFamily="18" charset="0"/>
                <a:cs typeface="Times New Roman" panose="02020603050405020304" pitchFamily="18" charset="0"/>
              </a:rPr>
              <a:t> </a:t>
            </a:r>
            <a:r>
              <a:rPr lang="en-US" sz="2400" dirty="0" err="1">
                <a:solidFill>
                  <a:prstClr val="black"/>
                </a:solidFill>
                <a:latin typeface="Times New Roman" panose="02020603050405020304" pitchFamily="18" charset="0"/>
                <a:cs typeface="Times New Roman" panose="02020603050405020304" pitchFamily="18" charset="0"/>
              </a:rPr>
              <a:t>thống</a:t>
            </a:r>
            <a:r>
              <a:rPr lang="en-US" sz="2400" dirty="0">
                <a:solidFill>
                  <a:prstClr val="black"/>
                </a:solidFill>
                <a:latin typeface="Times New Roman" panose="02020603050405020304" pitchFamily="18" charset="0"/>
                <a:cs typeface="Times New Roman" panose="02020603050405020304" pitchFamily="18" charset="0"/>
              </a:rPr>
              <a:t> </a:t>
            </a:r>
            <a:r>
              <a:rPr lang="en-US" sz="2400" dirty="0" err="1">
                <a:solidFill>
                  <a:prstClr val="black"/>
                </a:solidFill>
                <a:latin typeface="Times New Roman" panose="02020603050405020304" pitchFamily="18" charset="0"/>
                <a:cs typeface="Times New Roman" panose="02020603050405020304" pitchFamily="18" charset="0"/>
              </a:rPr>
              <a:t>giá</a:t>
            </a:r>
            <a:r>
              <a:rPr lang="en-US" sz="2400" dirty="0">
                <a:solidFill>
                  <a:prstClr val="black"/>
                </a:solidFill>
                <a:latin typeface="Times New Roman" panose="02020603050405020304" pitchFamily="18" charset="0"/>
                <a:cs typeface="Times New Roman" panose="02020603050405020304" pitchFamily="18" charset="0"/>
              </a:rPr>
              <a:t> </a:t>
            </a:r>
            <a:r>
              <a:rPr lang="en-US" sz="2400" dirty="0" err="1">
                <a:solidFill>
                  <a:prstClr val="black"/>
                </a:solidFill>
                <a:latin typeface="Times New Roman" panose="02020603050405020304" pitchFamily="18" charset="0"/>
                <a:cs typeface="Times New Roman" panose="02020603050405020304" pitchFamily="18" charset="0"/>
              </a:rPr>
              <a:t>cả</a:t>
            </a:r>
            <a:endParaRPr lang="en-US" sz="2400" dirty="0">
              <a:solidFill>
                <a:prstClr val="black"/>
              </a:solidFill>
              <a:latin typeface="Times New Roman" panose="02020603050405020304" pitchFamily="18" charset="0"/>
              <a:cs typeface="Times New Roman" panose="02020603050405020304" pitchFamily="18" charset="0"/>
            </a:endParaRPr>
          </a:p>
          <a:p>
            <a:pPr lvl="0">
              <a:lnSpc>
                <a:spcPct val="150000"/>
              </a:lnSpc>
            </a:pPr>
            <a:endParaRPr lang="en-US" sz="2400" dirty="0">
              <a:solidFill>
                <a:prstClr val="black"/>
              </a:solidFill>
              <a:latin typeface="Times New Roman" panose="02020603050405020304" pitchFamily="18" charset="0"/>
              <a:cs typeface="Times New Roman" panose="02020603050405020304" pitchFamily="18" charset="0"/>
            </a:endParaRPr>
          </a:p>
          <a:p>
            <a:pPr lvl="0">
              <a:lnSpc>
                <a:spcPct val="150000"/>
              </a:lnSpc>
            </a:pPr>
            <a:endParaRPr lang="en-US" sz="2400" dirty="0">
              <a:solidFill>
                <a:prstClr val="black"/>
              </a:solidFill>
              <a:latin typeface="Times New Roman" panose="02020603050405020304" pitchFamily="18" charset="0"/>
              <a:cs typeface="Times New Roman" panose="02020603050405020304" pitchFamily="18" charset="0"/>
            </a:endParaRPr>
          </a:p>
          <a:p>
            <a:pPr marL="342900" indent="-342900">
              <a:lnSpc>
                <a:spcPct val="150000"/>
              </a:lnSpc>
              <a:buFont typeface="Wingdings" panose="05000000000000000000" pitchFamily="2" charset="2"/>
              <a:buChar char="q"/>
            </a:pPr>
            <a:endParaRPr lang="en-US" sz="2400" dirty="0" smtClean="0">
              <a:latin typeface="Times New Roman" panose="02020603050405020304" pitchFamily="18" charset="0"/>
              <a:cs typeface="Times New Roman" panose="02020603050405020304" pitchFamily="18" charset="0"/>
            </a:endParaRPr>
          </a:p>
        </p:txBody>
      </p:sp>
      <p:sp>
        <p:nvSpPr>
          <p:cNvPr id="2" name="Rectangle 1"/>
          <p:cNvSpPr/>
          <p:nvPr/>
        </p:nvSpPr>
        <p:spPr>
          <a:xfrm>
            <a:off x="422787" y="-23497"/>
            <a:ext cx="7696200" cy="646331"/>
          </a:xfrm>
          <a:prstGeom prst="rect">
            <a:avLst/>
          </a:prstGeom>
        </p:spPr>
        <p:txBody>
          <a:bodyPr wrap="square">
            <a:spAutoFit/>
          </a:bodyPr>
          <a:lstStyle/>
          <a:p>
            <a:pPr lvl="0" algn="just">
              <a:lnSpc>
                <a:spcPct val="150000"/>
              </a:lnSpc>
            </a:pPr>
            <a:r>
              <a:rPr lang="en-US" sz="2400" b="1" cap="all"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1.1. </a:t>
            </a:r>
            <a:r>
              <a:rPr lang="en-US" sz="2400" b="1" cap="all"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Khái</a:t>
            </a:r>
            <a:r>
              <a:rPr lang="en-US" sz="2400" b="1" cap="all"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cap="all"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niệm</a:t>
            </a:r>
            <a:r>
              <a:rPr lang="en-US" sz="2400" b="1" cap="all"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cap="all"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về</a:t>
            </a:r>
            <a:r>
              <a:rPr lang="en-US" sz="2400" b="1" cap="all"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cap="all"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hành</a:t>
            </a:r>
            <a:r>
              <a:rPr lang="en-US" sz="2400" b="1" cap="all"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cap="all"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lang</a:t>
            </a:r>
            <a:r>
              <a:rPr lang="en-US" sz="2400" b="1" cap="all"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cap="all"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vận</a:t>
            </a:r>
            <a:r>
              <a:rPr lang="en-US" sz="2400" b="1" cap="all"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cap="all"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tải</a:t>
            </a:r>
            <a:endParaRPr lang="en-US" sz="2400" b="1" cap="all"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endParaRPr>
          </a:p>
        </p:txBody>
      </p:sp>
      <p:sp>
        <p:nvSpPr>
          <p:cNvPr id="4" name="Cloud 3"/>
          <p:cNvSpPr/>
          <p:nvPr/>
        </p:nvSpPr>
        <p:spPr>
          <a:xfrm>
            <a:off x="4876800" y="541421"/>
            <a:ext cx="4011369" cy="1219200"/>
          </a:xfrm>
          <a:prstGeom prst="cloud">
            <a:avLst/>
          </a:prstGeom>
        </p:spPr>
        <p:style>
          <a:lnRef idx="1">
            <a:schemeClr val="accent5"/>
          </a:lnRef>
          <a:fillRef idx="2">
            <a:schemeClr val="accent5"/>
          </a:fillRef>
          <a:effectRef idx="1">
            <a:schemeClr val="accent5"/>
          </a:effectRef>
          <a:fontRef idx="minor">
            <a:schemeClr val="dk1"/>
          </a:fontRef>
        </p:style>
        <p:txBody>
          <a:bodyPr rtlCol="0" anchor="ctr"/>
          <a:lstStyle/>
          <a:p>
            <a:pPr algn="ctr"/>
            <a:r>
              <a:rPr lang="en-US" sz="3200" b="1" u="sng" dirty="0" err="1" smtClean="0">
                <a:solidFill>
                  <a:srgbClr val="FF0000"/>
                </a:solidFill>
                <a:latin typeface="Times New Roman" panose="02020603050405020304" pitchFamily="18" charset="0"/>
                <a:cs typeface="Times New Roman" panose="02020603050405020304" pitchFamily="18" charset="0"/>
              </a:rPr>
              <a:t>Vận</a:t>
            </a:r>
            <a:r>
              <a:rPr lang="en-US" sz="3200" b="1" u="sng" dirty="0" smtClean="0">
                <a:solidFill>
                  <a:srgbClr val="FF0000"/>
                </a:solidFill>
                <a:latin typeface="Times New Roman" panose="02020603050405020304" pitchFamily="18" charset="0"/>
                <a:cs typeface="Times New Roman" panose="02020603050405020304" pitchFamily="18" charset="0"/>
              </a:rPr>
              <a:t> </a:t>
            </a:r>
            <a:r>
              <a:rPr lang="en-US" sz="3200" b="1" u="sng" dirty="0" err="1" smtClean="0">
                <a:solidFill>
                  <a:srgbClr val="FF0000"/>
                </a:solidFill>
                <a:latin typeface="Times New Roman" panose="02020603050405020304" pitchFamily="18" charset="0"/>
                <a:cs typeface="Times New Roman" panose="02020603050405020304" pitchFamily="18" charset="0"/>
              </a:rPr>
              <a:t>tải</a:t>
            </a:r>
            <a:r>
              <a:rPr lang="en-US" sz="3200" b="1" u="sng" dirty="0" smtClean="0">
                <a:solidFill>
                  <a:srgbClr val="FF0000"/>
                </a:solidFill>
                <a:latin typeface="Times New Roman" panose="02020603050405020304" pitchFamily="18" charset="0"/>
                <a:cs typeface="Times New Roman" panose="02020603050405020304" pitchFamily="18" charset="0"/>
              </a:rPr>
              <a:t> </a:t>
            </a:r>
            <a:r>
              <a:rPr lang="en-US" sz="3200" b="1" u="sng" dirty="0" err="1" smtClean="0">
                <a:solidFill>
                  <a:srgbClr val="FF0000"/>
                </a:solidFill>
                <a:latin typeface="Times New Roman" panose="02020603050405020304" pitchFamily="18" charset="0"/>
                <a:cs typeface="Times New Roman" panose="02020603050405020304" pitchFamily="18" charset="0"/>
              </a:rPr>
              <a:t>là</a:t>
            </a:r>
            <a:r>
              <a:rPr lang="en-US" sz="3200" b="1" u="sng" dirty="0" smtClean="0">
                <a:solidFill>
                  <a:srgbClr val="FF0000"/>
                </a:solidFill>
                <a:latin typeface="Times New Roman" panose="02020603050405020304" pitchFamily="18" charset="0"/>
                <a:cs typeface="Times New Roman" panose="02020603050405020304" pitchFamily="18" charset="0"/>
              </a:rPr>
              <a:t> </a:t>
            </a:r>
            <a:r>
              <a:rPr lang="en-US" sz="3200" b="1" u="sng" dirty="0" err="1" smtClean="0">
                <a:solidFill>
                  <a:srgbClr val="FF0000"/>
                </a:solidFill>
                <a:latin typeface="Times New Roman" panose="02020603050405020304" pitchFamily="18" charset="0"/>
                <a:cs typeface="Times New Roman" panose="02020603050405020304" pitchFamily="18" charset="0"/>
              </a:rPr>
              <a:t>gì</a:t>
            </a:r>
            <a:r>
              <a:rPr lang="en-US" sz="3200" b="1" u="sng" dirty="0" smtClean="0">
                <a:solidFill>
                  <a:srgbClr val="FF0000"/>
                </a:solidFill>
                <a:latin typeface="Times New Roman" panose="02020603050405020304" pitchFamily="18" charset="0"/>
                <a:cs typeface="Times New Roman" panose="02020603050405020304" pitchFamily="18" charset="0"/>
              </a:rPr>
              <a:t> ?</a:t>
            </a:r>
            <a:endParaRPr lang="en-US" sz="3200" b="1" u="sng" dirty="0">
              <a:solidFill>
                <a:srgbClr val="FF000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7389108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42" presetClass="entr" presetSubtype="0" fill="hold" nodeType="clickEffect">
                                  <p:stCondLst>
                                    <p:cond delay="0"/>
                                  </p:stCondLst>
                                  <p:childTnLst>
                                    <p:set>
                                      <p:cBhvr>
                                        <p:cTn id="11" dur="1" fill="hold">
                                          <p:stCondLst>
                                            <p:cond delay="0"/>
                                          </p:stCondLst>
                                        </p:cTn>
                                        <p:tgtEl>
                                          <p:spTgt spid="7">
                                            <p:txEl>
                                              <p:pRg st="0" end="0"/>
                                            </p:txEl>
                                          </p:spTgt>
                                        </p:tgtEl>
                                        <p:attrNameLst>
                                          <p:attrName>style.visibility</p:attrName>
                                        </p:attrNameLst>
                                      </p:cBhvr>
                                      <p:to>
                                        <p:strVal val="visible"/>
                                      </p:to>
                                    </p:set>
                                    <p:animEffect transition="in" filter="fade">
                                      <p:cBhvr>
                                        <p:cTn id="12" dur="1000"/>
                                        <p:tgtEl>
                                          <p:spTgt spid="7">
                                            <p:txEl>
                                              <p:pRg st="0" end="0"/>
                                            </p:txEl>
                                          </p:spTgt>
                                        </p:tgtEl>
                                      </p:cBhvr>
                                    </p:animEffect>
                                    <p:anim calcmode="lin" valueType="num">
                                      <p:cBhvr>
                                        <p:cTn id="13" dur="1000" fill="hold"/>
                                        <p:tgtEl>
                                          <p:spTgt spid="7">
                                            <p:txEl>
                                              <p:pRg st="0" end="0"/>
                                            </p:txEl>
                                          </p:spTgt>
                                        </p:tgtEl>
                                        <p:attrNameLst>
                                          <p:attrName>ppt_x</p:attrName>
                                        </p:attrNameLst>
                                      </p:cBhvr>
                                      <p:tavLst>
                                        <p:tav tm="0">
                                          <p:val>
                                            <p:strVal val="#ppt_x"/>
                                          </p:val>
                                        </p:tav>
                                        <p:tav tm="100000">
                                          <p:val>
                                            <p:strVal val="#ppt_x"/>
                                          </p:val>
                                        </p:tav>
                                      </p:tavLst>
                                    </p:anim>
                                    <p:anim calcmode="lin" valueType="num">
                                      <p:cBhvr>
                                        <p:cTn id="14" dur="1000" fill="hold"/>
                                        <p:tgtEl>
                                          <p:spTgt spid="7">
                                            <p:txEl>
                                              <p:pRg st="0" end="0"/>
                                            </p:txEl>
                                          </p:spTgt>
                                        </p:tgtEl>
                                        <p:attrNameLst>
                                          <p:attrName>ppt_y</p:attrName>
                                        </p:attrNameLst>
                                      </p:cBhvr>
                                      <p:tavLst>
                                        <p:tav tm="0">
                                          <p:val>
                                            <p:strVal val="#ppt_y+.1"/>
                                          </p:val>
                                        </p:tav>
                                        <p:tav tm="100000">
                                          <p:val>
                                            <p:strVal val="#ppt_y"/>
                                          </p:val>
                                        </p:tav>
                                      </p:tavLst>
                                    </p:anim>
                                  </p:childTnLst>
                                </p:cTn>
                              </p:par>
                              <p:par>
                                <p:cTn id="15" presetID="42" presetClass="entr" presetSubtype="0" fill="hold" nodeType="withEffect">
                                  <p:stCondLst>
                                    <p:cond delay="0"/>
                                  </p:stCondLst>
                                  <p:childTnLst>
                                    <p:set>
                                      <p:cBhvr>
                                        <p:cTn id="16" dur="1" fill="hold">
                                          <p:stCondLst>
                                            <p:cond delay="0"/>
                                          </p:stCondLst>
                                        </p:cTn>
                                        <p:tgtEl>
                                          <p:spTgt spid="7">
                                            <p:txEl>
                                              <p:pRg st="1" end="1"/>
                                            </p:txEl>
                                          </p:spTgt>
                                        </p:tgtEl>
                                        <p:attrNameLst>
                                          <p:attrName>style.visibility</p:attrName>
                                        </p:attrNameLst>
                                      </p:cBhvr>
                                      <p:to>
                                        <p:strVal val="visible"/>
                                      </p:to>
                                    </p:set>
                                    <p:animEffect transition="in" filter="fade">
                                      <p:cBhvr>
                                        <p:cTn id="17" dur="1000"/>
                                        <p:tgtEl>
                                          <p:spTgt spid="7">
                                            <p:txEl>
                                              <p:pRg st="1" end="1"/>
                                            </p:txEl>
                                          </p:spTgt>
                                        </p:tgtEl>
                                      </p:cBhvr>
                                    </p:animEffect>
                                    <p:anim calcmode="lin" valueType="num">
                                      <p:cBhvr>
                                        <p:cTn id="18" dur="1000" fill="hold"/>
                                        <p:tgtEl>
                                          <p:spTgt spid="7">
                                            <p:txEl>
                                              <p:pRg st="1" end="1"/>
                                            </p:txEl>
                                          </p:spTgt>
                                        </p:tgtEl>
                                        <p:attrNameLst>
                                          <p:attrName>ppt_x</p:attrName>
                                        </p:attrNameLst>
                                      </p:cBhvr>
                                      <p:tavLst>
                                        <p:tav tm="0">
                                          <p:val>
                                            <p:strVal val="#ppt_x"/>
                                          </p:val>
                                        </p:tav>
                                        <p:tav tm="100000">
                                          <p:val>
                                            <p:strVal val="#ppt_x"/>
                                          </p:val>
                                        </p:tav>
                                      </p:tavLst>
                                    </p:anim>
                                    <p:anim calcmode="lin" valueType="num">
                                      <p:cBhvr>
                                        <p:cTn id="19" dur="1000" fill="hold"/>
                                        <p:tgtEl>
                                          <p:spTgt spid="7">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42" presetClass="entr" presetSubtype="0" fill="hold" nodeType="clickEffect">
                                  <p:stCondLst>
                                    <p:cond delay="0"/>
                                  </p:stCondLst>
                                  <p:childTnLst>
                                    <p:set>
                                      <p:cBhvr>
                                        <p:cTn id="23" dur="1" fill="hold">
                                          <p:stCondLst>
                                            <p:cond delay="0"/>
                                          </p:stCondLst>
                                        </p:cTn>
                                        <p:tgtEl>
                                          <p:spTgt spid="7">
                                            <p:txEl>
                                              <p:pRg st="2" end="2"/>
                                            </p:txEl>
                                          </p:spTgt>
                                        </p:tgtEl>
                                        <p:attrNameLst>
                                          <p:attrName>style.visibility</p:attrName>
                                        </p:attrNameLst>
                                      </p:cBhvr>
                                      <p:to>
                                        <p:strVal val="visible"/>
                                      </p:to>
                                    </p:set>
                                    <p:animEffect transition="in" filter="fade">
                                      <p:cBhvr>
                                        <p:cTn id="24" dur="1000"/>
                                        <p:tgtEl>
                                          <p:spTgt spid="7">
                                            <p:txEl>
                                              <p:pRg st="2" end="2"/>
                                            </p:txEl>
                                          </p:spTgt>
                                        </p:tgtEl>
                                      </p:cBhvr>
                                    </p:animEffect>
                                    <p:anim calcmode="lin" valueType="num">
                                      <p:cBhvr>
                                        <p:cTn id="25" dur="1000" fill="hold"/>
                                        <p:tgtEl>
                                          <p:spTgt spid="7">
                                            <p:txEl>
                                              <p:pRg st="2" end="2"/>
                                            </p:txEl>
                                          </p:spTgt>
                                        </p:tgtEl>
                                        <p:attrNameLst>
                                          <p:attrName>ppt_x</p:attrName>
                                        </p:attrNameLst>
                                      </p:cBhvr>
                                      <p:tavLst>
                                        <p:tav tm="0">
                                          <p:val>
                                            <p:strVal val="#ppt_x"/>
                                          </p:val>
                                        </p:tav>
                                        <p:tav tm="100000">
                                          <p:val>
                                            <p:strVal val="#ppt_x"/>
                                          </p:val>
                                        </p:tav>
                                      </p:tavLst>
                                    </p:anim>
                                    <p:anim calcmode="lin" valueType="num">
                                      <p:cBhvr>
                                        <p:cTn id="26" dur="1000" fill="hold"/>
                                        <p:tgtEl>
                                          <p:spTgt spid="7">
                                            <p:txEl>
                                              <p:pRg st="2" end="2"/>
                                            </p:txEl>
                                          </p:spTgt>
                                        </p:tgtEl>
                                        <p:attrNameLst>
                                          <p:attrName>ppt_y</p:attrName>
                                        </p:attrNameLst>
                                      </p:cBhvr>
                                      <p:tavLst>
                                        <p:tav tm="0">
                                          <p:val>
                                            <p:strVal val="#ppt_y+.1"/>
                                          </p:val>
                                        </p:tav>
                                        <p:tav tm="100000">
                                          <p:val>
                                            <p:strVal val="#ppt_y"/>
                                          </p:val>
                                        </p:tav>
                                      </p:tavLst>
                                    </p:anim>
                                  </p:childTnLst>
                                </p:cTn>
                              </p:par>
                              <p:par>
                                <p:cTn id="27" presetID="42" presetClass="entr" presetSubtype="0" fill="hold" nodeType="withEffect">
                                  <p:stCondLst>
                                    <p:cond delay="0"/>
                                  </p:stCondLst>
                                  <p:childTnLst>
                                    <p:set>
                                      <p:cBhvr>
                                        <p:cTn id="28" dur="1" fill="hold">
                                          <p:stCondLst>
                                            <p:cond delay="0"/>
                                          </p:stCondLst>
                                        </p:cTn>
                                        <p:tgtEl>
                                          <p:spTgt spid="7">
                                            <p:txEl>
                                              <p:pRg st="3" end="3"/>
                                            </p:txEl>
                                          </p:spTgt>
                                        </p:tgtEl>
                                        <p:attrNameLst>
                                          <p:attrName>style.visibility</p:attrName>
                                        </p:attrNameLst>
                                      </p:cBhvr>
                                      <p:to>
                                        <p:strVal val="visible"/>
                                      </p:to>
                                    </p:set>
                                    <p:animEffect transition="in" filter="fade">
                                      <p:cBhvr>
                                        <p:cTn id="29" dur="1000"/>
                                        <p:tgtEl>
                                          <p:spTgt spid="7">
                                            <p:txEl>
                                              <p:pRg st="3" end="3"/>
                                            </p:txEl>
                                          </p:spTgt>
                                        </p:tgtEl>
                                      </p:cBhvr>
                                    </p:animEffect>
                                    <p:anim calcmode="lin" valueType="num">
                                      <p:cBhvr>
                                        <p:cTn id="30" dur="1000" fill="hold"/>
                                        <p:tgtEl>
                                          <p:spTgt spid="7">
                                            <p:txEl>
                                              <p:pRg st="3" end="3"/>
                                            </p:txEl>
                                          </p:spTgt>
                                        </p:tgtEl>
                                        <p:attrNameLst>
                                          <p:attrName>ppt_x</p:attrName>
                                        </p:attrNameLst>
                                      </p:cBhvr>
                                      <p:tavLst>
                                        <p:tav tm="0">
                                          <p:val>
                                            <p:strVal val="#ppt_x"/>
                                          </p:val>
                                        </p:tav>
                                        <p:tav tm="100000">
                                          <p:val>
                                            <p:strVal val="#ppt_x"/>
                                          </p:val>
                                        </p:tav>
                                      </p:tavLst>
                                    </p:anim>
                                    <p:anim calcmode="lin" valueType="num">
                                      <p:cBhvr>
                                        <p:cTn id="31" dur="1000" fill="hold"/>
                                        <p:tgtEl>
                                          <p:spTgt spid="7">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32" fill="hold">
                      <p:stCondLst>
                        <p:cond delay="indefinite"/>
                      </p:stCondLst>
                      <p:childTnLst>
                        <p:par>
                          <p:cTn id="33" fill="hold">
                            <p:stCondLst>
                              <p:cond delay="0"/>
                            </p:stCondLst>
                            <p:childTnLst>
                              <p:par>
                                <p:cTn id="34" presetID="42" presetClass="entr" presetSubtype="0" fill="hold" nodeType="clickEffect">
                                  <p:stCondLst>
                                    <p:cond delay="0"/>
                                  </p:stCondLst>
                                  <p:childTnLst>
                                    <p:set>
                                      <p:cBhvr>
                                        <p:cTn id="35" dur="1" fill="hold">
                                          <p:stCondLst>
                                            <p:cond delay="0"/>
                                          </p:stCondLst>
                                        </p:cTn>
                                        <p:tgtEl>
                                          <p:spTgt spid="7">
                                            <p:txEl>
                                              <p:pRg st="4" end="4"/>
                                            </p:txEl>
                                          </p:spTgt>
                                        </p:tgtEl>
                                        <p:attrNameLst>
                                          <p:attrName>style.visibility</p:attrName>
                                        </p:attrNameLst>
                                      </p:cBhvr>
                                      <p:to>
                                        <p:strVal val="visible"/>
                                      </p:to>
                                    </p:set>
                                    <p:animEffect transition="in" filter="fade">
                                      <p:cBhvr>
                                        <p:cTn id="36" dur="1000"/>
                                        <p:tgtEl>
                                          <p:spTgt spid="7">
                                            <p:txEl>
                                              <p:pRg st="4" end="4"/>
                                            </p:txEl>
                                          </p:spTgt>
                                        </p:tgtEl>
                                      </p:cBhvr>
                                    </p:animEffect>
                                    <p:anim calcmode="lin" valueType="num">
                                      <p:cBhvr>
                                        <p:cTn id="37" dur="1000" fill="hold"/>
                                        <p:tgtEl>
                                          <p:spTgt spid="7">
                                            <p:txEl>
                                              <p:pRg st="4" end="4"/>
                                            </p:txEl>
                                          </p:spTgt>
                                        </p:tgtEl>
                                        <p:attrNameLst>
                                          <p:attrName>ppt_x</p:attrName>
                                        </p:attrNameLst>
                                      </p:cBhvr>
                                      <p:tavLst>
                                        <p:tav tm="0">
                                          <p:val>
                                            <p:strVal val="#ppt_x"/>
                                          </p:val>
                                        </p:tav>
                                        <p:tav tm="100000">
                                          <p:val>
                                            <p:strVal val="#ppt_x"/>
                                          </p:val>
                                        </p:tav>
                                      </p:tavLst>
                                    </p:anim>
                                    <p:anim calcmode="lin" valueType="num">
                                      <p:cBhvr>
                                        <p:cTn id="38" dur="1000" fill="hold"/>
                                        <p:tgtEl>
                                          <p:spTgt spid="7">
                                            <p:txEl>
                                              <p:pRg st="4" end="4"/>
                                            </p:txEl>
                                          </p:spTgt>
                                        </p:tgtEl>
                                        <p:attrNameLst>
                                          <p:attrName>ppt_y</p:attrName>
                                        </p:attrNameLst>
                                      </p:cBhvr>
                                      <p:tavLst>
                                        <p:tav tm="0">
                                          <p:val>
                                            <p:strVal val="#ppt_y+.1"/>
                                          </p:val>
                                        </p:tav>
                                        <p:tav tm="100000">
                                          <p:val>
                                            <p:strVal val="#ppt_y"/>
                                          </p:val>
                                        </p:tav>
                                      </p:tavLst>
                                    </p:anim>
                                  </p:childTnLst>
                                </p:cTn>
                              </p:par>
                              <p:par>
                                <p:cTn id="39" presetID="42" presetClass="entr" presetSubtype="0" fill="hold" nodeType="withEffect">
                                  <p:stCondLst>
                                    <p:cond delay="0"/>
                                  </p:stCondLst>
                                  <p:childTnLst>
                                    <p:set>
                                      <p:cBhvr>
                                        <p:cTn id="40" dur="1" fill="hold">
                                          <p:stCondLst>
                                            <p:cond delay="0"/>
                                          </p:stCondLst>
                                        </p:cTn>
                                        <p:tgtEl>
                                          <p:spTgt spid="7">
                                            <p:txEl>
                                              <p:pRg st="5" end="5"/>
                                            </p:txEl>
                                          </p:spTgt>
                                        </p:tgtEl>
                                        <p:attrNameLst>
                                          <p:attrName>style.visibility</p:attrName>
                                        </p:attrNameLst>
                                      </p:cBhvr>
                                      <p:to>
                                        <p:strVal val="visible"/>
                                      </p:to>
                                    </p:set>
                                    <p:animEffect transition="in" filter="fade">
                                      <p:cBhvr>
                                        <p:cTn id="41" dur="1000"/>
                                        <p:tgtEl>
                                          <p:spTgt spid="7">
                                            <p:txEl>
                                              <p:pRg st="5" end="5"/>
                                            </p:txEl>
                                          </p:spTgt>
                                        </p:tgtEl>
                                      </p:cBhvr>
                                    </p:animEffect>
                                    <p:anim calcmode="lin" valueType="num">
                                      <p:cBhvr>
                                        <p:cTn id="42" dur="1000" fill="hold"/>
                                        <p:tgtEl>
                                          <p:spTgt spid="7">
                                            <p:txEl>
                                              <p:pRg st="5" end="5"/>
                                            </p:txEl>
                                          </p:spTgt>
                                        </p:tgtEl>
                                        <p:attrNameLst>
                                          <p:attrName>ppt_x</p:attrName>
                                        </p:attrNameLst>
                                      </p:cBhvr>
                                      <p:tavLst>
                                        <p:tav tm="0">
                                          <p:val>
                                            <p:strVal val="#ppt_x"/>
                                          </p:val>
                                        </p:tav>
                                        <p:tav tm="100000">
                                          <p:val>
                                            <p:strVal val="#ppt_x"/>
                                          </p:val>
                                        </p:tav>
                                      </p:tavLst>
                                    </p:anim>
                                    <p:anim calcmode="lin" valueType="num">
                                      <p:cBhvr>
                                        <p:cTn id="43" dur="1000" fill="hold"/>
                                        <p:tgtEl>
                                          <p:spTgt spid="7">
                                            <p:txEl>
                                              <p:pRg st="5" end="5"/>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22787" y="-23497"/>
            <a:ext cx="7696200" cy="646331"/>
          </a:xfrm>
          <a:prstGeom prst="rect">
            <a:avLst/>
          </a:prstGeom>
        </p:spPr>
        <p:txBody>
          <a:bodyPr wrap="square">
            <a:spAutoFit/>
          </a:bodyPr>
          <a:lstStyle/>
          <a:p>
            <a:pPr lvl="0" algn="just">
              <a:lnSpc>
                <a:spcPct val="150000"/>
              </a:lnSpc>
            </a:pPr>
            <a:r>
              <a:rPr lang="en-US" sz="2400" b="1" cap="all"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1.1. </a:t>
            </a:r>
            <a:r>
              <a:rPr lang="en-US" sz="2400" b="1" cap="all"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Khái</a:t>
            </a:r>
            <a:r>
              <a:rPr lang="en-US" sz="2400" b="1" cap="all"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cap="all"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niệm</a:t>
            </a:r>
            <a:r>
              <a:rPr lang="en-US" sz="2400" b="1" cap="all"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cap="all"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về</a:t>
            </a:r>
            <a:r>
              <a:rPr lang="en-US" sz="2400" b="1" cap="all"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cap="all"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hành</a:t>
            </a:r>
            <a:r>
              <a:rPr lang="en-US" sz="2400" b="1" cap="all"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cap="all"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lang</a:t>
            </a:r>
            <a:r>
              <a:rPr lang="en-US" sz="2400" b="1" cap="all"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cap="all"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vận</a:t>
            </a:r>
            <a:r>
              <a:rPr lang="en-US" sz="2400" b="1" cap="all"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cap="all"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tải</a:t>
            </a:r>
            <a:endParaRPr lang="en-US" sz="2400" b="1" cap="all"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endParaRPr>
          </a:p>
        </p:txBody>
      </p:sp>
      <p:sp>
        <p:nvSpPr>
          <p:cNvPr id="4" name="Cloud Callout 3"/>
          <p:cNvSpPr/>
          <p:nvPr/>
        </p:nvSpPr>
        <p:spPr>
          <a:xfrm>
            <a:off x="76200" y="622834"/>
            <a:ext cx="6019800" cy="1205966"/>
          </a:xfrm>
          <a:prstGeom prst="cloudCallout">
            <a:avLst>
              <a:gd name="adj1" fmla="val 13605"/>
              <a:gd name="adj2" fmla="val 81914"/>
            </a:avLst>
          </a:prstGeom>
        </p:spPr>
        <p:style>
          <a:lnRef idx="3">
            <a:schemeClr val="lt1"/>
          </a:lnRef>
          <a:fillRef idx="1">
            <a:schemeClr val="accent1"/>
          </a:fillRef>
          <a:effectRef idx="1">
            <a:schemeClr val="accent1"/>
          </a:effectRef>
          <a:fontRef idx="minor">
            <a:schemeClr val="lt1"/>
          </a:fontRef>
        </p:style>
        <p:txBody>
          <a:bodyPr rtlCol="0" anchor="ctr"/>
          <a:lstStyle/>
          <a:p>
            <a:pPr algn="ctr"/>
            <a:r>
              <a:rPr lang="en-US" sz="2800" b="1" dirty="0" err="1" smtClean="0">
                <a:latin typeface="Times New Roman" panose="02020603050405020304" pitchFamily="18" charset="0"/>
                <a:cs typeface="Times New Roman" panose="02020603050405020304" pitchFamily="18" charset="0"/>
              </a:rPr>
              <a:t>Hành</a:t>
            </a:r>
            <a:r>
              <a:rPr lang="en-US" sz="2800" b="1" dirty="0" smtClean="0">
                <a:latin typeface="Times New Roman" panose="02020603050405020304" pitchFamily="18" charset="0"/>
                <a:cs typeface="Times New Roman" panose="02020603050405020304" pitchFamily="18" charset="0"/>
              </a:rPr>
              <a:t> </a:t>
            </a:r>
            <a:r>
              <a:rPr lang="en-US" sz="2800" b="1" dirty="0" err="1" smtClean="0">
                <a:latin typeface="Times New Roman" panose="02020603050405020304" pitchFamily="18" charset="0"/>
                <a:cs typeface="Times New Roman" panose="02020603050405020304" pitchFamily="18" charset="0"/>
              </a:rPr>
              <a:t>lang</a:t>
            </a:r>
            <a:r>
              <a:rPr lang="en-US" sz="2800" b="1" dirty="0" smtClean="0">
                <a:latin typeface="Times New Roman" panose="02020603050405020304" pitchFamily="18" charset="0"/>
                <a:cs typeface="Times New Roman" panose="02020603050405020304" pitchFamily="18" charset="0"/>
              </a:rPr>
              <a:t> </a:t>
            </a:r>
            <a:r>
              <a:rPr lang="en-US" sz="2800" b="1" dirty="0" err="1" smtClean="0">
                <a:latin typeface="Times New Roman" panose="02020603050405020304" pitchFamily="18" charset="0"/>
                <a:cs typeface="Times New Roman" panose="02020603050405020304" pitchFamily="18" charset="0"/>
              </a:rPr>
              <a:t>vận</a:t>
            </a:r>
            <a:r>
              <a:rPr lang="en-US" sz="2800" b="1" dirty="0" smtClean="0">
                <a:latin typeface="Times New Roman" panose="02020603050405020304" pitchFamily="18" charset="0"/>
                <a:cs typeface="Times New Roman" panose="02020603050405020304" pitchFamily="18" charset="0"/>
              </a:rPr>
              <a:t> </a:t>
            </a:r>
            <a:r>
              <a:rPr lang="en-US" sz="2800" b="1" dirty="0" err="1" smtClean="0">
                <a:latin typeface="Times New Roman" panose="02020603050405020304" pitchFamily="18" charset="0"/>
                <a:cs typeface="Times New Roman" panose="02020603050405020304" pitchFamily="18" charset="0"/>
              </a:rPr>
              <a:t>tải</a:t>
            </a:r>
            <a:r>
              <a:rPr lang="en-US" sz="2800" b="1" dirty="0">
                <a:latin typeface="Times New Roman" panose="02020603050405020304" pitchFamily="18" charset="0"/>
                <a:cs typeface="Times New Roman" panose="02020603050405020304" pitchFamily="18" charset="0"/>
              </a:rPr>
              <a:t> </a:t>
            </a:r>
            <a:r>
              <a:rPr lang="en-US" sz="2800" b="1" dirty="0" err="1" smtClean="0">
                <a:latin typeface="Times New Roman" panose="02020603050405020304" pitchFamily="18" charset="0"/>
                <a:cs typeface="Times New Roman" panose="02020603050405020304" pitchFamily="18" charset="0"/>
              </a:rPr>
              <a:t>là</a:t>
            </a:r>
            <a:r>
              <a:rPr lang="en-US" sz="2800" b="1" dirty="0" smtClean="0">
                <a:latin typeface="Times New Roman" panose="02020603050405020304" pitchFamily="18" charset="0"/>
                <a:cs typeface="Times New Roman" panose="02020603050405020304" pitchFamily="18" charset="0"/>
              </a:rPr>
              <a:t> </a:t>
            </a:r>
            <a:r>
              <a:rPr lang="en-US" sz="2800" b="1" dirty="0" err="1" smtClean="0">
                <a:latin typeface="Times New Roman" panose="02020603050405020304" pitchFamily="18" charset="0"/>
                <a:cs typeface="Times New Roman" panose="02020603050405020304" pitchFamily="18" charset="0"/>
              </a:rPr>
              <a:t>gì</a:t>
            </a:r>
            <a:r>
              <a:rPr lang="en-US" sz="2800" b="1" dirty="0" smtClean="0">
                <a:latin typeface="Times New Roman" panose="02020603050405020304" pitchFamily="18" charset="0"/>
                <a:cs typeface="Times New Roman" panose="02020603050405020304" pitchFamily="18" charset="0"/>
              </a:rPr>
              <a:t> ?</a:t>
            </a:r>
            <a:endParaRPr lang="en-US" sz="2800" b="1" dirty="0">
              <a:latin typeface="Times New Roman" panose="02020603050405020304" pitchFamily="18" charset="0"/>
              <a:cs typeface="Times New Roman" panose="02020603050405020304" pitchFamily="18" charset="0"/>
            </a:endParaRPr>
          </a:p>
        </p:txBody>
      </p:sp>
      <p:sp>
        <p:nvSpPr>
          <p:cNvPr id="5" name="Rectangle 4"/>
          <p:cNvSpPr/>
          <p:nvPr/>
        </p:nvSpPr>
        <p:spPr>
          <a:xfrm>
            <a:off x="0" y="1981200"/>
            <a:ext cx="8873613" cy="4770537"/>
          </a:xfrm>
          <a:prstGeom prst="rect">
            <a:avLst/>
          </a:prstGeom>
        </p:spPr>
        <p:txBody>
          <a:bodyPr wrap="square">
            <a:spAutoFit/>
          </a:bodyPr>
          <a:lstStyle/>
          <a:p>
            <a:pPr marL="457200" indent="-457200" algn="just">
              <a:lnSpc>
                <a:spcPct val="150000"/>
              </a:lnSpc>
              <a:spcBef>
                <a:spcPts val="300"/>
              </a:spcBef>
              <a:spcAft>
                <a:spcPts val="300"/>
              </a:spcAft>
              <a:buFont typeface="Wingdings" panose="05000000000000000000" pitchFamily="2" charset="2"/>
              <a:buChar char="q"/>
            </a:pPr>
            <a:r>
              <a:rPr lang="en-US" sz="2800" b="1" dirty="0" err="1">
                <a:solidFill>
                  <a:srgbClr val="000000"/>
                </a:solidFill>
                <a:latin typeface="Times New Roman" panose="02020603050405020304" pitchFamily="18" charset="0"/>
                <a:ea typeface="Calibri" panose="020F0502020204030204" pitchFamily="34" charset="0"/>
              </a:rPr>
              <a:t>Hành</a:t>
            </a:r>
            <a:r>
              <a:rPr lang="en-US" sz="2800" b="1" dirty="0">
                <a:solidFill>
                  <a:srgbClr val="000000"/>
                </a:solidFill>
                <a:latin typeface="Times New Roman" panose="02020603050405020304" pitchFamily="18" charset="0"/>
                <a:ea typeface="Calibri" panose="020F0502020204030204" pitchFamily="34" charset="0"/>
              </a:rPr>
              <a:t> </a:t>
            </a:r>
            <a:r>
              <a:rPr lang="en-US" sz="2800" b="1" dirty="0" err="1">
                <a:solidFill>
                  <a:srgbClr val="000000"/>
                </a:solidFill>
                <a:latin typeface="Times New Roman" panose="02020603050405020304" pitchFamily="18" charset="0"/>
                <a:ea typeface="Calibri" panose="020F0502020204030204" pitchFamily="34" charset="0"/>
              </a:rPr>
              <a:t>lang</a:t>
            </a:r>
            <a:r>
              <a:rPr lang="en-US" sz="2800" b="1" dirty="0">
                <a:solidFill>
                  <a:srgbClr val="000000"/>
                </a:solidFill>
                <a:latin typeface="Times New Roman" panose="02020603050405020304" pitchFamily="18" charset="0"/>
                <a:ea typeface="Calibri" panose="020F0502020204030204" pitchFamily="34" charset="0"/>
              </a:rPr>
              <a:t> </a:t>
            </a:r>
            <a:r>
              <a:rPr lang="en-US" sz="2800" b="1" dirty="0" err="1">
                <a:solidFill>
                  <a:srgbClr val="000000"/>
                </a:solidFill>
                <a:latin typeface="Times New Roman" panose="02020603050405020304" pitchFamily="18" charset="0"/>
                <a:ea typeface="Calibri" panose="020F0502020204030204" pitchFamily="34" charset="0"/>
              </a:rPr>
              <a:t>vận</a:t>
            </a:r>
            <a:r>
              <a:rPr lang="en-US" sz="2800" b="1" dirty="0">
                <a:solidFill>
                  <a:srgbClr val="000000"/>
                </a:solidFill>
                <a:latin typeface="Times New Roman" panose="02020603050405020304" pitchFamily="18" charset="0"/>
                <a:ea typeface="Calibri" panose="020F0502020204030204" pitchFamily="34" charset="0"/>
              </a:rPr>
              <a:t> </a:t>
            </a:r>
            <a:r>
              <a:rPr lang="en-US" sz="2800" b="1" dirty="0" err="1">
                <a:solidFill>
                  <a:srgbClr val="000000"/>
                </a:solidFill>
                <a:latin typeface="Times New Roman" panose="02020603050405020304" pitchFamily="18" charset="0"/>
                <a:ea typeface="Calibri" panose="020F0502020204030204" pitchFamily="34" charset="0"/>
              </a:rPr>
              <a:t>tải</a:t>
            </a:r>
            <a:r>
              <a:rPr lang="en-US" sz="2800" b="1" dirty="0">
                <a:solidFill>
                  <a:srgbClr val="000000"/>
                </a:solidFill>
                <a:latin typeface="Times New Roman" panose="02020603050405020304" pitchFamily="18" charset="0"/>
                <a:ea typeface="Calibri" panose="020F0502020204030204" pitchFamily="34" charset="0"/>
              </a:rPr>
              <a:t> </a:t>
            </a:r>
            <a:r>
              <a:rPr lang="en-US" sz="2800" dirty="0" err="1">
                <a:solidFill>
                  <a:srgbClr val="000000"/>
                </a:solidFill>
                <a:latin typeface="Times New Roman" panose="02020603050405020304" pitchFamily="18" charset="0"/>
                <a:ea typeface="Calibri" panose="020F0502020204030204" pitchFamily="34" charset="0"/>
              </a:rPr>
              <a:t>là</a:t>
            </a:r>
            <a:r>
              <a:rPr lang="en-US" sz="2800" dirty="0">
                <a:solidFill>
                  <a:srgbClr val="000000"/>
                </a:solidFill>
                <a:latin typeface="Times New Roman" panose="02020603050405020304" pitchFamily="18" charset="0"/>
                <a:ea typeface="Calibri" panose="020F0502020204030204" pitchFamily="34" charset="0"/>
              </a:rPr>
              <a:t> </a:t>
            </a:r>
            <a:r>
              <a:rPr lang="en-US" sz="2800" dirty="0" err="1">
                <a:solidFill>
                  <a:srgbClr val="000000"/>
                </a:solidFill>
                <a:latin typeface="Times New Roman" panose="02020603050405020304" pitchFamily="18" charset="0"/>
                <a:ea typeface="Calibri" panose="020F0502020204030204" pitchFamily="34" charset="0"/>
              </a:rPr>
              <a:t>một</a:t>
            </a:r>
            <a:r>
              <a:rPr lang="en-US" sz="2800" dirty="0">
                <a:solidFill>
                  <a:srgbClr val="000000"/>
                </a:solidFill>
                <a:latin typeface="Times New Roman" panose="02020603050405020304" pitchFamily="18" charset="0"/>
                <a:ea typeface="Calibri" panose="020F0502020204030204" pitchFamily="34" charset="0"/>
              </a:rPr>
              <a:t> </a:t>
            </a:r>
            <a:r>
              <a:rPr lang="en-US" sz="2800" b="1" dirty="0" err="1">
                <a:solidFill>
                  <a:srgbClr val="000000"/>
                </a:solidFill>
                <a:latin typeface="Times New Roman" panose="02020603050405020304" pitchFamily="18" charset="0"/>
                <a:ea typeface="Calibri" panose="020F0502020204030204" pitchFamily="34" charset="0"/>
              </a:rPr>
              <a:t>không</a:t>
            </a:r>
            <a:r>
              <a:rPr lang="en-US" sz="2800" b="1" dirty="0">
                <a:solidFill>
                  <a:srgbClr val="000000"/>
                </a:solidFill>
                <a:latin typeface="Times New Roman" panose="02020603050405020304" pitchFamily="18" charset="0"/>
                <a:ea typeface="Calibri" panose="020F0502020204030204" pitchFamily="34" charset="0"/>
              </a:rPr>
              <a:t> </a:t>
            </a:r>
            <a:r>
              <a:rPr lang="en-US" sz="2800" b="1" dirty="0" err="1">
                <a:solidFill>
                  <a:srgbClr val="000000"/>
                </a:solidFill>
                <a:latin typeface="Times New Roman" panose="02020603050405020304" pitchFamily="18" charset="0"/>
                <a:ea typeface="Calibri" panose="020F0502020204030204" pitchFamily="34" charset="0"/>
              </a:rPr>
              <a:t>gian</a:t>
            </a:r>
            <a:r>
              <a:rPr lang="en-US" sz="2800" b="1" dirty="0">
                <a:solidFill>
                  <a:srgbClr val="000000"/>
                </a:solidFill>
                <a:latin typeface="Times New Roman" panose="02020603050405020304" pitchFamily="18" charset="0"/>
                <a:ea typeface="Calibri" panose="020F0502020204030204" pitchFamily="34" charset="0"/>
              </a:rPr>
              <a:t> </a:t>
            </a:r>
            <a:r>
              <a:rPr lang="en-US" sz="2800" b="1" dirty="0" err="1">
                <a:solidFill>
                  <a:srgbClr val="000000"/>
                </a:solidFill>
                <a:latin typeface="Times New Roman" panose="02020603050405020304" pitchFamily="18" charset="0"/>
                <a:ea typeface="Calibri" panose="020F0502020204030204" pitchFamily="34" charset="0"/>
              </a:rPr>
              <a:t>lưu</a:t>
            </a:r>
            <a:r>
              <a:rPr lang="en-US" sz="2800" b="1" dirty="0">
                <a:solidFill>
                  <a:srgbClr val="000000"/>
                </a:solidFill>
                <a:latin typeface="Times New Roman" panose="02020603050405020304" pitchFamily="18" charset="0"/>
                <a:ea typeface="Calibri" panose="020F0502020204030204" pitchFamily="34" charset="0"/>
              </a:rPr>
              <a:t> </a:t>
            </a:r>
            <a:r>
              <a:rPr lang="en-US" sz="2800" b="1" dirty="0" err="1">
                <a:solidFill>
                  <a:srgbClr val="000000"/>
                </a:solidFill>
                <a:latin typeface="Times New Roman" panose="02020603050405020304" pitchFamily="18" charset="0"/>
                <a:ea typeface="Calibri" panose="020F0502020204030204" pitchFamily="34" charset="0"/>
              </a:rPr>
              <a:t>thông</a:t>
            </a:r>
            <a:r>
              <a:rPr lang="en-US" sz="2800" b="1" dirty="0">
                <a:solidFill>
                  <a:srgbClr val="000000"/>
                </a:solidFill>
                <a:latin typeface="Times New Roman" panose="02020603050405020304" pitchFamily="18" charset="0"/>
                <a:ea typeface="Calibri" panose="020F0502020204030204" pitchFamily="34" charset="0"/>
              </a:rPr>
              <a:t> </a:t>
            </a:r>
            <a:r>
              <a:rPr lang="en-US" sz="2800" b="1" dirty="0" err="1">
                <a:solidFill>
                  <a:srgbClr val="000000"/>
                </a:solidFill>
                <a:latin typeface="Times New Roman" panose="02020603050405020304" pitchFamily="18" charset="0"/>
                <a:ea typeface="Calibri" panose="020F0502020204030204" pitchFamily="34" charset="0"/>
              </a:rPr>
              <a:t>hàng</a:t>
            </a:r>
            <a:r>
              <a:rPr lang="en-US" sz="2800" b="1" dirty="0">
                <a:solidFill>
                  <a:srgbClr val="000000"/>
                </a:solidFill>
                <a:latin typeface="Times New Roman" panose="02020603050405020304" pitchFamily="18" charset="0"/>
                <a:ea typeface="Calibri" panose="020F0502020204030204" pitchFamily="34" charset="0"/>
              </a:rPr>
              <a:t> </a:t>
            </a:r>
            <a:r>
              <a:rPr lang="en-US" sz="2800" b="1" dirty="0" err="1">
                <a:solidFill>
                  <a:srgbClr val="000000"/>
                </a:solidFill>
                <a:latin typeface="Times New Roman" panose="02020603050405020304" pitchFamily="18" charset="0"/>
                <a:ea typeface="Calibri" panose="020F0502020204030204" pitchFamily="34" charset="0"/>
              </a:rPr>
              <a:t>hóa</a:t>
            </a:r>
            <a:r>
              <a:rPr lang="en-US" sz="2800" b="1" dirty="0">
                <a:solidFill>
                  <a:srgbClr val="000000"/>
                </a:solidFill>
                <a:latin typeface="Times New Roman" panose="02020603050405020304" pitchFamily="18" charset="0"/>
                <a:ea typeface="Calibri" panose="020F0502020204030204" pitchFamily="34" charset="0"/>
              </a:rPr>
              <a:t> </a:t>
            </a:r>
            <a:r>
              <a:rPr lang="en-US" sz="2800" dirty="0" err="1">
                <a:solidFill>
                  <a:srgbClr val="000000"/>
                </a:solidFill>
                <a:latin typeface="Times New Roman" panose="02020603050405020304" pitchFamily="18" charset="0"/>
                <a:ea typeface="Calibri" panose="020F0502020204030204" pitchFamily="34" charset="0"/>
              </a:rPr>
              <a:t>kinh</a:t>
            </a:r>
            <a:r>
              <a:rPr lang="en-US" sz="2800" dirty="0">
                <a:solidFill>
                  <a:srgbClr val="000000"/>
                </a:solidFill>
                <a:latin typeface="Times New Roman" panose="02020603050405020304" pitchFamily="18" charset="0"/>
                <a:ea typeface="Calibri" panose="020F0502020204030204" pitchFamily="34" charset="0"/>
              </a:rPr>
              <a:t> </a:t>
            </a:r>
            <a:r>
              <a:rPr lang="en-US" sz="2800" dirty="0" err="1" smtClean="0">
                <a:solidFill>
                  <a:srgbClr val="000000"/>
                </a:solidFill>
                <a:latin typeface="Times New Roman" panose="02020603050405020304" pitchFamily="18" charset="0"/>
                <a:ea typeface="Calibri" panose="020F0502020204030204" pitchFamily="34" charset="0"/>
              </a:rPr>
              <a:t>tế</a:t>
            </a:r>
            <a:r>
              <a:rPr lang="en-US" sz="2800" dirty="0" smtClean="0">
                <a:solidFill>
                  <a:srgbClr val="000000"/>
                </a:solidFill>
                <a:latin typeface="Times New Roman" panose="02020603050405020304" pitchFamily="18" charset="0"/>
                <a:ea typeface="Calibri" panose="020F0502020204030204" pitchFamily="34" charset="0"/>
              </a:rPr>
              <a:t>;</a:t>
            </a:r>
          </a:p>
          <a:p>
            <a:pPr marL="457200" indent="-457200" algn="just">
              <a:lnSpc>
                <a:spcPct val="150000"/>
              </a:lnSpc>
              <a:spcBef>
                <a:spcPts val="300"/>
              </a:spcBef>
              <a:spcAft>
                <a:spcPts val="300"/>
              </a:spcAft>
              <a:buFont typeface="Wingdings" panose="05000000000000000000" pitchFamily="2" charset="2"/>
              <a:buChar char="q"/>
            </a:pPr>
            <a:r>
              <a:rPr lang="en-US" sz="2800" dirty="0" err="1" smtClean="0">
                <a:solidFill>
                  <a:srgbClr val="000000"/>
                </a:solidFill>
                <a:latin typeface="Times New Roman" panose="02020603050405020304" pitchFamily="18" charset="0"/>
                <a:ea typeface="Calibri" panose="020F0502020204030204" pitchFamily="34" charset="0"/>
              </a:rPr>
              <a:t>Có</a:t>
            </a:r>
            <a:r>
              <a:rPr lang="en-US" sz="2800" dirty="0" smtClean="0">
                <a:solidFill>
                  <a:srgbClr val="000000"/>
                </a:solidFill>
                <a:latin typeface="Times New Roman" panose="02020603050405020304" pitchFamily="18" charset="0"/>
                <a:ea typeface="Calibri" panose="020F0502020204030204" pitchFamily="34" charset="0"/>
              </a:rPr>
              <a:t> </a:t>
            </a:r>
            <a:r>
              <a:rPr lang="en-US" sz="2800" dirty="0" err="1">
                <a:solidFill>
                  <a:srgbClr val="000000"/>
                </a:solidFill>
                <a:latin typeface="Times New Roman" panose="02020603050405020304" pitchFamily="18" charset="0"/>
                <a:ea typeface="Calibri" panose="020F0502020204030204" pitchFamily="34" charset="0"/>
              </a:rPr>
              <a:t>giới</a:t>
            </a:r>
            <a:r>
              <a:rPr lang="en-US" sz="2800" dirty="0">
                <a:solidFill>
                  <a:srgbClr val="000000"/>
                </a:solidFill>
                <a:latin typeface="Times New Roman" panose="02020603050405020304" pitchFamily="18" charset="0"/>
                <a:ea typeface="Calibri" panose="020F0502020204030204" pitchFamily="34" charset="0"/>
              </a:rPr>
              <a:t> </a:t>
            </a:r>
            <a:r>
              <a:rPr lang="en-US" sz="2800" dirty="0" err="1">
                <a:solidFill>
                  <a:srgbClr val="000000"/>
                </a:solidFill>
                <a:latin typeface="Times New Roman" panose="02020603050405020304" pitchFamily="18" charset="0"/>
                <a:ea typeface="Calibri" panose="020F0502020204030204" pitchFamily="34" charset="0"/>
              </a:rPr>
              <a:t>hạn</a:t>
            </a:r>
            <a:r>
              <a:rPr lang="en-US" sz="2800" dirty="0">
                <a:solidFill>
                  <a:srgbClr val="000000"/>
                </a:solidFill>
                <a:latin typeface="Times New Roman" panose="02020603050405020304" pitchFamily="18" charset="0"/>
                <a:ea typeface="Calibri" panose="020F0502020204030204" pitchFamily="34" charset="0"/>
              </a:rPr>
              <a:t> </a:t>
            </a:r>
            <a:r>
              <a:rPr lang="en-US" sz="2800" dirty="0" err="1">
                <a:solidFill>
                  <a:srgbClr val="000000"/>
                </a:solidFill>
                <a:latin typeface="Times New Roman" panose="02020603050405020304" pitchFamily="18" charset="0"/>
                <a:ea typeface="Calibri" panose="020F0502020204030204" pitchFamily="34" charset="0"/>
              </a:rPr>
              <a:t>về</a:t>
            </a:r>
            <a:r>
              <a:rPr lang="en-US" sz="2800" dirty="0">
                <a:solidFill>
                  <a:srgbClr val="000000"/>
                </a:solidFill>
                <a:latin typeface="Times New Roman" panose="02020603050405020304" pitchFamily="18" charset="0"/>
                <a:ea typeface="Calibri" panose="020F0502020204030204" pitchFamily="34" charset="0"/>
              </a:rPr>
              <a:t> </a:t>
            </a:r>
            <a:r>
              <a:rPr lang="en-US" sz="2800" dirty="0" err="1">
                <a:solidFill>
                  <a:srgbClr val="000000"/>
                </a:solidFill>
                <a:latin typeface="Times New Roman" panose="02020603050405020304" pitchFamily="18" charset="0"/>
                <a:ea typeface="Calibri" panose="020F0502020204030204" pitchFamily="34" charset="0"/>
              </a:rPr>
              <a:t>chiều</a:t>
            </a:r>
            <a:r>
              <a:rPr lang="en-US" sz="2800" dirty="0">
                <a:solidFill>
                  <a:srgbClr val="000000"/>
                </a:solidFill>
                <a:latin typeface="Times New Roman" panose="02020603050405020304" pitchFamily="18" charset="0"/>
                <a:ea typeface="Calibri" panose="020F0502020204030204" pitchFamily="34" charset="0"/>
              </a:rPr>
              <a:t> </a:t>
            </a:r>
            <a:r>
              <a:rPr lang="en-US" sz="2800" dirty="0" err="1">
                <a:solidFill>
                  <a:srgbClr val="000000"/>
                </a:solidFill>
                <a:latin typeface="Times New Roman" panose="02020603050405020304" pitchFamily="18" charset="0"/>
                <a:ea typeface="Calibri" panose="020F0502020204030204" pitchFamily="34" charset="0"/>
              </a:rPr>
              <a:t>dài</a:t>
            </a:r>
            <a:r>
              <a:rPr lang="en-US" sz="2800" dirty="0">
                <a:solidFill>
                  <a:srgbClr val="000000"/>
                </a:solidFill>
                <a:latin typeface="Times New Roman" panose="02020603050405020304" pitchFamily="18" charset="0"/>
                <a:ea typeface="Calibri" panose="020F0502020204030204" pitchFamily="34" charset="0"/>
              </a:rPr>
              <a:t> </a:t>
            </a:r>
            <a:r>
              <a:rPr lang="en-US" sz="2800" dirty="0" err="1">
                <a:solidFill>
                  <a:srgbClr val="000000"/>
                </a:solidFill>
                <a:latin typeface="Times New Roman" panose="02020603050405020304" pitchFamily="18" charset="0"/>
                <a:ea typeface="Calibri" panose="020F0502020204030204" pitchFamily="34" charset="0"/>
              </a:rPr>
              <a:t>và</a:t>
            </a:r>
            <a:r>
              <a:rPr lang="en-US" sz="2800" dirty="0">
                <a:solidFill>
                  <a:srgbClr val="000000"/>
                </a:solidFill>
                <a:latin typeface="Times New Roman" panose="02020603050405020304" pitchFamily="18" charset="0"/>
                <a:ea typeface="Calibri" panose="020F0502020204030204" pitchFamily="34" charset="0"/>
              </a:rPr>
              <a:t> </a:t>
            </a:r>
            <a:r>
              <a:rPr lang="en-US" sz="2800" dirty="0" err="1">
                <a:solidFill>
                  <a:srgbClr val="000000"/>
                </a:solidFill>
                <a:latin typeface="Times New Roman" panose="02020603050405020304" pitchFamily="18" charset="0"/>
                <a:ea typeface="Calibri" panose="020F0502020204030204" pitchFamily="34" charset="0"/>
              </a:rPr>
              <a:t>chiều</a:t>
            </a:r>
            <a:r>
              <a:rPr lang="en-US" sz="2800" dirty="0">
                <a:solidFill>
                  <a:srgbClr val="000000"/>
                </a:solidFill>
                <a:latin typeface="Times New Roman" panose="02020603050405020304" pitchFamily="18" charset="0"/>
                <a:ea typeface="Calibri" panose="020F0502020204030204" pitchFamily="34" charset="0"/>
              </a:rPr>
              <a:t> </a:t>
            </a:r>
            <a:r>
              <a:rPr lang="en-US" sz="2800" dirty="0" err="1">
                <a:solidFill>
                  <a:srgbClr val="000000"/>
                </a:solidFill>
                <a:latin typeface="Times New Roman" panose="02020603050405020304" pitchFamily="18" charset="0"/>
                <a:ea typeface="Calibri" panose="020F0502020204030204" pitchFamily="34" charset="0"/>
              </a:rPr>
              <a:t>rộng</a:t>
            </a:r>
            <a:r>
              <a:rPr lang="en-US" sz="2800" dirty="0">
                <a:solidFill>
                  <a:srgbClr val="000000"/>
                </a:solidFill>
                <a:latin typeface="Times New Roman" panose="02020603050405020304" pitchFamily="18" charset="0"/>
                <a:ea typeface="Calibri" panose="020F0502020204030204" pitchFamily="34" charset="0"/>
              </a:rPr>
              <a:t>, </a:t>
            </a:r>
            <a:r>
              <a:rPr lang="en-US" sz="2800" dirty="0" err="1">
                <a:solidFill>
                  <a:srgbClr val="000000"/>
                </a:solidFill>
                <a:latin typeface="Times New Roman" panose="02020603050405020304" pitchFamily="18" charset="0"/>
                <a:ea typeface="Calibri" panose="020F0502020204030204" pitchFamily="34" charset="0"/>
              </a:rPr>
              <a:t>liên</a:t>
            </a:r>
            <a:r>
              <a:rPr lang="en-US" sz="2800" dirty="0">
                <a:solidFill>
                  <a:srgbClr val="000000"/>
                </a:solidFill>
                <a:latin typeface="Times New Roman" panose="02020603050405020304" pitchFamily="18" charset="0"/>
                <a:ea typeface="Calibri" panose="020F0502020204030204" pitchFamily="34" charset="0"/>
              </a:rPr>
              <a:t> </a:t>
            </a:r>
            <a:r>
              <a:rPr lang="en-US" sz="2800" dirty="0" err="1">
                <a:solidFill>
                  <a:srgbClr val="000000"/>
                </a:solidFill>
                <a:latin typeface="Times New Roman" panose="02020603050405020304" pitchFamily="18" charset="0"/>
                <a:ea typeface="Calibri" panose="020F0502020204030204" pitchFamily="34" charset="0"/>
              </a:rPr>
              <a:t>vùng</a:t>
            </a:r>
            <a:r>
              <a:rPr lang="en-US" sz="2800" dirty="0">
                <a:solidFill>
                  <a:srgbClr val="000000"/>
                </a:solidFill>
                <a:latin typeface="Times New Roman" panose="02020603050405020304" pitchFamily="18" charset="0"/>
                <a:ea typeface="Calibri" panose="020F0502020204030204" pitchFamily="34" charset="0"/>
              </a:rPr>
              <a:t> </a:t>
            </a:r>
            <a:r>
              <a:rPr lang="en-US" sz="2800" dirty="0" err="1">
                <a:solidFill>
                  <a:srgbClr val="000000"/>
                </a:solidFill>
                <a:latin typeface="Times New Roman" panose="02020603050405020304" pitchFamily="18" charset="0"/>
                <a:ea typeface="Calibri" panose="020F0502020204030204" pitchFamily="34" charset="0"/>
              </a:rPr>
              <a:t>lãnh</a:t>
            </a:r>
            <a:r>
              <a:rPr lang="en-US" sz="2800" dirty="0">
                <a:solidFill>
                  <a:srgbClr val="000000"/>
                </a:solidFill>
                <a:latin typeface="Times New Roman" panose="02020603050405020304" pitchFamily="18" charset="0"/>
                <a:ea typeface="Calibri" panose="020F0502020204030204" pitchFamily="34" charset="0"/>
              </a:rPr>
              <a:t> </a:t>
            </a:r>
            <a:r>
              <a:rPr lang="en-US" sz="2800" dirty="0" err="1">
                <a:solidFill>
                  <a:srgbClr val="000000"/>
                </a:solidFill>
                <a:latin typeface="Times New Roman" panose="02020603050405020304" pitchFamily="18" charset="0"/>
                <a:ea typeface="Calibri" panose="020F0502020204030204" pitchFamily="34" charset="0"/>
              </a:rPr>
              <a:t>thổ</a:t>
            </a:r>
            <a:r>
              <a:rPr lang="en-US" sz="2800" dirty="0">
                <a:solidFill>
                  <a:srgbClr val="000000"/>
                </a:solidFill>
                <a:latin typeface="Times New Roman" panose="02020603050405020304" pitchFamily="18" charset="0"/>
                <a:ea typeface="Calibri" panose="020F0502020204030204" pitchFamily="34" charset="0"/>
              </a:rPr>
              <a:t> </a:t>
            </a:r>
            <a:r>
              <a:rPr lang="en-US" sz="2800" dirty="0" err="1">
                <a:solidFill>
                  <a:srgbClr val="000000"/>
                </a:solidFill>
                <a:latin typeface="Times New Roman" panose="02020603050405020304" pitchFamily="18" charset="0"/>
                <a:ea typeface="Calibri" panose="020F0502020204030204" pitchFamily="34" charset="0"/>
              </a:rPr>
              <a:t>hoặc</a:t>
            </a:r>
            <a:r>
              <a:rPr lang="en-US" sz="2800" dirty="0">
                <a:solidFill>
                  <a:srgbClr val="000000"/>
                </a:solidFill>
                <a:latin typeface="Times New Roman" panose="02020603050405020304" pitchFamily="18" charset="0"/>
                <a:ea typeface="Calibri" panose="020F0502020204030204" pitchFamily="34" charset="0"/>
              </a:rPr>
              <a:t> </a:t>
            </a:r>
            <a:r>
              <a:rPr lang="en-US" sz="2800" dirty="0" err="1">
                <a:solidFill>
                  <a:srgbClr val="000000"/>
                </a:solidFill>
                <a:latin typeface="Times New Roman" panose="02020603050405020304" pitchFamily="18" charset="0"/>
                <a:ea typeface="Calibri" panose="020F0502020204030204" pitchFamily="34" charset="0"/>
              </a:rPr>
              <a:t>liên</a:t>
            </a:r>
            <a:r>
              <a:rPr lang="en-US" sz="2800" dirty="0">
                <a:solidFill>
                  <a:srgbClr val="000000"/>
                </a:solidFill>
                <a:latin typeface="Times New Roman" panose="02020603050405020304" pitchFamily="18" charset="0"/>
                <a:ea typeface="Calibri" panose="020F0502020204030204" pitchFamily="34" charset="0"/>
              </a:rPr>
              <a:t> </a:t>
            </a:r>
            <a:r>
              <a:rPr lang="en-US" sz="2800" dirty="0" err="1">
                <a:solidFill>
                  <a:srgbClr val="000000"/>
                </a:solidFill>
                <a:latin typeface="Times New Roman" panose="02020603050405020304" pitchFamily="18" charset="0"/>
                <a:ea typeface="Calibri" panose="020F0502020204030204" pitchFamily="34" charset="0"/>
              </a:rPr>
              <a:t>quốc</a:t>
            </a:r>
            <a:r>
              <a:rPr lang="en-US" sz="2800" dirty="0">
                <a:solidFill>
                  <a:srgbClr val="000000"/>
                </a:solidFill>
                <a:latin typeface="Times New Roman" panose="02020603050405020304" pitchFamily="18" charset="0"/>
                <a:ea typeface="Calibri" panose="020F0502020204030204" pitchFamily="34" charset="0"/>
              </a:rPr>
              <a:t> </a:t>
            </a:r>
            <a:r>
              <a:rPr lang="en-US" sz="2800" dirty="0" err="1" smtClean="0">
                <a:solidFill>
                  <a:srgbClr val="000000"/>
                </a:solidFill>
                <a:latin typeface="Times New Roman" panose="02020603050405020304" pitchFamily="18" charset="0"/>
                <a:ea typeface="Calibri" panose="020F0502020204030204" pitchFamily="34" charset="0"/>
              </a:rPr>
              <a:t>gia</a:t>
            </a:r>
            <a:r>
              <a:rPr lang="en-US" sz="2800" dirty="0" smtClean="0">
                <a:solidFill>
                  <a:srgbClr val="000000"/>
                </a:solidFill>
                <a:latin typeface="Times New Roman" panose="02020603050405020304" pitchFamily="18" charset="0"/>
                <a:ea typeface="Calibri" panose="020F0502020204030204" pitchFamily="34" charset="0"/>
              </a:rPr>
              <a:t>;</a:t>
            </a:r>
          </a:p>
          <a:p>
            <a:pPr marL="457200" indent="-457200" algn="just">
              <a:lnSpc>
                <a:spcPct val="150000"/>
              </a:lnSpc>
              <a:spcBef>
                <a:spcPts val="300"/>
              </a:spcBef>
              <a:spcAft>
                <a:spcPts val="300"/>
              </a:spcAft>
              <a:buFont typeface="Wingdings" panose="05000000000000000000" pitchFamily="2" charset="2"/>
              <a:buChar char="q"/>
            </a:pPr>
            <a:r>
              <a:rPr lang="en-US" sz="2800" dirty="0" err="1" smtClean="0">
                <a:solidFill>
                  <a:srgbClr val="000000"/>
                </a:solidFill>
                <a:latin typeface="Times New Roman" panose="02020603050405020304" pitchFamily="18" charset="0"/>
                <a:ea typeface="Calibri" panose="020F0502020204030204" pitchFamily="34" charset="0"/>
              </a:rPr>
              <a:t>Được</a:t>
            </a:r>
            <a:r>
              <a:rPr lang="en-US" sz="2800" dirty="0" smtClean="0">
                <a:solidFill>
                  <a:srgbClr val="000000"/>
                </a:solidFill>
                <a:latin typeface="Times New Roman" panose="02020603050405020304" pitchFamily="18" charset="0"/>
                <a:ea typeface="Calibri" panose="020F0502020204030204" pitchFamily="34" charset="0"/>
              </a:rPr>
              <a:t> </a:t>
            </a:r>
            <a:r>
              <a:rPr lang="en-US" sz="2800" dirty="0" err="1" smtClean="0">
                <a:solidFill>
                  <a:srgbClr val="000000"/>
                </a:solidFill>
                <a:latin typeface="Times New Roman" panose="02020603050405020304" pitchFamily="18" charset="0"/>
                <a:ea typeface="Calibri" panose="020F0502020204030204" pitchFamily="34" charset="0"/>
              </a:rPr>
              <a:t>thành</a:t>
            </a:r>
            <a:r>
              <a:rPr lang="en-US" sz="2800" dirty="0" smtClean="0">
                <a:solidFill>
                  <a:srgbClr val="000000"/>
                </a:solidFill>
                <a:latin typeface="Times New Roman" panose="02020603050405020304" pitchFamily="18" charset="0"/>
                <a:ea typeface="Calibri" panose="020F0502020204030204" pitchFamily="34" charset="0"/>
              </a:rPr>
              <a:t> </a:t>
            </a:r>
            <a:r>
              <a:rPr lang="en-US" sz="2800" dirty="0" err="1">
                <a:solidFill>
                  <a:srgbClr val="000000"/>
                </a:solidFill>
                <a:latin typeface="Times New Roman" panose="02020603050405020304" pitchFamily="18" charset="0"/>
                <a:ea typeface="Calibri" panose="020F0502020204030204" pitchFamily="34" charset="0"/>
              </a:rPr>
              <a:t>lập</a:t>
            </a:r>
            <a:r>
              <a:rPr lang="en-US" sz="2800" dirty="0">
                <a:solidFill>
                  <a:srgbClr val="000000"/>
                </a:solidFill>
                <a:latin typeface="Times New Roman" panose="02020603050405020304" pitchFamily="18" charset="0"/>
                <a:ea typeface="Calibri" panose="020F0502020204030204" pitchFamily="34" charset="0"/>
              </a:rPr>
              <a:t> </a:t>
            </a:r>
            <a:r>
              <a:rPr lang="en-US" sz="2800" dirty="0" err="1" smtClean="0">
                <a:solidFill>
                  <a:srgbClr val="000000"/>
                </a:solidFill>
                <a:latin typeface="Times New Roman" panose="02020603050405020304" pitchFamily="18" charset="0"/>
                <a:ea typeface="Calibri" panose="020F0502020204030204" pitchFamily="34" charset="0"/>
              </a:rPr>
              <a:t>dựa</a:t>
            </a:r>
            <a:r>
              <a:rPr lang="en-US" sz="2800" dirty="0" smtClean="0">
                <a:solidFill>
                  <a:srgbClr val="000000"/>
                </a:solidFill>
                <a:latin typeface="Times New Roman" panose="02020603050405020304" pitchFamily="18" charset="0"/>
                <a:ea typeface="Calibri" panose="020F0502020204030204" pitchFamily="34" charset="0"/>
              </a:rPr>
              <a:t> </a:t>
            </a:r>
            <a:r>
              <a:rPr lang="en-US" sz="2800" dirty="0" err="1">
                <a:solidFill>
                  <a:srgbClr val="000000"/>
                </a:solidFill>
                <a:latin typeface="Times New Roman" panose="02020603050405020304" pitchFamily="18" charset="0"/>
                <a:ea typeface="Calibri" panose="020F0502020204030204" pitchFamily="34" charset="0"/>
              </a:rPr>
              <a:t>trên</a:t>
            </a:r>
            <a:r>
              <a:rPr lang="en-US" sz="2800" dirty="0">
                <a:solidFill>
                  <a:srgbClr val="000000"/>
                </a:solidFill>
                <a:latin typeface="Times New Roman" panose="02020603050405020304" pitchFamily="18" charset="0"/>
                <a:ea typeface="Calibri" panose="020F0502020204030204" pitchFamily="34" charset="0"/>
              </a:rPr>
              <a:t> </a:t>
            </a:r>
            <a:r>
              <a:rPr lang="en-US" sz="2800" dirty="0" err="1" smtClean="0">
                <a:solidFill>
                  <a:srgbClr val="000000"/>
                </a:solidFill>
                <a:latin typeface="Times New Roman" panose="02020603050405020304" pitchFamily="18" charset="0"/>
                <a:ea typeface="Calibri" panose="020F0502020204030204" pitchFamily="34" charset="0"/>
              </a:rPr>
              <a:t>một</a:t>
            </a:r>
            <a:r>
              <a:rPr lang="en-US" sz="2800" dirty="0" smtClean="0">
                <a:solidFill>
                  <a:srgbClr val="000000"/>
                </a:solidFill>
                <a:latin typeface="Times New Roman" panose="02020603050405020304" pitchFamily="18" charset="0"/>
                <a:ea typeface="Calibri" panose="020F0502020204030204" pitchFamily="34" charset="0"/>
              </a:rPr>
              <a:t> </a:t>
            </a:r>
            <a:r>
              <a:rPr lang="en-US" sz="2800" dirty="0" err="1">
                <a:solidFill>
                  <a:srgbClr val="000000"/>
                </a:solidFill>
                <a:latin typeface="Times New Roman" panose="02020603050405020304" pitchFamily="18" charset="0"/>
                <a:ea typeface="Calibri" panose="020F0502020204030204" pitchFamily="34" charset="0"/>
              </a:rPr>
              <a:t>hoặc</a:t>
            </a:r>
            <a:r>
              <a:rPr lang="en-US" sz="2800" dirty="0">
                <a:solidFill>
                  <a:srgbClr val="000000"/>
                </a:solidFill>
                <a:latin typeface="Times New Roman" panose="02020603050405020304" pitchFamily="18" charset="0"/>
                <a:ea typeface="Calibri" panose="020F0502020204030204" pitchFamily="34" charset="0"/>
              </a:rPr>
              <a:t> </a:t>
            </a:r>
            <a:r>
              <a:rPr lang="en-US" sz="2800" dirty="0" err="1">
                <a:solidFill>
                  <a:srgbClr val="000000"/>
                </a:solidFill>
                <a:latin typeface="Times New Roman" panose="02020603050405020304" pitchFamily="18" charset="0"/>
                <a:ea typeface="Calibri" panose="020F0502020204030204" pitchFamily="34" charset="0"/>
              </a:rPr>
              <a:t>nhiều</a:t>
            </a:r>
            <a:r>
              <a:rPr lang="en-US" sz="2800" dirty="0">
                <a:solidFill>
                  <a:srgbClr val="000000"/>
                </a:solidFill>
                <a:latin typeface="Times New Roman" panose="02020603050405020304" pitchFamily="18" charset="0"/>
                <a:ea typeface="Calibri" panose="020F0502020204030204" pitchFamily="34" charset="0"/>
              </a:rPr>
              <a:t> </a:t>
            </a:r>
            <a:r>
              <a:rPr lang="en-US" sz="2800" dirty="0" err="1">
                <a:solidFill>
                  <a:srgbClr val="000000"/>
                </a:solidFill>
                <a:latin typeface="Times New Roman" panose="02020603050405020304" pitchFamily="18" charset="0"/>
                <a:ea typeface="Calibri" panose="020F0502020204030204" pitchFamily="34" charset="0"/>
              </a:rPr>
              <a:t>tuyến</a:t>
            </a:r>
            <a:r>
              <a:rPr lang="en-US" sz="2800" dirty="0">
                <a:solidFill>
                  <a:srgbClr val="000000"/>
                </a:solidFill>
                <a:latin typeface="Times New Roman" panose="02020603050405020304" pitchFamily="18" charset="0"/>
                <a:ea typeface="Calibri" panose="020F0502020204030204" pitchFamily="34" charset="0"/>
              </a:rPr>
              <a:t> </a:t>
            </a:r>
            <a:r>
              <a:rPr lang="en-US" sz="2800" dirty="0" err="1">
                <a:solidFill>
                  <a:srgbClr val="000000"/>
                </a:solidFill>
                <a:latin typeface="Times New Roman" panose="02020603050405020304" pitchFamily="18" charset="0"/>
                <a:ea typeface="Calibri" panose="020F0502020204030204" pitchFamily="34" charset="0"/>
              </a:rPr>
              <a:t>giao</a:t>
            </a:r>
            <a:r>
              <a:rPr lang="en-US" sz="2800" dirty="0">
                <a:solidFill>
                  <a:srgbClr val="000000"/>
                </a:solidFill>
                <a:latin typeface="Times New Roman" panose="02020603050405020304" pitchFamily="18" charset="0"/>
                <a:ea typeface="Calibri" panose="020F0502020204030204" pitchFamily="34" charset="0"/>
              </a:rPr>
              <a:t> </a:t>
            </a:r>
            <a:r>
              <a:rPr lang="en-US" sz="2800" dirty="0" err="1">
                <a:solidFill>
                  <a:srgbClr val="000000"/>
                </a:solidFill>
                <a:latin typeface="Times New Roman" panose="02020603050405020304" pitchFamily="18" charset="0"/>
                <a:ea typeface="Calibri" panose="020F0502020204030204" pitchFamily="34" charset="0"/>
              </a:rPr>
              <a:t>thông</a:t>
            </a:r>
            <a:r>
              <a:rPr lang="en-US" sz="2800" dirty="0">
                <a:solidFill>
                  <a:srgbClr val="000000"/>
                </a:solidFill>
                <a:latin typeface="Times New Roman" panose="02020603050405020304" pitchFamily="18" charset="0"/>
                <a:ea typeface="Calibri" panose="020F0502020204030204" pitchFamily="34" charset="0"/>
              </a:rPr>
              <a:t> </a:t>
            </a:r>
            <a:r>
              <a:rPr lang="en-US" sz="2800" dirty="0" err="1">
                <a:solidFill>
                  <a:srgbClr val="000000"/>
                </a:solidFill>
                <a:latin typeface="Times New Roman" panose="02020603050405020304" pitchFamily="18" charset="0"/>
                <a:ea typeface="Calibri" panose="020F0502020204030204" pitchFamily="34" charset="0"/>
              </a:rPr>
              <a:t>kết</a:t>
            </a:r>
            <a:r>
              <a:rPr lang="en-US" sz="2800" dirty="0">
                <a:solidFill>
                  <a:srgbClr val="000000"/>
                </a:solidFill>
                <a:latin typeface="Times New Roman" panose="02020603050405020304" pitchFamily="18" charset="0"/>
                <a:ea typeface="Calibri" panose="020F0502020204030204" pitchFamily="34" charset="0"/>
              </a:rPr>
              <a:t> </a:t>
            </a:r>
            <a:r>
              <a:rPr lang="en-US" sz="2800" dirty="0" err="1">
                <a:solidFill>
                  <a:srgbClr val="000000"/>
                </a:solidFill>
                <a:latin typeface="Times New Roman" panose="02020603050405020304" pitchFamily="18" charset="0"/>
                <a:ea typeface="Calibri" panose="020F0502020204030204" pitchFamily="34" charset="0"/>
              </a:rPr>
              <a:t>hợp</a:t>
            </a:r>
            <a:r>
              <a:rPr lang="en-US" sz="2800" dirty="0">
                <a:solidFill>
                  <a:srgbClr val="000000"/>
                </a:solidFill>
                <a:latin typeface="Times New Roman" panose="02020603050405020304" pitchFamily="18" charset="0"/>
                <a:ea typeface="Calibri" panose="020F0502020204030204" pitchFamily="34" charset="0"/>
              </a:rPr>
              <a:t> </a:t>
            </a:r>
            <a:r>
              <a:rPr lang="en-US" sz="2800" dirty="0" err="1">
                <a:solidFill>
                  <a:srgbClr val="000000"/>
                </a:solidFill>
                <a:latin typeface="Times New Roman" panose="02020603050405020304" pitchFamily="18" charset="0"/>
                <a:ea typeface="Calibri" panose="020F0502020204030204" pitchFamily="34" charset="0"/>
              </a:rPr>
              <a:t>với</a:t>
            </a:r>
            <a:r>
              <a:rPr lang="en-US" sz="2800" dirty="0">
                <a:solidFill>
                  <a:srgbClr val="000000"/>
                </a:solidFill>
                <a:latin typeface="Times New Roman" panose="02020603050405020304" pitchFamily="18" charset="0"/>
                <a:ea typeface="Calibri" panose="020F0502020204030204" pitchFamily="34" charset="0"/>
              </a:rPr>
              <a:t> </a:t>
            </a:r>
            <a:r>
              <a:rPr lang="en-US" sz="2800" dirty="0" err="1">
                <a:solidFill>
                  <a:srgbClr val="000000"/>
                </a:solidFill>
                <a:latin typeface="Times New Roman" panose="02020603050405020304" pitchFamily="18" charset="0"/>
                <a:ea typeface="Calibri" panose="020F0502020204030204" pitchFamily="34" charset="0"/>
              </a:rPr>
              <a:t>những</a:t>
            </a:r>
            <a:r>
              <a:rPr lang="en-US" sz="2800" dirty="0">
                <a:solidFill>
                  <a:srgbClr val="000000"/>
                </a:solidFill>
                <a:latin typeface="Times New Roman" panose="02020603050405020304" pitchFamily="18" charset="0"/>
                <a:ea typeface="Calibri" panose="020F0502020204030204" pitchFamily="34" charset="0"/>
              </a:rPr>
              <a:t> </a:t>
            </a:r>
            <a:r>
              <a:rPr lang="en-US" sz="2800" dirty="0" err="1">
                <a:solidFill>
                  <a:srgbClr val="000000"/>
                </a:solidFill>
                <a:latin typeface="Times New Roman" panose="02020603050405020304" pitchFamily="18" charset="0"/>
                <a:ea typeface="Calibri" panose="020F0502020204030204" pitchFamily="34" charset="0"/>
              </a:rPr>
              <a:t>chính</a:t>
            </a:r>
            <a:r>
              <a:rPr lang="en-US" sz="2800" dirty="0">
                <a:solidFill>
                  <a:srgbClr val="000000"/>
                </a:solidFill>
                <a:latin typeface="Times New Roman" panose="02020603050405020304" pitchFamily="18" charset="0"/>
                <a:ea typeface="Calibri" panose="020F0502020204030204" pitchFamily="34" charset="0"/>
              </a:rPr>
              <a:t> </a:t>
            </a:r>
            <a:r>
              <a:rPr lang="en-US" sz="2800" dirty="0" err="1">
                <a:solidFill>
                  <a:srgbClr val="000000"/>
                </a:solidFill>
                <a:latin typeface="Times New Roman" panose="02020603050405020304" pitchFamily="18" charset="0"/>
                <a:ea typeface="Calibri" panose="020F0502020204030204" pitchFamily="34" charset="0"/>
              </a:rPr>
              <a:t>sách</a:t>
            </a:r>
            <a:r>
              <a:rPr lang="en-US" sz="2800" dirty="0">
                <a:solidFill>
                  <a:srgbClr val="000000"/>
                </a:solidFill>
                <a:latin typeface="Times New Roman" panose="02020603050405020304" pitchFamily="18" charset="0"/>
                <a:ea typeface="Calibri" panose="020F0502020204030204" pitchFamily="34" charset="0"/>
              </a:rPr>
              <a:t> </a:t>
            </a:r>
            <a:r>
              <a:rPr lang="en-US" sz="2800" dirty="0" err="1">
                <a:solidFill>
                  <a:srgbClr val="000000"/>
                </a:solidFill>
                <a:latin typeface="Times New Roman" panose="02020603050405020304" pitchFamily="18" charset="0"/>
                <a:ea typeface="Calibri" panose="020F0502020204030204" pitchFamily="34" charset="0"/>
              </a:rPr>
              <a:t>kinh</a:t>
            </a:r>
            <a:r>
              <a:rPr lang="en-US" sz="2800" dirty="0">
                <a:solidFill>
                  <a:srgbClr val="000000"/>
                </a:solidFill>
                <a:latin typeface="Times New Roman" panose="02020603050405020304" pitchFamily="18" charset="0"/>
                <a:ea typeface="Calibri" panose="020F0502020204030204" pitchFamily="34" charset="0"/>
              </a:rPr>
              <a:t> </a:t>
            </a:r>
            <a:r>
              <a:rPr lang="en-US" sz="2800" dirty="0" err="1">
                <a:solidFill>
                  <a:srgbClr val="000000"/>
                </a:solidFill>
                <a:latin typeface="Times New Roman" panose="02020603050405020304" pitchFamily="18" charset="0"/>
                <a:ea typeface="Calibri" panose="020F0502020204030204" pitchFamily="34" charset="0"/>
              </a:rPr>
              <a:t>tế</a:t>
            </a:r>
            <a:r>
              <a:rPr lang="en-US" sz="2800" dirty="0">
                <a:solidFill>
                  <a:srgbClr val="000000"/>
                </a:solidFill>
                <a:latin typeface="Times New Roman" panose="02020603050405020304" pitchFamily="18" charset="0"/>
                <a:ea typeface="Calibri" panose="020F0502020204030204" pitchFamily="34" charset="0"/>
              </a:rPr>
              <a:t> </a:t>
            </a:r>
            <a:r>
              <a:rPr lang="en-US" sz="2800" dirty="0" err="1">
                <a:solidFill>
                  <a:srgbClr val="000000"/>
                </a:solidFill>
                <a:latin typeface="Times New Roman" panose="02020603050405020304" pitchFamily="18" charset="0"/>
                <a:ea typeface="Calibri" panose="020F0502020204030204" pitchFamily="34" charset="0"/>
              </a:rPr>
              <a:t>nhất</a:t>
            </a:r>
            <a:r>
              <a:rPr lang="en-US" sz="2800" dirty="0">
                <a:solidFill>
                  <a:srgbClr val="000000"/>
                </a:solidFill>
                <a:latin typeface="Times New Roman" panose="02020603050405020304" pitchFamily="18" charset="0"/>
                <a:ea typeface="Calibri" panose="020F0502020204030204" pitchFamily="34" charset="0"/>
              </a:rPr>
              <a:t> </a:t>
            </a:r>
            <a:r>
              <a:rPr lang="en-US" sz="2800" dirty="0" err="1">
                <a:solidFill>
                  <a:srgbClr val="000000"/>
                </a:solidFill>
                <a:latin typeface="Times New Roman" panose="02020603050405020304" pitchFamily="18" charset="0"/>
                <a:ea typeface="Calibri" panose="020F0502020204030204" pitchFamily="34" charset="0"/>
              </a:rPr>
              <a:t>định</a:t>
            </a:r>
            <a:r>
              <a:rPr lang="en-US" sz="2800" dirty="0">
                <a:solidFill>
                  <a:srgbClr val="000000"/>
                </a:solidFill>
                <a:latin typeface="Times New Roman" panose="02020603050405020304" pitchFamily="18" charset="0"/>
                <a:ea typeface="Calibri" panose="020F0502020204030204" pitchFamily="34" charset="0"/>
              </a:rPr>
              <a:t> </a:t>
            </a:r>
            <a:r>
              <a:rPr lang="en-US" sz="2800" dirty="0" err="1">
                <a:solidFill>
                  <a:srgbClr val="000000"/>
                </a:solidFill>
                <a:latin typeface="Times New Roman" panose="02020603050405020304" pitchFamily="18" charset="0"/>
                <a:ea typeface="Calibri" panose="020F0502020204030204" pitchFamily="34" charset="0"/>
              </a:rPr>
              <a:t>để</a:t>
            </a:r>
            <a:r>
              <a:rPr lang="en-US" sz="2800" dirty="0">
                <a:solidFill>
                  <a:srgbClr val="000000"/>
                </a:solidFill>
                <a:latin typeface="Times New Roman" panose="02020603050405020304" pitchFamily="18" charset="0"/>
                <a:ea typeface="Calibri" panose="020F0502020204030204" pitchFamily="34" charset="0"/>
              </a:rPr>
              <a:t> </a:t>
            </a:r>
            <a:r>
              <a:rPr lang="en-US" sz="2800" dirty="0" err="1">
                <a:solidFill>
                  <a:srgbClr val="000000"/>
                </a:solidFill>
                <a:latin typeface="Times New Roman" panose="02020603050405020304" pitchFamily="18" charset="0"/>
                <a:ea typeface="Calibri" panose="020F0502020204030204" pitchFamily="34" charset="0"/>
              </a:rPr>
              <a:t>thúc</a:t>
            </a:r>
            <a:r>
              <a:rPr lang="en-US" sz="2800" dirty="0">
                <a:solidFill>
                  <a:srgbClr val="000000"/>
                </a:solidFill>
                <a:latin typeface="Times New Roman" panose="02020603050405020304" pitchFamily="18" charset="0"/>
                <a:ea typeface="Calibri" panose="020F0502020204030204" pitchFamily="34" charset="0"/>
              </a:rPr>
              <a:t> </a:t>
            </a:r>
            <a:r>
              <a:rPr lang="en-US" sz="2800" dirty="0" err="1">
                <a:solidFill>
                  <a:srgbClr val="000000"/>
                </a:solidFill>
                <a:latin typeface="Times New Roman" panose="02020603050405020304" pitchFamily="18" charset="0"/>
                <a:ea typeface="Calibri" panose="020F0502020204030204" pitchFamily="34" charset="0"/>
              </a:rPr>
              <a:t>đẩy</a:t>
            </a:r>
            <a:r>
              <a:rPr lang="en-US" sz="2800" dirty="0">
                <a:solidFill>
                  <a:srgbClr val="000000"/>
                </a:solidFill>
                <a:latin typeface="Times New Roman" panose="02020603050405020304" pitchFamily="18" charset="0"/>
                <a:ea typeface="Calibri" panose="020F0502020204030204" pitchFamily="34" charset="0"/>
              </a:rPr>
              <a:t> </a:t>
            </a:r>
            <a:r>
              <a:rPr lang="en-US" sz="2800" dirty="0" err="1">
                <a:solidFill>
                  <a:srgbClr val="000000"/>
                </a:solidFill>
                <a:latin typeface="Times New Roman" panose="02020603050405020304" pitchFamily="18" charset="0"/>
                <a:ea typeface="Calibri" panose="020F0502020204030204" pitchFamily="34" charset="0"/>
              </a:rPr>
              <a:t>phát</a:t>
            </a:r>
            <a:r>
              <a:rPr lang="en-US" sz="2800" dirty="0">
                <a:solidFill>
                  <a:srgbClr val="000000"/>
                </a:solidFill>
                <a:latin typeface="Times New Roman" panose="02020603050405020304" pitchFamily="18" charset="0"/>
                <a:ea typeface="Calibri" panose="020F0502020204030204" pitchFamily="34" charset="0"/>
              </a:rPr>
              <a:t> </a:t>
            </a:r>
            <a:r>
              <a:rPr lang="en-US" sz="2800" dirty="0" err="1">
                <a:solidFill>
                  <a:srgbClr val="000000"/>
                </a:solidFill>
                <a:latin typeface="Times New Roman" panose="02020603050405020304" pitchFamily="18" charset="0"/>
                <a:ea typeface="Calibri" panose="020F0502020204030204" pitchFamily="34" charset="0"/>
              </a:rPr>
              <a:t>triển</a:t>
            </a:r>
            <a:r>
              <a:rPr lang="en-US" sz="2800" dirty="0">
                <a:solidFill>
                  <a:srgbClr val="000000"/>
                </a:solidFill>
                <a:latin typeface="Times New Roman" panose="02020603050405020304" pitchFamily="18" charset="0"/>
                <a:ea typeface="Calibri" panose="020F0502020204030204" pitchFamily="34" charset="0"/>
              </a:rPr>
              <a:t> </a:t>
            </a:r>
            <a:r>
              <a:rPr lang="en-US" sz="2800" dirty="0" err="1">
                <a:solidFill>
                  <a:srgbClr val="000000"/>
                </a:solidFill>
                <a:latin typeface="Times New Roman" panose="02020603050405020304" pitchFamily="18" charset="0"/>
                <a:ea typeface="Calibri" panose="020F0502020204030204" pitchFamily="34" charset="0"/>
              </a:rPr>
              <a:t>kinh</a:t>
            </a:r>
            <a:r>
              <a:rPr lang="en-US" sz="2800" dirty="0">
                <a:solidFill>
                  <a:srgbClr val="000000"/>
                </a:solidFill>
                <a:latin typeface="Times New Roman" panose="02020603050405020304" pitchFamily="18" charset="0"/>
                <a:ea typeface="Calibri" panose="020F0502020204030204" pitchFamily="34" charset="0"/>
              </a:rPr>
              <a:t> </a:t>
            </a:r>
            <a:r>
              <a:rPr lang="en-US" sz="2800" dirty="0" err="1">
                <a:solidFill>
                  <a:srgbClr val="000000"/>
                </a:solidFill>
                <a:latin typeface="Times New Roman" panose="02020603050405020304" pitchFamily="18" charset="0"/>
                <a:ea typeface="Calibri" panose="020F0502020204030204" pitchFamily="34" charset="0"/>
              </a:rPr>
              <a:t>tế</a:t>
            </a:r>
            <a:r>
              <a:rPr lang="en-US" sz="2800" dirty="0">
                <a:solidFill>
                  <a:srgbClr val="000000"/>
                </a:solidFill>
                <a:latin typeface="Times New Roman" panose="02020603050405020304" pitchFamily="18" charset="0"/>
                <a:ea typeface="Calibri" panose="020F0502020204030204" pitchFamily="34" charset="0"/>
              </a:rPr>
              <a:t> </a:t>
            </a:r>
            <a:r>
              <a:rPr lang="en-US" sz="2800" dirty="0" err="1">
                <a:solidFill>
                  <a:srgbClr val="000000"/>
                </a:solidFill>
                <a:latin typeface="Times New Roman" panose="02020603050405020304" pitchFamily="18" charset="0"/>
                <a:ea typeface="Calibri" panose="020F0502020204030204" pitchFamily="34" charset="0"/>
              </a:rPr>
              <a:t>trên</a:t>
            </a:r>
            <a:r>
              <a:rPr lang="en-US" sz="2800" dirty="0">
                <a:solidFill>
                  <a:srgbClr val="000000"/>
                </a:solidFill>
                <a:latin typeface="Times New Roman" panose="02020603050405020304" pitchFamily="18" charset="0"/>
                <a:ea typeface="Calibri" panose="020F0502020204030204" pitchFamily="34" charset="0"/>
              </a:rPr>
              <a:t> </a:t>
            </a:r>
            <a:r>
              <a:rPr lang="en-US" sz="2800" dirty="0" err="1">
                <a:solidFill>
                  <a:srgbClr val="000000"/>
                </a:solidFill>
                <a:latin typeface="Times New Roman" panose="02020603050405020304" pitchFamily="18" charset="0"/>
                <a:ea typeface="Calibri" panose="020F0502020204030204" pitchFamily="34" charset="0"/>
              </a:rPr>
              <a:t>toàn</a:t>
            </a:r>
            <a:r>
              <a:rPr lang="en-US" sz="2800" dirty="0">
                <a:solidFill>
                  <a:srgbClr val="000000"/>
                </a:solidFill>
                <a:latin typeface="Times New Roman" panose="02020603050405020304" pitchFamily="18" charset="0"/>
                <a:ea typeface="Calibri" panose="020F0502020204030204" pitchFamily="34" charset="0"/>
              </a:rPr>
              <a:t> </a:t>
            </a:r>
            <a:r>
              <a:rPr lang="en-US" sz="2800" dirty="0" err="1">
                <a:solidFill>
                  <a:srgbClr val="000000"/>
                </a:solidFill>
                <a:latin typeface="Times New Roman" panose="02020603050405020304" pitchFamily="18" charset="0"/>
                <a:ea typeface="Calibri" panose="020F0502020204030204" pitchFamily="34" charset="0"/>
              </a:rPr>
              <a:t>không</a:t>
            </a:r>
            <a:r>
              <a:rPr lang="en-US" sz="2800" dirty="0">
                <a:solidFill>
                  <a:srgbClr val="000000"/>
                </a:solidFill>
                <a:latin typeface="Times New Roman" panose="02020603050405020304" pitchFamily="18" charset="0"/>
                <a:ea typeface="Calibri" panose="020F0502020204030204" pitchFamily="34" charset="0"/>
              </a:rPr>
              <a:t> </a:t>
            </a:r>
            <a:r>
              <a:rPr lang="en-US" sz="2800" dirty="0" err="1">
                <a:solidFill>
                  <a:srgbClr val="000000"/>
                </a:solidFill>
                <a:latin typeface="Times New Roman" panose="02020603050405020304" pitchFamily="18" charset="0"/>
                <a:ea typeface="Calibri" panose="020F0502020204030204" pitchFamily="34" charset="0"/>
              </a:rPr>
              <a:t>gian</a:t>
            </a:r>
            <a:r>
              <a:rPr lang="en-US" sz="2800" dirty="0">
                <a:solidFill>
                  <a:srgbClr val="000000"/>
                </a:solidFill>
                <a:latin typeface="Times New Roman" panose="02020603050405020304" pitchFamily="18" charset="0"/>
                <a:ea typeface="Calibri" panose="020F0502020204030204" pitchFamily="34" charset="0"/>
              </a:rPr>
              <a:t> </a:t>
            </a:r>
            <a:r>
              <a:rPr lang="en-US" sz="2800" dirty="0" err="1">
                <a:solidFill>
                  <a:srgbClr val="000000"/>
                </a:solidFill>
                <a:latin typeface="Times New Roman" panose="02020603050405020304" pitchFamily="18" charset="0"/>
                <a:ea typeface="Calibri" panose="020F0502020204030204" pitchFamily="34" charset="0"/>
              </a:rPr>
              <a:t>đó</a:t>
            </a:r>
            <a:r>
              <a:rPr lang="en-US" sz="2800" dirty="0">
                <a:solidFill>
                  <a:srgbClr val="000000"/>
                </a:solidFill>
                <a:latin typeface="Times New Roman" panose="02020603050405020304" pitchFamily="18" charset="0"/>
                <a:ea typeface="Calibri" panose="020F0502020204030204" pitchFamily="34" charset="0"/>
              </a:rPr>
              <a:t>. </a:t>
            </a:r>
            <a:endParaRPr lang="en-US" sz="2800" dirty="0">
              <a:effectLst/>
              <a:latin typeface="Times New Roman" panose="02020603050405020304" pitchFamily="18" charset="0"/>
              <a:ea typeface="Calibri" panose="020F0502020204030204" pitchFamily="34" charset="0"/>
            </a:endParaRPr>
          </a:p>
        </p:txBody>
      </p:sp>
    </p:spTree>
    <p:extLst>
      <p:ext uri="{BB962C8B-B14F-4D97-AF65-F5344CB8AC3E}">
        <p14:creationId xmlns:p14="http://schemas.microsoft.com/office/powerpoint/2010/main" val="358390051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ounded Rectangle 1"/>
          <p:cNvSpPr/>
          <p:nvPr/>
        </p:nvSpPr>
        <p:spPr>
          <a:xfrm>
            <a:off x="490855" y="712608"/>
            <a:ext cx="5153179" cy="533400"/>
          </a:xfrm>
          <a:prstGeom prst="roundRect">
            <a:avLst/>
          </a:prstGeom>
        </p:spPr>
        <p:style>
          <a:lnRef idx="2">
            <a:schemeClr val="accent3"/>
          </a:lnRef>
          <a:fillRef idx="1">
            <a:schemeClr val="lt1"/>
          </a:fillRef>
          <a:effectRef idx="0">
            <a:schemeClr val="accent3"/>
          </a:effectRef>
          <a:fontRef idx="minor">
            <a:schemeClr val="dk1"/>
          </a:fontRef>
        </p:style>
        <p:txBody>
          <a:bodyPr rtlCol="0" anchor="ctr"/>
          <a:lstStyle/>
          <a:p>
            <a:pPr marL="457200" indent="-457200">
              <a:lnSpc>
                <a:spcPct val="150000"/>
              </a:lnSpc>
              <a:buFont typeface="Wingdings" panose="05000000000000000000" pitchFamily="2" charset="2"/>
              <a:buChar char="v"/>
            </a:pPr>
            <a:r>
              <a:rPr lang="en-US" sz="2400" b="1" dirty="0" err="1" smtClean="0">
                <a:latin typeface="Times New Roman" panose="02020603050405020304" pitchFamily="18" charset="0"/>
                <a:cs typeface="Times New Roman" panose="02020603050405020304" pitchFamily="18" charset="0"/>
              </a:rPr>
              <a:t>Trong</a:t>
            </a:r>
            <a:r>
              <a:rPr lang="en-US" sz="2400" b="1" dirty="0" smtClean="0">
                <a:latin typeface="Times New Roman" panose="02020603050405020304" pitchFamily="18" charset="0"/>
                <a:cs typeface="Times New Roman" panose="02020603050405020304" pitchFamily="18" charset="0"/>
              </a:rPr>
              <a:t> </a:t>
            </a:r>
            <a:r>
              <a:rPr lang="en-US" sz="2400" b="1" dirty="0" err="1" smtClean="0">
                <a:latin typeface="Times New Roman" panose="02020603050405020304" pitchFamily="18" charset="0"/>
                <a:cs typeface="Times New Roman" panose="02020603050405020304" pitchFamily="18" charset="0"/>
              </a:rPr>
              <a:t>lĩnh</a:t>
            </a:r>
            <a:r>
              <a:rPr lang="en-US" sz="2400" b="1" dirty="0" smtClean="0">
                <a:latin typeface="Times New Roman" panose="02020603050405020304" pitchFamily="18" charset="0"/>
                <a:cs typeface="Times New Roman" panose="02020603050405020304" pitchFamily="18" charset="0"/>
              </a:rPr>
              <a:t> </a:t>
            </a:r>
            <a:r>
              <a:rPr lang="en-US" sz="2400" b="1" dirty="0" err="1" smtClean="0">
                <a:latin typeface="Times New Roman" panose="02020603050405020304" pitchFamily="18" charset="0"/>
                <a:cs typeface="Times New Roman" panose="02020603050405020304" pitchFamily="18" charset="0"/>
              </a:rPr>
              <a:t>vực</a:t>
            </a:r>
            <a:r>
              <a:rPr lang="en-US" sz="2400" b="1" dirty="0" smtClean="0">
                <a:latin typeface="Times New Roman" panose="02020603050405020304" pitchFamily="18" charset="0"/>
                <a:cs typeface="Times New Roman" panose="02020603050405020304" pitchFamily="18" charset="0"/>
              </a:rPr>
              <a:t> </a:t>
            </a:r>
            <a:r>
              <a:rPr lang="en-US" sz="2400" b="1" dirty="0" err="1" smtClean="0">
                <a:latin typeface="Times New Roman" panose="02020603050405020304" pitchFamily="18" charset="0"/>
                <a:cs typeface="Times New Roman" panose="02020603050405020304" pitchFamily="18" charset="0"/>
              </a:rPr>
              <a:t>sản</a:t>
            </a:r>
            <a:r>
              <a:rPr lang="en-US" sz="2400" b="1" dirty="0" smtClean="0">
                <a:latin typeface="Times New Roman" panose="02020603050405020304" pitchFamily="18" charset="0"/>
                <a:cs typeface="Times New Roman" panose="02020603050405020304" pitchFamily="18" charset="0"/>
              </a:rPr>
              <a:t> </a:t>
            </a:r>
            <a:r>
              <a:rPr lang="en-US" sz="2400" b="1" dirty="0" err="1" smtClean="0">
                <a:latin typeface="Times New Roman" panose="02020603050405020304" pitchFamily="18" charset="0"/>
                <a:cs typeface="Times New Roman" panose="02020603050405020304" pitchFamily="18" charset="0"/>
              </a:rPr>
              <a:t>xuất</a:t>
            </a:r>
            <a:endParaRPr lang="en-US" sz="2400" b="1" dirty="0" smtClean="0">
              <a:latin typeface="Times New Roman" panose="02020603050405020304" pitchFamily="18" charset="0"/>
              <a:cs typeface="Times New Roman" panose="02020603050405020304" pitchFamily="18" charset="0"/>
            </a:endParaRPr>
          </a:p>
        </p:txBody>
      </p:sp>
      <p:sp>
        <p:nvSpPr>
          <p:cNvPr id="5" name="TextBox 4"/>
          <p:cNvSpPr txBox="1"/>
          <p:nvPr/>
        </p:nvSpPr>
        <p:spPr>
          <a:xfrm>
            <a:off x="325825" y="1371600"/>
            <a:ext cx="7588045" cy="461665"/>
          </a:xfrm>
          <a:prstGeom prst="rect">
            <a:avLst/>
          </a:prstGeom>
          <a:noFill/>
        </p:spPr>
        <p:txBody>
          <a:bodyPr wrap="square" rtlCol="0">
            <a:spAutoFit/>
          </a:bodyPr>
          <a:lstStyle/>
          <a:p>
            <a:pPr marL="342900" indent="-342900">
              <a:buFont typeface="Wingdings" panose="05000000000000000000" pitchFamily="2" charset="2"/>
              <a:buChar char="§"/>
            </a:pPr>
            <a:r>
              <a:rPr lang="en-US" sz="2400" b="1" dirty="0" err="1" smtClean="0">
                <a:latin typeface="Times New Roman" panose="02020603050405020304" pitchFamily="18" charset="0"/>
                <a:cs typeface="Times New Roman" panose="02020603050405020304" pitchFamily="18" charset="0"/>
              </a:rPr>
              <a:t>Khuynh</a:t>
            </a:r>
            <a:r>
              <a:rPr lang="en-US" sz="2400" b="1" dirty="0" smtClean="0">
                <a:latin typeface="Times New Roman" panose="02020603050405020304" pitchFamily="18" charset="0"/>
                <a:cs typeface="Times New Roman" panose="02020603050405020304" pitchFamily="18" charset="0"/>
              </a:rPr>
              <a:t> </a:t>
            </a:r>
            <a:r>
              <a:rPr lang="en-US" sz="2400" b="1" dirty="0" err="1" smtClean="0">
                <a:latin typeface="Times New Roman" panose="02020603050405020304" pitchFamily="18" charset="0"/>
                <a:cs typeface="Times New Roman" panose="02020603050405020304" pitchFamily="18" charset="0"/>
              </a:rPr>
              <a:t>hướng</a:t>
            </a:r>
            <a:r>
              <a:rPr lang="en-US" sz="2400" b="1" dirty="0" smtClean="0">
                <a:latin typeface="Times New Roman" panose="02020603050405020304" pitchFamily="18" charset="0"/>
                <a:cs typeface="Times New Roman" panose="02020603050405020304" pitchFamily="18" charset="0"/>
              </a:rPr>
              <a:t> </a:t>
            </a:r>
            <a:r>
              <a:rPr lang="en-US" sz="2400" b="1" dirty="0" err="1" smtClean="0">
                <a:latin typeface="Times New Roman" panose="02020603050405020304" pitchFamily="18" charset="0"/>
                <a:cs typeface="Times New Roman" panose="02020603050405020304" pitchFamily="18" charset="0"/>
              </a:rPr>
              <a:t>định</a:t>
            </a:r>
            <a:r>
              <a:rPr lang="en-US" sz="2400" b="1" dirty="0" smtClean="0">
                <a:latin typeface="Times New Roman" panose="02020603050405020304" pitchFamily="18" charset="0"/>
                <a:cs typeface="Times New Roman" panose="02020603050405020304" pitchFamily="18" charset="0"/>
              </a:rPr>
              <a:t> </a:t>
            </a:r>
            <a:r>
              <a:rPr lang="en-US" sz="2400" b="1" dirty="0" err="1" smtClean="0">
                <a:latin typeface="Times New Roman" panose="02020603050405020304" pitchFamily="18" charset="0"/>
                <a:cs typeface="Times New Roman" panose="02020603050405020304" pitchFamily="18" charset="0"/>
              </a:rPr>
              <a:t>vị</a:t>
            </a:r>
            <a:r>
              <a:rPr lang="en-US" sz="2400" b="1" dirty="0" smtClean="0">
                <a:latin typeface="Times New Roman" panose="02020603050405020304" pitchFamily="18" charset="0"/>
                <a:cs typeface="Times New Roman" panose="02020603050405020304" pitchFamily="18" charset="0"/>
              </a:rPr>
              <a:t> </a:t>
            </a:r>
            <a:r>
              <a:rPr lang="en-US" sz="2400" b="1" dirty="0" err="1" smtClean="0">
                <a:latin typeface="Times New Roman" panose="02020603050405020304" pitchFamily="18" charset="0"/>
                <a:cs typeface="Times New Roman" panose="02020603050405020304" pitchFamily="18" charset="0"/>
              </a:rPr>
              <a:t>công</a:t>
            </a:r>
            <a:r>
              <a:rPr lang="en-US" sz="2400" b="1" dirty="0" smtClean="0">
                <a:latin typeface="Times New Roman" panose="02020603050405020304" pitchFamily="18" charset="0"/>
                <a:cs typeface="Times New Roman" panose="02020603050405020304" pitchFamily="18" charset="0"/>
              </a:rPr>
              <a:t> </a:t>
            </a:r>
            <a:r>
              <a:rPr lang="en-US" sz="2400" b="1" dirty="0" err="1" smtClean="0">
                <a:latin typeface="Times New Roman" panose="02020603050405020304" pitchFamily="18" charset="0"/>
                <a:cs typeface="Times New Roman" panose="02020603050405020304" pitchFamily="18" charset="0"/>
              </a:rPr>
              <a:t>nghiệp</a:t>
            </a:r>
            <a:endParaRPr lang="en-US" sz="2400" b="1" dirty="0">
              <a:latin typeface="Times New Roman" panose="02020603050405020304" pitchFamily="18" charset="0"/>
              <a:cs typeface="Times New Roman" panose="02020603050405020304" pitchFamily="18" charset="0"/>
            </a:endParaRPr>
          </a:p>
        </p:txBody>
      </p:sp>
      <p:pic>
        <p:nvPicPr>
          <p:cNvPr id="4098"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44689" y="2206693"/>
            <a:ext cx="1918941" cy="143735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9" name="AutoShape 4" descr="Kết quả hình ảnh cho factory"/>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4101" name="Picture 5"/>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698442" y="2105086"/>
            <a:ext cx="2343612" cy="1525877"/>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4102" name="Picture 6"/>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140347" y="1969498"/>
            <a:ext cx="2162175" cy="1731463"/>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4105" name="Picture 9"/>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063630" y="2408915"/>
            <a:ext cx="1590675" cy="1171575"/>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5" name="Picture 9"/>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860157" y="2472471"/>
            <a:ext cx="1590675" cy="1171575"/>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9" name="Rectangle 28"/>
          <p:cNvSpPr/>
          <p:nvPr/>
        </p:nvSpPr>
        <p:spPr>
          <a:xfrm>
            <a:off x="422787" y="-23497"/>
            <a:ext cx="7696200" cy="646331"/>
          </a:xfrm>
          <a:prstGeom prst="rect">
            <a:avLst/>
          </a:prstGeom>
        </p:spPr>
        <p:txBody>
          <a:bodyPr wrap="square">
            <a:spAutoFit/>
          </a:bodyPr>
          <a:lstStyle/>
          <a:p>
            <a:pPr lvl="0" algn="just">
              <a:lnSpc>
                <a:spcPct val="150000"/>
              </a:lnSpc>
            </a:pPr>
            <a:r>
              <a:rPr lang="en-US" sz="2400" b="1" cap="all"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1.1. </a:t>
            </a:r>
            <a:r>
              <a:rPr lang="en-US" sz="2400" b="1" cap="all"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Khái</a:t>
            </a:r>
            <a:r>
              <a:rPr lang="en-US" sz="2400" b="1" cap="all"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cap="all"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niệm</a:t>
            </a:r>
            <a:r>
              <a:rPr lang="en-US" sz="2400" b="1" cap="all"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cap="all"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về</a:t>
            </a:r>
            <a:r>
              <a:rPr lang="en-US" sz="2400" b="1" cap="all"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cap="all"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hành</a:t>
            </a:r>
            <a:r>
              <a:rPr lang="en-US" sz="2400" b="1" cap="all"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cap="all"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lang</a:t>
            </a:r>
            <a:r>
              <a:rPr lang="en-US" sz="2400" b="1" cap="all"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cap="all"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vận</a:t>
            </a:r>
            <a:r>
              <a:rPr lang="en-US" sz="2400" b="1" cap="all"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cap="all"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tải</a:t>
            </a:r>
            <a:endParaRPr lang="en-US" sz="2400" b="1" cap="all"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endParaRPr>
          </a:p>
        </p:txBody>
      </p:sp>
      <p:sp>
        <p:nvSpPr>
          <p:cNvPr id="3" name="Rectangle 2"/>
          <p:cNvSpPr/>
          <p:nvPr/>
        </p:nvSpPr>
        <p:spPr>
          <a:xfrm>
            <a:off x="0" y="3972782"/>
            <a:ext cx="9053329" cy="2708434"/>
          </a:xfrm>
          <a:prstGeom prst="rect">
            <a:avLst/>
          </a:prstGeom>
        </p:spPr>
        <p:txBody>
          <a:bodyPr wrap="square">
            <a:spAutoFit/>
          </a:bodyPr>
          <a:lstStyle/>
          <a:p>
            <a:pPr marL="342900" lvl="0" indent="-342900" algn="just">
              <a:spcBef>
                <a:spcPts val="600"/>
              </a:spcBef>
              <a:spcAft>
                <a:spcPts val="600"/>
              </a:spcAft>
              <a:buFont typeface="Wingdings" panose="05000000000000000000" pitchFamily="2" charset="2"/>
              <a:buChar char="v"/>
            </a:pPr>
            <a:r>
              <a:rPr lang="vi-VN" sz="2000" b="1" dirty="0">
                <a:solidFill>
                  <a:prstClr val="black"/>
                </a:solidFill>
                <a:latin typeface="Times New Roman" panose="02020603050405020304" pitchFamily="18" charset="0"/>
                <a:cs typeface="Times New Roman" panose="02020603050405020304" pitchFamily="18" charset="0"/>
              </a:rPr>
              <a:t>Vận tải quyết định tới điểm đặt, vị trí của nhà máy, doanh nghiệp</a:t>
            </a:r>
            <a:r>
              <a:rPr lang="vi-VN" sz="2000" dirty="0">
                <a:solidFill>
                  <a:prstClr val="black"/>
                </a:solidFill>
                <a:latin typeface="Times New Roman" panose="02020603050405020304" pitchFamily="18" charset="0"/>
                <a:cs typeface="Times New Roman" panose="02020603050405020304" pitchFamily="18" charset="0"/>
              </a:rPr>
              <a:t>. </a:t>
            </a:r>
            <a:endParaRPr lang="en-US" sz="2000" dirty="0" smtClean="0">
              <a:solidFill>
                <a:prstClr val="black"/>
              </a:solidFill>
              <a:latin typeface="Times New Roman" panose="02020603050405020304" pitchFamily="18" charset="0"/>
              <a:cs typeface="Times New Roman" panose="02020603050405020304" pitchFamily="18" charset="0"/>
            </a:endParaRPr>
          </a:p>
          <a:p>
            <a:pPr marL="342900" lvl="0" indent="-342900" algn="just">
              <a:spcBef>
                <a:spcPts val="600"/>
              </a:spcBef>
              <a:spcAft>
                <a:spcPts val="600"/>
              </a:spcAft>
              <a:buFont typeface="Wingdings" panose="05000000000000000000" pitchFamily="2" charset="2"/>
              <a:buChar char="v"/>
            </a:pPr>
            <a:r>
              <a:rPr lang="vi-VN" sz="2000" dirty="0" smtClean="0">
                <a:solidFill>
                  <a:prstClr val="black"/>
                </a:solidFill>
                <a:latin typeface="Times New Roman" panose="02020603050405020304" pitchFamily="18" charset="0"/>
                <a:cs typeface="Times New Roman" panose="02020603050405020304" pitchFamily="18" charset="0"/>
              </a:rPr>
              <a:t>Nhà </a:t>
            </a:r>
            <a:r>
              <a:rPr lang="vi-VN" sz="2000" dirty="0">
                <a:solidFill>
                  <a:prstClr val="black"/>
                </a:solidFill>
                <a:latin typeface="Times New Roman" panose="02020603050405020304" pitchFamily="18" charset="0"/>
                <a:cs typeface="Times New Roman" panose="02020603050405020304" pitchFamily="18" charset="0"/>
              </a:rPr>
              <a:t>sản xuất kinh doanh luôn mong muốn nhà máy sản xuất của họ vừa gần thị trường cung ứng vật tư nguyên vật liệu, đồng thời vừa gần thị trường tiêu thụ. </a:t>
            </a:r>
            <a:endParaRPr lang="en-US" sz="2000" dirty="0" smtClean="0">
              <a:solidFill>
                <a:prstClr val="black"/>
              </a:solidFill>
              <a:latin typeface="Times New Roman" panose="02020603050405020304" pitchFamily="18" charset="0"/>
              <a:cs typeface="Times New Roman" panose="02020603050405020304" pitchFamily="18" charset="0"/>
            </a:endParaRPr>
          </a:p>
          <a:p>
            <a:pPr marL="342900" lvl="0" indent="-342900" algn="just">
              <a:spcBef>
                <a:spcPts val="600"/>
              </a:spcBef>
              <a:spcAft>
                <a:spcPts val="600"/>
              </a:spcAft>
              <a:buFont typeface="Wingdings" panose="05000000000000000000" pitchFamily="2" charset="2"/>
              <a:buChar char="v"/>
            </a:pPr>
            <a:r>
              <a:rPr lang="vi-VN" sz="2000" dirty="0" smtClean="0">
                <a:solidFill>
                  <a:prstClr val="black"/>
                </a:solidFill>
                <a:latin typeface="Times New Roman" panose="02020603050405020304" pitchFamily="18" charset="0"/>
                <a:cs typeface="Times New Roman" panose="02020603050405020304" pitchFamily="18" charset="0"/>
              </a:rPr>
              <a:t>Vị </a:t>
            </a:r>
            <a:r>
              <a:rPr lang="vi-VN" sz="2000" dirty="0">
                <a:solidFill>
                  <a:prstClr val="black"/>
                </a:solidFill>
                <a:latin typeface="Times New Roman" panose="02020603050405020304" pitchFamily="18" charset="0"/>
                <a:cs typeface="Times New Roman" panose="02020603050405020304" pitchFamily="18" charset="0"/>
              </a:rPr>
              <a:t>trí lý tưởng thỏa mãn mong đợi này chỉ là nơi thuận tiện về giao thông vận tải. </a:t>
            </a:r>
            <a:endParaRPr lang="en-US" sz="2000" dirty="0" smtClean="0">
              <a:solidFill>
                <a:prstClr val="black"/>
              </a:solidFill>
              <a:latin typeface="Times New Roman" panose="02020603050405020304" pitchFamily="18" charset="0"/>
              <a:cs typeface="Times New Roman" panose="02020603050405020304" pitchFamily="18" charset="0"/>
            </a:endParaRPr>
          </a:p>
          <a:p>
            <a:pPr marL="342900" lvl="0" indent="-342900" algn="just">
              <a:spcBef>
                <a:spcPts val="600"/>
              </a:spcBef>
              <a:spcAft>
                <a:spcPts val="600"/>
              </a:spcAft>
              <a:buFont typeface="Wingdings" panose="05000000000000000000" pitchFamily="2" charset="2"/>
              <a:buChar char="v"/>
            </a:pPr>
            <a:r>
              <a:rPr lang="vi-VN" sz="2000" dirty="0" smtClean="0">
                <a:solidFill>
                  <a:prstClr val="black"/>
                </a:solidFill>
                <a:latin typeface="Times New Roman" panose="02020603050405020304" pitchFamily="18" charset="0"/>
                <a:cs typeface="Times New Roman" panose="02020603050405020304" pitchFamily="18" charset="0"/>
              </a:rPr>
              <a:t>Ngày </a:t>
            </a:r>
            <a:r>
              <a:rPr lang="vi-VN" sz="2000" dirty="0">
                <a:solidFill>
                  <a:prstClr val="black"/>
                </a:solidFill>
                <a:latin typeface="Times New Roman" panose="02020603050405020304" pitchFamily="18" charset="0"/>
                <a:cs typeface="Times New Roman" panose="02020603050405020304" pitchFamily="18" charset="0"/>
              </a:rPr>
              <a:t>nay, để đáp ứng yêu cầu phát triển nền sản xuất công nghiệp hiện đại, tính chuyên môn hóa cao, các quốc gia thường quy hoạch khu công nghiệp, khu chế xuất, kết nối với hệ thống hạ tầng giao thông hoàn chỉnh.</a:t>
            </a:r>
            <a:endParaRPr lang="en-US" sz="2000" dirty="0">
              <a:solidFill>
                <a:prstClr val="black"/>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6145691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additive="base">
                                        <p:cTn id="11" dur="500" fill="hold"/>
                                        <p:tgtEl>
                                          <p:spTgt spid="5"/>
                                        </p:tgtEl>
                                        <p:attrNameLst>
                                          <p:attrName>ppt_x</p:attrName>
                                        </p:attrNameLst>
                                      </p:cBhvr>
                                      <p:tavLst>
                                        <p:tav tm="0">
                                          <p:val>
                                            <p:strVal val="#ppt_x"/>
                                          </p:val>
                                        </p:tav>
                                        <p:tav tm="100000">
                                          <p:val>
                                            <p:strVal val="#ppt_x"/>
                                          </p:val>
                                        </p:tav>
                                      </p:tavLst>
                                    </p:anim>
                                    <p:anim calcmode="lin" valueType="num">
                                      <p:cBhvr additive="base">
                                        <p:cTn id="12" dur="500" fill="hold"/>
                                        <p:tgtEl>
                                          <p:spTgt spid="5"/>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4098"/>
                                        </p:tgtEl>
                                        <p:attrNameLst>
                                          <p:attrName>style.visibility</p:attrName>
                                        </p:attrNameLst>
                                      </p:cBhvr>
                                      <p:to>
                                        <p:strVal val="visible"/>
                                      </p:to>
                                    </p:set>
                                    <p:anim calcmode="lin" valueType="num">
                                      <p:cBhvr additive="base">
                                        <p:cTn id="15" dur="500" fill="hold"/>
                                        <p:tgtEl>
                                          <p:spTgt spid="4098"/>
                                        </p:tgtEl>
                                        <p:attrNameLst>
                                          <p:attrName>ppt_x</p:attrName>
                                        </p:attrNameLst>
                                      </p:cBhvr>
                                      <p:tavLst>
                                        <p:tav tm="0">
                                          <p:val>
                                            <p:strVal val="#ppt_x"/>
                                          </p:val>
                                        </p:tav>
                                        <p:tav tm="100000">
                                          <p:val>
                                            <p:strVal val="#ppt_x"/>
                                          </p:val>
                                        </p:tav>
                                      </p:tavLst>
                                    </p:anim>
                                    <p:anim calcmode="lin" valueType="num">
                                      <p:cBhvr additive="base">
                                        <p:cTn id="16" dur="500" fill="hold"/>
                                        <p:tgtEl>
                                          <p:spTgt spid="4098"/>
                                        </p:tgtEl>
                                        <p:attrNameLst>
                                          <p:attrName>ppt_y</p:attrName>
                                        </p:attrNameLst>
                                      </p:cBhvr>
                                      <p:tavLst>
                                        <p:tav tm="0">
                                          <p:val>
                                            <p:strVal val="1+#ppt_h/2"/>
                                          </p:val>
                                        </p:tav>
                                        <p:tav tm="100000">
                                          <p:val>
                                            <p:strVal val="#ppt_y"/>
                                          </p:val>
                                        </p:tav>
                                      </p:tavLst>
                                    </p:anim>
                                  </p:childTnLst>
                                </p:cTn>
                              </p:par>
                              <p:par>
                                <p:cTn id="17" presetID="2" presetClass="entr" presetSubtype="4" fill="hold" nodeType="withEffect">
                                  <p:stCondLst>
                                    <p:cond delay="0"/>
                                  </p:stCondLst>
                                  <p:childTnLst>
                                    <p:set>
                                      <p:cBhvr>
                                        <p:cTn id="18" dur="1" fill="hold">
                                          <p:stCondLst>
                                            <p:cond delay="0"/>
                                          </p:stCondLst>
                                        </p:cTn>
                                        <p:tgtEl>
                                          <p:spTgt spid="4105"/>
                                        </p:tgtEl>
                                        <p:attrNameLst>
                                          <p:attrName>style.visibility</p:attrName>
                                        </p:attrNameLst>
                                      </p:cBhvr>
                                      <p:to>
                                        <p:strVal val="visible"/>
                                      </p:to>
                                    </p:set>
                                    <p:anim calcmode="lin" valueType="num">
                                      <p:cBhvr additive="base">
                                        <p:cTn id="19" dur="500" fill="hold"/>
                                        <p:tgtEl>
                                          <p:spTgt spid="4105"/>
                                        </p:tgtEl>
                                        <p:attrNameLst>
                                          <p:attrName>ppt_x</p:attrName>
                                        </p:attrNameLst>
                                      </p:cBhvr>
                                      <p:tavLst>
                                        <p:tav tm="0">
                                          <p:val>
                                            <p:strVal val="#ppt_x"/>
                                          </p:val>
                                        </p:tav>
                                        <p:tav tm="100000">
                                          <p:val>
                                            <p:strVal val="#ppt_x"/>
                                          </p:val>
                                        </p:tav>
                                      </p:tavLst>
                                    </p:anim>
                                    <p:anim calcmode="lin" valueType="num">
                                      <p:cBhvr additive="base">
                                        <p:cTn id="20" dur="500" fill="hold"/>
                                        <p:tgtEl>
                                          <p:spTgt spid="4105"/>
                                        </p:tgtEl>
                                        <p:attrNameLst>
                                          <p:attrName>ppt_y</p:attrName>
                                        </p:attrNameLst>
                                      </p:cBhvr>
                                      <p:tavLst>
                                        <p:tav tm="0">
                                          <p:val>
                                            <p:strVal val="1+#ppt_h/2"/>
                                          </p:val>
                                        </p:tav>
                                        <p:tav tm="100000">
                                          <p:val>
                                            <p:strVal val="#ppt_y"/>
                                          </p:val>
                                        </p:tav>
                                      </p:tavLst>
                                    </p:anim>
                                  </p:childTnLst>
                                </p:cTn>
                              </p:par>
                              <p:par>
                                <p:cTn id="21" presetID="2" presetClass="entr" presetSubtype="4" fill="hold" nodeType="withEffect">
                                  <p:stCondLst>
                                    <p:cond delay="0"/>
                                  </p:stCondLst>
                                  <p:childTnLst>
                                    <p:set>
                                      <p:cBhvr>
                                        <p:cTn id="22" dur="1" fill="hold">
                                          <p:stCondLst>
                                            <p:cond delay="0"/>
                                          </p:stCondLst>
                                        </p:cTn>
                                        <p:tgtEl>
                                          <p:spTgt spid="4101"/>
                                        </p:tgtEl>
                                        <p:attrNameLst>
                                          <p:attrName>style.visibility</p:attrName>
                                        </p:attrNameLst>
                                      </p:cBhvr>
                                      <p:to>
                                        <p:strVal val="visible"/>
                                      </p:to>
                                    </p:set>
                                    <p:anim calcmode="lin" valueType="num">
                                      <p:cBhvr additive="base">
                                        <p:cTn id="23" dur="500" fill="hold"/>
                                        <p:tgtEl>
                                          <p:spTgt spid="4101"/>
                                        </p:tgtEl>
                                        <p:attrNameLst>
                                          <p:attrName>ppt_x</p:attrName>
                                        </p:attrNameLst>
                                      </p:cBhvr>
                                      <p:tavLst>
                                        <p:tav tm="0">
                                          <p:val>
                                            <p:strVal val="#ppt_x"/>
                                          </p:val>
                                        </p:tav>
                                        <p:tav tm="100000">
                                          <p:val>
                                            <p:strVal val="#ppt_x"/>
                                          </p:val>
                                        </p:tav>
                                      </p:tavLst>
                                    </p:anim>
                                    <p:anim calcmode="lin" valueType="num">
                                      <p:cBhvr additive="base">
                                        <p:cTn id="24" dur="500" fill="hold"/>
                                        <p:tgtEl>
                                          <p:spTgt spid="4101"/>
                                        </p:tgtEl>
                                        <p:attrNameLst>
                                          <p:attrName>ppt_y</p:attrName>
                                        </p:attrNameLst>
                                      </p:cBhvr>
                                      <p:tavLst>
                                        <p:tav tm="0">
                                          <p:val>
                                            <p:strVal val="1+#ppt_h/2"/>
                                          </p:val>
                                        </p:tav>
                                        <p:tav tm="100000">
                                          <p:val>
                                            <p:strVal val="#ppt_y"/>
                                          </p:val>
                                        </p:tav>
                                      </p:tavLst>
                                    </p:anim>
                                  </p:childTnLst>
                                </p:cTn>
                              </p:par>
                              <p:par>
                                <p:cTn id="25" presetID="2" presetClass="entr" presetSubtype="4" fill="hold" nodeType="withEffect">
                                  <p:stCondLst>
                                    <p:cond delay="0"/>
                                  </p:stCondLst>
                                  <p:childTnLst>
                                    <p:set>
                                      <p:cBhvr>
                                        <p:cTn id="26" dur="1" fill="hold">
                                          <p:stCondLst>
                                            <p:cond delay="0"/>
                                          </p:stCondLst>
                                        </p:cTn>
                                        <p:tgtEl>
                                          <p:spTgt spid="15"/>
                                        </p:tgtEl>
                                        <p:attrNameLst>
                                          <p:attrName>style.visibility</p:attrName>
                                        </p:attrNameLst>
                                      </p:cBhvr>
                                      <p:to>
                                        <p:strVal val="visible"/>
                                      </p:to>
                                    </p:set>
                                    <p:anim calcmode="lin" valueType="num">
                                      <p:cBhvr additive="base">
                                        <p:cTn id="27" dur="500" fill="hold"/>
                                        <p:tgtEl>
                                          <p:spTgt spid="15"/>
                                        </p:tgtEl>
                                        <p:attrNameLst>
                                          <p:attrName>ppt_x</p:attrName>
                                        </p:attrNameLst>
                                      </p:cBhvr>
                                      <p:tavLst>
                                        <p:tav tm="0">
                                          <p:val>
                                            <p:strVal val="#ppt_x"/>
                                          </p:val>
                                        </p:tav>
                                        <p:tav tm="100000">
                                          <p:val>
                                            <p:strVal val="#ppt_x"/>
                                          </p:val>
                                        </p:tav>
                                      </p:tavLst>
                                    </p:anim>
                                    <p:anim calcmode="lin" valueType="num">
                                      <p:cBhvr additive="base">
                                        <p:cTn id="28" dur="500" fill="hold"/>
                                        <p:tgtEl>
                                          <p:spTgt spid="15"/>
                                        </p:tgtEl>
                                        <p:attrNameLst>
                                          <p:attrName>ppt_y</p:attrName>
                                        </p:attrNameLst>
                                      </p:cBhvr>
                                      <p:tavLst>
                                        <p:tav tm="0">
                                          <p:val>
                                            <p:strVal val="1+#ppt_h/2"/>
                                          </p:val>
                                        </p:tav>
                                        <p:tav tm="100000">
                                          <p:val>
                                            <p:strVal val="#ppt_y"/>
                                          </p:val>
                                        </p:tav>
                                      </p:tavLst>
                                    </p:anim>
                                  </p:childTnLst>
                                </p:cTn>
                              </p:par>
                              <p:par>
                                <p:cTn id="29" presetID="2" presetClass="entr" presetSubtype="4" fill="hold" nodeType="withEffect">
                                  <p:stCondLst>
                                    <p:cond delay="0"/>
                                  </p:stCondLst>
                                  <p:childTnLst>
                                    <p:set>
                                      <p:cBhvr>
                                        <p:cTn id="30" dur="1" fill="hold">
                                          <p:stCondLst>
                                            <p:cond delay="0"/>
                                          </p:stCondLst>
                                        </p:cTn>
                                        <p:tgtEl>
                                          <p:spTgt spid="4102"/>
                                        </p:tgtEl>
                                        <p:attrNameLst>
                                          <p:attrName>style.visibility</p:attrName>
                                        </p:attrNameLst>
                                      </p:cBhvr>
                                      <p:to>
                                        <p:strVal val="visible"/>
                                      </p:to>
                                    </p:set>
                                    <p:anim calcmode="lin" valueType="num">
                                      <p:cBhvr additive="base">
                                        <p:cTn id="31" dur="500" fill="hold"/>
                                        <p:tgtEl>
                                          <p:spTgt spid="4102"/>
                                        </p:tgtEl>
                                        <p:attrNameLst>
                                          <p:attrName>ppt_x</p:attrName>
                                        </p:attrNameLst>
                                      </p:cBhvr>
                                      <p:tavLst>
                                        <p:tav tm="0">
                                          <p:val>
                                            <p:strVal val="#ppt_x"/>
                                          </p:val>
                                        </p:tav>
                                        <p:tav tm="100000">
                                          <p:val>
                                            <p:strVal val="#ppt_x"/>
                                          </p:val>
                                        </p:tav>
                                      </p:tavLst>
                                    </p:anim>
                                    <p:anim calcmode="lin" valueType="num">
                                      <p:cBhvr additive="base">
                                        <p:cTn id="32" dur="500" fill="hold"/>
                                        <p:tgtEl>
                                          <p:spTgt spid="4102"/>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42" presetClass="entr" presetSubtype="0" fill="hold" nodeType="clickEffect">
                                  <p:stCondLst>
                                    <p:cond delay="0"/>
                                  </p:stCondLst>
                                  <p:childTnLst>
                                    <p:set>
                                      <p:cBhvr>
                                        <p:cTn id="36" dur="1" fill="hold">
                                          <p:stCondLst>
                                            <p:cond delay="0"/>
                                          </p:stCondLst>
                                        </p:cTn>
                                        <p:tgtEl>
                                          <p:spTgt spid="3">
                                            <p:txEl>
                                              <p:pRg st="0" end="0"/>
                                            </p:txEl>
                                          </p:spTgt>
                                        </p:tgtEl>
                                        <p:attrNameLst>
                                          <p:attrName>style.visibility</p:attrName>
                                        </p:attrNameLst>
                                      </p:cBhvr>
                                      <p:to>
                                        <p:strVal val="visible"/>
                                      </p:to>
                                    </p:set>
                                    <p:animEffect transition="in" filter="fade">
                                      <p:cBhvr>
                                        <p:cTn id="37" dur="1000"/>
                                        <p:tgtEl>
                                          <p:spTgt spid="3">
                                            <p:txEl>
                                              <p:pRg st="0" end="0"/>
                                            </p:txEl>
                                          </p:spTgt>
                                        </p:tgtEl>
                                      </p:cBhvr>
                                    </p:animEffect>
                                    <p:anim calcmode="lin" valueType="num">
                                      <p:cBhvr>
                                        <p:cTn id="3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3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40" fill="hold">
                      <p:stCondLst>
                        <p:cond delay="indefinite"/>
                      </p:stCondLst>
                      <p:childTnLst>
                        <p:par>
                          <p:cTn id="41" fill="hold">
                            <p:stCondLst>
                              <p:cond delay="0"/>
                            </p:stCondLst>
                            <p:childTnLst>
                              <p:par>
                                <p:cTn id="42" presetID="42" presetClass="entr" presetSubtype="0" fill="hold" nodeType="clickEffect">
                                  <p:stCondLst>
                                    <p:cond delay="0"/>
                                  </p:stCondLst>
                                  <p:childTnLst>
                                    <p:set>
                                      <p:cBhvr>
                                        <p:cTn id="43" dur="1" fill="hold">
                                          <p:stCondLst>
                                            <p:cond delay="0"/>
                                          </p:stCondLst>
                                        </p:cTn>
                                        <p:tgtEl>
                                          <p:spTgt spid="3">
                                            <p:txEl>
                                              <p:pRg st="1" end="1"/>
                                            </p:txEl>
                                          </p:spTgt>
                                        </p:tgtEl>
                                        <p:attrNameLst>
                                          <p:attrName>style.visibility</p:attrName>
                                        </p:attrNameLst>
                                      </p:cBhvr>
                                      <p:to>
                                        <p:strVal val="visible"/>
                                      </p:to>
                                    </p:set>
                                    <p:animEffect transition="in" filter="fade">
                                      <p:cBhvr>
                                        <p:cTn id="44" dur="1000"/>
                                        <p:tgtEl>
                                          <p:spTgt spid="3">
                                            <p:txEl>
                                              <p:pRg st="1" end="1"/>
                                            </p:txEl>
                                          </p:spTgt>
                                        </p:tgtEl>
                                      </p:cBhvr>
                                    </p:animEffect>
                                    <p:anim calcmode="lin" valueType="num">
                                      <p:cBhvr>
                                        <p:cTn id="45"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46"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47" fill="hold">
                      <p:stCondLst>
                        <p:cond delay="indefinite"/>
                      </p:stCondLst>
                      <p:childTnLst>
                        <p:par>
                          <p:cTn id="48" fill="hold">
                            <p:stCondLst>
                              <p:cond delay="0"/>
                            </p:stCondLst>
                            <p:childTnLst>
                              <p:par>
                                <p:cTn id="49" presetID="42" presetClass="entr" presetSubtype="0" fill="hold" nodeType="clickEffect">
                                  <p:stCondLst>
                                    <p:cond delay="0"/>
                                  </p:stCondLst>
                                  <p:childTnLst>
                                    <p:set>
                                      <p:cBhvr>
                                        <p:cTn id="50" dur="1" fill="hold">
                                          <p:stCondLst>
                                            <p:cond delay="0"/>
                                          </p:stCondLst>
                                        </p:cTn>
                                        <p:tgtEl>
                                          <p:spTgt spid="3">
                                            <p:txEl>
                                              <p:pRg st="2" end="2"/>
                                            </p:txEl>
                                          </p:spTgt>
                                        </p:tgtEl>
                                        <p:attrNameLst>
                                          <p:attrName>style.visibility</p:attrName>
                                        </p:attrNameLst>
                                      </p:cBhvr>
                                      <p:to>
                                        <p:strVal val="visible"/>
                                      </p:to>
                                    </p:set>
                                    <p:animEffect transition="in" filter="fade">
                                      <p:cBhvr>
                                        <p:cTn id="51" dur="1000"/>
                                        <p:tgtEl>
                                          <p:spTgt spid="3">
                                            <p:txEl>
                                              <p:pRg st="2" end="2"/>
                                            </p:txEl>
                                          </p:spTgt>
                                        </p:tgtEl>
                                      </p:cBhvr>
                                    </p:animEffect>
                                    <p:anim calcmode="lin" valueType="num">
                                      <p:cBhvr>
                                        <p:cTn id="52"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53"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54" fill="hold">
                      <p:stCondLst>
                        <p:cond delay="indefinite"/>
                      </p:stCondLst>
                      <p:childTnLst>
                        <p:par>
                          <p:cTn id="55" fill="hold">
                            <p:stCondLst>
                              <p:cond delay="0"/>
                            </p:stCondLst>
                            <p:childTnLst>
                              <p:par>
                                <p:cTn id="56" presetID="42" presetClass="entr" presetSubtype="0" fill="hold" nodeType="clickEffect">
                                  <p:stCondLst>
                                    <p:cond delay="0"/>
                                  </p:stCondLst>
                                  <p:childTnLst>
                                    <p:set>
                                      <p:cBhvr>
                                        <p:cTn id="57" dur="1" fill="hold">
                                          <p:stCondLst>
                                            <p:cond delay="0"/>
                                          </p:stCondLst>
                                        </p:cTn>
                                        <p:tgtEl>
                                          <p:spTgt spid="3">
                                            <p:txEl>
                                              <p:pRg st="3" end="3"/>
                                            </p:txEl>
                                          </p:spTgt>
                                        </p:tgtEl>
                                        <p:attrNameLst>
                                          <p:attrName>style.visibility</p:attrName>
                                        </p:attrNameLst>
                                      </p:cBhvr>
                                      <p:to>
                                        <p:strVal val="visible"/>
                                      </p:to>
                                    </p:set>
                                    <p:animEffect transition="in" filter="fade">
                                      <p:cBhvr>
                                        <p:cTn id="58" dur="1000"/>
                                        <p:tgtEl>
                                          <p:spTgt spid="3">
                                            <p:txEl>
                                              <p:pRg st="3" end="3"/>
                                            </p:txEl>
                                          </p:spTgt>
                                        </p:tgtEl>
                                      </p:cBhvr>
                                    </p:animEffect>
                                    <p:anim calcmode="lin" valueType="num">
                                      <p:cBhvr>
                                        <p:cTn id="59"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60" dur="1000" fill="hold"/>
                                        <p:tgtEl>
                                          <p:spTgt spid="3">
                                            <p:txEl>
                                              <p:pRg st="3" end="3"/>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5"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303308" y="1066800"/>
            <a:ext cx="7381568" cy="461665"/>
          </a:xfrm>
          <a:prstGeom prst="rect">
            <a:avLst/>
          </a:prstGeom>
          <a:noFill/>
        </p:spPr>
        <p:txBody>
          <a:bodyPr wrap="square" rtlCol="0">
            <a:spAutoFit/>
          </a:bodyPr>
          <a:lstStyle/>
          <a:p>
            <a:pPr marL="342900" indent="-342900">
              <a:buFont typeface="Wingdings" panose="05000000000000000000" pitchFamily="2" charset="2"/>
              <a:buChar char="§"/>
            </a:pPr>
            <a:r>
              <a:rPr lang="en-US" sz="2400" b="1" dirty="0" err="1" smtClean="0">
                <a:latin typeface="Times New Roman" panose="02020603050405020304" pitchFamily="18" charset="0"/>
                <a:cs typeface="Times New Roman" panose="02020603050405020304" pitchFamily="18" charset="0"/>
              </a:rPr>
              <a:t>Tạo</a:t>
            </a:r>
            <a:r>
              <a:rPr lang="en-US" sz="2400" b="1" dirty="0" smtClean="0">
                <a:latin typeface="Times New Roman" panose="02020603050405020304" pitchFamily="18" charset="0"/>
                <a:cs typeface="Times New Roman" panose="02020603050405020304" pitchFamily="18" charset="0"/>
              </a:rPr>
              <a:t> </a:t>
            </a:r>
            <a:r>
              <a:rPr lang="en-US" sz="2400" b="1" dirty="0" err="1" smtClean="0">
                <a:latin typeface="Times New Roman" panose="02020603050405020304" pitchFamily="18" charset="0"/>
                <a:cs typeface="Times New Roman" panose="02020603050405020304" pitchFamily="18" charset="0"/>
              </a:rPr>
              <a:t>nên</a:t>
            </a:r>
            <a:r>
              <a:rPr lang="en-US" sz="2400" b="1" dirty="0" smtClean="0">
                <a:latin typeface="Times New Roman" panose="02020603050405020304" pitchFamily="18" charset="0"/>
                <a:cs typeface="Times New Roman" panose="02020603050405020304" pitchFamily="18" charset="0"/>
              </a:rPr>
              <a:t> chi </a:t>
            </a:r>
            <a:r>
              <a:rPr lang="en-US" sz="2400" b="1" dirty="0" err="1" smtClean="0">
                <a:latin typeface="Times New Roman" panose="02020603050405020304" pitchFamily="18" charset="0"/>
                <a:cs typeface="Times New Roman" panose="02020603050405020304" pitchFamily="18" charset="0"/>
              </a:rPr>
              <a:t>phí</a:t>
            </a:r>
            <a:r>
              <a:rPr lang="en-US" sz="2400" b="1" dirty="0" smtClean="0">
                <a:latin typeface="Times New Roman" panose="02020603050405020304" pitchFamily="18" charset="0"/>
                <a:cs typeface="Times New Roman" panose="02020603050405020304" pitchFamily="18" charset="0"/>
              </a:rPr>
              <a:t> </a:t>
            </a:r>
            <a:r>
              <a:rPr lang="en-US" sz="2400" b="1" dirty="0" err="1" smtClean="0">
                <a:latin typeface="Times New Roman" panose="02020603050405020304" pitchFamily="18" charset="0"/>
                <a:cs typeface="Times New Roman" panose="02020603050405020304" pitchFamily="18" charset="0"/>
              </a:rPr>
              <a:t>sản</a:t>
            </a:r>
            <a:r>
              <a:rPr lang="en-US" sz="2400" b="1" dirty="0" smtClean="0">
                <a:latin typeface="Times New Roman" panose="02020603050405020304" pitchFamily="18" charset="0"/>
                <a:cs typeface="Times New Roman" panose="02020603050405020304" pitchFamily="18" charset="0"/>
              </a:rPr>
              <a:t> </a:t>
            </a:r>
            <a:r>
              <a:rPr lang="en-US" sz="2400" b="1" dirty="0" err="1" smtClean="0">
                <a:latin typeface="Times New Roman" panose="02020603050405020304" pitchFamily="18" charset="0"/>
                <a:cs typeface="Times New Roman" panose="02020603050405020304" pitchFamily="18" charset="0"/>
              </a:rPr>
              <a:t>xuất</a:t>
            </a:r>
            <a:r>
              <a:rPr lang="en-US" sz="2400" b="1" dirty="0" smtClean="0">
                <a:latin typeface="Times New Roman" panose="02020603050405020304" pitchFamily="18" charset="0"/>
                <a:cs typeface="Times New Roman" panose="02020603050405020304" pitchFamily="18" charset="0"/>
              </a:rPr>
              <a:t> </a:t>
            </a:r>
            <a:r>
              <a:rPr lang="en-US" sz="2400" b="1" dirty="0" err="1" smtClean="0">
                <a:latin typeface="Times New Roman" panose="02020603050405020304" pitchFamily="18" charset="0"/>
                <a:cs typeface="Times New Roman" panose="02020603050405020304" pitchFamily="18" charset="0"/>
              </a:rPr>
              <a:t>của</a:t>
            </a:r>
            <a:r>
              <a:rPr lang="en-US" sz="2400" b="1" dirty="0" smtClean="0">
                <a:latin typeface="Times New Roman" panose="02020603050405020304" pitchFamily="18" charset="0"/>
                <a:cs typeface="Times New Roman" panose="02020603050405020304" pitchFamily="18" charset="0"/>
              </a:rPr>
              <a:t> </a:t>
            </a:r>
            <a:r>
              <a:rPr lang="en-US" sz="2400" b="1" dirty="0" err="1" smtClean="0">
                <a:latin typeface="Times New Roman" panose="02020603050405020304" pitchFamily="18" charset="0"/>
                <a:cs typeface="Times New Roman" panose="02020603050405020304" pitchFamily="18" charset="0"/>
              </a:rPr>
              <a:t>cải</a:t>
            </a:r>
            <a:r>
              <a:rPr lang="en-US" sz="2400" b="1" dirty="0" smtClean="0">
                <a:latin typeface="Times New Roman" panose="02020603050405020304" pitchFamily="18" charset="0"/>
                <a:cs typeface="Times New Roman" panose="02020603050405020304" pitchFamily="18" charset="0"/>
              </a:rPr>
              <a:t> </a:t>
            </a:r>
            <a:r>
              <a:rPr lang="en-US" sz="2400" b="1" dirty="0" err="1" smtClean="0">
                <a:latin typeface="Times New Roman" panose="02020603050405020304" pitchFamily="18" charset="0"/>
                <a:cs typeface="Times New Roman" panose="02020603050405020304" pitchFamily="18" charset="0"/>
              </a:rPr>
              <a:t>vật</a:t>
            </a:r>
            <a:r>
              <a:rPr lang="en-US" sz="2400" b="1" dirty="0" smtClean="0">
                <a:latin typeface="Times New Roman" panose="02020603050405020304" pitchFamily="18" charset="0"/>
                <a:cs typeface="Times New Roman" panose="02020603050405020304" pitchFamily="18" charset="0"/>
              </a:rPr>
              <a:t> </a:t>
            </a:r>
            <a:r>
              <a:rPr lang="en-US" sz="2400" b="1" dirty="0" err="1" smtClean="0">
                <a:latin typeface="Times New Roman" panose="02020603050405020304" pitchFamily="18" charset="0"/>
                <a:cs typeface="Times New Roman" panose="02020603050405020304" pitchFamily="18" charset="0"/>
              </a:rPr>
              <a:t>chất</a:t>
            </a:r>
            <a:endParaRPr lang="en-US" sz="2400" b="1" dirty="0">
              <a:latin typeface="Times New Roman" panose="02020603050405020304" pitchFamily="18" charset="0"/>
              <a:cs typeface="Times New Roman" panose="02020603050405020304" pitchFamily="18" charset="0"/>
            </a:endParaRPr>
          </a:p>
        </p:txBody>
      </p:sp>
      <p:cxnSp>
        <p:nvCxnSpPr>
          <p:cNvPr id="3" name="Straight Connector 2"/>
          <p:cNvCxnSpPr/>
          <p:nvPr/>
        </p:nvCxnSpPr>
        <p:spPr>
          <a:xfrm>
            <a:off x="342443" y="1868635"/>
            <a:ext cx="8496300" cy="0"/>
          </a:xfrm>
          <a:prstGeom prst="line">
            <a:avLst/>
          </a:prstGeom>
        </p:spPr>
        <p:style>
          <a:lnRef idx="3">
            <a:schemeClr val="dk1"/>
          </a:lnRef>
          <a:fillRef idx="0">
            <a:schemeClr val="dk1"/>
          </a:fillRef>
          <a:effectRef idx="2">
            <a:schemeClr val="dk1"/>
          </a:effectRef>
          <a:fontRef idx="minor">
            <a:schemeClr val="tx1"/>
          </a:fontRef>
        </p:style>
      </p:cxnSp>
      <p:cxnSp>
        <p:nvCxnSpPr>
          <p:cNvPr id="4" name="Straight Connector 3"/>
          <p:cNvCxnSpPr/>
          <p:nvPr/>
        </p:nvCxnSpPr>
        <p:spPr>
          <a:xfrm>
            <a:off x="1752143" y="1735313"/>
            <a:ext cx="0" cy="362034"/>
          </a:xfrm>
          <a:prstGeom prst="line">
            <a:avLst/>
          </a:prstGeom>
          <a:ln w="5715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5" name="Straight Connector 4"/>
          <p:cNvCxnSpPr/>
          <p:nvPr/>
        </p:nvCxnSpPr>
        <p:spPr>
          <a:xfrm>
            <a:off x="3657143" y="1735313"/>
            <a:ext cx="0" cy="342956"/>
          </a:xfrm>
          <a:prstGeom prst="line">
            <a:avLst/>
          </a:prstGeom>
          <a:ln w="5715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6" name="Straight Connector 5"/>
          <p:cNvCxnSpPr/>
          <p:nvPr/>
        </p:nvCxnSpPr>
        <p:spPr>
          <a:xfrm>
            <a:off x="5409743" y="1716235"/>
            <a:ext cx="0" cy="342956"/>
          </a:xfrm>
          <a:prstGeom prst="line">
            <a:avLst/>
          </a:prstGeom>
          <a:ln w="5715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7" name="Straight Connector 6"/>
          <p:cNvCxnSpPr/>
          <p:nvPr/>
        </p:nvCxnSpPr>
        <p:spPr>
          <a:xfrm>
            <a:off x="7381418" y="1755564"/>
            <a:ext cx="0" cy="342956"/>
          </a:xfrm>
          <a:prstGeom prst="line">
            <a:avLst/>
          </a:prstGeom>
          <a:ln w="5715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8" name="Straight Connector 7"/>
          <p:cNvCxnSpPr/>
          <p:nvPr/>
        </p:nvCxnSpPr>
        <p:spPr>
          <a:xfrm>
            <a:off x="8838743" y="1770312"/>
            <a:ext cx="0" cy="342956"/>
          </a:xfrm>
          <a:prstGeom prst="line">
            <a:avLst/>
          </a:prstGeom>
          <a:ln w="57150">
            <a:solidFill>
              <a:srgbClr val="FF0000"/>
            </a:solidFill>
          </a:ln>
        </p:spPr>
        <p:style>
          <a:lnRef idx="1">
            <a:schemeClr val="accent1"/>
          </a:lnRef>
          <a:fillRef idx="0">
            <a:schemeClr val="accent1"/>
          </a:fillRef>
          <a:effectRef idx="0">
            <a:schemeClr val="accent1"/>
          </a:effectRef>
          <a:fontRef idx="minor">
            <a:schemeClr val="tx1"/>
          </a:fontRef>
        </p:style>
      </p:cxnSp>
      <p:sp>
        <p:nvSpPr>
          <p:cNvPr id="9" name="TextBox 8"/>
          <p:cNvSpPr txBox="1"/>
          <p:nvPr/>
        </p:nvSpPr>
        <p:spPr>
          <a:xfrm>
            <a:off x="346693" y="1901875"/>
            <a:ext cx="1749425" cy="923330"/>
          </a:xfrm>
          <a:prstGeom prst="rect">
            <a:avLst/>
          </a:prstGeom>
          <a:noFill/>
        </p:spPr>
        <p:txBody>
          <a:bodyPr wrap="square" rtlCol="0">
            <a:spAutoFit/>
          </a:bodyPr>
          <a:lstStyle/>
          <a:p>
            <a:r>
              <a:rPr lang="en-US" b="1" dirty="0" smtClean="0">
                <a:latin typeface="Times New Roman" panose="02020603050405020304" pitchFamily="18" charset="0"/>
                <a:cs typeface="Times New Roman" panose="02020603050405020304" pitchFamily="18" charset="0"/>
              </a:rPr>
              <a:t>CP </a:t>
            </a:r>
            <a:r>
              <a:rPr lang="en-US" b="1" dirty="0" err="1" smtClean="0">
                <a:latin typeface="Times New Roman" panose="02020603050405020304" pitchFamily="18" charset="0"/>
                <a:cs typeface="Times New Roman" panose="02020603050405020304" pitchFamily="18" charset="0"/>
              </a:rPr>
              <a:t>Khai</a:t>
            </a:r>
            <a:r>
              <a:rPr lang="en-US" b="1" dirty="0" smtClean="0">
                <a:latin typeface="Times New Roman" panose="02020603050405020304" pitchFamily="18" charset="0"/>
                <a:cs typeface="Times New Roman" panose="02020603050405020304" pitchFamily="18" charset="0"/>
              </a:rPr>
              <a:t> </a:t>
            </a:r>
            <a:r>
              <a:rPr lang="en-US" b="1" dirty="0" err="1" smtClean="0">
                <a:latin typeface="Times New Roman" panose="02020603050405020304" pitchFamily="18" charset="0"/>
                <a:cs typeface="Times New Roman" panose="02020603050405020304" pitchFamily="18" charset="0"/>
              </a:rPr>
              <a:t>thác</a:t>
            </a:r>
            <a:r>
              <a:rPr lang="en-US" b="1" dirty="0" smtClean="0">
                <a:latin typeface="Times New Roman" panose="02020603050405020304" pitchFamily="18" charset="0"/>
                <a:cs typeface="Times New Roman" panose="02020603050405020304" pitchFamily="18" charset="0"/>
              </a:rPr>
              <a:t> </a:t>
            </a:r>
            <a:r>
              <a:rPr lang="en-US" b="1" dirty="0" err="1" smtClean="0">
                <a:latin typeface="Times New Roman" panose="02020603050405020304" pitchFamily="18" charset="0"/>
                <a:cs typeface="Times New Roman" panose="02020603050405020304" pitchFamily="18" charset="0"/>
              </a:rPr>
              <a:t>mua</a:t>
            </a:r>
            <a:r>
              <a:rPr lang="en-US" b="1" dirty="0" smtClean="0">
                <a:latin typeface="Times New Roman" panose="02020603050405020304" pitchFamily="18" charset="0"/>
                <a:cs typeface="Times New Roman" panose="02020603050405020304" pitchFamily="18" charset="0"/>
              </a:rPr>
              <a:t> NVL </a:t>
            </a:r>
            <a:r>
              <a:rPr lang="en-US" b="1" dirty="0" err="1" smtClean="0">
                <a:latin typeface="Times New Roman" panose="02020603050405020304" pitchFamily="18" charset="0"/>
                <a:cs typeface="Times New Roman" panose="02020603050405020304" pitchFamily="18" charset="0"/>
              </a:rPr>
              <a:t>đầu</a:t>
            </a:r>
            <a:r>
              <a:rPr lang="en-US" b="1" dirty="0" smtClean="0">
                <a:latin typeface="Times New Roman" panose="02020603050405020304" pitchFamily="18" charset="0"/>
                <a:cs typeface="Times New Roman" panose="02020603050405020304" pitchFamily="18" charset="0"/>
              </a:rPr>
              <a:t> </a:t>
            </a:r>
            <a:r>
              <a:rPr lang="en-US" b="1" dirty="0" err="1" smtClean="0">
                <a:latin typeface="Times New Roman" panose="02020603050405020304" pitchFamily="18" charset="0"/>
                <a:cs typeface="Times New Roman" panose="02020603050405020304" pitchFamily="18" charset="0"/>
              </a:rPr>
              <a:t>vào</a:t>
            </a:r>
            <a:endParaRPr lang="en-US" b="1" dirty="0">
              <a:latin typeface="Times New Roman" panose="02020603050405020304" pitchFamily="18" charset="0"/>
              <a:cs typeface="Times New Roman" panose="02020603050405020304" pitchFamily="18" charset="0"/>
            </a:endParaRPr>
          </a:p>
        </p:txBody>
      </p:sp>
      <p:sp>
        <p:nvSpPr>
          <p:cNvPr id="10" name="TextBox 9"/>
          <p:cNvSpPr txBox="1"/>
          <p:nvPr/>
        </p:nvSpPr>
        <p:spPr>
          <a:xfrm>
            <a:off x="3997584" y="1887713"/>
            <a:ext cx="1979818" cy="646331"/>
          </a:xfrm>
          <a:prstGeom prst="rect">
            <a:avLst/>
          </a:prstGeom>
          <a:noFill/>
        </p:spPr>
        <p:txBody>
          <a:bodyPr wrap="square" rtlCol="0">
            <a:spAutoFit/>
          </a:bodyPr>
          <a:lstStyle/>
          <a:p>
            <a:r>
              <a:rPr lang="en-US" b="1" dirty="0" smtClean="0">
                <a:latin typeface="Times New Roman" panose="02020603050405020304" pitchFamily="18" charset="0"/>
                <a:cs typeface="Times New Roman" panose="02020603050405020304" pitchFamily="18" charset="0"/>
              </a:rPr>
              <a:t>CP </a:t>
            </a:r>
            <a:r>
              <a:rPr lang="en-US" b="1" dirty="0" err="1" smtClean="0">
                <a:latin typeface="Times New Roman" panose="02020603050405020304" pitchFamily="18" charset="0"/>
                <a:cs typeface="Times New Roman" panose="02020603050405020304" pitchFamily="18" charset="0"/>
              </a:rPr>
              <a:t>sản</a:t>
            </a:r>
            <a:r>
              <a:rPr lang="en-US" b="1" dirty="0" smtClean="0">
                <a:latin typeface="Times New Roman" panose="02020603050405020304" pitchFamily="18" charset="0"/>
                <a:cs typeface="Times New Roman" panose="02020603050405020304" pitchFamily="18" charset="0"/>
              </a:rPr>
              <a:t> </a:t>
            </a:r>
            <a:r>
              <a:rPr lang="en-US" b="1" dirty="0" err="1" smtClean="0">
                <a:latin typeface="Times New Roman" panose="02020603050405020304" pitchFamily="18" charset="0"/>
                <a:cs typeface="Times New Roman" panose="02020603050405020304" pitchFamily="18" charset="0"/>
              </a:rPr>
              <a:t>xuất</a:t>
            </a:r>
            <a:r>
              <a:rPr lang="en-US" b="1" dirty="0" smtClean="0">
                <a:latin typeface="Times New Roman" panose="02020603050405020304" pitchFamily="18" charset="0"/>
                <a:cs typeface="Times New Roman" panose="02020603050405020304" pitchFamily="18" charset="0"/>
              </a:rPr>
              <a:t> </a:t>
            </a:r>
            <a:r>
              <a:rPr lang="en-US" b="1" dirty="0" err="1" smtClean="0">
                <a:latin typeface="Times New Roman" panose="02020603050405020304" pitchFamily="18" charset="0"/>
                <a:cs typeface="Times New Roman" panose="02020603050405020304" pitchFamily="18" charset="0"/>
              </a:rPr>
              <a:t>thành</a:t>
            </a:r>
            <a:r>
              <a:rPr lang="en-US" b="1" dirty="0" smtClean="0">
                <a:latin typeface="Times New Roman" panose="02020603050405020304" pitchFamily="18" charset="0"/>
                <a:cs typeface="Times New Roman" panose="02020603050405020304" pitchFamily="18" charset="0"/>
              </a:rPr>
              <a:t> </a:t>
            </a:r>
            <a:r>
              <a:rPr lang="en-US" b="1" dirty="0" err="1" smtClean="0">
                <a:latin typeface="Times New Roman" panose="02020603050405020304" pitchFamily="18" charset="0"/>
                <a:cs typeface="Times New Roman" panose="02020603050405020304" pitchFamily="18" charset="0"/>
              </a:rPr>
              <a:t>phẩm</a:t>
            </a:r>
            <a:endParaRPr lang="en-US" b="1" dirty="0">
              <a:latin typeface="Times New Roman" panose="02020603050405020304" pitchFamily="18" charset="0"/>
              <a:cs typeface="Times New Roman" panose="02020603050405020304" pitchFamily="18" charset="0"/>
            </a:endParaRPr>
          </a:p>
        </p:txBody>
      </p:sp>
      <p:sp>
        <p:nvSpPr>
          <p:cNvPr id="11" name="TextBox 10"/>
          <p:cNvSpPr txBox="1"/>
          <p:nvPr/>
        </p:nvSpPr>
        <p:spPr>
          <a:xfrm>
            <a:off x="7294463" y="1972431"/>
            <a:ext cx="1979818" cy="369332"/>
          </a:xfrm>
          <a:prstGeom prst="rect">
            <a:avLst/>
          </a:prstGeom>
          <a:noFill/>
        </p:spPr>
        <p:txBody>
          <a:bodyPr wrap="square" rtlCol="0">
            <a:spAutoFit/>
          </a:bodyPr>
          <a:lstStyle/>
          <a:p>
            <a:r>
              <a:rPr lang="en-US" b="1" dirty="0" smtClean="0">
                <a:latin typeface="Times New Roman" panose="02020603050405020304" pitchFamily="18" charset="0"/>
                <a:cs typeface="Times New Roman" panose="02020603050405020304" pitchFamily="18" charset="0"/>
              </a:rPr>
              <a:t>CP </a:t>
            </a:r>
            <a:r>
              <a:rPr lang="en-US" b="1" dirty="0" err="1" smtClean="0">
                <a:latin typeface="Times New Roman" panose="02020603050405020304" pitchFamily="18" charset="0"/>
                <a:cs typeface="Times New Roman" panose="02020603050405020304" pitchFamily="18" charset="0"/>
              </a:rPr>
              <a:t>bán</a:t>
            </a:r>
            <a:r>
              <a:rPr lang="en-US" b="1" dirty="0" smtClean="0">
                <a:latin typeface="Times New Roman" panose="02020603050405020304" pitchFamily="18" charset="0"/>
                <a:cs typeface="Times New Roman" panose="02020603050405020304" pitchFamily="18" charset="0"/>
              </a:rPr>
              <a:t> </a:t>
            </a:r>
            <a:r>
              <a:rPr lang="en-US" b="1" dirty="0" err="1" smtClean="0">
                <a:latin typeface="Times New Roman" panose="02020603050405020304" pitchFamily="18" charset="0"/>
                <a:cs typeface="Times New Roman" panose="02020603050405020304" pitchFamily="18" charset="0"/>
              </a:rPr>
              <a:t>hàng</a:t>
            </a:r>
            <a:endParaRPr lang="en-US" b="1" dirty="0">
              <a:latin typeface="Times New Roman" panose="02020603050405020304" pitchFamily="18" charset="0"/>
              <a:cs typeface="Times New Roman" panose="02020603050405020304" pitchFamily="18" charset="0"/>
            </a:endParaRPr>
          </a:p>
        </p:txBody>
      </p:sp>
      <p:sp>
        <p:nvSpPr>
          <p:cNvPr id="12" name="Flowchart: Alternate Process 11"/>
          <p:cNvSpPr/>
          <p:nvPr/>
        </p:nvSpPr>
        <p:spPr>
          <a:xfrm>
            <a:off x="2019918" y="1941790"/>
            <a:ext cx="1600200" cy="614721"/>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smtClean="0"/>
              <a:t>CP VẬN TẢI</a:t>
            </a:r>
            <a:endParaRPr lang="en-US" b="1" dirty="0"/>
          </a:p>
        </p:txBody>
      </p:sp>
      <p:sp>
        <p:nvSpPr>
          <p:cNvPr id="13" name="Flowchart: Alternate Process 12"/>
          <p:cNvSpPr/>
          <p:nvPr/>
        </p:nvSpPr>
        <p:spPr>
          <a:xfrm>
            <a:off x="5694263" y="1943557"/>
            <a:ext cx="1600200" cy="614721"/>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smtClean="0"/>
              <a:t>CP VẬN TẢI</a:t>
            </a:r>
            <a:endParaRPr lang="en-US" b="1" dirty="0"/>
          </a:p>
        </p:txBody>
      </p:sp>
      <p:sp>
        <p:nvSpPr>
          <p:cNvPr id="14" name="Rounded Rectangle 13"/>
          <p:cNvSpPr/>
          <p:nvPr/>
        </p:nvSpPr>
        <p:spPr>
          <a:xfrm>
            <a:off x="485620" y="496078"/>
            <a:ext cx="5153179" cy="533400"/>
          </a:xfrm>
          <a:prstGeom prst="roundRect">
            <a:avLst/>
          </a:prstGeom>
        </p:spPr>
        <p:style>
          <a:lnRef idx="2">
            <a:schemeClr val="accent3"/>
          </a:lnRef>
          <a:fillRef idx="1">
            <a:schemeClr val="lt1"/>
          </a:fillRef>
          <a:effectRef idx="0">
            <a:schemeClr val="accent3"/>
          </a:effectRef>
          <a:fontRef idx="minor">
            <a:schemeClr val="dk1"/>
          </a:fontRef>
        </p:style>
        <p:txBody>
          <a:bodyPr rtlCol="0" anchor="ctr"/>
          <a:lstStyle/>
          <a:p>
            <a:pPr marL="457200" indent="-457200">
              <a:lnSpc>
                <a:spcPct val="150000"/>
              </a:lnSpc>
              <a:buFont typeface="Wingdings" panose="05000000000000000000" pitchFamily="2" charset="2"/>
              <a:buChar char="v"/>
            </a:pPr>
            <a:r>
              <a:rPr lang="en-US" sz="2400" b="1" dirty="0" err="1" smtClean="0">
                <a:latin typeface="Times New Roman" panose="02020603050405020304" pitchFamily="18" charset="0"/>
                <a:cs typeface="Times New Roman" panose="02020603050405020304" pitchFamily="18" charset="0"/>
              </a:rPr>
              <a:t>Trong</a:t>
            </a:r>
            <a:r>
              <a:rPr lang="en-US" sz="2400" b="1" dirty="0" smtClean="0">
                <a:latin typeface="Times New Roman" panose="02020603050405020304" pitchFamily="18" charset="0"/>
                <a:cs typeface="Times New Roman" panose="02020603050405020304" pitchFamily="18" charset="0"/>
              </a:rPr>
              <a:t> </a:t>
            </a:r>
            <a:r>
              <a:rPr lang="en-US" sz="2400" b="1" dirty="0" err="1" smtClean="0">
                <a:latin typeface="Times New Roman" panose="02020603050405020304" pitchFamily="18" charset="0"/>
                <a:cs typeface="Times New Roman" panose="02020603050405020304" pitchFamily="18" charset="0"/>
              </a:rPr>
              <a:t>lĩnh</a:t>
            </a:r>
            <a:r>
              <a:rPr lang="en-US" sz="2400" b="1" dirty="0" smtClean="0">
                <a:latin typeface="Times New Roman" panose="02020603050405020304" pitchFamily="18" charset="0"/>
                <a:cs typeface="Times New Roman" panose="02020603050405020304" pitchFamily="18" charset="0"/>
              </a:rPr>
              <a:t> </a:t>
            </a:r>
            <a:r>
              <a:rPr lang="en-US" sz="2400" b="1" dirty="0" err="1" smtClean="0">
                <a:latin typeface="Times New Roman" panose="02020603050405020304" pitchFamily="18" charset="0"/>
                <a:cs typeface="Times New Roman" panose="02020603050405020304" pitchFamily="18" charset="0"/>
              </a:rPr>
              <a:t>vực</a:t>
            </a:r>
            <a:r>
              <a:rPr lang="en-US" sz="2400" b="1" dirty="0" smtClean="0">
                <a:latin typeface="Times New Roman" panose="02020603050405020304" pitchFamily="18" charset="0"/>
                <a:cs typeface="Times New Roman" panose="02020603050405020304" pitchFamily="18" charset="0"/>
              </a:rPr>
              <a:t> </a:t>
            </a:r>
            <a:r>
              <a:rPr lang="en-US" sz="2400" b="1" dirty="0" err="1" smtClean="0">
                <a:latin typeface="Times New Roman" panose="02020603050405020304" pitchFamily="18" charset="0"/>
                <a:cs typeface="Times New Roman" panose="02020603050405020304" pitchFamily="18" charset="0"/>
              </a:rPr>
              <a:t>sản</a:t>
            </a:r>
            <a:r>
              <a:rPr lang="en-US" sz="2400" b="1" dirty="0" smtClean="0">
                <a:latin typeface="Times New Roman" panose="02020603050405020304" pitchFamily="18" charset="0"/>
                <a:cs typeface="Times New Roman" panose="02020603050405020304" pitchFamily="18" charset="0"/>
              </a:rPr>
              <a:t> </a:t>
            </a:r>
            <a:r>
              <a:rPr lang="en-US" sz="2400" b="1" dirty="0" err="1" smtClean="0">
                <a:latin typeface="Times New Roman" panose="02020603050405020304" pitchFamily="18" charset="0"/>
                <a:cs typeface="Times New Roman" panose="02020603050405020304" pitchFamily="18" charset="0"/>
              </a:rPr>
              <a:t>xuất</a:t>
            </a:r>
            <a:endParaRPr lang="en-US" sz="2400" b="1" dirty="0" smtClean="0">
              <a:latin typeface="Times New Roman" panose="02020603050405020304" pitchFamily="18" charset="0"/>
              <a:cs typeface="Times New Roman" panose="02020603050405020304" pitchFamily="18" charset="0"/>
            </a:endParaRPr>
          </a:p>
        </p:txBody>
      </p:sp>
      <p:sp>
        <p:nvSpPr>
          <p:cNvPr id="15" name="Rectangle 14"/>
          <p:cNvSpPr/>
          <p:nvPr/>
        </p:nvSpPr>
        <p:spPr>
          <a:xfrm>
            <a:off x="422787" y="-23497"/>
            <a:ext cx="7696200" cy="646331"/>
          </a:xfrm>
          <a:prstGeom prst="rect">
            <a:avLst/>
          </a:prstGeom>
        </p:spPr>
        <p:txBody>
          <a:bodyPr wrap="square">
            <a:spAutoFit/>
          </a:bodyPr>
          <a:lstStyle/>
          <a:p>
            <a:pPr lvl="0" algn="just">
              <a:lnSpc>
                <a:spcPct val="150000"/>
              </a:lnSpc>
            </a:pPr>
            <a:r>
              <a:rPr lang="en-US" sz="2400" b="1" cap="all"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1.1. </a:t>
            </a:r>
            <a:r>
              <a:rPr lang="en-US" sz="2400" b="1" cap="all"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Khái</a:t>
            </a:r>
            <a:r>
              <a:rPr lang="en-US" sz="2400" b="1" cap="all"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cap="all"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niệm</a:t>
            </a:r>
            <a:r>
              <a:rPr lang="en-US" sz="2400" b="1" cap="all"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cap="all"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về</a:t>
            </a:r>
            <a:r>
              <a:rPr lang="en-US" sz="2400" b="1" cap="all"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cap="all"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hành</a:t>
            </a:r>
            <a:r>
              <a:rPr lang="en-US" sz="2400" b="1" cap="all"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cap="all"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lang</a:t>
            </a:r>
            <a:r>
              <a:rPr lang="en-US" sz="2400" b="1" cap="all"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cap="all"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vận</a:t>
            </a:r>
            <a:r>
              <a:rPr lang="en-US" sz="2400" b="1" cap="all"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cap="all"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tải</a:t>
            </a:r>
            <a:endParaRPr lang="en-US" sz="2400" b="1" cap="all"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endParaRPr>
          </a:p>
        </p:txBody>
      </p:sp>
      <p:sp>
        <p:nvSpPr>
          <p:cNvPr id="16" name="Rectangle 15"/>
          <p:cNvSpPr/>
          <p:nvPr/>
        </p:nvSpPr>
        <p:spPr>
          <a:xfrm>
            <a:off x="0" y="2974599"/>
            <a:ext cx="9065764" cy="3785652"/>
          </a:xfrm>
          <a:prstGeom prst="rect">
            <a:avLst/>
          </a:prstGeom>
        </p:spPr>
        <p:txBody>
          <a:bodyPr wrap="square">
            <a:spAutoFit/>
          </a:bodyPr>
          <a:lstStyle/>
          <a:p>
            <a:pPr marL="342900" lvl="0" indent="-342900" algn="just">
              <a:spcBef>
                <a:spcPts val="600"/>
              </a:spcBef>
              <a:spcAft>
                <a:spcPts val="600"/>
              </a:spcAft>
              <a:buFont typeface="Wingdings" panose="05000000000000000000" pitchFamily="2" charset="2"/>
              <a:buChar char="v"/>
            </a:pPr>
            <a:r>
              <a:rPr lang="vi-VN" sz="2200" b="1" dirty="0">
                <a:solidFill>
                  <a:prstClr val="black"/>
                </a:solidFill>
                <a:latin typeface="Times New Roman" panose="02020603050405020304" pitchFamily="18" charset="0"/>
                <a:cs typeface="Times New Roman" panose="02020603050405020304" pitchFamily="18" charset="0"/>
              </a:rPr>
              <a:t>Góp phần tạo nên chi phí sản phẩm</a:t>
            </a:r>
            <a:r>
              <a:rPr lang="vi-VN" sz="2200" dirty="0">
                <a:solidFill>
                  <a:prstClr val="black"/>
                </a:solidFill>
                <a:latin typeface="Times New Roman" panose="02020603050405020304" pitchFamily="18" charset="0"/>
                <a:cs typeface="Times New Roman" panose="02020603050405020304" pitchFamily="18" charset="0"/>
              </a:rPr>
              <a:t>, chi phí vận tải cấu thành giá thành và chiếm tỷ trọng tương đối lớn trong tổng giá thành sản phẩm hàng hóa, dịch vụ. </a:t>
            </a:r>
            <a:endParaRPr lang="en-US" sz="2200" dirty="0" smtClean="0">
              <a:solidFill>
                <a:prstClr val="black"/>
              </a:solidFill>
              <a:latin typeface="Times New Roman" panose="02020603050405020304" pitchFamily="18" charset="0"/>
              <a:cs typeface="Times New Roman" panose="02020603050405020304" pitchFamily="18" charset="0"/>
            </a:endParaRPr>
          </a:p>
          <a:p>
            <a:pPr marL="342900" lvl="0" indent="-342900" algn="just">
              <a:spcBef>
                <a:spcPts val="600"/>
              </a:spcBef>
              <a:spcAft>
                <a:spcPts val="600"/>
              </a:spcAft>
              <a:buFont typeface="Wingdings" panose="05000000000000000000" pitchFamily="2" charset="2"/>
              <a:buChar char="v"/>
            </a:pPr>
            <a:r>
              <a:rPr lang="vi-VN" sz="2200" dirty="0" smtClean="0">
                <a:solidFill>
                  <a:prstClr val="black"/>
                </a:solidFill>
                <a:latin typeface="Times New Roman" panose="02020603050405020304" pitchFamily="18" charset="0"/>
                <a:cs typeface="Times New Roman" panose="02020603050405020304" pitchFamily="18" charset="0"/>
              </a:rPr>
              <a:t>Để </a:t>
            </a:r>
            <a:r>
              <a:rPr lang="vi-VN" sz="2200" dirty="0">
                <a:solidFill>
                  <a:prstClr val="black"/>
                </a:solidFill>
                <a:latin typeface="Times New Roman" panose="02020603050405020304" pitchFamily="18" charset="0"/>
                <a:cs typeface="Times New Roman" panose="02020603050405020304" pitchFamily="18" charset="0"/>
              </a:rPr>
              <a:t>tăng năng lực cạnh tranh, doanh nghiệp có trách nhiệm kiểm soát dòng chi phí sản xuất hàng hóa dịch vụ của họ </a:t>
            </a:r>
            <a:r>
              <a:rPr lang="vi-VN" sz="2200" b="1" dirty="0">
                <a:solidFill>
                  <a:prstClr val="black"/>
                </a:solidFill>
                <a:latin typeface="Times New Roman" panose="02020603050405020304" pitchFamily="18" charset="0"/>
                <a:cs typeface="Times New Roman" panose="02020603050405020304" pitchFamily="18" charset="0"/>
              </a:rPr>
              <a:t>từ khâu thu mua vật tư nguyên vật liệu đến khi sản phẩm hàng hóa dịch vụ được chuyển giao tới khách hàng tiêu thụ cuối cùng</a:t>
            </a:r>
            <a:r>
              <a:rPr lang="vi-VN" sz="2200" dirty="0">
                <a:solidFill>
                  <a:prstClr val="black"/>
                </a:solidFill>
                <a:latin typeface="Times New Roman" panose="02020603050405020304" pitchFamily="18" charset="0"/>
                <a:cs typeface="Times New Roman" panose="02020603050405020304" pitchFamily="18" charset="0"/>
              </a:rPr>
              <a:t> – người sử dụng dịch vụ sản phẩm, đảm bảo chi phí sản phẩm cung ứng cho khách hàng hợp lý nhất. </a:t>
            </a:r>
            <a:endParaRPr lang="en-US" sz="2200" dirty="0" smtClean="0">
              <a:solidFill>
                <a:prstClr val="black"/>
              </a:solidFill>
              <a:latin typeface="Times New Roman" panose="02020603050405020304" pitchFamily="18" charset="0"/>
              <a:cs typeface="Times New Roman" panose="02020603050405020304" pitchFamily="18" charset="0"/>
            </a:endParaRPr>
          </a:p>
          <a:p>
            <a:pPr marL="342900" lvl="0" indent="-342900" algn="just">
              <a:spcBef>
                <a:spcPts val="600"/>
              </a:spcBef>
              <a:spcAft>
                <a:spcPts val="600"/>
              </a:spcAft>
              <a:buFont typeface="Wingdings" panose="05000000000000000000" pitchFamily="2" charset="2"/>
              <a:buChar char="v"/>
            </a:pPr>
            <a:r>
              <a:rPr lang="en-US" sz="2200" dirty="0" smtClean="0">
                <a:solidFill>
                  <a:prstClr val="black"/>
                </a:solidFill>
                <a:latin typeface="Times New Roman" panose="02020603050405020304" pitchFamily="18" charset="0"/>
                <a:cs typeface="Times New Roman" panose="02020603050405020304" pitchFamily="18" charset="0"/>
              </a:rPr>
              <a:t>Do </a:t>
            </a:r>
            <a:r>
              <a:rPr lang="en-US" sz="2200" dirty="0" err="1" smtClean="0">
                <a:solidFill>
                  <a:prstClr val="black"/>
                </a:solidFill>
                <a:latin typeface="Times New Roman" panose="02020603050405020304" pitchFamily="18" charset="0"/>
                <a:cs typeface="Times New Roman" panose="02020603050405020304" pitchFamily="18" charset="0"/>
              </a:rPr>
              <a:t>đó</a:t>
            </a:r>
            <a:r>
              <a:rPr lang="en-US" sz="2200" dirty="0" smtClean="0">
                <a:solidFill>
                  <a:prstClr val="black"/>
                </a:solidFill>
                <a:latin typeface="Times New Roman" panose="02020603050405020304" pitchFamily="18" charset="0"/>
                <a:cs typeface="Times New Roman" panose="02020603050405020304" pitchFamily="18" charset="0"/>
              </a:rPr>
              <a:t>, </a:t>
            </a:r>
            <a:r>
              <a:rPr lang="en-US" sz="2200" dirty="0">
                <a:solidFill>
                  <a:prstClr val="black"/>
                </a:solidFill>
                <a:latin typeface="Times New Roman" panose="02020603050405020304" pitchFamily="18" charset="0"/>
                <a:cs typeface="Times New Roman" panose="02020603050405020304" pitchFamily="18" charset="0"/>
              </a:rPr>
              <a:t>c</a:t>
            </a:r>
            <a:r>
              <a:rPr lang="vi-VN" sz="2200" dirty="0" smtClean="0">
                <a:solidFill>
                  <a:prstClr val="black"/>
                </a:solidFill>
                <a:latin typeface="Times New Roman" panose="02020603050405020304" pitchFamily="18" charset="0"/>
                <a:cs typeface="Times New Roman" panose="02020603050405020304" pitchFamily="18" charset="0"/>
              </a:rPr>
              <a:t>ác </a:t>
            </a:r>
            <a:r>
              <a:rPr lang="en-US" sz="2200" dirty="0" smtClean="0">
                <a:solidFill>
                  <a:prstClr val="black"/>
                </a:solidFill>
                <a:latin typeface="Times New Roman" panose="02020603050405020304" pitchFamily="18" charset="0"/>
                <a:cs typeface="Times New Roman" panose="02020603050405020304" pitchFamily="18" charset="0"/>
              </a:rPr>
              <a:t>DN </a:t>
            </a:r>
            <a:r>
              <a:rPr lang="vi-VN" sz="2200" dirty="0" smtClean="0">
                <a:solidFill>
                  <a:prstClr val="black"/>
                </a:solidFill>
                <a:latin typeface="Times New Roman" panose="02020603050405020304" pitchFamily="18" charset="0"/>
                <a:cs typeface="Times New Roman" panose="02020603050405020304" pitchFamily="18" charset="0"/>
              </a:rPr>
              <a:t>vận </a:t>
            </a:r>
            <a:r>
              <a:rPr lang="vi-VN" sz="2200" dirty="0">
                <a:solidFill>
                  <a:prstClr val="black"/>
                </a:solidFill>
                <a:latin typeface="Times New Roman" panose="02020603050405020304" pitchFamily="18" charset="0"/>
                <a:cs typeface="Times New Roman" panose="02020603050405020304" pitchFamily="18" charset="0"/>
              </a:rPr>
              <a:t>tải </a:t>
            </a:r>
            <a:r>
              <a:rPr lang="en-US" sz="2200" dirty="0" err="1" smtClean="0">
                <a:solidFill>
                  <a:prstClr val="black"/>
                </a:solidFill>
                <a:latin typeface="Times New Roman" panose="02020603050405020304" pitchFamily="18" charset="0"/>
                <a:cs typeface="Times New Roman" panose="02020603050405020304" pitchFamily="18" charset="0"/>
              </a:rPr>
              <a:t>phải</a:t>
            </a:r>
            <a:r>
              <a:rPr lang="en-US" sz="2200" dirty="0" smtClean="0">
                <a:solidFill>
                  <a:prstClr val="black"/>
                </a:solidFill>
                <a:latin typeface="Times New Roman" panose="02020603050405020304" pitchFamily="18" charset="0"/>
                <a:cs typeface="Times New Roman" panose="02020603050405020304" pitchFamily="18" charset="0"/>
              </a:rPr>
              <a:t> </a:t>
            </a:r>
            <a:r>
              <a:rPr lang="vi-VN" sz="2200" dirty="0" smtClean="0">
                <a:solidFill>
                  <a:prstClr val="black"/>
                </a:solidFill>
                <a:latin typeface="Times New Roman" panose="02020603050405020304" pitchFamily="18" charset="0"/>
                <a:cs typeface="Times New Roman" panose="02020603050405020304" pitchFamily="18" charset="0"/>
              </a:rPr>
              <a:t>tổ </a:t>
            </a:r>
            <a:r>
              <a:rPr lang="vi-VN" sz="2200" dirty="0">
                <a:solidFill>
                  <a:prstClr val="black"/>
                </a:solidFill>
                <a:latin typeface="Times New Roman" panose="02020603050405020304" pitchFamily="18" charset="0"/>
                <a:cs typeface="Times New Roman" panose="02020603050405020304" pitchFamily="18" charset="0"/>
              </a:rPr>
              <a:t>chức hoạt động vận tải với giá thành vận tải hợp </a:t>
            </a:r>
            <a:r>
              <a:rPr lang="vi-VN" sz="2200" dirty="0" smtClean="0">
                <a:solidFill>
                  <a:prstClr val="black"/>
                </a:solidFill>
                <a:latin typeface="Times New Roman" panose="02020603050405020304" pitchFamily="18" charset="0"/>
                <a:cs typeface="Times New Roman" panose="02020603050405020304" pitchFamily="18" charset="0"/>
              </a:rPr>
              <a:t>lý</a:t>
            </a:r>
            <a:r>
              <a:rPr lang="en-US" sz="2200" dirty="0" smtClean="0">
                <a:solidFill>
                  <a:prstClr val="black"/>
                </a:solidFill>
                <a:latin typeface="Times New Roman" panose="02020603050405020304" pitchFamily="18" charset="0"/>
                <a:cs typeface="Times New Roman" panose="02020603050405020304" pitchFamily="18" charset="0"/>
              </a:rPr>
              <a:t> </a:t>
            </a:r>
            <a:r>
              <a:rPr lang="vi-VN" sz="2200" dirty="0" smtClean="0">
                <a:solidFill>
                  <a:prstClr val="black"/>
                </a:solidFill>
                <a:latin typeface="Times New Roman" panose="02020603050405020304" pitchFamily="18" charset="0"/>
                <a:cs typeface="Times New Roman" panose="02020603050405020304" pitchFamily="18" charset="0"/>
              </a:rPr>
              <a:t>. </a:t>
            </a:r>
            <a:endParaRPr lang="en-US" sz="2200" dirty="0">
              <a:solidFill>
                <a:prstClr val="black"/>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8361968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 presetClass="entr" presetSubtype="4" fill="hold" nodeType="clickEffect">
                                  <p:stCondLst>
                                    <p:cond delay="0"/>
                                  </p:stCondLst>
                                  <p:childTnLst>
                                    <p:set>
                                      <p:cBhvr>
                                        <p:cTn id="13" dur="1" fill="hold">
                                          <p:stCondLst>
                                            <p:cond delay="0"/>
                                          </p:stCondLst>
                                        </p:cTn>
                                        <p:tgtEl>
                                          <p:spTgt spid="3"/>
                                        </p:tgtEl>
                                        <p:attrNameLst>
                                          <p:attrName>style.visibility</p:attrName>
                                        </p:attrNameLst>
                                      </p:cBhvr>
                                      <p:to>
                                        <p:strVal val="visible"/>
                                      </p:to>
                                    </p:set>
                                    <p:anim calcmode="lin" valueType="num">
                                      <p:cBhvr additive="base">
                                        <p:cTn id="14" dur="500" fill="hold"/>
                                        <p:tgtEl>
                                          <p:spTgt spid="3"/>
                                        </p:tgtEl>
                                        <p:attrNameLst>
                                          <p:attrName>ppt_x</p:attrName>
                                        </p:attrNameLst>
                                      </p:cBhvr>
                                      <p:tavLst>
                                        <p:tav tm="0">
                                          <p:val>
                                            <p:strVal val="#ppt_x"/>
                                          </p:val>
                                        </p:tav>
                                        <p:tav tm="100000">
                                          <p:val>
                                            <p:strVal val="#ppt_x"/>
                                          </p:val>
                                        </p:tav>
                                      </p:tavLst>
                                    </p:anim>
                                    <p:anim calcmode="lin" valueType="num">
                                      <p:cBhvr additive="base">
                                        <p:cTn id="15" dur="500" fill="hold"/>
                                        <p:tgtEl>
                                          <p:spTgt spid="3"/>
                                        </p:tgtEl>
                                        <p:attrNameLst>
                                          <p:attrName>ppt_y</p:attrName>
                                        </p:attrNameLst>
                                      </p:cBhvr>
                                      <p:tavLst>
                                        <p:tav tm="0">
                                          <p:val>
                                            <p:strVal val="1+#ppt_h/2"/>
                                          </p:val>
                                        </p:tav>
                                        <p:tav tm="100000">
                                          <p:val>
                                            <p:strVal val="#ppt_y"/>
                                          </p:val>
                                        </p:tav>
                                      </p:tavLst>
                                    </p:anim>
                                  </p:childTnLst>
                                </p:cTn>
                              </p:par>
                              <p:par>
                                <p:cTn id="16" presetID="2" presetClass="entr" presetSubtype="4"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 calcmode="lin" valueType="num">
                                      <p:cBhvr additive="base">
                                        <p:cTn id="18" dur="500" fill="hold"/>
                                        <p:tgtEl>
                                          <p:spTgt spid="4"/>
                                        </p:tgtEl>
                                        <p:attrNameLst>
                                          <p:attrName>ppt_x</p:attrName>
                                        </p:attrNameLst>
                                      </p:cBhvr>
                                      <p:tavLst>
                                        <p:tav tm="0">
                                          <p:val>
                                            <p:strVal val="#ppt_x"/>
                                          </p:val>
                                        </p:tav>
                                        <p:tav tm="100000">
                                          <p:val>
                                            <p:strVal val="#ppt_x"/>
                                          </p:val>
                                        </p:tav>
                                      </p:tavLst>
                                    </p:anim>
                                    <p:anim calcmode="lin" valueType="num">
                                      <p:cBhvr additive="base">
                                        <p:cTn id="19" dur="500" fill="hold"/>
                                        <p:tgtEl>
                                          <p:spTgt spid="4"/>
                                        </p:tgtEl>
                                        <p:attrNameLst>
                                          <p:attrName>ppt_y</p:attrName>
                                        </p:attrNameLst>
                                      </p:cBhvr>
                                      <p:tavLst>
                                        <p:tav tm="0">
                                          <p:val>
                                            <p:strVal val="1+#ppt_h/2"/>
                                          </p:val>
                                        </p:tav>
                                        <p:tav tm="100000">
                                          <p:val>
                                            <p:strVal val="#ppt_y"/>
                                          </p:val>
                                        </p:tav>
                                      </p:tavLst>
                                    </p:anim>
                                  </p:childTnLst>
                                </p:cTn>
                              </p:par>
                              <p:par>
                                <p:cTn id="20" presetID="2" presetClass="entr" presetSubtype="4" fill="hold" nodeType="withEffect">
                                  <p:stCondLst>
                                    <p:cond delay="0"/>
                                  </p:stCondLst>
                                  <p:childTnLst>
                                    <p:set>
                                      <p:cBhvr>
                                        <p:cTn id="21" dur="1" fill="hold">
                                          <p:stCondLst>
                                            <p:cond delay="0"/>
                                          </p:stCondLst>
                                        </p:cTn>
                                        <p:tgtEl>
                                          <p:spTgt spid="5"/>
                                        </p:tgtEl>
                                        <p:attrNameLst>
                                          <p:attrName>style.visibility</p:attrName>
                                        </p:attrNameLst>
                                      </p:cBhvr>
                                      <p:to>
                                        <p:strVal val="visible"/>
                                      </p:to>
                                    </p:set>
                                    <p:anim calcmode="lin" valueType="num">
                                      <p:cBhvr additive="base">
                                        <p:cTn id="22" dur="500" fill="hold"/>
                                        <p:tgtEl>
                                          <p:spTgt spid="5"/>
                                        </p:tgtEl>
                                        <p:attrNameLst>
                                          <p:attrName>ppt_x</p:attrName>
                                        </p:attrNameLst>
                                      </p:cBhvr>
                                      <p:tavLst>
                                        <p:tav tm="0">
                                          <p:val>
                                            <p:strVal val="#ppt_x"/>
                                          </p:val>
                                        </p:tav>
                                        <p:tav tm="100000">
                                          <p:val>
                                            <p:strVal val="#ppt_x"/>
                                          </p:val>
                                        </p:tav>
                                      </p:tavLst>
                                    </p:anim>
                                    <p:anim calcmode="lin" valueType="num">
                                      <p:cBhvr additive="base">
                                        <p:cTn id="23" dur="500" fill="hold"/>
                                        <p:tgtEl>
                                          <p:spTgt spid="5"/>
                                        </p:tgtEl>
                                        <p:attrNameLst>
                                          <p:attrName>ppt_y</p:attrName>
                                        </p:attrNameLst>
                                      </p:cBhvr>
                                      <p:tavLst>
                                        <p:tav tm="0">
                                          <p:val>
                                            <p:strVal val="1+#ppt_h/2"/>
                                          </p:val>
                                        </p:tav>
                                        <p:tav tm="100000">
                                          <p:val>
                                            <p:strVal val="#ppt_y"/>
                                          </p:val>
                                        </p:tav>
                                      </p:tavLst>
                                    </p:anim>
                                  </p:childTnLst>
                                </p:cTn>
                              </p:par>
                              <p:par>
                                <p:cTn id="24" presetID="2" presetClass="entr" presetSubtype="4" fill="hold" nodeType="withEffect">
                                  <p:stCondLst>
                                    <p:cond delay="0"/>
                                  </p:stCondLst>
                                  <p:childTnLst>
                                    <p:set>
                                      <p:cBhvr>
                                        <p:cTn id="25" dur="1" fill="hold">
                                          <p:stCondLst>
                                            <p:cond delay="0"/>
                                          </p:stCondLst>
                                        </p:cTn>
                                        <p:tgtEl>
                                          <p:spTgt spid="6"/>
                                        </p:tgtEl>
                                        <p:attrNameLst>
                                          <p:attrName>style.visibility</p:attrName>
                                        </p:attrNameLst>
                                      </p:cBhvr>
                                      <p:to>
                                        <p:strVal val="visible"/>
                                      </p:to>
                                    </p:set>
                                    <p:anim calcmode="lin" valueType="num">
                                      <p:cBhvr additive="base">
                                        <p:cTn id="26" dur="500" fill="hold"/>
                                        <p:tgtEl>
                                          <p:spTgt spid="6"/>
                                        </p:tgtEl>
                                        <p:attrNameLst>
                                          <p:attrName>ppt_x</p:attrName>
                                        </p:attrNameLst>
                                      </p:cBhvr>
                                      <p:tavLst>
                                        <p:tav tm="0">
                                          <p:val>
                                            <p:strVal val="#ppt_x"/>
                                          </p:val>
                                        </p:tav>
                                        <p:tav tm="100000">
                                          <p:val>
                                            <p:strVal val="#ppt_x"/>
                                          </p:val>
                                        </p:tav>
                                      </p:tavLst>
                                    </p:anim>
                                    <p:anim calcmode="lin" valueType="num">
                                      <p:cBhvr additive="base">
                                        <p:cTn id="27" dur="500" fill="hold"/>
                                        <p:tgtEl>
                                          <p:spTgt spid="6"/>
                                        </p:tgtEl>
                                        <p:attrNameLst>
                                          <p:attrName>ppt_y</p:attrName>
                                        </p:attrNameLst>
                                      </p:cBhvr>
                                      <p:tavLst>
                                        <p:tav tm="0">
                                          <p:val>
                                            <p:strVal val="1+#ppt_h/2"/>
                                          </p:val>
                                        </p:tav>
                                        <p:tav tm="100000">
                                          <p:val>
                                            <p:strVal val="#ppt_y"/>
                                          </p:val>
                                        </p:tav>
                                      </p:tavLst>
                                    </p:anim>
                                  </p:childTnLst>
                                </p:cTn>
                              </p:par>
                              <p:par>
                                <p:cTn id="28" presetID="2" presetClass="entr" presetSubtype="4" fill="hold" nodeType="withEffect">
                                  <p:stCondLst>
                                    <p:cond delay="0"/>
                                  </p:stCondLst>
                                  <p:childTnLst>
                                    <p:set>
                                      <p:cBhvr>
                                        <p:cTn id="29" dur="1" fill="hold">
                                          <p:stCondLst>
                                            <p:cond delay="0"/>
                                          </p:stCondLst>
                                        </p:cTn>
                                        <p:tgtEl>
                                          <p:spTgt spid="7"/>
                                        </p:tgtEl>
                                        <p:attrNameLst>
                                          <p:attrName>style.visibility</p:attrName>
                                        </p:attrNameLst>
                                      </p:cBhvr>
                                      <p:to>
                                        <p:strVal val="visible"/>
                                      </p:to>
                                    </p:set>
                                    <p:anim calcmode="lin" valueType="num">
                                      <p:cBhvr additive="base">
                                        <p:cTn id="30" dur="500" fill="hold"/>
                                        <p:tgtEl>
                                          <p:spTgt spid="7"/>
                                        </p:tgtEl>
                                        <p:attrNameLst>
                                          <p:attrName>ppt_x</p:attrName>
                                        </p:attrNameLst>
                                      </p:cBhvr>
                                      <p:tavLst>
                                        <p:tav tm="0">
                                          <p:val>
                                            <p:strVal val="#ppt_x"/>
                                          </p:val>
                                        </p:tav>
                                        <p:tav tm="100000">
                                          <p:val>
                                            <p:strVal val="#ppt_x"/>
                                          </p:val>
                                        </p:tav>
                                      </p:tavLst>
                                    </p:anim>
                                    <p:anim calcmode="lin" valueType="num">
                                      <p:cBhvr additive="base">
                                        <p:cTn id="31" dur="500" fill="hold"/>
                                        <p:tgtEl>
                                          <p:spTgt spid="7"/>
                                        </p:tgtEl>
                                        <p:attrNameLst>
                                          <p:attrName>ppt_y</p:attrName>
                                        </p:attrNameLst>
                                      </p:cBhvr>
                                      <p:tavLst>
                                        <p:tav tm="0">
                                          <p:val>
                                            <p:strVal val="1+#ppt_h/2"/>
                                          </p:val>
                                        </p:tav>
                                        <p:tav tm="100000">
                                          <p:val>
                                            <p:strVal val="#ppt_y"/>
                                          </p:val>
                                        </p:tav>
                                      </p:tavLst>
                                    </p:anim>
                                  </p:childTnLst>
                                </p:cTn>
                              </p:par>
                              <p:par>
                                <p:cTn id="32" presetID="2" presetClass="entr" presetSubtype="4" fill="hold" grpId="0"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additive="base">
                                        <p:cTn id="34" dur="500" fill="hold"/>
                                        <p:tgtEl>
                                          <p:spTgt spid="11"/>
                                        </p:tgtEl>
                                        <p:attrNameLst>
                                          <p:attrName>ppt_x</p:attrName>
                                        </p:attrNameLst>
                                      </p:cBhvr>
                                      <p:tavLst>
                                        <p:tav tm="0">
                                          <p:val>
                                            <p:strVal val="#ppt_x"/>
                                          </p:val>
                                        </p:tav>
                                        <p:tav tm="100000">
                                          <p:val>
                                            <p:strVal val="#ppt_x"/>
                                          </p:val>
                                        </p:tav>
                                      </p:tavLst>
                                    </p:anim>
                                    <p:anim calcmode="lin" valueType="num">
                                      <p:cBhvr additive="base">
                                        <p:cTn id="35" dur="500" fill="hold"/>
                                        <p:tgtEl>
                                          <p:spTgt spid="11"/>
                                        </p:tgtEl>
                                        <p:attrNameLst>
                                          <p:attrName>ppt_y</p:attrName>
                                        </p:attrNameLst>
                                      </p:cBhvr>
                                      <p:tavLst>
                                        <p:tav tm="0">
                                          <p:val>
                                            <p:strVal val="1+#ppt_h/2"/>
                                          </p:val>
                                        </p:tav>
                                        <p:tav tm="100000">
                                          <p:val>
                                            <p:strVal val="#ppt_y"/>
                                          </p:val>
                                        </p:tav>
                                      </p:tavLst>
                                    </p:anim>
                                  </p:childTnLst>
                                </p:cTn>
                              </p:par>
                              <p:par>
                                <p:cTn id="36" presetID="2" presetClass="entr" presetSubtype="4" fill="hold" nodeType="withEffect">
                                  <p:stCondLst>
                                    <p:cond delay="0"/>
                                  </p:stCondLst>
                                  <p:childTnLst>
                                    <p:set>
                                      <p:cBhvr>
                                        <p:cTn id="37" dur="1" fill="hold">
                                          <p:stCondLst>
                                            <p:cond delay="0"/>
                                          </p:stCondLst>
                                        </p:cTn>
                                        <p:tgtEl>
                                          <p:spTgt spid="8"/>
                                        </p:tgtEl>
                                        <p:attrNameLst>
                                          <p:attrName>style.visibility</p:attrName>
                                        </p:attrNameLst>
                                      </p:cBhvr>
                                      <p:to>
                                        <p:strVal val="visible"/>
                                      </p:to>
                                    </p:set>
                                    <p:anim calcmode="lin" valueType="num">
                                      <p:cBhvr additive="base">
                                        <p:cTn id="38" dur="500" fill="hold"/>
                                        <p:tgtEl>
                                          <p:spTgt spid="8"/>
                                        </p:tgtEl>
                                        <p:attrNameLst>
                                          <p:attrName>ppt_x</p:attrName>
                                        </p:attrNameLst>
                                      </p:cBhvr>
                                      <p:tavLst>
                                        <p:tav tm="0">
                                          <p:val>
                                            <p:strVal val="#ppt_x"/>
                                          </p:val>
                                        </p:tav>
                                        <p:tav tm="100000">
                                          <p:val>
                                            <p:strVal val="#ppt_x"/>
                                          </p:val>
                                        </p:tav>
                                      </p:tavLst>
                                    </p:anim>
                                    <p:anim calcmode="lin" valueType="num">
                                      <p:cBhvr additive="base">
                                        <p:cTn id="39" dur="500" fill="hold"/>
                                        <p:tgtEl>
                                          <p:spTgt spid="8"/>
                                        </p:tgtEl>
                                        <p:attrNameLst>
                                          <p:attrName>ppt_y</p:attrName>
                                        </p:attrNameLst>
                                      </p:cBhvr>
                                      <p:tavLst>
                                        <p:tav tm="0">
                                          <p:val>
                                            <p:strVal val="1+#ppt_h/2"/>
                                          </p:val>
                                        </p:tav>
                                        <p:tav tm="100000">
                                          <p:val>
                                            <p:strVal val="#ppt_y"/>
                                          </p:val>
                                        </p:tav>
                                      </p:tavLst>
                                    </p:anim>
                                  </p:childTnLst>
                                </p:cTn>
                              </p:par>
                              <p:par>
                                <p:cTn id="40" presetID="2" presetClass="entr" presetSubtype="4" fill="hold" grpId="0" nodeType="withEffect">
                                  <p:stCondLst>
                                    <p:cond delay="0"/>
                                  </p:stCondLst>
                                  <p:childTnLst>
                                    <p:set>
                                      <p:cBhvr>
                                        <p:cTn id="41" dur="1" fill="hold">
                                          <p:stCondLst>
                                            <p:cond delay="0"/>
                                          </p:stCondLst>
                                        </p:cTn>
                                        <p:tgtEl>
                                          <p:spTgt spid="9"/>
                                        </p:tgtEl>
                                        <p:attrNameLst>
                                          <p:attrName>style.visibility</p:attrName>
                                        </p:attrNameLst>
                                      </p:cBhvr>
                                      <p:to>
                                        <p:strVal val="visible"/>
                                      </p:to>
                                    </p:set>
                                    <p:anim calcmode="lin" valueType="num">
                                      <p:cBhvr additive="base">
                                        <p:cTn id="42" dur="500" fill="hold"/>
                                        <p:tgtEl>
                                          <p:spTgt spid="9"/>
                                        </p:tgtEl>
                                        <p:attrNameLst>
                                          <p:attrName>ppt_x</p:attrName>
                                        </p:attrNameLst>
                                      </p:cBhvr>
                                      <p:tavLst>
                                        <p:tav tm="0">
                                          <p:val>
                                            <p:strVal val="#ppt_x"/>
                                          </p:val>
                                        </p:tav>
                                        <p:tav tm="100000">
                                          <p:val>
                                            <p:strVal val="#ppt_x"/>
                                          </p:val>
                                        </p:tav>
                                      </p:tavLst>
                                    </p:anim>
                                    <p:anim calcmode="lin" valueType="num">
                                      <p:cBhvr additive="base">
                                        <p:cTn id="43" dur="500" fill="hold"/>
                                        <p:tgtEl>
                                          <p:spTgt spid="9"/>
                                        </p:tgtEl>
                                        <p:attrNameLst>
                                          <p:attrName>ppt_y</p:attrName>
                                        </p:attrNameLst>
                                      </p:cBhvr>
                                      <p:tavLst>
                                        <p:tav tm="0">
                                          <p:val>
                                            <p:strVal val="1+#ppt_h/2"/>
                                          </p:val>
                                        </p:tav>
                                        <p:tav tm="100000">
                                          <p:val>
                                            <p:strVal val="#ppt_y"/>
                                          </p:val>
                                        </p:tav>
                                      </p:tavLst>
                                    </p:anim>
                                  </p:childTnLst>
                                </p:cTn>
                              </p:par>
                              <p:par>
                                <p:cTn id="44" presetID="2" presetClass="entr" presetSubtype="4" fill="hold" grpId="0" nodeType="withEffect">
                                  <p:stCondLst>
                                    <p:cond delay="0"/>
                                  </p:stCondLst>
                                  <p:childTnLst>
                                    <p:set>
                                      <p:cBhvr>
                                        <p:cTn id="45" dur="1" fill="hold">
                                          <p:stCondLst>
                                            <p:cond delay="0"/>
                                          </p:stCondLst>
                                        </p:cTn>
                                        <p:tgtEl>
                                          <p:spTgt spid="10"/>
                                        </p:tgtEl>
                                        <p:attrNameLst>
                                          <p:attrName>style.visibility</p:attrName>
                                        </p:attrNameLst>
                                      </p:cBhvr>
                                      <p:to>
                                        <p:strVal val="visible"/>
                                      </p:to>
                                    </p:set>
                                    <p:anim calcmode="lin" valueType="num">
                                      <p:cBhvr additive="base">
                                        <p:cTn id="46" dur="500" fill="hold"/>
                                        <p:tgtEl>
                                          <p:spTgt spid="10"/>
                                        </p:tgtEl>
                                        <p:attrNameLst>
                                          <p:attrName>ppt_x</p:attrName>
                                        </p:attrNameLst>
                                      </p:cBhvr>
                                      <p:tavLst>
                                        <p:tav tm="0">
                                          <p:val>
                                            <p:strVal val="#ppt_x"/>
                                          </p:val>
                                        </p:tav>
                                        <p:tav tm="100000">
                                          <p:val>
                                            <p:strVal val="#ppt_x"/>
                                          </p:val>
                                        </p:tav>
                                      </p:tavLst>
                                    </p:anim>
                                    <p:anim calcmode="lin" valueType="num">
                                      <p:cBhvr additive="base">
                                        <p:cTn id="47"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48" fill="hold">
                      <p:stCondLst>
                        <p:cond delay="indefinite"/>
                      </p:stCondLst>
                      <p:childTnLst>
                        <p:par>
                          <p:cTn id="49" fill="hold">
                            <p:stCondLst>
                              <p:cond delay="0"/>
                            </p:stCondLst>
                            <p:childTnLst>
                              <p:par>
                                <p:cTn id="50" presetID="22" presetClass="entr" presetSubtype="4" fill="hold" grpId="0" nodeType="clickEffect">
                                  <p:stCondLst>
                                    <p:cond delay="0"/>
                                  </p:stCondLst>
                                  <p:childTnLst>
                                    <p:set>
                                      <p:cBhvr>
                                        <p:cTn id="51" dur="1" fill="hold">
                                          <p:stCondLst>
                                            <p:cond delay="0"/>
                                          </p:stCondLst>
                                        </p:cTn>
                                        <p:tgtEl>
                                          <p:spTgt spid="13"/>
                                        </p:tgtEl>
                                        <p:attrNameLst>
                                          <p:attrName>style.visibility</p:attrName>
                                        </p:attrNameLst>
                                      </p:cBhvr>
                                      <p:to>
                                        <p:strVal val="visible"/>
                                      </p:to>
                                    </p:set>
                                    <p:animEffect transition="in" filter="wipe(down)">
                                      <p:cBhvr>
                                        <p:cTn id="52" dur="500"/>
                                        <p:tgtEl>
                                          <p:spTgt spid="13"/>
                                        </p:tgtEl>
                                      </p:cBhvr>
                                    </p:animEffect>
                                  </p:childTnLst>
                                </p:cTn>
                              </p:par>
                              <p:par>
                                <p:cTn id="53" presetID="22" presetClass="entr" presetSubtype="4" fill="hold" grpId="0" nodeType="withEffect">
                                  <p:stCondLst>
                                    <p:cond delay="0"/>
                                  </p:stCondLst>
                                  <p:childTnLst>
                                    <p:set>
                                      <p:cBhvr>
                                        <p:cTn id="54" dur="1" fill="hold">
                                          <p:stCondLst>
                                            <p:cond delay="0"/>
                                          </p:stCondLst>
                                        </p:cTn>
                                        <p:tgtEl>
                                          <p:spTgt spid="12"/>
                                        </p:tgtEl>
                                        <p:attrNameLst>
                                          <p:attrName>style.visibility</p:attrName>
                                        </p:attrNameLst>
                                      </p:cBhvr>
                                      <p:to>
                                        <p:strVal val="visible"/>
                                      </p:to>
                                    </p:set>
                                    <p:animEffect transition="in" filter="wipe(down)">
                                      <p:cBhvr>
                                        <p:cTn id="55" dur="500"/>
                                        <p:tgtEl>
                                          <p:spTgt spid="12"/>
                                        </p:tgtEl>
                                      </p:cBhvr>
                                    </p:animEffect>
                                  </p:childTnLst>
                                </p:cTn>
                              </p:par>
                            </p:childTnLst>
                          </p:cTn>
                        </p:par>
                      </p:childTnLst>
                    </p:cTn>
                  </p:par>
                  <p:par>
                    <p:cTn id="56" fill="hold">
                      <p:stCondLst>
                        <p:cond delay="indefinite"/>
                      </p:stCondLst>
                      <p:childTnLst>
                        <p:par>
                          <p:cTn id="57" fill="hold">
                            <p:stCondLst>
                              <p:cond delay="0"/>
                            </p:stCondLst>
                            <p:childTnLst>
                              <p:par>
                                <p:cTn id="58" presetID="2" presetClass="entr" presetSubtype="4" fill="hold" grpId="0" nodeType="clickEffect">
                                  <p:stCondLst>
                                    <p:cond delay="0"/>
                                  </p:stCondLst>
                                  <p:childTnLst>
                                    <p:set>
                                      <p:cBhvr>
                                        <p:cTn id="59" dur="1" fill="hold">
                                          <p:stCondLst>
                                            <p:cond delay="0"/>
                                          </p:stCondLst>
                                        </p:cTn>
                                        <p:tgtEl>
                                          <p:spTgt spid="14"/>
                                        </p:tgtEl>
                                        <p:attrNameLst>
                                          <p:attrName>style.visibility</p:attrName>
                                        </p:attrNameLst>
                                      </p:cBhvr>
                                      <p:to>
                                        <p:strVal val="visible"/>
                                      </p:to>
                                    </p:set>
                                    <p:anim calcmode="lin" valueType="num">
                                      <p:cBhvr additive="base">
                                        <p:cTn id="60" dur="500" fill="hold"/>
                                        <p:tgtEl>
                                          <p:spTgt spid="14"/>
                                        </p:tgtEl>
                                        <p:attrNameLst>
                                          <p:attrName>ppt_x</p:attrName>
                                        </p:attrNameLst>
                                      </p:cBhvr>
                                      <p:tavLst>
                                        <p:tav tm="0">
                                          <p:val>
                                            <p:strVal val="#ppt_x"/>
                                          </p:val>
                                        </p:tav>
                                        <p:tav tm="100000">
                                          <p:val>
                                            <p:strVal val="#ppt_x"/>
                                          </p:val>
                                        </p:tav>
                                      </p:tavLst>
                                    </p:anim>
                                    <p:anim calcmode="lin" valueType="num">
                                      <p:cBhvr additive="base">
                                        <p:cTn id="61"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par>
                    <p:cTn id="62" fill="hold">
                      <p:stCondLst>
                        <p:cond delay="indefinite"/>
                      </p:stCondLst>
                      <p:childTnLst>
                        <p:par>
                          <p:cTn id="63" fill="hold">
                            <p:stCondLst>
                              <p:cond delay="0"/>
                            </p:stCondLst>
                            <p:childTnLst>
                              <p:par>
                                <p:cTn id="64" presetID="2" presetClass="entr" presetSubtype="4" fill="hold" nodeType="clickEffect">
                                  <p:stCondLst>
                                    <p:cond delay="0"/>
                                  </p:stCondLst>
                                  <p:childTnLst>
                                    <p:set>
                                      <p:cBhvr>
                                        <p:cTn id="65" dur="1" fill="hold">
                                          <p:stCondLst>
                                            <p:cond delay="0"/>
                                          </p:stCondLst>
                                        </p:cTn>
                                        <p:tgtEl>
                                          <p:spTgt spid="16">
                                            <p:txEl>
                                              <p:pRg st="0" end="0"/>
                                            </p:txEl>
                                          </p:spTgt>
                                        </p:tgtEl>
                                        <p:attrNameLst>
                                          <p:attrName>style.visibility</p:attrName>
                                        </p:attrNameLst>
                                      </p:cBhvr>
                                      <p:to>
                                        <p:strVal val="visible"/>
                                      </p:to>
                                    </p:set>
                                    <p:anim calcmode="lin" valueType="num">
                                      <p:cBhvr additive="base">
                                        <p:cTn id="66" dur="500" fill="hold"/>
                                        <p:tgtEl>
                                          <p:spTgt spid="16">
                                            <p:txEl>
                                              <p:pRg st="0" end="0"/>
                                            </p:txEl>
                                          </p:spTgt>
                                        </p:tgtEl>
                                        <p:attrNameLst>
                                          <p:attrName>ppt_x</p:attrName>
                                        </p:attrNameLst>
                                      </p:cBhvr>
                                      <p:tavLst>
                                        <p:tav tm="0">
                                          <p:val>
                                            <p:strVal val="#ppt_x"/>
                                          </p:val>
                                        </p:tav>
                                        <p:tav tm="100000">
                                          <p:val>
                                            <p:strVal val="#ppt_x"/>
                                          </p:val>
                                        </p:tav>
                                      </p:tavLst>
                                    </p:anim>
                                    <p:anim calcmode="lin" valueType="num">
                                      <p:cBhvr additive="base">
                                        <p:cTn id="67" dur="500" fill="hold"/>
                                        <p:tgtEl>
                                          <p:spTgt spid="16">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68" fill="hold">
                      <p:stCondLst>
                        <p:cond delay="indefinite"/>
                      </p:stCondLst>
                      <p:childTnLst>
                        <p:par>
                          <p:cTn id="69" fill="hold">
                            <p:stCondLst>
                              <p:cond delay="0"/>
                            </p:stCondLst>
                            <p:childTnLst>
                              <p:par>
                                <p:cTn id="70" presetID="42" presetClass="entr" presetSubtype="0" fill="hold" nodeType="clickEffect">
                                  <p:stCondLst>
                                    <p:cond delay="0"/>
                                  </p:stCondLst>
                                  <p:childTnLst>
                                    <p:set>
                                      <p:cBhvr>
                                        <p:cTn id="71" dur="1" fill="hold">
                                          <p:stCondLst>
                                            <p:cond delay="0"/>
                                          </p:stCondLst>
                                        </p:cTn>
                                        <p:tgtEl>
                                          <p:spTgt spid="16">
                                            <p:txEl>
                                              <p:pRg st="1" end="1"/>
                                            </p:txEl>
                                          </p:spTgt>
                                        </p:tgtEl>
                                        <p:attrNameLst>
                                          <p:attrName>style.visibility</p:attrName>
                                        </p:attrNameLst>
                                      </p:cBhvr>
                                      <p:to>
                                        <p:strVal val="visible"/>
                                      </p:to>
                                    </p:set>
                                    <p:animEffect transition="in" filter="fade">
                                      <p:cBhvr>
                                        <p:cTn id="72" dur="1000"/>
                                        <p:tgtEl>
                                          <p:spTgt spid="16">
                                            <p:txEl>
                                              <p:pRg st="1" end="1"/>
                                            </p:txEl>
                                          </p:spTgt>
                                        </p:tgtEl>
                                      </p:cBhvr>
                                    </p:animEffect>
                                    <p:anim calcmode="lin" valueType="num">
                                      <p:cBhvr>
                                        <p:cTn id="73" dur="1000" fill="hold"/>
                                        <p:tgtEl>
                                          <p:spTgt spid="16">
                                            <p:txEl>
                                              <p:pRg st="1" end="1"/>
                                            </p:txEl>
                                          </p:spTgt>
                                        </p:tgtEl>
                                        <p:attrNameLst>
                                          <p:attrName>ppt_x</p:attrName>
                                        </p:attrNameLst>
                                      </p:cBhvr>
                                      <p:tavLst>
                                        <p:tav tm="0">
                                          <p:val>
                                            <p:strVal val="#ppt_x"/>
                                          </p:val>
                                        </p:tav>
                                        <p:tav tm="100000">
                                          <p:val>
                                            <p:strVal val="#ppt_x"/>
                                          </p:val>
                                        </p:tav>
                                      </p:tavLst>
                                    </p:anim>
                                    <p:anim calcmode="lin" valueType="num">
                                      <p:cBhvr>
                                        <p:cTn id="74" dur="1000" fill="hold"/>
                                        <p:tgtEl>
                                          <p:spTgt spid="16">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75" fill="hold">
                      <p:stCondLst>
                        <p:cond delay="indefinite"/>
                      </p:stCondLst>
                      <p:childTnLst>
                        <p:par>
                          <p:cTn id="76" fill="hold">
                            <p:stCondLst>
                              <p:cond delay="0"/>
                            </p:stCondLst>
                            <p:childTnLst>
                              <p:par>
                                <p:cTn id="77" presetID="2" presetClass="entr" presetSubtype="4" fill="hold" nodeType="clickEffect">
                                  <p:stCondLst>
                                    <p:cond delay="0"/>
                                  </p:stCondLst>
                                  <p:childTnLst>
                                    <p:set>
                                      <p:cBhvr>
                                        <p:cTn id="78" dur="1" fill="hold">
                                          <p:stCondLst>
                                            <p:cond delay="0"/>
                                          </p:stCondLst>
                                        </p:cTn>
                                        <p:tgtEl>
                                          <p:spTgt spid="16">
                                            <p:txEl>
                                              <p:pRg st="2" end="2"/>
                                            </p:txEl>
                                          </p:spTgt>
                                        </p:tgtEl>
                                        <p:attrNameLst>
                                          <p:attrName>style.visibility</p:attrName>
                                        </p:attrNameLst>
                                      </p:cBhvr>
                                      <p:to>
                                        <p:strVal val="visible"/>
                                      </p:to>
                                    </p:set>
                                    <p:anim calcmode="lin" valueType="num">
                                      <p:cBhvr additive="base">
                                        <p:cTn id="79" dur="500" fill="hold"/>
                                        <p:tgtEl>
                                          <p:spTgt spid="16">
                                            <p:txEl>
                                              <p:pRg st="2" end="2"/>
                                            </p:txEl>
                                          </p:spTgt>
                                        </p:tgtEl>
                                        <p:attrNameLst>
                                          <p:attrName>ppt_x</p:attrName>
                                        </p:attrNameLst>
                                      </p:cBhvr>
                                      <p:tavLst>
                                        <p:tav tm="0">
                                          <p:val>
                                            <p:strVal val="#ppt_x"/>
                                          </p:val>
                                        </p:tav>
                                        <p:tav tm="100000">
                                          <p:val>
                                            <p:strVal val="#ppt_x"/>
                                          </p:val>
                                        </p:tav>
                                      </p:tavLst>
                                    </p:anim>
                                    <p:anim calcmode="lin" valueType="num">
                                      <p:cBhvr additive="base">
                                        <p:cTn id="80" dur="500" fill="hold"/>
                                        <p:tgtEl>
                                          <p:spTgt spid="16">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9" grpId="0"/>
      <p:bldP spid="10" grpId="0"/>
      <p:bldP spid="11" grpId="0"/>
      <p:bldP spid="12" grpId="0" animBg="1"/>
      <p:bldP spid="13" grpId="0" animBg="1"/>
      <p:bldP spid="14"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486182" y="0"/>
            <a:ext cx="5914617" cy="461665"/>
          </a:xfrm>
          <a:prstGeom prst="rect">
            <a:avLst/>
          </a:prstGeom>
          <a:noFill/>
        </p:spPr>
        <p:txBody>
          <a:bodyPr wrap="square" rtlCol="0">
            <a:spAutoFit/>
          </a:bodyPr>
          <a:lstStyle/>
          <a:p>
            <a:pPr marL="342900" indent="-342900">
              <a:buFont typeface="Wingdings" panose="05000000000000000000" pitchFamily="2" charset="2"/>
              <a:buChar char="§"/>
            </a:pPr>
            <a:r>
              <a:rPr lang="en-US" sz="2400" b="1" dirty="0" err="1" smtClean="0">
                <a:latin typeface="Times New Roman" panose="02020603050405020304" pitchFamily="18" charset="0"/>
                <a:cs typeface="Times New Roman" panose="02020603050405020304" pitchFamily="18" charset="0"/>
              </a:rPr>
              <a:t>Tạo</a:t>
            </a:r>
            <a:r>
              <a:rPr lang="en-US" sz="2400" b="1" dirty="0" smtClean="0">
                <a:latin typeface="Times New Roman" panose="02020603050405020304" pitchFamily="18" charset="0"/>
                <a:cs typeface="Times New Roman" panose="02020603050405020304" pitchFamily="18" charset="0"/>
              </a:rPr>
              <a:t> </a:t>
            </a:r>
            <a:r>
              <a:rPr lang="en-US" sz="2400" b="1" dirty="0" err="1" smtClean="0">
                <a:latin typeface="Times New Roman" panose="02020603050405020304" pitchFamily="18" charset="0"/>
                <a:cs typeface="Times New Roman" panose="02020603050405020304" pitchFamily="18" charset="0"/>
              </a:rPr>
              <a:t>nên</a:t>
            </a:r>
            <a:r>
              <a:rPr lang="en-US" sz="2400" b="1" dirty="0" smtClean="0">
                <a:latin typeface="Times New Roman" panose="02020603050405020304" pitchFamily="18" charset="0"/>
                <a:cs typeface="Times New Roman" panose="02020603050405020304" pitchFamily="18" charset="0"/>
              </a:rPr>
              <a:t> </a:t>
            </a:r>
            <a:r>
              <a:rPr lang="en-US" sz="2400" b="1" dirty="0" err="1" smtClean="0">
                <a:latin typeface="Times New Roman" panose="02020603050405020304" pitchFamily="18" charset="0"/>
                <a:cs typeface="Times New Roman" panose="02020603050405020304" pitchFamily="18" charset="0"/>
              </a:rPr>
              <a:t>chủng</a:t>
            </a:r>
            <a:r>
              <a:rPr lang="en-US" sz="2400" b="1" dirty="0" smtClean="0">
                <a:latin typeface="Times New Roman" panose="02020603050405020304" pitchFamily="18" charset="0"/>
                <a:cs typeface="Times New Roman" panose="02020603050405020304" pitchFamily="18" charset="0"/>
              </a:rPr>
              <a:t> </a:t>
            </a:r>
            <a:r>
              <a:rPr lang="en-US" sz="2400" b="1" dirty="0" err="1" smtClean="0">
                <a:latin typeface="Times New Roman" panose="02020603050405020304" pitchFamily="18" charset="0"/>
                <a:cs typeface="Times New Roman" panose="02020603050405020304" pitchFamily="18" charset="0"/>
              </a:rPr>
              <a:t>loại</a:t>
            </a:r>
            <a:r>
              <a:rPr lang="en-US" sz="2400" b="1" dirty="0" smtClean="0">
                <a:latin typeface="Times New Roman" panose="02020603050405020304" pitchFamily="18" charset="0"/>
                <a:cs typeface="Times New Roman" panose="02020603050405020304" pitchFamily="18" charset="0"/>
              </a:rPr>
              <a:t> </a:t>
            </a:r>
            <a:r>
              <a:rPr lang="en-US" sz="2400" b="1" dirty="0" err="1" smtClean="0">
                <a:latin typeface="Times New Roman" panose="02020603050405020304" pitchFamily="18" charset="0"/>
                <a:cs typeface="Times New Roman" panose="02020603050405020304" pitchFamily="18" charset="0"/>
              </a:rPr>
              <a:t>quy</a:t>
            </a:r>
            <a:r>
              <a:rPr lang="en-US" sz="2400" b="1" dirty="0" smtClean="0">
                <a:latin typeface="Times New Roman" panose="02020603050405020304" pitchFamily="18" charset="0"/>
                <a:cs typeface="Times New Roman" panose="02020603050405020304" pitchFamily="18" charset="0"/>
              </a:rPr>
              <a:t> </a:t>
            </a:r>
            <a:r>
              <a:rPr lang="en-US" sz="2400" b="1" dirty="0" err="1" smtClean="0">
                <a:latin typeface="Times New Roman" panose="02020603050405020304" pitchFamily="18" charset="0"/>
                <a:cs typeface="Times New Roman" panose="02020603050405020304" pitchFamily="18" charset="0"/>
              </a:rPr>
              <a:t>mô</a:t>
            </a:r>
            <a:r>
              <a:rPr lang="en-US" sz="2400" b="1" dirty="0" smtClean="0">
                <a:latin typeface="Times New Roman" panose="02020603050405020304" pitchFamily="18" charset="0"/>
                <a:cs typeface="Times New Roman" panose="02020603050405020304" pitchFamily="18" charset="0"/>
              </a:rPr>
              <a:t> </a:t>
            </a:r>
            <a:r>
              <a:rPr lang="en-US" sz="2400" b="1" dirty="0" err="1" smtClean="0">
                <a:latin typeface="Times New Roman" panose="02020603050405020304" pitchFamily="18" charset="0"/>
                <a:cs typeface="Times New Roman" panose="02020603050405020304" pitchFamily="18" charset="0"/>
              </a:rPr>
              <a:t>sản</a:t>
            </a:r>
            <a:r>
              <a:rPr lang="en-US" sz="2400" b="1" dirty="0" smtClean="0">
                <a:latin typeface="Times New Roman" panose="02020603050405020304" pitchFamily="18" charset="0"/>
                <a:cs typeface="Times New Roman" panose="02020603050405020304" pitchFamily="18" charset="0"/>
              </a:rPr>
              <a:t> </a:t>
            </a:r>
            <a:r>
              <a:rPr lang="en-US" sz="2400" b="1" dirty="0" err="1" smtClean="0">
                <a:latin typeface="Times New Roman" panose="02020603050405020304" pitchFamily="18" charset="0"/>
                <a:cs typeface="Times New Roman" panose="02020603050405020304" pitchFamily="18" charset="0"/>
              </a:rPr>
              <a:t>xuất</a:t>
            </a:r>
            <a:endParaRPr lang="en-US" sz="2400" b="1" dirty="0">
              <a:latin typeface="Times New Roman" panose="02020603050405020304" pitchFamily="18" charset="0"/>
              <a:cs typeface="Times New Roman" panose="02020603050405020304" pitchFamily="18" charset="0"/>
            </a:endParaRPr>
          </a:p>
        </p:txBody>
      </p:sp>
      <p:sp>
        <p:nvSpPr>
          <p:cNvPr id="5" name="AutoShape 4" descr="Kết quả hình ảnh cho xe máy chở hàng"/>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5128" name="Picture 8" descr="Kết quả hình ảnh cho xe containe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029200" y="461665"/>
            <a:ext cx="1620536" cy="817710"/>
          </a:xfrm>
          <a:prstGeom prst="rect">
            <a:avLst/>
          </a:prstGeom>
          <a:noFill/>
          <a:extLst>
            <a:ext uri="{909E8E84-426E-40DD-AFC4-6F175D3DCCD1}">
              <a14:hiddenFill xmlns:a14="http://schemas.microsoft.com/office/drawing/2010/main">
                <a:solidFill>
                  <a:srgbClr val="FFFFFF"/>
                </a:solidFill>
              </a14:hiddenFill>
            </a:ext>
          </a:extLst>
        </p:spPr>
      </p:pic>
      <p:pic>
        <p:nvPicPr>
          <p:cNvPr id="5126" name="Picture 6"/>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093369" y="451691"/>
            <a:ext cx="1447031" cy="90951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5133" name="Picture 13"/>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827983" y="1666734"/>
            <a:ext cx="2052452" cy="1480134"/>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28" name="Picture 4"/>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415660" y="1900943"/>
            <a:ext cx="1899505" cy="1266337"/>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6" name="Picture 2"/>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3786576" y="3307795"/>
            <a:ext cx="2270950" cy="142334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8" name="Picture 3"/>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120189" y="1569278"/>
            <a:ext cx="2065253" cy="157505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9" name="Down Arrow 8"/>
          <p:cNvSpPr/>
          <p:nvPr/>
        </p:nvSpPr>
        <p:spPr>
          <a:xfrm>
            <a:off x="4540400" y="1507260"/>
            <a:ext cx="381651" cy="289047"/>
          </a:xfrm>
          <a:prstGeom prst="downArrow">
            <a:avLst/>
          </a:prstGeom>
        </p:spPr>
        <p:style>
          <a:lnRef idx="1">
            <a:schemeClr val="accent5"/>
          </a:lnRef>
          <a:fillRef idx="3">
            <a:schemeClr val="accent5"/>
          </a:fillRef>
          <a:effectRef idx="2">
            <a:schemeClr val="accent5"/>
          </a:effectRef>
          <a:fontRef idx="minor">
            <a:schemeClr val="lt1"/>
          </a:fontRef>
        </p:style>
        <p:txBody>
          <a:bodyPr rtlCol="0" anchor="ctr"/>
          <a:lstStyle/>
          <a:p>
            <a:pPr algn="ctr"/>
            <a:endParaRPr lang="en-US"/>
          </a:p>
        </p:txBody>
      </p:sp>
      <p:sp>
        <p:nvSpPr>
          <p:cNvPr id="21" name="Down Arrow 20"/>
          <p:cNvSpPr/>
          <p:nvPr/>
        </p:nvSpPr>
        <p:spPr>
          <a:xfrm rot="16200000">
            <a:off x="3415260" y="2287729"/>
            <a:ext cx="270167" cy="408321"/>
          </a:xfrm>
          <a:prstGeom prst="downArrow">
            <a:avLst/>
          </a:prstGeom>
        </p:spPr>
        <p:style>
          <a:lnRef idx="1">
            <a:schemeClr val="accent5"/>
          </a:lnRef>
          <a:fillRef idx="3">
            <a:schemeClr val="accent5"/>
          </a:fillRef>
          <a:effectRef idx="2">
            <a:schemeClr val="accent5"/>
          </a:effectRef>
          <a:fontRef idx="minor">
            <a:schemeClr val="lt1"/>
          </a:fontRef>
        </p:style>
        <p:txBody>
          <a:bodyPr rtlCol="0" anchor="ctr"/>
          <a:lstStyle/>
          <a:p>
            <a:pPr algn="ctr"/>
            <a:endParaRPr lang="en-US"/>
          </a:p>
        </p:txBody>
      </p:sp>
      <p:sp>
        <p:nvSpPr>
          <p:cNvPr id="22" name="Down Arrow 21"/>
          <p:cNvSpPr/>
          <p:nvPr/>
        </p:nvSpPr>
        <p:spPr>
          <a:xfrm rot="10800000">
            <a:off x="4779658" y="3129334"/>
            <a:ext cx="381651" cy="289047"/>
          </a:xfrm>
          <a:prstGeom prst="downArrow">
            <a:avLst/>
          </a:prstGeom>
        </p:spPr>
        <p:style>
          <a:lnRef idx="1">
            <a:schemeClr val="accent5"/>
          </a:lnRef>
          <a:fillRef idx="3">
            <a:schemeClr val="accent5"/>
          </a:fillRef>
          <a:effectRef idx="2">
            <a:schemeClr val="accent5"/>
          </a:effectRef>
          <a:fontRef idx="minor">
            <a:schemeClr val="lt1"/>
          </a:fontRef>
        </p:style>
        <p:txBody>
          <a:bodyPr rtlCol="0" anchor="ctr"/>
          <a:lstStyle/>
          <a:p>
            <a:pPr algn="ctr"/>
            <a:endParaRPr lang="en-US"/>
          </a:p>
        </p:txBody>
      </p:sp>
      <p:sp>
        <p:nvSpPr>
          <p:cNvPr id="23" name="Down Arrow 22"/>
          <p:cNvSpPr/>
          <p:nvPr/>
        </p:nvSpPr>
        <p:spPr>
          <a:xfrm rot="5100644">
            <a:off x="6110345" y="2329951"/>
            <a:ext cx="270167" cy="408321"/>
          </a:xfrm>
          <a:prstGeom prst="downArrow">
            <a:avLst/>
          </a:prstGeom>
        </p:spPr>
        <p:style>
          <a:lnRef idx="1">
            <a:schemeClr val="accent5"/>
          </a:lnRef>
          <a:fillRef idx="3">
            <a:schemeClr val="accent5"/>
          </a:fillRef>
          <a:effectRef idx="2">
            <a:schemeClr val="accent5"/>
          </a:effectRef>
          <a:fontRef idx="minor">
            <a:schemeClr val="lt1"/>
          </a:fontRef>
        </p:style>
        <p:txBody>
          <a:bodyPr rtlCol="0" anchor="ctr"/>
          <a:lstStyle/>
          <a:p>
            <a:pPr algn="ctr"/>
            <a:endParaRPr lang="en-US"/>
          </a:p>
        </p:txBody>
      </p:sp>
      <p:sp>
        <p:nvSpPr>
          <p:cNvPr id="2" name="Rectangle 1"/>
          <p:cNvSpPr/>
          <p:nvPr/>
        </p:nvSpPr>
        <p:spPr>
          <a:xfrm>
            <a:off x="-76200" y="4865394"/>
            <a:ext cx="9067800" cy="2277547"/>
          </a:xfrm>
          <a:prstGeom prst="rect">
            <a:avLst/>
          </a:prstGeom>
        </p:spPr>
        <p:txBody>
          <a:bodyPr wrap="square">
            <a:spAutoFit/>
          </a:bodyPr>
          <a:lstStyle/>
          <a:p>
            <a:pPr marL="342900" indent="-342900" algn="just">
              <a:spcBef>
                <a:spcPts val="600"/>
              </a:spcBef>
              <a:buFont typeface="Wingdings" panose="05000000000000000000" pitchFamily="2" charset="2"/>
              <a:buChar char="v"/>
            </a:pPr>
            <a:r>
              <a:rPr lang="vi-VN" sz="2200" dirty="0" smtClean="0">
                <a:solidFill>
                  <a:prstClr val="black"/>
                </a:solidFill>
                <a:latin typeface="Times New Roman" panose="02020603050405020304" pitchFamily="18" charset="0"/>
                <a:cs typeface="Times New Roman" panose="02020603050405020304" pitchFamily="18" charset="0"/>
              </a:rPr>
              <a:t>Trong </a:t>
            </a:r>
            <a:r>
              <a:rPr lang="vi-VN" sz="2200" dirty="0">
                <a:solidFill>
                  <a:prstClr val="black"/>
                </a:solidFill>
                <a:latin typeface="Times New Roman" panose="02020603050405020304" pitchFamily="18" charset="0"/>
                <a:cs typeface="Times New Roman" panose="02020603050405020304" pitchFamily="18" charset="0"/>
              </a:rPr>
              <a:t>tiến trình phát triển, các doanh nghiệp luôn muốn mở rộng quy mô sản xuất, đa dạng hóa sản phẩm để thỏa mãn nhu cầu của thị </a:t>
            </a:r>
            <a:r>
              <a:rPr lang="vi-VN" sz="2200" dirty="0" smtClean="0">
                <a:solidFill>
                  <a:prstClr val="black"/>
                </a:solidFill>
                <a:latin typeface="Times New Roman" panose="02020603050405020304" pitchFamily="18" charset="0"/>
                <a:cs typeface="Times New Roman" panose="02020603050405020304" pitchFamily="18" charset="0"/>
              </a:rPr>
              <a:t>trường.</a:t>
            </a:r>
            <a:endParaRPr lang="en-US" sz="2200" dirty="0" smtClean="0">
              <a:solidFill>
                <a:prstClr val="black"/>
              </a:solidFill>
              <a:latin typeface="Times New Roman" panose="02020603050405020304" pitchFamily="18" charset="0"/>
              <a:cs typeface="Times New Roman" panose="02020603050405020304" pitchFamily="18" charset="0"/>
            </a:endParaRPr>
          </a:p>
          <a:p>
            <a:pPr marL="342900" indent="-342900" algn="just">
              <a:spcBef>
                <a:spcPts val="600"/>
              </a:spcBef>
              <a:buFont typeface="Wingdings" panose="05000000000000000000" pitchFamily="2" charset="2"/>
              <a:buChar char="v"/>
            </a:pPr>
            <a:r>
              <a:rPr lang="vi-VN" sz="2200" dirty="0" smtClean="0">
                <a:solidFill>
                  <a:prstClr val="black"/>
                </a:solidFill>
                <a:latin typeface="Times New Roman" panose="02020603050405020304" pitchFamily="18" charset="0"/>
                <a:cs typeface="Times New Roman" panose="02020603050405020304" pitchFamily="18" charset="0"/>
              </a:rPr>
              <a:t>Vận </a:t>
            </a:r>
            <a:r>
              <a:rPr lang="vi-VN" sz="2200" dirty="0">
                <a:solidFill>
                  <a:prstClr val="black"/>
                </a:solidFill>
                <a:latin typeface="Times New Roman" panose="02020603050405020304" pitchFamily="18" charset="0"/>
                <a:cs typeface="Times New Roman" panose="02020603050405020304" pitchFamily="18" charset="0"/>
              </a:rPr>
              <a:t>tải càng thuận lợi thì quy mô sản xuất sản phẩm doanh nghiệp càng lớn, </a:t>
            </a:r>
            <a:r>
              <a:rPr lang="vi-VN" sz="2200" dirty="0" smtClean="0">
                <a:solidFill>
                  <a:prstClr val="black"/>
                </a:solidFill>
                <a:latin typeface="Times New Roman" panose="02020603050405020304" pitchFamily="18" charset="0"/>
                <a:cs typeface="Times New Roman" panose="02020603050405020304" pitchFamily="18" charset="0"/>
              </a:rPr>
              <a:t>doanh</a:t>
            </a:r>
            <a:r>
              <a:rPr lang="en-US" sz="2200" dirty="0" smtClean="0">
                <a:solidFill>
                  <a:prstClr val="black"/>
                </a:solidFill>
                <a:latin typeface="Times New Roman" panose="02020603050405020304" pitchFamily="18" charset="0"/>
                <a:cs typeface="Times New Roman" panose="02020603050405020304" pitchFamily="18" charset="0"/>
              </a:rPr>
              <a:t> </a:t>
            </a:r>
            <a:r>
              <a:rPr lang="vi-VN" sz="2200" dirty="0">
                <a:latin typeface="Times New Roman" panose="02020603050405020304" pitchFamily="18" charset="0"/>
                <a:cs typeface="Times New Roman" panose="02020603050405020304" pitchFamily="18" charset="0"/>
              </a:rPr>
              <a:t>nghiệp có thể hướng tới sản xuất những hàng hóa khó tính nhất, chất lượngsản phẩm hàng hóa đảm bảo, nhờ vận tải thuận lợi.</a:t>
            </a:r>
            <a:endParaRPr lang="en-US" sz="2200" dirty="0">
              <a:latin typeface="Times New Roman" panose="02020603050405020304" pitchFamily="18" charset="0"/>
              <a:cs typeface="Times New Roman" panose="02020603050405020304" pitchFamily="18" charset="0"/>
            </a:endParaRPr>
          </a:p>
          <a:p>
            <a:pPr lvl="0" algn="just">
              <a:spcBef>
                <a:spcPts val="600"/>
              </a:spcBef>
            </a:pPr>
            <a:endParaRPr lang="en-US" sz="2200" dirty="0">
              <a:solidFill>
                <a:prstClr val="black"/>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6320593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par>
                                <p:cTn id="9" presetID="22" presetClass="entr" presetSubtype="4" fill="hold" nodeType="withEffect">
                                  <p:stCondLst>
                                    <p:cond delay="0"/>
                                  </p:stCondLst>
                                  <p:childTnLst>
                                    <p:set>
                                      <p:cBhvr>
                                        <p:cTn id="10" dur="1" fill="hold">
                                          <p:stCondLst>
                                            <p:cond delay="0"/>
                                          </p:stCondLst>
                                        </p:cTn>
                                        <p:tgtEl>
                                          <p:spTgt spid="5133"/>
                                        </p:tgtEl>
                                        <p:attrNameLst>
                                          <p:attrName>style.visibility</p:attrName>
                                        </p:attrNameLst>
                                      </p:cBhvr>
                                      <p:to>
                                        <p:strVal val="visible"/>
                                      </p:to>
                                    </p:set>
                                    <p:animEffect transition="in" filter="wipe(down)">
                                      <p:cBhvr>
                                        <p:cTn id="11" dur="500"/>
                                        <p:tgtEl>
                                          <p:spTgt spid="5133"/>
                                        </p:tgtEl>
                                      </p:cBhvr>
                                    </p:animEffect>
                                  </p:childTnLst>
                                </p:cTn>
                              </p:par>
                            </p:childTnLst>
                          </p:cTn>
                        </p:par>
                      </p:childTnLst>
                    </p:cTn>
                  </p:par>
                  <p:par>
                    <p:cTn id="12" fill="hold">
                      <p:stCondLst>
                        <p:cond delay="indefinite"/>
                      </p:stCondLst>
                      <p:childTnLst>
                        <p:par>
                          <p:cTn id="13" fill="hold">
                            <p:stCondLst>
                              <p:cond delay="0"/>
                            </p:stCondLst>
                            <p:childTnLst>
                              <p:par>
                                <p:cTn id="14" presetID="42" presetClass="entr" presetSubtype="0" fill="hold" nodeType="clickEffect">
                                  <p:stCondLst>
                                    <p:cond delay="0"/>
                                  </p:stCondLst>
                                  <p:childTnLst>
                                    <p:set>
                                      <p:cBhvr>
                                        <p:cTn id="15" dur="1" fill="hold">
                                          <p:stCondLst>
                                            <p:cond delay="0"/>
                                          </p:stCondLst>
                                        </p:cTn>
                                        <p:tgtEl>
                                          <p:spTgt spid="2">
                                            <p:txEl>
                                              <p:pRg st="0" end="0"/>
                                            </p:txEl>
                                          </p:spTgt>
                                        </p:tgtEl>
                                        <p:attrNameLst>
                                          <p:attrName>style.visibility</p:attrName>
                                        </p:attrNameLst>
                                      </p:cBhvr>
                                      <p:to>
                                        <p:strVal val="visible"/>
                                      </p:to>
                                    </p:set>
                                    <p:animEffect transition="in" filter="fade">
                                      <p:cBhvr>
                                        <p:cTn id="16" dur="1000"/>
                                        <p:tgtEl>
                                          <p:spTgt spid="2">
                                            <p:txEl>
                                              <p:pRg st="0" end="0"/>
                                            </p:txEl>
                                          </p:spTgt>
                                        </p:tgtEl>
                                      </p:cBhvr>
                                    </p:animEffect>
                                    <p:anim calcmode="lin" valueType="num">
                                      <p:cBhvr>
                                        <p:cTn id="17" dur="1000" fill="hold"/>
                                        <p:tgtEl>
                                          <p:spTgt spid="2">
                                            <p:txEl>
                                              <p:pRg st="0" end="0"/>
                                            </p:txEl>
                                          </p:spTgt>
                                        </p:tgtEl>
                                        <p:attrNameLst>
                                          <p:attrName>ppt_x</p:attrName>
                                        </p:attrNameLst>
                                      </p:cBhvr>
                                      <p:tavLst>
                                        <p:tav tm="0">
                                          <p:val>
                                            <p:strVal val="#ppt_x"/>
                                          </p:val>
                                        </p:tav>
                                        <p:tav tm="100000">
                                          <p:val>
                                            <p:strVal val="#ppt_x"/>
                                          </p:val>
                                        </p:tav>
                                      </p:tavLst>
                                    </p:anim>
                                    <p:anim calcmode="lin" valueType="num">
                                      <p:cBhvr>
                                        <p:cTn id="18" dur="1000" fill="hold"/>
                                        <p:tgtEl>
                                          <p:spTgt spid="2">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42" presetClass="entr" presetSubtype="0" fill="hold" nodeType="clickEffect">
                                  <p:stCondLst>
                                    <p:cond delay="0"/>
                                  </p:stCondLst>
                                  <p:childTnLst>
                                    <p:set>
                                      <p:cBhvr>
                                        <p:cTn id="22" dur="1" fill="hold">
                                          <p:stCondLst>
                                            <p:cond delay="0"/>
                                          </p:stCondLst>
                                        </p:cTn>
                                        <p:tgtEl>
                                          <p:spTgt spid="2">
                                            <p:txEl>
                                              <p:pRg st="1" end="1"/>
                                            </p:txEl>
                                          </p:spTgt>
                                        </p:tgtEl>
                                        <p:attrNameLst>
                                          <p:attrName>style.visibility</p:attrName>
                                        </p:attrNameLst>
                                      </p:cBhvr>
                                      <p:to>
                                        <p:strVal val="visible"/>
                                      </p:to>
                                    </p:set>
                                    <p:animEffect transition="in" filter="fade">
                                      <p:cBhvr>
                                        <p:cTn id="23" dur="1000"/>
                                        <p:tgtEl>
                                          <p:spTgt spid="2">
                                            <p:txEl>
                                              <p:pRg st="1" end="1"/>
                                            </p:txEl>
                                          </p:spTgt>
                                        </p:tgtEl>
                                      </p:cBhvr>
                                    </p:animEffect>
                                    <p:anim calcmode="lin" valueType="num">
                                      <p:cBhvr>
                                        <p:cTn id="24" dur="1000" fill="hold"/>
                                        <p:tgtEl>
                                          <p:spTgt spid="2">
                                            <p:txEl>
                                              <p:pRg st="1" end="1"/>
                                            </p:txEl>
                                          </p:spTgt>
                                        </p:tgtEl>
                                        <p:attrNameLst>
                                          <p:attrName>ppt_x</p:attrName>
                                        </p:attrNameLst>
                                      </p:cBhvr>
                                      <p:tavLst>
                                        <p:tav tm="0">
                                          <p:val>
                                            <p:strVal val="#ppt_x"/>
                                          </p:val>
                                        </p:tav>
                                        <p:tav tm="100000">
                                          <p:val>
                                            <p:strVal val="#ppt_x"/>
                                          </p:val>
                                        </p:tav>
                                      </p:tavLst>
                                    </p:anim>
                                    <p:anim calcmode="lin" valueType="num">
                                      <p:cBhvr>
                                        <p:cTn id="25" dur="1000" fill="hold"/>
                                        <p:tgtEl>
                                          <p:spTgt spid="2">
                                            <p:txEl>
                                              <p:pRg st="1" end="1"/>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1" descr="Kết quả hình ảnh cho chở gạo bao"/>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33562" y="685800"/>
            <a:ext cx="2971800" cy="2079132"/>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p:cNvSpPr txBox="1"/>
          <p:nvPr/>
        </p:nvSpPr>
        <p:spPr>
          <a:xfrm>
            <a:off x="253180" y="26670"/>
            <a:ext cx="7261636" cy="461665"/>
          </a:xfrm>
          <a:prstGeom prst="rect">
            <a:avLst/>
          </a:prstGeom>
          <a:noFill/>
        </p:spPr>
        <p:txBody>
          <a:bodyPr wrap="square" rtlCol="0">
            <a:spAutoFit/>
          </a:bodyPr>
          <a:lstStyle/>
          <a:p>
            <a:pPr marL="342900" indent="-342900">
              <a:buFont typeface="Wingdings" panose="05000000000000000000" pitchFamily="2" charset="2"/>
              <a:buChar char="§"/>
            </a:pPr>
            <a:r>
              <a:rPr lang="en-US" sz="2400" b="1" dirty="0" err="1" smtClean="0">
                <a:latin typeface="Times New Roman" panose="02020603050405020304" pitchFamily="18" charset="0"/>
                <a:cs typeface="Times New Roman" panose="02020603050405020304" pitchFamily="18" charset="0"/>
              </a:rPr>
              <a:t>Tạo</a:t>
            </a:r>
            <a:r>
              <a:rPr lang="en-US" sz="2400" b="1" dirty="0" smtClean="0">
                <a:latin typeface="Times New Roman" panose="02020603050405020304" pitchFamily="18" charset="0"/>
                <a:cs typeface="Times New Roman" panose="02020603050405020304" pitchFamily="18" charset="0"/>
              </a:rPr>
              <a:t> </a:t>
            </a:r>
            <a:r>
              <a:rPr lang="en-US" sz="2400" b="1" dirty="0" err="1" smtClean="0">
                <a:latin typeface="Times New Roman" panose="02020603050405020304" pitchFamily="18" charset="0"/>
                <a:cs typeface="Times New Roman" panose="02020603050405020304" pitchFamily="18" charset="0"/>
              </a:rPr>
              <a:t>nên</a:t>
            </a:r>
            <a:r>
              <a:rPr lang="en-US" sz="2400" b="1" dirty="0" smtClean="0">
                <a:latin typeface="Times New Roman" panose="02020603050405020304" pitchFamily="18" charset="0"/>
                <a:cs typeface="Times New Roman" panose="02020603050405020304" pitchFamily="18" charset="0"/>
              </a:rPr>
              <a:t> </a:t>
            </a:r>
            <a:r>
              <a:rPr lang="en-US" sz="2400" b="1" dirty="0" err="1" smtClean="0">
                <a:latin typeface="Times New Roman" panose="02020603050405020304" pitchFamily="18" charset="0"/>
                <a:cs typeface="Times New Roman" panose="02020603050405020304" pitchFamily="18" charset="0"/>
              </a:rPr>
              <a:t>chất</a:t>
            </a:r>
            <a:r>
              <a:rPr lang="en-US" sz="2400" b="1" dirty="0" smtClean="0">
                <a:latin typeface="Times New Roman" panose="02020603050405020304" pitchFamily="18" charset="0"/>
                <a:cs typeface="Times New Roman" panose="02020603050405020304" pitchFamily="18" charset="0"/>
              </a:rPr>
              <a:t> </a:t>
            </a:r>
            <a:r>
              <a:rPr lang="en-US" sz="2400" b="1" dirty="0" err="1" smtClean="0">
                <a:latin typeface="Times New Roman" panose="02020603050405020304" pitchFamily="18" charset="0"/>
                <a:cs typeface="Times New Roman" panose="02020603050405020304" pitchFamily="18" charset="0"/>
              </a:rPr>
              <a:t>lượng</a:t>
            </a:r>
            <a:r>
              <a:rPr lang="en-US" sz="2400" b="1" dirty="0" smtClean="0">
                <a:latin typeface="Times New Roman" panose="02020603050405020304" pitchFamily="18" charset="0"/>
                <a:cs typeface="Times New Roman" panose="02020603050405020304" pitchFamily="18" charset="0"/>
              </a:rPr>
              <a:t> </a:t>
            </a:r>
            <a:r>
              <a:rPr lang="en-US" sz="2400" b="1" dirty="0" err="1" smtClean="0">
                <a:latin typeface="Times New Roman" panose="02020603050405020304" pitchFamily="18" charset="0"/>
                <a:cs typeface="Times New Roman" panose="02020603050405020304" pitchFamily="18" charset="0"/>
              </a:rPr>
              <a:t>sản</a:t>
            </a:r>
            <a:r>
              <a:rPr lang="en-US" sz="2400" b="1" dirty="0" smtClean="0">
                <a:latin typeface="Times New Roman" panose="02020603050405020304" pitchFamily="18" charset="0"/>
                <a:cs typeface="Times New Roman" panose="02020603050405020304" pitchFamily="18" charset="0"/>
              </a:rPr>
              <a:t> </a:t>
            </a:r>
            <a:r>
              <a:rPr lang="en-US" sz="2400" b="1" dirty="0" err="1" smtClean="0">
                <a:latin typeface="Times New Roman" panose="02020603050405020304" pitchFamily="18" charset="0"/>
                <a:cs typeface="Times New Roman" panose="02020603050405020304" pitchFamily="18" charset="0"/>
              </a:rPr>
              <a:t>xuất</a:t>
            </a:r>
            <a:r>
              <a:rPr lang="en-US" sz="2400" b="1" dirty="0" smtClean="0">
                <a:latin typeface="Times New Roman" panose="02020603050405020304" pitchFamily="18" charset="0"/>
                <a:cs typeface="Times New Roman" panose="02020603050405020304" pitchFamily="18" charset="0"/>
              </a:rPr>
              <a:t> </a:t>
            </a:r>
            <a:r>
              <a:rPr lang="en-US" sz="2400" b="1" dirty="0" err="1" smtClean="0">
                <a:latin typeface="Times New Roman" panose="02020603050405020304" pitchFamily="18" charset="0"/>
                <a:cs typeface="Times New Roman" panose="02020603050405020304" pitchFamily="18" charset="0"/>
              </a:rPr>
              <a:t>hàng</a:t>
            </a:r>
            <a:r>
              <a:rPr lang="en-US" sz="2400" b="1" dirty="0" smtClean="0">
                <a:latin typeface="Times New Roman" panose="02020603050405020304" pitchFamily="18" charset="0"/>
                <a:cs typeface="Times New Roman" panose="02020603050405020304" pitchFamily="18" charset="0"/>
              </a:rPr>
              <a:t> </a:t>
            </a:r>
            <a:r>
              <a:rPr lang="en-US" sz="2400" b="1" dirty="0" err="1" smtClean="0">
                <a:latin typeface="Times New Roman" panose="02020603050405020304" pitchFamily="18" charset="0"/>
                <a:cs typeface="Times New Roman" panose="02020603050405020304" pitchFamily="18" charset="0"/>
              </a:rPr>
              <a:t>hóa</a:t>
            </a:r>
            <a:endParaRPr lang="en-US" sz="2400" b="1" dirty="0">
              <a:latin typeface="Times New Roman" panose="02020603050405020304" pitchFamily="18" charset="0"/>
              <a:cs typeface="Times New Roman" panose="02020603050405020304" pitchFamily="18" charset="0"/>
            </a:endParaRPr>
          </a:p>
        </p:txBody>
      </p:sp>
      <p:pic>
        <p:nvPicPr>
          <p:cNvPr id="4" name="Picture 2" descr="Kết quả hình ảnh cho chở gạo bao"/>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257800" y="488335"/>
            <a:ext cx="3202944" cy="2178474"/>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7"/>
          <p:cNvPicPr>
            <a:picLocks noChangeAspect="1"/>
          </p:cNvPicPr>
          <p:nvPr/>
        </p:nvPicPr>
        <p:blipFill>
          <a:blip r:embed="rId5"/>
          <a:stretch>
            <a:fillRect/>
          </a:stretch>
        </p:blipFill>
        <p:spPr>
          <a:xfrm>
            <a:off x="3554583" y="931088"/>
            <a:ext cx="1417241" cy="1339584"/>
          </a:xfrm>
          <a:prstGeom prst="rect">
            <a:avLst/>
          </a:prstGeom>
        </p:spPr>
      </p:pic>
      <p:pic>
        <p:nvPicPr>
          <p:cNvPr id="6" name="Picture 5"/>
          <p:cNvPicPr>
            <a:picLocks noChangeAspect="1"/>
          </p:cNvPicPr>
          <p:nvPr/>
        </p:nvPicPr>
        <p:blipFill>
          <a:blip r:embed="rId6"/>
          <a:stretch>
            <a:fillRect/>
          </a:stretch>
        </p:blipFill>
        <p:spPr>
          <a:xfrm>
            <a:off x="0" y="3045666"/>
            <a:ext cx="4191000" cy="3812334"/>
          </a:xfrm>
          <a:prstGeom prst="rect">
            <a:avLst/>
          </a:prstGeom>
        </p:spPr>
      </p:pic>
      <p:pic>
        <p:nvPicPr>
          <p:cNvPr id="7" name="Picture 6"/>
          <p:cNvPicPr>
            <a:picLocks noChangeAspect="1"/>
          </p:cNvPicPr>
          <p:nvPr/>
        </p:nvPicPr>
        <p:blipFill>
          <a:blip r:embed="rId7"/>
          <a:stretch>
            <a:fillRect/>
          </a:stretch>
        </p:blipFill>
        <p:spPr>
          <a:xfrm>
            <a:off x="6457276" y="2666809"/>
            <a:ext cx="2686724" cy="2686724"/>
          </a:xfrm>
          <a:prstGeom prst="rect">
            <a:avLst/>
          </a:prstGeom>
        </p:spPr>
      </p:pic>
      <p:pic>
        <p:nvPicPr>
          <p:cNvPr id="10" name="Picture 9"/>
          <p:cNvPicPr>
            <a:picLocks noChangeAspect="1"/>
          </p:cNvPicPr>
          <p:nvPr/>
        </p:nvPicPr>
        <p:blipFill>
          <a:blip r:embed="rId8"/>
          <a:stretch>
            <a:fillRect/>
          </a:stretch>
        </p:blipFill>
        <p:spPr>
          <a:xfrm>
            <a:off x="4343400" y="4588101"/>
            <a:ext cx="2438400" cy="2243328"/>
          </a:xfrm>
          <a:prstGeom prst="rect">
            <a:avLst/>
          </a:prstGeom>
        </p:spPr>
      </p:pic>
    </p:spTree>
    <p:extLst>
      <p:ext uri="{BB962C8B-B14F-4D97-AF65-F5344CB8AC3E}">
        <p14:creationId xmlns:p14="http://schemas.microsoft.com/office/powerpoint/2010/main" val="7167784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circle(in)">
                                      <p:cBhvr>
                                        <p:cTn id="7" dur="2000"/>
                                        <p:tgtEl>
                                          <p:spTgt spid="3"/>
                                        </p:tgtEl>
                                      </p:cBhvr>
                                    </p:animEffect>
                                  </p:childTnLst>
                                </p:cTn>
                              </p:par>
                              <p:par>
                                <p:cTn id="8" presetID="6" presetClass="entr" presetSubtype="16" fill="hold" nodeType="withEffect">
                                  <p:stCondLst>
                                    <p:cond delay="0"/>
                                  </p:stCondLst>
                                  <p:childTnLst>
                                    <p:set>
                                      <p:cBhvr>
                                        <p:cTn id="9" dur="1" fill="hold">
                                          <p:stCondLst>
                                            <p:cond delay="0"/>
                                          </p:stCondLst>
                                        </p:cTn>
                                        <p:tgtEl>
                                          <p:spTgt spid="2"/>
                                        </p:tgtEl>
                                        <p:attrNameLst>
                                          <p:attrName>style.visibility</p:attrName>
                                        </p:attrNameLst>
                                      </p:cBhvr>
                                      <p:to>
                                        <p:strVal val="visible"/>
                                      </p:to>
                                    </p:set>
                                    <p:animEffect transition="in" filter="circle(in)">
                                      <p:cBhvr>
                                        <p:cTn id="10" dur="2000"/>
                                        <p:tgtEl>
                                          <p:spTgt spid="2"/>
                                        </p:tgtEl>
                                      </p:cBhvr>
                                    </p:animEffect>
                                  </p:childTnLst>
                                </p:cTn>
                              </p:par>
                              <p:par>
                                <p:cTn id="11" presetID="6" presetClass="entr" presetSubtype="16"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circle(in)">
                                      <p:cBhvr>
                                        <p:cTn id="13" dur="2000"/>
                                        <p:tgtEl>
                                          <p:spTgt spid="4"/>
                                        </p:tgtEl>
                                      </p:cBhvr>
                                    </p:animEffect>
                                  </p:childTnLst>
                                </p:cTn>
                              </p:par>
                            </p:childTnLst>
                          </p:cTn>
                        </p:par>
                      </p:childTnLst>
                    </p:cTn>
                  </p:par>
                  <p:par>
                    <p:cTn id="14" fill="hold">
                      <p:stCondLst>
                        <p:cond delay="indefinite"/>
                      </p:stCondLst>
                      <p:childTnLst>
                        <p:par>
                          <p:cTn id="15" fill="hold">
                            <p:stCondLst>
                              <p:cond delay="0"/>
                            </p:stCondLst>
                            <p:childTnLst>
                              <p:par>
                                <p:cTn id="16" presetID="16" presetClass="entr" presetSubtype="21" fill="hold" nodeType="clickEffect">
                                  <p:stCondLst>
                                    <p:cond delay="0"/>
                                  </p:stCondLst>
                                  <p:childTnLst>
                                    <p:set>
                                      <p:cBhvr>
                                        <p:cTn id="17" dur="1" fill="hold">
                                          <p:stCondLst>
                                            <p:cond delay="0"/>
                                          </p:stCondLst>
                                        </p:cTn>
                                        <p:tgtEl>
                                          <p:spTgt spid="8"/>
                                        </p:tgtEl>
                                        <p:attrNameLst>
                                          <p:attrName>style.visibility</p:attrName>
                                        </p:attrNameLst>
                                      </p:cBhvr>
                                      <p:to>
                                        <p:strVal val="visible"/>
                                      </p:to>
                                    </p:set>
                                    <p:animEffect transition="in" filter="barn(inVertical)">
                                      <p:cBhvr>
                                        <p:cTn id="18"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11540" y="1371600"/>
            <a:ext cx="8465071" cy="3508653"/>
          </a:xfrm>
          <a:prstGeom prst="rect">
            <a:avLst/>
          </a:prstGeom>
        </p:spPr>
        <p:txBody>
          <a:bodyPr wrap="square">
            <a:spAutoFit/>
          </a:bodyPr>
          <a:lstStyle/>
          <a:p>
            <a:pPr lvl="0" algn="just"/>
            <a:endParaRPr lang="en-US" sz="2300" b="1" dirty="0" smtClean="0">
              <a:solidFill>
                <a:prstClr val="black"/>
              </a:solidFill>
              <a:latin typeface="Times New Roman" panose="02020603050405020304" pitchFamily="18" charset="0"/>
              <a:cs typeface="Times New Roman" panose="02020603050405020304" pitchFamily="18" charset="0"/>
            </a:endParaRPr>
          </a:p>
          <a:p>
            <a:pPr lvl="0" algn="just"/>
            <a:r>
              <a:rPr lang="vi-VN" sz="2300" dirty="0" smtClean="0">
                <a:solidFill>
                  <a:prstClr val="black"/>
                </a:solidFill>
                <a:latin typeface="Times New Roman" panose="02020603050405020304" pitchFamily="18" charset="0"/>
                <a:cs typeface="Times New Roman" panose="02020603050405020304" pitchFamily="18" charset="0"/>
              </a:rPr>
              <a:t>Nhưng </a:t>
            </a:r>
            <a:r>
              <a:rPr lang="vi-VN" sz="2300" dirty="0">
                <a:solidFill>
                  <a:prstClr val="black"/>
                </a:solidFill>
                <a:latin typeface="Times New Roman" panose="02020603050405020304" pitchFamily="18" charset="0"/>
                <a:cs typeface="Times New Roman" panose="02020603050405020304" pitchFamily="18" charset="0"/>
              </a:rPr>
              <a:t>nếu sản phẩm đó được </a:t>
            </a:r>
            <a:r>
              <a:rPr lang="vi-VN" sz="2300" dirty="0" smtClean="0">
                <a:solidFill>
                  <a:prstClr val="black"/>
                </a:solidFill>
                <a:latin typeface="Times New Roman" panose="02020603050405020304" pitchFamily="18" charset="0"/>
                <a:cs typeface="Times New Roman" panose="02020603050405020304" pitchFamily="18" charset="0"/>
              </a:rPr>
              <a:t>vận</a:t>
            </a:r>
            <a:r>
              <a:rPr lang="en-US" sz="2300" dirty="0" smtClean="0">
                <a:solidFill>
                  <a:prstClr val="black"/>
                </a:solidFill>
                <a:latin typeface="Times New Roman" panose="02020603050405020304" pitchFamily="18" charset="0"/>
                <a:cs typeface="Times New Roman" panose="02020603050405020304" pitchFamily="18" charset="0"/>
              </a:rPr>
              <a:t> </a:t>
            </a:r>
            <a:r>
              <a:rPr lang="vi-VN" sz="2300" dirty="0" smtClean="0">
                <a:solidFill>
                  <a:prstClr val="black"/>
                </a:solidFill>
                <a:latin typeface="Times New Roman" panose="02020603050405020304" pitchFamily="18" charset="0"/>
                <a:cs typeface="Times New Roman" panose="02020603050405020304" pitchFamily="18" charset="0"/>
              </a:rPr>
              <a:t>chuyển </a:t>
            </a:r>
            <a:r>
              <a:rPr lang="vi-VN" sz="2300" dirty="0">
                <a:solidFill>
                  <a:prstClr val="black"/>
                </a:solidFill>
                <a:latin typeface="Times New Roman" panose="02020603050405020304" pitchFamily="18" charset="0"/>
                <a:cs typeface="Times New Roman" panose="02020603050405020304" pitchFamily="18" charset="0"/>
              </a:rPr>
              <a:t>tới khách hàng </a:t>
            </a:r>
            <a:r>
              <a:rPr lang="vi-VN" sz="2300" b="1" dirty="0">
                <a:solidFill>
                  <a:prstClr val="black"/>
                </a:solidFill>
                <a:latin typeface="Times New Roman" panose="02020603050405020304" pitchFamily="18" charset="0"/>
                <a:cs typeface="Times New Roman" panose="02020603050405020304" pitchFamily="18" charset="0"/>
              </a:rPr>
              <a:t>bằng dịch vụ vận tải </a:t>
            </a:r>
            <a:r>
              <a:rPr lang="vi-VN" sz="2300" b="1" dirty="0" smtClean="0">
                <a:solidFill>
                  <a:prstClr val="black"/>
                </a:solidFill>
                <a:latin typeface="Times New Roman" panose="02020603050405020304" pitchFamily="18" charset="0"/>
                <a:cs typeface="Times New Roman" panose="02020603050405020304" pitchFamily="18" charset="0"/>
              </a:rPr>
              <a:t>tồi</a:t>
            </a:r>
            <a:r>
              <a:rPr lang="en-US" sz="2300" b="1" dirty="0" smtClean="0">
                <a:solidFill>
                  <a:prstClr val="black"/>
                </a:solidFill>
                <a:latin typeface="Times New Roman" panose="02020603050405020304" pitchFamily="18" charset="0"/>
                <a:cs typeface="Times New Roman" panose="02020603050405020304" pitchFamily="18" charset="0"/>
              </a:rPr>
              <a:t>:</a:t>
            </a:r>
          </a:p>
          <a:p>
            <a:pPr marL="342900" lvl="0" indent="-342900" algn="just">
              <a:spcBef>
                <a:spcPts val="600"/>
              </a:spcBef>
              <a:buFont typeface="Wingdings" panose="05000000000000000000" pitchFamily="2" charset="2"/>
              <a:buChar char="v"/>
            </a:pPr>
            <a:r>
              <a:rPr lang="en-US" sz="2300" dirty="0">
                <a:solidFill>
                  <a:prstClr val="black"/>
                </a:solidFill>
                <a:latin typeface="Times New Roman" panose="02020603050405020304" pitchFamily="18" charset="0"/>
                <a:cs typeface="Times New Roman" panose="02020603050405020304" pitchFamily="18" charset="0"/>
              </a:rPr>
              <a:t>L</a:t>
            </a:r>
            <a:r>
              <a:rPr lang="vi-VN" sz="2300" dirty="0" smtClean="0">
                <a:solidFill>
                  <a:prstClr val="black"/>
                </a:solidFill>
                <a:latin typeface="Times New Roman" panose="02020603050405020304" pitchFamily="18" charset="0"/>
                <a:cs typeface="Times New Roman" panose="02020603050405020304" pitchFamily="18" charset="0"/>
              </a:rPr>
              <a:t>àm </a:t>
            </a:r>
            <a:r>
              <a:rPr lang="vi-VN" sz="2300" dirty="0">
                <a:solidFill>
                  <a:prstClr val="black"/>
                </a:solidFill>
                <a:latin typeface="Times New Roman" panose="02020603050405020304" pitchFamily="18" charset="0"/>
                <a:cs typeface="Times New Roman" panose="02020603050405020304" pitchFamily="18" charset="0"/>
              </a:rPr>
              <a:t>cho bao bì </a:t>
            </a:r>
            <a:r>
              <a:rPr lang="vi-VN" sz="2300" dirty="0" smtClean="0">
                <a:solidFill>
                  <a:prstClr val="black"/>
                </a:solidFill>
                <a:latin typeface="Times New Roman" panose="02020603050405020304" pitchFamily="18" charset="0"/>
                <a:cs typeface="Times New Roman" panose="02020603050405020304" pitchFamily="18" charset="0"/>
              </a:rPr>
              <a:t>thương</a:t>
            </a:r>
            <a:r>
              <a:rPr lang="en-US" sz="2300" dirty="0" smtClean="0">
                <a:solidFill>
                  <a:prstClr val="black"/>
                </a:solidFill>
                <a:latin typeface="Times New Roman" panose="02020603050405020304" pitchFamily="18" charset="0"/>
                <a:cs typeface="Times New Roman" panose="02020603050405020304" pitchFamily="18" charset="0"/>
              </a:rPr>
              <a:t> </a:t>
            </a:r>
            <a:r>
              <a:rPr lang="vi-VN" sz="2300" dirty="0" smtClean="0">
                <a:solidFill>
                  <a:prstClr val="black"/>
                </a:solidFill>
                <a:latin typeface="Times New Roman" panose="02020603050405020304" pitchFamily="18" charset="0"/>
                <a:cs typeface="Times New Roman" panose="02020603050405020304" pitchFamily="18" charset="0"/>
              </a:rPr>
              <a:t>phẩm </a:t>
            </a:r>
            <a:r>
              <a:rPr lang="vi-VN" sz="2300" dirty="0">
                <a:solidFill>
                  <a:prstClr val="black"/>
                </a:solidFill>
                <a:latin typeface="Times New Roman" panose="02020603050405020304" pitchFamily="18" charset="0"/>
                <a:cs typeface="Times New Roman" panose="02020603050405020304" pitchFamily="18" charset="0"/>
              </a:rPr>
              <a:t>hàng hóa bên ngoài bị móp méo, biến dạng, nhãn hiệu hàng hóa bị</a:t>
            </a:r>
            <a:r>
              <a:rPr lang="en-US" sz="2300" dirty="0">
                <a:solidFill>
                  <a:prstClr val="black"/>
                </a:solidFill>
                <a:latin typeface="Times New Roman" panose="02020603050405020304" pitchFamily="18" charset="0"/>
                <a:cs typeface="Times New Roman" panose="02020603050405020304" pitchFamily="18" charset="0"/>
              </a:rPr>
              <a:t> </a:t>
            </a:r>
            <a:r>
              <a:rPr lang="vi-VN" sz="2300" dirty="0">
                <a:solidFill>
                  <a:prstClr val="black"/>
                </a:solidFill>
                <a:latin typeface="Times New Roman" panose="02020603050405020304" pitchFamily="18" charset="0"/>
                <a:cs typeface="Times New Roman" panose="02020603050405020304" pitchFamily="18" charset="0"/>
              </a:rPr>
              <a:t>mờ, bị hoen ố... </a:t>
            </a:r>
            <a:r>
              <a:rPr lang="vi-VN" sz="2300" dirty="0" smtClean="0">
                <a:solidFill>
                  <a:prstClr val="black"/>
                </a:solidFill>
                <a:latin typeface="Times New Roman" panose="02020603050405020304" pitchFamily="18" charset="0"/>
                <a:cs typeface="Times New Roman" panose="02020603050405020304" pitchFamily="18" charset="0"/>
              </a:rPr>
              <a:t>Hoặc</a:t>
            </a:r>
            <a:endParaRPr lang="en-US" sz="2300" dirty="0" smtClean="0">
              <a:solidFill>
                <a:prstClr val="black"/>
              </a:solidFill>
              <a:latin typeface="Times New Roman" panose="02020603050405020304" pitchFamily="18" charset="0"/>
              <a:cs typeface="Times New Roman" panose="02020603050405020304" pitchFamily="18" charset="0"/>
            </a:endParaRPr>
          </a:p>
          <a:p>
            <a:pPr marL="342900" lvl="0" indent="-342900" algn="just">
              <a:spcBef>
                <a:spcPts val="600"/>
              </a:spcBef>
              <a:buFont typeface="Wingdings" panose="05000000000000000000" pitchFamily="2" charset="2"/>
              <a:buChar char="v"/>
            </a:pPr>
            <a:r>
              <a:rPr lang="en-US" sz="2300" dirty="0" smtClean="0">
                <a:solidFill>
                  <a:prstClr val="black"/>
                </a:solidFill>
                <a:latin typeface="Times New Roman" panose="02020603050405020304" pitchFamily="18" charset="0"/>
                <a:cs typeface="Times New Roman" panose="02020603050405020304" pitchFamily="18" charset="0"/>
              </a:rPr>
              <a:t>H</a:t>
            </a:r>
            <a:r>
              <a:rPr lang="vi-VN" sz="2300" dirty="0" smtClean="0">
                <a:solidFill>
                  <a:prstClr val="black"/>
                </a:solidFill>
                <a:latin typeface="Times New Roman" panose="02020603050405020304" pitchFamily="18" charset="0"/>
                <a:cs typeface="Times New Roman" panose="02020603050405020304" pitchFamily="18" charset="0"/>
              </a:rPr>
              <a:t>àng </a:t>
            </a:r>
            <a:r>
              <a:rPr lang="vi-VN" sz="2300" dirty="0">
                <a:solidFill>
                  <a:prstClr val="black"/>
                </a:solidFill>
                <a:latin typeface="Times New Roman" panose="02020603050405020304" pitchFamily="18" charset="0"/>
                <a:cs typeface="Times New Roman" panose="02020603050405020304" pitchFamily="18" charset="0"/>
              </a:rPr>
              <a:t>hóa bên trong bị thay đổi tính chất lý hóa học</a:t>
            </a:r>
            <a:r>
              <a:rPr lang="vi-VN" sz="2300" dirty="0" smtClean="0">
                <a:solidFill>
                  <a:prstClr val="black"/>
                </a:solidFill>
                <a:latin typeface="Times New Roman" panose="02020603050405020304" pitchFamily="18" charset="0"/>
                <a:cs typeface="Times New Roman" panose="02020603050405020304" pitchFamily="18" charset="0"/>
              </a:rPr>
              <a:t>,</a:t>
            </a:r>
            <a:r>
              <a:rPr lang="en-US" sz="2300" dirty="0" smtClean="0">
                <a:solidFill>
                  <a:prstClr val="black"/>
                </a:solidFill>
                <a:latin typeface="Times New Roman" panose="02020603050405020304" pitchFamily="18" charset="0"/>
                <a:cs typeface="Times New Roman" panose="02020603050405020304" pitchFamily="18" charset="0"/>
              </a:rPr>
              <a:t> </a:t>
            </a:r>
            <a:r>
              <a:rPr lang="vi-VN" sz="2300" dirty="0" smtClean="0">
                <a:solidFill>
                  <a:prstClr val="black"/>
                </a:solidFill>
                <a:latin typeface="Times New Roman" panose="02020603050405020304" pitchFamily="18" charset="0"/>
                <a:cs typeface="Times New Roman" panose="02020603050405020304" pitchFamily="18" charset="0"/>
              </a:rPr>
              <a:t>biến dạng</a:t>
            </a:r>
            <a:r>
              <a:rPr lang="en-US" sz="2300" dirty="0" smtClean="0">
                <a:solidFill>
                  <a:prstClr val="black"/>
                </a:solidFill>
                <a:latin typeface="Times New Roman" panose="02020603050405020304" pitchFamily="18" charset="0"/>
                <a:cs typeface="Times New Roman" panose="02020603050405020304" pitchFamily="18" charset="0"/>
              </a:rPr>
              <a:t>;</a:t>
            </a:r>
          </a:p>
          <a:p>
            <a:pPr marL="342900" lvl="0" indent="-342900" algn="just">
              <a:spcBef>
                <a:spcPts val="600"/>
              </a:spcBef>
              <a:buFont typeface="Wingdings" panose="05000000000000000000" pitchFamily="2" charset="2"/>
              <a:buChar char="v"/>
            </a:pPr>
            <a:r>
              <a:rPr lang="en-US" sz="2300" dirty="0" err="1" smtClean="0">
                <a:solidFill>
                  <a:prstClr val="black"/>
                </a:solidFill>
                <a:latin typeface="Times New Roman" panose="02020603050405020304" pitchFamily="18" charset="0"/>
                <a:cs typeface="Times New Roman" panose="02020603050405020304" pitchFamily="18" charset="0"/>
              </a:rPr>
              <a:t>Hậu</a:t>
            </a:r>
            <a:r>
              <a:rPr lang="en-US" sz="2300" dirty="0" smtClean="0">
                <a:solidFill>
                  <a:prstClr val="black"/>
                </a:solidFill>
                <a:latin typeface="Times New Roman" panose="02020603050405020304" pitchFamily="18" charset="0"/>
                <a:cs typeface="Times New Roman" panose="02020603050405020304" pitchFamily="18" charset="0"/>
              </a:rPr>
              <a:t> </a:t>
            </a:r>
            <a:r>
              <a:rPr lang="en-US" sz="2300" dirty="0" err="1" smtClean="0">
                <a:solidFill>
                  <a:prstClr val="black"/>
                </a:solidFill>
                <a:latin typeface="Times New Roman" panose="02020603050405020304" pitchFamily="18" charset="0"/>
                <a:cs typeface="Times New Roman" panose="02020603050405020304" pitchFamily="18" charset="0"/>
              </a:rPr>
              <a:t>quả</a:t>
            </a:r>
            <a:r>
              <a:rPr lang="en-US" sz="2300" dirty="0" smtClean="0">
                <a:solidFill>
                  <a:prstClr val="black"/>
                </a:solidFill>
                <a:latin typeface="Times New Roman" panose="02020603050405020304" pitchFamily="18" charset="0"/>
                <a:cs typeface="Times New Roman" panose="02020603050405020304" pitchFamily="18" charset="0"/>
              </a:rPr>
              <a:t> </a:t>
            </a:r>
            <a:r>
              <a:rPr lang="vi-VN" sz="2300" dirty="0" smtClean="0">
                <a:solidFill>
                  <a:prstClr val="black"/>
                </a:solidFill>
                <a:latin typeface="Times New Roman" panose="02020603050405020304" pitchFamily="18" charset="0"/>
                <a:cs typeface="Times New Roman" panose="02020603050405020304" pitchFamily="18" charset="0"/>
              </a:rPr>
              <a:t>sẽ </a:t>
            </a:r>
            <a:r>
              <a:rPr lang="vi-VN" sz="2300" dirty="0">
                <a:solidFill>
                  <a:prstClr val="black"/>
                </a:solidFill>
                <a:latin typeface="Times New Roman" panose="02020603050405020304" pitchFamily="18" charset="0"/>
                <a:cs typeface="Times New Roman" panose="02020603050405020304" pitchFamily="18" charset="0"/>
              </a:rPr>
              <a:t>bị khách hàng trả lại nhà sản xuất, không </a:t>
            </a:r>
            <a:r>
              <a:rPr lang="vi-VN" sz="2300" dirty="0" smtClean="0">
                <a:solidFill>
                  <a:prstClr val="black"/>
                </a:solidFill>
                <a:latin typeface="Times New Roman" panose="02020603050405020304" pitchFamily="18" charset="0"/>
                <a:cs typeface="Times New Roman" panose="02020603050405020304" pitchFamily="18" charset="0"/>
              </a:rPr>
              <a:t>được</a:t>
            </a:r>
            <a:r>
              <a:rPr lang="en-US" sz="2300" dirty="0" smtClean="0">
                <a:solidFill>
                  <a:prstClr val="black"/>
                </a:solidFill>
                <a:latin typeface="Times New Roman" panose="02020603050405020304" pitchFamily="18" charset="0"/>
                <a:cs typeface="Times New Roman" panose="02020603050405020304" pitchFamily="18" charset="0"/>
              </a:rPr>
              <a:t> </a:t>
            </a:r>
            <a:r>
              <a:rPr lang="vi-VN" sz="2300" dirty="0" smtClean="0">
                <a:solidFill>
                  <a:prstClr val="black"/>
                </a:solidFill>
                <a:latin typeface="Times New Roman" panose="02020603050405020304" pitchFamily="18" charset="0"/>
                <a:cs typeface="Times New Roman" panose="02020603050405020304" pitchFamily="18" charset="0"/>
              </a:rPr>
              <a:t>thị </a:t>
            </a:r>
            <a:r>
              <a:rPr lang="vi-VN" sz="2300" dirty="0">
                <a:solidFill>
                  <a:prstClr val="black"/>
                </a:solidFill>
                <a:latin typeface="Times New Roman" panose="02020603050405020304" pitchFamily="18" charset="0"/>
                <a:cs typeface="Times New Roman" panose="02020603050405020304" pitchFamily="18" charset="0"/>
              </a:rPr>
              <a:t>trường chấp </a:t>
            </a:r>
            <a:r>
              <a:rPr lang="vi-VN" sz="2300" dirty="0" smtClean="0">
                <a:solidFill>
                  <a:prstClr val="black"/>
                </a:solidFill>
                <a:latin typeface="Times New Roman" panose="02020603050405020304" pitchFamily="18" charset="0"/>
                <a:cs typeface="Times New Roman" panose="02020603050405020304" pitchFamily="18" charset="0"/>
              </a:rPr>
              <a:t>nhận</a:t>
            </a:r>
            <a:r>
              <a:rPr lang="en-US" sz="2300" dirty="0" smtClean="0">
                <a:solidFill>
                  <a:prstClr val="black"/>
                </a:solidFill>
                <a:latin typeface="Times New Roman" panose="02020603050405020304" pitchFamily="18" charset="0"/>
                <a:cs typeface="Times New Roman" panose="02020603050405020304" pitchFamily="18" charset="0"/>
              </a:rPr>
              <a:t> </a:t>
            </a:r>
            <a:r>
              <a:rPr lang="en-US" sz="2300" dirty="0" err="1" smtClean="0">
                <a:solidFill>
                  <a:prstClr val="black"/>
                </a:solidFill>
                <a:latin typeface="Times New Roman" panose="02020603050405020304" pitchFamily="18" charset="0"/>
                <a:cs typeface="Times New Roman" panose="02020603050405020304" pitchFamily="18" charset="0"/>
              </a:rPr>
              <a:t>và</a:t>
            </a:r>
            <a:r>
              <a:rPr lang="en-US" sz="2300" dirty="0" smtClean="0">
                <a:solidFill>
                  <a:prstClr val="black"/>
                </a:solidFill>
                <a:latin typeface="Times New Roman" panose="02020603050405020304" pitchFamily="18" charset="0"/>
                <a:cs typeface="Times New Roman" panose="02020603050405020304" pitchFamily="18" charset="0"/>
              </a:rPr>
              <a:t> </a:t>
            </a:r>
            <a:r>
              <a:rPr lang="vi-VN" sz="2300" dirty="0" smtClean="0">
                <a:solidFill>
                  <a:prstClr val="black"/>
                </a:solidFill>
                <a:latin typeface="Times New Roman" panose="02020603050405020304" pitchFamily="18" charset="0"/>
                <a:cs typeface="Times New Roman" panose="02020603050405020304" pitchFamily="18" charset="0"/>
              </a:rPr>
              <a:t>điều </a:t>
            </a:r>
            <a:r>
              <a:rPr lang="vi-VN" sz="2300" dirty="0">
                <a:solidFill>
                  <a:prstClr val="black"/>
                </a:solidFill>
                <a:latin typeface="Times New Roman" panose="02020603050405020304" pitchFamily="18" charset="0"/>
                <a:cs typeface="Times New Roman" panose="02020603050405020304" pitchFamily="18" charset="0"/>
              </a:rPr>
              <a:t>tồi tệ nhất diễn ra với </a:t>
            </a:r>
            <a:r>
              <a:rPr lang="vi-VN" sz="2300" dirty="0" smtClean="0">
                <a:solidFill>
                  <a:prstClr val="black"/>
                </a:solidFill>
                <a:latin typeface="Times New Roman" panose="02020603050405020304" pitchFamily="18" charset="0"/>
                <a:cs typeface="Times New Roman" panose="02020603050405020304" pitchFamily="18" charset="0"/>
              </a:rPr>
              <a:t>doanh</a:t>
            </a:r>
            <a:r>
              <a:rPr lang="en-US" sz="2300" dirty="0" smtClean="0">
                <a:solidFill>
                  <a:prstClr val="black"/>
                </a:solidFill>
                <a:latin typeface="Times New Roman" panose="02020603050405020304" pitchFamily="18" charset="0"/>
                <a:cs typeface="Times New Roman" panose="02020603050405020304" pitchFamily="18" charset="0"/>
              </a:rPr>
              <a:t> </a:t>
            </a:r>
            <a:r>
              <a:rPr lang="vi-VN" sz="2300" dirty="0" smtClean="0">
                <a:solidFill>
                  <a:prstClr val="black"/>
                </a:solidFill>
                <a:latin typeface="Times New Roman" panose="02020603050405020304" pitchFamily="18" charset="0"/>
                <a:cs typeface="Times New Roman" panose="02020603050405020304" pitchFamily="18" charset="0"/>
              </a:rPr>
              <a:t>nghiệp </a:t>
            </a:r>
            <a:r>
              <a:rPr lang="vi-VN" sz="2300" dirty="0">
                <a:solidFill>
                  <a:prstClr val="black"/>
                </a:solidFill>
                <a:latin typeface="Times New Roman" panose="02020603050405020304" pitchFamily="18" charset="0"/>
                <a:cs typeface="Times New Roman" panose="02020603050405020304" pitchFamily="18" charset="0"/>
              </a:rPr>
              <a:t>là mất uy tín thương hiệu.</a:t>
            </a:r>
            <a:endParaRPr lang="en-US" sz="2300" dirty="0">
              <a:solidFill>
                <a:prstClr val="black"/>
              </a:solidFill>
              <a:latin typeface="Times New Roman" panose="02020603050405020304" pitchFamily="18" charset="0"/>
              <a:cs typeface="Times New Roman" panose="02020603050405020304" pitchFamily="18" charset="0"/>
            </a:endParaRPr>
          </a:p>
        </p:txBody>
      </p:sp>
      <p:sp>
        <p:nvSpPr>
          <p:cNvPr id="3" name="Rectangle 2"/>
          <p:cNvSpPr/>
          <p:nvPr/>
        </p:nvSpPr>
        <p:spPr>
          <a:xfrm>
            <a:off x="69329" y="838200"/>
            <a:ext cx="9074671" cy="830997"/>
          </a:xfrm>
          <a:prstGeom prst="rect">
            <a:avLst/>
          </a:prstGeom>
        </p:spPr>
        <p:txBody>
          <a:bodyPr wrap="square">
            <a:spAutoFit/>
          </a:bodyPr>
          <a:lstStyle/>
          <a:p>
            <a:r>
              <a:rPr lang="vi-VN" sz="2300" b="1" dirty="0">
                <a:solidFill>
                  <a:prstClr val="black"/>
                </a:solidFill>
                <a:latin typeface="Times New Roman" panose="02020603050405020304" pitchFamily="18" charset="0"/>
                <a:cs typeface="Times New Roman" panose="02020603050405020304" pitchFamily="18" charset="0"/>
              </a:rPr>
              <a:t>Chất lượng là đặc tính cạnh tranh quan trọng của hàng</a:t>
            </a:r>
            <a:r>
              <a:rPr lang="en-US" sz="2300" b="1" dirty="0">
                <a:solidFill>
                  <a:prstClr val="black"/>
                </a:solidFill>
                <a:latin typeface="Times New Roman" panose="02020603050405020304" pitchFamily="18" charset="0"/>
                <a:cs typeface="Times New Roman" panose="02020603050405020304" pitchFamily="18" charset="0"/>
              </a:rPr>
              <a:t> </a:t>
            </a:r>
            <a:r>
              <a:rPr lang="vi-VN" sz="2300" b="1" dirty="0">
                <a:solidFill>
                  <a:prstClr val="black"/>
                </a:solidFill>
                <a:latin typeface="Times New Roman" panose="02020603050405020304" pitchFamily="18" charset="0"/>
                <a:cs typeface="Times New Roman" panose="02020603050405020304" pitchFamily="18" charset="0"/>
              </a:rPr>
              <a:t>hóa và dịch </a:t>
            </a:r>
            <a:r>
              <a:rPr lang="vi-VN" sz="2300" b="1" dirty="0" smtClean="0">
                <a:solidFill>
                  <a:prstClr val="black"/>
                </a:solidFill>
                <a:latin typeface="Times New Roman" panose="02020603050405020304" pitchFamily="18" charset="0"/>
                <a:cs typeface="Times New Roman" panose="02020603050405020304" pitchFamily="18" charset="0"/>
              </a:rPr>
              <a:t>vụ</a:t>
            </a:r>
            <a:r>
              <a:rPr lang="en-US" sz="2300" b="1" dirty="0" smtClean="0">
                <a:solidFill>
                  <a:prstClr val="black"/>
                </a:solidFill>
                <a:latin typeface="Times New Roman" panose="02020603050405020304" pitchFamily="18" charset="0"/>
                <a:cs typeface="Times New Roman" panose="02020603050405020304" pitchFamily="18" charset="0"/>
              </a:rPr>
              <a:t> </a:t>
            </a:r>
            <a:r>
              <a:rPr lang="en-US" sz="2300" b="1" dirty="0" err="1" smtClean="0">
                <a:solidFill>
                  <a:prstClr val="black"/>
                </a:solidFill>
                <a:latin typeface="Times New Roman" panose="02020603050405020304" pitchFamily="18" charset="0"/>
                <a:cs typeface="Times New Roman" panose="02020603050405020304" pitchFamily="18" charset="0"/>
              </a:rPr>
              <a:t>với</a:t>
            </a:r>
            <a:r>
              <a:rPr lang="en-US" sz="2300" b="1" dirty="0" smtClean="0">
                <a:solidFill>
                  <a:prstClr val="black"/>
                </a:solidFill>
                <a:latin typeface="Times New Roman" panose="02020603050405020304" pitchFamily="18" charset="0"/>
                <a:cs typeface="Times New Roman" panose="02020603050405020304" pitchFamily="18" charset="0"/>
              </a:rPr>
              <a:t> </a:t>
            </a:r>
            <a:r>
              <a:rPr lang="en-US" sz="2300" b="1" dirty="0" err="1" smtClean="0">
                <a:solidFill>
                  <a:prstClr val="black"/>
                </a:solidFill>
                <a:latin typeface="Times New Roman" panose="02020603050405020304" pitchFamily="18" charset="0"/>
                <a:cs typeface="Times New Roman" panose="02020603050405020304" pitchFamily="18" charset="0"/>
              </a:rPr>
              <a:t>mục</a:t>
            </a:r>
            <a:r>
              <a:rPr lang="en-US" sz="2300" b="1" dirty="0" smtClean="0">
                <a:solidFill>
                  <a:prstClr val="black"/>
                </a:solidFill>
                <a:latin typeface="Times New Roman" panose="02020603050405020304" pitchFamily="18" charset="0"/>
                <a:cs typeface="Times New Roman" panose="02020603050405020304" pitchFamily="18" charset="0"/>
              </a:rPr>
              <a:t> </a:t>
            </a:r>
            <a:r>
              <a:rPr lang="en-US" sz="2300" b="1" dirty="0" err="1" smtClean="0">
                <a:solidFill>
                  <a:prstClr val="black"/>
                </a:solidFill>
                <a:latin typeface="Times New Roman" panose="02020603050405020304" pitchFamily="18" charset="0"/>
                <a:cs typeface="Times New Roman" panose="02020603050405020304" pitchFamily="18" charset="0"/>
              </a:rPr>
              <a:t>tiêu</a:t>
            </a:r>
            <a:r>
              <a:rPr lang="en-US" sz="2300" b="1" dirty="0" smtClean="0">
                <a:solidFill>
                  <a:prstClr val="black"/>
                </a:solidFill>
                <a:latin typeface="Times New Roman" panose="02020603050405020304" pitchFamily="18" charset="0"/>
                <a:cs typeface="Times New Roman" panose="02020603050405020304" pitchFamily="18" charset="0"/>
              </a:rPr>
              <a:t> </a:t>
            </a:r>
            <a:r>
              <a:rPr lang="en-US" sz="2300" b="1" dirty="0" err="1" smtClean="0">
                <a:solidFill>
                  <a:prstClr val="black"/>
                </a:solidFill>
                <a:latin typeface="Times New Roman" panose="02020603050405020304" pitchFamily="18" charset="0"/>
                <a:cs typeface="Times New Roman" panose="02020603050405020304" pitchFamily="18" charset="0"/>
              </a:rPr>
              <a:t>cuối</a:t>
            </a:r>
            <a:r>
              <a:rPr lang="en-US" sz="2300" b="1" dirty="0" smtClean="0">
                <a:solidFill>
                  <a:prstClr val="black"/>
                </a:solidFill>
                <a:latin typeface="Times New Roman" panose="02020603050405020304" pitchFamily="18" charset="0"/>
                <a:cs typeface="Times New Roman" panose="02020603050405020304" pitchFamily="18" charset="0"/>
              </a:rPr>
              <a:t> </a:t>
            </a:r>
            <a:r>
              <a:rPr lang="en-US" sz="2300" b="1" dirty="0" err="1" smtClean="0">
                <a:solidFill>
                  <a:prstClr val="black"/>
                </a:solidFill>
                <a:latin typeface="Times New Roman" panose="02020603050405020304" pitchFamily="18" charset="0"/>
                <a:cs typeface="Times New Roman" panose="02020603050405020304" pitchFamily="18" charset="0"/>
              </a:rPr>
              <a:t>cùng</a:t>
            </a:r>
            <a:r>
              <a:rPr lang="en-US" sz="2300" b="1" dirty="0" smtClean="0">
                <a:solidFill>
                  <a:prstClr val="black"/>
                </a:solidFill>
                <a:latin typeface="Times New Roman" panose="02020603050405020304" pitchFamily="18" charset="0"/>
                <a:cs typeface="Times New Roman" panose="02020603050405020304" pitchFamily="18" charset="0"/>
              </a:rPr>
              <a:t> </a:t>
            </a:r>
            <a:r>
              <a:rPr lang="vi-VN" sz="2300" b="1" dirty="0" smtClean="0">
                <a:solidFill>
                  <a:prstClr val="black"/>
                </a:solidFill>
                <a:latin typeface="Times New Roman" panose="02020603050405020304" pitchFamily="18" charset="0"/>
                <a:cs typeface="Times New Roman" panose="02020603050405020304" pitchFamily="18" charset="0"/>
              </a:rPr>
              <a:t>thỏa </a:t>
            </a:r>
            <a:r>
              <a:rPr lang="vi-VN" sz="2300" b="1" dirty="0">
                <a:solidFill>
                  <a:prstClr val="black"/>
                </a:solidFill>
                <a:latin typeface="Times New Roman" panose="02020603050405020304" pitchFamily="18" charset="0"/>
                <a:cs typeface="Times New Roman" panose="02020603050405020304" pitchFamily="18" charset="0"/>
              </a:rPr>
              <a:t>mãn nhu cầu khách hàng</a:t>
            </a:r>
            <a:endParaRPr lang="en-US" sz="2300" b="1" dirty="0"/>
          </a:p>
        </p:txBody>
      </p:sp>
      <p:sp>
        <p:nvSpPr>
          <p:cNvPr id="4" name="TextBox 3"/>
          <p:cNvSpPr txBox="1"/>
          <p:nvPr/>
        </p:nvSpPr>
        <p:spPr>
          <a:xfrm>
            <a:off x="228600" y="343771"/>
            <a:ext cx="7261636" cy="461665"/>
          </a:xfrm>
          <a:prstGeom prst="rect">
            <a:avLst/>
          </a:prstGeom>
          <a:noFill/>
        </p:spPr>
        <p:txBody>
          <a:bodyPr wrap="square" rtlCol="0">
            <a:spAutoFit/>
          </a:bodyPr>
          <a:lstStyle/>
          <a:p>
            <a:pPr marL="342900" indent="-342900">
              <a:buFont typeface="Wingdings" panose="05000000000000000000" pitchFamily="2" charset="2"/>
              <a:buChar char="§"/>
            </a:pPr>
            <a:r>
              <a:rPr lang="en-US" sz="2400" b="1" dirty="0" err="1" smtClean="0">
                <a:latin typeface="Times New Roman" panose="02020603050405020304" pitchFamily="18" charset="0"/>
                <a:cs typeface="Times New Roman" panose="02020603050405020304" pitchFamily="18" charset="0"/>
              </a:rPr>
              <a:t>Tạo</a:t>
            </a:r>
            <a:r>
              <a:rPr lang="en-US" sz="2400" b="1" dirty="0" smtClean="0">
                <a:latin typeface="Times New Roman" panose="02020603050405020304" pitchFamily="18" charset="0"/>
                <a:cs typeface="Times New Roman" panose="02020603050405020304" pitchFamily="18" charset="0"/>
              </a:rPr>
              <a:t> </a:t>
            </a:r>
            <a:r>
              <a:rPr lang="en-US" sz="2400" b="1" dirty="0" err="1" smtClean="0">
                <a:latin typeface="Times New Roman" panose="02020603050405020304" pitchFamily="18" charset="0"/>
                <a:cs typeface="Times New Roman" panose="02020603050405020304" pitchFamily="18" charset="0"/>
              </a:rPr>
              <a:t>nên</a:t>
            </a:r>
            <a:r>
              <a:rPr lang="en-US" sz="2400" b="1" dirty="0" smtClean="0">
                <a:latin typeface="Times New Roman" panose="02020603050405020304" pitchFamily="18" charset="0"/>
                <a:cs typeface="Times New Roman" panose="02020603050405020304" pitchFamily="18" charset="0"/>
              </a:rPr>
              <a:t> </a:t>
            </a:r>
            <a:r>
              <a:rPr lang="en-US" sz="2400" b="1" dirty="0" err="1" smtClean="0">
                <a:latin typeface="Times New Roman" panose="02020603050405020304" pitchFamily="18" charset="0"/>
                <a:cs typeface="Times New Roman" panose="02020603050405020304" pitchFamily="18" charset="0"/>
              </a:rPr>
              <a:t>chất</a:t>
            </a:r>
            <a:r>
              <a:rPr lang="en-US" sz="2400" b="1" dirty="0" smtClean="0">
                <a:latin typeface="Times New Roman" panose="02020603050405020304" pitchFamily="18" charset="0"/>
                <a:cs typeface="Times New Roman" panose="02020603050405020304" pitchFamily="18" charset="0"/>
              </a:rPr>
              <a:t> </a:t>
            </a:r>
            <a:r>
              <a:rPr lang="en-US" sz="2400" b="1" dirty="0" err="1" smtClean="0">
                <a:latin typeface="Times New Roman" panose="02020603050405020304" pitchFamily="18" charset="0"/>
                <a:cs typeface="Times New Roman" panose="02020603050405020304" pitchFamily="18" charset="0"/>
              </a:rPr>
              <a:t>lượng</a:t>
            </a:r>
            <a:r>
              <a:rPr lang="en-US" sz="2400" b="1" dirty="0" smtClean="0">
                <a:latin typeface="Times New Roman" panose="02020603050405020304" pitchFamily="18" charset="0"/>
                <a:cs typeface="Times New Roman" panose="02020603050405020304" pitchFamily="18" charset="0"/>
              </a:rPr>
              <a:t> </a:t>
            </a:r>
            <a:r>
              <a:rPr lang="en-US" sz="2400" b="1" dirty="0" err="1" smtClean="0">
                <a:latin typeface="Times New Roman" panose="02020603050405020304" pitchFamily="18" charset="0"/>
                <a:cs typeface="Times New Roman" panose="02020603050405020304" pitchFamily="18" charset="0"/>
              </a:rPr>
              <a:t>sản</a:t>
            </a:r>
            <a:r>
              <a:rPr lang="en-US" sz="2400" b="1" dirty="0" smtClean="0">
                <a:latin typeface="Times New Roman" panose="02020603050405020304" pitchFamily="18" charset="0"/>
                <a:cs typeface="Times New Roman" panose="02020603050405020304" pitchFamily="18" charset="0"/>
              </a:rPr>
              <a:t> </a:t>
            </a:r>
            <a:r>
              <a:rPr lang="en-US" sz="2400" b="1" dirty="0" err="1" smtClean="0">
                <a:latin typeface="Times New Roman" panose="02020603050405020304" pitchFamily="18" charset="0"/>
                <a:cs typeface="Times New Roman" panose="02020603050405020304" pitchFamily="18" charset="0"/>
              </a:rPr>
              <a:t>xuất</a:t>
            </a:r>
            <a:r>
              <a:rPr lang="en-US" sz="2400" b="1" dirty="0" smtClean="0">
                <a:latin typeface="Times New Roman" panose="02020603050405020304" pitchFamily="18" charset="0"/>
                <a:cs typeface="Times New Roman" panose="02020603050405020304" pitchFamily="18" charset="0"/>
              </a:rPr>
              <a:t> </a:t>
            </a:r>
            <a:r>
              <a:rPr lang="en-US" sz="2400" b="1" dirty="0" err="1" smtClean="0">
                <a:latin typeface="Times New Roman" panose="02020603050405020304" pitchFamily="18" charset="0"/>
                <a:cs typeface="Times New Roman" panose="02020603050405020304" pitchFamily="18" charset="0"/>
              </a:rPr>
              <a:t>hàng</a:t>
            </a:r>
            <a:r>
              <a:rPr lang="en-US" sz="2400" b="1" dirty="0" smtClean="0">
                <a:latin typeface="Times New Roman" panose="02020603050405020304" pitchFamily="18" charset="0"/>
                <a:cs typeface="Times New Roman" panose="02020603050405020304" pitchFamily="18" charset="0"/>
              </a:rPr>
              <a:t> </a:t>
            </a:r>
            <a:r>
              <a:rPr lang="en-US" sz="2400" b="1" dirty="0" err="1" smtClean="0">
                <a:latin typeface="Times New Roman" panose="02020603050405020304" pitchFamily="18" charset="0"/>
                <a:cs typeface="Times New Roman" panose="02020603050405020304" pitchFamily="18" charset="0"/>
              </a:rPr>
              <a:t>hóa</a:t>
            </a:r>
            <a:endParaRPr lang="en-US" sz="24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8286135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2" presetClass="entr" presetSubtype="0" fill="hold" nodeType="clickEffect">
                                  <p:stCondLst>
                                    <p:cond delay="0"/>
                                  </p:stCondLst>
                                  <p:childTnLst>
                                    <p:set>
                                      <p:cBhvr>
                                        <p:cTn id="12" dur="1" fill="hold">
                                          <p:stCondLst>
                                            <p:cond delay="0"/>
                                          </p:stCondLst>
                                        </p:cTn>
                                        <p:tgtEl>
                                          <p:spTgt spid="2">
                                            <p:txEl>
                                              <p:pRg st="2" end="2"/>
                                            </p:txEl>
                                          </p:spTgt>
                                        </p:tgtEl>
                                        <p:attrNameLst>
                                          <p:attrName>style.visibility</p:attrName>
                                        </p:attrNameLst>
                                      </p:cBhvr>
                                      <p:to>
                                        <p:strVal val="visible"/>
                                      </p:to>
                                    </p:set>
                                    <p:animEffect transition="in" filter="fade">
                                      <p:cBhvr>
                                        <p:cTn id="13" dur="1000"/>
                                        <p:tgtEl>
                                          <p:spTgt spid="2">
                                            <p:txEl>
                                              <p:pRg st="2" end="2"/>
                                            </p:txEl>
                                          </p:spTgt>
                                        </p:tgtEl>
                                      </p:cBhvr>
                                    </p:animEffect>
                                    <p:anim calcmode="lin" valueType="num">
                                      <p:cBhvr>
                                        <p:cTn id="14" dur="1000" fill="hold"/>
                                        <p:tgtEl>
                                          <p:spTgt spid="2">
                                            <p:txEl>
                                              <p:pRg st="2" end="2"/>
                                            </p:txEl>
                                          </p:spTgt>
                                        </p:tgtEl>
                                        <p:attrNameLst>
                                          <p:attrName>ppt_x</p:attrName>
                                        </p:attrNameLst>
                                      </p:cBhvr>
                                      <p:tavLst>
                                        <p:tav tm="0">
                                          <p:val>
                                            <p:strVal val="#ppt_x"/>
                                          </p:val>
                                        </p:tav>
                                        <p:tav tm="100000">
                                          <p:val>
                                            <p:strVal val="#ppt_x"/>
                                          </p:val>
                                        </p:tav>
                                      </p:tavLst>
                                    </p:anim>
                                    <p:anim calcmode="lin" valueType="num">
                                      <p:cBhvr>
                                        <p:cTn id="15" dur="1000" fill="hold"/>
                                        <p:tgtEl>
                                          <p:spTgt spid="2">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42" presetClass="entr" presetSubtype="0" fill="hold" nodeType="clickEffect">
                                  <p:stCondLst>
                                    <p:cond delay="0"/>
                                  </p:stCondLst>
                                  <p:childTnLst>
                                    <p:set>
                                      <p:cBhvr>
                                        <p:cTn id="19" dur="1" fill="hold">
                                          <p:stCondLst>
                                            <p:cond delay="0"/>
                                          </p:stCondLst>
                                        </p:cTn>
                                        <p:tgtEl>
                                          <p:spTgt spid="2">
                                            <p:txEl>
                                              <p:pRg st="3" end="3"/>
                                            </p:txEl>
                                          </p:spTgt>
                                        </p:tgtEl>
                                        <p:attrNameLst>
                                          <p:attrName>style.visibility</p:attrName>
                                        </p:attrNameLst>
                                      </p:cBhvr>
                                      <p:to>
                                        <p:strVal val="visible"/>
                                      </p:to>
                                    </p:set>
                                    <p:animEffect transition="in" filter="fade">
                                      <p:cBhvr>
                                        <p:cTn id="20" dur="1000"/>
                                        <p:tgtEl>
                                          <p:spTgt spid="2">
                                            <p:txEl>
                                              <p:pRg st="3" end="3"/>
                                            </p:txEl>
                                          </p:spTgt>
                                        </p:tgtEl>
                                      </p:cBhvr>
                                    </p:animEffect>
                                    <p:anim calcmode="lin" valueType="num">
                                      <p:cBhvr>
                                        <p:cTn id="21" dur="1000" fill="hold"/>
                                        <p:tgtEl>
                                          <p:spTgt spid="2">
                                            <p:txEl>
                                              <p:pRg st="3" end="3"/>
                                            </p:txEl>
                                          </p:spTgt>
                                        </p:tgtEl>
                                        <p:attrNameLst>
                                          <p:attrName>ppt_x</p:attrName>
                                        </p:attrNameLst>
                                      </p:cBhvr>
                                      <p:tavLst>
                                        <p:tav tm="0">
                                          <p:val>
                                            <p:strVal val="#ppt_x"/>
                                          </p:val>
                                        </p:tav>
                                        <p:tav tm="100000">
                                          <p:val>
                                            <p:strVal val="#ppt_x"/>
                                          </p:val>
                                        </p:tav>
                                      </p:tavLst>
                                    </p:anim>
                                    <p:anim calcmode="lin" valueType="num">
                                      <p:cBhvr>
                                        <p:cTn id="22" dur="1000" fill="hold"/>
                                        <p:tgtEl>
                                          <p:spTgt spid="2">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42" presetClass="entr" presetSubtype="0" fill="hold" nodeType="clickEffect">
                                  <p:stCondLst>
                                    <p:cond delay="0"/>
                                  </p:stCondLst>
                                  <p:childTnLst>
                                    <p:set>
                                      <p:cBhvr>
                                        <p:cTn id="26" dur="1" fill="hold">
                                          <p:stCondLst>
                                            <p:cond delay="0"/>
                                          </p:stCondLst>
                                        </p:cTn>
                                        <p:tgtEl>
                                          <p:spTgt spid="2">
                                            <p:txEl>
                                              <p:pRg st="4" end="4"/>
                                            </p:txEl>
                                          </p:spTgt>
                                        </p:tgtEl>
                                        <p:attrNameLst>
                                          <p:attrName>style.visibility</p:attrName>
                                        </p:attrNameLst>
                                      </p:cBhvr>
                                      <p:to>
                                        <p:strVal val="visible"/>
                                      </p:to>
                                    </p:set>
                                    <p:animEffect transition="in" filter="fade">
                                      <p:cBhvr>
                                        <p:cTn id="27" dur="1000"/>
                                        <p:tgtEl>
                                          <p:spTgt spid="2">
                                            <p:txEl>
                                              <p:pRg st="4" end="4"/>
                                            </p:txEl>
                                          </p:spTgt>
                                        </p:tgtEl>
                                      </p:cBhvr>
                                    </p:animEffect>
                                    <p:anim calcmode="lin" valueType="num">
                                      <p:cBhvr>
                                        <p:cTn id="28" dur="1000" fill="hold"/>
                                        <p:tgtEl>
                                          <p:spTgt spid="2">
                                            <p:txEl>
                                              <p:pRg st="4" end="4"/>
                                            </p:txEl>
                                          </p:spTgt>
                                        </p:tgtEl>
                                        <p:attrNameLst>
                                          <p:attrName>ppt_x</p:attrName>
                                        </p:attrNameLst>
                                      </p:cBhvr>
                                      <p:tavLst>
                                        <p:tav tm="0">
                                          <p:val>
                                            <p:strVal val="#ppt_x"/>
                                          </p:val>
                                        </p:tav>
                                        <p:tav tm="100000">
                                          <p:val>
                                            <p:strVal val="#ppt_x"/>
                                          </p:val>
                                        </p:tav>
                                      </p:tavLst>
                                    </p:anim>
                                    <p:anim calcmode="lin" valueType="num">
                                      <p:cBhvr>
                                        <p:cTn id="29" dur="1000" fill="hold"/>
                                        <p:tgtEl>
                                          <p:spTgt spid="2">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30" fill="hold">
                      <p:stCondLst>
                        <p:cond delay="indefinite"/>
                      </p:stCondLst>
                      <p:childTnLst>
                        <p:par>
                          <p:cTn id="31" fill="hold">
                            <p:stCondLst>
                              <p:cond delay="0"/>
                            </p:stCondLst>
                            <p:childTnLst>
                              <p:par>
                                <p:cTn id="32" presetID="6" presetClass="entr" presetSubtype="16" fill="hold" grpId="0" nodeType="clickEffect">
                                  <p:stCondLst>
                                    <p:cond delay="0"/>
                                  </p:stCondLst>
                                  <p:childTnLst>
                                    <p:set>
                                      <p:cBhvr>
                                        <p:cTn id="33" dur="1" fill="hold">
                                          <p:stCondLst>
                                            <p:cond delay="0"/>
                                          </p:stCondLst>
                                        </p:cTn>
                                        <p:tgtEl>
                                          <p:spTgt spid="4"/>
                                        </p:tgtEl>
                                        <p:attrNameLst>
                                          <p:attrName>style.visibility</p:attrName>
                                        </p:attrNameLst>
                                      </p:cBhvr>
                                      <p:to>
                                        <p:strVal val="visible"/>
                                      </p:to>
                                    </p:set>
                                    <p:animEffect transition="in" filter="circle(in)">
                                      <p:cBhvr>
                                        <p:cTn id="34"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ounded Rectangle 1"/>
          <p:cNvSpPr/>
          <p:nvPr/>
        </p:nvSpPr>
        <p:spPr>
          <a:xfrm>
            <a:off x="57391" y="228600"/>
            <a:ext cx="3150548" cy="533400"/>
          </a:xfrm>
          <a:prstGeom prst="roundRect">
            <a:avLst/>
          </a:prstGeom>
        </p:spPr>
        <p:style>
          <a:lnRef idx="2">
            <a:schemeClr val="accent3"/>
          </a:lnRef>
          <a:fillRef idx="1">
            <a:schemeClr val="lt1"/>
          </a:fillRef>
          <a:effectRef idx="0">
            <a:schemeClr val="accent3"/>
          </a:effectRef>
          <a:fontRef idx="minor">
            <a:schemeClr val="dk1"/>
          </a:fontRef>
        </p:style>
        <p:txBody>
          <a:bodyPr rtlCol="0" anchor="ctr"/>
          <a:lstStyle/>
          <a:p>
            <a:pPr marL="342900" lvl="0" indent="-342900">
              <a:lnSpc>
                <a:spcPct val="150000"/>
              </a:lnSpc>
              <a:buFont typeface="Wingdings" panose="05000000000000000000" pitchFamily="2" charset="2"/>
              <a:buChar char="v"/>
            </a:pPr>
            <a:r>
              <a:rPr lang="en-US" sz="2400" b="1" dirty="0" err="1" smtClean="0">
                <a:solidFill>
                  <a:prstClr val="black"/>
                </a:solidFill>
                <a:latin typeface="Times New Roman" panose="02020603050405020304" pitchFamily="18" charset="0"/>
                <a:cs typeface="Times New Roman" panose="02020603050405020304" pitchFamily="18" charset="0"/>
              </a:rPr>
              <a:t>Phục</a:t>
            </a:r>
            <a:r>
              <a:rPr lang="en-US" sz="2400" b="1" dirty="0" smtClean="0">
                <a:solidFill>
                  <a:prstClr val="black"/>
                </a:solidFill>
                <a:latin typeface="Times New Roman" panose="02020603050405020304" pitchFamily="18" charset="0"/>
                <a:cs typeface="Times New Roman" panose="02020603050405020304" pitchFamily="18" charset="0"/>
              </a:rPr>
              <a:t> </a:t>
            </a:r>
            <a:r>
              <a:rPr lang="en-US" sz="2400" b="1" dirty="0" err="1" smtClean="0">
                <a:solidFill>
                  <a:prstClr val="black"/>
                </a:solidFill>
                <a:latin typeface="Times New Roman" panose="02020603050405020304" pitchFamily="18" charset="0"/>
                <a:cs typeface="Times New Roman" panose="02020603050405020304" pitchFamily="18" charset="0"/>
              </a:rPr>
              <a:t>vụ</a:t>
            </a:r>
            <a:r>
              <a:rPr lang="en-US" sz="2400" b="1" dirty="0" smtClean="0">
                <a:solidFill>
                  <a:prstClr val="black"/>
                </a:solidFill>
                <a:latin typeface="Times New Roman" panose="02020603050405020304" pitchFamily="18" charset="0"/>
                <a:cs typeface="Times New Roman" panose="02020603050405020304" pitchFamily="18" charset="0"/>
              </a:rPr>
              <a:t> con </a:t>
            </a:r>
            <a:r>
              <a:rPr lang="en-US" sz="2400" b="1" dirty="0" err="1" smtClean="0">
                <a:solidFill>
                  <a:prstClr val="black"/>
                </a:solidFill>
                <a:latin typeface="Times New Roman" panose="02020603050405020304" pitchFamily="18" charset="0"/>
                <a:cs typeface="Times New Roman" panose="02020603050405020304" pitchFamily="18" charset="0"/>
              </a:rPr>
              <a:t>người</a:t>
            </a:r>
            <a:endParaRPr lang="en-US" sz="2400" b="1" dirty="0">
              <a:solidFill>
                <a:prstClr val="black"/>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152400" y="2314875"/>
            <a:ext cx="5181600" cy="523220"/>
          </a:xfrm>
          <a:prstGeom prst="rect">
            <a:avLst/>
          </a:prstGeom>
          <a:noFill/>
        </p:spPr>
        <p:txBody>
          <a:bodyPr wrap="square" rtlCol="0">
            <a:spAutoFit/>
          </a:bodyPr>
          <a:lstStyle/>
          <a:p>
            <a:pPr marL="457200" indent="-457200">
              <a:buFont typeface="Wingdings" panose="05000000000000000000" pitchFamily="2" charset="2"/>
              <a:buChar char="§"/>
            </a:pPr>
            <a:r>
              <a:rPr lang="en-US" sz="2800" b="1" dirty="0" err="1" smtClean="0">
                <a:latin typeface="Times New Roman" panose="02020603050405020304" pitchFamily="18" charset="0"/>
                <a:cs typeface="Times New Roman" panose="02020603050405020304" pitchFamily="18" charset="0"/>
              </a:rPr>
              <a:t>Nhu</a:t>
            </a:r>
            <a:r>
              <a:rPr lang="en-US" sz="2800" b="1" dirty="0" smtClean="0">
                <a:latin typeface="Times New Roman" panose="02020603050405020304" pitchFamily="18" charset="0"/>
                <a:cs typeface="Times New Roman" panose="02020603050405020304" pitchFamily="18" charset="0"/>
              </a:rPr>
              <a:t> </a:t>
            </a:r>
            <a:r>
              <a:rPr lang="en-US" sz="2800" b="1" dirty="0" err="1" smtClean="0">
                <a:latin typeface="Times New Roman" panose="02020603050405020304" pitchFamily="18" charset="0"/>
                <a:cs typeface="Times New Roman" panose="02020603050405020304" pitchFamily="18" charset="0"/>
              </a:rPr>
              <a:t>cầu</a:t>
            </a:r>
            <a:r>
              <a:rPr lang="en-US" sz="2800" b="1" dirty="0" smtClean="0">
                <a:latin typeface="Times New Roman" panose="02020603050405020304" pitchFamily="18" charset="0"/>
                <a:cs typeface="Times New Roman" panose="02020603050405020304" pitchFamily="18" charset="0"/>
              </a:rPr>
              <a:t> </a:t>
            </a:r>
            <a:r>
              <a:rPr lang="en-US" sz="2800" b="1" dirty="0" err="1" smtClean="0">
                <a:latin typeface="Times New Roman" panose="02020603050405020304" pitchFamily="18" charset="0"/>
                <a:cs typeface="Times New Roman" panose="02020603050405020304" pitchFamily="18" charset="0"/>
              </a:rPr>
              <a:t>đi</a:t>
            </a:r>
            <a:r>
              <a:rPr lang="en-US" sz="2800" b="1" dirty="0" smtClean="0">
                <a:latin typeface="Times New Roman" panose="02020603050405020304" pitchFamily="18" charset="0"/>
                <a:cs typeface="Times New Roman" panose="02020603050405020304" pitchFamily="18" charset="0"/>
              </a:rPr>
              <a:t> </a:t>
            </a:r>
            <a:r>
              <a:rPr lang="en-US" sz="2800" b="1" dirty="0" err="1" smtClean="0">
                <a:latin typeface="Times New Roman" panose="02020603050405020304" pitchFamily="18" charset="0"/>
                <a:cs typeface="Times New Roman" panose="02020603050405020304" pitchFamily="18" charset="0"/>
              </a:rPr>
              <a:t>lại</a:t>
            </a:r>
            <a:endParaRPr lang="en-US" sz="2800" b="1" dirty="0">
              <a:latin typeface="Times New Roman" panose="02020603050405020304" pitchFamily="18" charset="0"/>
              <a:cs typeface="Times New Roman" panose="02020603050405020304" pitchFamily="18" charset="0"/>
            </a:endParaRPr>
          </a:p>
        </p:txBody>
      </p:sp>
      <p:sp>
        <p:nvSpPr>
          <p:cNvPr id="4" name="TextBox 3"/>
          <p:cNvSpPr txBox="1"/>
          <p:nvPr/>
        </p:nvSpPr>
        <p:spPr>
          <a:xfrm>
            <a:off x="152400" y="2841429"/>
            <a:ext cx="5181600" cy="523220"/>
          </a:xfrm>
          <a:prstGeom prst="rect">
            <a:avLst/>
          </a:prstGeom>
          <a:noFill/>
        </p:spPr>
        <p:txBody>
          <a:bodyPr wrap="square" rtlCol="0">
            <a:spAutoFit/>
          </a:bodyPr>
          <a:lstStyle/>
          <a:p>
            <a:pPr marL="457200" indent="-457200">
              <a:buFont typeface="Wingdings" panose="05000000000000000000" pitchFamily="2" charset="2"/>
              <a:buChar char="§"/>
            </a:pPr>
            <a:r>
              <a:rPr lang="en-US" sz="2800" b="1" dirty="0" err="1" smtClean="0">
                <a:latin typeface="Times New Roman" panose="02020603050405020304" pitchFamily="18" charset="0"/>
                <a:cs typeface="Times New Roman" panose="02020603050405020304" pitchFamily="18" charset="0"/>
              </a:rPr>
              <a:t>Nhu</a:t>
            </a:r>
            <a:r>
              <a:rPr lang="en-US" sz="2800" b="1" dirty="0" smtClean="0">
                <a:latin typeface="Times New Roman" panose="02020603050405020304" pitchFamily="18" charset="0"/>
                <a:cs typeface="Times New Roman" panose="02020603050405020304" pitchFamily="18" charset="0"/>
              </a:rPr>
              <a:t> </a:t>
            </a:r>
            <a:r>
              <a:rPr lang="en-US" sz="2800" b="1" dirty="0" err="1" smtClean="0">
                <a:latin typeface="Times New Roman" panose="02020603050405020304" pitchFamily="18" charset="0"/>
                <a:cs typeface="Times New Roman" panose="02020603050405020304" pitchFamily="18" charset="0"/>
              </a:rPr>
              <a:t>cầu</a:t>
            </a:r>
            <a:r>
              <a:rPr lang="en-US" sz="2800" b="1" dirty="0" smtClean="0">
                <a:latin typeface="Times New Roman" panose="02020603050405020304" pitchFamily="18" charset="0"/>
                <a:cs typeface="Times New Roman" panose="02020603050405020304" pitchFamily="18" charset="0"/>
              </a:rPr>
              <a:t> </a:t>
            </a:r>
            <a:r>
              <a:rPr lang="en-US" sz="2800" b="1" dirty="0" err="1" smtClean="0">
                <a:latin typeface="Times New Roman" panose="02020603050405020304" pitchFamily="18" charset="0"/>
                <a:cs typeface="Times New Roman" panose="02020603050405020304" pitchFamily="18" charset="0"/>
              </a:rPr>
              <a:t>tình</a:t>
            </a:r>
            <a:r>
              <a:rPr lang="en-US" sz="2800" b="1" dirty="0" smtClean="0">
                <a:latin typeface="Times New Roman" panose="02020603050405020304" pitchFamily="18" charset="0"/>
                <a:cs typeface="Times New Roman" panose="02020603050405020304" pitchFamily="18" charset="0"/>
              </a:rPr>
              <a:t> </a:t>
            </a:r>
            <a:r>
              <a:rPr lang="en-US" sz="2800" b="1" dirty="0" err="1" smtClean="0">
                <a:latin typeface="Times New Roman" panose="02020603050405020304" pitchFamily="18" charset="0"/>
                <a:cs typeface="Times New Roman" panose="02020603050405020304" pitchFamily="18" charset="0"/>
              </a:rPr>
              <a:t>cảm</a:t>
            </a:r>
            <a:endParaRPr lang="en-US" sz="2800" b="1" dirty="0">
              <a:latin typeface="Times New Roman" panose="02020603050405020304" pitchFamily="18" charset="0"/>
              <a:cs typeface="Times New Roman" panose="02020603050405020304" pitchFamily="18" charset="0"/>
            </a:endParaRPr>
          </a:p>
        </p:txBody>
      </p:sp>
      <p:sp>
        <p:nvSpPr>
          <p:cNvPr id="5" name="TextBox 4"/>
          <p:cNvSpPr txBox="1"/>
          <p:nvPr/>
        </p:nvSpPr>
        <p:spPr>
          <a:xfrm>
            <a:off x="152400" y="3414331"/>
            <a:ext cx="7924800" cy="523220"/>
          </a:xfrm>
          <a:prstGeom prst="rect">
            <a:avLst/>
          </a:prstGeom>
          <a:noFill/>
        </p:spPr>
        <p:txBody>
          <a:bodyPr wrap="square" rtlCol="0">
            <a:spAutoFit/>
          </a:bodyPr>
          <a:lstStyle/>
          <a:p>
            <a:pPr marL="457200" indent="-457200">
              <a:buFont typeface="Wingdings" panose="05000000000000000000" pitchFamily="2" charset="2"/>
              <a:buChar char="§"/>
            </a:pPr>
            <a:r>
              <a:rPr lang="en-US" sz="2800" b="1" dirty="0" err="1" smtClean="0">
                <a:latin typeface="Times New Roman" panose="02020603050405020304" pitchFamily="18" charset="0"/>
                <a:cs typeface="Times New Roman" panose="02020603050405020304" pitchFamily="18" charset="0"/>
              </a:rPr>
              <a:t>Nhu</a:t>
            </a:r>
            <a:r>
              <a:rPr lang="en-US" sz="2800" b="1" dirty="0" smtClean="0">
                <a:latin typeface="Times New Roman" panose="02020603050405020304" pitchFamily="18" charset="0"/>
                <a:cs typeface="Times New Roman" panose="02020603050405020304" pitchFamily="18" charset="0"/>
              </a:rPr>
              <a:t> </a:t>
            </a:r>
            <a:r>
              <a:rPr lang="en-US" sz="2800" b="1" dirty="0" err="1" smtClean="0">
                <a:latin typeface="Times New Roman" panose="02020603050405020304" pitchFamily="18" charset="0"/>
                <a:cs typeface="Times New Roman" panose="02020603050405020304" pitchFamily="18" charset="0"/>
              </a:rPr>
              <a:t>cầu</a:t>
            </a:r>
            <a:r>
              <a:rPr lang="en-US" sz="2800" b="1" dirty="0" smtClean="0">
                <a:latin typeface="Times New Roman" panose="02020603050405020304" pitchFamily="18" charset="0"/>
                <a:cs typeface="Times New Roman" panose="02020603050405020304" pitchFamily="18" charset="0"/>
              </a:rPr>
              <a:t> </a:t>
            </a:r>
            <a:r>
              <a:rPr lang="en-US" sz="2800" b="1" dirty="0" err="1" smtClean="0">
                <a:latin typeface="Times New Roman" panose="02020603050405020304" pitchFamily="18" charset="0"/>
                <a:cs typeface="Times New Roman" panose="02020603050405020304" pitchFamily="18" charset="0"/>
              </a:rPr>
              <a:t>khác</a:t>
            </a:r>
            <a:r>
              <a:rPr lang="en-US" sz="2800" b="1" dirty="0" smtClean="0">
                <a:latin typeface="Times New Roman" panose="02020603050405020304" pitchFamily="18" charset="0"/>
                <a:cs typeface="Times New Roman" panose="02020603050405020304" pitchFamily="18" charset="0"/>
              </a:rPr>
              <a:t> </a:t>
            </a:r>
            <a:r>
              <a:rPr lang="en-US" sz="2800" b="1" dirty="0" err="1" smtClean="0">
                <a:latin typeface="Times New Roman" panose="02020603050405020304" pitchFamily="18" charset="0"/>
                <a:cs typeface="Times New Roman" panose="02020603050405020304" pitchFamily="18" charset="0"/>
              </a:rPr>
              <a:t>trong</a:t>
            </a:r>
            <a:r>
              <a:rPr lang="en-US" sz="2800" b="1" dirty="0" smtClean="0">
                <a:latin typeface="Times New Roman" panose="02020603050405020304" pitchFamily="18" charset="0"/>
                <a:cs typeface="Times New Roman" panose="02020603050405020304" pitchFamily="18" charset="0"/>
              </a:rPr>
              <a:t> </a:t>
            </a:r>
            <a:r>
              <a:rPr lang="en-US" sz="2800" b="1" dirty="0" err="1" smtClean="0">
                <a:latin typeface="Times New Roman" panose="02020603050405020304" pitchFamily="18" charset="0"/>
                <a:cs typeface="Times New Roman" panose="02020603050405020304" pitchFamily="18" charset="0"/>
              </a:rPr>
              <a:t>cuộc</a:t>
            </a:r>
            <a:r>
              <a:rPr lang="en-US" sz="2800" b="1" dirty="0" smtClean="0">
                <a:latin typeface="Times New Roman" panose="02020603050405020304" pitchFamily="18" charset="0"/>
                <a:cs typeface="Times New Roman" panose="02020603050405020304" pitchFamily="18" charset="0"/>
              </a:rPr>
              <a:t> </a:t>
            </a:r>
            <a:r>
              <a:rPr lang="en-US" sz="2800" b="1" dirty="0" err="1" smtClean="0">
                <a:latin typeface="Times New Roman" panose="02020603050405020304" pitchFamily="18" charset="0"/>
                <a:cs typeface="Times New Roman" panose="02020603050405020304" pitchFamily="18" charset="0"/>
              </a:rPr>
              <a:t>sống</a:t>
            </a:r>
            <a:endParaRPr lang="en-US" sz="2800" b="1" dirty="0">
              <a:latin typeface="Times New Roman" panose="02020603050405020304" pitchFamily="18" charset="0"/>
              <a:cs typeface="Times New Roman" panose="02020603050405020304" pitchFamily="18" charset="0"/>
            </a:endParaRPr>
          </a:p>
        </p:txBody>
      </p:sp>
      <p:sp>
        <p:nvSpPr>
          <p:cNvPr id="6" name="Rectangle 5"/>
          <p:cNvSpPr/>
          <p:nvPr/>
        </p:nvSpPr>
        <p:spPr>
          <a:xfrm>
            <a:off x="152400" y="980169"/>
            <a:ext cx="8831661" cy="1107996"/>
          </a:xfrm>
          <a:prstGeom prst="rect">
            <a:avLst/>
          </a:prstGeom>
        </p:spPr>
        <p:txBody>
          <a:bodyPr wrap="square">
            <a:spAutoFit/>
          </a:bodyPr>
          <a:lstStyle/>
          <a:p>
            <a:pPr lvl="0" algn="just"/>
            <a:r>
              <a:rPr lang="vi-VN" sz="2200" b="1" i="1" dirty="0">
                <a:solidFill>
                  <a:srgbClr val="FF0000"/>
                </a:solidFill>
                <a:latin typeface="Times New Roman" panose="02020603050405020304" pitchFamily="18" charset="0"/>
                <a:cs typeface="Times New Roman" panose="02020603050405020304" pitchFamily="18" charset="0"/>
              </a:rPr>
              <a:t>Lịch sử hình thành và phát triển của vận tải gắn liền với đời sống sinh hoạt con người. Mọi hoạt động của con người đều cần tới vận tải, vận tải phục vụ đắc lực nhu cầu sống, nhu cầu làm việc của con người.</a:t>
            </a:r>
            <a:endParaRPr lang="en-US" sz="2200" b="1" i="1" dirty="0">
              <a:solidFill>
                <a:srgbClr val="FF0000"/>
              </a:solidFill>
              <a:latin typeface="Brush Script MT" panose="03060802040406070304" pitchFamily="66" charset="0"/>
              <a:cs typeface="Times New Roman" panose="02020603050405020304" pitchFamily="18" charset="0"/>
            </a:endParaRPr>
          </a:p>
        </p:txBody>
      </p:sp>
      <p:pic>
        <p:nvPicPr>
          <p:cNvPr id="7" name="Picture 6"/>
          <p:cNvPicPr>
            <a:picLocks noChangeAspect="1"/>
          </p:cNvPicPr>
          <p:nvPr/>
        </p:nvPicPr>
        <p:blipFill>
          <a:blip r:embed="rId3"/>
          <a:stretch>
            <a:fillRect/>
          </a:stretch>
        </p:blipFill>
        <p:spPr>
          <a:xfrm>
            <a:off x="0" y="4228652"/>
            <a:ext cx="2443325" cy="1536791"/>
          </a:xfrm>
          <a:prstGeom prst="rect">
            <a:avLst/>
          </a:prstGeom>
        </p:spPr>
      </p:pic>
      <p:pic>
        <p:nvPicPr>
          <p:cNvPr id="8" name="Picture 7"/>
          <p:cNvPicPr>
            <a:picLocks noChangeAspect="1"/>
          </p:cNvPicPr>
          <p:nvPr/>
        </p:nvPicPr>
        <p:blipFill>
          <a:blip r:embed="rId4"/>
          <a:stretch>
            <a:fillRect/>
          </a:stretch>
        </p:blipFill>
        <p:spPr>
          <a:xfrm>
            <a:off x="2443325" y="4234619"/>
            <a:ext cx="2288767" cy="1540378"/>
          </a:xfrm>
          <a:prstGeom prst="rect">
            <a:avLst/>
          </a:prstGeom>
        </p:spPr>
      </p:pic>
      <p:pic>
        <p:nvPicPr>
          <p:cNvPr id="9" name="Picture 8"/>
          <p:cNvPicPr>
            <a:picLocks noChangeAspect="1"/>
          </p:cNvPicPr>
          <p:nvPr/>
        </p:nvPicPr>
        <p:blipFill>
          <a:blip r:embed="rId5"/>
          <a:stretch>
            <a:fillRect/>
          </a:stretch>
        </p:blipFill>
        <p:spPr>
          <a:xfrm>
            <a:off x="4732092" y="4234619"/>
            <a:ext cx="2237774" cy="1530741"/>
          </a:xfrm>
          <a:prstGeom prst="rect">
            <a:avLst/>
          </a:prstGeom>
        </p:spPr>
      </p:pic>
      <p:pic>
        <p:nvPicPr>
          <p:cNvPr id="10" name="Picture 9"/>
          <p:cNvPicPr>
            <a:picLocks noChangeAspect="1"/>
          </p:cNvPicPr>
          <p:nvPr/>
        </p:nvPicPr>
        <p:blipFill>
          <a:blip r:embed="rId6"/>
          <a:stretch>
            <a:fillRect/>
          </a:stretch>
        </p:blipFill>
        <p:spPr>
          <a:xfrm>
            <a:off x="6991609" y="4191000"/>
            <a:ext cx="2152391" cy="1574360"/>
          </a:xfrm>
          <a:prstGeom prst="rect">
            <a:avLst/>
          </a:prstGeom>
        </p:spPr>
      </p:pic>
    </p:spTree>
    <p:extLst>
      <p:ext uri="{BB962C8B-B14F-4D97-AF65-F5344CB8AC3E}">
        <p14:creationId xmlns:p14="http://schemas.microsoft.com/office/powerpoint/2010/main" val="13613383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42" presetClass="entr" presetSubtype="0"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fade">
                                      <p:cBhvr>
                                        <p:cTn id="12" dur="1000"/>
                                        <p:tgtEl>
                                          <p:spTgt spid="6"/>
                                        </p:tgtEl>
                                      </p:cBhvr>
                                    </p:animEffect>
                                    <p:anim calcmode="lin" valueType="num">
                                      <p:cBhvr>
                                        <p:cTn id="13" dur="1000" fill="hold"/>
                                        <p:tgtEl>
                                          <p:spTgt spid="6"/>
                                        </p:tgtEl>
                                        <p:attrNameLst>
                                          <p:attrName>ppt_x</p:attrName>
                                        </p:attrNameLst>
                                      </p:cBhvr>
                                      <p:tavLst>
                                        <p:tav tm="0">
                                          <p:val>
                                            <p:strVal val="#ppt_x"/>
                                          </p:val>
                                        </p:tav>
                                        <p:tav tm="100000">
                                          <p:val>
                                            <p:strVal val="#ppt_x"/>
                                          </p:val>
                                        </p:tav>
                                      </p:tavLst>
                                    </p:anim>
                                    <p:anim calcmode="lin" valueType="num">
                                      <p:cBhvr>
                                        <p:cTn id="14" dur="1000" fill="hold"/>
                                        <p:tgtEl>
                                          <p:spTgt spid="6"/>
                                        </p:tgtEl>
                                        <p:attrNameLst>
                                          <p:attrName>ppt_y</p:attrName>
                                        </p:attrNameLst>
                                      </p:cBhvr>
                                      <p:tavLst>
                                        <p:tav tm="0">
                                          <p:val>
                                            <p:strVal val="#ppt_y+.1"/>
                                          </p:val>
                                        </p:tav>
                                        <p:tav tm="100000">
                                          <p:val>
                                            <p:strVal val="#ppt_y"/>
                                          </p:val>
                                        </p:tav>
                                      </p:tavLst>
                                    </p:anim>
                                  </p:childTnLst>
                                </p:cTn>
                              </p:par>
                              <p:par>
                                <p:cTn id="15" presetID="22" presetClass="entr" presetSubtype="4" fill="hold" grpId="0" nodeType="with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wipe(down)">
                                      <p:cBhvr>
                                        <p:cTn id="17" dur="500"/>
                                        <p:tgtEl>
                                          <p:spTgt spid="3"/>
                                        </p:tgtEl>
                                      </p:cBhvr>
                                    </p:animEffect>
                                  </p:childTnLst>
                                </p:cTn>
                              </p:par>
                              <p:par>
                                <p:cTn id="18" presetID="22" presetClass="entr" presetSubtype="4" fill="hold" grpId="0" nodeType="withEffect">
                                  <p:stCondLst>
                                    <p:cond delay="0"/>
                                  </p:stCondLst>
                                  <p:childTnLst>
                                    <p:set>
                                      <p:cBhvr>
                                        <p:cTn id="19" dur="1" fill="hold">
                                          <p:stCondLst>
                                            <p:cond delay="0"/>
                                          </p:stCondLst>
                                        </p:cTn>
                                        <p:tgtEl>
                                          <p:spTgt spid="4"/>
                                        </p:tgtEl>
                                        <p:attrNameLst>
                                          <p:attrName>style.visibility</p:attrName>
                                        </p:attrNameLst>
                                      </p:cBhvr>
                                      <p:to>
                                        <p:strVal val="visible"/>
                                      </p:to>
                                    </p:set>
                                    <p:animEffect transition="in" filter="wipe(down)">
                                      <p:cBhvr>
                                        <p:cTn id="20" dur="500"/>
                                        <p:tgtEl>
                                          <p:spTgt spid="4"/>
                                        </p:tgtEl>
                                      </p:cBhvr>
                                    </p:animEffect>
                                  </p:childTnLst>
                                </p:cTn>
                              </p:par>
                              <p:par>
                                <p:cTn id="21" presetID="22" presetClass="entr" presetSubtype="4" fill="hold" grpId="0" nodeType="withEffect">
                                  <p:stCondLst>
                                    <p:cond delay="0"/>
                                  </p:stCondLst>
                                  <p:childTnLst>
                                    <p:set>
                                      <p:cBhvr>
                                        <p:cTn id="22" dur="1" fill="hold">
                                          <p:stCondLst>
                                            <p:cond delay="0"/>
                                          </p:stCondLst>
                                        </p:cTn>
                                        <p:tgtEl>
                                          <p:spTgt spid="5"/>
                                        </p:tgtEl>
                                        <p:attrNameLst>
                                          <p:attrName>style.visibility</p:attrName>
                                        </p:attrNameLst>
                                      </p:cBhvr>
                                      <p:to>
                                        <p:strVal val="visible"/>
                                      </p:to>
                                    </p:set>
                                    <p:animEffect transition="in" filter="wipe(down)">
                                      <p:cBhvr>
                                        <p:cTn id="23"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p:bldP spid="4" grpId="0"/>
      <p:bldP spid="5" grpId="0"/>
      <p:bldP spid="6"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ounded Rectangle 5"/>
          <p:cNvSpPr/>
          <p:nvPr/>
        </p:nvSpPr>
        <p:spPr>
          <a:xfrm>
            <a:off x="112187" y="46038"/>
            <a:ext cx="4612213" cy="533400"/>
          </a:xfrm>
          <a:prstGeom prst="roundRect">
            <a:avLst/>
          </a:prstGeom>
        </p:spPr>
        <p:style>
          <a:lnRef idx="2">
            <a:schemeClr val="accent3"/>
          </a:lnRef>
          <a:fillRef idx="1">
            <a:schemeClr val="lt1"/>
          </a:fillRef>
          <a:effectRef idx="0">
            <a:schemeClr val="accent3"/>
          </a:effectRef>
          <a:fontRef idx="minor">
            <a:schemeClr val="dk1"/>
          </a:fontRef>
        </p:style>
        <p:txBody>
          <a:bodyPr rtlCol="0" anchor="ctr"/>
          <a:lstStyle/>
          <a:p>
            <a:pPr marL="342900" lvl="0" indent="-342900">
              <a:lnSpc>
                <a:spcPct val="150000"/>
              </a:lnSpc>
              <a:buFont typeface="Wingdings" panose="05000000000000000000" pitchFamily="2" charset="2"/>
              <a:buChar char="v"/>
            </a:pPr>
            <a:r>
              <a:rPr lang="en-US" sz="2400" b="1" dirty="0" err="1" smtClean="0">
                <a:solidFill>
                  <a:prstClr val="black"/>
                </a:solidFill>
                <a:latin typeface="Times New Roman" panose="02020603050405020304" pitchFamily="18" charset="0"/>
                <a:cs typeface="Times New Roman" panose="02020603050405020304" pitchFamily="18" charset="0"/>
              </a:rPr>
              <a:t>Chức</a:t>
            </a:r>
            <a:r>
              <a:rPr lang="en-US" sz="2400" b="1" dirty="0" smtClean="0">
                <a:solidFill>
                  <a:prstClr val="black"/>
                </a:solidFill>
                <a:latin typeface="Times New Roman" panose="02020603050405020304" pitchFamily="18" charset="0"/>
                <a:cs typeface="Times New Roman" panose="02020603050405020304" pitchFamily="18" charset="0"/>
              </a:rPr>
              <a:t> </a:t>
            </a:r>
            <a:r>
              <a:rPr lang="en-US" sz="2400" b="1" dirty="0" err="1" smtClean="0">
                <a:solidFill>
                  <a:prstClr val="black"/>
                </a:solidFill>
                <a:latin typeface="Times New Roman" panose="02020603050405020304" pitchFamily="18" charset="0"/>
                <a:cs typeface="Times New Roman" panose="02020603050405020304" pitchFamily="18" charset="0"/>
              </a:rPr>
              <a:t>năng</a:t>
            </a:r>
            <a:r>
              <a:rPr lang="en-US" sz="2400" b="1" dirty="0" smtClean="0">
                <a:solidFill>
                  <a:prstClr val="black"/>
                </a:solidFill>
                <a:latin typeface="Times New Roman" panose="02020603050405020304" pitchFamily="18" charset="0"/>
                <a:cs typeface="Times New Roman" panose="02020603050405020304" pitchFamily="18" charset="0"/>
              </a:rPr>
              <a:t> </a:t>
            </a:r>
            <a:r>
              <a:rPr lang="en-US" sz="2400" b="1" dirty="0" err="1" smtClean="0">
                <a:solidFill>
                  <a:prstClr val="black"/>
                </a:solidFill>
                <a:latin typeface="Times New Roman" panose="02020603050405020304" pitchFamily="18" charset="0"/>
                <a:cs typeface="Times New Roman" panose="02020603050405020304" pitchFamily="18" charset="0"/>
              </a:rPr>
              <a:t>quốc</a:t>
            </a:r>
            <a:r>
              <a:rPr lang="en-US" sz="2400" b="1" dirty="0" smtClean="0">
                <a:solidFill>
                  <a:prstClr val="black"/>
                </a:solidFill>
                <a:latin typeface="Times New Roman" panose="02020603050405020304" pitchFamily="18" charset="0"/>
                <a:cs typeface="Times New Roman" panose="02020603050405020304" pitchFamily="18" charset="0"/>
              </a:rPr>
              <a:t> </a:t>
            </a:r>
            <a:r>
              <a:rPr lang="en-US" sz="2400" b="1" dirty="0" err="1" smtClean="0">
                <a:solidFill>
                  <a:prstClr val="black"/>
                </a:solidFill>
                <a:latin typeface="Times New Roman" panose="02020603050405020304" pitchFamily="18" charset="0"/>
                <a:cs typeface="Times New Roman" panose="02020603050405020304" pitchFamily="18" charset="0"/>
              </a:rPr>
              <a:t>tế</a:t>
            </a:r>
            <a:r>
              <a:rPr lang="en-US" sz="2400" b="1" dirty="0" smtClean="0">
                <a:solidFill>
                  <a:prstClr val="black"/>
                </a:solidFill>
                <a:latin typeface="Times New Roman" panose="02020603050405020304" pitchFamily="18" charset="0"/>
                <a:cs typeface="Times New Roman" panose="02020603050405020304" pitchFamily="18" charset="0"/>
              </a:rPr>
              <a:t> </a:t>
            </a:r>
            <a:r>
              <a:rPr lang="en-US" sz="2400" b="1" dirty="0" err="1" smtClean="0">
                <a:solidFill>
                  <a:prstClr val="black"/>
                </a:solidFill>
                <a:latin typeface="Times New Roman" panose="02020603050405020304" pitchFamily="18" charset="0"/>
                <a:cs typeface="Times New Roman" panose="02020603050405020304" pitchFamily="18" charset="0"/>
              </a:rPr>
              <a:t>của</a:t>
            </a:r>
            <a:r>
              <a:rPr lang="en-US" sz="2400" b="1" dirty="0" smtClean="0">
                <a:solidFill>
                  <a:prstClr val="black"/>
                </a:solidFill>
                <a:latin typeface="Times New Roman" panose="02020603050405020304" pitchFamily="18" charset="0"/>
                <a:cs typeface="Times New Roman" panose="02020603050405020304" pitchFamily="18" charset="0"/>
              </a:rPr>
              <a:t> </a:t>
            </a:r>
            <a:r>
              <a:rPr lang="en-US" sz="2400" b="1" dirty="0" err="1" smtClean="0">
                <a:solidFill>
                  <a:prstClr val="black"/>
                </a:solidFill>
                <a:latin typeface="Times New Roman" panose="02020603050405020304" pitchFamily="18" charset="0"/>
                <a:cs typeface="Times New Roman" panose="02020603050405020304" pitchFamily="18" charset="0"/>
              </a:rPr>
              <a:t>vận</a:t>
            </a:r>
            <a:r>
              <a:rPr lang="en-US" sz="2400" b="1" dirty="0" smtClean="0">
                <a:solidFill>
                  <a:prstClr val="black"/>
                </a:solidFill>
                <a:latin typeface="Times New Roman" panose="02020603050405020304" pitchFamily="18" charset="0"/>
                <a:cs typeface="Times New Roman" panose="02020603050405020304" pitchFamily="18" charset="0"/>
              </a:rPr>
              <a:t> </a:t>
            </a:r>
            <a:r>
              <a:rPr lang="en-US" sz="2400" b="1" dirty="0" err="1" smtClean="0">
                <a:solidFill>
                  <a:prstClr val="black"/>
                </a:solidFill>
                <a:latin typeface="Times New Roman" panose="02020603050405020304" pitchFamily="18" charset="0"/>
                <a:cs typeface="Times New Roman" panose="02020603050405020304" pitchFamily="18" charset="0"/>
              </a:rPr>
              <a:t>tải</a:t>
            </a:r>
            <a:endParaRPr lang="en-US" sz="2400" b="1" dirty="0">
              <a:solidFill>
                <a:prstClr val="black"/>
              </a:solidFill>
              <a:latin typeface="Times New Roman" panose="02020603050405020304" pitchFamily="18" charset="0"/>
              <a:cs typeface="Times New Roman" panose="02020603050405020304" pitchFamily="18" charset="0"/>
            </a:endParaRPr>
          </a:p>
        </p:txBody>
      </p:sp>
      <p:sp>
        <p:nvSpPr>
          <p:cNvPr id="7" name="TextBox 6"/>
          <p:cNvSpPr txBox="1"/>
          <p:nvPr/>
        </p:nvSpPr>
        <p:spPr>
          <a:xfrm>
            <a:off x="917575" y="755274"/>
            <a:ext cx="5181600" cy="461665"/>
          </a:xfrm>
          <a:prstGeom prst="rect">
            <a:avLst/>
          </a:prstGeom>
          <a:noFill/>
        </p:spPr>
        <p:txBody>
          <a:bodyPr wrap="square" rtlCol="0">
            <a:spAutoFit/>
          </a:bodyPr>
          <a:lstStyle/>
          <a:p>
            <a:pPr marL="457200" indent="-457200">
              <a:buFont typeface="Wingdings" panose="05000000000000000000" pitchFamily="2" charset="2"/>
              <a:buChar char="§"/>
            </a:pPr>
            <a:r>
              <a:rPr lang="en-US" sz="2400" b="1" dirty="0" err="1" smtClean="0">
                <a:latin typeface="Times New Roman" panose="02020603050405020304" pitchFamily="18" charset="0"/>
                <a:cs typeface="Times New Roman" panose="02020603050405020304" pitchFamily="18" charset="0"/>
              </a:rPr>
              <a:t>Phát</a:t>
            </a:r>
            <a:r>
              <a:rPr lang="en-US" sz="2400" b="1" dirty="0" smtClean="0">
                <a:latin typeface="Times New Roman" panose="02020603050405020304" pitchFamily="18" charset="0"/>
                <a:cs typeface="Times New Roman" panose="02020603050405020304" pitchFamily="18" charset="0"/>
              </a:rPr>
              <a:t> </a:t>
            </a:r>
            <a:r>
              <a:rPr lang="en-US" sz="2400" b="1" dirty="0" err="1" smtClean="0">
                <a:latin typeface="Times New Roman" panose="02020603050405020304" pitchFamily="18" charset="0"/>
                <a:cs typeface="Times New Roman" panose="02020603050405020304" pitchFamily="18" charset="0"/>
              </a:rPr>
              <a:t>triển</a:t>
            </a:r>
            <a:r>
              <a:rPr lang="en-US" sz="2400" b="1" dirty="0" smtClean="0">
                <a:latin typeface="Times New Roman" panose="02020603050405020304" pitchFamily="18" charset="0"/>
                <a:cs typeface="Times New Roman" panose="02020603050405020304" pitchFamily="18" charset="0"/>
              </a:rPr>
              <a:t> XNK</a:t>
            </a:r>
            <a:endParaRPr lang="en-US" sz="2400" b="1" dirty="0">
              <a:latin typeface="Times New Roman" panose="02020603050405020304" pitchFamily="18" charset="0"/>
              <a:cs typeface="Times New Roman" panose="02020603050405020304" pitchFamily="18" charset="0"/>
            </a:endParaRPr>
          </a:p>
        </p:txBody>
      </p:sp>
      <p:pic>
        <p:nvPicPr>
          <p:cNvPr id="1026" name="Picture 2" descr="Kết quả hình ảnh cho XUẤT NHẬP KHẨU"/>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104219" y="-12869"/>
            <a:ext cx="3039781" cy="1636117"/>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1" name="AutoShape 4" descr="Kết quả hình ảnh cho travelling around the world"/>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2" name="AutoShape 6" descr="Kết quả hình ảnh cho travelling around the world"/>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3" name="AutoShape 8" descr="Kết quả hình ảnh cho travelling around the world"/>
          <p:cNvSpPr>
            <a:spLocks noChangeAspect="1" noChangeArrowheads="1"/>
          </p:cNvSpPr>
          <p:nvPr/>
        </p:nvSpPr>
        <p:spPr bwMode="auto">
          <a:xfrm>
            <a:off x="460375" y="1603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4" name="AutoShape 10" descr="Kết quả hình ảnh cho travelling around the world"/>
          <p:cNvSpPr>
            <a:spLocks noChangeAspect="1" noChangeArrowheads="1"/>
          </p:cNvSpPr>
          <p:nvPr/>
        </p:nvSpPr>
        <p:spPr bwMode="auto">
          <a:xfrm>
            <a:off x="612775" y="3127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2" name="Rectangle 1"/>
          <p:cNvSpPr/>
          <p:nvPr/>
        </p:nvSpPr>
        <p:spPr>
          <a:xfrm>
            <a:off x="31608" y="1682401"/>
            <a:ext cx="9144000" cy="1107996"/>
          </a:xfrm>
          <a:prstGeom prst="rect">
            <a:avLst/>
          </a:prstGeom>
        </p:spPr>
        <p:txBody>
          <a:bodyPr wrap="square">
            <a:spAutoFit/>
          </a:bodyPr>
          <a:lstStyle/>
          <a:p>
            <a:pPr marL="285750" indent="-285750">
              <a:buFont typeface="Wingdings" panose="05000000000000000000" pitchFamily="2" charset="2"/>
              <a:buChar char="v"/>
            </a:pPr>
            <a:r>
              <a:rPr lang="en-US" sz="2200" dirty="0" smtClean="0">
                <a:latin typeface="Times New Roman" panose="02020603050405020304" pitchFamily="18" charset="0"/>
                <a:cs typeface="Times New Roman" panose="02020603050405020304" pitchFamily="18" charset="0"/>
              </a:rPr>
              <a:t>XNK </a:t>
            </a:r>
            <a:r>
              <a:rPr lang="en-US" sz="2200" dirty="0" err="1" smtClean="0">
                <a:latin typeface="Times New Roman" panose="02020603050405020304" pitchFamily="18" charset="0"/>
                <a:cs typeface="Times New Roman" panose="02020603050405020304" pitchFamily="18" charset="0"/>
              </a:rPr>
              <a:t>giữa</a:t>
            </a:r>
            <a:r>
              <a:rPr lang="en-US" sz="2200" dirty="0" smtClean="0">
                <a:latin typeface="Times New Roman" panose="02020603050405020304" pitchFamily="18" charset="0"/>
                <a:cs typeface="Times New Roman" panose="02020603050405020304" pitchFamily="18" charset="0"/>
              </a:rPr>
              <a:t> </a:t>
            </a:r>
            <a:r>
              <a:rPr lang="en-US" sz="2200" dirty="0" err="1" smtClean="0">
                <a:latin typeface="Times New Roman" panose="02020603050405020304" pitchFamily="18" charset="0"/>
                <a:cs typeface="Times New Roman" panose="02020603050405020304" pitchFamily="18" charset="0"/>
              </a:rPr>
              <a:t>các</a:t>
            </a:r>
            <a:r>
              <a:rPr lang="en-US" sz="2200" dirty="0" smtClean="0">
                <a:latin typeface="Times New Roman" panose="02020603050405020304" pitchFamily="18" charset="0"/>
                <a:cs typeface="Times New Roman" panose="02020603050405020304" pitchFamily="18" charset="0"/>
              </a:rPr>
              <a:t> </a:t>
            </a:r>
            <a:r>
              <a:rPr lang="en-US" sz="2200" dirty="0" err="1" smtClean="0">
                <a:latin typeface="Times New Roman" panose="02020603050405020304" pitchFamily="18" charset="0"/>
                <a:cs typeface="Times New Roman" panose="02020603050405020304" pitchFamily="18" charset="0"/>
              </a:rPr>
              <a:t>quốc</a:t>
            </a:r>
            <a:r>
              <a:rPr lang="en-US" sz="2200" dirty="0" smtClean="0">
                <a:latin typeface="Times New Roman" panose="02020603050405020304" pitchFamily="18" charset="0"/>
                <a:cs typeface="Times New Roman" panose="02020603050405020304" pitchFamily="18" charset="0"/>
              </a:rPr>
              <a:t> </a:t>
            </a:r>
            <a:r>
              <a:rPr lang="en-US" sz="2200" dirty="0" err="1" smtClean="0">
                <a:latin typeface="Times New Roman" panose="02020603050405020304" pitchFamily="18" charset="0"/>
                <a:cs typeface="Times New Roman" panose="02020603050405020304" pitchFamily="18" charset="0"/>
              </a:rPr>
              <a:t>gia</a:t>
            </a:r>
            <a:r>
              <a:rPr lang="en-US" sz="2200" dirty="0" smtClean="0">
                <a:latin typeface="Times New Roman" panose="02020603050405020304" pitchFamily="18" charset="0"/>
                <a:cs typeface="Times New Roman" panose="02020603050405020304" pitchFamily="18" charset="0"/>
              </a:rPr>
              <a:t> </a:t>
            </a:r>
            <a:r>
              <a:rPr lang="en-US" sz="2200" dirty="0" err="1" smtClean="0">
                <a:latin typeface="Times New Roman" panose="02020603050405020304" pitchFamily="18" charset="0"/>
                <a:cs typeface="Times New Roman" panose="02020603050405020304" pitchFamily="18" charset="0"/>
              </a:rPr>
              <a:t>bản</a:t>
            </a:r>
            <a:r>
              <a:rPr lang="en-US" sz="2200" dirty="0" smtClean="0">
                <a:latin typeface="Times New Roman" panose="02020603050405020304" pitchFamily="18" charset="0"/>
                <a:cs typeface="Times New Roman" panose="02020603050405020304" pitchFamily="18" charset="0"/>
              </a:rPr>
              <a:t> </a:t>
            </a:r>
            <a:r>
              <a:rPr lang="en-US" sz="2200" dirty="0" err="1" smtClean="0">
                <a:latin typeface="Times New Roman" panose="02020603050405020304" pitchFamily="18" charset="0"/>
                <a:cs typeface="Times New Roman" panose="02020603050405020304" pitchFamily="18" charset="0"/>
              </a:rPr>
              <a:t>chất</a:t>
            </a:r>
            <a:r>
              <a:rPr lang="en-US" sz="2200" dirty="0" smtClean="0">
                <a:latin typeface="Times New Roman" panose="02020603050405020304" pitchFamily="18" charset="0"/>
                <a:cs typeface="Times New Roman" panose="02020603050405020304" pitchFamily="18" charset="0"/>
              </a:rPr>
              <a:t> </a:t>
            </a:r>
            <a:r>
              <a:rPr lang="en-US" sz="2200" dirty="0" err="1" smtClean="0">
                <a:latin typeface="Times New Roman" panose="02020603050405020304" pitchFamily="18" charset="0"/>
                <a:cs typeface="Times New Roman" panose="02020603050405020304" pitchFamily="18" charset="0"/>
              </a:rPr>
              <a:t>là</a:t>
            </a:r>
            <a:r>
              <a:rPr lang="en-US" sz="2200" dirty="0" smtClean="0">
                <a:latin typeface="Times New Roman" panose="02020603050405020304" pitchFamily="18" charset="0"/>
                <a:cs typeface="Times New Roman" panose="02020603050405020304" pitchFamily="18" charset="0"/>
              </a:rPr>
              <a:t> </a:t>
            </a:r>
            <a:r>
              <a:rPr lang="en-US" sz="2200" dirty="0">
                <a:latin typeface="Times New Roman" panose="02020603050405020304" pitchFamily="18" charset="0"/>
                <a:cs typeface="Times New Roman" panose="02020603050405020304" pitchFamily="18" charset="0"/>
              </a:rPr>
              <a:t>h</a:t>
            </a:r>
            <a:r>
              <a:rPr lang="vi-VN" sz="2200" dirty="0" smtClean="0">
                <a:latin typeface="Times New Roman" panose="02020603050405020304" pitchFamily="18" charset="0"/>
                <a:cs typeface="Times New Roman" panose="02020603050405020304" pitchFamily="18" charset="0"/>
              </a:rPr>
              <a:t>oạt </a:t>
            </a:r>
            <a:r>
              <a:rPr lang="vi-VN" sz="2200" dirty="0">
                <a:latin typeface="Times New Roman" panose="02020603050405020304" pitchFamily="18" charset="0"/>
                <a:cs typeface="Times New Roman" panose="02020603050405020304" pitchFamily="18" charset="0"/>
              </a:rPr>
              <a:t>động ngoại </a:t>
            </a:r>
            <a:r>
              <a:rPr lang="vi-VN" sz="2200" dirty="0" smtClean="0">
                <a:latin typeface="Times New Roman" panose="02020603050405020304" pitchFamily="18" charset="0"/>
                <a:cs typeface="Times New Roman" panose="02020603050405020304" pitchFamily="18" charset="0"/>
              </a:rPr>
              <a:t>thương</a:t>
            </a:r>
            <a:endParaRPr lang="en-US" sz="2200" dirty="0" smtClean="0">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r>
              <a:rPr lang="en-US" sz="2200" dirty="0">
                <a:latin typeface="Times New Roman" panose="02020603050405020304" pitchFamily="18" charset="0"/>
                <a:cs typeface="Times New Roman" panose="02020603050405020304" pitchFamily="18" charset="0"/>
              </a:rPr>
              <a:t>L</a:t>
            </a:r>
            <a:r>
              <a:rPr lang="vi-VN" sz="2200" dirty="0" smtClean="0">
                <a:latin typeface="Times New Roman" panose="02020603050405020304" pitchFamily="18" charset="0"/>
                <a:cs typeface="Times New Roman" panose="02020603050405020304" pitchFamily="18" charset="0"/>
              </a:rPr>
              <a:t>à </a:t>
            </a:r>
            <a:r>
              <a:rPr lang="vi-VN" sz="2200" dirty="0">
                <a:latin typeface="Times New Roman" panose="02020603050405020304" pitchFamily="18" charset="0"/>
                <a:cs typeface="Times New Roman" panose="02020603050405020304" pitchFamily="18" charset="0"/>
              </a:rPr>
              <a:t>sự trao đổi dưới hình thức mua bán hàng hóa và các dịch vụ kèm theo, khi người mua và người bán sinh sống ở các quốc gia khác nhau. </a:t>
            </a:r>
            <a:endParaRPr lang="en-US" sz="2200" dirty="0" smtClean="0">
              <a:latin typeface="Times New Roman" panose="02020603050405020304" pitchFamily="18" charset="0"/>
              <a:cs typeface="Times New Roman" panose="02020603050405020304" pitchFamily="18" charset="0"/>
            </a:endParaRPr>
          </a:p>
        </p:txBody>
      </p:sp>
      <p:sp>
        <p:nvSpPr>
          <p:cNvPr id="3" name="Rectangle 2"/>
          <p:cNvSpPr/>
          <p:nvPr/>
        </p:nvSpPr>
        <p:spPr>
          <a:xfrm>
            <a:off x="112187" y="2893299"/>
            <a:ext cx="9031814" cy="1785104"/>
          </a:xfrm>
          <a:prstGeom prst="rect">
            <a:avLst/>
          </a:prstGeom>
        </p:spPr>
        <p:txBody>
          <a:bodyPr wrap="square">
            <a:spAutoFit/>
          </a:bodyPr>
          <a:lstStyle/>
          <a:p>
            <a:r>
              <a:rPr lang="vi-VN" sz="2200" b="1" dirty="0">
                <a:solidFill>
                  <a:srgbClr val="222222"/>
                </a:solidFill>
                <a:latin typeface="Times New Roman" panose="02020603050405020304" pitchFamily="18" charset="0"/>
                <a:cs typeface="Times New Roman" panose="02020603050405020304" pitchFamily="18" charset="0"/>
              </a:rPr>
              <a:t>Vận tải giúp phát triển xuất nhập khẩu của một quốc </a:t>
            </a:r>
            <a:r>
              <a:rPr lang="vi-VN" sz="2200" b="1" dirty="0" smtClean="0">
                <a:solidFill>
                  <a:srgbClr val="222222"/>
                </a:solidFill>
                <a:latin typeface="Times New Roman" panose="02020603050405020304" pitchFamily="18" charset="0"/>
                <a:cs typeface="Times New Roman" panose="02020603050405020304" pitchFamily="18" charset="0"/>
              </a:rPr>
              <a:t>gia</a:t>
            </a:r>
            <a:r>
              <a:rPr lang="en-US" sz="2200" b="1" dirty="0" smtClean="0">
                <a:solidFill>
                  <a:srgbClr val="222222"/>
                </a:solidFill>
                <a:latin typeface="Times New Roman" panose="02020603050405020304" pitchFamily="18" charset="0"/>
                <a:cs typeface="Times New Roman" panose="02020603050405020304" pitchFamily="18" charset="0"/>
              </a:rPr>
              <a:t>. </a:t>
            </a:r>
            <a:r>
              <a:rPr lang="vi-VN" sz="2200" b="1" dirty="0" smtClean="0">
                <a:solidFill>
                  <a:srgbClr val="222222"/>
                </a:solidFill>
                <a:latin typeface="Times New Roman" panose="02020603050405020304" pitchFamily="18" charset="0"/>
                <a:cs typeface="Times New Roman" panose="02020603050405020304" pitchFamily="18" charset="0"/>
              </a:rPr>
              <a:t>Nếu </a:t>
            </a:r>
            <a:r>
              <a:rPr lang="vi-VN" sz="2200" b="1" dirty="0">
                <a:solidFill>
                  <a:srgbClr val="222222"/>
                </a:solidFill>
                <a:latin typeface="Times New Roman" panose="02020603050405020304" pitchFamily="18" charset="0"/>
                <a:cs typeface="Times New Roman" panose="02020603050405020304" pitchFamily="18" charset="0"/>
              </a:rPr>
              <a:t>quốc gia </a:t>
            </a:r>
            <a:r>
              <a:rPr lang="vi-VN" sz="2200" b="1" dirty="0" smtClean="0">
                <a:solidFill>
                  <a:srgbClr val="222222"/>
                </a:solidFill>
                <a:latin typeface="Times New Roman" panose="02020603050405020304" pitchFamily="18" charset="0"/>
                <a:cs typeface="Times New Roman" panose="02020603050405020304" pitchFamily="18" charset="0"/>
              </a:rPr>
              <a:t>đó</a:t>
            </a:r>
            <a:r>
              <a:rPr lang="en-US" sz="2200" b="1" dirty="0" smtClean="0">
                <a:solidFill>
                  <a:srgbClr val="222222"/>
                </a:solidFill>
                <a:latin typeface="Times New Roman" panose="02020603050405020304" pitchFamily="18" charset="0"/>
                <a:cs typeface="Times New Roman" panose="02020603050405020304" pitchFamily="18" charset="0"/>
              </a:rPr>
              <a:t>:</a:t>
            </a:r>
            <a:r>
              <a:rPr lang="vi-VN" sz="2200" b="1" dirty="0" smtClean="0">
                <a:solidFill>
                  <a:srgbClr val="222222"/>
                </a:solidFill>
                <a:latin typeface="Times New Roman" panose="02020603050405020304" pitchFamily="18" charset="0"/>
                <a:cs typeface="Times New Roman" panose="02020603050405020304" pitchFamily="18" charset="0"/>
              </a:rPr>
              <a:t> </a:t>
            </a:r>
            <a:endParaRPr lang="en-US" sz="2200" b="1" dirty="0" smtClean="0">
              <a:solidFill>
                <a:srgbClr val="222222"/>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Ø"/>
            </a:pPr>
            <a:r>
              <a:rPr lang="en-US" sz="2200" dirty="0" err="1" smtClean="0">
                <a:solidFill>
                  <a:srgbClr val="222222"/>
                </a:solidFill>
                <a:latin typeface="Times New Roman" panose="02020603050405020304" pitchFamily="18" charset="0"/>
                <a:cs typeface="Times New Roman" panose="02020603050405020304" pitchFamily="18" charset="0"/>
              </a:rPr>
              <a:t>Xây</a:t>
            </a:r>
            <a:r>
              <a:rPr lang="en-US" sz="2200" dirty="0" smtClean="0">
                <a:solidFill>
                  <a:srgbClr val="222222"/>
                </a:solidFill>
                <a:latin typeface="Times New Roman" panose="02020603050405020304" pitchFamily="18" charset="0"/>
                <a:cs typeface="Times New Roman" panose="02020603050405020304" pitchFamily="18" charset="0"/>
              </a:rPr>
              <a:t> </a:t>
            </a:r>
            <a:r>
              <a:rPr lang="en-US" sz="2200" dirty="0" err="1" smtClean="0">
                <a:solidFill>
                  <a:srgbClr val="222222"/>
                </a:solidFill>
                <a:latin typeface="Times New Roman" panose="02020603050405020304" pitchFamily="18" charset="0"/>
                <a:cs typeface="Times New Roman" panose="02020603050405020304" pitchFamily="18" charset="0"/>
              </a:rPr>
              <a:t>dựng</a:t>
            </a:r>
            <a:r>
              <a:rPr lang="en-US" sz="2200" dirty="0" smtClean="0">
                <a:solidFill>
                  <a:srgbClr val="222222"/>
                </a:solidFill>
                <a:latin typeface="Times New Roman" panose="02020603050405020304" pitchFamily="18" charset="0"/>
                <a:cs typeface="Times New Roman" panose="02020603050405020304" pitchFamily="18" charset="0"/>
              </a:rPr>
              <a:t> </a:t>
            </a:r>
            <a:r>
              <a:rPr lang="vi-VN" sz="2200" dirty="0" smtClean="0">
                <a:solidFill>
                  <a:srgbClr val="222222"/>
                </a:solidFill>
                <a:latin typeface="Times New Roman" panose="02020603050405020304" pitchFamily="18" charset="0"/>
                <a:cs typeface="Times New Roman" panose="02020603050405020304" pitchFamily="18" charset="0"/>
              </a:rPr>
              <a:t>đội </a:t>
            </a:r>
            <a:r>
              <a:rPr lang="vi-VN" sz="2200" dirty="0">
                <a:solidFill>
                  <a:srgbClr val="222222"/>
                </a:solidFill>
                <a:latin typeface="Times New Roman" panose="02020603050405020304" pitchFamily="18" charset="0"/>
                <a:cs typeface="Times New Roman" panose="02020603050405020304" pitchFamily="18" charset="0"/>
              </a:rPr>
              <a:t>ngũ vận tải có chất lượng của riêng </a:t>
            </a:r>
            <a:r>
              <a:rPr lang="vi-VN" sz="2200" dirty="0" smtClean="0">
                <a:solidFill>
                  <a:srgbClr val="222222"/>
                </a:solidFill>
                <a:latin typeface="Times New Roman" panose="02020603050405020304" pitchFamily="18" charset="0"/>
                <a:cs typeface="Times New Roman" panose="02020603050405020304" pitchFamily="18" charset="0"/>
              </a:rPr>
              <a:t>mình</a:t>
            </a:r>
            <a:r>
              <a:rPr lang="en-US" sz="2200" dirty="0" smtClean="0">
                <a:solidFill>
                  <a:srgbClr val="222222"/>
                </a:solidFill>
                <a:latin typeface="Times New Roman" panose="02020603050405020304" pitchFamily="18" charset="0"/>
                <a:cs typeface="Times New Roman" panose="02020603050405020304" pitchFamily="18" charset="0"/>
              </a:rPr>
              <a:t>;</a:t>
            </a:r>
          </a:p>
          <a:p>
            <a:pPr marL="285750" indent="-285750">
              <a:buFont typeface="Wingdings" panose="05000000000000000000" pitchFamily="2" charset="2"/>
              <a:buChar char="Ø"/>
            </a:pPr>
            <a:r>
              <a:rPr lang="en-US" sz="2200" dirty="0">
                <a:solidFill>
                  <a:srgbClr val="222222"/>
                </a:solidFill>
                <a:latin typeface="Times New Roman" panose="02020603050405020304" pitchFamily="18" charset="0"/>
                <a:cs typeface="Times New Roman" panose="02020603050405020304" pitchFamily="18" charset="0"/>
              </a:rPr>
              <a:t>C</a:t>
            </a:r>
            <a:r>
              <a:rPr lang="vi-VN" sz="2200" dirty="0" smtClean="0">
                <a:solidFill>
                  <a:srgbClr val="222222"/>
                </a:solidFill>
                <a:latin typeface="Times New Roman" panose="02020603050405020304" pitchFamily="18" charset="0"/>
                <a:cs typeface="Times New Roman" panose="02020603050405020304" pitchFamily="18" charset="0"/>
              </a:rPr>
              <a:t>ó </a:t>
            </a:r>
            <a:r>
              <a:rPr lang="vi-VN" sz="2200" dirty="0">
                <a:solidFill>
                  <a:srgbClr val="222222"/>
                </a:solidFill>
                <a:latin typeface="Times New Roman" panose="02020603050405020304" pitchFamily="18" charset="0"/>
                <a:cs typeface="Times New Roman" panose="02020603050405020304" pitchFamily="18" charset="0"/>
              </a:rPr>
              <a:t>hạ tầng vận tải </a:t>
            </a:r>
            <a:r>
              <a:rPr lang="en-US" sz="2200" dirty="0" err="1" smtClean="0">
                <a:solidFill>
                  <a:srgbClr val="222222"/>
                </a:solidFill>
                <a:latin typeface="Times New Roman" panose="02020603050405020304" pitchFamily="18" charset="0"/>
                <a:cs typeface="Times New Roman" panose="02020603050405020304" pitchFamily="18" charset="0"/>
              </a:rPr>
              <a:t>quy</a:t>
            </a:r>
            <a:r>
              <a:rPr lang="en-US" sz="2200" dirty="0" smtClean="0">
                <a:solidFill>
                  <a:srgbClr val="222222"/>
                </a:solidFill>
                <a:latin typeface="Times New Roman" panose="02020603050405020304" pitchFamily="18" charset="0"/>
                <a:cs typeface="Times New Roman" panose="02020603050405020304" pitchFamily="18" charset="0"/>
              </a:rPr>
              <a:t> </a:t>
            </a:r>
            <a:r>
              <a:rPr lang="en-US" sz="2200" dirty="0" err="1" smtClean="0">
                <a:solidFill>
                  <a:srgbClr val="222222"/>
                </a:solidFill>
                <a:latin typeface="Times New Roman" panose="02020603050405020304" pitchFamily="18" charset="0"/>
                <a:cs typeface="Times New Roman" panose="02020603050405020304" pitchFamily="18" charset="0"/>
              </a:rPr>
              <a:t>mô</a:t>
            </a:r>
            <a:r>
              <a:rPr lang="en-US" sz="2200" dirty="0" smtClean="0">
                <a:solidFill>
                  <a:srgbClr val="222222"/>
                </a:solidFill>
                <a:latin typeface="Times New Roman" panose="02020603050405020304" pitchFamily="18" charset="0"/>
                <a:cs typeface="Times New Roman" panose="02020603050405020304" pitchFamily="18" charset="0"/>
              </a:rPr>
              <a:t> </a:t>
            </a:r>
            <a:r>
              <a:rPr lang="vi-VN" sz="2200" dirty="0" smtClean="0">
                <a:solidFill>
                  <a:srgbClr val="222222"/>
                </a:solidFill>
                <a:latin typeface="Times New Roman" panose="02020603050405020304" pitchFamily="18" charset="0"/>
                <a:cs typeface="Times New Roman" panose="02020603050405020304" pitchFamily="18" charset="0"/>
              </a:rPr>
              <a:t>lớn</a:t>
            </a:r>
            <a:r>
              <a:rPr lang="en-US" sz="2200" dirty="0" smtClean="0">
                <a:solidFill>
                  <a:srgbClr val="222222"/>
                </a:solidFill>
                <a:latin typeface="Times New Roman" panose="02020603050405020304" pitchFamily="18" charset="0"/>
                <a:cs typeface="Times New Roman" panose="02020603050405020304" pitchFamily="18" charset="0"/>
              </a:rPr>
              <a:t>;</a:t>
            </a:r>
            <a:r>
              <a:rPr lang="vi-VN" sz="2200" dirty="0" smtClean="0">
                <a:solidFill>
                  <a:srgbClr val="222222"/>
                </a:solidFill>
                <a:latin typeface="Times New Roman" panose="02020603050405020304" pitchFamily="18" charset="0"/>
                <a:cs typeface="Times New Roman" panose="02020603050405020304" pitchFamily="18" charset="0"/>
              </a:rPr>
              <a:t> </a:t>
            </a:r>
            <a:endParaRPr lang="en-US" sz="2200" dirty="0" smtClean="0">
              <a:solidFill>
                <a:srgbClr val="222222"/>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Ø"/>
            </a:pPr>
            <a:r>
              <a:rPr lang="en-US" sz="2200" dirty="0">
                <a:solidFill>
                  <a:srgbClr val="222222"/>
                </a:solidFill>
                <a:latin typeface="Times New Roman" panose="02020603050405020304" pitchFamily="18" charset="0"/>
                <a:cs typeface="Times New Roman" panose="02020603050405020304" pitchFamily="18" charset="0"/>
              </a:rPr>
              <a:t>K</a:t>
            </a:r>
            <a:r>
              <a:rPr lang="vi-VN" sz="2200" dirty="0" smtClean="0">
                <a:solidFill>
                  <a:srgbClr val="222222"/>
                </a:solidFill>
                <a:latin typeface="Times New Roman" panose="02020603050405020304" pitchFamily="18" charset="0"/>
                <a:cs typeface="Times New Roman" panose="02020603050405020304" pitchFamily="18" charset="0"/>
              </a:rPr>
              <a:t>ết </a:t>
            </a:r>
            <a:r>
              <a:rPr lang="vi-VN" sz="2200" dirty="0">
                <a:solidFill>
                  <a:srgbClr val="222222"/>
                </a:solidFill>
                <a:latin typeface="Times New Roman" panose="02020603050405020304" pitchFamily="18" charset="0"/>
                <a:cs typeface="Times New Roman" panose="02020603050405020304" pitchFamily="18" charset="0"/>
              </a:rPr>
              <a:t>nối </a:t>
            </a:r>
            <a:r>
              <a:rPr lang="en-US" sz="2200" dirty="0" err="1" smtClean="0">
                <a:solidFill>
                  <a:srgbClr val="222222"/>
                </a:solidFill>
                <a:latin typeface="Times New Roman" panose="02020603050405020304" pitchFamily="18" charset="0"/>
                <a:cs typeface="Times New Roman" panose="02020603050405020304" pitchFamily="18" charset="0"/>
              </a:rPr>
              <a:t>linh</a:t>
            </a:r>
            <a:r>
              <a:rPr lang="en-US" sz="2200" dirty="0" smtClean="0">
                <a:solidFill>
                  <a:srgbClr val="222222"/>
                </a:solidFill>
                <a:latin typeface="Times New Roman" panose="02020603050405020304" pitchFamily="18" charset="0"/>
                <a:cs typeface="Times New Roman" panose="02020603050405020304" pitchFamily="18" charset="0"/>
              </a:rPr>
              <a:t> </a:t>
            </a:r>
            <a:r>
              <a:rPr lang="en-US" sz="2200" dirty="0" err="1" smtClean="0">
                <a:solidFill>
                  <a:srgbClr val="222222"/>
                </a:solidFill>
                <a:latin typeface="Times New Roman" panose="02020603050405020304" pitchFamily="18" charset="0"/>
                <a:cs typeface="Times New Roman" panose="02020603050405020304" pitchFamily="18" charset="0"/>
              </a:rPr>
              <a:t>hoạt</a:t>
            </a:r>
            <a:r>
              <a:rPr lang="vi-VN" sz="2200" dirty="0" smtClean="0">
                <a:solidFill>
                  <a:srgbClr val="222222"/>
                </a:solidFill>
                <a:latin typeface="Times New Roman" panose="02020603050405020304" pitchFamily="18" charset="0"/>
                <a:cs typeface="Times New Roman" panose="02020603050405020304" pitchFamily="18" charset="0"/>
              </a:rPr>
              <a:t> </a:t>
            </a:r>
            <a:r>
              <a:rPr lang="vi-VN" sz="2200" dirty="0">
                <a:solidFill>
                  <a:srgbClr val="222222"/>
                </a:solidFill>
                <a:latin typeface="Times New Roman" panose="02020603050405020304" pitchFamily="18" charset="0"/>
                <a:cs typeface="Times New Roman" panose="02020603050405020304" pitchFamily="18" charset="0"/>
              </a:rPr>
              <a:t>giữa các phương thức </a:t>
            </a:r>
            <a:r>
              <a:rPr lang="en-US" sz="2200" dirty="0" err="1" smtClean="0">
                <a:solidFill>
                  <a:srgbClr val="222222"/>
                </a:solidFill>
                <a:latin typeface="Times New Roman" panose="02020603050405020304" pitchFamily="18" charset="0"/>
                <a:cs typeface="Times New Roman" panose="02020603050405020304" pitchFamily="18" charset="0"/>
              </a:rPr>
              <a:t>vận</a:t>
            </a:r>
            <a:r>
              <a:rPr lang="en-US" sz="2200" dirty="0" smtClean="0">
                <a:solidFill>
                  <a:srgbClr val="222222"/>
                </a:solidFill>
                <a:latin typeface="Times New Roman" panose="02020603050405020304" pitchFamily="18" charset="0"/>
                <a:cs typeface="Times New Roman" panose="02020603050405020304" pitchFamily="18" charset="0"/>
              </a:rPr>
              <a:t> </a:t>
            </a:r>
            <a:r>
              <a:rPr lang="en-US" sz="2200" dirty="0" err="1" smtClean="0">
                <a:solidFill>
                  <a:srgbClr val="222222"/>
                </a:solidFill>
                <a:latin typeface="Times New Roman" panose="02020603050405020304" pitchFamily="18" charset="0"/>
                <a:cs typeface="Times New Roman" panose="02020603050405020304" pitchFamily="18" charset="0"/>
              </a:rPr>
              <a:t>tải</a:t>
            </a:r>
            <a:r>
              <a:rPr lang="en-US" sz="2200" dirty="0" smtClean="0">
                <a:solidFill>
                  <a:srgbClr val="222222"/>
                </a:solidFill>
                <a:latin typeface="Times New Roman" panose="02020603050405020304" pitchFamily="18" charset="0"/>
                <a:cs typeface="Times New Roman" panose="02020603050405020304" pitchFamily="18" charset="0"/>
              </a:rPr>
              <a:t> </a:t>
            </a:r>
            <a:r>
              <a:rPr lang="vi-VN" sz="2200" dirty="0" smtClean="0">
                <a:solidFill>
                  <a:srgbClr val="222222"/>
                </a:solidFill>
                <a:latin typeface="Times New Roman" panose="02020603050405020304" pitchFamily="18" charset="0"/>
                <a:cs typeface="Times New Roman" panose="02020603050405020304" pitchFamily="18" charset="0"/>
              </a:rPr>
              <a:t>và </a:t>
            </a:r>
            <a:r>
              <a:rPr lang="vi-VN" sz="2200" dirty="0">
                <a:solidFill>
                  <a:srgbClr val="222222"/>
                </a:solidFill>
                <a:latin typeface="Times New Roman" panose="02020603050405020304" pitchFamily="18" charset="0"/>
                <a:cs typeface="Times New Roman" panose="02020603050405020304" pitchFamily="18" charset="0"/>
              </a:rPr>
              <a:t>hiện </a:t>
            </a:r>
            <a:r>
              <a:rPr lang="vi-VN" sz="2200" dirty="0" smtClean="0">
                <a:solidFill>
                  <a:srgbClr val="222222"/>
                </a:solidFill>
                <a:latin typeface="Times New Roman" panose="02020603050405020304" pitchFamily="18" charset="0"/>
                <a:cs typeface="Times New Roman" panose="02020603050405020304" pitchFamily="18" charset="0"/>
              </a:rPr>
              <a:t>đại</a:t>
            </a:r>
            <a:r>
              <a:rPr lang="en-US" sz="2200" dirty="0" smtClean="0">
                <a:solidFill>
                  <a:srgbClr val="222222"/>
                </a:solidFill>
                <a:latin typeface="Times New Roman" panose="02020603050405020304" pitchFamily="18" charset="0"/>
                <a:cs typeface="Times New Roman" panose="02020603050405020304" pitchFamily="18" charset="0"/>
              </a:rPr>
              <a:t>.</a:t>
            </a:r>
            <a:endParaRPr lang="en-US" sz="2200" dirty="0">
              <a:latin typeface="Times New Roman" panose="02020603050405020304" pitchFamily="18" charset="0"/>
              <a:cs typeface="Times New Roman" panose="02020603050405020304" pitchFamily="18" charset="0"/>
            </a:endParaRPr>
          </a:p>
        </p:txBody>
      </p:sp>
      <p:sp>
        <p:nvSpPr>
          <p:cNvPr id="4" name="Rectangle 3"/>
          <p:cNvSpPr/>
          <p:nvPr/>
        </p:nvSpPr>
        <p:spPr>
          <a:xfrm>
            <a:off x="189103" y="4796545"/>
            <a:ext cx="8678625" cy="1446550"/>
          </a:xfrm>
          <a:prstGeom prst="rect">
            <a:avLst/>
          </a:prstGeom>
        </p:spPr>
        <p:txBody>
          <a:bodyPr wrap="square">
            <a:spAutoFit/>
          </a:bodyPr>
          <a:lstStyle/>
          <a:p>
            <a:pPr algn="just"/>
            <a:r>
              <a:rPr lang="vi-VN" sz="2200" b="1" i="1" dirty="0">
                <a:latin typeface="Times New Roman" panose="02020603050405020304" pitchFamily="18" charset="0"/>
                <a:cs typeface="Times New Roman" panose="02020603050405020304" pitchFamily="18" charset="0"/>
              </a:rPr>
              <a:t>Hoạt động vận tải </a:t>
            </a:r>
            <a:r>
              <a:rPr lang="en-US" sz="2200" b="1" i="1" dirty="0" err="1" smtClean="0">
                <a:latin typeface="Times New Roman" panose="02020603050405020304" pitchFamily="18" charset="0"/>
                <a:cs typeface="Times New Roman" panose="02020603050405020304" pitchFamily="18" charset="0"/>
              </a:rPr>
              <a:t>của</a:t>
            </a:r>
            <a:r>
              <a:rPr lang="en-US" sz="2200" b="1" i="1" dirty="0" smtClean="0">
                <a:latin typeface="Times New Roman" panose="02020603050405020304" pitchFamily="18" charset="0"/>
                <a:cs typeface="Times New Roman" panose="02020603050405020304" pitchFamily="18" charset="0"/>
              </a:rPr>
              <a:t> </a:t>
            </a:r>
            <a:r>
              <a:rPr lang="en-US" sz="2200" b="1" i="1" dirty="0" err="1" smtClean="0">
                <a:latin typeface="Times New Roman" panose="02020603050405020304" pitchFamily="18" charset="0"/>
                <a:cs typeface="Times New Roman" panose="02020603050405020304" pitchFamily="18" charset="0"/>
              </a:rPr>
              <a:t>một</a:t>
            </a:r>
            <a:r>
              <a:rPr lang="en-US" sz="2200" b="1" i="1" dirty="0" smtClean="0">
                <a:latin typeface="Times New Roman" panose="02020603050405020304" pitchFamily="18" charset="0"/>
                <a:cs typeface="Times New Roman" panose="02020603050405020304" pitchFamily="18" charset="0"/>
              </a:rPr>
              <a:t> </a:t>
            </a:r>
            <a:r>
              <a:rPr lang="en-US" sz="2200" b="1" i="1" dirty="0" err="1" smtClean="0">
                <a:latin typeface="Times New Roman" panose="02020603050405020304" pitchFamily="18" charset="0"/>
                <a:cs typeface="Times New Roman" panose="02020603050405020304" pitchFamily="18" charset="0"/>
              </a:rPr>
              <a:t>nước</a:t>
            </a:r>
            <a:r>
              <a:rPr lang="en-US" sz="2200" b="1" i="1" dirty="0" smtClean="0">
                <a:latin typeface="Times New Roman" panose="02020603050405020304" pitchFamily="18" charset="0"/>
                <a:cs typeface="Times New Roman" panose="02020603050405020304" pitchFamily="18" charset="0"/>
              </a:rPr>
              <a:t> </a:t>
            </a:r>
            <a:r>
              <a:rPr lang="vi-VN" sz="2200" b="1" i="1" dirty="0" smtClean="0">
                <a:latin typeface="Times New Roman" panose="02020603050405020304" pitchFamily="18" charset="0"/>
                <a:cs typeface="Times New Roman" panose="02020603050405020304" pitchFamily="18" charset="0"/>
              </a:rPr>
              <a:t>phát </a:t>
            </a:r>
            <a:r>
              <a:rPr lang="vi-VN" sz="2200" b="1" i="1" dirty="0">
                <a:latin typeface="Times New Roman" panose="02020603050405020304" pitchFamily="18" charset="0"/>
                <a:cs typeface="Times New Roman" panose="02020603050405020304" pitchFamily="18" charset="0"/>
              </a:rPr>
              <a:t>triển </a:t>
            </a:r>
            <a:r>
              <a:rPr lang="vi-VN" sz="2200" dirty="0">
                <a:latin typeface="Times New Roman" panose="02020603050405020304" pitchFamily="18" charset="0"/>
                <a:cs typeface="Times New Roman" panose="02020603050405020304" pitchFamily="18" charset="0"/>
              </a:rPr>
              <a:t>sẽ giúp hoạt động </a:t>
            </a:r>
            <a:r>
              <a:rPr lang="en-US" sz="2200" dirty="0" smtClean="0">
                <a:latin typeface="Times New Roman" panose="02020603050405020304" pitchFamily="18" charset="0"/>
                <a:cs typeface="Times New Roman" panose="02020603050405020304" pitchFamily="18" charset="0"/>
              </a:rPr>
              <a:t>XNK</a:t>
            </a:r>
            <a:r>
              <a:rPr lang="vi-VN" sz="2200" dirty="0" smtClean="0">
                <a:latin typeface="Times New Roman" panose="02020603050405020304" pitchFamily="18" charset="0"/>
                <a:cs typeface="Times New Roman" panose="02020603050405020304" pitchFamily="18" charset="0"/>
              </a:rPr>
              <a:t> </a:t>
            </a:r>
            <a:r>
              <a:rPr lang="vi-VN" sz="2200" dirty="0">
                <a:latin typeface="Times New Roman" panose="02020603050405020304" pitchFamily="18" charset="0"/>
                <a:cs typeface="Times New Roman" panose="02020603050405020304" pitchFamily="18" charset="0"/>
              </a:rPr>
              <a:t>tăng trưởng mạnh từ đó tăng thu nhập cho nền kinh tế quốc dân tạo công ăn việc làm cho nền kinh </a:t>
            </a:r>
            <a:r>
              <a:rPr lang="vi-VN" sz="2200" dirty="0" smtClean="0">
                <a:latin typeface="Times New Roman" panose="02020603050405020304" pitchFamily="18" charset="0"/>
                <a:cs typeface="Times New Roman" panose="02020603050405020304" pitchFamily="18" charset="0"/>
              </a:rPr>
              <a:t>tế</a:t>
            </a:r>
            <a:r>
              <a:rPr lang="en-US" sz="2200" dirty="0" smtClean="0">
                <a:latin typeface="Times New Roman" panose="02020603050405020304" pitchFamily="18" charset="0"/>
                <a:cs typeface="Times New Roman" panose="02020603050405020304" pitchFamily="18" charset="0"/>
              </a:rPr>
              <a:t>, </a:t>
            </a:r>
            <a:r>
              <a:rPr lang="en-US" sz="2200" dirty="0" err="1" smtClean="0">
                <a:latin typeface="Times New Roman" panose="02020603050405020304" pitchFamily="18" charset="0"/>
                <a:cs typeface="Times New Roman" panose="02020603050405020304" pitchFamily="18" charset="0"/>
              </a:rPr>
              <a:t>nâng</a:t>
            </a:r>
            <a:r>
              <a:rPr lang="en-US" sz="2200" dirty="0" smtClean="0">
                <a:latin typeface="Times New Roman" panose="02020603050405020304" pitchFamily="18" charset="0"/>
                <a:cs typeface="Times New Roman" panose="02020603050405020304" pitchFamily="18" charset="0"/>
              </a:rPr>
              <a:t> </a:t>
            </a:r>
            <a:r>
              <a:rPr lang="en-US" sz="2200" dirty="0" err="1" smtClean="0">
                <a:latin typeface="Times New Roman" panose="02020603050405020304" pitchFamily="18" charset="0"/>
                <a:cs typeface="Times New Roman" panose="02020603050405020304" pitchFamily="18" charset="0"/>
              </a:rPr>
              <a:t>cao</a:t>
            </a:r>
            <a:r>
              <a:rPr lang="vi-VN" sz="2200" dirty="0" smtClean="0">
                <a:latin typeface="Times New Roman" panose="02020603050405020304" pitchFamily="18" charset="0"/>
                <a:cs typeface="Times New Roman" panose="02020603050405020304" pitchFamily="18" charset="0"/>
              </a:rPr>
              <a:t> </a:t>
            </a:r>
            <a:r>
              <a:rPr lang="vi-VN" sz="2200" dirty="0">
                <a:latin typeface="Times New Roman" panose="02020603050405020304" pitchFamily="18" charset="0"/>
                <a:cs typeface="Times New Roman" panose="02020603050405020304" pitchFamily="18" charset="0"/>
              </a:rPr>
              <a:t>chất lượng cuộc sống của người dân cũng tăng cao</a:t>
            </a:r>
            <a:endParaRPr lang="en-US" sz="22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5888639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down)">
                                      <p:cBhvr>
                                        <p:cTn id="7" dur="500"/>
                                        <p:tgtEl>
                                          <p:spTgt spid="6"/>
                                        </p:tgtEl>
                                      </p:cBhvr>
                                    </p:animEffect>
                                  </p:childTnLst>
                                </p:cTn>
                              </p:par>
                              <p:par>
                                <p:cTn id="8" presetID="22" presetClass="entr" presetSubtype="4" fill="hold" grpId="0"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wipe(down)">
                                      <p:cBhvr>
                                        <p:cTn id="10" dur="500"/>
                                        <p:tgtEl>
                                          <p:spTgt spid="7"/>
                                        </p:tgtEl>
                                      </p:cBhvr>
                                    </p:animEffect>
                                  </p:childTnLst>
                                </p:cTn>
                              </p:par>
                              <p:par>
                                <p:cTn id="11" presetID="22" presetClass="entr" presetSubtype="4" fill="hold" nodeType="withEffect">
                                  <p:stCondLst>
                                    <p:cond delay="0"/>
                                  </p:stCondLst>
                                  <p:childTnLst>
                                    <p:set>
                                      <p:cBhvr>
                                        <p:cTn id="12" dur="1" fill="hold">
                                          <p:stCondLst>
                                            <p:cond delay="0"/>
                                          </p:stCondLst>
                                        </p:cTn>
                                        <p:tgtEl>
                                          <p:spTgt spid="1026"/>
                                        </p:tgtEl>
                                        <p:attrNameLst>
                                          <p:attrName>style.visibility</p:attrName>
                                        </p:attrNameLst>
                                      </p:cBhvr>
                                      <p:to>
                                        <p:strVal val="visible"/>
                                      </p:to>
                                    </p:set>
                                    <p:animEffect transition="in" filter="wipe(down)">
                                      <p:cBhvr>
                                        <p:cTn id="13" dur="500"/>
                                        <p:tgtEl>
                                          <p:spTgt spid="1026"/>
                                        </p:tgtEl>
                                      </p:cBhvr>
                                    </p:animEffect>
                                  </p:childTnLst>
                                </p:cTn>
                              </p:par>
                            </p:childTnLst>
                          </p:cTn>
                        </p:par>
                      </p:childTnLst>
                    </p:cTn>
                  </p:par>
                  <p:par>
                    <p:cTn id="14" fill="hold">
                      <p:stCondLst>
                        <p:cond delay="indefinite"/>
                      </p:stCondLst>
                      <p:childTnLst>
                        <p:par>
                          <p:cTn id="15" fill="hold">
                            <p:stCondLst>
                              <p:cond delay="0"/>
                            </p:stCondLst>
                            <p:childTnLst>
                              <p:par>
                                <p:cTn id="16" presetID="42" presetClass="entr" presetSubtype="0" fill="hold" nodeType="clickEffect">
                                  <p:stCondLst>
                                    <p:cond delay="0"/>
                                  </p:stCondLst>
                                  <p:childTnLst>
                                    <p:set>
                                      <p:cBhvr>
                                        <p:cTn id="17" dur="1" fill="hold">
                                          <p:stCondLst>
                                            <p:cond delay="0"/>
                                          </p:stCondLst>
                                        </p:cTn>
                                        <p:tgtEl>
                                          <p:spTgt spid="2">
                                            <p:txEl>
                                              <p:pRg st="0" end="0"/>
                                            </p:txEl>
                                          </p:spTgt>
                                        </p:tgtEl>
                                        <p:attrNameLst>
                                          <p:attrName>style.visibility</p:attrName>
                                        </p:attrNameLst>
                                      </p:cBhvr>
                                      <p:to>
                                        <p:strVal val="visible"/>
                                      </p:to>
                                    </p:set>
                                    <p:animEffect transition="in" filter="fade">
                                      <p:cBhvr>
                                        <p:cTn id="18" dur="1000"/>
                                        <p:tgtEl>
                                          <p:spTgt spid="2">
                                            <p:txEl>
                                              <p:pRg st="0" end="0"/>
                                            </p:txEl>
                                          </p:spTgt>
                                        </p:tgtEl>
                                      </p:cBhvr>
                                    </p:animEffect>
                                    <p:anim calcmode="lin" valueType="num">
                                      <p:cBhvr>
                                        <p:cTn id="19" dur="1000" fill="hold"/>
                                        <p:tgtEl>
                                          <p:spTgt spid="2">
                                            <p:txEl>
                                              <p:pRg st="0" end="0"/>
                                            </p:txEl>
                                          </p:spTgt>
                                        </p:tgtEl>
                                        <p:attrNameLst>
                                          <p:attrName>ppt_x</p:attrName>
                                        </p:attrNameLst>
                                      </p:cBhvr>
                                      <p:tavLst>
                                        <p:tav tm="0">
                                          <p:val>
                                            <p:strVal val="#ppt_x"/>
                                          </p:val>
                                        </p:tav>
                                        <p:tav tm="100000">
                                          <p:val>
                                            <p:strVal val="#ppt_x"/>
                                          </p:val>
                                        </p:tav>
                                      </p:tavLst>
                                    </p:anim>
                                    <p:anim calcmode="lin" valueType="num">
                                      <p:cBhvr>
                                        <p:cTn id="20" dur="1000" fill="hold"/>
                                        <p:tgtEl>
                                          <p:spTgt spid="2">
                                            <p:txEl>
                                              <p:pRg st="0" end="0"/>
                                            </p:txEl>
                                          </p:spTgt>
                                        </p:tgtEl>
                                        <p:attrNameLst>
                                          <p:attrName>ppt_y</p:attrName>
                                        </p:attrNameLst>
                                      </p:cBhvr>
                                      <p:tavLst>
                                        <p:tav tm="0">
                                          <p:val>
                                            <p:strVal val="#ppt_y+.1"/>
                                          </p:val>
                                        </p:tav>
                                        <p:tav tm="100000">
                                          <p:val>
                                            <p:strVal val="#ppt_y"/>
                                          </p:val>
                                        </p:tav>
                                      </p:tavLst>
                                    </p:anim>
                                  </p:childTnLst>
                                </p:cTn>
                              </p:par>
                              <p:par>
                                <p:cTn id="21" presetID="42" presetClass="entr" presetSubtype="0" fill="hold" nodeType="withEffect">
                                  <p:stCondLst>
                                    <p:cond delay="0"/>
                                  </p:stCondLst>
                                  <p:childTnLst>
                                    <p:set>
                                      <p:cBhvr>
                                        <p:cTn id="22" dur="1" fill="hold">
                                          <p:stCondLst>
                                            <p:cond delay="0"/>
                                          </p:stCondLst>
                                        </p:cTn>
                                        <p:tgtEl>
                                          <p:spTgt spid="2">
                                            <p:txEl>
                                              <p:pRg st="1" end="1"/>
                                            </p:txEl>
                                          </p:spTgt>
                                        </p:tgtEl>
                                        <p:attrNameLst>
                                          <p:attrName>style.visibility</p:attrName>
                                        </p:attrNameLst>
                                      </p:cBhvr>
                                      <p:to>
                                        <p:strVal val="visible"/>
                                      </p:to>
                                    </p:set>
                                    <p:animEffect transition="in" filter="fade">
                                      <p:cBhvr>
                                        <p:cTn id="23" dur="1000"/>
                                        <p:tgtEl>
                                          <p:spTgt spid="2">
                                            <p:txEl>
                                              <p:pRg st="1" end="1"/>
                                            </p:txEl>
                                          </p:spTgt>
                                        </p:tgtEl>
                                      </p:cBhvr>
                                    </p:animEffect>
                                    <p:anim calcmode="lin" valueType="num">
                                      <p:cBhvr>
                                        <p:cTn id="24" dur="1000" fill="hold"/>
                                        <p:tgtEl>
                                          <p:spTgt spid="2">
                                            <p:txEl>
                                              <p:pRg st="1" end="1"/>
                                            </p:txEl>
                                          </p:spTgt>
                                        </p:tgtEl>
                                        <p:attrNameLst>
                                          <p:attrName>ppt_x</p:attrName>
                                        </p:attrNameLst>
                                      </p:cBhvr>
                                      <p:tavLst>
                                        <p:tav tm="0">
                                          <p:val>
                                            <p:strVal val="#ppt_x"/>
                                          </p:val>
                                        </p:tav>
                                        <p:tav tm="100000">
                                          <p:val>
                                            <p:strVal val="#ppt_x"/>
                                          </p:val>
                                        </p:tav>
                                      </p:tavLst>
                                    </p:anim>
                                    <p:anim calcmode="lin" valueType="num">
                                      <p:cBhvr>
                                        <p:cTn id="25" dur="1000" fill="hold"/>
                                        <p:tgtEl>
                                          <p:spTgt spid="2">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42" presetClass="entr" presetSubtype="0" fill="hold" nodeType="clickEffect">
                                  <p:stCondLst>
                                    <p:cond delay="0"/>
                                  </p:stCondLst>
                                  <p:childTnLst>
                                    <p:set>
                                      <p:cBhvr>
                                        <p:cTn id="29" dur="1" fill="hold">
                                          <p:stCondLst>
                                            <p:cond delay="0"/>
                                          </p:stCondLst>
                                        </p:cTn>
                                        <p:tgtEl>
                                          <p:spTgt spid="3">
                                            <p:txEl>
                                              <p:pRg st="0" end="0"/>
                                            </p:txEl>
                                          </p:spTgt>
                                        </p:tgtEl>
                                        <p:attrNameLst>
                                          <p:attrName>style.visibility</p:attrName>
                                        </p:attrNameLst>
                                      </p:cBhvr>
                                      <p:to>
                                        <p:strVal val="visible"/>
                                      </p:to>
                                    </p:set>
                                    <p:animEffect transition="in" filter="fade">
                                      <p:cBhvr>
                                        <p:cTn id="30" dur="1000"/>
                                        <p:tgtEl>
                                          <p:spTgt spid="3">
                                            <p:txEl>
                                              <p:pRg st="0" end="0"/>
                                            </p:txEl>
                                          </p:spTgt>
                                        </p:tgtEl>
                                      </p:cBhvr>
                                    </p:animEffect>
                                    <p:anim calcmode="lin" valueType="num">
                                      <p:cBhvr>
                                        <p:cTn id="31"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32"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42" presetClass="entr" presetSubtype="0" fill="hold" nodeType="clickEffect">
                                  <p:stCondLst>
                                    <p:cond delay="0"/>
                                  </p:stCondLst>
                                  <p:childTnLst>
                                    <p:set>
                                      <p:cBhvr>
                                        <p:cTn id="36" dur="1" fill="hold">
                                          <p:stCondLst>
                                            <p:cond delay="0"/>
                                          </p:stCondLst>
                                        </p:cTn>
                                        <p:tgtEl>
                                          <p:spTgt spid="3">
                                            <p:txEl>
                                              <p:pRg st="1" end="1"/>
                                            </p:txEl>
                                          </p:spTgt>
                                        </p:tgtEl>
                                        <p:attrNameLst>
                                          <p:attrName>style.visibility</p:attrName>
                                        </p:attrNameLst>
                                      </p:cBhvr>
                                      <p:to>
                                        <p:strVal val="visible"/>
                                      </p:to>
                                    </p:set>
                                    <p:animEffect transition="in" filter="fade">
                                      <p:cBhvr>
                                        <p:cTn id="37" dur="1000"/>
                                        <p:tgtEl>
                                          <p:spTgt spid="3">
                                            <p:txEl>
                                              <p:pRg st="1" end="1"/>
                                            </p:txEl>
                                          </p:spTgt>
                                        </p:tgtEl>
                                      </p:cBhvr>
                                    </p:animEffect>
                                    <p:anim calcmode="lin" valueType="num">
                                      <p:cBhvr>
                                        <p:cTn id="38"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39"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40" fill="hold">
                      <p:stCondLst>
                        <p:cond delay="indefinite"/>
                      </p:stCondLst>
                      <p:childTnLst>
                        <p:par>
                          <p:cTn id="41" fill="hold">
                            <p:stCondLst>
                              <p:cond delay="0"/>
                            </p:stCondLst>
                            <p:childTnLst>
                              <p:par>
                                <p:cTn id="42" presetID="42" presetClass="entr" presetSubtype="0" fill="hold" nodeType="clickEffect">
                                  <p:stCondLst>
                                    <p:cond delay="0"/>
                                  </p:stCondLst>
                                  <p:childTnLst>
                                    <p:set>
                                      <p:cBhvr>
                                        <p:cTn id="43" dur="1" fill="hold">
                                          <p:stCondLst>
                                            <p:cond delay="0"/>
                                          </p:stCondLst>
                                        </p:cTn>
                                        <p:tgtEl>
                                          <p:spTgt spid="3">
                                            <p:txEl>
                                              <p:pRg st="2" end="2"/>
                                            </p:txEl>
                                          </p:spTgt>
                                        </p:tgtEl>
                                        <p:attrNameLst>
                                          <p:attrName>style.visibility</p:attrName>
                                        </p:attrNameLst>
                                      </p:cBhvr>
                                      <p:to>
                                        <p:strVal val="visible"/>
                                      </p:to>
                                    </p:set>
                                    <p:animEffect transition="in" filter="fade">
                                      <p:cBhvr>
                                        <p:cTn id="44" dur="1000"/>
                                        <p:tgtEl>
                                          <p:spTgt spid="3">
                                            <p:txEl>
                                              <p:pRg st="2" end="2"/>
                                            </p:txEl>
                                          </p:spTgt>
                                        </p:tgtEl>
                                      </p:cBhvr>
                                    </p:animEffect>
                                    <p:anim calcmode="lin" valueType="num">
                                      <p:cBhvr>
                                        <p:cTn id="45"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46"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47" fill="hold">
                      <p:stCondLst>
                        <p:cond delay="indefinite"/>
                      </p:stCondLst>
                      <p:childTnLst>
                        <p:par>
                          <p:cTn id="48" fill="hold">
                            <p:stCondLst>
                              <p:cond delay="0"/>
                            </p:stCondLst>
                            <p:childTnLst>
                              <p:par>
                                <p:cTn id="49" presetID="16" presetClass="entr" presetSubtype="21" fill="hold" nodeType="clickEffect">
                                  <p:stCondLst>
                                    <p:cond delay="0"/>
                                  </p:stCondLst>
                                  <p:childTnLst>
                                    <p:set>
                                      <p:cBhvr>
                                        <p:cTn id="50" dur="1" fill="hold">
                                          <p:stCondLst>
                                            <p:cond delay="0"/>
                                          </p:stCondLst>
                                        </p:cTn>
                                        <p:tgtEl>
                                          <p:spTgt spid="3">
                                            <p:txEl>
                                              <p:pRg st="3" end="3"/>
                                            </p:txEl>
                                          </p:spTgt>
                                        </p:tgtEl>
                                        <p:attrNameLst>
                                          <p:attrName>style.visibility</p:attrName>
                                        </p:attrNameLst>
                                      </p:cBhvr>
                                      <p:to>
                                        <p:strVal val="visible"/>
                                      </p:to>
                                    </p:set>
                                    <p:animEffect transition="in" filter="barn(inVertical)">
                                      <p:cBhvr>
                                        <p:cTn id="51" dur="500"/>
                                        <p:tgtEl>
                                          <p:spTgt spid="3">
                                            <p:txEl>
                                              <p:pRg st="3" end="3"/>
                                            </p:txEl>
                                          </p:spTgt>
                                        </p:tgtEl>
                                      </p:cBhvr>
                                    </p:animEffect>
                                  </p:childTnLst>
                                </p:cTn>
                              </p:par>
                            </p:childTnLst>
                          </p:cTn>
                        </p:par>
                      </p:childTnLst>
                    </p:cTn>
                  </p:par>
                  <p:par>
                    <p:cTn id="52" fill="hold">
                      <p:stCondLst>
                        <p:cond delay="indefinite"/>
                      </p:stCondLst>
                      <p:childTnLst>
                        <p:par>
                          <p:cTn id="53" fill="hold">
                            <p:stCondLst>
                              <p:cond delay="0"/>
                            </p:stCondLst>
                            <p:childTnLst>
                              <p:par>
                                <p:cTn id="54" presetID="42" presetClass="entr" presetSubtype="0" fill="hold" grpId="0" nodeType="clickEffect">
                                  <p:stCondLst>
                                    <p:cond delay="0"/>
                                  </p:stCondLst>
                                  <p:childTnLst>
                                    <p:set>
                                      <p:cBhvr>
                                        <p:cTn id="55" dur="1" fill="hold">
                                          <p:stCondLst>
                                            <p:cond delay="0"/>
                                          </p:stCondLst>
                                        </p:cTn>
                                        <p:tgtEl>
                                          <p:spTgt spid="4"/>
                                        </p:tgtEl>
                                        <p:attrNameLst>
                                          <p:attrName>style.visibility</p:attrName>
                                        </p:attrNameLst>
                                      </p:cBhvr>
                                      <p:to>
                                        <p:strVal val="visible"/>
                                      </p:to>
                                    </p:set>
                                    <p:animEffect transition="in" filter="fade">
                                      <p:cBhvr>
                                        <p:cTn id="56" dur="1000"/>
                                        <p:tgtEl>
                                          <p:spTgt spid="4"/>
                                        </p:tgtEl>
                                      </p:cBhvr>
                                    </p:animEffect>
                                    <p:anim calcmode="lin" valueType="num">
                                      <p:cBhvr>
                                        <p:cTn id="57" dur="1000" fill="hold"/>
                                        <p:tgtEl>
                                          <p:spTgt spid="4"/>
                                        </p:tgtEl>
                                        <p:attrNameLst>
                                          <p:attrName>ppt_x</p:attrName>
                                        </p:attrNameLst>
                                      </p:cBhvr>
                                      <p:tavLst>
                                        <p:tav tm="0">
                                          <p:val>
                                            <p:strVal val="#ppt_x"/>
                                          </p:val>
                                        </p:tav>
                                        <p:tav tm="100000">
                                          <p:val>
                                            <p:strVal val="#ppt_x"/>
                                          </p:val>
                                        </p:tav>
                                      </p:tavLst>
                                    </p:anim>
                                    <p:anim calcmode="lin" valueType="num">
                                      <p:cBhvr>
                                        <p:cTn id="58"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p:bldP spid="4"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p:cNvSpPr txBox="1"/>
          <p:nvPr/>
        </p:nvSpPr>
        <p:spPr>
          <a:xfrm>
            <a:off x="244213" y="359390"/>
            <a:ext cx="8839200" cy="461665"/>
          </a:xfrm>
          <a:prstGeom prst="rect">
            <a:avLst/>
          </a:prstGeom>
          <a:noFill/>
        </p:spPr>
        <p:txBody>
          <a:bodyPr wrap="square" rtlCol="0">
            <a:spAutoFit/>
          </a:bodyPr>
          <a:lstStyle/>
          <a:p>
            <a:pPr marL="457200" indent="-457200">
              <a:buFont typeface="Wingdings" panose="05000000000000000000" pitchFamily="2" charset="2"/>
              <a:buChar char="§"/>
            </a:pPr>
            <a:r>
              <a:rPr lang="en-US" sz="2400" b="1" dirty="0" err="1" smtClean="0">
                <a:latin typeface="Times New Roman" panose="02020603050405020304" pitchFamily="18" charset="0"/>
                <a:cs typeface="Times New Roman" panose="02020603050405020304" pitchFamily="18" charset="0"/>
              </a:rPr>
              <a:t>Quan</a:t>
            </a:r>
            <a:r>
              <a:rPr lang="en-US" sz="2400" b="1" dirty="0" smtClean="0">
                <a:latin typeface="Times New Roman" panose="02020603050405020304" pitchFamily="18" charset="0"/>
                <a:cs typeface="Times New Roman" panose="02020603050405020304" pitchFamily="18" charset="0"/>
              </a:rPr>
              <a:t> </a:t>
            </a:r>
            <a:r>
              <a:rPr lang="en-US" sz="2400" b="1" dirty="0" err="1" smtClean="0">
                <a:latin typeface="Times New Roman" panose="02020603050405020304" pitchFamily="18" charset="0"/>
                <a:cs typeface="Times New Roman" panose="02020603050405020304" pitchFamily="18" charset="0"/>
              </a:rPr>
              <a:t>hệ</a:t>
            </a:r>
            <a:r>
              <a:rPr lang="en-US" sz="2400" b="1" dirty="0" smtClean="0">
                <a:latin typeface="Times New Roman" panose="02020603050405020304" pitchFamily="18" charset="0"/>
                <a:cs typeface="Times New Roman" panose="02020603050405020304" pitchFamily="18" charset="0"/>
              </a:rPr>
              <a:t> </a:t>
            </a:r>
            <a:r>
              <a:rPr lang="en-US" sz="2400" b="1" dirty="0" err="1" smtClean="0">
                <a:latin typeface="Times New Roman" panose="02020603050405020304" pitchFamily="18" charset="0"/>
                <a:cs typeface="Times New Roman" panose="02020603050405020304" pitchFamily="18" charset="0"/>
              </a:rPr>
              <a:t>hợp</a:t>
            </a:r>
            <a:r>
              <a:rPr lang="en-US" sz="2400" b="1" dirty="0" smtClean="0">
                <a:latin typeface="Times New Roman" panose="02020603050405020304" pitchFamily="18" charset="0"/>
                <a:cs typeface="Times New Roman" panose="02020603050405020304" pitchFamily="18" charset="0"/>
              </a:rPr>
              <a:t> </a:t>
            </a:r>
            <a:r>
              <a:rPr lang="en-US" sz="2400" b="1" dirty="0" err="1" smtClean="0">
                <a:latin typeface="Times New Roman" panose="02020603050405020304" pitchFamily="18" charset="0"/>
                <a:cs typeface="Times New Roman" panose="02020603050405020304" pitchFamily="18" charset="0"/>
              </a:rPr>
              <a:t>tác</a:t>
            </a:r>
            <a:r>
              <a:rPr lang="en-US" sz="2400" b="1" dirty="0" smtClean="0">
                <a:latin typeface="Times New Roman" panose="02020603050405020304" pitchFamily="18" charset="0"/>
                <a:cs typeface="Times New Roman" panose="02020603050405020304" pitchFamily="18" charset="0"/>
              </a:rPr>
              <a:t> </a:t>
            </a:r>
            <a:r>
              <a:rPr lang="en-US" sz="2400" b="1" dirty="0" err="1" smtClean="0">
                <a:latin typeface="Times New Roman" panose="02020603050405020304" pitchFamily="18" charset="0"/>
                <a:cs typeface="Times New Roman" panose="02020603050405020304" pitchFamily="18" charset="0"/>
              </a:rPr>
              <a:t>quốc</a:t>
            </a:r>
            <a:r>
              <a:rPr lang="en-US" sz="2400" b="1" dirty="0" smtClean="0">
                <a:latin typeface="Times New Roman" panose="02020603050405020304" pitchFamily="18" charset="0"/>
                <a:cs typeface="Times New Roman" panose="02020603050405020304" pitchFamily="18" charset="0"/>
              </a:rPr>
              <a:t> </a:t>
            </a:r>
            <a:r>
              <a:rPr lang="en-US" sz="2400" b="1" dirty="0" err="1" smtClean="0">
                <a:latin typeface="Times New Roman" panose="02020603050405020304" pitchFamily="18" charset="0"/>
                <a:cs typeface="Times New Roman" panose="02020603050405020304" pitchFamily="18" charset="0"/>
              </a:rPr>
              <a:t>tế</a:t>
            </a:r>
            <a:r>
              <a:rPr lang="en-US" sz="2400" b="1" dirty="0" smtClean="0">
                <a:latin typeface="Times New Roman" panose="02020603050405020304" pitchFamily="18" charset="0"/>
                <a:cs typeface="Times New Roman" panose="02020603050405020304" pitchFamily="18" charset="0"/>
              </a:rPr>
              <a:t> </a:t>
            </a:r>
            <a:r>
              <a:rPr lang="en-US" sz="2400" b="1" dirty="0" err="1" smtClean="0">
                <a:latin typeface="Times New Roman" panose="02020603050405020304" pitchFamily="18" charset="0"/>
                <a:cs typeface="Times New Roman" panose="02020603050405020304" pitchFamily="18" charset="0"/>
              </a:rPr>
              <a:t>về</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văn</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hóa</a:t>
            </a:r>
            <a:r>
              <a:rPr lang="en-US" sz="2400" b="1" dirty="0">
                <a:latin typeface="Times New Roman" panose="02020603050405020304" pitchFamily="18" charset="0"/>
                <a:cs typeface="Times New Roman" panose="02020603050405020304" pitchFamily="18" charset="0"/>
              </a:rPr>
              <a:t> , </a:t>
            </a:r>
            <a:r>
              <a:rPr lang="en-US" sz="2400" b="1" dirty="0" smtClean="0">
                <a:latin typeface="Times New Roman" panose="02020603050405020304" pitchFamily="18" charset="0"/>
                <a:cs typeface="Times New Roman" panose="02020603050405020304" pitchFamily="18" charset="0"/>
              </a:rPr>
              <a:t>KH-KT</a:t>
            </a:r>
            <a:endParaRPr lang="en-US" sz="2400" b="1" dirty="0">
              <a:latin typeface="Times New Roman" panose="02020603050405020304" pitchFamily="18" charset="0"/>
              <a:cs typeface="Times New Roman" panose="02020603050405020304" pitchFamily="18" charset="0"/>
            </a:endParaRPr>
          </a:p>
        </p:txBody>
      </p:sp>
      <p:pic>
        <p:nvPicPr>
          <p:cNvPr id="10" name="Picture 1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81000" y="1015023"/>
            <a:ext cx="4138364" cy="233907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1" name="Picture 14" descr="Kết quả hình ảnh cho TÌNH HÌNH HỢP TÁC QUỐC TẾ CỦA VN"/>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029200" y="1015023"/>
            <a:ext cx="3581400" cy="2221307"/>
          </a:xfrm>
          <a:prstGeom prst="rect">
            <a:avLst/>
          </a:prstGeom>
          <a:noFill/>
          <a:extLst>
            <a:ext uri="{909E8E84-426E-40DD-AFC4-6F175D3DCCD1}">
              <a14:hiddenFill xmlns:a14="http://schemas.microsoft.com/office/drawing/2010/main">
                <a:solidFill>
                  <a:srgbClr val="FFFFFF"/>
                </a:solidFill>
              </a14:hiddenFill>
            </a:ext>
          </a:extLst>
        </p:spPr>
      </p:pic>
      <p:pic>
        <p:nvPicPr>
          <p:cNvPr id="12" name="Picture 15"/>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161436" y="3733800"/>
            <a:ext cx="3735528" cy="276228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6649493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ppt_x"/>
                                          </p:val>
                                        </p:tav>
                                        <p:tav tm="100000">
                                          <p:val>
                                            <p:strVal val="#ppt_x"/>
                                          </p:val>
                                        </p:tav>
                                      </p:tavLst>
                                    </p:anim>
                                    <p:anim calcmode="lin" valueType="num">
                                      <p:cBhvr additive="base">
                                        <p:cTn id="8" dur="500" fill="hold"/>
                                        <p:tgtEl>
                                          <p:spTgt spid="9"/>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10"/>
                                        </p:tgtEl>
                                        <p:attrNameLst>
                                          <p:attrName>style.visibility</p:attrName>
                                        </p:attrNameLst>
                                      </p:cBhvr>
                                      <p:to>
                                        <p:strVal val="visible"/>
                                      </p:to>
                                    </p:set>
                                    <p:anim calcmode="lin" valueType="num">
                                      <p:cBhvr additive="base">
                                        <p:cTn id="11" dur="500" fill="hold"/>
                                        <p:tgtEl>
                                          <p:spTgt spid="10"/>
                                        </p:tgtEl>
                                        <p:attrNameLst>
                                          <p:attrName>ppt_x</p:attrName>
                                        </p:attrNameLst>
                                      </p:cBhvr>
                                      <p:tavLst>
                                        <p:tav tm="0">
                                          <p:val>
                                            <p:strVal val="#ppt_x"/>
                                          </p:val>
                                        </p:tav>
                                        <p:tav tm="100000">
                                          <p:val>
                                            <p:strVal val="#ppt_x"/>
                                          </p:val>
                                        </p:tav>
                                      </p:tavLst>
                                    </p:anim>
                                    <p:anim calcmode="lin" valueType="num">
                                      <p:cBhvr additive="base">
                                        <p:cTn id="12" dur="500" fill="hold"/>
                                        <p:tgtEl>
                                          <p:spTgt spid="10"/>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11"/>
                                        </p:tgtEl>
                                        <p:attrNameLst>
                                          <p:attrName>style.visibility</p:attrName>
                                        </p:attrNameLst>
                                      </p:cBhvr>
                                      <p:to>
                                        <p:strVal val="visible"/>
                                      </p:to>
                                    </p:set>
                                    <p:anim calcmode="lin" valueType="num">
                                      <p:cBhvr additive="base">
                                        <p:cTn id="15" dur="500" fill="hold"/>
                                        <p:tgtEl>
                                          <p:spTgt spid="11"/>
                                        </p:tgtEl>
                                        <p:attrNameLst>
                                          <p:attrName>ppt_x</p:attrName>
                                        </p:attrNameLst>
                                      </p:cBhvr>
                                      <p:tavLst>
                                        <p:tav tm="0">
                                          <p:val>
                                            <p:strVal val="#ppt_x"/>
                                          </p:val>
                                        </p:tav>
                                        <p:tav tm="100000">
                                          <p:val>
                                            <p:strVal val="#ppt_x"/>
                                          </p:val>
                                        </p:tav>
                                      </p:tavLst>
                                    </p:anim>
                                    <p:anim calcmode="lin" valueType="num">
                                      <p:cBhvr additive="base">
                                        <p:cTn id="16" dur="500" fill="hold"/>
                                        <p:tgtEl>
                                          <p:spTgt spid="11"/>
                                        </p:tgtEl>
                                        <p:attrNameLst>
                                          <p:attrName>ppt_y</p:attrName>
                                        </p:attrNameLst>
                                      </p:cBhvr>
                                      <p:tavLst>
                                        <p:tav tm="0">
                                          <p:val>
                                            <p:strVal val="1+#ppt_h/2"/>
                                          </p:val>
                                        </p:tav>
                                        <p:tav tm="100000">
                                          <p:val>
                                            <p:strVal val="#ppt_y"/>
                                          </p:val>
                                        </p:tav>
                                      </p:tavLst>
                                    </p:anim>
                                  </p:childTnLst>
                                </p:cTn>
                              </p:par>
                              <p:par>
                                <p:cTn id="17" presetID="2" presetClass="entr" presetSubtype="4" fill="hold" nodeType="withEffect">
                                  <p:stCondLst>
                                    <p:cond delay="0"/>
                                  </p:stCondLst>
                                  <p:childTnLst>
                                    <p:set>
                                      <p:cBhvr>
                                        <p:cTn id="18" dur="1" fill="hold">
                                          <p:stCondLst>
                                            <p:cond delay="0"/>
                                          </p:stCondLst>
                                        </p:cTn>
                                        <p:tgtEl>
                                          <p:spTgt spid="12"/>
                                        </p:tgtEl>
                                        <p:attrNameLst>
                                          <p:attrName>style.visibility</p:attrName>
                                        </p:attrNameLst>
                                      </p:cBhvr>
                                      <p:to>
                                        <p:strVal val="visible"/>
                                      </p:to>
                                    </p:set>
                                    <p:anim calcmode="lin" valueType="num">
                                      <p:cBhvr additive="base">
                                        <p:cTn id="19" dur="500" fill="hold"/>
                                        <p:tgtEl>
                                          <p:spTgt spid="12"/>
                                        </p:tgtEl>
                                        <p:attrNameLst>
                                          <p:attrName>ppt_x</p:attrName>
                                        </p:attrNameLst>
                                      </p:cBhvr>
                                      <p:tavLst>
                                        <p:tav tm="0">
                                          <p:val>
                                            <p:strVal val="#ppt_x"/>
                                          </p:val>
                                        </p:tav>
                                        <p:tav tm="100000">
                                          <p:val>
                                            <p:strVal val="#ppt_x"/>
                                          </p:val>
                                        </p:tav>
                                      </p:tavLst>
                                    </p:anim>
                                    <p:anim calcmode="lin" valueType="num">
                                      <p:cBhvr additive="base">
                                        <p:cTn id="20"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381749" y="347933"/>
            <a:ext cx="3251211" cy="609398"/>
          </a:xfrm>
          <a:prstGeom prst="rect">
            <a:avLst/>
          </a:prstGeom>
        </p:spPr>
        <p:txBody>
          <a:bodyPr wrap="none">
            <a:spAutoFit/>
          </a:bodyPr>
          <a:lstStyle/>
          <a:p>
            <a:pPr marL="457200" indent="-457200" algn="just">
              <a:lnSpc>
                <a:spcPct val="120000"/>
              </a:lnSpc>
              <a:spcBef>
                <a:spcPts val="300"/>
              </a:spcBef>
              <a:spcAft>
                <a:spcPts val="300"/>
              </a:spcAft>
              <a:buFont typeface="Wingdings" panose="05000000000000000000" pitchFamily="2" charset="2"/>
              <a:buChar char="v"/>
              <a:tabLst>
                <a:tab pos="342900" algn="l"/>
              </a:tabLst>
            </a:pPr>
            <a:r>
              <a:rPr lang="en-US" sz="2800" b="1" i="1" dirty="0" err="1" smtClean="0">
                <a:solidFill>
                  <a:srgbClr val="FF0000"/>
                </a:solidFill>
                <a:latin typeface="Times New Roman"/>
                <a:ea typeface="Times New Roman"/>
                <a:cs typeface="Times New Roman"/>
              </a:rPr>
              <a:t>Sản</a:t>
            </a:r>
            <a:r>
              <a:rPr lang="en-US" sz="2800" b="1" i="1" dirty="0" smtClean="0">
                <a:solidFill>
                  <a:srgbClr val="FF0000"/>
                </a:solidFill>
                <a:latin typeface="Times New Roman"/>
                <a:ea typeface="Times New Roman"/>
                <a:cs typeface="Times New Roman"/>
              </a:rPr>
              <a:t> </a:t>
            </a:r>
            <a:r>
              <a:rPr lang="en-US" sz="2800" b="1" i="1" dirty="0" err="1">
                <a:solidFill>
                  <a:srgbClr val="FF0000"/>
                </a:solidFill>
                <a:latin typeface="Times New Roman"/>
                <a:ea typeface="Times New Roman"/>
                <a:cs typeface="Times New Roman"/>
              </a:rPr>
              <a:t>phẩm</a:t>
            </a:r>
            <a:r>
              <a:rPr lang="en-US" sz="2800" b="1" i="1" dirty="0">
                <a:solidFill>
                  <a:srgbClr val="FF0000"/>
                </a:solidFill>
                <a:latin typeface="Times New Roman"/>
                <a:ea typeface="Times New Roman"/>
                <a:cs typeface="Times New Roman"/>
              </a:rPr>
              <a:t> </a:t>
            </a:r>
            <a:r>
              <a:rPr lang="en-US" sz="2800" b="1" i="1" dirty="0" err="1">
                <a:solidFill>
                  <a:srgbClr val="FF0000"/>
                </a:solidFill>
                <a:latin typeface="Times New Roman"/>
                <a:ea typeface="Times New Roman"/>
                <a:cs typeface="Times New Roman"/>
              </a:rPr>
              <a:t>vận</a:t>
            </a:r>
            <a:r>
              <a:rPr lang="en-US" sz="2800" b="1" i="1" dirty="0">
                <a:solidFill>
                  <a:srgbClr val="FF0000"/>
                </a:solidFill>
                <a:latin typeface="Times New Roman"/>
                <a:ea typeface="Times New Roman"/>
                <a:cs typeface="Times New Roman"/>
              </a:rPr>
              <a:t> </a:t>
            </a:r>
            <a:r>
              <a:rPr lang="en-US" sz="2800" b="1" i="1" dirty="0" err="1">
                <a:solidFill>
                  <a:srgbClr val="FF0000"/>
                </a:solidFill>
                <a:latin typeface="Times New Roman"/>
                <a:ea typeface="Times New Roman"/>
                <a:cs typeface="Times New Roman"/>
              </a:rPr>
              <a:t>tải</a:t>
            </a:r>
            <a:endParaRPr lang="en-US" sz="2800" b="1" i="1" dirty="0">
              <a:solidFill>
                <a:srgbClr val="FF0000"/>
              </a:solidFill>
              <a:effectLst/>
              <a:latin typeface="Calibri"/>
              <a:ea typeface="Times New Roman"/>
              <a:cs typeface="Times New Roman"/>
            </a:endParaRPr>
          </a:p>
        </p:txBody>
      </p:sp>
      <p:sp>
        <p:nvSpPr>
          <p:cNvPr id="11" name="Rectangle 10"/>
          <p:cNvSpPr/>
          <p:nvPr/>
        </p:nvSpPr>
        <p:spPr>
          <a:xfrm>
            <a:off x="365858" y="-128804"/>
            <a:ext cx="7696200" cy="646331"/>
          </a:xfrm>
          <a:prstGeom prst="rect">
            <a:avLst/>
          </a:prstGeom>
        </p:spPr>
        <p:txBody>
          <a:bodyPr wrap="square">
            <a:spAutoFit/>
          </a:bodyPr>
          <a:lstStyle/>
          <a:p>
            <a:pPr lvl="0" algn="just">
              <a:lnSpc>
                <a:spcPct val="150000"/>
              </a:lnSpc>
            </a:pPr>
            <a:r>
              <a:rPr lang="en-US" sz="2400" b="1" cap="all"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1.1. </a:t>
            </a:r>
            <a:r>
              <a:rPr lang="en-US" sz="2400" b="1" cap="all"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Khái</a:t>
            </a:r>
            <a:r>
              <a:rPr lang="en-US" sz="2400" b="1" cap="all"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cap="all"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niệm</a:t>
            </a:r>
            <a:r>
              <a:rPr lang="en-US" sz="2400" b="1" cap="all"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cap="all"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về</a:t>
            </a:r>
            <a:r>
              <a:rPr lang="en-US" sz="2400" b="1" cap="all"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cap="all"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hành</a:t>
            </a:r>
            <a:r>
              <a:rPr lang="en-US" sz="2400" b="1" cap="all"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cap="all"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lang</a:t>
            </a:r>
            <a:r>
              <a:rPr lang="en-US" sz="2400" b="1" cap="all"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cap="all"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vận</a:t>
            </a:r>
            <a:r>
              <a:rPr lang="en-US" sz="2400" b="1" cap="all"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cap="all"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tải</a:t>
            </a:r>
            <a:endParaRPr lang="en-US" sz="2400" b="1" cap="all"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endParaRPr>
          </a:p>
        </p:txBody>
      </p:sp>
      <p:sp>
        <p:nvSpPr>
          <p:cNvPr id="5" name="Rectangle 4"/>
          <p:cNvSpPr/>
          <p:nvPr/>
        </p:nvSpPr>
        <p:spPr>
          <a:xfrm>
            <a:off x="0" y="825579"/>
            <a:ext cx="9144000" cy="6032421"/>
          </a:xfrm>
          <a:prstGeom prst="rect">
            <a:avLst/>
          </a:prstGeom>
        </p:spPr>
        <p:txBody>
          <a:bodyPr wrap="square">
            <a:spAutoFit/>
          </a:bodyPr>
          <a:lstStyle/>
          <a:p>
            <a:pPr>
              <a:spcBef>
                <a:spcPts val="600"/>
              </a:spcBef>
              <a:spcAft>
                <a:spcPts val="600"/>
              </a:spcAft>
            </a:pPr>
            <a:r>
              <a:rPr lang="vi-VN" sz="2400" b="1" dirty="0" smtClean="0">
                <a:latin typeface="Times New Roman" panose="02020603050405020304" pitchFamily="18" charset="0"/>
                <a:cs typeface="Times New Roman" panose="02020603050405020304" pitchFamily="18" charset="0"/>
              </a:rPr>
              <a:t>Vận tải là ngành sản xuất vật chất, được cấu thành bởi hai hoạt động chính: </a:t>
            </a:r>
            <a:endParaRPr lang="en-US" sz="2400" b="1" dirty="0" smtClean="0">
              <a:latin typeface="Times New Roman" panose="02020603050405020304" pitchFamily="18" charset="0"/>
              <a:cs typeface="Times New Roman" panose="02020603050405020304" pitchFamily="18" charset="0"/>
            </a:endParaRPr>
          </a:p>
          <a:p>
            <a:pPr marL="342900" indent="-342900" algn="just">
              <a:spcBef>
                <a:spcPts val="600"/>
              </a:spcBef>
              <a:spcAft>
                <a:spcPts val="600"/>
              </a:spcAft>
              <a:buFont typeface="Wingdings" panose="05000000000000000000" pitchFamily="2" charset="2"/>
              <a:buChar char="v"/>
            </a:pPr>
            <a:r>
              <a:rPr lang="vi-VN" sz="2400" b="1" dirty="0" smtClean="0">
                <a:latin typeface="Times New Roman" panose="02020603050405020304" pitchFamily="18" charset="0"/>
                <a:cs typeface="Times New Roman" panose="02020603050405020304" pitchFamily="18" charset="0"/>
              </a:rPr>
              <a:t>Hoạt </a:t>
            </a:r>
            <a:r>
              <a:rPr lang="vi-VN" sz="2400" b="1" dirty="0">
                <a:latin typeface="Times New Roman" panose="02020603050405020304" pitchFamily="18" charset="0"/>
                <a:cs typeface="Times New Roman" panose="02020603050405020304" pitchFamily="18" charset="0"/>
              </a:rPr>
              <a:t>động vận chuyển </a:t>
            </a:r>
            <a:r>
              <a:rPr lang="vi-VN" sz="2400" dirty="0">
                <a:latin typeface="Times New Roman" panose="02020603050405020304" pitchFamily="18" charset="0"/>
                <a:cs typeface="Times New Roman" panose="02020603050405020304" pitchFamily="18" charset="0"/>
              </a:rPr>
              <a:t>hay </a:t>
            </a:r>
            <a:r>
              <a:rPr lang="vi-VN" sz="2400" dirty="0" smtClean="0">
                <a:latin typeface="Times New Roman" panose="02020603050405020304" pitchFamily="18" charset="0"/>
                <a:cs typeface="Times New Roman" panose="02020603050405020304" pitchFamily="18" charset="0"/>
              </a:rPr>
              <a:t>còn </a:t>
            </a:r>
            <a:r>
              <a:rPr lang="vi-VN" sz="2400" dirty="0">
                <a:latin typeface="Times New Roman" panose="02020603050405020304" pitchFamily="18" charset="0"/>
                <a:cs typeface="Times New Roman" panose="02020603050405020304" pitchFamily="18" charset="0"/>
              </a:rPr>
              <a:t>gọi là quá trình dịch chuyển hàng hóa theo phương ngang và </a:t>
            </a:r>
            <a:r>
              <a:rPr lang="vi-VN" sz="2400" b="1" dirty="0">
                <a:latin typeface="Times New Roman" panose="02020603050405020304" pitchFamily="18" charset="0"/>
                <a:cs typeface="Times New Roman" panose="02020603050405020304" pitchFamily="18" charset="0"/>
              </a:rPr>
              <a:t>quá trình xếp dỡ, </a:t>
            </a:r>
            <a:r>
              <a:rPr lang="vi-VN" sz="2400" dirty="0">
                <a:latin typeface="Times New Roman" panose="02020603050405020304" pitchFamily="18" charset="0"/>
                <a:cs typeface="Times New Roman" panose="02020603050405020304" pitchFamily="18" charset="0"/>
              </a:rPr>
              <a:t>khoa học gọi là quá trình dịch chuyển theo phương thẳng đứng. </a:t>
            </a:r>
            <a:endParaRPr lang="en-US" sz="2400" dirty="0" smtClean="0">
              <a:latin typeface="Times New Roman" panose="02020603050405020304" pitchFamily="18" charset="0"/>
              <a:cs typeface="Times New Roman" panose="02020603050405020304" pitchFamily="18" charset="0"/>
            </a:endParaRPr>
          </a:p>
          <a:p>
            <a:pPr marL="342900" indent="-342900">
              <a:spcBef>
                <a:spcPts val="600"/>
              </a:spcBef>
              <a:spcAft>
                <a:spcPts val="600"/>
              </a:spcAft>
              <a:buFont typeface="Wingdings" panose="05000000000000000000" pitchFamily="2" charset="2"/>
              <a:buChar char="v"/>
            </a:pPr>
            <a:r>
              <a:rPr lang="vi-VN" sz="2400" dirty="0" smtClean="0">
                <a:latin typeface="Times New Roman" panose="02020603050405020304" pitchFamily="18" charset="0"/>
                <a:cs typeface="Times New Roman" panose="02020603050405020304" pitchFamily="18" charset="0"/>
              </a:rPr>
              <a:t>Hai </a:t>
            </a:r>
            <a:r>
              <a:rPr lang="vi-VN" sz="2400" dirty="0">
                <a:latin typeface="Times New Roman" panose="02020603050405020304" pitchFamily="18" charset="0"/>
                <a:cs typeface="Times New Roman" panose="02020603050405020304" pitchFamily="18" charset="0"/>
              </a:rPr>
              <a:t>thao tác chính </a:t>
            </a:r>
            <a:r>
              <a:rPr lang="vi-VN" sz="2400" b="1" dirty="0">
                <a:latin typeface="Times New Roman" panose="02020603050405020304" pitchFamily="18" charset="0"/>
                <a:cs typeface="Times New Roman" panose="02020603050405020304" pitchFamily="18" charset="0"/>
              </a:rPr>
              <a:t>vận chuyển, xếp dỡ, </a:t>
            </a:r>
            <a:r>
              <a:rPr lang="vi-VN" sz="2400" dirty="0">
                <a:latin typeface="Times New Roman" panose="02020603050405020304" pitchFamily="18" charset="0"/>
                <a:cs typeface="Times New Roman" panose="02020603050405020304" pitchFamily="18" charset="0"/>
              </a:rPr>
              <a:t>đều có sản phẩm riêng, được tổ chức kinh doanh khai thác chuyên biệt để đảm bảo tính chuyên môn hóa và hiệu quả của vận tải. </a:t>
            </a:r>
          </a:p>
          <a:p>
            <a:pPr marL="342900" indent="-342900">
              <a:spcBef>
                <a:spcPts val="600"/>
              </a:spcBef>
              <a:spcAft>
                <a:spcPts val="600"/>
              </a:spcAft>
              <a:buFont typeface="Wingdings" panose="05000000000000000000" pitchFamily="2" charset="2"/>
              <a:buChar char="v"/>
            </a:pPr>
            <a:r>
              <a:rPr lang="vi-VN" sz="2400" b="1" dirty="0">
                <a:latin typeface="Times New Roman" panose="02020603050405020304" pitchFamily="18" charset="0"/>
                <a:cs typeface="Times New Roman" panose="02020603050405020304" pitchFamily="18" charset="0"/>
              </a:rPr>
              <a:t>Hoạt động chuyên chở </a:t>
            </a:r>
            <a:r>
              <a:rPr lang="vi-VN" sz="2400" dirty="0">
                <a:latin typeface="Times New Roman" panose="02020603050405020304" pitchFamily="18" charset="0"/>
                <a:cs typeface="Times New Roman" panose="02020603050405020304" pitchFamily="18" charset="0"/>
              </a:rPr>
              <a:t>là chức năng chính của các doanh nghiệp vận </a:t>
            </a:r>
            <a:r>
              <a:rPr lang="vi-VN" sz="2400" dirty="0" smtClean="0">
                <a:latin typeface="Times New Roman" panose="02020603050405020304" pitchFamily="18" charset="0"/>
                <a:cs typeface="Times New Roman" panose="02020603050405020304" pitchFamily="18" charset="0"/>
              </a:rPr>
              <a:t>chuyển</a:t>
            </a:r>
            <a:r>
              <a:rPr lang="en-US" sz="2400" dirty="0" smtClean="0">
                <a:latin typeface="Times New Roman" panose="02020603050405020304" pitchFamily="18" charset="0"/>
                <a:cs typeface="Times New Roman" panose="02020603050405020304" pitchFamily="18" charset="0"/>
              </a:rPr>
              <a:t>;</a:t>
            </a:r>
            <a:r>
              <a:rPr lang="vi-VN" sz="2400" dirty="0" smtClean="0">
                <a:latin typeface="Times New Roman" panose="02020603050405020304" pitchFamily="18" charset="0"/>
                <a:cs typeface="Times New Roman" panose="02020603050405020304" pitchFamily="18" charset="0"/>
              </a:rPr>
              <a:t> </a:t>
            </a:r>
            <a:endParaRPr lang="en-US" sz="2400" dirty="0" smtClean="0">
              <a:latin typeface="Times New Roman" panose="02020603050405020304" pitchFamily="18" charset="0"/>
              <a:cs typeface="Times New Roman" panose="02020603050405020304" pitchFamily="18" charset="0"/>
            </a:endParaRPr>
          </a:p>
          <a:p>
            <a:pPr marL="342900" indent="-342900">
              <a:spcBef>
                <a:spcPts val="600"/>
              </a:spcBef>
              <a:spcAft>
                <a:spcPts val="600"/>
              </a:spcAft>
              <a:buFont typeface="Wingdings" panose="05000000000000000000" pitchFamily="2" charset="2"/>
              <a:buChar char="v"/>
            </a:pPr>
            <a:r>
              <a:rPr lang="en-US" sz="2400" b="1" dirty="0">
                <a:latin typeface="Times New Roman" panose="02020603050405020304" pitchFamily="18" charset="0"/>
                <a:cs typeface="Times New Roman" panose="02020603050405020304" pitchFamily="18" charset="0"/>
              </a:rPr>
              <a:t>H</a:t>
            </a:r>
            <a:r>
              <a:rPr lang="vi-VN" sz="2400" b="1" dirty="0" smtClean="0">
                <a:latin typeface="Times New Roman" panose="02020603050405020304" pitchFamily="18" charset="0"/>
                <a:cs typeface="Times New Roman" panose="02020603050405020304" pitchFamily="18" charset="0"/>
              </a:rPr>
              <a:t>oạt </a:t>
            </a:r>
            <a:r>
              <a:rPr lang="vi-VN" sz="2400" b="1" dirty="0">
                <a:latin typeface="Times New Roman" panose="02020603050405020304" pitchFamily="18" charset="0"/>
                <a:cs typeface="Times New Roman" panose="02020603050405020304" pitchFamily="18" charset="0"/>
              </a:rPr>
              <a:t>động xếp dỡ </a:t>
            </a:r>
            <a:r>
              <a:rPr lang="vi-VN" sz="2400" dirty="0">
                <a:latin typeface="Times New Roman" panose="02020603050405020304" pitchFamily="18" charset="0"/>
                <a:cs typeface="Times New Roman" panose="02020603050405020304" pitchFamily="18" charset="0"/>
              </a:rPr>
              <a:t>được thực hiện bởi các doanh nghiệp khai thác cảng, </a:t>
            </a:r>
            <a:r>
              <a:rPr lang="vi-VN" sz="2400" dirty="0" smtClean="0">
                <a:latin typeface="Times New Roman" panose="02020603050405020304" pitchFamily="18" charset="0"/>
                <a:cs typeface="Times New Roman" panose="02020603050405020304" pitchFamily="18" charset="0"/>
              </a:rPr>
              <a:t>bến</a:t>
            </a:r>
            <a:r>
              <a:rPr lang="en-US" sz="2400" dirty="0">
                <a:latin typeface="Times New Roman" panose="02020603050405020304" pitchFamily="18" charset="0"/>
                <a:cs typeface="Times New Roman" panose="02020603050405020304" pitchFamily="18" charset="0"/>
              </a:rPr>
              <a:t>;</a:t>
            </a:r>
            <a:endParaRPr lang="en-US" sz="2400" dirty="0" smtClean="0">
              <a:latin typeface="Times New Roman" panose="02020603050405020304" pitchFamily="18" charset="0"/>
              <a:cs typeface="Times New Roman" panose="02020603050405020304" pitchFamily="18" charset="0"/>
            </a:endParaRPr>
          </a:p>
          <a:p>
            <a:pPr marL="342900" indent="-342900">
              <a:spcBef>
                <a:spcPts val="600"/>
              </a:spcBef>
              <a:spcAft>
                <a:spcPts val="600"/>
              </a:spcAft>
              <a:buFont typeface="Wingdings" panose="05000000000000000000" pitchFamily="2" charset="2"/>
              <a:buChar char="v"/>
            </a:pPr>
            <a:r>
              <a:rPr lang="vi-VN" sz="2400" dirty="0" smtClean="0">
                <a:latin typeface="Times New Roman" panose="02020603050405020304" pitchFamily="18" charset="0"/>
                <a:cs typeface="Times New Roman" panose="02020603050405020304" pitchFamily="18" charset="0"/>
              </a:rPr>
              <a:t>Mỗi hoạt động đều có sản phẩm với đặc điểm và đơn vị tính riêng biệt.</a:t>
            </a:r>
            <a:endParaRPr lang="vi-VN"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1166354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1000"/>
                                        <p:tgtEl>
                                          <p:spTgt spid="5">
                                            <p:txEl>
                                              <p:pRg st="0" end="0"/>
                                            </p:txEl>
                                          </p:spTgt>
                                        </p:tgtEl>
                                      </p:cBhvr>
                                    </p:animEffect>
                                    <p:anim calcmode="lin" valueType="num">
                                      <p:cBhvr>
                                        <p:cTn id="8" dur="1000" fill="hold"/>
                                        <p:tgtEl>
                                          <p:spTgt spid="5">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5">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5">
                                            <p:txEl>
                                              <p:pRg st="1" end="1"/>
                                            </p:txEl>
                                          </p:spTgt>
                                        </p:tgtEl>
                                        <p:attrNameLst>
                                          <p:attrName>style.visibility</p:attrName>
                                        </p:attrNameLst>
                                      </p:cBhvr>
                                      <p:to>
                                        <p:strVal val="visible"/>
                                      </p:to>
                                    </p:set>
                                    <p:animEffect transition="in" filter="fade">
                                      <p:cBhvr>
                                        <p:cTn id="14" dur="1000"/>
                                        <p:tgtEl>
                                          <p:spTgt spid="5">
                                            <p:txEl>
                                              <p:pRg st="1" end="1"/>
                                            </p:txEl>
                                          </p:spTgt>
                                        </p:tgtEl>
                                      </p:cBhvr>
                                    </p:animEffect>
                                    <p:anim calcmode="lin" valueType="num">
                                      <p:cBhvr>
                                        <p:cTn id="15" dur="1000" fill="hold"/>
                                        <p:tgtEl>
                                          <p:spTgt spid="5">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5">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5">
                                            <p:txEl>
                                              <p:pRg st="2" end="2"/>
                                            </p:txEl>
                                          </p:spTgt>
                                        </p:tgtEl>
                                        <p:attrNameLst>
                                          <p:attrName>style.visibility</p:attrName>
                                        </p:attrNameLst>
                                      </p:cBhvr>
                                      <p:to>
                                        <p:strVal val="visible"/>
                                      </p:to>
                                    </p:set>
                                    <p:animEffect transition="in" filter="fade">
                                      <p:cBhvr>
                                        <p:cTn id="21" dur="1000"/>
                                        <p:tgtEl>
                                          <p:spTgt spid="5">
                                            <p:txEl>
                                              <p:pRg st="2" end="2"/>
                                            </p:txEl>
                                          </p:spTgt>
                                        </p:tgtEl>
                                      </p:cBhvr>
                                    </p:animEffect>
                                    <p:anim calcmode="lin" valueType="num">
                                      <p:cBhvr>
                                        <p:cTn id="22" dur="1000" fill="hold"/>
                                        <p:tgtEl>
                                          <p:spTgt spid="5">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5">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5">
                                            <p:txEl>
                                              <p:pRg st="3" end="3"/>
                                            </p:txEl>
                                          </p:spTgt>
                                        </p:tgtEl>
                                        <p:attrNameLst>
                                          <p:attrName>style.visibility</p:attrName>
                                        </p:attrNameLst>
                                      </p:cBhvr>
                                      <p:to>
                                        <p:strVal val="visible"/>
                                      </p:to>
                                    </p:set>
                                    <p:animEffect transition="in" filter="fade">
                                      <p:cBhvr>
                                        <p:cTn id="28" dur="1000"/>
                                        <p:tgtEl>
                                          <p:spTgt spid="5">
                                            <p:txEl>
                                              <p:pRg st="3" end="3"/>
                                            </p:txEl>
                                          </p:spTgt>
                                        </p:tgtEl>
                                      </p:cBhvr>
                                    </p:animEffect>
                                    <p:anim calcmode="lin" valueType="num">
                                      <p:cBhvr>
                                        <p:cTn id="29" dur="1000" fill="hold"/>
                                        <p:tgtEl>
                                          <p:spTgt spid="5">
                                            <p:txEl>
                                              <p:pRg st="3" end="3"/>
                                            </p:txEl>
                                          </p:spTgt>
                                        </p:tgtEl>
                                        <p:attrNameLst>
                                          <p:attrName>ppt_x</p:attrName>
                                        </p:attrNameLst>
                                      </p:cBhvr>
                                      <p:tavLst>
                                        <p:tav tm="0">
                                          <p:val>
                                            <p:strVal val="#ppt_x"/>
                                          </p:val>
                                        </p:tav>
                                        <p:tav tm="100000">
                                          <p:val>
                                            <p:strVal val="#ppt_x"/>
                                          </p:val>
                                        </p:tav>
                                      </p:tavLst>
                                    </p:anim>
                                    <p:anim calcmode="lin" valueType="num">
                                      <p:cBhvr>
                                        <p:cTn id="30" dur="1000" fill="hold"/>
                                        <p:tgtEl>
                                          <p:spTgt spid="5">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2" presetClass="entr" presetSubtype="4" fill="hold" nodeType="clickEffect">
                                  <p:stCondLst>
                                    <p:cond delay="0"/>
                                  </p:stCondLst>
                                  <p:childTnLst>
                                    <p:set>
                                      <p:cBhvr>
                                        <p:cTn id="34" dur="1" fill="hold">
                                          <p:stCondLst>
                                            <p:cond delay="0"/>
                                          </p:stCondLst>
                                        </p:cTn>
                                        <p:tgtEl>
                                          <p:spTgt spid="5">
                                            <p:txEl>
                                              <p:pRg st="4" end="4"/>
                                            </p:txEl>
                                          </p:spTgt>
                                        </p:tgtEl>
                                        <p:attrNameLst>
                                          <p:attrName>style.visibility</p:attrName>
                                        </p:attrNameLst>
                                      </p:cBhvr>
                                      <p:to>
                                        <p:strVal val="visible"/>
                                      </p:to>
                                    </p:set>
                                    <p:anim calcmode="lin" valueType="num">
                                      <p:cBhvr additive="base">
                                        <p:cTn id="35" dur="500" fill="hold"/>
                                        <p:tgtEl>
                                          <p:spTgt spid="5">
                                            <p:txEl>
                                              <p:pRg st="4" end="4"/>
                                            </p:txEl>
                                          </p:spTgt>
                                        </p:tgtEl>
                                        <p:attrNameLst>
                                          <p:attrName>ppt_x</p:attrName>
                                        </p:attrNameLst>
                                      </p:cBhvr>
                                      <p:tavLst>
                                        <p:tav tm="0">
                                          <p:val>
                                            <p:strVal val="#ppt_x"/>
                                          </p:val>
                                        </p:tav>
                                        <p:tav tm="100000">
                                          <p:val>
                                            <p:strVal val="#ppt_x"/>
                                          </p:val>
                                        </p:tav>
                                      </p:tavLst>
                                    </p:anim>
                                    <p:anim calcmode="lin" valueType="num">
                                      <p:cBhvr additive="base">
                                        <p:cTn id="36" dur="500" fill="hold"/>
                                        <p:tgtEl>
                                          <p:spTgt spid="5">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7" fill="hold">
                      <p:stCondLst>
                        <p:cond delay="indefinite"/>
                      </p:stCondLst>
                      <p:childTnLst>
                        <p:par>
                          <p:cTn id="38" fill="hold">
                            <p:stCondLst>
                              <p:cond delay="0"/>
                            </p:stCondLst>
                            <p:childTnLst>
                              <p:par>
                                <p:cTn id="39" presetID="42" presetClass="entr" presetSubtype="0" fill="hold" nodeType="clickEffect">
                                  <p:stCondLst>
                                    <p:cond delay="0"/>
                                  </p:stCondLst>
                                  <p:childTnLst>
                                    <p:set>
                                      <p:cBhvr>
                                        <p:cTn id="40" dur="1" fill="hold">
                                          <p:stCondLst>
                                            <p:cond delay="0"/>
                                          </p:stCondLst>
                                        </p:cTn>
                                        <p:tgtEl>
                                          <p:spTgt spid="5">
                                            <p:txEl>
                                              <p:pRg st="5" end="5"/>
                                            </p:txEl>
                                          </p:spTgt>
                                        </p:tgtEl>
                                        <p:attrNameLst>
                                          <p:attrName>style.visibility</p:attrName>
                                        </p:attrNameLst>
                                      </p:cBhvr>
                                      <p:to>
                                        <p:strVal val="visible"/>
                                      </p:to>
                                    </p:set>
                                    <p:animEffect transition="in" filter="fade">
                                      <p:cBhvr>
                                        <p:cTn id="41" dur="1000"/>
                                        <p:tgtEl>
                                          <p:spTgt spid="5">
                                            <p:txEl>
                                              <p:pRg st="5" end="5"/>
                                            </p:txEl>
                                          </p:spTgt>
                                        </p:tgtEl>
                                      </p:cBhvr>
                                    </p:animEffect>
                                    <p:anim calcmode="lin" valueType="num">
                                      <p:cBhvr>
                                        <p:cTn id="42" dur="1000" fill="hold"/>
                                        <p:tgtEl>
                                          <p:spTgt spid="5">
                                            <p:txEl>
                                              <p:pRg st="5" end="5"/>
                                            </p:txEl>
                                          </p:spTgt>
                                        </p:tgtEl>
                                        <p:attrNameLst>
                                          <p:attrName>ppt_x</p:attrName>
                                        </p:attrNameLst>
                                      </p:cBhvr>
                                      <p:tavLst>
                                        <p:tav tm="0">
                                          <p:val>
                                            <p:strVal val="#ppt_x"/>
                                          </p:val>
                                        </p:tav>
                                        <p:tav tm="100000">
                                          <p:val>
                                            <p:strVal val="#ppt_x"/>
                                          </p:val>
                                        </p:tav>
                                      </p:tavLst>
                                    </p:anim>
                                    <p:anim calcmode="lin" valueType="num">
                                      <p:cBhvr>
                                        <p:cTn id="43" dur="1000" fill="hold"/>
                                        <p:tgtEl>
                                          <p:spTgt spid="5">
                                            <p:txEl>
                                              <p:pRg st="5" end="5"/>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2" name="TextBox 1"/>
              <p:cNvSpPr txBox="1"/>
              <p:nvPr/>
            </p:nvSpPr>
            <p:spPr>
              <a:xfrm>
                <a:off x="360844" y="1739394"/>
                <a:ext cx="8686800" cy="1015663"/>
              </a:xfrm>
              <a:prstGeom prst="rect">
                <a:avLst/>
              </a:prstGeom>
              <a:noFill/>
            </p:spPr>
            <p:txBody>
              <a:bodyPr wrap="square" rtlCol="0">
                <a:spAutoFit/>
              </a:bodyPr>
              <a:lstStyle/>
              <a:p>
                <a:r>
                  <a:rPr lang="en-US" sz="2800" b="1" i="1" dirty="0">
                    <a:latin typeface="Times New Roman" panose="02020603050405020304" pitchFamily="18" charset="0"/>
                    <a:cs typeface="Times New Roman" panose="02020603050405020304" pitchFamily="18" charset="0"/>
                  </a:rPr>
                  <a:t>Khối </a:t>
                </a:r>
                <a:r>
                  <a:rPr lang="en-US" sz="2800" b="1" i="1" dirty="0" err="1">
                    <a:latin typeface="Times New Roman" panose="02020603050405020304" pitchFamily="18" charset="0"/>
                    <a:cs typeface="Times New Roman" panose="02020603050405020304" pitchFamily="18" charset="0"/>
                  </a:rPr>
                  <a:t>lượng</a:t>
                </a:r>
                <a:r>
                  <a:rPr lang="en-US" sz="2800" b="1" i="1" dirty="0">
                    <a:latin typeface="Times New Roman" panose="02020603050405020304" pitchFamily="18" charset="0"/>
                    <a:cs typeface="Times New Roman" panose="02020603050405020304" pitchFamily="18" charset="0"/>
                  </a:rPr>
                  <a:t> </a:t>
                </a:r>
                <a:r>
                  <a:rPr lang="en-US" sz="2800" b="1" i="1" dirty="0" err="1">
                    <a:latin typeface="Times New Roman" panose="02020603050405020304" pitchFamily="18" charset="0"/>
                    <a:cs typeface="Times New Roman" panose="02020603050405020304" pitchFamily="18" charset="0"/>
                  </a:rPr>
                  <a:t>hàng</a:t>
                </a:r>
                <a:r>
                  <a:rPr lang="en-US" sz="2800" b="1" i="1" dirty="0">
                    <a:latin typeface="Times New Roman" panose="02020603050405020304" pitchFamily="18" charset="0"/>
                    <a:cs typeface="Times New Roman" panose="02020603050405020304" pitchFamily="18" charset="0"/>
                  </a:rPr>
                  <a:t> </a:t>
                </a:r>
                <a:r>
                  <a:rPr lang="en-US" sz="2800" b="1" i="1" dirty="0" err="1">
                    <a:latin typeface="Times New Roman" panose="02020603050405020304" pitchFamily="18" charset="0"/>
                    <a:cs typeface="Times New Roman" panose="02020603050405020304" pitchFamily="18" charset="0"/>
                  </a:rPr>
                  <a:t>hóa</a:t>
                </a:r>
                <a:r>
                  <a:rPr lang="en-US" sz="2800" b="1" i="1" dirty="0">
                    <a:latin typeface="Times New Roman" panose="02020603050405020304" pitchFamily="18" charset="0"/>
                    <a:cs typeface="Times New Roman" panose="02020603050405020304" pitchFamily="18" charset="0"/>
                  </a:rPr>
                  <a:t> </a:t>
                </a:r>
                <a:r>
                  <a:rPr lang="en-US" sz="2800" b="1" i="1" dirty="0" err="1">
                    <a:latin typeface="Times New Roman" panose="02020603050405020304" pitchFamily="18" charset="0"/>
                    <a:cs typeface="Times New Roman" panose="02020603050405020304" pitchFamily="18" charset="0"/>
                  </a:rPr>
                  <a:t>vận</a:t>
                </a:r>
                <a:r>
                  <a:rPr lang="en-US" sz="2800" b="1" i="1" dirty="0">
                    <a:latin typeface="Times New Roman" panose="02020603050405020304" pitchFamily="18" charset="0"/>
                    <a:cs typeface="Times New Roman" panose="02020603050405020304" pitchFamily="18" charset="0"/>
                  </a:rPr>
                  <a:t> </a:t>
                </a:r>
                <a:r>
                  <a:rPr lang="en-US" sz="2800" b="1" i="1" dirty="0" err="1">
                    <a:latin typeface="Times New Roman" panose="02020603050405020304" pitchFamily="18" charset="0"/>
                    <a:cs typeface="Times New Roman" panose="02020603050405020304" pitchFamily="18" charset="0"/>
                  </a:rPr>
                  <a:t>chuyển</a:t>
                </a:r>
                <a:r>
                  <a:rPr lang="en-US" sz="2800" b="1" i="1" dirty="0">
                    <a:latin typeface="Times New Roman" panose="02020603050405020304" pitchFamily="18" charset="0"/>
                    <a:cs typeface="Times New Roman" panose="02020603050405020304" pitchFamily="18" charset="0"/>
                  </a:rPr>
                  <a:t> </a:t>
                </a:r>
                <a:r>
                  <a:rPr lang="en-US" sz="2800" dirty="0">
                    <a:latin typeface="Times New Roman" panose="02020603050405020304" pitchFamily="18" charset="0"/>
                    <a:cs typeface="Times New Roman" panose="02020603050405020304" pitchFamily="18" charset="0"/>
                  </a:rPr>
                  <a:t>:</a:t>
                </a:r>
                <a14:m>
                  <m:oMath xmlns:m="http://schemas.openxmlformats.org/officeDocument/2006/math">
                    <m:nary>
                      <m:naryPr>
                        <m:chr m:val="∑"/>
                        <m:subHide m:val="on"/>
                        <m:supHide m:val="on"/>
                        <m:ctrlPr>
                          <a:rPr lang="en-US" sz="2000" i="1">
                            <a:latin typeface="Cambria Math" panose="02040503050406030204" pitchFamily="18" charset="0"/>
                          </a:rPr>
                        </m:ctrlPr>
                      </m:naryPr>
                      <m:sub/>
                      <m:sup/>
                      <m:e>
                        <m:r>
                          <a:rPr lang="en-US" sz="2000" i="1">
                            <a:latin typeface="Cambria Math"/>
                          </a:rPr>
                          <m:t>𝑄</m:t>
                        </m:r>
                        <m:r>
                          <a:rPr lang="en-US" sz="2000" i="1">
                            <a:latin typeface="Cambria Math"/>
                          </a:rPr>
                          <m:t>   </m:t>
                        </m:r>
                        <m:r>
                          <m:rPr>
                            <m:nor/>
                          </m:rPr>
                          <a:rPr lang="en-US" sz="2400" dirty="0">
                            <a:latin typeface="Times New Roman" panose="02020603050405020304" pitchFamily="18" charset="0"/>
                            <a:cs typeface="Times New Roman" panose="02020603050405020304" pitchFamily="18" charset="0"/>
                          </a:rPr>
                          <m:t>( </m:t>
                        </m:r>
                        <m:r>
                          <m:rPr>
                            <m:nor/>
                          </m:rPr>
                          <a:rPr lang="en-US" sz="2400" dirty="0">
                            <a:latin typeface="Times New Roman" panose="02020603050405020304" pitchFamily="18" charset="0"/>
                            <a:cs typeface="Times New Roman" panose="02020603050405020304" pitchFamily="18" charset="0"/>
                          </a:rPr>
                          <m:t>T</m:t>
                        </m:r>
                        <m:r>
                          <m:rPr>
                            <m:nor/>
                          </m:rPr>
                          <a:rPr lang="en-US" sz="2400" dirty="0">
                            <a:latin typeface="Times New Roman" panose="02020603050405020304" pitchFamily="18" charset="0"/>
                            <a:cs typeface="Times New Roman" panose="02020603050405020304" pitchFamily="18" charset="0"/>
                          </a:rPr>
                          <m:t>ấ</m:t>
                        </m:r>
                        <m:r>
                          <m:rPr>
                            <m:nor/>
                          </m:rPr>
                          <a:rPr lang="en-US" sz="2400" dirty="0">
                            <a:latin typeface="Times New Roman" panose="02020603050405020304" pitchFamily="18" charset="0"/>
                            <a:cs typeface="Times New Roman" panose="02020603050405020304" pitchFamily="18" charset="0"/>
                          </a:rPr>
                          <m:t>n</m:t>
                        </m:r>
                        <m:r>
                          <m:rPr>
                            <m:nor/>
                          </m:rPr>
                          <a:rPr lang="en-US" sz="2400" dirty="0">
                            <a:latin typeface="Times New Roman" panose="02020603050405020304" pitchFamily="18" charset="0"/>
                            <a:cs typeface="Times New Roman" panose="02020603050405020304" pitchFamily="18" charset="0"/>
                          </a:rPr>
                          <m:t>, </m:t>
                        </m:r>
                        <m:r>
                          <m:rPr>
                            <m:nor/>
                          </m:rPr>
                          <a:rPr lang="en-US" sz="2400" dirty="0">
                            <a:latin typeface="Times New Roman" panose="02020603050405020304" pitchFamily="18" charset="0"/>
                            <a:cs typeface="Times New Roman" panose="02020603050405020304" pitchFamily="18" charset="0"/>
                          </a:rPr>
                          <m:t>Teu</m:t>
                        </m:r>
                        <m:r>
                          <m:rPr>
                            <m:nor/>
                          </m:rPr>
                          <a:rPr lang="en-US" sz="2400" dirty="0">
                            <a:latin typeface="Times New Roman" panose="02020603050405020304" pitchFamily="18" charset="0"/>
                            <a:cs typeface="Times New Roman" panose="02020603050405020304" pitchFamily="18" charset="0"/>
                          </a:rPr>
                          <m:t>, </m:t>
                        </m:r>
                        <m:sSup>
                          <m:sSupPr>
                            <m:ctrlPr>
                              <a:rPr lang="en-US" sz="2400" i="1">
                                <a:latin typeface="Cambria Math" panose="02040503050406030204" pitchFamily="18" charset="0"/>
                                <a:cs typeface="Times New Roman" panose="02020603050405020304" pitchFamily="18" charset="0"/>
                              </a:rPr>
                            </m:ctrlPr>
                          </m:sSupPr>
                          <m:e>
                            <m:r>
                              <a:rPr lang="en-US" sz="2400" i="1">
                                <a:latin typeface="Cambria Math"/>
                                <a:cs typeface="Times New Roman" panose="02020603050405020304" pitchFamily="18" charset="0"/>
                              </a:rPr>
                              <m:t>𝑀</m:t>
                            </m:r>
                          </m:e>
                          <m:sup>
                            <m:r>
                              <a:rPr lang="en-US" sz="2400" i="1">
                                <a:latin typeface="Cambria Math"/>
                                <a:cs typeface="Times New Roman" panose="02020603050405020304" pitchFamily="18" charset="0"/>
                              </a:rPr>
                              <m:t>3</m:t>
                            </m:r>
                          </m:sup>
                        </m:sSup>
                        <m:r>
                          <a:rPr lang="en-US" sz="2400" i="1">
                            <a:latin typeface="Cambria Math"/>
                            <a:cs typeface="Times New Roman" panose="02020603050405020304" pitchFamily="18" charset="0"/>
                          </a:rPr>
                          <m:t> </m:t>
                        </m:r>
                        <m:r>
                          <m:rPr>
                            <m:nor/>
                          </m:rPr>
                          <a:rPr lang="en-US" sz="2400" dirty="0">
                            <a:latin typeface="Times New Roman" panose="02020603050405020304" pitchFamily="18" charset="0"/>
                            <a:cs typeface="Times New Roman" panose="02020603050405020304" pitchFamily="18" charset="0"/>
                          </a:rPr>
                          <m:t>)</m:t>
                        </m:r>
                      </m:e>
                    </m:nary>
                  </m:oMath>
                </a14:m>
                <a:endParaRPr lang="en-US" sz="2800" b="1" i="1" dirty="0" smtClean="0">
                  <a:latin typeface="Times New Roman" panose="02020603050405020304" pitchFamily="18" charset="0"/>
                  <a:cs typeface="Times New Roman" panose="02020603050405020304" pitchFamily="18" charset="0"/>
                </a:endParaRPr>
              </a:p>
              <a:p>
                <a:r>
                  <a:rPr lang="en-US" sz="2800" b="1" i="1" dirty="0" err="1" smtClean="0">
                    <a:latin typeface="Times New Roman" panose="02020603050405020304" pitchFamily="18" charset="0"/>
                    <a:cs typeface="Times New Roman" panose="02020603050405020304" pitchFamily="18" charset="0"/>
                  </a:rPr>
                  <a:t>Khối</a:t>
                </a:r>
                <a:r>
                  <a:rPr lang="en-US" sz="2800" b="1" i="1" dirty="0" smtClean="0">
                    <a:latin typeface="Times New Roman" panose="02020603050405020304" pitchFamily="18" charset="0"/>
                    <a:cs typeface="Times New Roman" panose="02020603050405020304" pitchFamily="18" charset="0"/>
                  </a:rPr>
                  <a:t> </a:t>
                </a:r>
                <a:r>
                  <a:rPr lang="en-US" sz="2800" b="1" i="1" dirty="0" err="1" smtClean="0">
                    <a:latin typeface="Times New Roman" panose="02020603050405020304" pitchFamily="18" charset="0"/>
                    <a:cs typeface="Times New Roman" panose="02020603050405020304" pitchFamily="18" charset="0"/>
                  </a:rPr>
                  <a:t>lượng</a:t>
                </a:r>
                <a:r>
                  <a:rPr lang="en-US" sz="2800" b="1" i="1" dirty="0" smtClean="0">
                    <a:latin typeface="Times New Roman" panose="02020603050405020304" pitchFamily="18" charset="0"/>
                    <a:cs typeface="Times New Roman" panose="02020603050405020304" pitchFamily="18" charset="0"/>
                  </a:rPr>
                  <a:t> </a:t>
                </a:r>
                <a:r>
                  <a:rPr lang="en-US" sz="2800" b="1" i="1" dirty="0" err="1" smtClean="0">
                    <a:latin typeface="Times New Roman" panose="02020603050405020304" pitchFamily="18" charset="0"/>
                    <a:cs typeface="Times New Roman" panose="02020603050405020304" pitchFamily="18" charset="0"/>
                  </a:rPr>
                  <a:t>hàng</a:t>
                </a:r>
                <a:r>
                  <a:rPr lang="en-US" sz="2800" b="1" i="1" dirty="0" smtClean="0">
                    <a:latin typeface="Times New Roman" panose="02020603050405020304" pitchFamily="18" charset="0"/>
                    <a:cs typeface="Times New Roman" panose="02020603050405020304" pitchFamily="18" charset="0"/>
                  </a:rPr>
                  <a:t> </a:t>
                </a:r>
                <a:r>
                  <a:rPr lang="en-US" sz="2800" b="1" i="1" dirty="0" err="1" smtClean="0">
                    <a:latin typeface="Times New Roman" panose="02020603050405020304" pitchFamily="18" charset="0"/>
                    <a:cs typeface="Times New Roman" panose="02020603050405020304" pitchFamily="18" charset="0"/>
                  </a:rPr>
                  <a:t>hóa</a:t>
                </a:r>
                <a:r>
                  <a:rPr lang="en-US" sz="2800" b="1" i="1" dirty="0" smtClean="0">
                    <a:latin typeface="Times New Roman" panose="02020603050405020304" pitchFamily="18" charset="0"/>
                    <a:cs typeface="Times New Roman" panose="02020603050405020304" pitchFamily="18" charset="0"/>
                  </a:rPr>
                  <a:t> </a:t>
                </a:r>
                <a:r>
                  <a:rPr lang="en-US" sz="2800" b="1" i="1" dirty="0" err="1" smtClean="0">
                    <a:latin typeface="Times New Roman" panose="02020603050405020304" pitchFamily="18" charset="0"/>
                    <a:cs typeface="Times New Roman" panose="02020603050405020304" pitchFamily="18" charset="0"/>
                  </a:rPr>
                  <a:t>luân</a:t>
                </a:r>
                <a:r>
                  <a:rPr lang="en-US" sz="2800" b="1" i="1" dirty="0" smtClean="0">
                    <a:latin typeface="Times New Roman" panose="02020603050405020304" pitchFamily="18" charset="0"/>
                    <a:cs typeface="Times New Roman" panose="02020603050405020304" pitchFamily="18" charset="0"/>
                  </a:rPr>
                  <a:t> </a:t>
                </a:r>
                <a:r>
                  <a:rPr lang="en-US" sz="2800" b="1" i="1" dirty="0" err="1" smtClean="0">
                    <a:latin typeface="Times New Roman" panose="02020603050405020304" pitchFamily="18" charset="0"/>
                    <a:cs typeface="Times New Roman" panose="02020603050405020304" pitchFamily="18" charset="0"/>
                  </a:rPr>
                  <a:t>chuyển</a:t>
                </a:r>
                <a:r>
                  <a:rPr lang="en-US" sz="2800" b="1" i="1" dirty="0" smtClean="0">
                    <a:latin typeface="Times New Roman" panose="02020603050405020304" pitchFamily="18" charset="0"/>
                    <a:cs typeface="Times New Roman" panose="02020603050405020304" pitchFamily="18" charset="0"/>
                  </a:rPr>
                  <a:t> :</a:t>
                </a:r>
                <a:r>
                  <a:rPr lang="en-US" sz="3200" dirty="0">
                    <a:latin typeface="Times New Roman" panose="02020603050405020304" pitchFamily="18" charset="0"/>
                    <a:cs typeface="Times New Roman" panose="02020603050405020304" pitchFamily="18" charset="0"/>
                  </a:rPr>
                  <a:t> </a:t>
                </a:r>
                <a14:m>
                  <m:oMath xmlns:m="http://schemas.openxmlformats.org/officeDocument/2006/math">
                    <m:nary>
                      <m:naryPr>
                        <m:chr m:val="∑"/>
                        <m:subHide m:val="on"/>
                        <m:supHide m:val="on"/>
                        <m:ctrlPr>
                          <a:rPr lang="en-US" sz="2400" i="1">
                            <a:latin typeface="Cambria Math" panose="02040503050406030204" pitchFamily="18" charset="0"/>
                          </a:rPr>
                        </m:ctrlPr>
                      </m:naryPr>
                      <m:sub/>
                      <m:sup/>
                      <m:e>
                        <m:r>
                          <a:rPr lang="en-US" sz="2400" i="1">
                            <a:latin typeface="Cambria Math"/>
                          </a:rPr>
                          <m:t>𝑄</m:t>
                        </m:r>
                        <m:r>
                          <a:rPr lang="en-US" sz="2400" b="0" i="1" smtClean="0">
                            <a:latin typeface="Cambria Math"/>
                          </a:rPr>
                          <m:t>𝐿</m:t>
                        </m:r>
                        <m:r>
                          <m:rPr>
                            <m:nor/>
                          </m:rPr>
                          <a:rPr lang="en-US" sz="2400">
                            <a:latin typeface="Cambria Math"/>
                          </a:rPr>
                          <m:t>  </m:t>
                        </m:r>
                        <m:r>
                          <m:rPr>
                            <m:nor/>
                          </m:rPr>
                          <a:rPr lang="en-US" sz="2800" dirty="0">
                            <a:latin typeface="Times New Roman" panose="02020603050405020304" pitchFamily="18" charset="0"/>
                            <a:cs typeface="Times New Roman" panose="02020603050405020304" pitchFamily="18" charset="0"/>
                          </a:rPr>
                          <m:t>( </m:t>
                        </m:r>
                        <m:r>
                          <m:rPr>
                            <m:nor/>
                          </m:rPr>
                          <a:rPr lang="en-US" sz="2800" b="0" i="0" dirty="0" smtClean="0">
                            <a:latin typeface="Times New Roman" panose="02020603050405020304" pitchFamily="18" charset="0"/>
                            <a:cs typeface="Times New Roman" panose="02020603050405020304" pitchFamily="18" charset="0"/>
                          </a:rPr>
                          <m:t>Thl</m:t>
                        </m:r>
                        <m:r>
                          <m:rPr>
                            <m:nor/>
                          </m:rPr>
                          <a:rPr lang="en-US" sz="2800" dirty="0">
                            <a:latin typeface="Times New Roman" panose="02020603050405020304" pitchFamily="18" charset="0"/>
                            <a:cs typeface="Times New Roman" panose="02020603050405020304" pitchFamily="18" charset="0"/>
                          </a:rPr>
                          <m:t>)</m:t>
                        </m:r>
                      </m:e>
                    </m:nary>
                  </m:oMath>
                </a14:m>
                <a:endParaRPr lang="en-US" sz="2800" b="1" i="1" dirty="0" smtClean="0">
                  <a:latin typeface="Times New Roman" panose="02020603050405020304" pitchFamily="18" charset="0"/>
                  <a:cs typeface="Times New Roman" panose="02020603050405020304" pitchFamily="18" charset="0"/>
                </a:endParaRPr>
              </a:p>
            </p:txBody>
          </p:sp>
        </mc:Choice>
        <mc:Fallback xmlns="">
          <p:sp>
            <p:nvSpPr>
              <p:cNvPr id="2" name="TextBox 1"/>
              <p:cNvSpPr txBox="1">
                <a:spLocks noRot="1" noChangeAspect="1" noMove="1" noResize="1" noEditPoints="1" noAdjustHandles="1" noChangeArrowheads="1" noChangeShapeType="1" noTextEdit="1"/>
              </p:cNvSpPr>
              <p:nvPr/>
            </p:nvSpPr>
            <p:spPr>
              <a:xfrm>
                <a:off x="360844" y="1739394"/>
                <a:ext cx="8686800" cy="1015663"/>
              </a:xfrm>
              <a:prstGeom prst="rect">
                <a:avLst/>
              </a:prstGeom>
              <a:blipFill>
                <a:blip r:embed="rId2"/>
                <a:stretch>
                  <a:fillRect l="-1404" t="-5988" b="-14371"/>
                </a:stretch>
              </a:blipFill>
            </p:spPr>
            <p:txBody>
              <a:bodyPr/>
              <a:lstStyle/>
              <a:p>
                <a:r>
                  <a:rPr lang="en-US">
                    <a:noFill/>
                  </a:rPr>
                  <a:t> </a:t>
                </a:r>
              </a:p>
            </p:txBody>
          </p:sp>
        </mc:Fallback>
      </mc:AlternateContent>
      <p:sp>
        <p:nvSpPr>
          <p:cNvPr id="3" name="TextBox 2"/>
          <p:cNvSpPr txBox="1"/>
          <p:nvPr/>
        </p:nvSpPr>
        <p:spPr>
          <a:xfrm>
            <a:off x="360844" y="3448949"/>
            <a:ext cx="8686800" cy="954107"/>
          </a:xfrm>
          <a:prstGeom prst="rect">
            <a:avLst/>
          </a:prstGeom>
          <a:noFill/>
        </p:spPr>
        <p:txBody>
          <a:bodyPr wrap="square" rtlCol="0">
            <a:spAutoFit/>
          </a:bodyPr>
          <a:lstStyle/>
          <a:p>
            <a:r>
              <a:rPr lang="en-US" sz="2800" b="1" i="1" dirty="0" smtClean="0">
                <a:latin typeface="Times New Roman" panose="02020603050405020304" pitchFamily="18" charset="0"/>
                <a:cs typeface="Times New Roman" panose="02020603050405020304" pitchFamily="18" charset="0"/>
              </a:rPr>
              <a:t>Khối </a:t>
            </a:r>
            <a:r>
              <a:rPr lang="en-US" sz="2800" b="1" i="1" dirty="0" err="1" smtClean="0">
                <a:latin typeface="Times New Roman" panose="02020603050405020304" pitchFamily="18" charset="0"/>
                <a:cs typeface="Times New Roman" panose="02020603050405020304" pitchFamily="18" charset="0"/>
              </a:rPr>
              <a:t>lượng</a:t>
            </a:r>
            <a:r>
              <a:rPr lang="en-US" sz="2800" b="1" i="1" dirty="0" smtClean="0">
                <a:latin typeface="Times New Roman" panose="02020603050405020304" pitchFamily="18" charset="0"/>
                <a:cs typeface="Times New Roman" panose="02020603050405020304" pitchFamily="18" charset="0"/>
              </a:rPr>
              <a:t> </a:t>
            </a:r>
            <a:r>
              <a:rPr lang="en-US" sz="2800" b="1" i="1" dirty="0" err="1" smtClean="0">
                <a:latin typeface="Times New Roman" panose="02020603050405020304" pitchFamily="18" charset="0"/>
                <a:cs typeface="Times New Roman" panose="02020603050405020304" pitchFamily="18" charset="0"/>
              </a:rPr>
              <a:t>hành</a:t>
            </a:r>
            <a:r>
              <a:rPr lang="en-US" sz="2800" b="1" i="1" dirty="0" smtClean="0">
                <a:latin typeface="Times New Roman" panose="02020603050405020304" pitchFamily="18" charset="0"/>
                <a:cs typeface="Times New Roman" panose="02020603050405020304" pitchFamily="18" charset="0"/>
              </a:rPr>
              <a:t> </a:t>
            </a:r>
            <a:r>
              <a:rPr lang="en-US" sz="2800" b="1" i="1" dirty="0" err="1" smtClean="0">
                <a:latin typeface="Times New Roman" panose="02020603050405020304" pitchFamily="18" charset="0"/>
                <a:cs typeface="Times New Roman" panose="02020603050405020304" pitchFamily="18" charset="0"/>
              </a:rPr>
              <a:t>khách</a:t>
            </a:r>
            <a:r>
              <a:rPr lang="en-US" sz="2800" b="1" i="1" dirty="0" smtClean="0">
                <a:latin typeface="Times New Roman" panose="02020603050405020304" pitchFamily="18" charset="0"/>
                <a:cs typeface="Times New Roman" panose="02020603050405020304" pitchFamily="18" charset="0"/>
              </a:rPr>
              <a:t> </a:t>
            </a:r>
            <a:r>
              <a:rPr lang="en-US" sz="2800" b="1" i="1" dirty="0" err="1" smtClean="0">
                <a:latin typeface="Times New Roman" panose="02020603050405020304" pitchFamily="18" charset="0"/>
                <a:cs typeface="Times New Roman" panose="02020603050405020304" pitchFamily="18" charset="0"/>
              </a:rPr>
              <a:t>vận</a:t>
            </a:r>
            <a:r>
              <a:rPr lang="en-US" sz="2800" b="1" i="1" dirty="0" smtClean="0">
                <a:latin typeface="Times New Roman" panose="02020603050405020304" pitchFamily="18" charset="0"/>
                <a:cs typeface="Times New Roman" panose="02020603050405020304" pitchFamily="18" charset="0"/>
              </a:rPr>
              <a:t> </a:t>
            </a:r>
            <a:r>
              <a:rPr lang="en-US" sz="2800" b="1" i="1" dirty="0" err="1" smtClean="0">
                <a:latin typeface="Times New Roman" panose="02020603050405020304" pitchFamily="18" charset="0"/>
                <a:cs typeface="Times New Roman" panose="02020603050405020304" pitchFamily="18" charset="0"/>
              </a:rPr>
              <a:t>chuyển</a:t>
            </a:r>
            <a:r>
              <a:rPr lang="en-US" sz="2800" b="1" i="1" dirty="0" smtClean="0">
                <a:latin typeface="Times New Roman" panose="02020603050405020304" pitchFamily="18" charset="0"/>
                <a:cs typeface="Times New Roman" panose="02020603050405020304" pitchFamily="18" charset="0"/>
              </a:rPr>
              <a:t>: (</a:t>
            </a:r>
            <a:r>
              <a:rPr lang="en-US" sz="2800" b="1" i="1" dirty="0" err="1" smtClean="0">
                <a:latin typeface="Times New Roman" panose="02020603050405020304" pitchFamily="18" charset="0"/>
                <a:cs typeface="Times New Roman" panose="02020603050405020304" pitchFamily="18" charset="0"/>
              </a:rPr>
              <a:t>hk</a:t>
            </a:r>
            <a:r>
              <a:rPr lang="en-US" sz="2800" b="1" i="1" dirty="0" smtClean="0">
                <a:latin typeface="Times New Roman" panose="02020603050405020304" pitchFamily="18" charset="0"/>
                <a:cs typeface="Times New Roman" panose="02020603050405020304" pitchFamily="18" charset="0"/>
              </a:rPr>
              <a:t>)</a:t>
            </a:r>
          </a:p>
          <a:p>
            <a:r>
              <a:rPr lang="en-US" sz="2800" b="1" i="1" dirty="0" err="1" smtClean="0">
                <a:latin typeface="Times New Roman" panose="02020603050405020304" pitchFamily="18" charset="0"/>
                <a:cs typeface="Times New Roman" panose="02020603050405020304" pitchFamily="18" charset="0"/>
              </a:rPr>
              <a:t>Khối</a:t>
            </a:r>
            <a:r>
              <a:rPr lang="en-US" sz="2800" b="1" i="1" dirty="0" smtClean="0">
                <a:latin typeface="Times New Roman" panose="02020603050405020304" pitchFamily="18" charset="0"/>
                <a:cs typeface="Times New Roman" panose="02020603050405020304" pitchFamily="18" charset="0"/>
              </a:rPr>
              <a:t> </a:t>
            </a:r>
            <a:r>
              <a:rPr lang="en-US" sz="2800" b="1" i="1" dirty="0" err="1" smtClean="0">
                <a:latin typeface="Times New Roman" panose="02020603050405020304" pitchFamily="18" charset="0"/>
                <a:cs typeface="Times New Roman" panose="02020603050405020304" pitchFamily="18" charset="0"/>
              </a:rPr>
              <a:t>lượng</a:t>
            </a:r>
            <a:r>
              <a:rPr lang="en-US" sz="2800" b="1" i="1" dirty="0" smtClean="0">
                <a:latin typeface="Times New Roman" panose="02020603050405020304" pitchFamily="18" charset="0"/>
                <a:cs typeface="Times New Roman" panose="02020603050405020304" pitchFamily="18" charset="0"/>
              </a:rPr>
              <a:t> </a:t>
            </a:r>
            <a:r>
              <a:rPr lang="en-US" sz="2800" b="1" i="1" dirty="0" err="1" smtClean="0">
                <a:latin typeface="Times New Roman" panose="02020603050405020304" pitchFamily="18" charset="0"/>
                <a:cs typeface="Times New Roman" panose="02020603050405020304" pitchFamily="18" charset="0"/>
              </a:rPr>
              <a:t>hành</a:t>
            </a:r>
            <a:r>
              <a:rPr lang="en-US" sz="2800" b="1" i="1" dirty="0" smtClean="0">
                <a:latin typeface="Times New Roman" panose="02020603050405020304" pitchFamily="18" charset="0"/>
                <a:cs typeface="Times New Roman" panose="02020603050405020304" pitchFamily="18" charset="0"/>
              </a:rPr>
              <a:t>  </a:t>
            </a:r>
            <a:r>
              <a:rPr lang="en-US" sz="2800" b="1" i="1" dirty="0" err="1" smtClean="0">
                <a:latin typeface="Times New Roman" panose="02020603050405020304" pitchFamily="18" charset="0"/>
                <a:cs typeface="Times New Roman" panose="02020603050405020304" pitchFamily="18" charset="0"/>
              </a:rPr>
              <a:t>luân</a:t>
            </a:r>
            <a:r>
              <a:rPr lang="en-US" sz="2800" b="1" i="1" dirty="0" smtClean="0">
                <a:latin typeface="Times New Roman" panose="02020603050405020304" pitchFamily="18" charset="0"/>
                <a:cs typeface="Times New Roman" panose="02020603050405020304" pitchFamily="18" charset="0"/>
              </a:rPr>
              <a:t> </a:t>
            </a:r>
            <a:r>
              <a:rPr lang="en-US" sz="2800" b="1" i="1" dirty="0" err="1" smtClean="0">
                <a:latin typeface="Times New Roman" panose="02020603050405020304" pitchFamily="18" charset="0"/>
                <a:cs typeface="Times New Roman" panose="02020603050405020304" pitchFamily="18" charset="0"/>
              </a:rPr>
              <a:t>chuyển</a:t>
            </a:r>
            <a:r>
              <a:rPr lang="en-US" sz="2800" b="1" i="1" dirty="0" smtClean="0">
                <a:latin typeface="Times New Roman" panose="02020603050405020304" pitchFamily="18" charset="0"/>
                <a:cs typeface="Times New Roman" panose="02020603050405020304" pitchFamily="18" charset="0"/>
              </a:rPr>
              <a:t> : (</a:t>
            </a:r>
            <a:r>
              <a:rPr lang="en-US" sz="2800" b="1" i="1" dirty="0" err="1" smtClean="0">
                <a:latin typeface="Times New Roman" panose="02020603050405020304" pitchFamily="18" charset="0"/>
                <a:cs typeface="Times New Roman" panose="02020603050405020304" pitchFamily="18" charset="0"/>
              </a:rPr>
              <a:t>hk</a:t>
            </a:r>
            <a:r>
              <a:rPr lang="en-US" sz="2800" b="1" i="1" dirty="0" smtClean="0">
                <a:latin typeface="Times New Roman" panose="02020603050405020304" pitchFamily="18" charset="0"/>
                <a:cs typeface="Times New Roman" panose="02020603050405020304" pitchFamily="18" charset="0"/>
              </a:rPr>
              <a:t>-hl)</a:t>
            </a:r>
            <a:endParaRPr lang="en-US" sz="2800" dirty="0">
              <a:latin typeface="Times New Roman" panose="02020603050405020304" pitchFamily="18" charset="0"/>
              <a:cs typeface="Times New Roman" panose="02020603050405020304" pitchFamily="18" charset="0"/>
            </a:endParaRPr>
          </a:p>
        </p:txBody>
      </p:sp>
      <p:sp>
        <p:nvSpPr>
          <p:cNvPr id="4" name="Rounded Rectangle 3"/>
          <p:cNvSpPr/>
          <p:nvPr/>
        </p:nvSpPr>
        <p:spPr>
          <a:xfrm>
            <a:off x="571861" y="2854899"/>
            <a:ext cx="4191000" cy="494208"/>
          </a:xfrm>
          <a:prstGeom prst="roundRect">
            <a:avLst/>
          </a:prstGeom>
          <a:solidFill>
            <a:schemeClr val="accent5">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err="1" smtClean="0">
                <a:latin typeface="Times New Roman" panose="02020603050405020304" pitchFamily="18" charset="0"/>
                <a:cs typeface="Times New Roman" panose="02020603050405020304" pitchFamily="18" charset="0"/>
              </a:rPr>
              <a:t>Sản</a:t>
            </a:r>
            <a:r>
              <a:rPr lang="en-US" sz="2400" b="1" dirty="0" smtClean="0">
                <a:latin typeface="Times New Roman" panose="02020603050405020304" pitchFamily="18" charset="0"/>
                <a:cs typeface="Times New Roman" panose="02020603050405020304" pitchFamily="18" charset="0"/>
              </a:rPr>
              <a:t> </a:t>
            </a:r>
            <a:r>
              <a:rPr lang="en-US" sz="2400" b="1" dirty="0" err="1" smtClean="0">
                <a:latin typeface="Times New Roman" panose="02020603050405020304" pitchFamily="18" charset="0"/>
                <a:cs typeface="Times New Roman" panose="02020603050405020304" pitchFamily="18" charset="0"/>
              </a:rPr>
              <a:t>phẩm</a:t>
            </a:r>
            <a:r>
              <a:rPr lang="en-US" sz="2400" b="1" dirty="0" smtClean="0">
                <a:latin typeface="Times New Roman" panose="02020603050405020304" pitchFamily="18" charset="0"/>
                <a:cs typeface="Times New Roman" panose="02020603050405020304" pitchFamily="18" charset="0"/>
              </a:rPr>
              <a:t> </a:t>
            </a:r>
            <a:r>
              <a:rPr lang="en-US" sz="2400" b="1" dirty="0" err="1" smtClean="0">
                <a:latin typeface="Times New Roman" panose="02020603050405020304" pitchFamily="18" charset="0"/>
                <a:cs typeface="Times New Roman" panose="02020603050405020304" pitchFamily="18" charset="0"/>
              </a:rPr>
              <a:t>hành</a:t>
            </a:r>
            <a:r>
              <a:rPr lang="en-US" sz="2400" b="1" dirty="0" smtClean="0">
                <a:latin typeface="Times New Roman" panose="02020603050405020304" pitchFamily="18" charset="0"/>
                <a:cs typeface="Times New Roman" panose="02020603050405020304" pitchFamily="18" charset="0"/>
              </a:rPr>
              <a:t> </a:t>
            </a:r>
            <a:r>
              <a:rPr lang="en-US" sz="2400" b="1" dirty="0" err="1" smtClean="0">
                <a:latin typeface="Times New Roman" panose="02020603050405020304" pitchFamily="18" charset="0"/>
                <a:cs typeface="Times New Roman" panose="02020603050405020304" pitchFamily="18" charset="0"/>
              </a:rPr>
              <a:t>khánh</a:t>
            </a:r>
            <a:r>
              <a:rPr lang="en-US" sz="2400" b="1" dirty="0" smtClean="0">
                <a:latin typeface="Times New Roman" panose="02020603050405020304" pitchFamily="18" charset="0"/>
                <a:cs typeface="Times New Roman" panose="02020603050405020304" pitchFamily="18" charset="0"/>
              </a:rPr>
              <a:t> </a:t>
            </a:r>
            <a:r>
              <a:rPr lang="en-US" sz="2400" b="1" dirty="0" err="1" smtClean="0">
                <a:latin typeface="Times New Roman" panose="02020603050405020304" pitchFamily="18" charset="0"/>
                <a:cs typeface="Times New Roman" panose="02020603050405020304" pitchFamily="18" charset="0"/>
              </a:rPr>
              <a:t>vc</a:t>
            </a:r>
            <a:endParaRPr lang="en-US" sz="2400" b="1" dirty="0">
              <a:latin typeface="Times New Roman" panose="02020603050405020304" pitchFamily="18" charset="0"/>
              <a:cs typeface="Times New Roman" panose="02020603050405020304" pitchFamily="18" charset="0"/>
            </a:endParaRPr>
          </a:p>
        </p:txBody>
      </p:sp>
      <p:sp>
        <p:nvSpPr>
          <p:cNvPr id="5" name="Rounded Rectangle 4"/>
          <p:cNvSpPr/>
          <p:nvPr/>
        </p:nvSpPr>
        <p:spPr>
          <a:xfrm>
            <a:off x="627544" y="4617980"/>
            <a:ext cx="4191000" cy="494208"/>
          </a:xfrm>
          <a:prstGeom prst="roundRect">
            <a:avLst/>
          </a:prstGeom>
          <a:solidFill>
            <a:schemeClr val="accent5">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err="1" smtClean="0">
                <a:latin typeface="Times New Roman" panose="02020603050405020304" pitchFamily="18" charset="0"/>
                <a:cs typeface="Times New Roman" panose="02020603050405020304" pitchFamily="18" charset="0"/>
              </a:rPr>
              <a:t>Sản</a:t>
            </a:r>
            <a:r>
              <a:rPr lang="en-US" sz="2400" b="1" dirty="0" smtClean="0">
                <a:latin typeface="Times New Roman" panose="02020603050405020304" pitchFamily="18" charset="0"/>
                <a:cs typeface="Times New Roman" panose="02020603050405020304" pitchFamily="18" charset="0"/>
              </a:rPr>
              <a:t> </a:t>
            </a:r>
            <a:r>
              <a:rPr lang="en-US" sz="2400" b="1" dirty="0" err="1" smtClean="0">
                <a:latin typeface="Times New Roman" panose="02020603050405020304" pitchFamily="18" charset="0"/>
                <a:cs typeface="Times New Roman" panose="02020603050405020304" pitchFamily="18" charset="0"/>
              </a:rPr>
              <a:t>phẩm</a:t>
            </a:r>
            <a:r>
              <a:rPr lang="en-US" sz="2400" b="1" dirty="0" smtClean="0">
                <a:latin typeface="Times New Roman" panose="02020603050405020304" pitchFamily="18" charset="0"/>
                <a:cs typeface="Times New Roman" panose="02020603050405020304" pitchFamily="18" charset="0"/>
              </a:rPr>
              <a:t> </a:t>
            </a:r>
            <a:r>
              <a:rPr lang="en-US" sz="2400" b="1" dirty="0" err="1" smtClean="0">
                <a:latin typeface="Times New Roman" panose="02020603050405020304" pitchFamily="18" charset="0"/>
                <a:cs typeface="Times New Roman" panose="02020603050405020304" pitchFamily="18" charset="0"/>
              </a:rPr>
              <a:t>xếp</a:t>
            </a:r>
            <a:r>
              <a:rPr lang="en-US" sz="2400" b="1" dirty="0" smtClean="0">
                <a:latin typeface="Times New Roman" panose="02020603050405020304" pitchFamily="18" charset="0"/>
                <a:cs typeface="Times New Roman" panose="02020603050405020304" pitchFamily="18" charset="0"/>
              </a:rPr>
              <a:t> </a:t>
            </a:r>
            <a:r>
              <a:rPr lang="en-US" sz="2400" b="1" dirty="0" err="1" smtClean="0">
                <a:latin typeface="Times New Roman" panose="02020603050405020304" pitchFamily="18" charset="0"/>
                <a:cs typeface="Times New Roman" panose="02020603050405020304" pitchFamily="18" charset="0"/>
              </a:rPr>
              <a:t>dỡ</a:t>
            </a:r>
            <a:endParaRPr lang="en-US" sz="2400" b="1" dirty="0">
              <a:latin typeface="Times New Roman" panose="02020603050405020304" pitchFamily="18" charset="0"/>
              <a:cs typeface="Times New Roman" panose="02020603050405020304" pitchFamily="18" charset="0"/>
            </a:endParaRPr>
          </a:p>
        </p:txBody>
      </p:sp>
      <mc:AlternateContent xmlns:mc="http://schemas.openxmlformats.org/markup-compatibility/2006" xmlns:a14="http://schemas.microsoft.com/office/drawing/2010/main">
        <mc:Choice Requires="a14">
          <p:sp>
            <p:nvSpPr>
              <p:cNvPr id="6" name="TextBox 5"/>
              <p:cNvSpPr txBox="1"/>
              <p:nvPr/>
            </p:nvSpPr>
            <p:spPr>
              <a:xfrm>
                <a:off x="360844" y="5334000"/>
                <a:ext cx="8915400" cy="1377941"/>
              </a:xfrm>
              <a:prstGeom prst="rect">
                <a:avLst/>
              </a:prstGeom>
              <a:noFill/>
            </p:spPr>
            <p:txBody>
              <a:bodyPr wrap="square" rtlCol="0">
                <a:spAutoFit/>
              </a:bodyPr>
              <a:lstStyle/>
              <a:p>
                <a:r>
                  <a:rPr lang="en-US" sz="2800" b="1" i="1" dirty="0" smtClean="0">
                    <a:latin typeface="Times New Roman" panose="02020603050405020304" pitchFamily="18" charset="0"/>
                    <a:cs typeface="Times New Roman" panose="02020603050405020304" pitchFamily="18" charset="0"/>
                  </a:rPr>
                  <a:t>Khối </a:t>
                </a:r>
                <a:r>
                  <a:rPr lang="en-US" sz="2800" b="1" i="1" dirty="0" err="1" smtClean="0">
                    <a:latin typeface="Times New Roman" panose="02020603050405020304" pitchFamily="18" charset="0"/>
                    <a:cs typeface="Times New Roman" panose="02020603050405020304" pitchFamily="18" charset="0"/>
                  </a:rPr>
                  <a:t>lượng</a:t>
                </a:r>
                <a:r>
                  <a:rPr lang="en-US" sz="2800" b="1" i="1" dirty="0" smtClean="0">
                    <a:latin typeface="Times New Roman" panose="02020603050405020304" pitchFamily="18" charset="0"/>
                    <a:cs typeface="Times New Roman" panose="02020603050405020304" pitchFamily="18" charset="0"/>
                  </a:rPr>
                  <a:t> </a:t>
                </a:r>
                <a:r>
                  <a:rPr lang="en-US" sz="2800" b="1" i="1" dirty="0" err="1" smtClean="0">
                    <a:latin typeface="Times New Roman" panose="02020603050405020304" pitchFamily="18" charset="0"/>
                    <a:cs typeface="Times New Roman" panose="02020603050405020304" pitchFamily="18" charset="0"/>
                  </a:rPr>
                  <a:t>hàng</a:t>
                </a:r>
                <a:r>
                  <a:rPr lang="en-US" sz="2800" b="1" i="1" dirty="0" smtClean="0">
                    <a:latin typeface="Times New Roman" panose="02020603050405020304" pitchFamily="18" charset="0"/>
                    <a:cs typeface="Times New Roman" panose="02020603050405020304" pitchFamily="18" charset="0"/>
                  </a:rPr>
                  <a:t> </a:t>
                </a:r>
                <a:r>
                  <a:rPr lang="en-US" sz="2800" b="1" i="1" dirty="0" err="1" smtClean="0">
                    <a:latin typeface="Times New Roman" panose="02020603050405020304" pitchFamily="18" charset="0"/>
                    <a:cs typeface="Times New Roman" panose="02020603050405020304" pitchFamily="18" charset="0"/>
                  </a:rPr>
                  <a:t>hóa</a:t>
                </a:r>
                <a:r>
                  <a:rPr lang="en-US" sz="2800" b="1" i="1" dirty="0" smtClean="0">
                    <a:latin typeface="Times New Roman" panose="02020603050405020304" pitchFamily="18" charset="0"/>
                    <a:cs typeface="Times New Roman" panose="02020603050405020304" pitchFamily="18" charset="0"/>
                  </a:rPr>
                  <a:t> </a:t>
                </a:r>
                <a:r>
                  <a:rPr lang="en-US" sz="2800" b="1" i="1" dirty="0" err="1" smtClean="0">
                    <a:latin typeface="Times New Roman" panose="02020603050405020304" pitchFamily="18" charset="0"/>
                    <a:cs typeface="Times New Roman" panose="02020603050405020304" pitchFamily="18" charset="0"/>
                  </a:rPr>
                  <a:t>thông</a:t>
                </a:r>
                <a:r>
                  <a:rPr lang="en-US" sz="2800" b="1" i="1" dirty="0" smtClean="0">
                    <a:latin typeface="Times New Roman" panose="02020603050405020304" pitchFamily="18" charset="0"/>
                    <a:cs typeface="Times New Roman" panose="02020603050405020304" pitchFamily="18" charset="0"/>
                  </a:rPr>
                  <a:t> qua </a:t>
                </a:r>
                <a:r>
                  <a:rPr lang="en-US" sz="2800" b="1" i="1" dirty="0" err="1" smtClean="0">
                    <a:latin typeface="Times New Roman" panose="02020603050405020304" pitchFamily="18" charset="0"/>
                    <a:cs typeface="Times New Roman" panose="02020603050405020304" pitchFamily="18" charset="0"/>
                  </a:rPr>
                  <a:t>cảng</a:t>
                </a:r>
                <a:r>
                  <a:rPr lang="en-US" sz="2800" b="1" i="1" dirty="0" smtClean="0">
                    <a:latin typeface="Times New Roman" panose="02020603050405020304" pitchFamily="18" charset="0"/>
                    <a:cs typeface="Times New Roman" panose="02020603050405020304" pitchFamily="18" charset="0"/>
                  </a:rPr>
                  <a:t>:</a:t>
                </a:r>
                <a14:m>
                  <m:oMath xmlns:m="http://schemas.openxmlformats.org/officeDocument/2006/math">
                    <m:sSub>
                      <m:sSubPr>
                        <m:ctrlPr>
                          <a:rPr lang="en-US" sz="2800" b="1" i="1" smtClean="0">
                            <a:latin typeface="Cambria Math" panose="02040503050406030204" pitchFamily="18" charset="0"/>
                            <a:cs typeface="Times New Roman" panose="02020603050405020304" pitchFamily="18" charset="0"/>
                          </a:rPr>
                        </m:ctrlPr>
                      </m:sSubPr>
                      <m:e>
                        <m:nary>
                          <m:naryPr>
                            <m:chr m:val="∑"/>
                            <m:subHide m:val="on"/>
                            <m:supHide m:val="on"/>
                            <m:ctrlPr>
                              <a:rPr lang="en-US" sz="2800" b="1" i="1" smtClean="0">
                                <a:latin typeface="Cambria Math" panose="02040503050406030204" pitchFamily="18" charset="0"/>
                                <a:cs typeface="Times New Roman" panose="02020603050405020304" pitchFamily="18" charset="0"/>
                              </a:rPr>
                            </m:ctrlPr>
                          </m:naryPr>
                          <m:sub/>
                          <m:sup/>
                          <m:e>
                            <m:r>
                              <a:rPr lang="en-US" sz="2800" b="1" i="1" smtClean="0">
                                <a:latin typeface="Cambria Math"/>
                                <a:cs typeface="Times New Roman" panose="02020603050405020304" pitchFamily="18" charset="0"/>
                              </a:rPr>
                              <m:t>𝑸</m:t>
                            </m:r>
                          </m:e>
                        </m:nary>
                      </m:e>
                      <m:sub>
                        <m:r>
                          <a:rPr lang="en-US" sz="2800" b="1" i="1" smtClean="0">
                            <a:latin typeface="Cambria Math"/>
                            <a:cs typeface="Times New Roman" panose="02020603050405020304" pitchFamily="18" charset="0"/>
                          </a:rPr>
                          <m:t>𝑻𝑸</m:t>
                        </m:r>
                      </m:sub>
                    </m:sSub>
                  </m:oMath>
                </a14:m>
                <a:r>
                  <a:rPr lang="en-US" sz="2800" b="1" i="1" dirty="0" smtClean="0">
                    <a:latin typeface="Times New Roman" panose="02020603050405020304" pitchFamily="18" charset="0"/>
                    <a:cs typeface="Times New Roman" panose="02020603050405020304" pitchFamily="18" charset="0"/>
                  </a:rPr>
                  <a:t> (T</a:t>
                </a:r>
                <a:r>
                  <a:rPr lang="en-US" sz="1600" b="1" i="1" dirty="0" smtClean="0">
                    <a:latin typeface="Times New Roman" panose="02020603050405020304" pitchFamily="18" charset="0"/>
                    <a:cs typeface="Times New Roman" panose="02020603050405020304" pitchFamily="18" charset="0"/>
                  </a:rPr>
                  <a:t>TQ</a:t>
                </a:r>
                <a:r>
                  <a:rPr lang="en-US" sz="2800" b="1" i="1" dirty="0" smtClean="0">
                    <a:latin typeface="Times New Roman" panose="02020603050405020304" pitchFamily="18" charset="0"/>
                    <a:cs typeface="Times New Roman" panose="02020603050405020304" pitchFamily="18" charset="0"/>
                  </a:rPr>
                  <a:t>)</a:t>
                </a:r>
              </a:p>
              <a:p>
                <a:r>
                  <a:rPr lang="en-US" sz="2800" b="1" i="1" dirty="0" err="1" smtClean="0">
                    <a:latin typeface="Times New Roman" panose="02020603050405020304" pitchFamily="18" charset="0"/>
                    <a:cs typeface="Times New Roman" panose="02020603050405020304" pitchFamily="18" charset="0"/>
                  </a:rPr>
                  <a:t>Khối</a:t>
                </a:r>
                <a:r>
                  <a:rPr lang="en-US" sz="2800" b="1" i="1" dirty="0" smtClean="0">
                    <a:latin typeface="Times New Roman" panose="02020603050405020304" pitchFamily="18" charset="0"/>
                    <a:cs typeface="Times New Roman" panose="02020603050405020304" pitchFamily="18" charset="0"/>
                  </a:rPr>
                  <a:t> </a:t>
                </a:r>
                <a:r>
                  <a:rPr lang="en-US" sz="2800" b="1" i="1" dirty="0" err="1" smtClean="0">
                    <a:latin typeface="Times New Roman" panose="02020603050405020304" pitchFamily="18" charset="0"/>
                    <a:cs typeface="Times New Roman" panose="02020603050405020304" pitchFamily="18" charset="0"/>
                  </a:rPr>
                  <a:t>lượng</a:t>
                </a:r>
                <a:r>
                  <a:rPr lang="en-US" sz="2800" b="1" i="1" dirty="0" smtClean="0">
                    <a:latin typeface="Times New Roman" panose="02020603050405020304" pitchFamily="18" charset="0"/>
                    <a:cs typeface="Times New Roman" panose="02020603050405020304" pitchFamily="18" charset="0"/>
                  </a:rPr>
                  <a:t> </a:t>
                </a:r>
                <a:r>
                  <a:rPr lang="en-US" sz="2800" b="1" i="1" dirty="0" err="1" smtClean="0">
                    <a:latin typeface="Times New Roman" panose="02020603050405020304" pitchFamily="18" charset="0"/>
                    <a:cs typeface="Times New Roman" panose="02020603050405020304" pitchFamily="18" charset="0"/>
                  </a:rPr>
                  <a:t>hàng</a:t>
                </a:r>
                <a:r>
                  <a:rPr lang="en-US" sz="2800" b="1" i="1" dirty="0" smtClean="0">
                    <a:latin typeface="Times New Roman" panose="02020603050405020304" pitchFamily="18" charset="0"/>
                    <a:cs typeface="Times New Roman" panose="02020603050405020304" pitchFamily="18" charset="0"/>
                  </a:rPr>
                  <a:t> </a:t>
                </a:r>
                <a:r>
                  <a:rPr lang="en-US" sz="2800" b="1" i="1" dirty="0" err="1" smtClean="0">
                    <a:latin typeface="Times New Roman" panose="02020603050405020304" pitchFamily="18" charset="0"/>
                    <a:cs typeface="Times New Roman" panose="02020603050405020304" pitchFamily="18" charset="0"/>
                  </a:rPr>
                  <a:t>hóa</a:t>
                </a:r>
                <a:r>
                  <a:rPr lang="en-US" sz="2800" b="1" i="1" dirty="0" smtClean="0">
                    <a:latin typeface="Times New Roman" panose="02020603050405020304" pitchFamily="18" charset="0"/>
                    <a:cs typeface="Times New Roman" panose="02020603050405020304" pitchFamily="18" charset="0"/>
                  </a:rPr>
                  <a:t> </a:t>
                </a:r>
                <a:r>
                  <a:rPr lang="en-US" sz="2800" b="1" i="1" dirty="0" err="1" smtClean="0">
                    <a:latin typeface="Times New Roman" panose="02020603050405020304" pitchFamily="18" charset="0"/>
                    <a:cs typeface="Times New Roman" panose="02020603050405020304" pitchFamily="18" charset="0"/>
                  </a:rPr>
                  <a:t>xếp</a:t>
                </a:r>
                <a:r>
                  <a:rPr lang="en-US" sz="2800" b="1" i="1" dirty="0" smtClean="0">
                    <a:latin typeface="Times New Roman" panose="02020603050405020304" pitchFamily="18" charset="0"/>
                    <a:cs typeface="Times New Roman" panose="02020603050405020304" pitchFamily="18" charset="0"/>
                  </a:rPr>
                  <a:t> </a:t>
                </a:r>
                <a:r>
                  <a:rPr lang="en-US" sz="2800" b="1" i="1" dirty="0" err="1" smtClean="0">
                    <a:latin typeface="Times New Roman" panose="02020603050405020304" pitchFamily="18" charset="0"/>
                    <a:cs typeface="Times New Roman" panose="02020603050405020304" pitchFamily="18" charset="0"/>
                  </a:rPr>
                  <a:t>dỡ</a:t>
                </a:r>
                <a:r>
                  <a:rPr lang="en-US" sz="2800" b="1" i="1" dirty="0" smtClean="0">
                    <a:latin typeface="Times New Roman" panose="02020603050405020304" pitchFamily="18" charset="0"/>
                    <a:cs typeface="Times New Roman" panose="02020603050405020304" pitchFamily="18" charset="0"/>
                  </a:rPr>
                  <a:t>: </a:t>
                </a:r>
                <a14:m>
                  <m:oMath xmlns:m="http://schemas.openxmlformats.org/officeDocument/2006/math">
                    <m:sSub>
                      <m:sSubPr>
                        <m:ctrlPr>
                          <a:rPr lang="en-US" sz="2800" b="1" i="1">
                            <a:latin typeface="Cambria Math" panose="02040503050406030204" pitchFamily="18" charset="0"/>
                            <a:cs typeface="Times New Roman" panose="02020603050405020304" pitchFamily="18" charset="0"/>
                          </a:rPr>
                        </m:ctrlPr>
                      </m:sSubPr>
                      <m:e>
                        <m:nary>
                          <m:naryPr>
                            <m:chr m:val="∑"/>
                            <m:subHide m:val="on"/>
                            <m:supHide m:val="on"/>
                            <m:ctrlPr>
                              <a:rPr lang="en-US" sz="2800" b="1" i="1">
                                <a:latin typeface="Cambria Math" panose="02040503050406030204" pitchFamily="18" charset="0"/>
                                <a:cs typeface="Times New Roman" panose="02020603050405020304" pitchFamily="18" charset="0"/>
                              </a:rPr>
                            </m:ctrlPr>
                          </m:naryPr>
                          <m:sub/>
                          <m:sup/>
                          <m:e>
                            <m:r>
                              <a:rPr lang="en-US" sz="2800" b="1" i="1">
                                <a:latin typeface="Cambria Math"/>
                                <a:cs typeface="Times New Roman" panose="02020603050405020304" pitchFamily="18" charset="0"/>
                              </a:rPr>
                              <m:t>𝑸</m:t>
                            </m:r>
                          </m:e>
                        </m:nary>
                      </m:e>
                      <m:sub>
                        <m:r>
                          <a:rPr lang="en-US" sz="2800" b="1" i="1" smtClean="0">
                            <a:latin typeface="Cambria Math"/>
                            <a:cs typeface="Times New Roman" panose="02020603050405020304" pitchFamily="18" charset="0"/>
                          </a:rPr>
                          <m:t>𝑿𝑫</m:t>
                        </m:r>
                      </m:sub>
                    </m:sSub>
                  </m:oMath>
                </a14:m>
                <a:r>
                  <a:rPr lang="en-US" sz="2800" b="1" i="1" dirty="0">
                    <a:latin typeface="Times New Roman" panose="02020603050405020304" pitchFamily="18" charset="0"/>
                    <a:cs typeface="Times New Roman" panose="02020603050405020304" pitchFamily="18" charset="0"/>
                  </a:rPr>
                  <a:t> (</a:t>
                </a:r>
                <a:r>
                  <a:rPr lang="en-US" sz="2800" b="1" i="1" dirty="0" err="1" smtClean="0">
                    <a:latin typeface="Times New Roman" panose="02020603050405020304" pitchFamily="18" charset="0"/>
                    <a:cs typeface="Times New Roman" panose="02020603050405020304" pitchFamily="18" charset="0"/>
                  </a:rPr>
                  <a:t>T</a:t>
                </a:r>
                <a:r>
                  <a:rPr lang="en-US" sz="2000" b="1" i="1" dirty="0" err="1" smtClean="0">
                    <a:latin typeface="Times New Roman" panose="02020603050405020304" pitchFamily="18" charset="0"/>
                    <a:cs typeface="Times New Roman" panose="02020603050405020304" pitchFamily="18" charset="0"/>
                  </a:rPr>
                  <a:t>xd</a:t>
                </a:r>
                <a:r>
                  <a:rPr lang="en-US" sz="2800" b="1" i="1" dirty="0" smtClean="0">
                    <a:latin typeface="Times New Roman" panose="02020603050405020304" pitchFamily="18" charset="0"/>
                    <a:cs typeface="Times New Roman" panose="02020603050405020304" pitchFamily="18" charset="0"/>
                  </a:rPr>
                  <a:t>)</a:t>
                </a:r>
                <a:endParaRPr lang="en-US" sz="2800" b="1" i="1" dirty="0">
                  <a:latin typeface="Times New Roman" panose="02020603050405020304" pitchFamily="18" charset="0"/>
                  <a:cs typeface="Times New Roman" panose="02020603050405020304" pitchFamily="18" charset="0"/>
                </a:endParaRPr>
              </a:p>
              <a:p>
                <a:endParaRPr lang="en-US" sz="1600" dirty="0">
                  <a:latin typeface="Times New Roman" panose="02020603050405020304" pitchFamily="18" charset="0"/>
                  <a:cs typeface="Times New Roman" panose="02020603050405020304" pitchFamily="18" charset="0"/>
                </a:endParaRPr>
              </a:p>
            </p:txBody>
          </p:sp>
        </mc:Choice>
        <mc:Fallback xmlns="">
          <p:sp>
            <p:nvSpPr>
              <p:cNvPr id="6" name="TextBox 5"/>
              <p:cNvSpPr txBox="1">
                <a:spLocks noRot="1" noChangeAspect="1" noMove="1" noResize="1" noEditPoints="1" noAdjustHandles="1" noChangeArrowheads="1" noChangeShapeType="1" noTextEdit="1"/>
              </p:cNvSpPr>
              <p:nvPr/>
            </p:nvSpPr>
            <p:spPr>
              <a:xfrm>
                <a:off x="360844" y="5334000"/>
                <a:ext cx="8915400" cy="1377941"/>
              </a:xfrm>
              <a:prstGeom prst="rect">
                <a:avLst/>
              </a:prstGeom>
              <a:blipFill>
                <a:blip r:embed="rId3"/>
                <a:stretch>
                  <a:fillRect l="-1367" t="-4425"/>
                </a:stretch>
              </a:blipFill>
            </p:spPr>
            <p:txBody>
              <a:bodyPr/>
              <a:lstStyle/>
              <a:p>
                <a:r>
                  <a:rPr lang="en-US">
                    <a:noFill/>
                  </a:rPr>
                  <a:t> </a:t>
                </a:r>
              </a:p>
            </p:txBody>
          </p:sp>
        </mc:Fallback>
      </mc:AlternateContent>
      <p:sp>
        <p:nvSpPr>
          <p:cNvPr id="7" name="Rounded Rectangle 6"/>
          <p:cNvSpPr/>
          <p:nvPr/>
        </p:nvSpPr>
        <p:spPr>
          <a:xfrm>
            <a:off x="571861" y="1065435"/>
            <a:ext cx="3962400" cy="494208"/>
          </a:xfrm>
          <a:prstGeom prst="roundRect">
            <a:avLst/>
          </a:prstGeom>
          <a:solidFill>
            <a:schemeClr val="accent5">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err="1" smtClean="0">
                <a:latin typeface="Times New Roman" panose="02020603050405020304" pitchFamily="18" charset="0"/>
                <a:cs typeface="Times New Roman" panose="02020603050405020304" pitchFamily="18" charset="0"/>
              </a:rPr>
              <a:t>Sản</a:t>
            </a:r>
            <a:r>
              <a:rPr lang="en-US" sz="2400" b="1" dirty="0" smtClean="0">
                <a:latin typeface="Times New Roman" panose="02020603050405020304" pitchFamily="18" charset="0"/>
                <a:cs typeface="Times New Roman" panose="02020603050405020304" pitchFamily="18" charset="0"/>
              </a:rPr>
              <a:t> </a:t>
            </a:r>
            <a:r>
              <a:rPr lang="en-US" sz="2400" b="1" dirty="0" err="1" smtClean="0">
                <a:latin typeface="Times New Roman" panose="02020603050405020304" pitchFamily="18" charset="0"/>
                <a:cs typeface="Times New Roman" panose="02020603050405020304" pitchFamily="18" charset="0"/>
              </a:rPr>
              <a:t>phẩm</a:t>
            </a:r>
            <a:r>
              <a:rPr lang="en-US" sz="2400" b="1" dirty="0" smtClean="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h</a:t>
            </a:r>
            <a:r>
              <a:rPr lang="en-US" sz="2400" b="1" dirty="0" err="1" smtClean="0">
                <a:latin typeface="Times New Roman" panose="02020603050405020304" pitchFamily="18" charset="0"/>
                <a:cs typeface="Times New Roman" panose="02020603050405020304" pitchFamily="18" charset="0"/>
              </a:rPr>
              <a:t>àng</a:t>
            </a:r>
            <a:r>
              <a:rPr lang="en-US" sz="2400" b="1" dirty="0" smtClean="0">
                <a:latin typeface="Times New Roman" panose="02020603050405020304" pitchFamily="18" charset="0"/>
                <a:cs typeface="Times New Roman" panose="02020603050405020304" pitchFamily="18" charset="0"/>
              </a:rPr>
              <a:t> </a:t>
            </a:r>
            <a:r>
              <a:rPr lang="en-US" sz="2400" b="1" dirty="0" err="1" smtClean="0">
                <a:latin typeface="Times New Roman" panose="02020603050405020304" pitchFamily="18" charset="0"/>
                <a:cs typeface="Times New Roman" panose="02020603050405020304" pitchFamily="18" charset="0"/>
              </a:rPr>
              <a:t>hóa</a:t>
            </a:r>
            <a:r>
              <a:rPr lang="en-US" sz="2400" b="1" dirty="0" smtClean="0">
                <a:latin typeface="Times New Roman" panose="02020603050405020304" pitchFamily="18" charset="0"/>
                <a:cs typeface="Times New Roman" panose="02020603050405020304" pitchFamily="18" charset="0"/>
              </a:rPr>
              <a:t> </a:t>
            </a:r>
            <a:r>
              <a:rPr lang="en-US" sz="2400" b="1" dirty="0" err="1" smtClean="0">
                <a:latin typeface="Times New Roman" panose="02020603050405020304" pitchFamily="18" charset="0"/>
                <a:cs typeface="Times New Roman" panose="02020603050405020304" pitchFamily="18" charset="0"/>
              </a:rPr>
              <a:t>vc</a:t>
            </a:r>
            <a:endParaRPr lang="en-US" sz="2400" b="1" dirty="0">
              <a:latin typeface="Times New Roman" panose="02020603050405020304" pitchFamily="18" charset="0"/>
              <a:cs typeface="Times New Roman" panose="02020603050405020304" pitchFamily="18" charset="0"/>
            </a:endParaRPr>
          </a:p>
        </p:txBody>
      </p:sp>
      <p:sp>
        <p:nvSpPr>
          <p:cNvPr id="8" name="Rectangle 7"/>
          <p:cNvSpPr/>
          <p:nvPr/>
        </p:nvSpPr>
        <p:spPr>
          <a:xfrm>
            <a:off x="1381749" y="347933"/>
            <a:ext cx="3251211" cy="609398"/>
          </a:xfrm>
          <a:prstGeom prst="rect">
            <a:avLst/>
          </a:prstGeom>
        </p:spPr>
        <p:txBody>
          <a:bodyPr wrap="none">
            <a:spAutoFit/>
          </a:bodyPr>
          <a:lstStyle/>
          <a:p>
            <a:pPr marL="457200" indent="-457200" algn="just">
              <a:lnSpc>
                <a:spcPct val="120000"/>
              </a:lnSpc>
              <a:spcBef>
                <a:spcPts val="300"/>
              </a:spcBef>
              <a:spcAft>
                <a:spcPts val="300"/>
              </a:spcAft>
              <a:buFont typeface="Wingdings" panose="05000000000000000000" pitchFamily="2" charset="2"/>
              <a:buChar char="v"/>
              <a:tabLst>
                <a:tab pos="342900" algn="l"/>
              </a:tabLst>
            </a:pPr>
            <a:r>
              <a:rPr lang="en-US" sz="2800" b="1" i="1" dirty="0" err="1" smtClean="0">
                <a:solidFill>
                  <a:srgbClr val="FF0000"/>
                </a:solidFill>
                <a:latin typeface="Times New Roman"/>
                <a:ea typeface="Times New Roman"/>
                <a:cs typeface="Times New Roman"/>
              </a:rPr>
              <a:t>Sản</a:t>
            </a:r>
            <a:r>
              <a:rPr lang="en-US" sz="2800" b="1" i="1" dirty="0" smtClean="0">
                <a:solidFill>
                  <a:srgbClr val="FF0000"/>
                </a:solidFill>
                <a:latin typeface="Times New Roman"/>
                <a:ea typeface="Times New Roman"/>
                <a:cs typeface="Times New Roman"/>
              </a:rPr>
              <a:t> </a:t>
            </a:r>
            <a:r>
              <a:rPr lang="en-US" sz="2800" b="1" i="1" dirty="0" err="1">
                <a:solidFill>
                  <a:srgbClr val="FF0000"/>
                </a:solidFill>
                <a:latin typeface="Times New Roman"/>
                <a:ea typeface="Times New Roman"/>
                <a:cs typeface="Times New Roman"/>
              </a:rPr>
              <a:t>phẩm</a:t>
            </a:r>
            <a:r>
              <a:rPr lang="en-US" sz="2800" b="1" i="1" dirty="0">
                <a:solidFill>
                  <a:srgbClr val="FF0000"/>
                </a:solidFill>
                <a:latin typeface="Times New Roman"/>
                <a:ea typeface="Times New Roman"/>
                <a:cs typeface="Times New Roman"/>
              </a:rPr>
              <a:t> </a:t>
            </a:r>
            <a:r>
              <a:rPr lang="en-US" sz="2800" b="1" i="1" dirty="0" err="1">
                <a:solidFill>
                  <a:srgbClr val="FF0000"/>
                </a:solidFill>
                <a:latin typeface="Times New Roman"/>
                <a:ea typeface="Times New Roman"/>
                <a:cs typeface="Times New Roman"/>
              </a:rPr>
              <a:t>vận</a:t>
            </a:r>
            <a:r>
              <a:rPr lang="en-US" sz="2800" b="1" i="1" dirty="0">
                <a:solidFill>
                  <a:srgbClr val="FF0000"/>
                </a:solidFill>
                <a:latin typeface="Times New Roman"/>
                <a:ea typeface="Times New Roman"/>
                <a:cs typeface="Times New Roman"/>
              </a:rPr>
              <a:t> </a:t>
            </a:r>
            <a:r>
              <a:rPr lang="en-US" sz="2800" b="1" i="1" dirty="0" err="1">
                <a:solidFill>
                  <a:srgbClr val="FF0000"/>
                </a:solidFill>
                <a:latin typeface="Times New Roman"/>
                <a:ea typeface="Times New Roman"/>
                <a:cs typeface="Times New Roman"/>
              </a:rPr>
              <a:t>tải</a:t>
            </a:r>
            <a:endParaRPr lang="en-US" sz="2800" b="1" i="1" dirty="0">
              <a:solidFill>
                <a:srgbClr val="FF0000"/>
              </a:solidFill>
              <a:effectLst/>
              <a:latin typeface="Calibri"/>
              <a:ea typeface="Times New Roman"/>
              <a:cs typeface="Times New Roman"/>
            </a:endParaRPr>
          </a:p>
        </p:txBody>
      </p:sp>
      <p:sp>
        <p:nvSpPr>
          <p:cNvPr id="9" name="Rectangle 8"/>
          <p:cNvSpPr/>
          <p:nvPr/>
        </p:nvSpPr>
        <p:spPr>
          <a:xfrm>
            <a:off x="365858" y="-128804"/>
            <a:ext cx="7696200" cy="646331"/>
          </a:xfrm>
          <a:prstGeom prst="rect">
            <a:avLst/>
          </a:prstGeom>
        </p:spPr>
        <p:txBody>
          <a:bodyPr wrap="square">
            <a:spAutoFit/>
          </a:bodyPr>
          <a:lstStyle/>
          <a:p>
            <a:pPr lvl="0" algn="just">
              <a:lnSpc>
                <a:spcPct val="150000"/>
              </a:lnSpc>
            </a:pPr>
            <a:r>
              <a:rPr lang="en-US" sz="2400" b="1" cap="all"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1.1. </a:t>
            </a:r>
            <a:r>
              <a:rPr lang="en-US" sz="2400" b="1" cap="all"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Khái</a:t>
            </a:r>
            <a:r>
              <a:rPr lang="en-US" sz="2400" b="1" cap="all"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cap="all"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niệm</a:t>
            </a:r>
            <a:r>
              <a:rPr lang="en-US" sz="2400" b="1" cap="all"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cap="all"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về</a:t>
            </a:r>
            <a:r>
              <a:rPr lang="en-US" sz="2400" b="1" cap="all"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cap="all"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hành</a:t>
            </a:r>
            <a:r>
              <a:rPr lang="en-US" sz="2400" b="1" cap="all"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cap="all"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lang</a:t>
            </a:r>
            <a:r>
              <a:rPr lang="en-US" sz="2400" b="1" cap="all"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cap="all"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vận</a:t>
            </a:r>
            <a:r>
              <a:rPr lang="en-US" sz="2400" b="1" cap="all"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cap="all"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tải</a:t>
            </a:r>
            <a:endParaRPr lang="en-US" sz="2400" b="1" cap="all"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0525768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wipe(down)">
                                      <p:cBhvr>
                                        <p:cTn id="12" dur="500"/>
                                        <p:tgtEl>
                                          <p:spTgt spid="4"/>
                                        </p:tgtEl>
                                      </p:cBhvr>
                                    </p:animEffect>
                                  </p:childTnLst>
                                </p:cTn>
                              </p:par>
                              <p:par>
                                <p:cTn id="13" presetID="22" presetClass="entr" presetSubtype="4" fill="hold" grpId="0" nodeType="withEffect">
                                  <p:stCondLst>
                                    <p:cond delay="0"/>
                                  </p:stCondLst>
                                  <p:childTnLst>
                                    <p:set>
                                      <p:cBhvr>
                                        <p:cTn id="14" dur="1" fill="hold">
                                          <p:stCondLst>
                                            <p:cond delay="0"/>
                                          </p:stCondLst>
                                        </p:cTn>
                                        <p:tgtEl>
                                          <p:spTgt spid="3"/>
                                        </p:tgtEl>
                                        <p:attrNameLst>
                                          <p:attrName>style.visibility</p:attrName>
                                        </p:attrNameLst>
                                      </p:cBhvr>
                                      <p:to>
                                        <p:strVal val="visible"/>
                                      </p:to>
                                    </p:set>
                                    <p:animEffect transition="in" filter="wipe(down)">
                                      <p:cBhvr>
                                        <p:cTn id="15" dur="500"/>
                                        <p:tgtEl>
                                          <p:spTgt spid="3"/>
                                        </p:tgtEl>
                                      </p:cBhvr>
                                    </p:animEffect>
                                  </p:childTnLst>
                                </p:cTn>
                              </p:par>
                            </p:childTnLst>
                          </p:cTn>
                        </p:par>
                      </p:childTnLst>
                    </p:cTn>
                  </p:par>
                  <p:par>
                    <p:cTn id="16" fill="hold">
                      <p:stCondLst>
                        <p:cond delay="indefinite"/>
                      </p:stCondLst>
                      <p:childTnLst>
                        <p:par>
                          <p:cTn id="17" fill="hold">
                            <p:stCondLst>
                              <p:cond delay="0"/>
                            </p:stCondLst>
                            <p:childTnLst>
                              <p:par>
                                <p:cTn id="18" presetID="2" presetClass="entr" presetSubtype="4" fill="hold" grpId="0" nodeType="clickEffect">
                                  <p:stCondLst>
                                    <p:cond delay="0"/>
                                  </p:stCondLst>
                                  <p:childTnLst>
                                    <p:set>
                                      <p:cBhvr>
                                        <p:cTn id="19" dur="1" fill="hold">
                                          <p:stCondLst>
                                            <p:cond delay="0"/>
                                          </p:stCondLst>
                                        </p:cTn>
                                        <p:tgtEl>
                                          <p:spTgt spid="5"/>
                                        </p:tgtEl>
                                        <p:attrNameLst>
                                          <p:attrName>style.visibility</p:attrName>
                                        </p:attrNameLst>
                                      </p:cBhvr>
                                      <p:to>
                                        <p:strVal val="visible"/>
                                      </p:to>
                                    </p:set>
                                    <p:anim calcmode="lin" valueType="num">
                                      <p:cBhvr additive="base">
                                        <p:cTn id="20" dur="500" fill="hold"/>
                                        <p:tgtEl>
                                          <p:spTgt spid="5"/>
                                        </p:tgtEl>
                                        <p:attrNameLst>
                                          <p:attrName>ppt_x</p:attrName>
                                        </p:attrNameLst>
                                      </p:cBhvr>
                                      <p:tavLst>
                                        <p:tav tm="0">
                                          <p:val>
                                            <p:strVal val="#ppt_x"/>
                                          </p:val>
                                        </p:tav>
                                        <p:tav tm="100000">
                                          <p:val>
                                            <p:strVal val="#ppt_x"/>
                                          </p:val>
                                        </p:tav>
                                      </p:tavLst>
                                    </p:anim>
                                    <p:anim calcmode="lin" valueType="num">
                                      <p:cBhvr additive="base">
                                        <p:cTn id="21" dur="500" fill="hold"/>
                                        <p:tgtEl>
                                          <p:spTgt spid="5"/>
                                        </p:tgtEl>
                                        <p:attrNameLst>
                                          <p:attrName>ppt_y</p:attrName>
                                        </p:attrNameLst>
                                      </p:cBhvr>
                                      <p:tavLst>
                                        <p:tav tm="0">
                                          <p:val>
                                            <p:strVal val="1+#ppt_h/2"/>
                                          </p:val>
                                        </p:tav>
                                        <p:tav tm="100000">
                                          <p:val>
                                            <p:strVal val="#ppt_y"/>
                                          </p:val>
                                        </p:tav>
                                      </p:tavLst>
                                    </p:anim>
                                  </p:childTnLst>
                                </p:cTn>
                              </p:par>
                              <p:par>
                                <p:cTn id="22" presetID="2" presetClass="entr" presetSubtype="4" fill="hold" grpId="0" nodeType="withEffect">
                                  <p:stCondLst>
                                    <p:cond delay="0"/>
                                  </p:stCondLst>
                                  <p:childTnLst>
                                    <p:set>
                                      <p:cBhvr>
                                        <p:cTn id="23" dur="1" fill="hold">
                                          <p:stCondLst>
                                            <p:cond delay="0"/>
                                          </p:stCondLst>
                                        </p:cTn>
                                        <p:tgtEl>
                                          <p:spTgt spid="6"/>
                                        </p:tgtEl>
                                        <p:attrNameLst>
                                          <p:attrName>style.visibility</p:attrName>
                                        </p:attrNameLst>
                                      </p:cBhvr>
                                      <p:to>
                                        <p:strVal val="visible"/>
                                      </p:to>
                                    </p:set>
                                    <p:anim calcmode="lin" valueType="num">
                                      <p:cBhvr additive="base">
                                        <p:cTn id="24" dur="500" fill="hold"/>
                                        <p:tgtEl>
                                          <p:spTgt spid="6"/>
                                        </p:tgtEl>
                                        <p:attrNameLst>
                                          <p:attrName>ppt_x</p:attrName>
                                        </p:attrNameLst>
                                      </p:cBhvr>
                                      <p:tavLst>
                                        <p:tav tm="0">
                                          <p:val>
                                            <p:strVal val="#ppt_x"/>
                                          </p:val>
                                        </p:tav>
                                        <p:tav tm="100000">
                                          <p:val>
                                            <p:strVal val="#ppt_x"/>
                                          </p:val>
                                        </p:tav>
                                      </p:tavLst>
                                    </p:anim>
                                    <p:anim calcmode="lin" valueType="num">
                                      <p:cBhvr additive="base">
                                        <p:cTn id="25"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16" presetClass="entr" presetSubtype="21" fill="hold" grpId="0" nodeType="clickEffect">
                                  <p:stCondLst>
                                    <p:cond delay="0"/>
                                  </p:stCondLst>
                                  <p:childTnLst>
                                    <p:set>
                                      <p:cBhvr>
                                        <p:cTn id="29" dur="1" fill="hold">
                                          <p:stCondLst>
                                            <p:cond delay="0"/>
                                          </p:stCondLst>
                                        </p:cTn>
                                        <p:tgtEl>
                                          <p:spTgt spid="7"/>
                                        </p:tgtEl>
                                        <p:attrNameLst>
                                          <p:attrName>style.visibility</p:attrName>
                                        </p:attrNameLst>
                                      </p:cBhvr>
                                      <p:to>
                                        <p:strVal val="visible"/>
                                      </p:to>
                                    </p:set>
                                    <p:animEffect transition="in" filter="barn(inVertical)">
                                      <p:cBhvr>
                                        <p:cTn id="30"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4" grpId="0" animBg="1"/>
      <p:bldP spid="5" grpId="0" animBg="1"/>
      <p:bldP spid="6" grpId="0"/>
      <p:bldP spid="7"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62000" y="736365"/>
            <a:ext cx="3090846" cy="523220"/>
          </a:xfrm>
          <a:prstGeom prst="rect">
            <a:avLst/>
          </a:prstGeom>
        </p:spPr>
        <p:txBody>
          <a:bodyPr wrap="none">
            <a:spAutoFit/>
          </a:bodyPr>
          <a:lstStyle/>
          <a:p>
            <a:pPr marL="514350" indent="-514350">
              <a:buFont typeface="Wingdings" panose="05000000000000000000" pitchFamily="2" charset="2"/>
              <a:buChar char="v"/>
            </a:pPr>
            <a:r>
              <a:rPr lang="en-US" sz="2800" b="1" i="1" dirty="0" err="1" smtClean="0">
                <a:solidFill>
                  <a:srgbClr val="FF0000"/>
                </a:solidFill>
                <a:latin typeface="Times New Roman"/>
                <a:ea typeface="Times New Roman"/>
              </a:rPr>
              <a:t>Yêu</a:t>
            </a:r>
            <a:r>
              <a:rPr lang="en-US" sz="2800" b="1" i="1" dirty="0" smtClean="0">
                <a:solidFill>
                  <a:srgbClr val="FF0000"/>
                </a:solidFill>
                <a:latin typeface="Times New Roman"/>
                <a:ea typeface="Times New Roman"/>
              </a:rPr>
              <a:t> </a:t>
            </a:r>
            <a:r>
              <a:rPr lang="en-US" sz="2800" b="1" i="1" dirty="0" err="1">
                <a:solidFill>
                  <a:srgbClr val="FF0000"/>
                </a:solidFill>
                <a:latin typeface="Times New Roman"/>
                <a:ea typeface="Times New Roman"/>
              </a:rPr>
              <a:t>cầu</a:t>
            </a:r>
            <a:r>
              <a:rPr lang="en-US" sz="2800" b="1" i="1" dirty="0">
                <a:solidFill>
                  <a:srgbClr val="FF0000"/>
                </a:solidFill>
                <a:latin typeface="Times New Roman"/>
                <a:ea typeface="Times New Roman"/>
              </a:rPr>
              <a:t> </a:t>
            </a:r>
            <a:r>
              <a:rPr lang="en-US" sz="2800" b="1" i="1" dirty="0" err="1">
                <a:solidFill>
                  <a:srgbClr val="FF0000"/>
                </a:solidFill>
                <a:latin typeface="Times New Roman"/>
                <a:ea typeface="Times New Roman"/>
              </a:rPr>
              <a:t>vận</a:t>
            </a:r>
            <a:r>
              <a:rPr lang="en-US" sz="2800" b="1" i="1" dirty="0">
                <a:solidFill>
                  <a:srgbClr val="FF0000"/>
                </a:solidFill>
                <a:latin typeface="Times New Roman"/>
                <a:ea typeface="Times New Roman"/>
              </a:rPr>
              <a:t> </a:t>
            </a:r>
            <a:r>
              <a:rPr lang="en-US" sz="2800" b="1" i="1" dirty="0" err="1">
                <a:solidFill>
                  <a:srgbClr val="FF0000"/>
                </a:solidFill>
                <a:latin typeface="Times New Roman"/>
                <a:ea typeface="Times New Roman"/>
              </a:rPr>
              <a:t>tải</a:t>
            </a:r>
            <a:endParaRPr lang="en-US" sz="2800" b="1" i="1" dirty="0">
              <a:solidFill>
                <a:srgbClr val="FF0000"/>
              </a:solidFill>
            </a:endParaRPr>
          </a:p>
        </p:txBody>
      </p:sp>
      <p:sp>
        <p:nvSpPr>
          <p:cNvPr id="3" name="Oval 2"/>
          <p:cNvSpPr/>
          <p:nvPr/>
        </p:nvSpPr>
        <p:spPr>
          <a:xfrm>
            <a:off x="3953442" y="3075039"/>
            <a:ext cx="1676400" cy="1371600"/>
          </a:xfrm>
          <a:prstGeom prst="ellipse">
            <a:avLst/>
          </a:prstGeom>
        </p:spPr>
        <p:style>
          <a:lnRef idx="2">
            <a:schemeClr val="accent1"/>
          </a:lnRef>
          <a:fillRef idx="1">
            <a:schemeClr val="lt1"/>
          </a:fillRef>
          <a:effectRef idx="0">
            <a:schemeClr val="accent1"/>
          </a:effectRef>
          <a:fontRef idx="minor">
            <a:schemeClr val="dk1"/>
          </a:fontRef>
        </p:style>
        <p:txBody>
          <a:bodyPr rtlCol="0" anchor="ctr"/>
          <a:lstStyle/>
          <a:p>
            <a:pPr algn="ctr"/>
            <a:r>
              <a:rPr lang="en-US" sz="2800" b="1" dirty="0" smtClean="0">
                <a:solidFill>
                  <a:srgbClr val="FF0000"/>
                </a:solidFill>
                <a:latin typeface="Times New Roman" panose="02020603050405020304" pitchFamily="18" charset="0"/>
                <a:cs typeface="Times New Roman" panose="02020603050405020304" pitchFamily="18" charset="0"/>
              </a:rPr>
              <a:t>YÊU CẦU</a:t>
            </a:r>
            <a:endParaRPr lang="en-US" sz="2800" b="1" dirty="0">
              <a:solidFill>
                <a:srgbClr val="FF0000"/>
              </a:solidFill>
              <a:latin typeface="Times New Roman" panose="02020603050405020304" pitchFamily="18" charset="0"/>
              <a:cs typeface="Times New Roman" panose="02020603050405020304" pitchFamily="18" charset="0"/>
            </a:endParaRPr>
          </a:p>
        </p:txBody>
      </p:sp>
      <p:sp>
        <p:nvSpPr>
          <p:cNvPr id="4" name="Rounded Rectangle 3"/>
          <p:cNvSpPr/>
          <p:nvPr/>
        </p:nvSpPr>
        <p:spPr>
          <a:xfrm>
            <a:off x="990600" y="2392927"/>
            <a:ext cx="2057400" cy="1066800"/>
          </a:xfrm>
          <a:prstGeom prst="roundRect">
            <a:avLst/>
          </a:prstGeom>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r>
              <a:rPr lang="en-US" sz="2400" b="1" dirty="0" smtClean="0"/>
              <a:t>ĐÚNG HẠN</a:t>
            </a:r>
          </a:p>
          <a:p>
            <a:pPr algn="ctr"/>
            <a:r>
              <a:rPr lang="en-US" sz="2400" b="1" dirty="0" smtClean="0"/>
              <a:t>(JIT)</a:t>
            </a:r>
            <a:endParaRPr lang="en-US" sz="2400" b="1" dirty="0"/>
          </a:p>
        </p:txBody>
      </p:sp>
      <p:sp>
        <p:nvSpPr>
          <p:cNvPr id="5" name="Rounded Rectangle 4"/>
          <p:cNvSpPr/>
          <p:nvPr/>
        </p:nvSpPr>
        <p:spPr>
          <a:xfrm>
            <a:off x="3691220" y="1066800"/>
            <a:ext cx="2057400" cy="1066800"/>
          </a:xfrm>
          <a:prstGeom prst="roundRect">
            <a:avLst/>
          </a:prstGeom>
        </p:spPr>
        <p:style>
          <a:lnRef idx="0">
            <a:schemeClr val="accent2"/>
          </a:lnRef>
          <a:fillRef idx="3">
            <a:schemeClr val="accent2"/>
          </a:fillRef>
          <a:effectRef idx="3">
            <a:schemeClr val="accent2"/>
          </a:effectRef>
          <a:fontRef idx="minor">
            <a:schemeClr val="lt1"/>
          </a:fontRef>
        </p:style>
        <p:txBody>
          <a:bodyPr rtlCol="0" anchor="ctr"/>
          <a:lstStyle/>
          <a:p>
            <a:pPr algn="ctr"/>
            <a:r>
              <a:rPr lang="en-US" sz="2800" dirty="0" smtClean="0"/>
              <a:t>AN TOÀN</a:t>
            </a:r>
          </a:p>
          <a:p>
            <a:pPr algn="ctr"/>
            <a:r>
              <a:rPr lang="en-US" sz="2800" dirty="0" smtClean="0"/>
              <a:t>(Safety)</a:t>
            </a:r>
            <a:endParaRPr lang="en-US" sz="2800" dirty="0"/>
          </a:p>
        </p:txBody>
      </p:sp>
      <p:sp>
        <p:nvSpPr>
          <p:cNvPr id="6" name="Rounded Rectangle 5"/>
          <p:cNvSpPr/>
          <p:nvPr/>
        </p:nvSpPr>
        <p:spPr>
          <a:xfrm>
            <a:off x="6518787" y="2392927"/>
            <a:ext cx="2057400" cy="1066800"/>
          </a:xfrm>
          <a:prstGeom prst="roundRect">
            <a:avLst/>
          </a:prstGeom>
        </p:spPr>
        <p:style>
          <a:lnRef idx="1">
            <a:schemeClr val="accent3"/>
          </a:lnRef>
          <a:fillRef idx="3">
            <a:schemeClr val="accent3"/>
          </a:fillRef>
          <a:effectRef idx="2">
            <a:schemeClr val="accent3"/>
          </a:effectRef>
          <a:fontRef idx="minor">
            <a:schemeClr val="lt1"/>
          </a:fontRef>
        </p:style>
        <p:txBody>
          <a:bodyPr rtlCol="0" anchor="ctr"/>
          <a:lstStyle/>
          <a:p>
            <a:pPr algn="ctr"/>
            <a:r>
              <a:rPr lang="en-US" sz="2400" b="1" dirty="0" smtClean="0"/>
              <a:t>KINH TẾ</a:t>
            </a:r>
          </a:p>
          <a:p>
            <a:pPr algn="ctr"/>
            <a:r>
              <a:rPr lang="en-US" sz="2400" b="1" dirty="0" smtClean="0"/>
              <a:t>(Economics)</a:t>
            </a:r>
            <a:endParaRPr lang="en-US" sz="2400" b="1" dirty="0"/>
          </a:p>
        </p:txBody>
      </p:sp>
      <p:sp>
        <p:nvSpPr>
          <p:cNvPr id="7" name="Rounded Rectangle 6"/>
          <p:cNvSpPr/>
          <p:nvPr/>
        </p:nvSpPr>
        <p:spPr>
          <a:xfrm>
            <a:off x="1143000" y="4623620"/>
            <a:ext cx="2057400" cy="1066800"/>
          </a:xfrm>
          <a:prstGeom prst="roundRect">
            <a:avLst/>
          </a:prstGeom>
        </p:spPr>
        <p:style>
          <a:lnRef idx="1">
            <a:schemeClr val="accent5"/>
          </a:lnRef>
          <a:fillRef idx="3">
            <a:schemeClr val="accent5"/>
          </a:fillRef>
          <a:effectRef idx="2">
            <a:schemeClr val="accent5"/>
          </a:effectRef>
          <a:fontRef idx="minor">
            <a:schemeClr val="lt1"/>
          </a:fontRef>
        </p:style>
        <p:txBody>
          <a:bodyPr rtlCol="0" anchor="ctr"/>
          <a:lstStyle/>
          <a:p>
            <a:pPr algn="ctr"/>
            <a:r>
              <a:rPr lang="en-US" sz="2400" b="1" dirty="0" smtClean="0"/>
              <a:t>ĐỀU ĐẶN</a:t>
            </a:r>
          </a:p>
          <a:p>
            <a:pPr algn="ctr"/>
            <a:r>
              <a:rPr lang="en-US" sz="2400" b="1" dirty="0" smtClean="0"/>
              <a:t>(Regular….)</a:t>
            </a:r>
            <a:endParaRPr lang="en-US" sz="2400" b="1" dirty="0"/>
          </a:p>
        </p:txBody>
      </p:sp>
      <p:sp>
        <p:nvSpPr>
          <p:cNvPr id="8" name="Rounded Rectangle 7"/>
          <p:cNvSpPr/>
          <p:nvPr/>
        </p:nvSpPr>
        <p:spPr>
          <a:xfrm>
            <a:off x="6324600" y="4623620"/>
            <a:ext cx="2057400" cy="106680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smtClean="0"/>
              <a:t>NHANH CHÓNG</a:t>
            </a:r>
          </a:p>
          <a:p>
            <a:pPr algn="ctr"/>
            <a:r>
              <a:rPr lang="en-US" sz="2400" b="1" dirty="0" smtClean="0"/>
              <a:t>(Quickness)</a:t>
            </a:r>
            <a:endParaRPr lang="en-US" sz="2400" b="1" dirty="0"/>
          </a:p>
        </p:txBody>
      </p:sp>
      <p:sp>
        <p:nvSpPr>
          <p:cNvPr id="9" name="Right Arrow 8"/>
          <p:cNvSpPr/>
          <p:nvPr/>
        </p:nvSpPr>
        <p:spPr>
          <a:xfrm rot="16200000">
            <a:off x="4350596" y="2237453"/>
            <a:ext cx="738649" cy="639097"/>
          </a:xfrm>
          <a:prstGeom prst="rightArrow">
            <a:avLst/>
          </a:prstGeom>
        </p:spPr>
        <p:style>
          <a:lnRef idx="0">
            <a:schemeClr val="accent4"/>
          </a:lnRef>
          <a:fillRef idx="3">
            <a:schemeClr val="accent4"/>
          </a:fillRef>
          <a:effectRef idx="3">
            <a:schemeClr val="accent4"/>
          </a:effectRef>
          <a:fontRef idx="minor">
            <a:schemeClr val="lt1"/>
          </a:fontRef>
        </p:style>
        <p:txBody>
          <a:bodyPr rtlCol="0" anchor="ctr"/>
          <a:lstStyle/>
          <a:p>
            <a:pPr algn="ctr"/>
            <a:endParaRPr lang="en-US"/>
          </a:p>
        </p:txBody>
      </p:sp>
      <p:sp>
        <p:nvSpPr>
          <p:cNvPr id="10" name="Right Arrow 9"/>
          <p:cNvSpPr/>
          <p:nvPr/>
        </p:nvSpPr>
        <p:spPr>
          <a:xfrm rot="9111049">
            <a:off x="3321897" y="4381482"/>
            <a:ext cx="738649" cy="639097"/>
          </a:xfrm>
          <a:prstGeom prst="rightArrow">
            <a:avLst/>
          </a:prstGeom>
        </p:spPr>
        <p:style>
          <a:lnRef idx="0">
            <a:schemeClr val="accent4"/>
          </a:lnRef>
          <a:fillRef idx="3">
            <a:schemeClr val="accent4"/>
          </a:fillRef>
          <a:effectRef idx="3">
            <a:schemeClr val="accent4"/>
          </a:effectRef>
          <a:fontRef idx="minor">
            <a:schemeClr val="lt1"/>
          </a:fontRef>
        </p:style>
        <p:txBody>
          <a:bodyPr rtlCol="0" anchor="ctr"/>
          <a:lstStyle/>
          <a:p>
            <a:pPr algn="ctr"/>
            <a:endParaRPr lang="en-US"/>
          </a:p>
        </p:txBody>
      </p:sp>
      <p:sp>
        <p:nvSpPr>
          <p:cNvPr id="11" name="Right Arrow 10"/>
          <p:cNvSpPr/>
          <p:nvPr/>
        </p:nvSpPr>
        <p:spPr>
          <a:xfrm rot="2172979">
            <a:off x="5515918" y="4395655"/>
            <a:ext cx="718821" cy="639097"/>
          </a:xfrm>
          <a:prstGeom prst="rightArrow">
            <a:avLst/>
          </a:prstGeom>
        </p:spPr>
        <p:style>
          <a:lnRef idx="0">
            <a:schemeClr val="accent4"/>
          </a:lnRef>
          <a:fillRef idx="3">
            <a:schemeClr val="accent4"/>
          </a:fillRef>
          <a:effectRef idx="3">
            <a:schemeClr val="accent4"/>
          </a:effectRef>
          <a:fontRef idx="minor">
            <a:schemeClr val="lt1"/>
          </a:fontRef>
        </p:style>
        <p:txBody>
          <a:bodyPr rtlCol="0" anchor="ctr"/>
          <a:lstStyle/>
          <a:p>
            <a:pPr algn="ctr"/>
            <a:endParaRPr lang="en-US"/>
          </a:p>
        </p:txBody>
      </p:sp>
      <p:sp>
        <p:nvSpPr>
          <p:cNvPr id="12" name="Right Arrow 11"/>
          <p:cNvSpPr/>
          <p:nvPr/>
        </p:nvSpPr>
        <p:spPr>
          <a:xfrm rot="12322079">
            <a:off x="3166592" y="3086578"/>
            <a:ext cx="738649" cy="639097"/>
          </a:xfrm>
          <a:prstGeom prst="rightArrow">
            <a:avLst/>
          </a:prstGeom>
        </p:spPr>
        <p:style>
          <a:lnRef idx="0">
            <a:schemeClr val="accent4"/>
          </a:lnRef>
          <a:fillRef idx="3">
            <a:schemeClr val="accent4"/>
          </a:fillRef>
          <a:effectRef idx="3">
            <a:schemeClr val="accent4"/>
          </a:effectRef>
          <a:fontRef idx="minor">
            <a:schemeClr val="lt1"/>
          </a:fontRef>
        </p:style>
        <p:txBody>
          <a:bodyPr rtlCol="0" anchor="ctr"/>
          <a:lstStyle/>
          <a:p>
            <a:pPr algn="ctr"/>
            <a:endParaRPr lang="en-US"/>
          </a:p>
        </p:txBody>
      </p:sp>
      <p:sp>
        <p:nvSpPr>
          <p:cNvPr id="13" name="Right Arrow 12"/>
          <p:cNvSpPr/>
          <p:nvPr/>
        </p:nvSpPr>
        <p:spPr>
          <a:xfrm rot="8758645" flipH="1">
            <a:off x="5654816" y="3086578"/>
            <a:ext cx="789634" cy="639097"/>
          </a:xfrm>
          <a:prstGeom prst="rightArrow">
            <a:avLst/>
          </a:prstGeom>
        </p:spPr>
        <p:style>
          <a:lnRef idx="0">
            <a:schemeClr val="accent4"/>
          </a:lnRef>
          <a:fillRef idx="3">
            <a:schemeClr val="accent4"/>
          </a:fillRef>
          <a:effectRef idx="3">
            <a:schemeClr val="accent4"/>
          </a:effectRef>
          <a:fontRef idx="minor">
            <a:schemeClr val="lt1"/>
          </a:fontRef>
        </p:style>
        <p:txBody>
          <a:bodyPr rtlCol="0" anchor="ctr"/>
          <a:lstStyle/>
          <a:p>
            <a:pPr algn="ctr"/>
            <a:endParaRPr lang="en-US"/>
          </a:p>
        </p:txBody>
      </p:sp>
      <p:sp>
        <p:nvSpPr>
          <p:cNvPr id="14" name="Rectangle 13"/>
          <p:cNvSpPr/>
          <p:nvPr/>
        </p:nvSpPr>
        <p:spPr>
          <a:xfrm>
            <a:off x="422787" y="-23497"/>
            <a:ext cx="7696200" cy="646331"/>
          </a:xfrm>
          <a:prstGeom prst="rect">
            <a:avLst/>
          </a:prstGeom>
        </p:spPr>
        <p:txBody>
          <a:bodyPr wrap="square">
            <a:spAutoFit/>
          </a:bodyPr>
          <a:lstStyle/>
          <a:p>
            <a:pPr lvl="0" algn="just">
              <a:lnSpc>
                <a:spcPct val="150000"/>
              </a:lnSpc>
            </a:pPr>
            <a:r>
              <a:rPr lang="en-US" sz="2400" b="1" cap="all"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1.1. </a:t>
            </a:r>
            <a:r>
              <a:rPr lang="en-US" sz="2400" b="1" cap="all"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Khái</a:t>
            </a:r>
            <a:r>
              <a:rPr lang="en-US" sz="2400" b="1" cap="all"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cap="all"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niệm</a:t>
            </a:r>
            <a:r>
              <a:rPr lang="en-US" sz="2400" b="1" cap="all"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cap="all"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về</a:t>
            </a:r>
            <a:r>
              <a:rPr lang="en-US" sz="2400" b="1" cap="all"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cap="all"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hành</a:t>
            </a:r>
            <a:r>
              <a:rPr lang="en-US" sz="2400" b="1" cap="all"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cap="all"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lang</a:t>
            </a:r>
            <a:r>
              <a:rPr lang="en-US" sz="2400" b="1" cap="all"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cap="all"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vận</a:t>
            </a:r>
            <a:r>
              <a:rPr lang="en-US" sz="2400" b="1" cap="all"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cap="all"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tải</a:t>
            </a:r>
            <a:endParaRPr lang="en-US" sz="2400" b="1" cap="all"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4704285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down)">
                                      <p:cBhvr>
                                        <p:cTn id="7" dur="500"/>
                                        <p:tgtEl>
                                          <p:spTgt spid="3"/>
                                        </p:tgtEl>
                                      </p:cBhvr>
                                    </p:animEffect>
                                  </p:childTnLst>
                                </p:cTn>
                              </p:par>
                              <p:par>
                                <p:cTn id="8" presetID="22" presetClass="entr" presetSubtype="4" fill="hold" grpId="0" nodeType="withEffect">
                                  <p:stCondLst>
                                    <p:cond delay="0"/>
                                  </p:stCondLst>
                                  <p:childTnLst>
                                    <p:set>
                                      <p:cBhvr>
                                        <p:cTn id="9" dur="1" fill="hold">
                                          <p:stCondLst>
                                            <p:cond delay="0"/>
                                          </p:stCondLst>
                                        </p:cTn>
                                        <p:tgtEl>
                                          <p:spTgt spid="9"/>
                                        </p:tgtEl>
                                        <p:attrNameLst>
                                          <p:attrName>style.visibility</p:attrName>
                                        </p:attrNameLst>
                                      </p:cBhvr>
                                      <p:to>
                                        <p:strVal val="visible"/>
                                      </p:to>
                                    </p:set>
                                    <p:animEffect transition="in" filter="wipe(down)">
                                      <p:cBhvr>
                                        <p:cTn id="10" dur="500"/>
                                        <p:tgtEl>
                                          <p:spTgt spid="9"/>
                                        </p:tgtEl>
                                      </p:cBhvr>
                                    </p:animEffect>
                                  </p:childTnLst>
                                </p:cTn>
                              </p:par>
                              <p:par>
                                <p:cTn id="11" presetID="22" presetClass="entr" presetSubtype="4" fill="hold" grpId="0" nodeType="with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wipe(down)">
                                      <p:cBhvr>
                                        <p:cTn id="13" dur="500"/>
                                        <p:tgtEl>
                                          <p:spTgt spid="5"/>
                                        </p:tgtEl>
                                      </p:cBhvr>
                                    </p:animEffect>
                                  </p:childTnLst>
                                </p:cTn>
                              </p:par>
                            </p:childTnLst>
                          </p:cTn>
                        </p:par>
                      </p:childTnLst>
                    </p:cTn>
                  </p:par>
                  <p:par>
                    <p:cTn id="14" fill="hold">
                      <p:stCondLst>
                        <p:cond delay="indefinite"/>
                      </p:stCondLst>
                      <p:childTnLst>
                        <p:par>
                          <p:cTn id="15" fill="hold">
                            <p:stCondLst>
                              <p:cond delay="0"/>
                            </p:stCondLst>
                            <p:childTnLst>
                              <p:par>
                                <p:cTn id="16" presetID="6" presetClass="entr" presetSubtype="16" fill="hold" grpId="0" nodeType="clickEffect">
                                  <p:stCondLst>
                                    <p:cond delay="0"/>
                                  </p:stCondLst>
                                  <p:childTnLst>
                                    <p:set>
                                      <p:cBhvr>
                                        <p:cTn id="17" dur="1" fill="hold">
                                          <p:stCondLst>
                                            <p:cond delay="0"/>
                                          </p:stCondLst>
                                        </p:cTn>
                                        <p:tgtEl>
                                          <p:spTgt spid="13"/>
                                        </p:tgtEl>
                                        <p:attrNameLst>
                                          <p:attrName>style.visibility</p:attrName>
                                        </p:attrNameLst>
                                      </p:cBhvr>
                                      <p:to>
                                        <p:strVal val="visible"/>
                                      </p:to>
                                    </p:set>
                                    <p:animEffect transition="in" filter="circle(in)">
                                      <p:cBhvr>
                                        <p:cTn id="18" dur="2000"/>
                                        <p:tgtEl>
                                          <p:spTgt spid="13"/>
                                        </p:tgtEl>
                                      </p:cBhvr>
                                    </p:animEffect>
                                  </p:childTnLst>
                                </p:cTn>
                              </p:par>
                              <p:par>
                                <p:cTn id="19" presetID="6" presetClass="entr" presetSubtype="16" fill="hold" grpId="0" nodeType="withEffect">
                                  <p:stCondLst>
                                    <p:cond delay="0"/>
                                  </p:stCondLst>
                                  <p:childTnLst>
                                    <p:set>
                                      <p:cBhvr>
                                        <p:cTn id="20" dur="1" fill="hold">
                                          <p:stCondLst>
                                            <p:cond delay="0"/>
                                          </p:stCondLst>
                                        </p:cTn>
                                        <p:tgtEl>
                                          <p:spTgt spid="6"/>
                                        </p:tgtEl>
                                        <p:attrNameLst>
                                          <p:attrName>style.visibility</p:attrName>
                                        </p:attrNameLst>
                                      </p:cBhvr>
                                      <p:to>
                                        <p:strVal val="visible"/>
                                      </p:to>
                                    </p:set>
                                    <p:animEffect transition="in" filter="circle(in)">
                                      <p:cBhvr>
                                        <p:cTn id="21" dur="2000"/>
                                        <p:tgtEl>
                                          <p:spTgt spid="6"/>
                                        </p:tgtEl>
                                      </p:cBhvr>
                                    </p:animEffect>
                                  </p:childTnLst>
                                </p:cTn>
                              </p:par>
                            </p:childTnLst>
                          </p:cTn>
                        </p:par>
                      </p:childTnLst>
                    </p:cTn>
                  </p:par>
                  <p:par>
                    <p:cTn id="22" fill="hold">
                      <p:stCondLst>
                        <p:cond delay="indefinite"/>
                      </p:stCondLst>
                      <p:childTnLst>
                        <p:par>
                          <p:cTn id="23" fill="hold">
                            <p:stCondLst>
                              <p:cond delay="0"/>
                            </p:stCondLst>
                            <p:childTnLst>
                              <p:par>
                                <p:cTn id="24" presetID="21" presetClass="entr" presetSubtype="1" fill="hold" grpId="0" nodeType="clickEffect">
                                  <p:stCondLst>
                                    <p:cond delay="0"/>
                                  </p:stCondLst>
                                  <p:childTnLst>
                                    <p:set>
                                      <p:cBhvr>
                                        <p:cTn id="25" dur="1" fill="hold">
                                          <p:stCondLst>
                                            <p:cond delay="0"/>
                                          </p:stCondLst>
                                        </p:cTn>
                                        <p:tgtEl>
                                          <p:spTgt spid="11"/>
                                        </p:tgtEl>
                                        <p:attrNameLst>
                                          <p:attrName>style.visibility</p:attrName>
                                        </p:attrNameLst>
                                      </p:cBhvr>
                                      <p:to>
                                        <p:strVal val="visible"/>
                                      </p:to>
                                    </p:set>
                                    <p:animEffect transition="in" filter="wheel(1)">
                                      <p:cBhvr>
                                        <p:cTn id="26" dur="2000"/>
                                        <p:tgtEl>
                                          <p:spTgt spid="11"/>
                                        </p:tgtEl>
                                      </p:cBhvr>
                                    </p:animEffect>
                                  </p:childTnLst>
                                </p:cTn>
                              </p:par>
                              <p:par>
                                <p:cTn id="27" presetID="21" presetClass="entr" presetSubtype="1" fill="hold" grpId="0" nodeType="withEffect">
                                  <p:stCondLst>
                                    <p:cond delay="0"/>
                                  </p:stCondLst>
                                  <p:childTnLst>
                                    <p:set>
                                      <p:cBhvr>
                                        <p:cTn id="28" dur="1" fill="hold">
                                          <p:stCondLst>
                                            <p:cond delay="0"/>
                                          </p:stCondLst>
                                        </p:cTn>
                                        <p:tgtEl>
                                          <p:spTgt spid="8"/>
                                        </p:tgtEl>
                                        <p:attrNameLst>
                                          <p:attrName>style.visibility</p:attrName>
                                        </p:attrNameLst>
                                      </p:cBhvr>
                                      <p:to>
                                        <p:strVal val="visible"/>
                                      </p:to>
                                    </p:set>
                                    <p:animEffect transition="in" filter="wheel(1)">
                                      <p:cBhvr>
                                        <p:cTn id="29" dur="2000"/>
                                        <p:tgtEl>
                                          <p:spTgt spid="8"/>
                                        </p:tgtEl>
                                      </p:cBhvr>
                                    </p:animEffect>
                                  </p:childTnLst>
                                </p:cTn>
                              </p:par>
                            </p:childTnLst>
                          </p:cTn>
                        </p:par>
                      </p:childTnLst>
                    </p:cTn>
                  </p:par>
                  <p:par>
                    <p:cTn id="30" fill="hold">
                      <p:stCondLst>
                        <p:cond delay="indefinite"/>
                      </p:stCondLst>
                      <p:childTnLst>
                        <p:par>
                          <p:cTn id="31" fill="hold">
                            <p:stCondLst>
                              <p:cond delay="0"/>
                            </p:stCondLst>
                            <p:childTnLst>
                              <p:par>
                                <p:cTn id="32" presetID="22" presetClass="entr" presetSubtype="4" fill="hold" grpId="0" nodeType="clickEffect">
                                  <p:stCondLst>
                                    <p:cond delay="0"/>
                                  </p:stCondLst>
                                  <p:childTnLst>
                                    <p:set>
                                      <p:cBhvr>
                                        <p:cTn id="33" dur="1" fill="hold">
                                          <p:stCondLst>
                                            <p:cond delay="0"/>
                                          </p:stCondLst>
                                        </p:cTn>
                                        <p:tgtEl>
                                          <p:spTgt spid="10"/>
                                        </p:tgtEl>
                                        <p:attrNameLst>
                                          <p:attrName>style.visibility</p:attrName>
                                        </p:attrNameLst>
                                      </p:cBhvr>
                                      <p:to>
                                        <p:strVal val="visible"/>
                                      </p:to>
                                    </p:set>
                                    <p:animEffect transition="in" filter="wipe(down)">
                                      <p:cBhvr>
                                        <p:cTn id="34" dur="500"/>
                                        <p:tgtEl>
                                          <p:spTgt spid="10"/>
                                        </p:tgtEl>
                                      </p:cBhvr>
                                    </p:animEffect>
                                  </p:childTnLst>
                                </p:cTn>
                              </p:par>
                              <p:par>
                                <p:cTn id="35" presetID="22" presetClass="entr" presetSubtype="4" fill="hold" grpId="0" nodeType="withEffect">
                                  <p:stCondLst>
                                    <p:cond delay="0"/>
                                  </p:stCondLst>
                                  <p:childTnLst>
                                    <p:set>
                                      <p:cBhvr>
                                        <p:cTn id="36" dur="1" fill="hold">
                                          <p:stCondLst>
                                            <p:cond delay="0"/>
                                          </p:stCondLst>
                                        </p:cTn>
                                        <p:tgtEl>
                                          <p:spTgt spid="7"/>
                                        </p:tgtEl>
                                        <p:attrNameLst>
                                          <p:attrName>style.visibility</p:attrName>
                                        </p:attrNameLst>
                                      </p:cBhvr>
                                      <p:to>
                                        <p:strVal val="visible"/>
                                      </p:to>
                                    </p:set>
                                    <p:animEffect transition="in" filter="wipe(down)">
                                      <p:cBhvr>
                                        <p:cTn id="37" dur="500"/>
                                        <p:tgtEl>
                                          <p:spTgt spid="7"/>
                                        </p:tgtEl>
                                      </p:cBhvr>
                                    </p:animEffect>
                                  </p:childTnLst>
                                </p:cTn>
                              </p:par>
                            </p:childTnLst>
                          </p:cTn>
                        </p:par>
                      </p:childTnLst>
                    </p:cTn>
                  </p:par>
                  <p:par>
                    <p:cTn id="38" fill="hold">
                      <p:stCondLst>
                        <p:cond delay="indefinite"/>
                      </p:stCondLst>
                      <p:childTnLst>
                        <p:par>
                          <p:cTn id="39" fill="hold">
                            <p:stCondLst>
                              <p:cond delay="0"/>
                            </p:stCondLst>
                            <p:childTnLst>
                              <p:par>
                                <p:cTn id="40" presetID="6" presetClass="entr" presetSubtype="16" fill="hold" grpId="0" nodeType="clickEffect">
                                  <p:stCondLst>
                                    <p:cond delay="0"/>
                                  </p:stCondLst>
                                  <p:childTnLst>
                                    <p:set>
                                      <p:cBhvr>
                                        <p:cTn id="41" dur="1" fill="hold">
                                          <p:stCondLst>
                                            <p:cond delay="0"/>
                                          </p:stCondLst>
                                        </p:cTn>
                                        <p:tgtEl>
                                          <p:spTgt spid="12"/>
                                        </p:tgtEl>
                                        <p:attrNameLst>
                                          <p:attrName>style.visibility</p:attrName>
                                        </p:attrNameLst>
                                      </p:cBhvr>
                                      <p:to>
                                        <p:strVal val="visible"/>
                                      </p:to>
                                    </p:set>
                                    <p:animEffect transition="in" filter="circle(in)">
                                      <p:cBhvr>
                                        <p:cTn id="42" dur="2000"/>
                                        <p:tgtEl>
                                          <p:spTgt spid="12"/>
                                        </p:tgtEl>
                                      </p:cBhvr>
                                    </p:animEffect>
                                  </p:childTnLst>
                                </p:cTn>
                              </p:par>
                              <p:par>
                                <p:cTn id="43" presetID="6" presetClass="entr" presetSubtype="16" fill="hold" grpId="0" nodeType="withEffect">
                                  <p:stCondLst>
                                    <p:cond delay="0"/>
                                  </p:stCondLst>
                                  <p:childTnLst>
                                    <p:set>
                                      <p:cBhvr>
                                        <p:cTn id="44" dur="1" fill="hold">
                                          <p:stCondLst>
                                            <p:cond delay="0"/>
                                          </p:stCondLst>
                                        </p:cTn>
                                        <p:tgtEl>
                                          <p:spTgt spid="4"/>
                                        </p:tgtEl>
                                        <p:attrNameLst>
                                          <p:attrName>style.visibility</p:attrName>
                                        </p:attrNameLst>
                                      </p:cBhvr>
                                      <p:to>
                                        <p:strVal val="visible"/>
                                      </p:to>
                                    </p:set>
                                    <p:animEffect transition="in" filter="circle(in)">
                                      <p:cBhvr>
                                        <p:cTn id="4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P spid="6" grpId="0" animBg="1"/>
      <p:bldP spid="7" grpId="0" animBg="1"/>
      <p:bldP spid="8" grpId="0" animBg="1"/>
      <p:bldP spid="9" grpId="0" animBg="1"/>
      <p:bldP spid="10" grpId="0" animBg="1"/>
      <p:bldP spid="11" grpId="0" animBg="1"/>
      <p:bldP spid="12" grpId="0" animBg="1"/>
      <p:bldP spid="13"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rotWithShape="1">
          <a:blip r:embed="rId3"/>
          <a:srcRect r="45404"/>
          <a:stretch/>
        </p:blipFill>
        <p:spPr>
          <a:xfrm>
            <a:off x="7095744" y="-52504"/>
            <a:ext cx="2057400" cy="2507723"/>
          </a:xfrm>
          <a:prstGeom prst="rect">
            <a:avLst/>
          </a:prstGeom>
        </p:spPr>
      </p:pic>
      <p:sp>
        <p:nvSpPr>
          <p:cNvPr id="2" name="Rectangle 1"/>
          <p:cNvSpPr/>
          <p:nvPr/>
        </p:nvSpPr>
        <p:spPr>
          <a:xfrm>
            <a:off x="609600" y="562011"/>
            <a:ext cx="3090846" cy="523220"/>
          </a:xfrm>
          <a:prstGeom prst="rect">
            <a:avLst/>
          </a:prstGeom>
        </p:spPr>
        <p:txBody>
          <a:bodyPr wrap="none">
            <a:spAutoFit/>
          </a:bodyPr>
          <a:lstStyle/>
          <a:p>
            <a:pPr marL="514350" indent="-514350">
              <a:buFont typeface="Wingdings" panose="05000000000000000000" pitchFamily="2" charset="2"/>
              <a:buChar char="v"/>
            </a:pPr>
            <a:r>
              <a:rPr lang="en-US" sz="2800" b="1" i="1" dirty="0" err="1" smtClean="0">
                <a:solidFill>
                  <a:srgbClr val="FF0000"/>
                </a:solidFill>
                <a:latin typeface="Times New Roman"/>
                <a:ea typeface="Times New Roman"/>
              </a:rPr>
              <a:t>Yêu</a:t>
            </a:r>
            <a:r>
              <a:rPr lang="en-US" sz="2800" b="1" i="1" dirty="0" smtClean="0">
                <a:solidFill>
                  <a:srgbClr val="FF0000"/>
                </a:solidFill>
                <a:latin typeface="Times New Roman"/>
                <a:ea typeface="Times New Roman"/>
              </a:rPr>
              <a:t> </a:t>
            </a:r>
            <a:r>
              <a:rPr lang="en-US" sz="2800" b="1" i="1" dirty="0" err="1">
                <a:solidFill>
                  <a:srgbClr val="FF0000"/>
                </a:solidFill>
                <a:latin typeface="Times New Roman"/>
                <a:ea typeface="Times New Roman"/>
              </a:rPr>
              <a:t>cầu</a:t>
            </a:r>
            <a:r>
              <a:rPr lang="en-US" sz="2800" b="1" i="1" dirty="0">
                <a:solidFill>
                  <a:srgbClr val="FF0000"/>
                </a:solidFill>
                <a:latin typeface="Times New Roman"/>
                <a:ea typeface="Times New Roman"/>
              </a:rPr>
              <a:t> </a:t>
            </a:r>
            <a:r>
              <a:rPr lang="en-US" sz="2800" b="1" i="1" dirty="0" err="1">
                <a:solidFill>
                  <a:srgbClr val="FF0000"/>
                </a:solidFill>
                <a:latin typeface="Times New Roman"/>
                <a:ea typeface="Times New Roman"/>
              </a:rPr>
              <a:t>vận</a:t>
            </a:r>
            <a:r>
              <a:rPr lang="en-US" sz="2800" b="1" i="1" dirty="0">
                <a:solidFill>
                  <a:srgbClr val="FF0000"/>
                </a:solidFill>
                <a:latin typeface="Times New Roman"/>
                <a:ea typeface="Times New Roman"/>
              </a:rPr>
              <a:t> </a:t>
            </a:r>
            <a:r>
              <a:rPr lang="en-US" sz="2800" b="1" i="1" dirty="0" err="1">
                <a:solidFill>
                  <a:srgbClr val="FF0000"/>
                </a:solidFill>
                <a:latin typeface="Times New Roman"/>
                <a:ea typeface="Times New Roman"/>
              </a:rPr>
              <a:t>tải</a:t>
            </a:r>
            <a:endParaRPr lang="en-US" sz="2800" b="1" i="1" dirty="0">
              <a:solidFill>
                <a:srgbClr val="FF0000"/>
              </a:solidFill>
            </a:endParaRPr>
          </a:p>
        </p:txBody>
      </p:sp>
      <p:sp>
        <p:nvSpPr>
          <p:cNvPr id="3" name="Rectangle 2"/>
          <p:cNvSpPr/>
          <p:nvPr/>
        </p:nvSpPr>
        <p:spPr>
          <a:xfrm>
            <a:off x="228600" y="-117698"/>
            <a:ext cx="7696200" cy="646331"/>
          </a:xfrm>
          <a:prstGeom prst="rect">
            <a:avLst/>
          </a:prstGeom>
        </p:spPr>
        <p:txBody>
          <a:bodyPr wrap="square">
            <a:spAutoFit/>
          </a:bodyPr>
          <a:lstStyle/>
          <a:p>
            <a:pPr lvl="0" algn="just">
              <a:lnSpc>
                <a:spcPct val="150000"/>
              </a:lnSpc>
            </a:pPr>
            <a:r>
              <a:rPr lang="en-US" sz="2400" b="1" cap="all"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1.1. </a:t>
            </a:r>
            <a:r>
              <a:rPr lang="en-US" sz="2400" b="1" cap="all"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Khái</a:t>
            </a:r>
            <a:r>
              <a:rPr lang="en-US" sz="2400" b="1" cap="all"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cap="all"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niệm</a:t>
            </a:r>
            <a:r>
              <a:rPr lang="en-US" sz="2400" b="1" cap="all"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cap="all"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về</a:t>
            </a:r>
            <a:r>
              <a:rPr lang="en-US" sz="2400" b="1" cap="all"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cap="all"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hành</a:t>
            </a:r>
            <a:r>
              <a:rPr lang="en-US" sz="2400" b="1" cap="all"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cap="all"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lang</a:t>
            </a:r>
            <a:r>
              <a:rPr lang="en-US" sz="2400" b="1" cap="all"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cap="all"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vận</a:t>
            </a:r>
            <a:r>
              <a:rPr lang="en-US" sz="2400" b="1" cap="all"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cap="all"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tải</a:t>
            </a:r>
            <a:endParaRPr lang="en-US" sz="2400" b="1" cap="all"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endParaRPr>
          </a:p>
        </p:txBody>
      </p:sp>
      <p:sp>
        <p:nvSpPr>
          <p:cNvPr id="4" name="Rounded Rectangle 3"/>
          <p:cNvSpPr/>
          <p:nvPr/>
        </p:nvSpPr>
        <p:spPr>
          <a:xfrm>
            <a:off x="3781044" y="497153"/>
            <a:ext cx="3076956" cy="863835"/>
          </a:xfrm>
          <a:prstGeom prst="roundRect">
            <a:avLst/>
          </a:prstGeom>
        </p:spPr>
        <p:style>
          <a:lnRef idx="0">
            <a:schemeClr val="accent2"/>
          </a:lnRef>
          <a:fillRef idx="3">
            <a:schemeClr val="accent2"/>
          </a:fillRef>
          <a:effectRef idx="3">
            <a:schemeClr val="accent2"/>
          </a:effectRef>
          <a:fontRef idx="minor">
            <a:schemeClr val="lt1"/>
          </a:fontRef>
        </p:style>
        <p:txBody>
          <a:bodyPr rtlCol="0" anchor="ctr"/>
          <a:lstStyle/>
          <a:p>
            <a:pPr algn="ctr"/>
            <a:r>
              <a:rPr lang="en-US" sz="2800" dirty="0" smtClean="0"/>
              <a:t>AN TOÀN</a:t>
            </a:r>
          </a:p>
          <a:p>
            <a:pPr algn="ctr"/>
            <a:r>
              <a:rPr lang="en-US" sz="2800" dirty="0" smtClean="0"/>
              <a:t>(Safety)</a:t>
            </a:r>
            <a:endParaRPr lang="en-US" sz="2800" dirty="0"/>
          </a:p>
        </p:txBody>
      </p:sp>
      <p:sp>
        <p:nvSpPr>
          <p:cNvPr id="6" name="Rectangle 5"/>
          <p:cNvSpPr/>
          <p:nvPr/>
        </p:nvSpPr>
        <p:spPr>
          <a:xfrm>
            <a:off x="-3048" y="1872317"/>
            <a:ext cx="8991600" cy="4955203"/>
          </a:xfrm>
          <a:prstGeom prst="rect">
            <a:avLst/>
          </a:prstGeom>
        </p:spPr>
        <p:txBody>
          <a:bodyPr wrap="square">
            <a:spAutoFit/>
          </a:bodyPr>
          <a:lstStyle/>
          <a:p>
            <a:pPr marL="342900" lvl="0" indent="-342900" algn="just">
              <a:spcBef>
                <a:spcPts val="600"/>
              </a:spcBef>
              <a:spcAft>
                <a:spcPts val="600"/>
              </a:spcAft>
              <a:buFont typeface="Wingdings" panose="05000000000000000000" pitchFamily="2" charset="2"/>
              <a:buChar char="v"/>
            </a:pPr>
            <a:r>
              <a:rPr lang="vi-VN" sz="2200" b="1" dirty="0">
                <a:solidFill>
                  <a:prstClr val="black"/>
                </a:solidFill>
                <a:latin typeface="Times New Roman" panose="02020603050405020304" pitchFamily="18" charset="0"/>
                <a:cs typeface="Times New Roman" panose="02020603050405020304" pitchFamily="18" charset="0"/>
              </a:rPr>
              <a:t>An toàn: </a:t>
            </a:r>
            <a:r>
              <a:rPr lang="vi-VN" sz="2200" dirty="0">
                <a:solidFill>
                  <a:prstClr val="black"/>
                </a:solidFill>
                <a:latin typeface="Times New Roman" panose="02020603050405020304" pitchFamily="18" charset="0"/>
                <a:cs typeface="Times New Roman" panose="02020603050405020304" pitchFamily="18" charset="0"/>
              </a:rPr>
              <a:t>Mọi loại hình vận tải đều phải đáp ứng yêu cầu an toàn cho người, hàng hóa và phương tiện cùng các yếu tố khác có liên quan đến môi trường vận tải. </a:t>
            </a:r>
            <a:endParaRPr lang="en-US" sz="2200" dirty="0" smtClean="0">
              <a:solidFill>
                <a:prstClr val="black"/>
              </a:solidFill>
              <a:latin typeface="Times New Roman" panose="02020603050405020304" pitchFamily="18" charset="0"/>
              <a:cs typeface="Times New Roman" panose="02020603050405020304" pitchFamily="18" charset="0"/>
            </a:endParaRPr>
          </a:p>
          <a:p>
            <a:pPr marL="342900" lvl="0" indent="-342900" algn="just">
              <a:spcBef>
                <a:spcPts val="600"/>
              </a:spcBef>
              <a:spcAft>
                <a:spcPts val="600"/>
              </a:spcAft>
              <a:buFont typeface="Wingdings" panose="05000000000000000000" pitchFamily="2" charset="2"/>
              <a:buChar char="v"/>
            </a:pPr>
            <a:r>
              <a:rPr lang="vi-VN" sz="2200" b="1" dirty="0" smtClean="0">
                <a:solidFill>
                  <a:prstClr val="black"/>
                </a:solidFill>
                <a:latin typeface="Times New Roman" panose="02020603050405020304" pitchFamily="18" charset="0"/>
                <a:cs typeface="Times New Roman" panose="02020603050405020304" pitchFamily="18" charset="0"/>
              </a:rPr>
              <a:t>Hàng </a:t>
            </a:r>
            <a:r>
              <a:rPr lang="vi-VN" sz="2200" b="1" dirty="0">
                <a:solidFill>
                  <a:prstClr val="black"/>
                </a:solidFill>
                <a:latin typeface="Times New Roman" panose="02020603050405020304" pitchFamily="18" charset="0"/>
                <a:cs typeface="Times New Roman" panose="02020603050405020304" pitchFamily="18" charset="0"/>
              </a:rPr>
              <a:t>hóa sau quá trình vận </a:t>
            </a:r>
            <a:r>
              <a:rPr lang="vi-VN" sz="2200" b="1" dirty="0" smtClean="0">
                <a:solidFill>
                  <a:prstClr val="black"/>
                </a:solidFill>
                <a:latin typeface="Times New Roman" panose="02020603050405020304" pitchFamily="18" charset="0"/>
                <a:cs typeface="Times New Roman" panose="02020603050405020304" pitchFamily="18" charset="0"/>
              </a:rPr>
              <a:t>tải</a:t>
            </a:r>
            <a:r>
              <a:rPr lang="en-US" sz="2200" b="1" dirty="0" smtClean="0">
                <a:solidFill>
                  <a:prstClr val="black"/>
                </a:solidFill>
                <a:latin typeface="Times New Roman" panose="02020603050405020304" pitchFamily="18" charset="0"/>
                <a:cs typeface="Times New Roman" panose="02020603050405020304" pitchFamily="18" charset="0"/>
              </a:rPr>
              <a:t> PHẢI</a:t>
            </a:r>
            <a:r>
              <a:rPr lang="vi-VN" sz="2200" b="1" dirty="0" smtClean="0">
                <a:solidFill>
                  <a:prstClr val="black"/>
                </a:solidFill>
                <a:latin typeface="Times New Roman" panose="02020603050405020304" pitchFamily="18" charset="0"/>
                <a:cs typeface="Times New Roman" panose="02020603050405020304" pitchFamily="18" charset="0"/>
              </a:rPr>
              <a:t> </a:t>
            </a:r>
            <a:r>
              <a:rPr lang="vi-VN" sz="2200" dirty="0">
                <a:solidFill>
                  <a:prstClr val="black"/>
                </a:solidFill>
                <a:latin typeface="Times New Roman" panose="02020603050405020304" pitchFamily="18" charset="0"/>
                <a:cs typeface="Times New Roman" panose="02020603050405020304" pitchFamily="18" charset="0"/>
              </a:rPr>
              <a:t>luôn giữ nguyên số lượng và chất lượng như trước khi đưa vào quá trình vận tải, đó là mong đợi của chủ hàng và người chuyên chở. </a:t>
            </a:r>
            <a:endParaRPr lang="en-US" sz="2200" dirty="0" smtClean="0">
              <a:solidFill>
                <a:prstClr val="black"/>
              </a:solidFill>
              <a:latin typeface="Times New Roman" panose="02020603050405020304" pitchFamily="18" charset="0"/>
              <a:cs typeface="Times New Roman" panose="02020603050405020304" pitchFamily="18" charset="0"/>
            </a:endParaRPr>
          </a:p>
          <a:p>
            <a:pPr marL="342900" lvl="0" indent="-342900" algn="just">
              <a:spcBef>
                <a:spcPts val="600"/>
              </a:spcBef>
              <a:spcAft>
                <a:spcPts val="600"/>
              </a:spcAft>
              <a:buFont typeface="Wingdings" panose="05000000000000000000" pitchFamily="2" charset="2"/>
              <a:buChar char="v"/>
            </a:pPr>
            <a:r>
              <a:rPr lang="vi-VN" sz="2200" b="1" dirty="0" smtClean="0">
                <a:solidFill>
                  <a:prstClr val="black"/>
                </a:solidFill>
                <a:latin typeface="Times New Roman" panose="02020603050405020304" pitchFamily="18" charset="0"/>
                <a:cs typeface="Times New Roman" panose="02020603050405020304" pitchFamily="18" charset="0"/>
              </a:rPr>
              <a:t>Hàng </a:t>
            </a:r>
            <a:r>
              <a:rPr lang="vi-VN" sz="2200" b="1" dirty="0">
                <a:solidFill>
                  <a:prstClr val="black"/>
                </a:solidFill>
                <a:latin typeface="Times New Roman" panose="02020603050405020304" pitchFamily="18" charset="0"/>
                <a:cs typeface="Times New Roman" panose="02020603050405020304" pitchFamily="18" charset="0"/>
              </a:rPr>
              <a:t>hóa đảm bảo chất lượng</a:t>
            </a:r>
            <a:r>
              <a:rPr lang="vi-VN" sz="2200" dirty="0">
                <a:solidFill>
                  <a:prstClr val="black"/>
                </a:solidFill>
                <a:latin typeface="Times New Roman" panose="02020603050405020304" pitchFamily="18" charset="0"/>
                <a:cs typeface="Times New Roman" panose="02020603050405020304" pitchFamily="18" charset="0"/>
              </a:rPr>
              <a:t>, giúp cho nhà sản xuất giữ vững thương hiệu, tăng năng lực cạnh tranh, chiếm lĩnh được thị trường, nhờ vậy, nhà vận tải có thể giữ được các khách hàng chung thủy, có nguồn hàng chuyên chở ổn định. </a:t>
            </a:r>
            <a:endParaRPr lang="en-US" sz="2200" dirty="0" smtClean="0">
              <a:solidFill>
                <a:prstClr val="black"/>
              </a:solidFill>
              <a:latin typeface="Times New Roman" panose="02020603050405020304" pitchFamily="18" charset="0"/>
              <a:cs typeface="Times New Roman" panose="02020603050405020304" pitchFamily="18" charset="0"/>
            </a:endParaRPr>
          </a:p>
          <a:p>
            <a:pPr marL="342900" lvl="0" indent="-342900" algn="just">
              <a:spcBef>
                <a:spcPts val="600"/>
              </a:spcBef>
              <a:spcAft>
                <a:spcPts val="600"/>
              </a:spcAft>
              <a:buFont typeface="Wingdings" panose="05000000000000000000" pitchFamily="2" charset="2"/>
              <a:buChar char="v"/>
            </a:pPr>
            <a:r>
              <a:rPr lang="vi-VN" sz="2200" b="1" dirty="0" smtClean="0">
                <a:solidFill>
                  <a:prstClr val="black"/>
                </a:solidFill>
                <a:latin typeface="Times New Roman" panose="02020603050405020304" pitchFamily="18" charset="0"/>
                <a:cs typeface="Times New Roman" panose="02020603050405020304" pitchFamily="18" charset="0"/>
              </a:rPr>
              <a:t>An </a:t>
            </a:r>
            <a:r>
              <a:rPr lang="vi-VN" sz="2200" b="1" dirty="0">
                <a:solidFill>
                  <a:prstClr val="black"/>
                </a:solidFill>
                <a:latin typeface="Times New Roman" panose="02020603050405020304" pitchFamily="18" charset="0"/>
                <a:cs typeface="Times New Roman" panose="02020603050405020304" pitchFamily="18" charset="0"/>
              </a:rPr>
              <a:t>toàn đối với hành khách chuyên chở </a:t>
            </a:r>
            <a:r>
              <a:rPr lang="vi-VN" sz="2200" dirty="0">
                <a:solidFill>
                  <a:prstClr val="black"/>
                </a:solidFill>
                <a:latin typeface="Times New Roman" panose="02020603050405020304" pitchFamily="18" charset="0"/>
                <a:cs typeface="Times New Roman" panose="02020603050405020304" pitchFamily="18" charset="0"/>
              </a:rPr>
              <a:t>là đảm bảo an toàn về tính mạng, an toàn về cảm giác của hành khách, cảm giác của họ khi trên phương tiện thoải mái, an tâm như ở trên đất liền, trong ngôi nhà của họ. </a:t>
            </a:r>
            <a:endParaRPr lang="en-US" sz="2200" dirty="0">
              <a:solidFill>
                <a:prstClr val="black"/>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1753314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2" presetClass="entr" presetSubtype="0" fill="hold" nodeType="clickEffect">
                                  <p:stCondLst>
                                    <p:cond delay="0"/>
                                  </p:stCondLst>
                                  <p:childTnLst>
                                    <p:set>
                                      <p:cBhvr>
                                        <p:cTn id="11" dur="1" fill="hold">
                                          <p:stCondLst>
                                            <p:cond delay="0"/>
                                          </p:stCondLst>
                                        </p:cTn>
                                        <p:tgtEl>
                                          <p:spTgt spid="6">
                                            <p:txEl>
                                              <p:pRg st="0" end="0"/>
                                            </p:txEl>
                                          </p:spTgt>
                                        </p:tgtEl>
                                        <p:attrNameLst>
                                          <p:attrName>style.visibility</p:attrName>
                                        </p:attrNameLst>
                                      </p:cBhvr>
                                      <p:to>
                                        <p:strVal val="visible"/>
                                      </p:to>
                                    </p:set>
                                    <p:animEffect transition="in" filter="fade">
                                      <p:cBhvr>
                                        <p:cTn id="12" dur="1000"/>
                                        <p:tgtEl>
                                          <p:spTgt spid="6">
                                            <p:txEl>
                                              <p:pRg st="0" end="0"/>
                                            </p:txEl>
                                          </p:spTgt>
                                        </p:tgtEl>
                                      </p:cBhvr>
                                    </p:animEffect>
                                    <p:anim calcmode="lin" valueType="num">
                                      <p:cBhvr>
                                        <p:cTn id="13" dur="1000" fill="hold"/>
                                        <p:tgtEl>
                                          <p:spTgt spid="6">
                                            <p:txEl>
                                              <p:pRg st="0" end="0"/>
                                            </p:txEl>
                                          </p:spTgt>
                                        </p:tgtEl>
                                        <p:attrNameLst>
                                          <p:attrName>ppt_x</p:attrName>
                                        </p:attrNameLst>
                                      </p:cBhvr>
                                      <p:tavLst>
                                        <p:tav tm="0">
                                          <p:val>
                                            <p:strVal val="#ppt_x"/>
                                          </p:val>
                                        </p:tav>
                                        <p:tav tm="100000">
                                          <p:val>
                                            <p:strVal val="#ppt_x"/>
                                          </p:val>
                                        </p:tav>
                                      </p:tavLst>
                                    </p:anim>
                                    <p:anim calcmode="lin" valueType="num">
                                      <p:cBhvr>
                                        <p:cTn id="14" dur="1000" fill="hold"/>
                                        <p:tgtEl>
                                          <p:spTgt spid="6">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42" presetClass="entr" presetSubtype="0" fill="hold" nodeType="clickEffect">
                                  <p:stCondLst>
                                    <p:cond delay="0"/>
                                  </p:stCondLst>
                                  <p:childTnLst>
                                    <p:set>
                                      <p:cBhvr>
                                        <p:cTn id="18" dur="1" fill="hold">
                                          <p:stCondLst>
                                            <p:cond delay="0"/>
                                          </p:stCondLst>
                                        </p:cTn>
                                        <p:tgtEl>
                                          <p:spTgt spid="6">
                                            <p:txEl>
                                              <p:pRg st="1" end="1"/>
                                            </p:txEl>
                                          </p:spTgt>
                                        </p:tgtEl>
                                        <p:attrNameLst>
                                          <p:attrName>style.visibility</p:attrName>
                                        </p:attrNameLst>
                                      </p:cBhvr>
                                      <p:to>
                                        <p:strVal val="visible"/>
                                      </p:to>
                                    </p:set>
                                    <p:animEffect transition="in" filter="fade">
                                      <p:cBhvr>
                                        <p:cTn id="19" dur="1000"/>
                                        <p:tgtEl>
                                          <p:spTgt spid="6">
                                            <p:txEl>
                                              <p:pRg st="1" end="1"/>
                                            </p:txEl>
                                          </p:spTgt>
                                        </p:tgtEl>
                                      </p:cBhvr>
                                    </p:animEffect>
                                    <p:anim calcmode="lin" valueType="num">
                                      <p:cBhvr>
                                        <p:cTn id="20" dur="1000" fill="hold"/>
                                        <p:tgtEl>
                                          <p:spTgt spid="6">
                                            <p:txEl>
                                              <p:pRg st="1" end="1"/>
                                            </p:txEl>
                                          </p:spTgt>
                                        </p:tgtEl>
                                        <p:attrNameLst>
                                          <p:attrName>ppt_x</p:attrName>
                                        </p:attrNameLst>
                                      </p:cBhvr>
                                      <p:tavLst>
                                        <p:tav tm="0">
                                          <p:val>
                                            <p:strVal val="#ppt_x"/>
                                          </p:val>
                                        </p:tav>
                                        <p:tav tm="100000">
                                          <p:val>
                                            <p:strVal val="#ppt_x"/>
                                          </p:val>
                                        </p:tav>
                                      </p:tavLst>
                                    </p:anim>
                                    <p:anim calcmode="lin" valueType="num">
                                      <p:cBhvr>
                                        <p:cTn id="21" dur="1000" fill="hold"/>
                                        <p:tgtEl>
                                          <p:spTgt spid="6">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42" presetClass="entr" presetSubtype="0" fill="hold" nodeType="clickEffect">
                                  <p:stCondLst>
                                    <p:cond delay="0"/>
                                  </p:stCondLst>
                                  <p:childTnLst>
                                    <p:set>
                                      <p:cBhvr>
                                        <p:cTn id="25" dur="1" fill="hold">
                                          <p:stCondLst>
                                            <p:cond delay="0"/>
                                          </p:stCondLst>
                                        </p:cTn>
                                        <p:tgtEl>
                                          <p:spTgt spid="6">
                                            <p:txEl>
                                              <p:pRg st="2" end="2"/>
                                            </p:txEl>
                                          </p:spTgt>
                                        </p:tgtEl>
                                        <p:attrNameLst>
                                          <p:attrName>style.visibility</p:attrName>
                                        </p:attrNameLst>
                                      </p:cBhvr>
                                      <p:to>
                                        <p:strVal val="visible"/>
                                      </p:to>
                                    </p:set>
                                    <p:animEffect transition="in" filter="fade">
                                      <p:cBhvr>
                                        <p:cTn id="26" dur="1000"/>
                                        <p:tgtEl>
                                          <p:spTgt spid="6">
                                            <p:txEl>
                                              <p:pRg st="2" end="2"/>
                                            </p:txEl>
                                          </p:spTgt>
                                        </p:tgtEl>
                                      </p:cBhvr>
                                    </p:animEffect>
                                    <p:anim calcmode="lin" valueType="num">
                                      <p:cBhvr>
                                        <p:cTn id="27" dur="1000" fill="hold"/>
                                        <p:tgtEl>
                                          <p:spTgt spid="6">
                                            <p:txEl>
                                              <p:pRg st="2" end="2"/>
                                            </p:txEl>
                                          </p:spTgt>
                                        </p:tgtEl>
                                        <p:attrNameLst>
                                          <p:attrName>ppt_x</p:attrName>
                                        </p:attrNameLst>
                                      </p:cBhvr>
                                      <p:tavLst>
                                        <p:tav tm="0">
                                          <p:val>
                                            <p:strVal val="#ppt_x"/>
                                          </p:val>
                                        </p:tav>
                                        <p:tav tm="100000">
                                          <p:val>
                                            <p:strVal val="#ppt_x"/>
                                          </p:val>
                                        </p:tav>
                                      </p:tavLst>
                                    </p:anim>
                                    <p:anim calcmode="lin" valueType="num">
                                      <p:cBhvr>
                                        <p:cTn id="28" dur="1000" fill="hold"/>
                                        <p:tgtEl>
                                          <p:spTgt spid="6">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42" presetClass="entr" presetSubtype="0" fill="hold" nodeType="clickEffect">
                                  <p:stCondLst>
                                    <p:cond delay="0"/>
                                  </p:stCondLst>
                                  <p:childTnLst>
                                    <p:set>
                                      <p:cBhvr>
                                        <p:cTn id="32" dur="1" fill="hold">
                                          <p:stCondLst>
                                            <p:cond delay="0"/>
                                          </p:stCondLst>
                                        </p:cTn>
                                        <p:tgtEl>
                                          <p:spTgt spid="6">
                                            <p:txEl>
                                              <p:pRg st="3" end="3"/>
                                            </p:txEl>
                                          </p:spTgt>
                                        </p:tgtEl>
                                        <p:attrNameLst>
                                          <p:attrName>style.visibility</p:attrName>
                                        </p:attrNameLst>
                                      </p:cBhvr>
                                      <p:to>
                                        <p:strVal val="visible"/>
                                      </p:to>
                                    </p:set>
                                    <p:animEffect transition="in" filter="fade">
                                      <p:cBhvr>
                                        <p:cTn id="33" dur="1000"/>
                                        <p:tgtEl>
                                          <p:spTgt spid="6">
                                            <p:txEl>
                                              <p:pRg st="3" end="3"/>
                                            </p:txEl>
                                          </p:spTgt>
                                        </p:tgtEl>
                                      </p:cBhvr>
                                    </p:animEffect>
                                    <p:anim calcmode="lin" valueType="num">
                                      <p:cBhvr>
                                        <p:cTn id="34" dur="1000" fill="hold"/>
                                        <p:tgtEl>
                                          <p:spTgt spid="6">
                                            <p:txEl>
                                              <p:pRg st="3" end="3"/>
                                            </p:txEl>
                                          </p:spTgt>
                                        </p:tgtEl>
                                        <p:attrNameLst>
                                          <p:attrName>ppt_x</p:attrName>
                                        </p:attrNameLst>
                                      </p:cBhvr>
                                      <p:tavLst>
                                        <p:tav tm="0">
                                          <p:val>
                                            <p:strVal val="#ppt_x"/>
                                          </p:val>
                                        </p:tav>
                                        <p:tav tm="100000">
                                          <p:val>
                                            <p:strVal val="#ppt_x"/>
                                          </p:val>
                                        </p:tav>
                                      </p:tavLst>
                                    </p:anim>
                                    <p:anim calcmode="lin" valueType="num">
                                      <p:cBhvr>
                                        <p:cTn id="35" dur="1000" fill="hold"/>
                                        <p:tgtEl>
                                          <p:spTgt spid="6">
                                            <p:txEl>
                                              <p:pRg st="3" end="3"/>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609600" y="562011"/>
            <a:ext cx="3090846" cy="523220"/>
          </a:xfrm>
          <a:prstGeom prst="rect">
            <a:avLst/>
          </a:prstGeom>
        </p:spPr>
        <p:txBody>
          <a:bodyPr wrap="none">
            <a:spAutoFit/>
          </a:bodyPr>
          <a:lstStyle/>
          <a:p>
            <a:pPr marL="514350" indent="-514350">
              <a:buFont typeface="Wingdings" panose="05000000000000000000" pitchFamily="2" charset="2"/>
              <a:buChar char="v"/>
            </a:pPr>
            <a:r>
              <a:rPr lang="en-US" sz="2800" b="1" i="1" dirty="0" err="1" smtClean="0">
                <a:solidFill>
                  <a:srgbClr val="FF0000"/>
                </a:solidFill>
                <a:latin typeface="Times New Roman"/>
                <a:ea typeface="Times New Roman"/>
              </a:rPr>
              <a:t>Yêu</a:t>
            </a:r>
            <a:r>
              <a:rPr lang="en-US" sz="2800" b="1" i="1" dirty="0" smtClean="0">
                <a:solidFill>
                  <a:srgbClr val="FF0000"/>
                </a:solidFill>
                <a:latin typeface="Times New Roman"/>
                <a:ea typeface="Times New Roman"/>
              </a:rPr>
              <a:t> </a:t>
            </a:r>
            <a:r>
              <a:rPr lang="en-US" sz="2800" b="1" i="1" dirty="0" err="1">
                <a:solidFill>
                  <a:srgbClr val="FF0000"/>
                </a:solidFill>
                <a:latin typeface="Times New Roman"/>
                <a:ea typeface="Times New Roman"/>
              </a:rPr>
              <a:t>cầu</a:t>
            </a:r>
            <a:r>
              <a:rPr lang="en-US" sz="2800" b="1" i="1" dirty="0">
                <a:solidFill>
                  <a:srgbClr val="FF0000"/>
                </a:solidFill>
                <a:latin typeface="Times New Roman"/>
                <a:ea typeface="Times New Roman"/>
              </a:rPr>
              <a:t> </a:t>
            </a:r>
            <a:r>
              <a:rPr lang="en-US" sz="2800" b="1" i="1" dirty="0" err="1">
                <a:solidFill>
                  <a:srgbClr val="FF0000"/>
                </a:solidFill>
                <a:latin typeface="Times New Roman"/>
                <a:ea typeface="Times New Roman"/>
              </a:rPr>
              <a:t>vận</a:t>
            </a:r>
            <a:r>
              <a:rPr lang="en-US" sz="2800" b="1" i="1" dirty="0">
                <a:solidFill>
                  <a:srgbClr val="FF0000"/>
                </a:solidFill>
                <a:latin typeface="Times New Roman"/>
                <a:ea typeface="Times New Roman"/>
              </a:rPr>
              <a:t> </a:t>
            </a:r>
            <a:r>
              <a:rPr lang="en-US" sz="2800" b="1" i="1" dirty="0" err="1">
                <a:solidFill>
                  <a:srgbClr val="FF0000"/>
                </a:solidFill>
                <a:latin typeface="Times New Roman"/>
                <a:ea typeface="Times New Roman"/>
              </a:rPr>
              <a:t>tải</a:t>
            </a:r>
            <a:endParaRPr lang="en-US" sz="2800" b="1" i="1" dirty="0">
              <a:solidFill>
                <a:srgbClr val="FF0000"/>
              </a:solidFill>
            </a:endParaRPr>
          </a:p>
        </p:txBody>
      </p:sp>
      <p:sp>
        <p:nvSpPr>
          <p:cNvPr id="3" name="Rectangle 2"/>
          <p:cNvSpPr/>
          <p:nvPr/>
        </p:nvSpPr>
        <p:spPr>
          <a:xfrm>
            <a:off x="228600" y="-117698"/>
            <a:ext cx="7696200" cy="646331"/>
          </a:xfrm>
          <a:prstGeom prst="rect">
            <a:avLst/>
          </a:prstGeom>
        </p:spPr>
        <p:txBody>
          <a:bodyPr wrap="square">
            <a:spAutoFit/>
          </a:bodyPr>
          <a:lstStyle/>
          <a:p>
            <a:pPr lvl="0" algn="just">
              <a:lnSpc>
                <a:spcPct val="150000"/>
              </a:lnSpc>
            </a:pPr>
            <a:r>
              <a:rPr lang="en-US" sz="2400" b="1" cap="all"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1.1. </a:t>
            </a:r>
            <a:r>
              <a:rPr lang="en-US" sz="2400" b="1" cap="all"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Khái</a:t>
            </a:r>
            <a:r>
              <a:rPr lang="en-US" sz="2400" b="1" cap="all"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cap="all"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niệm</a:t>
            </a:r>
            <a:r>
              <a:rPr lang="en-US" sz="2400" b="1" cap="all"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cap="all"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về</a:t>
            </a:r>
            <a:r>
              <a:rPr lang="en-US" sz="2400" b="1" cap="all"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cap="all"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hành</a:t>
            </a:r>
            <a:r>
              <a:rPr lang="en-US" sz="2400" b="1" cap="all"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cap="all"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lang</a:t>
            </a:r>
            <a:r>
              <a:rPr lang="en-US" sz="2400" b="1" cap="all"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cap="all"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vận</a:t>
            </a:r>
            <a:r>
              <a:rPr lang="en-US" sz="2400" b="1" cap="all"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cap="all"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tải</a:t>
            </a:r>
            <a:endParaRPr lang="en-US" sz="2400" b="1" cap="all"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endParaRPr>
          </a:p>
        </p:txBody>
      </p:sp>
      <p:sp>
        <p:nvSpPr>
          <p:cNvPr id="4" name="Rounded Rectangle 3"/>
          <p:cNvSpPr/>
          <p:nvPr/>
        </p:nvSpPr>
        <p:spPr>
          <a:xfrm>
            <a:off x="4110228" y="562011"/>
            <a:ext cx="4461387" cy="883673"/>
          </a:xfrm>
          <a:prstGeom prst="roundRect">
            <a:avLst/>
          </a:prstGeom>
        </p:spPr>
        <p:style>
          <a:lnRef idx="1">
            <a:schemeClr val="accent3"/>
          </a:lnRef>
          <a:fillRef idx="3">
            <a:schemeClr val="accent3"/>
          </a:fillRef>
          <a:effectRef idx="2">
            <a:schemeClr val="accent3"/>
          </a:effectRef>
          <a:fontRef idx="minor">
            <a:schemeClr val="lt1"/>
          </a:fontRef>
        </p:style>
        <p:txBody>
          <a:bodyPr rtlCol="0" anchor="ctr"/>
          <a:lstStyle/>
          <a:p>
            <a:pPr algn="ctr"/>
            <a:r>
              <a:rPr lang="en-US" sz="2400" b="1" dirty="0" smtClean="0"/>
              <a:t>KINH TẾ</a:t>
            </a:r>
          </a:p>
          <a:p>
            <a:pPr algn="ctr"/>
            <a:r>
              <a:rPr lang="en-US" sz="2400" b="1" dirty="0" smtClean="0"/>
              <a:t>(Economics)</a:t>
            </a:r>
            <a:endParaRPr lang="en-US" sz="2400" b="1" dirty="0"/>
          </a:p>
        </p:txBody>
      </p:sp>
      <p:pic>
        <p:nvPicPr>
          <p:cNvPr id="5" name="Picture 4"/>
          <p:cNvPicPr>
            <a:picLocks noChangeAspect="1"/>
          </p:cNvPicPr>
          <p:nvPr/>
        </p:nvPicPr>
        <p:blipFill>
          <a:blip r:embed="rId3">
            <a:extLst>
              <a:ext uri="{BEBA8EAE-BF5A-486C-A8C5-ECC9F3942E4B}">
                <a14:imgProps xmlns:a14="http://schemas.microsoft.com/office/drawing/2010/main">
                  <a14:imgLayer r:embed="rId4">
                    <a14:imgEffect>
                      <a14:sharpenSoften amount="50000"/>
                    </a14:imgEffect>
                  </a14:imgLayer>
                </a14:imgProps>
              </a:ext>
            </a:extLst>
          </a:blip>
          <a:stretch>
            <a:fillRect/>
          </a:stretch>
        </p:blipFill>
        <p:spPr>
          <a:xfrm>
            <a:off x="-76200" y="4885147"/>
            <a:ext cx="2743200" cy="2008022"/>
          </a:xfrm>
          <a:prstGeom prst="rect">
            <a:avLst/>
          </a:prstGeom>
          <a:ln>
            <a:noFill/>
          </a:ln>
          <a:effectLst>
            <a:softEdge rad="112500"/>
          </a:effectLst>
        </p:spPr>
      </p:pic>
      <p:sp>
        <p:nvSpPr>
          <p:cNvPr id="6" name="Rectangle 5"/>
          <p:cNvSpPr/>
          <p:nvPr/>
        </p:nvSpPr>
        <p:spPr>
          <a:xfrm>
            <a:off x="76200" y="1481574"/>
            <a:ext cx="8787384" cy="3447098"/>
          </a:xfrm>
          <a:prstGeom prst="rect">
            <a:avLst/>
          </a:prstGeom>
        </p:spPr>
        <p:txBody>
          <a:bodyPr wrap="square">
            <a:spAutoFit/>
          </a:bodyPr>
          <a:lstStyle/>
          <a:p>
            <a:pPr marL="342900" lvl="0" indent="-342900" algn="just">
              <a:spcBef>
                <a:spcPts val="600"/>
              </a:spcBef>
              <a:spcAft>
                <a:spcPts val="600"/>
              </a:spcAft>
              <a:buFont typeface="Wingdings" panose="05000000000000000000" pitchFamily="2" charset="2"/>
              <a:buChar char="v"/>
            </a:pPr>
            <a:r>
              <a:rPr lang="vi-VN" sz="2200" dirty="0" smtClean="0">
                <a:solidFill>
                  <a:prstClr val="black"/>
                </a:solidFill>
                <a:latin typeface="Times New Roman" panose="02020603050405020304" pitchFamily="18" charset="0"/>
                <a:cs typeface="Times New Roman" panose="02020603050405020304" pitchFamily="18" charset="0"/>
              </a:rPr>
              <a:t>Nhà </a:t>
            </a:r>
            <a:r>
              <a:rPr lang="vi-VN" sz="2200" dirty="0">
                <a:solidFill>
                  <a:prstClr val="black"/>
                </a:solidFill>
                <a:latin typeface="Times New Roman" panose="02020603050405020304" pitchFamily="18" charset="0"/>
                <a:cs typeface="Times New Roman" panose="02020603050405020304" pitchFamily="18" charset="0"/>
              </a:rPr>
              <a:t>kinh doanh vận tải luôn phải tích cực tìm giải pháp đổi mới hiện đại hoá trang thiết bị công nghệ vận tải, nâng cao trình độ nhân sự, đổi mới công tác quản trị vận tải, tận dụng thời cơ thị trường</a:t>
            </a:r>
            <a:r>
              <a:rPr lang="vi-VN" sz="2200" dirty="0" smtClean="0">
                <a:solidFill>
                  <a:prstClr val="black"/>
                </a:solidFill>
                <a:latin typeface="Times New Roman" panose="02020603050405020304" pitchFamily="18" charset="0"/>
                <a:cs typeface="Times New Roman" panose="02020603050405020304" pitchFamily="18" charset="0"/>
              </a:rPr>
              <a:t>...</a:t>
            </a:r>
            <a:endParaRPr lang="en-US" sz="2200" dirty="0" smtClean="0">
              <a:solidFill>
                <a:prstClr val="black"/>
              </a:solidFill>
              <a:latin typeface="Times New Roman" panose="02020603050405020304" pitchFamily="18" charset="0"/>
              <a:cs typeface="Times New Roman" panose="02020603050405020304" pitchFamily="18" charset="0"/>
            </a:endParaRPr>
          </a:p>
          <a:p>
            <a:pPr lvl="0" algn="just">
              <a:spcBef>
                <a:spcPts val="600"/>
              </a:spcBef>
              <a:spcAft>
                <a:spcPts val="600"/>
              </a:spcAft>
            </a:pPr>
            <a:r>
              <a:rPr lang="en-US" sz="2200" dirty="0" smtClean="0">
                <a:solidFill>
                  <a:prstClr val="black"/>
                </a:solidFill>
                <a:latin typeface="Times New Roman" panose="02020603050405020304" pitchFamily="18" charset="0"/>
                <a:cs typeface="Times New Roman" panose="02020603050405020304" pitchFamily="18" charset="0"/>
                <a:sym typeface="Wingdings" panose="05000000000000000000" pitchFamily="2" charset="2"/>
              </a:rPr>
              <a:t> </a:t>
            </a:r>
            <a:r>
              <a:rPr lang="vi-VN" sz="2200" dirty="0" smtClean="0">
                <a:solidFill>
                  <a:prstClr val="black"/>
                </a:solidFill>
                <a:latin typeface="Times New Roman" panose="02020603050405020304" pitchFamily="18" charset="0"/>
                <a:cs typeface="Times New Roman" panose="02020603050405020304" pitchFamily="18" charset="0"/>
              </a:rPr>
              <a:t>để </a:t>
            </a:r>
            <a:r>
              <a:rPr lang="vi-VN" sz="2200" dirty="0">
                <a:solidFill>
                  <a:prstClr val="black"/>
                </a:solidFill>
                <a:latin typeface="Times New Roman" panose="02020603050405020304" pitchFamily="18" charset="0"/>
                <a:cs typeface="Times New Roman" panose="02020603050405020304" pitchFamily="18" charset="0"/>
              </a:rPr>
              <a:t>tiết giảm giá thành vận </a:t>
            </a:r>
            <a:r>
              <a:rPr lang="vi-VN" sz="2200" dirty="0" smtClean="0">
                <a:solidFill>
                  <a:prstClr val="black"/>
                </a:solidFill>
                <a:latin typeface="Times New Roman" panose="02020603050405020304" pitchFamily="18" charset="0"/>
                <a:cs typeface="Times New Roman" panose="02020603050405020304" pitchFamily="18" charset="0"/>
              </a:rPr>
              <a:t>t</a:t>
            </a:r>
            <a:r>
              <a:rPr lang="en-US" sz="2200" dirty="0">
                <a:solidFill>
                  <a:prstClr val="black"/>
                </a:solidFill>
                <a:latin typeface="Times New Roman" panose="02020603050405020304" pitchFamily="18" charset="0"/>
                <a:cs typeface="Times New Roman" panose="02020603050405020304" pitchFamily="18" charset="0"/>
              </a:rPr>
              <a:t>ả</a:t>
            </a:r>
            <a:r>
              <a:rPr lang="vi-VN" sz="2200" dirty="0" smtClean="0">
                <a:solidFill>
                  <a:prstClr val="black"/>
                </a:solidFill>
                <a:latin typeface="Times New Roman" panose="02020603050405020304" pitchFamily="18" charset="0"/>
                <a:cs typeface="Times New Roman" panose="02020603050405020304" pitchFamily="18" charset="0"/>
              </a:rPr>
              <a:t>i</a:t>
            </a:r>
            <a:r>
              <a:rPr lang="vi-VN" sz="2200" dirty="0">
                <a:solidFill>
                  <a:prstClr val="black"/>
                </a:solidFill>
                <a:latin typeface="Times New Roman" panose="02020603050405020304" pitchFamily="18" charset="0"/>
                <a:cs typeface="Times New Roman" panose="02020603050405020304" pitchFamily="18" charset="0"/>
              </a:rPr>
              <a:t>, góp phần giảm giá thành toàn bộ đối với hàng hoá đưa vào vận tải, giúp cho chủ hàng và khách hàng của vận tải có điều kiện hạ giá bán, tăng tích luỹ. </a:t>
            </a:r>
            <a:endParaRPr lang="en-US" sz="2200" dirty="0" smtClean="0">
              <a:solidFill>
                <a:prstClr val="black"/>
              </a:solidFill>
              <a:latin typeface="Times New Roman" panose="02020603050405020304" pitchFamily="18" charset="0"/>
              <a:cs typeface="Times New Roman" panose="02020603050405020304" pitchFamily="18" charset="0"/>
            </a:endParaRPr>
          </a:p>
          <a:p>
            <a:pPr marL="342900" lvl="0" indent="-342900" algn="just">
              <a:spcBef>
                <a:spcPts val="600"/>
              </a:spcBef>
              <a:spcAft>
                <a:spcPts val="600"/>
              </a:spcAft>
              <a:buFont typeface="Wingdings" panose="05000000000000000000" pitchFamily="2" charset="2"/>
              <a:buChar char="v"/>
            </a:pPr>
            <a:r>
              <a:rPr lang="vi-VN" sz="2200" dirty="0" smtClean="0">
                <a:solidFill>
                  <a:prstClr val="black"/>
                </a:solidFill>
                <a:latin typeface="Times New Roman" panose="02020603050405020304" pitchFamily="18" charset="0"/>
                <a:cs typeface="Times New Roman" panose="02020603050405020304" pitchFamily="18" charset="0"/>
              </a:rPr>
              <a:t>Vận </a:t>
            </a:r>
            <a:r>
              <a:rPr lang="vi-VN" sz="2200" dirty="0">
                <a:solidFill>
                  <a:prstClr val="black"/>
                </a:solidFill>
                <a:latin typeface="Times New Roman" panose="02020603050405020304" pitchFamily="18" charset="0"/>
                <a:cs typeface="Times New Roman" panose="02020603050405020304" pitchFamily="18" charset="0"/>
              </a:rPr>
              <a:t>tải với chi phí tiết kiệm, nhà </a:t>
            </a:r>
            <a:r>
              <a:rPr lang="vi-VN" sz="2200" dirty="0" smtClean="0">
                <a:solidFill>
                  <a:prstClr val="black"/>
                </a:solidFill>
                <a:latin typeface="Times New Roman" panose="02020603050405020304" pitchFamily="18" charset="0"/>
                <a:cs typeface="Times New Roman" panose="02020603050405020304" pitchFamily="18" charset="0"/>
              </a:rPr>
              <a:t>vận</a:t>
            </a:r>
            <a:r>
              <a:rPr lang="en-US" sz="2200" dirty="0">
                <a:solidFill>
                  <a:prstClr val="black"/>
                </a:solidFill>
                <a:latin typeface="Times New Roman" panose="02020603050405020304" pitchFamily="18" charset="0"/>
                <a:cs typeface="Times New Roman" panose="02020603050405020304" pitchFamily="18" charset="0"/>
              </a:rPr>
              <a:t> </a:t>
            </a:r>
            <a:r>
              <a:rPr lang="en-US" sz="2200" dirty="0" err="1" smtClean="0">
                <a:solidFill>
                  <a:prstClr val="black"/>
                </a:solidFill>
                <a:latin typeface="Times New Roman" panose="02020603050405020304" pitchFamily="18" charset="0"/>
                <a:cs typeface="Times New Roman" panose="02020603050405020304" pitchFamily="18" charset="0"/>
              </a:rPr>
              <a:t>tải</a:t>
            </a:r>
            <a:r>
              <a:rPr lang="en-US" sz="2200" dirty="0" smtClean="0">
                <a:solidFill>
                  <a:prstClr val="black"/>
                </a:solidFill>
                <a:latin typeface="Times New Roman" panose="02020603050405020304" pitchFamily="18" charset="0"/>
                <a:cs typeface="Times New Roman" panose="02020603050405020304" pitchFamily="18" charset="0"/>
              </a:rPr>
              <a:t> </a:t>
            </a:r>
            <a:r>
              <a:rPr lang="en-US" sz="2200" dirty="0" err="1">
                <a:solidFill>
                  <a:prstClr val="black"/>
                </a:solidFill>
                <a:latin typeface="Times New Roman" panose="02020603050405020304" pitchFamily="18" charset="0"/>
                <a:cs typeface="Times New Roman" panose="02020603050405020304" pitchFamily="18" charset="0"/>
              </a:rPr>
              <a:t>t</a:t>
            </a:r>
            <a:r>
              <a:rPr lang="en-US" sz="2200" dirty="0" err="1" smtClean="0">
                <a:solidFill>
                  <a:prstClr val="black"/>
                </a:solidFill>
                <a:latin typeface="Times New Roman" panose="02020603050405020304" pitchFamily="18" charset="0"/>
                <a:cs typeface="Times New Roman" panose="02020603050405020304" pitchFamily="18" charset="0"/>
              </a:rPr>
              <a:t>ăng</a:t>
            </a:r>
            <a:r>
              <a:rPr lang="en-US" sz="2200" dirty="0" smtClean="0">
                <a:solidFill>
                  <a:prstClr val="black"/>
                </a:solidFill>
                <a:latin typeface="Times New Roman" panose="02020603050405020304" pitchFamily="18" charset="0"/>
                <a:cs typeface="Times New Roman" panose="02020603050405020304" pitchFamily="18" charset="0"/>
              </a:rPr>
              <a:t> </a:t>
            </a:r>
            <a:r>
              <a:rPr lang="en-US" sz="2200" dirty="0" err="1">
                <a:solidFill>
                  <a:prstClr val="black"/>
                </a:solidFill>
                <a:latin typeface="Times New Roman" panose="02020603050405020304" pitchFamily="18" charset="0"/>
                <a:cs typeface="Times New Roman" panose="02020603050405020304" pitchFamily="18" charset="0"/>
              </a:rPr>
              <a:t>tích</a:t>
            </a:r>
            <a:r>
              <a:rPr lang="en-US" sz="2200" dirty="0">
                <a:solidFill>
                  <a:prstClr val="black"/>
                </a:solidFill>
                <a:latin typeface="Times New Roman" panose="02020603050405020304" pitchFamily="18" charset="0"/>
                <a:cs typeface="Times New Roman" panose="02020603050405020304" pitchFamily="18" charset="0"/>
              </a:rPr>
              <a:t> </a:t>
            </a:r>
            <a:r>
              <a:rPr lang="en-US" sz="2200" dirty="0" err="1">
                <a:solidFill>
                  <a:prstClr val="black"/>
                </a:solidFill>
                <a:latin typeface="Times New Roman" panose="02020603050405020304" pitchFamily="18" charset="0"/>
                <a:cs typeface="Times New Roman" panose="02020603050405020304" pitchFamily="18" charset="0"/>
              </a:rPr>
              <a:t>luỹ</a:t>
            </a:r>
            <a:r>
              <a:rPr lang="en-US" sz="2200" dirty="0">
                <a:solidFill>
                  <a:prstClr val="black"/>
                </a:solidFill>
                <a:latin typeface="Times New Roman" panose="02020603050405020304" pitchFamily="18" charset="0"/>
                <a:cs typeface="Times New Roman" panose="02020603050405020304" pitchFamily="18" charset="0"/>
              </a:rPr>
              <a:t>, </a:t>
            </a:r>
            <a:r>
              <a:rPr lang="en-US" sz="2200" dirty="0" err="1">
                <a:solidFill>
                  <a:prstClr val="black"/>
                </a:solidFill>
                <a:latin typeface="Times New Roman" panose="02020603050405020304" pitchFamily="18" charset="0"/>
                <a:cs typeface="Times New Roman" panose="02020603050405020304" pitchFamily="18" charset="0"/>
              </a:rPr>
              <a:t>nhờ</a:t>
            </a:r>
            <a:r>
              <a:rPr lang="en-US" sz="2200" dirty="0">
                <a:solidFill>
                  <a:prstClr val="black"/>
                </a:solidFill>
                <a:latin typeface="Times New Roman" panose="02020603050405020304" pitchFamily="18" charset="0"/>
                <a:cs typeface="Times New Roman" panose="02020603050405020304" pitchFamily="18" charset="0"/>
              </a:rPr>
              <a:t> </a:t>
            </a:r>
            <a:r>
              <a:rPr lang="en-US" sz="2200" dirty="0" err="1">
                <a:solidFill>
                  <a:prstClr val="black"/>
                </a:solidFill>
                <a:latin typeface="Times New Roman" panose="02020603050405020304" pitchFamily="18" charset="0"/>
                <a:cs typeface="Times New Roman" panose="02020603050405020304" pitchFamily="18" charset="0"/>
              </a:rPr>
              <a:t>vậy</a:t>
            </a:r>
            <a:r>
              <a:rPr lang="en-US" sz="2200" dirty="0">
                <a:solidFill>
                  <a:prstClr val="black"/>
                </a:solidFill>
                <a:latin typeface="Times New Roman" panose="02020603050405020304" pitchFamily="18" charset="0"/>
                <a:cs typeface="Times New Roman" panose="02020603050405020304" pitchFamily="18" charset="0"/>
              </a:rPr>
              <a:t> </a:t>
            </a:r>
            <a:r>
              <a:rPr lang="en-US" sz="2200" dirty="0" err="1">
                <a:solidFill>
                  <a:prstClr val="black"/>
                </a:solidFill>
                <a:latin typeface="Times New Roman" panose="02020603050405020304" pitchFamily="18" charset="0"/>
                <a:cs typeface="Times New Roman" panose="02020603050405020304" pitchFamily="18" charset="0"/>
              </a:rPr>
              <a:t>mà</a:t>
            </a:r>
            <a:r>
              <a:rPr lang="en-US" sz="2200" dirty="0">
                <a:solidFill>
                  <a:prstClr val="black"/>
                </a:solidFill>
                <a:latin typeface="Times New Roman" panose="02020603050405020304" pitchFamily="18" charset="0"/>
                <a:cs typeface="Times New Roman" panose="02020603050405020304" pitchFamily="18" charset="0"/>
              </a:rPr>
              <a:t> </a:t>
            </a:r>
            <a:r>
              <a:rPr lang="en-US" sz="2200" dirty="0" err="1">
                <a:solidFill>
                  <a:prstClr val="black"/>
                </a:solidFill>
                <a:latin typeface="Times New Roman" panose="02020603050405020304" pitchFamily="18" charset="0"/>
                <a:cs typeface="Times New Roman" panose="02020603050405020304" pitchFamily="18" charset="0"/>
              </a:rPr>
              <a:t>họ</a:t>
            </a:r>
            <a:r>
              <a:rPr lang="en-US" sz="2200" dirty="0">
                <a:solidFill>
                  <a:prstClr val="black"/>
                </a:solidFill>
                <a:latin typeface="Times New Roman" panose="02020603050405020304" pitchFamily="18" charset="0"/>
                <a:cs typeface="Times New Roman" panose="02020603050405020304" pitchFamily="18" charset="0"/>
              </a:rPr>
              <a:t> </a:t>
            </a:r>
            <a:r>
              <a:rPr lang="en-US" sz="2200" dirty="0" err="1">
                <a:solidFill>
                  <a:prstClr val="black"/>
                </a:solidFill>
                <a:latin typeface="Times New Roman" panose="02020603050405020304" pitchFamily="18" charset="0"/>
                <a:cs typeface="Times New Roman" panose="02020603050405020304" pitchFamily="18" charset="0"/>
              </a:rPr>
              <a:t>có</a:t>
            </a:r>
            <a:r>
              <a:rPr lang="en-US" sz="2200" dirty="0">
                <a:solidFill>
                  <a:prstClr val="black"/>
                </a:solidFill>
                <a:latin typeface="Times New Roman" panose="02020603050405020304" pitchFamily="18" charset="0"/>
                <a:cs typeface="Times New Roman" panose="02020603050405020304" pitchFamily="18" charset="0"/>
              </a:rPr>
              <a:t> </a:t>
            </a:r>
            <a:r>
              <a:rPr lang="en-US" sz="2200" dirty="0" err="1">
                <a:solidFill>
                  <a:prstClr val="black"/>
                </a:solidFill>
                <a:latin typeface="Times New Roman" panose="02020603050405020304" pitchFamily="18" charset="0"/>
                <a:cs typeface="Times New Roman" panose="02020603050405020304" pitchFamily="18" charset="0"/>
              </a:rPr>
              <a:t>thêm</a:t>
            </a:r>
            <a:r>
              <a:rPr lang="en-US" sz="2200" dirty="0">
                <a:solidFill>
                  <a:prstClr val="black"/>
                </a:solidFill>
                <a:latin typeface="Times New Roman" panose="02020603050405020304" pitchFamily="18" charset="0"/>
                <a:cs typeface="Times New Roman" panose="02020603050405020304" pitchFamily="18" charset="0"/>
              </a:rPr>
              <a:t> </a:t>
            </a:r>
            <a:r>
              <a:rPr lang="en-US" sz="2200" dirty="0" err="1">
                <a:solidFill>
                  <a:prstClr val="black"/>
                </a:solidFill>
                <a:latin typeface="Times New Roman" panose="02020603050405020304" pitchFamily="18" charset="0"/>
                <a:cs typeface="Times New Roman" panose="02020603050405020304" pitchFamily="18" charset="0"/>
              </a:rPr>
              <a:t>nguồn</a:t>
            </a:r>
            <a:r>
              <a:rPr lang="en-US" sz="2200" dirty="0">
                <a:solidFill>
                  <a:prstClr val="black"/>
                </a:solidFill>
                <a:latin typeface="Times New Roman" panose="02020603050405020304" pitchFamily="18" charset="0"/>
                <a:cs typeface="Times New Roman" panose="02020603050405020304" pitchFamily="18" charset="0"/>
              </a:rPr>
              <a:t> </a:t>
            </a:r>
            <a:r>
              <a:rPr lang="en-US" sz="2200" dirty="0" err="1">
                <a:solidFill>
                  <a:prstClr val="black"/>
                </a:solidFill>
                <a:latin typeface="Times New Roman" panose="02020603050405020304" pitchFamily="18" charset="0"/>
                <a:cs typeface="Times New Roman" panose="02020603050405020304" pitchFamily="18" charset="0"/>
              </a:rPr>
              <a:t>lực</a:t>
            </a:r>
            <a:r>
              <a:rPr lang="en-US" sz="2200" dirty="0">
                <a:solidFill>
                  <a:prstClr val="black"/>
                </a:solidFill>
                <a:latin typeface="Times New Roman" panose="02020603050405020304" pitchFamily="18" charset="0"/>
                <a:cs typeface="Times New Roman" panose="02020603050405020304" pitchFamily="18" charset="0"/>
              </a:rPr>
              <a:t> </a:t>
            </a:r>
            <a:r>
              <a:rPr lang="en-US" sz="2200" dirty="0" err="1">
                <a:solidFill>
                  <a:prstClr val="black"/>
                </a:solidFill>
                <a:latin typeface="Times New Roman" panose="02020603050405020304" pitchFamily="18" charset="0"/>
                <a:cs typeface="Times New Roman" panose="02020603050405020304" pitchFamily="18" charset="0"/>
              </a:rPr>
              <a:t>tài</a:t>
            </a:r>
            <a:r>
              <a:rPr lang="en-US" sz="2200" dirty="0">
                <a:solidFill>
                  <a:prstClr val="black"/>
                </a:solidFill>
                <a:latin typeface="Times New Roman" panose="02020603050405020304" pitchFamily="18" charset="0"/>
                <a:cs typeface="Times New Roman" panose="02020603050405020304" pitchFamily="18" charset="0"/>
              </a:rPr>
              <a:t> </a:t>
            </a:r>
            <a:r>
              <a:rPr lang="en-US" sz="2200" dirty="0" err="1">
                <a:solidFill>
                  <a:prstClr val="black"/>
                </a:solidFill>
                <a:latin typeface="Times New Roman" panose="02020603050405020304" pitchFamily="18" charset="0"/>
                <a:cs typeface="Times New Roman" panose="02020603050405020304" pitchFamily="18" charset="0"/>
              </a:rPr>
              <a:t>chính</a:t>
            </a:r>
            <a:r>
              <a:rPr lang="en-US" sz="2200" dirty="0">
                <a:solidFill>
                  <a:prstClr val="black"/>
                </a:solidFill>
                <a:latin typeface="Times New Roman" panose="02020603050405020304" pitchFamily="18" charset="0"/>
                <a:cs typeface="Times New Roman" panose="02020603050405020304" pitchFamily="18" charset="0"/>
              </a:rPr>
              <a:t> </a:t>
            </a:r>
            <a:r>
              <a:rPr lang="en-US" sz="2200" dirty="0" err="1">
                <a:solidFill>
                  <a:prstClr val="black"/>
                </a:solidFill>
                <a:latin typeface="Times New Roman" panose="02020603050405020304" pitchFamily="18" charset="0"/>
                <a:cs typeface="Times New Roman" panose="02020603050405020304" pitchFamily="18" charset="0"/>
              </a:rPr>
              <a:t>để</a:t>
            </a:r>
            <a:r>
              <a:rPr lang="en-US" sz="2200" dirty="0">
                <a:solidFill>
                  <a:prstClr val="black"/>
                </a:solidFill>
                <a:latin typeface="Times New Roman" panose="02020603050405020304" pitchFamily="18" charset="0"/>
                <a:cs typeface="Times New Roman" panose="02020603050405020304" pitchFamily="18" charset="0"/>
              </a:rPr>
              <a:t> </a:t>
            </a:r>
            <a:r>
              <a:rPr lang="en-US" sz="2200" dirty="0" err="1">
                <a:solidFill>
                  <a:prstClr val="black"/>
                </a:solidFill>
                <a:latin typeface="Times New Roman" panose="02020603050405020304" pitchFamily="18" charset="0"/>
                <a:cs typeface="Times New Roman" panose="02020603050405020304" pitchFamily="18" charset="0"/>
              </a:rPr>
              <a:t>cải</a:t>
            </a:r>
            <a:r>
              <a:rPr lang="en-US" sz="2200" dirty="0">
                <a:solidFill>
                  <a:prstClr val="black"/>
                </a:solidFill>
                <a:latin typeface="Times New Roman" panose="02020603050405020304" pitchFamily="18" charset="0"/>
                <a:cs typeface="Times New Roman" panose="02020603050405020304" pitchFamily="18" charset="0"/>
              </a:rPr>
              <a:t> </a:t>
            </a:r>
            <a:r>
              <a:rPr lang="en-US" sz="2200" dirty="0" err="1">
                <a:solidFill>
                  <a:prstClr val="black"/>
                </a:solidFill>
                <a:latin typeface="Times New Roman" panose="02020603050405020304" pitchFamily="18" charset="0"/>
                <a:cs typeface="Times New Roman" panose="02020603050405020304" pitchFamily="18" charset="0"/>
              </a:rPr>
              <a:t>tiến</a:t>
            </a:r>
            <a:r>
              <a:rPr lang="en-US" sz="2200" dirty="0">
                <a:solidFill>
                  <a:prstClr val="black"/>
                </a:solidFill>
                <a:latin typeface="Times New Roman" panose="02020603050405020304" pitchFamily="18" charset="0"/>
                <a:cs typeface="Times New Roman" panose="02020603050405020304" pitchFamily="18" charset="0"/>
              </a:rPr>
              <a:t> </a:t>
            </a:r>
            <a:r>
              <a:rPr lang="en-US" sz="2200" dirty="0" err="1" smtClean="0">
                <a:solidFill>
                  <a:prstClr val="black"/>
                </a:solidFill>
                <a:latin typeface="Times New Roman" panose="02020603050405020304" pitchFamily="18" charset="0"/>
                <a:cs typeface="Times New Roman" panose="02020603050405020304" pitchFamily="18" charset="0"/>
              </a:rPr>
              <a:t>sản</a:t>
            </a:r>
            <a:r>
              <a:rPr lang="en-US" sz="2200" dirty="0" smtClean="0">
                <a:solidFill>
                  <a:prstClr val="black"/>
                </a:solidFill>
                <a:latin typeface="Times New Roman" panose="02020603050405020304" pitchFamily="18" charset="0"/>
                <a:cs typeface="Times New Roman" panose="02020603050405020304" pitchFamily="18" charset="0"/>
              </a:rPr>
              <a:t> </a:t>
            </a:r>
            <a:r>
              <a:rPr lang="en-US" sz="2200" dirty="0" err="1" smtClean="0">
                <a:solidFill>
                  <a:prstClr val="black"/>
                </a:solidFill>
                <a:latin typeface="Times New Roman" panose="02020603050405020304" pitchFamily="18" charset="0"/>
                <a:cs typeface="Times New Roman" panose="02020603050405020304" pitchFamily="18" charset="0"/>
              </a:rPr>
              <a:t>xuất</a:t>
            </a:r>
            <a:r>
              <a:rPr lang="en-US" sz="2200" dirty="0">
                <a:solidFill>
                  <a:prstClr val="black"/>
                </a:solidFill>
                <a:latin typeface="Times New Roman" panose="02020603050405020304" pitchFamily="18" charset="0"/>
                <a:cs typeface="Times New Roman" panose="02020603050405020304" pitchFamily="18" charset="0"/>
              </a:rPr>
              <a:t>, </a:t>
            </a:r>
            <a:r>
              <a:rPr lang="en-US" sz="2200" dirty="0" err="1">
                <a:solidFill>
                  <a:prstClr val="black"/>
                </a:solidFill>
                <a:latin typeface="Times New Roman" panose="02020603050405020304" pitchFamily="18" charset="0"/>
                <a:cs typeface="Times New Roman" panose="02020603050405020304" pitchFamily="18" charset="0"/>
              </a:rPr>
              <a:t>cải</a:t>
            </a:r>
            <a:r>
              <a:rPr lang="en-US" sz="2200" dirty="0">
                <a:solidFill>
                  <a:prstClr val="black"/>
                </a:solidFill>
                <a:latin typeface="Times New Roman" panose="02020603050405020304" pitchFamily="18" charset="0"/>
                <a:cs typeface="Times New Roman" panose="02020603050405020304" pitchFamily="18" charset="0"/>
              </a:rPr>
              <a:t> </a:t>
            </a:r>
            <a:r>
              <a:rPr lang="en-US" sz="2200" dirty="0" err="1">
                <a:solidFill>
                  <a:prstClr val="black"/>
                </a:solidFill>
                <a:latin typeface="Times New Roman" panose="02020603050405020304" pitchFamily="18" charset="0"/>
                <a:cs typeface="Times New Roman" panose="02020603050405020304" pitchFamily="18" charset="0"/>
              </a:rPr>
              <a:t>tiến</a:t>
            </a:r>
            <a:r>
              <a:rPr lang="en-US" sz="2200" dirty="0">
                <a:solidFill>
                  <a:prstClr val="black"/>
                </a:solidFill>
                <a:latin typeface="Times New Roman" panose="02020603050405020304" pitchFamily="18" charset="0"/>
                <a:cs typeface="Times New Roman" panose="02020603050405020304" pitchFamily="18" charset="0"/>
              </a:rPr>
              <a:t> </a:t>
            </a:r>
            <a:r>
              <a:rPr lang="en-US" sz="2200" dirty="0" err="1">
                <a:solidFill>
                  <a:prstClr val="black"/>
                </a:solidFill>
                <a:latin typeface="Times New Roman" panose="02020603050405020304" pitchFamily="18" charset="0"/>
                <a:cs typeface="Times New Roman" panose="02020603050405020304" pitchFamily="18" charset="0"/>
              </a:rPr>
              <a:t>công</a:t>
            </a:r>
            <a:r>
              <a:rPr lang="en-US" sz="2200" dirty="0">
                <a:solidFill>
                  <a:prstClr val="black"/>
                </a:solidFill>
                <a:latin typeface="Times New Roman" panose="02020603050405020304" pitchFamily="18" charset="0"/>
                <a:cs typeface="Times New Roman" panose="02020603050405020304" pitchFamily="18" charset="0"/>
              </a:rPr>
              <a:t> </a:t>
            </a:r>
            <a:r>
              <a:rPr lang="en-US" sz="2200" dirty="0" err="1">
                <a:solidFill>
                  <a:prstClr val="black"/>
                </a:solidFill>
                <a:latin typeface="Times New Roman" panose="02020603050405020304" pitchFamily="18" charset="0"/>
                <a:cs typeface="Times New Roman" panose="02020603050405020304" pitchFamily="18" charset="0"/>
              </a:rPr>
              <a:t>nghệ</a:t>
            </a:r>
            <a:r>
              <a:rPr lang="en-US" sz="2200" dirty="0">
                <a:solidFill>
                  <a:prstClr val="black"/>
                </a:solidFill>
                <a:latin typeface="Times New Roman" panose="02020603050405020304" pitchFamily="18" charset="0"/>
                <a:cs typeface="Times New Roman" panose="02020603050405020304" pitchFamily="18" charset="0"/>
              </a:rPr>
              <a:t> </a:t>
            </a:r>
            <a:r>
              <a:rPr lang="en-US" sz="2200" dirty="0" err="1">
                <a:solidFill>
                  <a:prstClr val="black"/>
                </a:solidFill>
                <a:latin typeface="Times New Roman" panose="02020603050405020304" pitchFamily="18" charset="0"/>
                <a:cs typeface="Times New Roman" panose="02020603050405020304" pitchFamily="18" charset="0"/>
              </a:rPr>
              <a:t>đáp</a:t>
            </a:r>
            <a:r>
              <a:rPr lang="en-US" sz="2200" dirty="0">
                <a:solidFill>
                  <a:prstClr val="black"/>
                </a:solidFill>
                <a:latin typeface="Times New Roman" panose="02020603050405020304" pitchFamily="18" charset="0"/>
                <a:cs typeface="Times New Roman" panose="02020603050405020304" pitchFamily="18" charset="0"/>
              </a:rPr>
              <a:t> </a:t>
            </a:r>
            <a:r>
              <a:rPr lang="en-US" sz="2200" dirty="0" err="1">
                <a:solidFill>
                  <a:prstClr val="black"/>
                </a:solidFill>
                <a:latin typeface="Times New Roman" panose="02020603050405020304" pitchFamily="18" charset="0"/>
                <a:cs typeface="Times New Roman" panose="02020603050405020304" pitchFamily="18" charset="0"/>
              </a:rPr>
              <a:t>ứng</a:t>
            </a:r>
            <a:r>
              <a:rPr lang="en-US" sz="2200" dirty="0">
                <a:solidFill>
                  <a:prstClr val="black"/>
                </a:solidFill>
                <a:latin typeface="Times New Roman" panose="02020603050405020304" pitchFamily="18" charset="0"/>
                <a:cs typeface="Times New Roman" panose="02020603050405020304" pitchFamily="18" charset="0"/>
              </a:rPr>
              <a:t> </a:t>
            </a:r>
            <a:r>
              <a:rPr lang="en-US" sz="2200" dirty="0" err="1">
                <a:solidFill>
                  <a:prstClr val="black"/>
                </a:solidFill>
                <a:latin typeface="Times New Roman" panose="02020603050405020304" pitchFamily="18" charset="0"/>
                <a:cs typeface="Times New Roman" panose="02020603050405020304" pitchFamily="18" charset="0"/>
              </a:rPr>
              <a:t>yêu</a:t>
            </a:r>
            <a:r>
              <a:rPr lang="en-US" sz="2200" dirty="0">
                <a:solidFill>
                  <a:prstClr val="black"/>
                </a:solidFill>
                <a:latin typeface="Times New Roman" panose="02020603050405020304" pitchFamily="18" charset="0"/>
                <a:cs typeface="Times New Roman" panose="02020603050405020304" pitchFamily="18" charset="0"/>
              </a:rPr>
              <a:t> </a:t>
            </a:r>
            <a:r>
              <a:rPr lang="en-US" sz="2200" dirty="0" err="1">
                <a:solidFill>
                  <a:prstClr val="black"/>
                </a:solidFill>
                <a:latin typeface="Times New Roman" panose="02020603050405020304" pitchFamily="18" charset="0"/>
                <a:cs typeface="Times New Roman" panose="02020603050405020304" pitchFamily="18" charset="0"/>
              </a:rPr>
              <a:t>cầu</a:t>
            </a:r>
            <a:r>
              <a:rPr lang="en-US" sz="2200" dirty="0">
                <a:solidFill>
                  <a:prstClr val="black"/>
                </a:solidFill>
                <a:latin typeface="Times New Roman" panose="02020603050405020304" pitchFamily="18" charset="0"/>
                <a:cs typeface="Times New Roman" panose="02020603050405020304" pitchFamily="18" charset="0"/>
              </a:rPr>
              <a:t> </a:t>
            </a:r>
            <a:r>
              <a:rPr lang="en-US" sz="2200" dirty="0" err="1">
                <a:solidFill>
                  <a:prstClr val="black"/>
                </a:solidFill>
                <a:latin typeface="Times New Roman" panose="02020603050405020304" pitchFamily="18" charset="0"/>
                <a:cs typeface="Times New Roman" panose="02020603050405020304" pitchFamily="18" charset="0"/>
              </a:rPr>
              <a:t>của</a:t>
            </a:r>
            <a:r>
              <a:rPr lang="en-US" sz="2200" dirty="0">
                <a:solidFill>
                  <a:prstClr val="black"/>
                </a:solidFill>
                <a:latin typeface="Times New Roman" panose="02020603050405020304" pitchFamily="18" charset="0"/>
                <a:cs typeface="Times New Roman" panose="02020603050405020304" pitchFamily="18" charset="0"/>
              </a:rPr>
              <a:t> </a:t>
            </a:r>
            <a:r>
              <a:rPr lang="en-US" sz="2200" dirty="0" err="1">
                <a:solidFill>
                  <a:prstClr val="black"/>
                </a:solidFill>
                <a:latin typeface="Times New Roman" panose="02020603050405020304" pitchFamily="18" charset="0"/>
                <a:cs typeface="Times New Roman" panose="02020603050405020304" pitchFamily="18" charset="0"/>
              </a:rPr>
              <a:t>khách</a:t>
            </a:r>
            <a:r>
              <a:rPr lang="en-US" sz="2200" dirty="0">
                <a:solidFill>
                  <a:prstClr val="black"/>
                </a:solidFill>
                <a:latin typeface="Times New Roman" panose="02020603050405020304" pitchFamily="18" charset="0"/>
                <a:cs typeface="Times New Roman" panose="02020603050405020304" pitchFamily="18" charset="0"/>
              </a:rPr>
              <a:t> </a:t>
            </a:r>
            <a:r>
              <a:rPr lang="en-US" sz="2200" dirty="0" err="1">
                <a:solidFill>
                  <a:prstClr val="black"/>
                </a:solidFill>
                <a:latin typeface="Times New Roman" panose="02020603050405020304" pitchFamily="18" charset="0"/>
                <a:cs typeface="Times New Roman" panose="02020603050405020304" pitchFamily="18" charset="0"/>
              </a:rPr>
              <a:t>hàng</a:t>
            </a:r>
            <a:r>
              <a:rPr lang="en-US" sz="2200" dirty="0">
                <a:solidFill>
                  <a:prstClr val="black"/>
                </a:solidFill>
                <a:latin typeface="Times New Roman" panose="02020603050405020304" pitchFamily="18" charset="0"/>
                <a:cs typeface="Times New Roman" panose="02020603050405020304" pitchFamily="18" charset="0"/>
              </a:rPr>
              <a:t>.</a:t>
            </a:r>
          </a:p>
        </p:txBody>
      </p:sp>
    </p:spTree>
    <p:extLst>
      <p:ext uri="{BB962C8B-B14F-4D97-AF65-F5344CB8AC3E}">
        <p14:creationId xmlns:p14="http://schemas.microsoft.com/office/powerpoint/2010/main" val="12764077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circle(in)">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2" presetClass="entr" presetSubtype="0" fill="hold" nodeType="clickEffect">
                                  <p:stCondLst>
                                    <p:cond delay="0"/>
                                  </p:stCondLst>
                                  <p:childTnLst>
                                    <p:set>
                                      <p:cBhvr>
                                        <p:cTn id="11" dur="1" fill="hold">
                                          <p:stCondLst>
                                            <p:cond delay="0"/>
                                          </p:stCondLst>
                                        </p:cTn>
                                        <p:tgtEl>
                                          <p:spTgt spid="6">
                                            <p:txEl>
                                              <p:pRg st="0" end="0"/>
                                            </p:txEl>
                                          </p:spTgt>
                                        </p:tgtEl>
                                        <p:attrNameLst>
                                          <p:attrName>style.visibility</p:attrName>
                                        </p:attrNameLst>
                                      </p:cBhvr>
                                      <p:to>
                                        <p:strVal val="visible"/>
                                      </p:to>
                                    </p:set>
                                    <p:animEffect transition="in" filter="fade">
                                      <p:cBhvr>
                                        <p:cTn id="12" dur="1000"/>
                                        <p:tgtEl>
                                          <p:spTgt spid="6">
                                            <p:txEl>
                                              <p:pRg st="0" end="0"/>
                                            </p:txEl>
                                          </p:spTgt>
                                        </p:tgtEl>
                                      </p:cBhvr>
                                    </p:animEffect>
                                    <p:anim calcmode="lin" valueType="num">
                                      <p:cBhvr>
                                        <p:cTn id="13" dur="1000" fill="hold"/>
                                        <p:tgtEl>
                                          <p:spTgt spid="6">
                                            <p:txEl>
                                              <p:pRg st="0" end="0"/>
                                            </p:txEl>
                                          </p:spTgt>
                                        </p:tgtEl>
                                        <p:attrNameLst>
                                          <p:attrName>ppt_x</p:attrName>
                                        </p:attrNameLst>
                                      </p:cBhvr>
                                      <p:tavLst>
                                        <p:tav tm="0">
                                          <p:val>
                                            <p:strVal val="#ppt_x"/>
                                          </p:val>
                                        </p:tav>
                                        <p:tav tm="100000">
                                          <p:val>
                                            <p:strVal val="#ppt_x"/>
                                          </p:val>
                                        </p:tav>
                                      </p:tavLst>
                                    </p:anim>
                                    <p:anim calcmode="lin" valueType="num">
                                      <p:cBhvr>
                                        <p:cTn id="14" dur="1000" fill="hold"/>
                                        <p:tgtEl>
                                          <p:spTgt spid="6">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42" presetClass="entr" presetSubtype="0" fill="hold" nodeType="clickEffect">
                                  <p:stCondLst>
                                    <p:cond delay="0"/>
                                  </p:stCondLst>
                                  <p:childTnLst>
                                    <p:set>
                                      <p:cBhvr>
                                        <p:cTn id="18" dur="1" fill="hold">
                                          <p:stCondLst>
                                            <p:cond delay="0"/>
                                          </p:stCondLst>
                                        </p:cTn>
                                        <p:tgtEl>
                                          <p:spTgt spid="6">
                                            <p:txEl>
                                              <p:pRg st="1" end="1"/>
                                            </p:txEl>
                                          </p:spTgt>
                                        </p:tgtEl>
                                        <p:attrNameLst>
                                          <p:attrName>style.visibility</p:attrName>
                                        </p:attrNameLst>
                                      </p:cBhvr>
                                      <p:to>
                                        <p:strVal val="visible"/>
                                      </p:to>
                                    </p:set>
                                    <p:animEffect transition="in" filter="fade">
                                      <p:cBhvr>
                                        <p:cTn id="19" dur="1000"/>
                                        <p:tgtEl>
                                          <p:spTgt spid="6">
                                            <p:txEl>
                                              <p:pRg st="1" end="1"/>
                                            </p:txEl>
                                          </p:spTgt>
                                        </p:tgtEl>
                                      </p:cBhvr>
                                    </p:animEffect>
                                    <p:anim calcmode="lin" valueType="num">
                                      <p:cBhvr>
                                        <p:cTn id="20" dur="1000" fill="hold"/>
                                        <p:tgtEl>
                                          <p:spTgt spid="6">
                                            <p:txEl>
                                              <p:pRg st="1" end="1"/>
                                            </p:txEl>
                                          </p:spTgt>
                                        </p:tgtEl>
                                        <p:attrNameLst>
                                          <p:attrName>ppt_x</p:attrName>
                                        </p:attrNameLst>
                                      </p:cBhvr>
                                      <p:tavLst>
                                        <p:tav tm="0">
                                          <p:val>
                                            <p:strVal val="#ppt_x"/>
                                          </p:val>
                                        </p:tav>
                                        <p:tav tm="100000">
                                          <p:val>
                                            <p:strVal val="#ppt_x"/>
                                          </p:val>
                                        </p:tav>
                                      </p:tavLst>
                                    </p:anim>
                                    <p:anim calcmode="lin" valueType="num">
                                      <p:cBhvr>
                                        <p:cTn id="21" dur="1000" fill="hold"/>
                                        <p:tgtEl>
                                          <p:spTgt spid="6">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42" presetClass="entr" presetSubtype="0" fill="hold" nodeType="clickEffect">
                                  <p:stCondLst>
                                    <p:cond delay="0"/>
                                  </p:stCondLst>
                                  <p:childTnLst>
                                    <p:set>
                                      <p:cBhvr>
                                        <p:cTn id="25" dur="1" fill="hold">
                                          <p:stCondLst>
                                            <p:cond delay="0"/>
                                          </p:stCondLst>
                                        </p:cTn>
                                        <p:tgtEl>
                                          <p:spTgt spid="6">
                                            <p:txEl>
                                              <p:pRg st="2" end="2"/>
                                            </p:txEl>
                                          </p:spTgt>
                                        </p:tgtEl>
                                        <p:attrNameLst>
                                          <p:attrName>style.visibility</p:attrName>
                                        </p:attrNameLst>
                                      </p:cBhvr>
                                      <p:to>
                                        <p:strVal val="visible"/>
                                      </p:to>
                                    </p:set>
                                    <p:animEffect transition="in" filter="fade">
                                      <p:cBhvr>
                                        <p:cTn id="26" dur="1000"/>
                                        <p:tgtEl>
                                          <p:spTgt spid="6">
                                            <p:txEl>
                                              <p:pRg st="2" end="2"/>
                                            </p:txEl>
                                          </p:spTgt>
                                        </p:tgtEl>
                                      </p:cBhvr>
                                    </p:animEffect>
                                    <p:anim calcmode="lin" valueType="num">
                                      <p:cBhvr>
                                        <p:cTn id="27" dur="1000" fill="hold"/>
                                        <p:tgtEl>
                                          <p:spTgt spid="6">
                                            <p:txEl>
                                              <p:pRg st="2" end="2"/>
                                            </p:txEl>
                                          </p:spTgt>
                                        </p:tgtEl>
                                        <p:attrNameLst>
                                          <p:attrName>ppt_x</p:attrName>
                                        </p:attrNameLst>
                                      </p:cBhvr>
                                      <p:tavLst>
                                        <p:tav tm="0">
                                          <p:val>
                                            <p:strVal val="#ppt_x"/>
                                          </p:val>
                                        </p:tav>
                                        <p:tav tm="100000">
                                          <p:val>
                                            <p:strVal val="#ppt_x"/>
                                          </p:val>
                                        </p:tav>
                                      </p:tavLst>
                                    </p:anim>
                                    <p:anim calcmode="lin" valueType="num">
                                      <p:cBhvr>
                                        <p:cTn id="28" dur="1000" fill="hold"/>
                                        <p:tgtEl>
                                          <p:spTgt spid="6">
                                            <p:txEl>
                                              <p:pRg st="2" end="2"/>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3">
            <a:extLst>
              <a:ext uri="{BEBA8EAE-BF5A-486C-A8C5-ECC9F3942E4B}">
                <a14:imgProps xmlns:a14="http://schemas.microsoft.com/office/drawing/2010/main">
                  <a14:imgLayer r:embed="rId4">
                    <a14:imgEffect>
                      <a14:brightnessContrast bright="40000" contrast="40000"/>
                    </a14:imgEffect>
                  </a14:imgLayer>
                </a14:imgProps>
              </a:ext>
            </a:extLst>
          </a:blip>
          <a:stretch>
            <a:fillRect/>
          </a:stretch>
        </p:blipFill>
        <p:spPr>
          <a:xfrm>
            <a:off x="5429684" y="4339448"/>
            <a:ext cx="3714316" cy="2475244"/>
          </a:xfrm>
          <a:prstGeom prst="rect">
            <a:avLst/>
          </a:prstGeom>
        </p:spPr>
      </p:pic>
      <p:sp>
        <p:nvSpPr>
          <p:cNvPr id="2" name="Rectangle 1"/>
          <p:cNvSpPr/>
          <p:nvPr/>
        </p:nvSpPr>
        <p:spPr>
          <a:xfrm>
            <a:off x="609600" y="562011"/>
            <a:ext cx="3090846" cy="523220"/>
          </a:xfrm>
          <a:prstGeom prst="rect">
            <a:avLst/>
          </a:prstGeom>
        </p:spPr>
        <p:txBody>
          <a:bodyPr wrap="none">
            <a:spAutoFit/>
          </a:bodyPr>
          <a:lstStyle/>
          <a:p>
            <a:pPr marL="514350" indent="-514350">
              <a:buFont typeface="Wingdings" panose="05000000000000000000" pitchFamily="2" charset="2"/>
              <a:buChar char="v"/>
            </a:pPr>
            <a:r>
              <a:rPr lang="en-US" sz="2800" b="1" i="1" dirty="0" err="1" smtClean="0">
                <a:solidFill>
                  <a:srgbClr val="FF0000"/>
                </a:solidFill>
                <a:latin typeface="Times New Roman"/>
                <a:ea typeface="Times New Roman"/>
              </a:rPr>
              <a:t>Yêu</a:t>
            </a:r>
            <a:r>
              <a:rPr lang="en-US" sz="2800" b="1" i="1" dirty="0" smtClean="0">
                <a:solidFill>
                  <a:srgbClr val="FF0000"/>
                </a:solidFill>
                <a:latin typeface="Times New Roman"/>
                <a:ea typeface="Times New Roman"/>
              </a:rPr>
              <a:t> </a:t>
            </a:r>
            <a:r>
              <a:rPr lang="en-US" sz="2800" b="1" i="1" dirty="0" err="1">
                <a:solidFill>
                  <a:srgbClr val="FF0000"/>
                </a:solidFill>
                <a:latin typeface="Times New Roman"/>
                <a:ea typeface="Times New Roman"/>
              </a:rPr>
              <a:t>cầu</a:t>
            </a:r>
            <a:r>
              <a:rPr lang="en-US" sz="2800" b="1" i="1" dirty="0">
                <a:solidFill>
                  <a:srgbClr val="FF0000"/>
                </a:solidFill>
                <a:latin typeface="Times New Roman"/>
                <a:ea typeface="Times New Roman"/>
              </a:rPr>
              <a:t> </a:t>
            </a:r>
            <a:r>
              <a:rPr lang="en-US" sz="2800" b="1" i="1" dirty="0" err="1">
                <a:solidFill>
                  <a:srgbClr val="FF0000"/>
                </a:solidFill>
                <a:latin typeface="Times New Roman"/>
                <a:ea typeface="Times New Roman"/>
              </a:rPr>
              <a:t>vận</a:t>
            </a:r>
            <a:r>
              <a:rPr lang="en-US" sz="2800" b="1" i="1" dirty="0">
                <a:solidFill>
                  <a:srgbClr val="FF0000"/>
                </a:solidFill>
                <a:latin typeface="Times New Roman"/>
                <a:ea typeface="Times New Roman"/>
              </a:rPr>
              <a:t> </a:t>
            </a:r>
            <a:r>
              <a:rPr lang="en-US" sz="2800" b="1" i="1" dirty="0" err="1">
                <a:solidFill>
                  <a:srgbClr val="FF0000"/>
                </a:solidFill>
                <a:latin typeface="Times New Roman"/>
                <a:ea typeface="Times New Roman"/>
              </a:rPr>
              <a:t>tải</a:t>
            </a:r>
            <a:endParaRPr lang="en-US" sz="2800" b="1" i="1" dirty="0">
              <a:solidFill>
                <a:srgbClr val="FF0000"/>
              </a:solidFill>
            </a:endParaRPr>
          </a:p>
        </p:txBody>
      </p:sp>
      <p:sp>
        <p:nvSpPr>
          <p:cNvPr id="3" name="Rectangle 2"/>
          <p:cNvSpPr/>
          <p:nvPr/>
        </p:nvSpPr>
        <p:spPr>
          <a:xfrm>
            <a:off x="228600" y="-117698"/>
            <a:ext cx="7696200" cy="646331"/>
          </a:xfrm>
          <a:prstGeom prst="rect">
            <a:avLst/>
          </a:prstGeom>
        </p:spPr>
        <p:txBody>
          <a:bodyPr wrap="square">
            <a:spAutoFit/>
          </a:bodyPr>
          <a:lstStyle/>
          <a:p>
            <a:pPr lvl="0" algn="just">
              <a:lnSpc>
                <a:spcPct val="150000"/>
              </a:lnSpc>
            </a:pPr>
            <a:r>
              <a:rPr lang="en-US" sz="2400" b="1" cap="all"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1.1. </a:t>
            </a:r>
            <a:r>
              <a:rPr lang="en-US" sz="2400" b="1" cap="all"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Khái</a:t>
            </a:r>
            <a:r>
              <a:rPr lang="en-US" sz="2400" b="1" cap="all"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cap="all"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niệm</a:t>
            </a:r>
            <a:r>
              <a:rPr lang="en-US" sz="2400" b="1" cap="all"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cap="all"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về</a:t>
            </a:r>
            <a:r>
              <a:rPr lang="en-US" sz="2400" b="1" cap="all"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cap="all"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hành</a:t>
            </a:r>
            <a:r>
              <a:rPr lang="en-US" sz="2400" b="1" cap="all"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cap="all"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lang</a:t>
            </a:r>
            <a:r>
              <a:rPr lang="en-US" sz="2400" b="1" cap="all"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cap="all"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vận</a:t>
            </a:r>
            <a:r>
              <a:rPr lang="en-US" sz="2400" b="1" cap="all"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cap="all"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tải</a:t>
            </a:r>
            <a:endParaRPr lang="en-US" sz="2400" b="1" cap="all"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endParaRPr>
          </a:p>
        </p:txBody>
      </p:sp>
      <p:sp>
        <p:nvSpPr>
          <p:cNvPr id="4" name="Rounded Rectangle 3"/>
          <p:cNvSpPr/>
          <p:nvPr/>
        </p:nvSpPr>
        <p:spPr>
          <a:xfrm>
            <a:off x="4495800" y="551831"/>
            <a:ext cx="3657600" cy="819769"/>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smtClean="0"/>
              <a:t>NHANH CHÓNG</a:t>
            </a:r>
          </a:p>
          <a:p>
            <a:pPr algn="ctr"/>
            <a:r>
              <a:rPr lang="en-US" sz="2400" b="1" dirty="0" smtClean="0"/>
              <a:t>(Quickness)</a:t>
            </a:r>
            <a:endParaRPr lang="en-US" sz="2400" b="1" dirty="0"/>
          </a:p>
        </p:txBody>
      </p:sp>
      <p:sp>
        <p:nvSpPr>
          <p:cNvPr id="5" name="Rectangle 4"/>
          <p:cNvSpPr/>
          <p:nvPr/>
        </p:nvSpPr>
        <p:spPr>
          <a:xfrm>
            <a:off x="0" y="1354015"/>
            <a:ext cx="9144000" cy="2985433"/>
          </a:xfrm>
          <a:prstGeom prst="rect">
            <a:avLst/>
          </a:prstGeom>
        </p:spPr>
        <p:txBody>
          <a:bodyPr wrap="square">
            <a:spAutoFit/>
          </a:bodyPr>
          <a:lstStyle/>
          <a:p>
            <a:pPr marL="342900" lvl="0" indent="-342900">
              <a:spcBef>
                <a:spcPts val="600"/>
              </a:spcBef>
              <a:spcAft>
                <a:spcPts val="600"/>
              </a:spcAft>
              <a:buFont typeface="Wingdings" panose="05000000000000000000" pitchFamily="2" charset="2"/>
              <a:buChar char="v"/>
            </a:pPr>
            <a:r>
              <a:rPr lang="vi-VN" sz="2400" dirty="0" smtClean="0">
                <a:solidFill>
                  <a:prstClr val="black"/>
                </a:solidFill>
                <a:latin typeface="Times New Roman" panose="02020603050405020304" pitchFamily="18" charset="0"/>
                <a:cs typeface="Times New Roman" panose="02020603050405020304" pitchFamily="18" charset="0"/>
              </a:rPr>
              <a:t>Đang </a:t>
            </a:r>
            <a:r>
              <a:rPr lang="vi-VN" sz="2400" dirty="0">
                <a:solidFill>
                  <a:prstClr val="black"/>
                </a:solidFill>
                <a:latin typeface="Times New Roman" panose="02020603050405020304" pitchFamily="18" charset="0"/>
                <a:cs typeface="Times New Roman" panose="02020603050405020304" pitchFamily="18" charset="0"/>
              </a:rPr>
              <a:t>là </a:t>
            </a:r>
            <a:r>
              <a:rPr lang="vi-VN" sz="2400" dirty="0" smtClean="0">
                <a:solidFill>
                  <a:prstClr val="black"/>
                </a:solidFill>
                <a:latin typeface="Times New Roman" panose="02020603050405020304" pitchFamily="18" charset="0"/>
                <a:cs typeface="Times New Roman" panose="02020603050405020304" pitchFamily="18" charset="0"/>
              </a:rPr>
              <a:t>một</a:t>
            </a:r>
            <a:r>
              <a:rPr lang="en-US" sz="2400" dirty="0" smtClean="0">
                <a:solidFill>
                  <a:prstClr val="black"/>
                </a:solidFill>
                <a:latin typeface="Times New Roman" panose="02020603050405020304" pitchFamily="18" charset="0"/>
                <a:cs typeface="Times New Roman" panose="02020603050405020304" pitchFamily="18" charset="0"/>
              </a:rPr>
              <a:t> </a:t>
            </a:r>
            <a:r>
              <a:rPr lang="vi-VN" sz="2400" dirty="0" smtClean="0">
                <a:solidFill>
                  <a:prstClr val="black"/>
                </a:solidFill>
                <a:latin typeface="Times New Roman" panose="02020603050405020304" pitchFamily="18" charset="0"/>
                <a:cs typeface="Times New Roman" panose="02020603050405020304" pitchFamily="18" charset="0"/>
              </a:rPr>
              <a:t>trong </a:t>
            </a:r>
            <a:r>
              <a:rPr lang="vi-VN" sz="2400" dirty="0">
                <a:solidFill>
                  <a:prstClr val="black"/>
                </a:solidFill>
                <a:latin typeface="Times New Roman" panose="02020603050405020304" pitchFamily="18" charset="0"/>
                <a:cs typeface="Times New Roman" panose="02020603050405020304" pitchFamily="18" charset="0"/>
              </a:rPr>
              <a:t>những tiêu thức canh tranh quan trọng của các hình thức vận tải, </a:t>
            </a:r>
            <a:r>
              <a:rPr lang="vi-VN" sz="2400" dirty="0" smtClean="0">
                <a:solidFill>
                  <a:prstClr val="black"/>
                </a:solidFill>
                <a:latin typeface="Times New Roman" panose="02020603050405020304" pitchFamily="18" charset="0"/>
                <a:cs typeface="Times New Roman" panose="02020603050405020304" pitchFamily="18" charset="0"/>
              </a:rPr>
              <a:t>các</a:t>
            </a:r>
            <a:r>
              <a:rPr lang="en-US" sz="2400" dirty="0" smtClean="0">
                <a:solidFill>
                  <a:prstClr val="black"/>
                </a:solidFill>
                <a:latin typeface="Times New Roman" panose="02020603050405020304" pitchFamily="18" charset="0"/>
                <a:cs typeface="Times New Roman" panose="02020603050405020304" pitchFamily="18" charset="0"/>
              </a:rPr>
              <a:t> </a:t>
            </a:r>
            <a:r>
              <a:rPr lang="vi-VN" sz="2400" dirty="0" smtClean="0">
                <a:solidFill>
                  <a:prstClr val="black"/>
                </a:solidFill>
                <a:latin typeface="Times New Roman" panose="02020603050405020304" pitchFamily="18" charset="0"/>
                <a:cs typeface="Times New Roman" panose="02020603050405020304" pitchFamily="18" charset="0"/>
              </a:rPr>
              <a:t>doanh </a:t>
            </a:r>
            <a:r>
              <a:rPr lang="vi-VN" sz="2400" dirty="0">
                <a:solidFill>
                  <a:prstClr val="black"/>
                </a:solidFill>
                <a:latin typeface="Times New Roman" panose="02020603050405020304" pitchFamily="18" charset="0"/>
                <a:cs typeface="Times New Roman" panose="02020603050405020304" pitchFamily="18" charset="0"/>
              </a:rPr>
              <a:t>nghiệp kinh doanh vận tải chuyên nghiệp. </a:t>
            </a:r>
            <a:endParaRPr lang="en-US" sz="2400" dirty="0" smtClean="0">
              <a:solidFill>
                <a:prstClr val="black"/>
              </a:solidFill>
              <a:latin typeface="Times New Roman" panose="02020603050405020304" pitchFamily="18" charset="0"/>
              <a:cs typeface="Times New Roman" panose="02020603050405020304" pitchFamily="18" charset="0"/>
            </a:endParaRPr>
          </a:p>
          <a:p>
            <a:pPr marL="342900" lvl="0" indent="-342900">
              <a:spcBef>
                <a:spcPts val="600"/>
              </a:spcBef>
              <a:spcAft>
                <a:spcPts val="600"/>
              </a:spcAft>
              <a:buFont typeface="Wingdings" panose="05000000000000000000" pitchFamily="2" charset="2"/>
              <a:buChar char="v"/>
            </a:pPr>
            <a:r>
              <a:rPr lang="vi-VN" sz="2400" dirty="0" smtClean="0">
                <a:solidFill>
                  <a:prstClr val="black"/>
                </a:solidFill>
                <a:latin typeface="Times New Roman" panose="02020603050405020304" pitchFamily="18" charset="0"/>
                <a:cs typeface="Times New Roman" panose="02020603050405020304" pitchFamily="18" charset="0"/>
              </a:rPr>
              <a:t>Yêu </a:t>
            </a:r>
            <a:r>
              <a:rPr lang="vi-VN" sz="2400" dirty="0">
                <a:solidFill>
                  <a:prstClr val="black"/>
                </a:solidFill>
                <a:latin typeface="Times New Roman" panose="02020603050405020304" pitchFamily="18" charset="0"/>
                <a:cs typeface="Times New Roman" panose="02020603050405020304" pitchFamily="18" charset="0"/>
              </a:rPr>
              <a:t>cầu của nền </a:t>
            </a:r>
            <a:r>
              <a:rPr lang="vi-VN" sz="2400" dirty="0" smtClean="0">
                <a:solidFill>
                  <a:prstClr val="black"/>
                </a:solidFill>
                <a:latin typeface="Times New Roman" panose="02020603050405020304" pitchFamily="18" charset="0"/>
                <a:cs typeface="Times New Roman" panose="02020603050405020304" pitchFamily="18" charset="0"/>
              </a:rPr>
              <a:t>công</a:t>
            </a:r>
            <a:r>
              <a:rPr lang="en-US" sz="2400" dirty="0" smtClean="0">
                <a:solidFill>
                  <a:prstClr val="black"/>
                </a:solidFill>
                <a:latin typeface="Times New Roman" panose="02020603050405020304" pitchFamily="18" charset="0"/>
                <a:cs typeface="Times New Roman" panose="02020603050405020304" pitchFamily="18" charset="0"/>
              </a:rPr>
              <a:t> </a:t>
            </a:r>
            <a:r>
              <a:rPr lang="vi-VN" sz="2400" dirty="0" smtClean="0">
                <a:solidFill>
                  <a:prstClr val="black"/>
                </a:solidFill>
                <a:latin typeface="Times New Roman" panose="02020603050405020304" pitchFamily="18" charset="0"/>
                <a:cs typeface="Times New Roman" panose="02020603050405020304" pitchFamily="18" charset="0"/>
              </a:rPr>
              <a:t>nghiệp </a:t>
            </a:r>
            <a:r>
              <a:rPr lang="vi-VN" sz="2400" dirty="0">
                <a:solidFill>
                  <a:prstClr val="black"/>
                </a:solidFill>
                <a:latin typeface="Times New Roman" panose="02020603050405020304" pitchFamily="18" charset="0"/>
                <a:cs typeface="Times New Roman" panose="02020603050405020304" pitchFamily="18" charset="0"/>
              </a:rPr>
              <a:t>phát triển, con người luôn mong muốn rút ngắn thời gian đi </a:t>
            </a:r>
            <a:r>
              <a:rPr lang="vi-VN" sz="2400" dirty="0" smtClean="0">
                <a:solidFill>
                  <a:prstClr val="black"/>
                </a:solidFill>
                <a:latin typeface="Times New Roman" panose="02020603050405020304" pitchFamily="18" charset="0"/>
                <a:cs typeface="Times New Roman" panose="02020603050405020304" pitchFamily="18" charset="0"/>
              </a:rPr>
              <a:t>trên</a:t>
            </a:r>
            <a:r>
              <a:rPr lang="en-US" sz="2400" dirty="0" smtClean="0">
                <a:solidFill>
                  <a:prstClr val="black"/>
                </a:solidFill>
                <a:latin typeface="Times New Roman" panose="02020603050405020304" pitchFamily="18" charset="0"/>
                <a:cs typeface="Times New Roman" panose="02020603050405020304" pitchFamily="18" charset="0"/>
              </a:rPr>
              <a:t> </a:t>
            </a:r>
            <a:r>
              <a:rPr lang="vi-VN" sz="2400" dirty="0" smtClean="0">
                <a:solidFill>
                  <a:prstClr val="black"/>
                </a:solidFill>
                <a:latin typeface="Times New Roman" panose="02020603050405020304" pitchFamily="18" charset="0"/>
                <a:cs typeface="Times New Roman" panose="02020603050405020304" pitchFamily="18" charset="0"/>
              </a:rPr>
              <a:t>đường</a:t>
            </a:r>
            <a:r>
              <a:rPr lang="vi-VN" sz="2400" dirty="0">
                <a:solidFill>
                  <a:prstClr val="black"/>
                </a:solidFill>
                <a:latin typeface="Times New Roman" panose="02020603050405020304" pitchFamily="18" charset="0"/>
                <a:cs typeface="Times New Roman" panose="02020603050405020304" pitchFamily="18" charset="0"/>
              </a:rPr>
              <a:t>, giành công sức vào thời gian làm việc có hiệu quả tại công sở</a:t>
            </a:r>
            <a:r>
              <a:rPr lang="vi-VN" sz="2400" dirty="0" smtClean="0">
                <a:solidFill>
                  <a:prstClr val="black"/>
                </a:solidFill>
                <a:latin typeface="Times New Roman" panose="02020603050405020304" pitchFamily="18" charset="0"/>
                <a:cs typeface="Times New Roman" panose="02020603050405020304" pitchFamily="18" charset="0"/>
              </a:rPr>
              <a:t>,</a:t>
            </a:r>
            <a:r>
              <a:rPr lang="en-US" sz="2400" dirty="0" smtClean="0">
                <a:solidFill>
                  <a:prstClr val="black"/>
                </a:solidFill>
                <a:latin typeface="Times New Roman" panose="02020603050405020304" pitchFamily="18" charset="0"/>
                <a:cs typeface="Times New Roman" panose="02020603050405020304" pitchFamily="18" charset="0"/>
              </a:rPr>
              <a:t> </a:t>
            </a:r>
            <a:r>
              <a:rPr lang="vi-VN" sz="2400" dirty="0" smtClean="0">
                <a:solidFill>
                  <a:prstClr val="black"/>
                </a:solidFill>
                <a:latin typeface="Times New Roman" panose="02020603050405020304" pitchFamily="18" charset="0"/>
                <a:cs typeface="Times New Roman" panose="02020603050405020304" pitchFamily="18" charset="0"/>
              </a:rPr>
              <a:t>doanh nghiệp</a:t>
            </a:r>
            <a:r>
              <a:rPr lang="en-US" sz="2400" dirty="0" smtClean="0">
                <a:solidFill>
                  <a:prstClr val="black"/>
                </a:solidFill>
                <a:latin typeface="Times New Roman" panose="02020603050405020304" pitchFamily="18" charset="0"/>
                <a:cs typeface="Times New Roman" panose="02020603050405020304" pitchFamily="18" charset="0"/>
              </a:rPr>
              <a:t>.</a:t>
            </a:r>
          </a:p>
          <a:p>
            <a:pPr marL="342900" lvl="0" indent="-342900">
              <a:spcBef>
                <a:spcPts val="600"/>
              </a:spcBef>
              <a:spcAft>
                <a:spcPts val="600"/>
              </a:spcAft>
              <a:buFont typeface="Wingdings" panose="05000000000000000000" pitchFamily="2" charset="2"/>
              <a:buChar char="v"/>
            </a:pPr>
            <a:r>
              <a:rPr lang="vi-VN" sz="2400" dirty="0" smtClean="0">
                <a:solidFill>
                  <a:prstClr val="black"/>
                </a:solidFill>
                <a:latin typeface="Times New Roman" panose="02020603050405020304" pitchFamily="18" charset="0"/>
                <a:cs typeface="Times New Roman" panose="02020603050405020304" pitchFamily="18" charset="0"/>
              </a:rPr>
              <a:t>Hàng </a:t>
            </a:r>
            <a:r>
              <a:rPr lang="vi-VN" sz="2400" dirty="0">
                <a:solidFill>
                  <a:prstClr val="black"/>
                </a:solidFill>
                <a:latin typeface="Times New Roman" panose="02020603050405020304" pitchFamily="18" charset="0"/>
                <a:cs typeface="Times New Roman" panose="02020603050405020304" pitchFamily="18" charset="0"/>
              </a:rPr>
              <a:t>hoá trong thời gian </a:t>
            </a:r>
            <a:r>
              <a:rPr lang="vi-VN" sz="2400" dirty="0" smtClean="0">
                <a:solidFill>
                  <a:prstClr val="black"/>
                </a:solidFill>
                <a:latin typeface="Times New Roman" panose="02020603050405020304" pitchFamily="18" charset="0"/>
                <a:cs typeface="Times New Roman" panose="02020603050405020304" pitchFamily="18" charset="0"/>
              </a:rPr>
              <a:t>vận</a:t>
            </a:r>
            <a:r>
              <a:rPr lang="en-US" sz="2400" dirty="0" smtClean="0">
                <a:solidFill>
                  <a:prstClr val="black"/>
                </a:solidFill>
                <a:latin typeface="Times New Roman" panose="02020603050405020304" pitchFamily="18" charset="0"/>
                <a:cs typeface="Times New Roman" panose="02020603050405020304" pitchFamily="18" charset="0"/>
              </a:rPr>
              <a:t> </a:t>
            </a:r>
            <a:r>
              <a:rPr lang="vi-VN" sz="2400" dirty="0" smtClean="0">
                <a:solidFill>
                  <a:prstClr val="black"/>
                </a:solidFill>
                <a:latin typeface="Times New Roman" panose="02020603050405020304" pitchFamily="18" charset="0"/>
                <a:cs typeface="Times New Roman" panose="02020603050405020304" pitchFamily="18" charset="0"/>
              </a:rPr>
              <a:t>tải</a:t>
            </a:r>
            <a:r>
              <a:rPr lang="vi-VN" sz="2400" dirty="0">
                <a:solidFill>
                  <a:prstClr val="black"/>
                </a:solidFill>
                <a:latin typeface="Times New Roman" panose="02020603050405020304" pitchFamily="18" charset="0"/>
                <a:cs typeface="Times New Roman" panose="02020603050405020304" pitchFamily="18" charset="0"/>
              </a:rPr>
              <a:t>, vốn hàng hoá bị ứ đọng trong lưu thông, giảm khả năng sinh lời</a:t>
            </a:r>
            <a:r>
              <a:rPr lang="vi-VN" sz="2400" dirty="0" smtClean="0">
                <a:solidFill>
                  <a:prstClr val="black"/>
                </a:solidFill>
                <a:latin typeface="Times New Roman" panose="02020603050405020304" pitchFamily="18" charset="0"/>
                <a:cs typeface="Times New Roman" panose="02020603050405020304" pitchFamily="18" charset="0"/>
              </a:rPr>
              <a:t>.</a:t>
            </a:r>
            <a:endParaRPr lang="en-US" sz="2400" dirty="0" smtClean="0">
              <a:solidFill>
                <a:prstClr val="black"/>
              </a:solidFill>
              <a:latin typeface="Times New Roman" panose="02020603050405020304" pitchFamily="18" charset="0"/>
              <a:cs typeface="Times New Roman" panose="02020603050405020304" pitchFamily="18" charset="0"/>
            </a:endParaRPr>
          </a:p>
        </p:txBody>
      </p:sp>
      <p:sp>
        <p:nvSpPr>
          <p:cNvPr id="7" name="Rectangle 6"/>
          <p:cNvSpPr/>
          <p:nvPr/>
        </p:nvSpPr>
        <p:spPr>
          <a:xfrm>
            <a:off x="76200" y="4426166"/>
            <a:ext cx="5181600" cy="1938992"/>
          </a:xfrm>
          <a:prstGeom prst="rect">
            <a:avLst/>
          </a:prstGeom>
        </p:spPr>
        <p:txBody>
          <a:bodyPr wrap="square">
            <a:spAutoFit/>
          </a:bodyPr>
          <a:lstStyle/>
          <a:p>
            <a:pPr marL="342900" lvl="0" indent="-342900" algn="just">
              <a:spcBef>
                <a:spcPts val="600"/>
              </a:spcBef>
              <a:spcAft>
                <a:spcPts val="600"/>
              </a:spcAft>
              <a:buFont typeface="Wingdings" panose="05000000000000000000" pitchFamily="2" charset="2"/>
              <a:buChar char="v"/>
            </a:pPr>
            <a:r>
              <a:rPr lang="vi-VN" sz="2400" dirty="0">
                <a:solidFill>
                  <a:prstClr val="black"/>
                </a:solidFill>
                <a:latin typeface="Times New Roman" panose="02020603050405020304" pitchFamily="18" charset="0"/>
                <a:cs typeface="Times New Roman" panose="02020603050405020304" pitchFamily="18" charset="0"/>
              </a:rPr>
              <a:t>Các</a:t>
            </a:r>
            <a:r>
              <a:rPr lang="en-US" sz="2400" dirty="0">
                <a:solidFill>
                  <a:prstClr val="black"/>
                </a:solidFill>
                <a:latin typeface="Times New Roman" panose="02020603050405020304" pitchFamily="18" charset="0"/>
                <a:cs typeface="Times New Roman" panose="02020603050405020304" pitchFamily="18" charset="0"/>
              </a:rPr>
              <a:t> </a:t>
            </a:r>
            <a:r>
              <a:rPr lang="vi-VN" sz="2400" dirty="0">
                <a:solidFill>
                  <a:prstClr val="black"/>
                </a:solidFill>
                <a:latin typeface="Times New Roman" panose="02020603050405020304" pitchFamily="18" charset="0"/>
                <a:cs typeface="Times New Roman" panose="02020603050405020304" pitchFamily="18" charset="0"/>
              </a:rPr>
              <a:t>chủ hàng cần rút ngắn thời gian lưu thông hàng hóa, nhanh chóng đưa đến</a:t>
            </a:r>
            <a:r>
              <a:rPr lang="en-US" sz="2400" dirty="0">
                <a:solidFill>
                  <a:prstClr val="black"/>
                </a:solidFill>
                <a:latin typeface="Times New Roman" panose="02020603050405020304" pitchFamily="18" charset="0"/>
                <a:cs typeface="Times New Roman" panose="02020603050405020304" pitchFamily="18" charset="0"/>
              </a:rPr>
              <a:t> </a:t>
            </a:r>
            <a:r>
              <a:rPr lang="vi-VN" sz="2400" dirty="0">
                <a:solidFill>
                  <a:prstClr val="black"/>
                </a:solidFill>
                <a:latin typeface="Times New Roman" panose="02020603050405020304" pitchFamily="18" charset="0"/>
                <a:cs typeface="Times New Roman" panose="02020603050405020304" pitchFamily="18" charset="0"/>
              </a:rPr>
              <a:t>khách hàng nhằm nâng cao hiệu quả sử dụng </a:t>
            </a:r>
            <a:r>
              <a:rPr lang="vi-VN" sz="2400" dirty="0" smtClean="0">
                <a:solidFill>
                  <a:prstClr val="black"/>
                </a:solidFill>
                <a:latin typeface="Times New Roman" panose="02020603050405020304" pitchFamily="18" charset="0"/>
                <a:cs typeface="Times New Roman" panose="02020603050405020304" pitchFamily="18" charset="0"/>
              </a:rPr>
              <a:t>vốn và </a:t>
            </a:r>
            <a:r>
              <a:rPr lang="vi-VN" sz="2400" dirty="0">
                <a:solidFill>
                  <a:prstClr val="black"/>
                </a:solidFill>
                <a:latin typeface="Times New Roman" panose="02020603050405020304" pitchFamily="18" charset="0"/>
                <a:cs typeface="Times New Roman" panose="02020603050405020304" pitchFamily="18" charset="0"/>
              </a:rPr>
              <a:t>đáp ứng yêu</a:t>
            </a:r>
            <a:r>
              <a:rPr lang="en-US" sz="2400" dirty="0">
                <a:solidFill>
                  <a:prstClr val="black"/>
                </a:solidFill>
                <a:latin typeface="Times New Roman" panose="02020603050405020304" pitchFamily="18" charset="0"/>
                <a:cs typeface="Times New Roman" panose="02020603050405020304" pitchFamily="18" charset="0"/>
              </a:rPr>
              <a:t> </a:t>
            </a:r>
            <a:r>
              <a:rPr lang="vi-VN" sz="2400" dirty="0">
                <a:solidFill>
                  <a:prstClr val="black"/>
                </a:solidFill>
                <a:latin typeface="Times New Roman" panose="02020603050405020304" pitchFamily="18" charset="0"/>
                <a:cs typeface="Times New Roman" panose="02020603050405020304" pitchFamily="18" charset="0"/>
              </a:rPr>
              <a:t>cầu khách hàng.</a:t>
            </a:r>
            <a:endParaRPr lang="en-US" sz="2400" dirty="0">
              <a:solidFill>
                <a:prstClr val="black"/>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9100880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1)">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nodeType="clickEffect">
                                  <p:stCondLst>
                                    <p:cond delay="0"/>
                                  </p:stCondLst>
                                  <p:childTnLst>
                                    <p:set>
                                      <p:cBhvr>
                                        <p:cTn id="11" dur="1" fill="hold">
                                          <p:stCondLst>
                                            <p:cond delay="0"/>
                                          </p:stCondLst>
                                        </p:cTn>
                                        <p:tgtEl>
                                          <p:spTgt spid="5">
                                            <p:txEl>
                                              <p:pRg st="0" end="0"/>
                                            </p:txEl>
                                          </p:spTgt>
                                        </p:tgtEl>
                                        <p:attrNameLst>
                                          <p:attrName>style.visibility</p:attrName>
                                        </p:attrNameLst>
                                      </p:cBhvr>
                                      <p:to>
                                        <p:strVal val="visible"/>
                                      </p:to>
                                    </p:set>
                                    <p:anim calcmode="lin" valueType="num">
                                      <p:cBhvr additive="base">
                                        <p:cTn id="12" dur="500" fill="hold"/>
                                        <p:tgtEl>
                                          <p:spTgt spid="5">
                                            <p:txEl>
                                              <p:pRg st="0" end="0"/>
                                            </p:txEl>
                                          </p:spTgt>
                                        </p:tgtEl>
                                        <p:attrNameLst>
                                          <p:attrName>ppt_x</p:attrName>
                                        </p:attrNameLst>
                                      </p:cBhvr>
                                      <p:tavLst>
                                        <p:tav tm="0">
                                          <p:val>
                                            <p:strVal val="#ppt_x"/>
                                          </p:val>
                                        </p:tav>
                                        <p:tav tm="100000">
                                          <p:val>
                                            <p:strVal val="#ppt_x"/>
                                          </p:val>
                                        </p:tav>
                                      </p:tavLst>
                                    </p:anim>
                                    <p:anim calcmode="lin" valueType="num">
                                      <p:cBhvr additive="base">
                                        <p:cTn id="13" dur="500" fill="hold"/>
                                        <p:tgtEl>
                                          <p:spTgt spid="5">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42" presetClass="entr" presetSubtype="0" fill="hold" nodeType="clickEffect">
                                  <p:stCondLst>
                                    <p:cond delay="0"/>
                                  </p:stCondLst>
                                  <p:childTnLst>
                                    <p:set>
                                      <p:cBhvr>
                                        <p:cTn id="17" dur="1" fill="hold">
                                          <p:stCondLst>
                                            <p:cond delay="0"/>
                                          </p:stCondLst>
                                        </p:cTn>
                                        <p:tgtEl>
                                          <p:spTgt spid="5">
                                            <p:txEl>
                                              <p:pRg st="1" end="1"/>
                                            </p:txEl>
                                          </p:spTgt>
                                        </p:tgtEl>
                                        <p:attrNameLst>
                                          <p:attrName>style.visibility</p:attrName>
                                        </p:attrNameLst>
                                      </p:cBhvr>
                                      <p:to>
                                        <p:strVal val="visible"/>
                                      </p:to>
                                    </p:set>
                                    <p:animEffect transition="in" filter="fade">
                                      <p:cBhvr>
                                        <p:cTn id="18" dur="1000"/>
                                        <p:tgtEl>
                                          <p:spTgt spid="5">
                                            <p:txEl>
                                              <p:pRg st="1" end="1"/>
                                            </p:txEl>
                                          </p:spTgt>
                                        </p:tgtEl>
                                      </p:cBhvr>
                                    </p:animEffect>
                                    <p:anim calcmode="lin" valueType="num">
                                      <p:cBhvr>
                                        <p:cTn id="19" dur="1000" fill="hold"/>
                                        <p:tgtEl>
                                          <p:spTgt spid="5">
                                            <p:txEl>
                                              <p:pRg st="1" end="1"/>
                                            </p:txEl>
                                          </p:spTgt>
                                        </p:tgtEl>
                                        <p:attrNameLst>
                                          <p:attrName>ppt_x</p:attrName>
                                        </p:attrNameLst>
                                      </p:cBhvr>
                                      <p:tavLst>
                                        <p:tav tm="0">
                                          <p:val>
                                            <p:strVal val="#ppt_x"/>
                                          </p:val>
                                        </p:tav>
                                        <p:tav tm="100000">
                                          <p:val>
                                            <p:strVal val="#ppt_x"/>
                                          </p:val>
                                        </p:tav>
                                      </p:tavLst>
                                    </p:anim>
                                    <p:anim calcmode="lin" valueType="num">
                                      <p:cBhvr>
                                        <p:cTn id="20" dur="1000" fill="hold"/>
                                        <p:tgtEl>
                                          <p:spTgt spid="5">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5">
                                            <p:txEl>
                                              <p:pRg st="2" end="2"/>
                                            </p:txEl>
                                          </p:spTgt>
                                        </p:tgtEl>
                                        <p:attrNameLst>
                                          <p:attrName>style.visibility</p:attrName>
                                        </p:attrNameLst>
                                      </p:cBhvr>
                                      <p:to>
                                        <p:strVal val="visible"/>
                                      </p:to>
                                    </p:set>
                                    <p:anim calcmode="lin" valueType="num">
                                      <p:cBhvr additive="base">
                                        <p:cTn id="25" dur="500" fill="hold"/>
                                        <p:tgtEl>
                                          <p:spTgt spid="5">
                                            <p:txEl>
                                              <p:pRg st="2" end="2"/>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5">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7">
                                            <p:txEl>
                                              <p:pRg st="0" end="0"/>
                                            </p:txEl>
                                          </p:spTgt>
                                        </p:tgtEl>
                                        <p:attrNameLst>
                                          <p:attrName>style.visibility</p:attrName>
                                        </p:attrNameLst>
                                      </p:cBhvr>
                                      <p:to>
                                        <p:strVal val="visible"/>
                                      </p:to>
                                    </p:set>
                                    <p:anim calcmode="lin" valueType="num">
                                      <p:cBhvr additive="base">
                                        <p:cTn id="31" dur="500" fill="hold"/>
                                        <p:tgtEl>
                                          <p:spTgt spid="7">
                                            <p:txEl>
                                              <p:pRg st="0" end="0"/>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7">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609600" y="562011"/>
            <a:ext cx="3090846" cy="523220"/>
          </a:xfrm>
          <a:prstGeom prst="rect">
            <a:avLst/>
          </a:prstGeom>
        </p:spPr>
        <p:txBody>
          <a:bodyPr wrap="none">
            <a:spAutoFit/>
          </a:bodyPr>
          <a:lstStyle/>
          <a:p>
            <a:pPr marL="514350" indent="-514350">
              <a:buFont typeface="Wingdings" panose="05000000000000000000" pitchFamily="2" charset="2"/>
              <a:buChar char="v"/>
            </a:pPr>
            <a:r>
              <a:rPr lang="en-US" sz="2800" b="1" i="1" dirty="0" err="1" smtClean="0">
                <a:solidFill>
                  <a:srgbClr val="FF0000"/>
                </a:solidFill>
                <a:latin typeface="Times New Roman"/>
                <a:ea typeface="Times New Roman"/>
              </a:rPr>
              <a:t>Yêu</a:t>
            </a:r>
            <a:r>
              <a:rPr lang="en-US" sz="2800" b="1" i="1" dirty="0" smtClean="0">
                <a:solidFill>
                  <a:srgbClr val="FF0000"/>
                </a:solidFill>
                <a:latin typeface="Times New Roman"/>
                <a:ea typeface="Times New Roman"/>
              </a:rPr>
              <a:t> </a:t>
            </a:r>
            <a:r>
              <a:rPr lang="en-US" sz="2800" b="1" i="1" dirty="0" err="1">
                <a:solidFill>
                  <a:srgbClr val="FF0000"/>
                </a:solidFill>
                <a:latin typeface="Times New Roman"/>
                <a:ea typeface="Times New Roman"/>
              </a:rPr>
              <a:t>cầu</a:t>
            </a:r>
            <a:r>
              <a:rPr lang="en-US" sz="2800" b="1" i="1" dirty="0">
                <a:solidFill>
                  <a:srgbClr val="FF0000"/>
                </a:solidFill>
                <a:latin typeface="Times New Roman"/>
                <a:ea typeface="Times New Roman"/>
              </a:rPr>
              <a:t> </a:t>
            </a:r>
            <a:r>
              <a:rPr lang="en-US" sz="2800" b="1" i="1" dirty="0" err="1">
                <a:solidFill>
                  <a:srgbClr val="FF0000"/>
                </a:solidFill>
                <a:latin typeface="Times New Roman"/>
                <a:ea typeface="Times New Roman"/>
              </a:rPr>
              <a:t>vận</a:t>
            </a:r>
            <a:r>
              <a:rPr lang="en-US" sz="2800" b="1" i="1" dirty="0">
                <a:solidFill>
                  <a:srgbClr val="FF0000"/>
                </a:solidFill>
                <a:latin typeface="Times New Roman"/>
                <a:ea typeface="Times New Roman"/>
              </a:rPr>
              <a:t> </a:t>
            </a:r>
            <a:r>
              <a:rPr lang="en-US" sz="2800" b="1" i="1" dirty="0" err="1">
                <a:solidFill>
                  <a:srgbClr val="FF0000"/>
                </a:solidFill>
                <a:latin typeface="Times New Roman"/>
                <a:ea typeface="Times New Roman"/>
              </a:rPr>
              <a:t>tải</a:t>
            </a:r>
            <a:endParaRPr lang="en-US" sz="2800" b="1" i="1" dirty="0">
              <a:solidFill>
                <a:srgbClr val="FF0000"/>
              </a:solidFill>
            </a:endParaRPr>
          </a:p>
        </p:txBody>
      </p:sp>
      <p:sp>
        <p:nvSpPr>
          <p:cNvPr id="5" name="Rectangle 4"/>
          <p:cNvSpPr/>
          <p:nvPr/>
        </p:nvSpPr>
        <p:spPr>
          <a:xfrm>
            <a:off x="228600" y="-117698"/>
            <a:ext cx="7696200" cy="646331"/>
          </a:xfrm>
          <a:prstGeom prst="rect">
            <a:avLst/>
          </a:prstGeom>
        </p:spPr>
        <p:txBody>
          <a:bodyPr wrap="square">
            <a:spAutoFit/>
          </a:bodyPr>
          <a:lstStyle/>
          <a:p>
            <a:pPr lvl="0" algn="just">
              <a:lnSpc>
                <a:spcPct val="150000"/>
              </a:lnSpc>
            </a:pPr>
            <a:r>
              <a:rPr lang="en-US" sz="2400" b="1" cap="all"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1.1. </a:t>
            </a:r>
            <a:r>
              <a:rPr lang="en-US" sz="2400" b="1" cap="all"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Khái</a:t>
            </a:r>
            <a:r>
              <a:rPr lang="en-US" sz="2400" b="1" cap="all"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cap="all"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niệm</a:t>
            </a:r>
            <a:r>
              <a:rPr lang="en-US" sz="2400" b="1" cap="all"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cap="all"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về</a:t>
            </a:r>
            <a:r>
              <a:rPr lang="en-US" sz="2400" b="1" cap="all"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cap="all"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hành</a:t>
            </a:r>
            <a:r>
              <a:rPr lang="en-US" sz="2400" b="1" cap="all"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cap="all"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lang</a:t>
            </a:r>
            <a:r>
              <a:rPr lang="en-US" sz="2400" b="1" cap="all"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cap="all"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vận</a:t>
            </a:r>
            <a:r>
              <a:rPr lang="en-US" sz="2400" b="1" cap="all"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cap="all"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tải</a:t>
            </a:r>
            <a:endParaRPr lang="en-US" sz="2400" b="1" cap="all"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endParaRPr>
          </a:p>
        </p:txBody>
      </p:sp>
      <p:sp>
        <p:nvSpPr>
          <p:cNvPr id="7" name="Rectangle 6"/>
          <p:cNvSpPr/>
          <p:nvPr/>
        </p:nvSpPr>
        <p:spPr>
          <a:xfrm>
            <a:off x="370489" y="1676400"/>
            <a:ext cx="8316311" cy="4031873"/>
          </a:xfrm>
          <a:prstGeom prst="rect">
            <a:avLst/>
          </a:prstGeom>
        </p:spPr>
        <p:txBody>
          <a:bodyPr wrap="square">
            <a:spAutoFit/>
          </a:bodyPr>
          <a:lstStyle/>
          <a:p>
            <a:pPr marL="342900" lvl="0" indent="-342900" algn="just">
              <a:spcBef>
                <a:spcPts val="1200"/>
              </a:spcBef>
              <a:spcAft>
                <a:spcPts val="1200"/>
              </a:spcAft>
              <a:buFont typeface="Wingdings" panose="05000000000000000000" pitchFamily="2" charset="2"/>
              <a:buChar char="v"/>
            </a:pPr>
            <a:r>
              <a:rPr lang="vi-VN" sz="2400" dirty="0" smtClean="0">
                <a:solidFill>
                  <a:prstClr val="black"/>
                </a:solidFill>
                <a:latin typeface="Times New Roman" panose="02020603050405020304" pitchFamily="18" charset="0"/>
                <a:cs typeface="Times New Roman" panose="02020603050405020304" pitchFamily="18" charset="0"/>
              </a:rPr>
              <a:t>Vận </a:t>
            </a:r>
            <a:r>
              <a:rPr lang="vi-VN" sz="2400" dirty="0">
                <a:solidFill>
                  <a:prstClr val="black"/>
                </a:solidFill>
                <a:latin typeface="Times New Roman" panose="02020603050405020304" pitchFamily="18" charset="0"/>
                <a:cs typeface="Times New Roman" panose="02020603050405020304" pitchFamily="18" charset="0"/>
              </a:rPr>
              <a:t>tải </a:t>
            </a:r>
            <a:r>
              <a:rPr lang="vi-VN" sz="2400" dirty="0" smtClean="0">
                <a:solidFill>
                  <a:prstClr val="black"/>
                </a:solidFill>
                <a:latin typeface="Times New Roman" panose="02020603050405020304" pitchFamily="18" charset="0"/>
                <a:cs typeface="Times New Roman" panose="02020603050405020304" pitchFamily="18" charset="0"/>
              </a:rPr>
              <a:t>cần</a:t>
            </a:r>
            <a:r>
              <a:rPr lang="en-US" sz="2400" dirty="0" smtClean="0">
                <a:solidFill>
                  <a:prstClr val="black"/>
                </a:solidFill>
                <a:latin typeface="Times New Roman" panose="02020603050405020304" pitchFamily="18" charset="0"/>
                <a:cs typeface="Times New Roman" panose="02020603050405020304" pitchFamily="18" charset="0"/>
              </a:rPr>
              <a:t> </a:t>
            </a:r>
            <a:r>
              <a:rPr lang="vi-VN" sz="2400" dirty="0" smtClean="0">
                <a:solidFill>
                  <a:prstClr val="black"/>
                </a:solidFill>
                <a:latin typeface="Times New Roman" panose="02020603050405020304" pitchFamily="18" charset="0"/>
                <a:cs typeface="Times New Roman" panose="02020603050405020304" pitchFamily="18" charset="0"/>
              </a:rPr>
              <a:t>phải </a:t>
            </a:r>
            <a:r>
              <a:rPr lang="vi-VN" sz="2400" dirty="0">
                <a:solidFill>
                  <a:prstClr val="black"/>
                </a:solidFill>
                <a:latin typeface="Times New Roman" panose="02020603050405020304" pitchFamily="18" charset="0"/>
                <a:cs typeface="Times New Roman" panose="02020603050405020304" pitchFamily="18" charset="0"/>
              </a:rPr>
              <a:t>có lịch trình định sẵn, tần suất xuất bến ổn định, đều đặn và công </a:t>
            </a:r>
            <a:r>
              <a:rPr lang="vi-VN" sz="2400" dirty="0" smtClean="0">
                <a:solidFill>
                  <a:prstClr val="black"/>
                </a:solidFill>
                <a:latin typeface="Times New Roman" panose="02020603050405020304" pitchFamily="18" charset="0"/>
                <a:cs typeface="Times New Roman" panose="02020603050405020304" pitchFamily="18" charset="0"/>
              </a:rPr>
              <a:t>bố</a:t>
            </a:r>
            <a:r>
              <a:rPr lang="en-US" sz="2400" dirty="0" smtClean="0">
                <a:solidFill>
                  <a:prstClr val="black"/>
                </a:solidFill>
                <a:latin typeface="Times New Roman" panose="02020603050405020304" pitchFamily="18" charset="0"/>
                <a:cs typeface="Times New Roman" panose="02020603050405020304" pitchFamily="18" charset="0"/>
              </a:rPr>
              <a:t> </a:t>
            </a:r>
            <a:r>
              <a:rPr lang="en-US" sz="2400" smtClean="0">
                <a:solidFill>
                  <a:prstClr val="black"/>
                </a:solidFill>
                <a:latin typeface="Times New Roman" panose="02020603050405020304" pitchFamily="18" charset="0"/>
                <a:cs typeface="Times New Roman" panose="02020603050405020304" pitchFamily="18" charset="0"/>
              </a:rPr>
              <a:t>trước:</a:t>
            </a:r>
            <a:endParaRPr lang="en-US" sz="2400" dirty="0" smtClean="0">
              <a:solidFill>
                <a:prstClr val="black"/>
              </a:solidFill>
              <a:latin typeface="Times New Roman" panose="02020603050405020304" pitchFamily="18" charset="0"/>
              <a:cs typeface="Times New Roman" panose="02020603050405020304" pitchFamily="18" charset="0"/>
            </a:endParaRPr>
          </a:p>
          <a:p>
            <a:pPr marL="342900" lvl="0" indent="-342900" algn="just">
              <a:spcBef>
                <a:spcPts val="1200"/>
              </a:spcBef>
              <a:spcAft>
                <a:spcPts val="1200"/>
              </a:spcAft>
              <a:buFont typeface="Wingdings" panose="05000000000000000000" pitchFamily="2" charset="2"/>
              <a:buChar char="v"/>
            </a:pPr>
            <a:r>
              <a:rPr lang="vi-VN" sz="2400" dirty="0" smtClean="0">
                <a:solidFill>
                  <a:prstClr val="black"/>
                </a:solidFill>
                <a:latin typeface="Times New Roman" panose="02020603050405020304" pitchFamily="18" charset="0"/>
                <a:cs typeface="Times New Roman" panose="02020603050405020304" pitchFamily="18" charset="0"/>
              </a:rPr>
              <a:t>Nhà </a:t>
            </a:r>
            <a:r>
              <a:rPr lang="vi-VN" sz="2400" dirty="0">
                <a:solidFill>
                  <a:prstClr val="black"/>
                </a:solidFill>
                <a:latin typeface="Times New Roman" panose="02020603050405020304" pitchFamily="18" charset="0"/>
                <a:cs typeface="Times New Roman" panose="02020603050405020304" pitchFamily="18" charset="0"/>
              </a:rPr>
              <a:t>kinh doanh vận tải đường biển, đường sắt, thủy nội địa, vận </a:t>
            </a:r>
            <a:r>
              <a:rPr lang="vi-VN" sz="2400" dirty="0" smtClean="0">
                <a:solidFill>
                  <a:prstClr val="black"/>
                </a:solidFill>
                <a:latin typeface="Times New Roman" panose="02020603050405020304" pitchFamily="18" charset="0"/>
                <a:cs typeface="Times New Roman" panose="02020603050405020304" pitchFamily="18" charset="0"/>
              </a:rPr>
              <a:t>tải</a:t>
            </a:r>
            <a:r>
              <a:rPr lang="en-US" sz="2400" dirty="0" smtClean="0">
                <a:solidFill>
                  <a:prstClr val="black"/>
                </a:solidFill>
                <a:latin typeface="Times New Roman" panose="02020603050405020304" pitchFamily="18" charset="0"/>
                <a:cs typeface="Times New Roman" panose="02020603050405020304" pitchFamily="18" charset="0"/>
              </a:rPr>
              <a:t> </a:t>
            </a:r>
            <a:r>
              <a:rPr lang="vi-VN" sz="2400" dirty="0" smtClean="0">
                <a:solidFill>
                  <a:prstClr val="black"/>
                </a:solidFill>
                <a:latin typeface="Times New Roman" panose="02020603050405020304" pitchFamily="18" charset="0"/>
                <a:cs typeface="Times New Roman" panose="02020603050405020304" pitchFamily="18" charset="0"/>
              </a:rPr>
              <a:t>đường </a:t>
            </a:r>
            <a:r>
              <a:rPr lang="vi-VN" sz="2400" dirty="0">
                <a:solidFill>
                  <a:prstClr val="black"/>
                </a:solidFill>
                <a:latin typeface="Times New Roman" panose="02020603050405020304" pitchFamily="18" charset="0"/>
                <a:cs typeface="Times New Roman" panose="02020603050405020304" pitchFamily="18" charset="0"/>
              </a:rPr>
              <a:t>bộ, hàng không thường đáp ứng được yêu cầu vận tải đều đặn, </a:t>
            </a:r>
            <a:r>
              <a:rPr lang="vi-VN" sz="2400" dirty="0" smtClean="0">
                <a:solidFill>
                  <a:prstClr val="black"/>
                </a:solidFill>
                <a:latin typeface="Times New Roman" panose="02020603050405020304" pitchFamily="18" charset="0"/>
                <a:cs typeface="Times New Roman" panose="02020603050405020304" pitchFamily="18" charset="0"/>
              </a:rPr>
              <a:t>bằng</a:t>
            </a:r>
            <a:r>
              <a:rPr lang="en-US" sz="2400" dirty="0" smtClean="0">
                <a:solidFill>
                  <a:prstClr val="black"/>
                </a:solidFill>
                <a:latin typeface="Times New Roman" panose="02020603050405020304" pitchFamily="18" charset="0"/>
                <a:cs typeface="Times New Roman" panose="02020603050405020304" pitchFamily="18" charset="0"/>
              </a:rPr>
              <a:t> </a:t>
            </a:r>
            <a:r>
              <a:rPr lang="vi-VN" sz="2400" dirty="0" smtClean="0">
                <a:solidFill>
                  <a:prstClr val="black"/>
                </a:solidFill>
                <a:latin typeface="Times New Roman" panose="02020603050405020304" pitchFamily="18" charset="0"/>
                <a:cs typeface="Times New Roman" panose="02020603050405020304" pitchFamily="18" charset="0"/>
              </a:rPr>
              <a:t>phương </a:t>
            </a:r>
            <a:r>
              <a:rPr lang="vi-VN" sz="2400" dirty="0">
                <a:solidFill>
                  <a:prstClr val="black"/>
                </a:solidFill>
                <a:latin typeface="Times New Roman" panose="02020603050405020304" pitchFamily="18" charset="0"/>
                <a:cs typeface="Times New Roman" panose="02020603050405020304" pitchFamily="18" charset="0"/>
              </a:rPr>
              <a:t>thức </a:t>
            </a:r>
            <a:r>
              <a:rPr lang="vi-VN" sz="2400" b="1" dirty="0">
                <a:solidFill>
                  <a:prstClr val="black"/>
                </a:solidFill>
                <a:latin typeface="Times New Roman" panose="02020603050405020304" pitchFamily="18" charset="0"/>
                <a:cs typeface="Times New Roman" panose="02020603050405020304" pitchFamily="18" charset="0"/>
              </a:rPr>
              <a:t>khai thác chuyên tuyến</a:t>
            </a:r>
            <a:r>
              <a:rPr lang="vi-VN" sz="2400" dirty="0">
                <a:solidFill>
                  <a:prstClr val="black"/>
                </a:solidFill>
                <a:latin typeface="Times New Roman" panose="02020603050405020304" pitchFamily="18" charset="0"/>
                <a:cs typeface="Times New Roman" panose="02020603050405020304" pitchFamily="18" charset="0"/>
              </a:rPr>
              <a:t> đối với vận tải hành khách. </a:t>
            </a:r>
            <a:endParaRPr lang="en-US" sz="2400" dirty="0" smtClean="0">
              <a:solidFill>
                <a:prstClr val="black"/>
              </a:solidFill>
              <a:latin typeface="Times New Roman" panose="02020603050405020304" pitchFamily="18" charset="0"/>
              <a:cs typeface="Times New Roman" panose="02020603050405020304" pitchFamily="18" charset="0"/>
            </a:endParaRPr>
          </a:p>
          <a:p>
            <a:pPr marL="342900" lvl="0" indent="-342900" algn="just">
              <a:spcBef>
                <a:spcPts val="1200"/>
              </a:spcBef>
              <a:spcAft>
                <a:spcPts val="1200"/>
              </a:spcAft>
              <a:buFont typeface="Wingdings" panose="05000000000000000000" pitchFamily="2" charset="2"/>
              <a:buChar char="v"/>
            </a:pPr>
            <a:r>
              <a:rPr lang="vi-VN" sz="2400" b="1" dirty="0" smtClean="0">
                <a:solidFill>
                  <a:prstClr val="black"/>
                </a:solidFill>
                <a:latin typeface="Times New Roman" panose="02020603050405020304" pitchFamily="18" charset="0"/>
                <a:cs typeface="Times New Roman" panose="02020603050405020304" pitchFamily="18" charset="0"/>
              </a:rPr>
              <a:t>Vận </a:t>
            </a:r>
            <a:r>
              <a:rPr lang="en-US" sz="2400" b="1" dirty="0" smtClean="0">
                <a:solidFill>
                  <a:prstClr val="black"/>
                </a:solidFill>
                <a:latin typeface="Times New Roman" panose="02020603050405020304" pitchFamily="18" charset="0"/>
                <a:cs typeface="Times New Roman" panose="02020603050405020304" pitchFamily="18" charset="0"/>
              </a:rPr>
              <a:t>t</a:t>
            </a:r>
            <a:r>
              <a:rPr lang="vi-VN" sz="2400" b="1" dirty="0" smtClean="0">
                <a:solidFill>
                  <a:prstClr val="black"/>
                </a:solidFill>
                <a:latin typeface="Times New Roman" panose="02020603050405020304" pitchFamily="18" charset="0"/>
                <a:cs typeface="Times New Roman" panose="02020603050405020304" pitchFamily="18" charset="0"/>
              </a:rPr>
              <a:t>ải chuyên</a:t>
            </a:r>
            <a:r>
              <a:rPr lang="en-US" sz="2400" b="1" dirty="0" smtClean="0">
                <a:solidFill>
                  <a:prstClr val="black"/>
                </a:solidFill>
                <a:latin typeface="Times New Roman" panose="02020603050405020304" pitchFamily="18" charset="0"/>
                <a:cs typeface="Times New Roman" panose="02020603050405020304" pitchFamily="18" charset="0"/>
              </a:rPr>
              <a:t> </a:t>
            </a:r>
            <a:r>
              <a:rPr lang="vi-VN" sz="2400" b="1" dirty="0" smtClean="0">
                <a:solidFill>
                  <a:prstClr val="black"/>
                </a:solidFill>
                <a:latin typeface="Times New Roman" panose="02020603050405020304" pitchFamily="18" charset="0"/>
                <a:cs typeface="Times New Roman" panose="02020603050405020304" pitchFamily="18" charset="0"/>
              </a:rPr>
              <a:t>tuyến</a:t>
            </a:r>
            <a:r>
              <a:rPr lang="vi-VN" sz="2400" b="1" dirty="0">
                <a:solidFill>
                  <a:prstClr val="black"/>
                </a:solidFill>
                <a:latin typeface="Times New Roman" panose="02020603050405020304" pitchFamily="18" charset="0"/>
                <a:cs typeface="Times New Roman" panose="02020603050405020304" pitchFamily="18" charset="0"/>
              </a:rPr>
              <a:t>, </a:t>
            </a:r>
            <a:r>
              <a:rPr lang="vi-VN" sz="2400" dirty="0">
                <a:solidFill>
                  <a:prstClr val="black"/>
                </a:solidFill>
                <a:latin typeface="Times New Roman" panose="02020603050405020304" pitchFamily="18" charset="0"/>
                <a:cs typeface="Times New Roman" panose="02020603050405020304" pitchFamily="18" charset="0"/>
              </a:rPr>
              <a:t>đảm bảo tính đều đặn, giúp cho khách hàng chủ động trong </a:t>
            </a:r>
            <a:r>
              <a:rPr lang="vi-VN" sz="2400" dirty="0" smtClean="0">
                <a:solidFill>
                  <a:prstClr val="black"/>
                </a:solidFill>
                <a:latin typeface="Times New Roman" panose="02020603050405020304" pitchFamily="18" charset="0"/>
                <a:cs typeface="Times New Roman" panose="02020603050405020304" pitchFamily="18" charset="0"/>
              </a:rPr>
              <a:t>hoạt</a:t>
            </a:r>
            <a:r>
              <a:rPr lang="en-US" sz="2400" dirty="0" smtClean="0">
                <a:solidFill>
                  <a:prstClr val="black"/>
                </a:solidFill>
                <a:latin typeface="Times New Roman" panose="02020603050405020304" pitchFamily="18" charset="0"/>
                <a:cs typeface="Times New Roman" panose="02020603050405020304" pitchFamily="18" charset="0"/>
              </a:rPr>
              <a:t> </a:t>
            </a:r>
            <a:r>
              <a:rPr lang="vi-VN" sz="2400" dirty="0" smtClean="0">
                <a:solidFill>
                  <a:prstClr val="black"/>
                </a:solidFill>
                <a:latin typeface="Times New Roman" panose="02020603050405020304" pitchFamily="18" charset="0"/>
                <a:cs typeface="Times New Roman" panose="02020603050405020304" pitchFamily="18" charset="0"/>
              </a:rPr>
              <a:t>động </a:t>
            </a:r>
            <a:r>
              <a:rPr lang="vi-VN" sz="2400" dirty="0">
                <a:solidFill>
                  <a:prstClr val="black"/>
                </a:solidFill>
                <a:latin typeface="Times New Roman" panose="02020603050405020304" pitchFamily="18" charset="0"/>
                <a:cs typeface="Times New Roman" panose="02020603050405020304" pitchFamily="18" charset="0"/>
              </a:rPr>
              <a:t>kinh doanh, xuất nhập khẩu hàng hóa thông qua sự chủ </a:t>
            </a:r>
            <a:r>
              <a:rPr lang="vi-VN" sz="2400" dirty="0" smtClean="0">
                <a:solidFill>
                  <a:prstClr val="black"/>
                </a:solidFill>
                <a:latin typeface="Times New Roman" panose="02020603050405020304" pitchFamily="18" charset="0"/>
                <a:cs typeface="Times New Roman" panose="02020603050405020304" pitchFamily="18" charset="0"/>
              </a:rPr>
              <a:t>động</a:t>
            </a:r>
            <a:endParaRPr lang="en-US" sz="2400" dirty="0">
              <a:solidFill>
                <a:prstClr val="black"/>
              </a:solidFill>
              <a:latin typeface="Times New Roman" panose="02020603050405020304" pitchFamily="18" charset="0"/>
              <a:cs typeface="Times New Roman" panose="02020603050405020304" pitchFamily="18" charset="0"/>
            </a:endParaRPr>
          </a:p>
        </p:txBody>
      </p:sp>
      <p:sp>
        <p:nvSpPr>
          <p:cNvPr id="6" name="Rounded Rectangle 5"/>
          <p:cNvSpPr/>
          <p:nvPr/>
        </p:nvSpPr>
        <p:spPr>
          <a:xfrm>
            <a:off x="5105400" y="457200"/>
            <a:ext cx="3048000" cy="1066800"/>
          </a:xfrm>
          <a:prstGeom prst="roundRect">
            <a:avLst/>
          </a:prstGeom>
        </p:spPr>
        <p:style>
          <a:lnRef idx="1">
            <a:schemeClr val="accent5"/>
          </a:lnRef>
          <a:fillRef idx="3">
            <a:schemeClr val="accent5"/>
          </a:fillRef>
          <a:effectRef idx="2">
            <a:schemeClr val="accent5"/>
          </a:effectRef>
          <a:fontRef idx="minor">
            <a:schemeClr val="lt1"/>
          </a:fontRef>
        </p:style>
        <p:txBody>
          <a:bodyPr rtlCol="0" anchor="ctr"/>
          <a:lstStyle/>
          <a:p>
            <a:pPr algn="ctr"/>
            <a:r>
              <a:rPr lang="en-US" sz="2400" b="1" dirty="0" smtClean="0"/>
              <a:t>ĐỀU ĐẶN</a:t>
            </a:r>
          </a:p>
          <a:p>
            <a:pPr algn="ctr"/>
            <a:r>
              <a:rPr lang="en-US" sz="2400" b="1" dirty="0" smtClean="0"/>
              <a:t>(Regular….)</a:t>
            </a:r>
            <a:endParaRPr lang="en-US" sz="2400" b="1" dirty="0"/>
          </a:p>
        </p:txBody>
      </p:sp>
    </p:spTree>
    <p:extLst>
      <p:ext uri="{BB962C8B-B14F-4D97-AF65-F5344CB8AC3E}">
        <p14:creationId xmlns:p14="http://schemas.microsoft.com/office/powerpoint/2010/main" val="313012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animEffect transition="in" filter="circle(in)">
                                      <p:cBhvr>
                                        <p:cTn id="7" dur="2000"/>
                                        <p:tgtEl>
                                          <p:spTgt spid="7">
                                            <p:txEl>
                                              <p:pRg st="0" end="0"/>
                                            </p:txEl>
                                          </p:spTgt>
                                        </p:tgtEl>
                                      </p:cBhvr>
                                    </p:animEffect>
                                  </p:childTnLst>
                                </p:cTn>
                              </p:par>
                              <p:par>
                                <p:cTn id="8" presetID="22" presetClass="entr" presetSubtype="4"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wipe(down)">
                                      <p:cBhvr>
                                        <p:cTn id="10" dur="500"/>
                                        <p:tgtEl>
                                          <p:spTgt spid="6"/>
                                        </p:tgtEl>
                                      </p:cBhvr>
                                    </p:animEffect>
                                  </p:childTnLst>
                                </p:cTn>
                              </p:par>
                            </p:childTnLst>
                          </p:cTn>
                        </p:par>
                      </p:childTnLst>
                    </p:cTn>
                  </p:par>
                  <p:par>
                    <p:cTn id="11" fill="hold">
                      <p:stCondLst>
                        <p:cond delay="indefinite"/>
                      </p:stCondLst>
                      <p:childTnLst>
                        <p:par>
                          <p:cTn id="12" fill="hold">
                            <p:stCondLst>
                              <p:cond delay="0"/>
                            </p:stCondLst>
                            <p:childTnLst>
                              <p:par>
                                <p:cTn id="13" presetID="42" presetClass="entr" presetSubtype="0" fill="hold" nodeType="clickEffect">
                                  <p:stCondLst>
                                    <p:cond delay="0"/>
                                  </p:stCondLst>
                                  <p:childTnLst>
                                    <p:set>
                                      <p:cBhvr>
                                        <p:cTn id="14" dur="1" fill="hold">
                                          <p:stCondLst>
                                            <p:cond delay="0"/>
                                          </p:stCondLst>
                                        </p:cTn>
                                        <p:tgtEl>
                                          <p:spTgt spid="7">
                                            <p:txEl>
                                              <p:pRg st="1" end="1"/>
                                            </p:txEl>
                                          </p:spTgt>
                                        </p:tgtEl>
                                        <p:attrNameLst>
                                          <p:attrName>style.visibility</p:attrName>
                                        </p:attrNameLst>
                                      </p:cBhvr>
                                      <p:to>
                                        <p:strVal val="visible"/>
                                      </p:to>
                                    </p:set>
                                    <p:animEffect transition="in" filter="fade">
                                      <p:cBhvr>
                                        <p:cTn id="15" dur="1000"/>
                                        <p:tgtEl>
                                          <p:spTgt spid="7">
                                            <p:txEl>
                                              <p:pRg st="1" end="1"/>
                                            </p:txEl>
                                          </p:spTgt>
                                        </p:tgtEl>
                                      </p:cBhvr>
                                    </p:animEffect>
                                    <p:anim calcmode="lin" valueType="num">
                                      <p:cBhvr>
                                        <p:cTn id="16" dur="1000" fill="hold"/>
                                        <p:tgtEl>
                                          <p:spTgt spid="7">
                                            <p:txEl>
                                              <p:pRg st="1" end="1"/>
                                            </p:txEl>
                                          </p:spTgt>
                                        </p:tgtEl>
                                        <p:attrNameLst>
                                          <p:attrName>ppt_x</p:attrName>
                                        </p:attrNameLst>
                                      </p:cBhvr>
                                      <p:tavLst>
                                        <p:tav tm="0">
                                          <p:val>
                                            <p:strVal val="#ppt_x"/>
                                          </p:val>
                                        </p:tav>
                                        <p:tav tm="100000">
                                          <p:val>
                                            <p:strVal val="#ppt_x"/>
                                          </p:val>
                                        </p:tav>
                                      </p:tavLst>
                                    </p:anim>
                                    <p:anim calcmode="lin" valueType="num">
                                      <p:cBhvr>
                                        <p:cTn id="17" dur="1000" fill="hold"/>
                                        <p:tgtEl>
                                          <p:spTgt spid="7">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8" fill="hold">
                      <p:stCondLst>
                        <p:cond delay="indefinite"/>
                      </p:stCondLst>
                      <p:childTnLst>
                        <p:par>
                          <p:cTn id="19" fill="hold">
                            <p:stCondLst>
                              <p:cond delay="0"/>
                            </p:stCondLst>
                            <p:childTnLst>
                              <p:par>
                                <p:cTn id="20" presetID="42" presetClass="entr" presetSubtype="0" fill="hold" nodeType="clickEffect">
                                  <p:stCondLst>
                                    <p:cond delay="0"/>
                                  </p:stCondLst>
                                  <p:childTnLst>
                                    <p:set>
                                      <p:cBhvr>
                                        <p:cTn id="21" dur="1" fill="hold">
                                          <p:stCondLst>
                                            <p:cond delay="0"/>
                                          </p:stCondLst>
                                        </p:cTn>
                                        <p:tgtEl>
                                          <p:spTgt spid="7">
                                            <p:txEl>
                                              <p:pRg st="2" end="2"/>
                                            </p:txEl>
                                          </p:spTgt>
                                        </p:tgtEl>
                                        <p:attrNameLst>
                                          <p:attrName>style.visibility</p:attrName>
                                        </p:attrNameLst>
                                      </p:cBhvr>
                                      <p:to>
                                        <p:strVal val="visible"/>
                                      </p:to>
                                    </p:set>
                                    <p:animEffect transition="in" filter="fade">
                                      <p:cBhvr>
                                        <p:cTn id="22" dur="1000"/>
                                        <p:tgtEl>
                                          <p:spTgt spid="7">
                                            <p:txEl>
                                              <p:pRg st="2" end="2"/>
                                            </p:txEl>
                                          </p:spTgt>
                                        </p:tgtEl>
                                      </p:cBhvr>
                                    </p:animEffect>
                                    <p:anim calcmode="lin" valueType="num">
                                      <p:cBhvr>
                                        <p:cTn id="23" dur="1000" fill="hold"/>
                                        <p:tgtEl>
                                          <p:spTgt spid="7">
                                            <p:txEl>
                                              <p:pRg st="2" end="2"/>
                                            </p:txEl>
                                          </p:spTgt>
                                        </p:tgtEl>
                                        <p:attrNameLst>
                                          <p:attrName>ppt_x</p:attrName>
                                        </p:attrNameLst>
                                      </p:cBhvr>
                                      <p:tavLst>
                                        <p:tav tm="0">
                                          <p:val>
                                            <p:strVal val="#ppt_x"/>
                                          </p:val>
                                        </p:tav>
                                        <p:tav tm="100000">
                                          <p:val>
                                            <p:strVal val="#ppt_x"/>
                                          </p:val>
                                        </p:tav>
                                      </p:tavLst>
                                    </p:anim>
                                    <p:anim calcmode="lin" valueType="num">
                                      <p:cBhvr>
                                        <p:cTn id="24" dur="1000" fill="hold"/>
                                        <p:tgtEl>
                                          <p:spTgt spid="7">
                                            <p:txEl>
                                              <p:pRg st="2" end="2"/>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a:stretch>
            <a:fillRect/>
          </a:stretch>
        </p:blipFill>
        <p:spPr>
          <a:xfrm>
            <a:off x="26275" y="15766"/>
            <a:ext cx="9122980" cy="6842234"/>
          </a:xfrm>
          <a:prstGeom prst="rect">
            <a:avLst/>
          </a:prstGeom>
        </p:spPr>
      </p:pic>
    </p:spTree>
    <p:extLst>
      <p:ext uri="{BB962C8B-B14F-4D97-AF65-F5344CB8AC3E}">
        <p14:creationId xmlns:p14="http://schemas.microsoft.com/office/powerpoint/2010/main" val="2974686135"/>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606132" y="427264"/>
            <a:ext cx="3090846" cy="523220"/>
          </a:xfrm>
          <a:prstGeom prst="rect">
            <a:avLst/>
          </a:prstGeom>
        </p:spPr>
        <p:txBody>
          <a:bodyPr wrap="none">
            <a:spAutoFit/>
          </a:bodyPr>
          <a:lstStyle/>
          <a:p>
            <a:pPr marL="514350" indent="-514350">
              <a:buFont typeface="Wingdings" panose="05000000000000000000" pitchFamily="2" charset="2"/>
              <a:buChar char="v"/>
            </a:pPr>
            <a:r>
              <a:rPr lang="en-US" sz="2800" b="1" i="1" dirty="0" err="1" smtClean="0">
                <a:solidFill>
                  <a:srgbClr val="FF0000"/>
                </a:solidFill>
                <a:latin typeface="Times New Roman"/>
                <a:ea typeface="Times New Roman"/>
              </a:rPr>
              <a:t>Yêu</a:t>
            </a:r>
            <a:r>
              <a:rPr lang="en-US" sz="2800" b="1" i="1" dirty="0" smtClean="0">
                <a:solidFill>
                  <a:srgbClr val="FF0000"/>
                </a:solidFill>
                <a:latin typeface="Times New Roman"/>
                <a:ea typeface="Times New Roman"/>
              </a:rPr>
              <a:t> </a:t>
            </a:r>
            <a:r>
              <a:rPr lang="en-US" sz="2800" b="1" i="1" dirty="0" err="1">
                <a:solidFill>
                  <a:srgbClr val="FF0000"/>
                </a:solidFill>
                <a:latin typeface="Times New Roman"/>
                <a:ea typeface="Times New Roman"/>
              </a:rPr>
              <a:t>cầu</a:t>
            </a:r>
            <a:r>
              <a:rPr lang="en-US" sz="2800" b="1" i="1" dirty="0">
                <a:solidFill>
                  <a:srgbClr val="FF0000"/>
                </a:solidFill>
                <a:latin typeface="Times New Roman"/>
                <a:ea typeface="Times New Roman"/>
              </a:rPr>
              <a:t> </a:t>
            </a:r>
            <a:r>
              <a:rPr lang="en-US" sz="2800" b="1" i="1" dirty="0" err="1">
                <a:solidFill>
                  <a:srgbClr val="FF0000"/>
                </a:solidFill>
                <a:latin typeface="Times New Roman"/>
                <a:ea typeface="Times New Roman"/>
              </a:rPr>
              <a:t>vận</a:t>
            </a:r>
            <a:r>
              <a:rPr lang="en-US" sz="2800" b="1" i="1" dirty="0">
                <a:solidFill>
                  <a:srgbClr val="FF0000"/>
                </a:solidFill>
                <a:latin typeface="Times New Roman"/>
                <a:ea typeface="Times New Roman"/>
              </a:rPr>
              <a:t> </a:t>
            </a:r>
            <a:r>
              <a:rPr lang="en-US" sz="2800" b="1" i="1" dirty="0" err="1">
                <a:solidFill>
                  <a:srgbClr val="FF0000"/>
                </a:solidFill>
                <a:latin typeface="Times New Roman"/>
                <a:ea typeface="Times New Roman"/>
              </a:rPr>
              <a:t>tải</a:t>
            </a:r>
            <a:endParaRPr lang="en-US" sz="2800" b="1" i="1" dirty="0">
              <a:solidFill>
                <a:srgbClr val="FF0000"/>
              </a:solidFill>
            </a:endParaRPr>
          </a:p>
        </p:txBody>
      </p:sp>
      <p:sp>
        <p:nvSpPr>
          <p:cNvPr id="3" name="Rectangle 2"/>
          <p:cNvSpPr/>
          <p:nvPr/>
        </p:nvSpPr>
        <p:spPr>
          <a:xfrm>
            <a:off x="228600" y="-117698"/>
            <a:ext cx="7696200" cy="646331"/>
          </a:xfrm>
          <a:prstGeom prst="rect">
            <a:avLst/>
          </a:prstGeom>
        </p:spPr>
        <p:txBody>
          <a:bodyPr wrap="square">
            <a:spAutoFit/>
          </a:bodyPr>
          <a:lstStyle/>
          <a:p>
            <a:pPr lvl="0" algn="just">
              <a:lnSpc>
                <a:spcPct val="150000"/>
              </a:lnSpc>
            </a:pPr>
            <a:r>
              <a:rPr lang="en-US" sz="2400" b="1" cap="all"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1.1. </a:t>
            </a:r>
            <a:r>
              <a:rPr lang="en-US" sz="2400" b="1" cap="all"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Khái</a:t>
            </a:r>
            <a:r>
              <a:rPr lang="en-US" sz="2400" b="1" cap="all"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cap="all"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niệm</a:t>
            </a:r>
            <a:r>
              <a:rPr lang="en-US" sz="2400" b="1" cap="all"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cap="all"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về</a:t>
            </a:r>
            <a:r>
              <a:rPr lang="en-US" sz="2400" b="1" cap="all"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cap="all"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hành</a:t>
            </a:r>
            <a:r>
              <a:rPr lang="en-US" sz="2400" b="1" cap="all"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cap="all"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lang</a:t>
            </a:r>
            <a:r>
              <a:rPr lang="en-US" sz="2400" b="1" cap="all"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cap="all"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vận</a:t>
            </a:r>
            <a:r>
              <a:rPr lang="en-US" sz="2400" b="1" cap="all"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cap="all"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tải</a:t>
            </a:r>
            <a:endParaRPr lang="en-US" sz="2400" b="1" cap="all"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endParaRPr>
          </a:p>
        </p:txBody>
      </p:sp>
      <p:sp>
        <p:nvSpPr>
          <p:cNvPr id="5" name="Rounded Rectangle 4"/>
          <p:cNvSpPr/>
          <p:nvPr/>
        </p:nvSpPr>
        <p:spPr>
          <a:xfrm>
            <a:off x="4664385" y="418826"/>
            <a:ext cx="4419600" cy="809589"/>
          </a:xfrm>
          <a:prstGeom prst="roundRect">
            <a:avLst/>
          </a:prstGeom>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r>
              <a:rPr lang="en-US" sz="2400" b="1" dirty="0" smtClean="0"/>
              <a:t>ĐÚNG HẠN</a:t>
            </a:r>
          </a:p>
          <a:p>
            <a:pPr algn="ctr"/>
            <a:r>
              <a:rPr lang="en-US" sz="2400" b="1" dirty="0" smtClean="0"/>
              <a:t>(JIT)</a:t>
            </a:r>
            <a:endParaRPr lang="en-US" sz="2400" b="1" dirty="0"/>
          </a:p>
        </p:txBody>
      </p:sp>
      <p:sp>
        <p:nvSpPr>
          <p:cNvPr id="6" name="Rectangle 5"/>
          <p:cNvSpPr/>
          <p:nvPr/>
        </p:nvSpPr>
        <p:spPr>
          <a:xfrm>
            <a:off x="14118" y="1228415"/>
            <a:ext cx="8991600" cy="4862870"/>
          </a:xfrm>
          <a:prstGeom prst="rect">
            <a:avLst/>
          </a:prstGeom>
        </p:spPr>
        <p:txBody>
          <a:bodyPr wrap="square">
            <a:spAutoFit/>
          </a:bodyPr>
          <a:lstStyle/>
          <a:p>
            <a:pPr marL="342900" lvl="0" indent="-342900" algn="just">
              <a:spcBef>
                <a:spcPts val="600"/>
              </a:spcBef>
              <a:spcAft>
                <a:spcPts val="600"/>
              </a:spcAft>
              <a:buFont typeface="Wingdings" panose="05000000000000000000" pitchFamily="2" charset="2"/>
              <a:buChar char="v"/>
            </a:pPr>
            <a:r>
              <a:rPr lang="vi-VN" sz="2000" b="1" dirty="0">
                <a:solidFill>
                  <a:prstClr val="black"/>
                </a:solidFill>
                <a:latin typeface="Times New Roman" panose="02020603050405020304" pitchFamily="18" charset="0"/>
                <a:cs typeface="Times New Roman" panose="02020603050405020304" pitchFamily="18" charset="0"/>
              </a:rPr>
              <a:t>Đảm</a:t>
            </a:r>
            <a:r>
              <a:rPr lang="en-US" sz="2000" b="1" dirty="0">
                <a:solidFill>
                  <a:prstClr val="black"/>
                </a:solidFill>
                <a:latin typeface="Times New Roman" panose="02020603050405020304" pitchFamily="18" charset="0"/>
                <a:cs typeface="Times New Roman" panose="02020603050405020304" pitchFamily="18" charset="0"/>
              </a:rPr>
              <a:t> </a:t>
            </a:r>
            <a:r>
              <a:rPr lang="vi-VN" sz="2000" b="1" dirty="0">
                <a:solidFill>
                  <a:prstClr val="black"/>
                </a:solidFill>
                <a:latin typeface="Times New Roman" panose="02020603050405020304" pitchFamily="18" charset="0"/>
                <a:cs typeface="Times New Roman" panose="02020603050405020304" pitchFamily="18" charset="0"/>
              </a:rPr>
              <a:t>bảo đúng hạn </a:t>
            </a:r>
            <a:r>
              <a:rPr lang="vi-VN" sz="2000" dirty="0">
                <a:solidFill>
                  <a:prstClr val="black"/>
                </a:solidFill>
                <a:latin typeface="Times New Roman" panose="02020603050405020304" pitchFamily="18" charset="0"/>
                <a:cs typeface="Times New Roman" panose="02020603050405020304" pitchFamily="18" charset="0"/>
              </a:rPr>
              <a:t>trong kế hoạch gửi và nhận hàng, bên cạnh yêu cầu vận tải</a:t>
            </a:r>
            <a:r>
              <a:rPr lang="en-US" sz="2000" dirty="0">
                <a:solidFill>
                  <a:prstClr val="black"/>
                </a:solidFill>
                <a:latin typeface="Times New Roman" panose="02020603050405020304" pitchFamily="18" charset="0"/>
                <a:cs typeface="Times New Roman" panose="02020603050405020304" pitchFamily="18" charset="0"/>
              </a:rPr>
              <a:t> </a:t>
            </a:r>
            <a:r>
              <a:rPr lang="vi-VN" sz="2000" dirty="0">
                <a:solidFill>
                  <a:prstClr val="black"/>
                </a:solidFill>
                <a:latin typeface="Times New Roman" panose="02020603050405020304" pitchFamily="18" charset="0"/>
                <a:cs typeface="Times New Roman" panose="02020603050405020304" pitchFamily="18" charset="0"/>
              </a:rPr>
              <a:t>nhanh, vận tải phải đáp ứng đều đặn. Đây không chỉ là yêu cầu riêng </a:t>
            </a:r>
            <a:r>
              <a:rPr lang="vi-VN" sz="2000" dirty="0" smtClean="0">
                <a:solidFill>
                  <a:prstClr val="black"/>
                </a:solidFill>
                <a:latin typeface="Times New Roman" panose="02020603050405020304" pitchFamily="18" charset="0"/>
                <a:cs typeface="Times New Roman" panose="02020603050405020304" pitchFamily="18" charset="0"/>
              </a:rPr>
              <a:t>đối</a:t>
            </a:r>
            <a:r>
              <a:rPr lang="en-US" sz="2000" dirty="0" smtClean="0">
                <a:solidFill>
                  <a:prstClr val="black"/>
                </a:solidFill>
                <a:latin typeface="Times New Roman" panose="02020603050405020304" pitchFamily="18" charset="0"/>
                <a:cs typeface="Times New Roman" panose="02020603050405020304" pitchFamily="18" charset="0"/>
              </a:rPr>
              <a:t> </a:t>
            </a:r>
            <a:r>
              <a:rPr lang="vi-VN" sz="2000" dirty="0" smtClean="0">
                <a:solidFill>
                  <a:prstClr val="black"/>
                </a:solidFill>
                <a:latin typeface="Times New Roman" panose="02020603050405020304" pitchFamily="18" charset="0"/>
                <a:cs typeface="Times New Roman" panose="02020603050405020304" pitchFamily="18" charset="0"/>
              </a:rPr>
              <a:t>với </a:t>
            </a:r>
            <a:r>
              <a:rPr lang="vi-VN" sz="2000" dirty="0">
                <a:solidFill>
                  <a:prstClr val="black"/>
                </a:solidFill>
                <a:latin typeface="Times New Roman" panose="02020603050405020304" pitchFamily="18" charset="0"/>
                <a:cs typeface="Times New Roman" panose="02020603050405020304" pitchFamily="18" charset="0"/>
              </a:rPr>
              <a:t>vận tải mà là của tất cả các ngành nghề sản xuất kinh </a:t>
            </a:r>
            <a:r>
              <a:rPr lang="vi-VN" sz="2000" dirty="0" smtClean="0">
                <a:solidFill>
                  <a:prstClr val="black"/>
                </a:solidFill>
                <a:latin typeface="Times New Roman" panose="02020603050405020304" pitchFamily="18" charset="0"/>
                <a:cs typeface="Times New Roman" panose="02020603050405020304" pitchFamily="18" charset="0"/>
              </a:rPr>
              <a:t>doanh</a:t>
            </a:r>
            <a:endParaRPr lang="en-US" sz="2000" dirty="0" smtClean="0">
              <a:solidFill>
                <a:prstClr val="black"/>
              </a:solidFill>
              <a:latin typeface="Times New Roman" panose="02020603050405020304" pitchFamily="18" charset="0"/>
              <a:cs typeface="Times New Roman" panose="02020603050405020304" pitchFamily="18" charset="0"/>
            </a:endParaRPr>
          </a:p>
          <a:p>
            <a:pPr lvl="0" algn="just">
              <a:spcBef>
                <a:spcPts val="600"/>
              </a:spcBef>
              <a:spcAft>
                <a:spcPts val="600"/>
              </a:spcAft>
            </a:pPr>
            <a:r>
              <a:rPr lang="en-US" sz="2000" i="1" dirty="0" err="1" smtClean="0">
                <a:solidFill>
                  <a:prstClr val="black"/>
                </a:solidFill>
                <a:latin typeface="Times New Roman" panose="02020603050405020304" pitchFamily="18" charset="0"/>
                <a:cs typeface="Times New Roman" panose="02020603050405020304" pitchFamily="18" charset="0"/>
              </a:rPr>
              <a:t>Ví</a:t>
            </a:r>
            <a:r>
              <a:rPr lang="en-US" sz="2000" i="1" dirty="0" smtClean="0">
                <a:solidFill>
                  <a:prstClr val="black"/>
                </a:solidFill>
                <a:latin typeface="Times New Roman" panose="02020603050405020304" pitchFamily="18" charset="0"/>
                <a:cs typeface="Times New Roman" panose="02020603050405020304" pitchFamily="18" charset="0"/>
              </a:rPr>
              <a:t> </a:t>
            </a:r>
            <a:r>
              <a:rPr lang="en-US" sz="2000" i="1" dirty="0" err="1" smtClean="0">
                <a:solidFill>
                  <a:prstClr val="black"/>
                </a:solidFill>
                <a:latin typeface="Times New Roman" panose="02020603050405020304" pitchFamily="18" charset="0"/>
                <a:cs typeface="Times New Roman" panose="02020603050405020304" pitchFamily="18" charset="0"/>
              </a:rPr>
              <a:t>dụ</a:t>
            </a:r>
            <a:r>
              <a:rPr lang="en-US" sz="2000" i="1" dirty="0" smtClean="0">
                <a:solidFill>
                  <a:prstClr val="black"/>
                </a:solidFill>
                <a:latin typeface="Times New Roman" panose="02020603050405020304" pitchFamily="18" charset="0"/>
                <a:cs typeface="Times New Roman" panose="02020603050405020304" pitchFamily="18" charset="0"/>
              </a:rPr>
              <a:t>: </a:t>
            </a:r>
            <a:r>
              <a:rPr lang="vi-VN" sz="2000" dirty="0" smtClean="0">
                <a:solidFill>
                  <a:prstClr val="black"/>
                </a:solidFill>
                <a:latin typeface="Times New Roman" panose="02020603050405020304" pitchFamily="18" charset="0"/>
                <a:cs typeface="Times New Roman" panose="02020603050405020304" pitchFamily="18" charset="0"/>
              </a:rPr>
              <a:t>Người </a:t>
            </a:r>
            <a:r>
              <a:rPr lang="vi-VN" sz="2000" dirty="0">
                <a:solidFill>
                  <a:prstClr val="black"/>
                </a:solidFill>
                <a:latin typeface="Times New Roman" panose="02020603050405020304" pitchFamily="18" charset="0"/>
                <a:cs typeface="Times New Roman" panose="02020603050405020304" pitchFamily="18" charset="0"/>
              </a:rPr>
              <a:t>tiêu dùng rất cần mua một bộ quần áo thời trang được giao đúng </a:t>
            </a:r>
            <a:r>
              <a:rPr lang="vi-VN" sz="2000" dirty="0" smtClean="0">
                <a:solidFill>
                  <a:prstClr val="black"/>
                </a:solidFill>
                <a:latin typeface="Times New Roman" panose="02020603050405020304" pitchFamily="18" charset="0"/>
                <a:cs typeface="Times New Roman" panose="02020603050405020304" pitchFamily="18" charset="0"/>
              </a:rPr>
              <a:t>thời</a:t>
            </a:r>
            <a:r>
              <a:rPr lang="en-US" sz="2000" dirty="0" smtClean="0">
                <a:solidFill>
                  <a:prstClr val="black"/>
                </a:solidFill>
                <a:latin typeface="Times New Roman" panose="02020603050405020304" pitchFamily="18" charset="0"/>
                <a:cs typeface="Times New Roman" panose="02020603050405020304" pitchFamily="18" charset="0"/>
              </a:rPr>
              <a:t> </a:t>
            </a:r>
            <a:r>
              <a:rPr lang="vi-VN" sz="2000" dirty="0" smtClean="0">
                <a:solidFill>
                  <a:prstClr val="black"/>
                </a:solidFill>
                <a:latin typeface="Times New Roman" panose="02020603050405020304" pitchFamily="18" charset="0"/>
                <a:cs typeface="Times New Roman" panose="02020603050405020304" pitchFamily="18" charset="0"/>
              </a:rPr>
              <a:t>điểm </a:t>
            </a:r>
            <a:r>
              <a:rPr lang="vi-VN" sz="2000" dirty="0">
                <a:solidFill>
                  <a:prstClr val="black"/>
                </a:solidFill>
                <a:latin typeface="Times New Roman" panose="02020603050405020304" pitchFamily="18" charset="0"/>
                <a:cs typeface="Times New Roman" panose="02020603050405020304" pitchFamily="18" charset="0"/>
              </a:rPr>
              <a:t>họ cần đi dự tiệc, lễ hội cùng bạn bè, một người khác cần một chiếc </a:t>
            </a:r>
            <a:r>
              <a:rPr lang="vi-VN" sz="2000" dirty="0" smtClean="0">
                <a:solidFill>
                  <a:prstClr val="black"/>
                </a:solidFill>
                <a:latin typeface="Times New Roman" panose="02020603050405020304" pitchFamily="18" charset="0"/>
                <a:cs typeface="Times New Roman" panose="02020603050405020304" pitchFamily="18" charset="0"/>
              </a:rPr>
              <a:t>xe</a:t>
            </a:r>
            <a:r>
              <a:rPr lang="en-US" sz="2000" dirty="0" smtClean="0">
                <a:solidFill>
                  <a:prstClr val="black"/>
                </a:solidFill>
                <a:latin typeface="Times New Roman" panose="02020603050405020304" pitchFamily="18" charset="0"/>
                <a:cs typeface="Times New Roman" panose="02020603050405020304" pitchFamily="18" charset="0"/>
              </a:rPr>
              <a:t> </a:t>
            </a:r>
            <a:r>
              <a:rPr lang="vi-VN" sz="2000" dirty="0" smtClean="0">
                <a:solidFill>
                  <a:prstClr val="black"/>
                </a:solidFill>
                <a:latin typeface="Times New Roman" panose="02020603050405020304" pitchFamily="18" charset="0"/>
                <a:cs typeface="Times New Roman" panose="02020603050405020304" pitchFamily="18" charset="0"/>
              </a:rPr>
              <a:t>làm </a:t>
            </a:r>
            <a:r>
              <a:rPr lang="vi-VN" sz="2000" dirty="0">
                <a:solidFill>
                  <a:prstClr val="black"/>
                </a:solidFill>
                <a:latin typeface="Times New Roman" panose="02020603050405020304" pitchFamily="18" charset="0"/>
                <a:cs typeface="Times New Roman" panose="02020603050405020304" pitchFamily="18" charset="0"/>
              </a:rPr>
              <a:t>phương tiện đi lại đúng thời điểm họ cần. </a:t>
            </a:r>
            <a:endParaRPr lang="en-US" sz="2000" dirty="0">
              <a:solidFill>
                <a:prstClr val="black"/>
              </a:solidFill>
              <a:latin typeface="Times New Roman" panose="02020603050405020304" pitchFamily="18" charset="0"/>
              <a:cs typeface="Times New Roman" panose="02020603050405020304" pitchFamily="18" charset="0"/>
            </a:endParaRPr>
          </a:p>
          <a:p>
            <a:pPr marL="342900" lvl="0" indent="-342900" algn="just">
              <a:spcBef>
                <a:spcPts val="600"/>
              </a:spcBef>
              <a:spcAft>
                <a:spcPts val="600"/>
              </a:spcAft>
              <a:buFont typeface="Wingdings" panose="05000000000000000000" pitchFamily="2" charset="2"/>
              <a:buChar char="v"/>
            </a:pPr>
            <a:r>
              <a:rPr lang="vi-VN" sz="2000" dirty="0">
                <a:solidFill>
                  <a:prstClr val="black"/>
                </a:solidFill>
                <a:latin typeface="Times New Roman" panose="02020603050405020304" pitchFamily="18" charset="0"/>
                <a:cs typeface="Times New Roman" panose="02020603050405020304" pitchFamily="18" charset="0"/>
              </a:rPr>
              <a:t>Mọi nhu cầu của con người</a:t>
            </a:r>
            <a:r>
              <a:rPr lang="en-US" sz="2000" dirty="0">
                <a:solidFill>
                  <a:prstClr val="black"/>
                </a:solidFill>
                <a:latin typeface="Times New Roman" panose="02020603050405020304" pitchFamily="18" charset="0"/>
                <a:cs typeface="Times New Roman" panose="02020603050405020304" pitchFamily="18" charset="0"/>
              </a:rPr>
              <a:t> </a:t>
            </a:r>
            <a:r>
              <a:rPr lang="vi-VN" sz="2000" dirty="0">
                <a:solidFill>
                  <a:prstClr val="black"/>
                </a:solidFill>
                <a:latin typeface="Times New Roman" panose="02020603050405020304" pitchFamily="18" charset="0"/>
                <a:cs typeface="Times New Roman" panose="02020603050405020304" pitchFamily="18" charset="0"/>
              </a:rPr>
              <a:t>về ăn, mặc, ở, làm việc, giải trí...đều cần đúng thời điểm, với độ chính xác</a:t>
            </a:r>
            <a:r>
              <a:rPr lang="en-US" sz="2000" dirty="0">
                <a:solidFill>
                  <a:prstClr val="black"/>
                </a:solidFill>
                <a:latin typeface="Times New Roman" panose="02020603050405020304" pitchFamily="18" charset="0"/>
                <a:cs typeface="Times New Roman" panose="02020603050405020304" pitchFamily="18" charset="0"/>
              </a:rPr>
              <a:t> </a:t>
            </a:r>
            <a:r>
              <a:rPr lang="vi-VN" sz="2000" dirty="0">
                <a:solidFill>
                  <a:prstClr val="black"/>
                </a:solidFill>
                <a:latin typeface="Times New Roman" panose="02020603050405020304" pitchFamily="18" charset="0"/>
                <a:cs typeface="Times New Roman" panose="02020603050405020304" pitchFamily="18" charset="0"/>
              </a:rPr>
              <a:t>cao theo lịch trình lập sẵn. </a:t>
            </a:r>
            <a:r>
              <a:rPr lang="vi-VN" sz="2000" dirty="0" smtClean="0">
                <a:solidFill>
                  <a:prstClr val="black"/>
                </a:solidFill>
                <a:latin typeface="Times New Roman" panose="02020603050405020304" pitchFamily="18" charset="0"/>
                <a:cs typeface="Times New Roman" panose="02020603050405020304" pitchFamily="18" charset="0"/>
              </a:rPr>
              <a:t>Vận </a:t>
            </a:r>
            <a:r>
              <a:rPr lang="vi-VN" sz="2000" dirty="0">
                <a:solidFill>
                  <a:prstClr val="black"/>
                </a:solidFill>
                <a:latin typeface="Times New Roman" panose="02020603050405020304" pitchFamily="18" charset="0"/>
                <a:cs typeface="Times New Roman" panose="02020603050405020304" pitchFamily="18" charset="0"/>
              </a:rPr>
              <a:t>tải phục vụ hoạt động sống của con người,</a:t>
            </a:r>
            <a:r>
              <a:rPr lang="en-US" sz="2000" dirty="0">
                <a:solidFill>
                  <a:prstClr val="black"/>
                </a:solidFill>
                <a:latin typeface="Times New Roman" panose="02020603050405020304" pitchFamily="18" charset="0"/>
                <a:cs typeface="Times New Roman" panose="02020603050405020304" pitchFamily="18" charset="0"/>
              </a:rPr>
              <a:t> </a:t>
            </a:r>
            <a:r>
              <a:rPr lang="vi-VN" sz="2000" dirty="0">
                <a:solidFill>
                  <a:prstClr val="black"/>
                </a:solidFill>
                <a:latin typeface="Times New Roman" panose="02020603050405020304" pitchFamily="18" charset="0"/>
                <a:cs typeface="Times New Roman" panose="02020603050405020304" pitchFamily="18" charset="0"/>
              </a:rPr>
              <a:t>thường xuyên đáp ứng yêu cầu này của khách hàng</a:t>
            </a:r>
            <a:r>
              <a:rPr lang="vi-VN" sz="2000" dirty="0" smtClean="0">
                <a:solidFill>
                  <a:prstClr val="black"/>
                </a:solidFill>
                <a:latin typeface="Times New Roman" panose="02020603050405020304" pitchFamily="18" charset="0"/>
                <a:cs typeface="Times New Roman" panose="02020603050405020304" pitchFamily="18" charset="0"/>
              </a:rPr>
              <a:t>.</a:t>
            </a:r>
            <a:endParaRPr lang="en-US" sz="2000" dirty="0" smtClean="0">
              <a:solidFill>
                <a:prstClr val="black"/>
              </a:solidFill>
              <a:latin typeface="Times New Roman" panose="02020603050405020304" pitchFamily="18" charset="0"/>
              <a:cs typeface="Times New Roman" panose="02020603050405020304" pitchFamily="18" charset="0"/>
            </a:endParaRPr>
          </a:p>
          <a:p>
            <a:pPr marL="342900" lvl="0" indent="-342900" algn="just">
              <a:spcBef>
                <a:spcPts val="600"/>
              </a:spcBef>
              <a:spcAft>
                <a:spcPts val="600"/>
              </a:spcAft>
              <a:buFont typeface="Wingdings" panose="05000000000000000000" pitchFamily="2" charset="2"/>
              <a:buChar char="v"/>
            </a:pPr>
            <a:r>
              <a:rPr lang="en-US" sz="2000" dirty="0">
                <a:solidFill>
                  <a:prstClr val="black"/>
                </a:solidFill>
                <a:latin typeface="Times New Roman" panose="02020603050405020304" pitchFamily="18" charset="0"/>
                <a:cs typeface="Times New Roman" panose="02020603050405020304" pitchFamily="18" charset="0"/>
              </a:rPr>
              <a:t>Đ</a:t>
            </a:r>
            <a:r>
              <a:rPr lang="vi-VN" sz="2000" dirty="0" smtClean="0">
                <a:solidFill>
                  <a:prstClr val="black"/>
                </a:solidFill>
                <a:latin typeface="Times New Roman" panose="02020603050405020304" pitchFamily="18" charset="0"/>
                <a:cs typeface="Times New Roman" panose="02020603050405020304" pitchFamily="18" charset="0"/>
              </a:rPr>
              <a:t>ảm </a:t>
            </a:r>
            <a:r>
              <a:rPr lang="vi-VN" sz="2000" dirty="0">
                <a:solidFill>
                  <a:prstClr val="black"/>
                </a:solidFill>
                <a:latin typeface="Times New Roman" panose="02020603050405020304" pitchFamily="18" charset="0"/>
                <a:cs typeface="Times New Roman" panose="02020603050405020304" pitchFamily="18" charset="0"/>
              </a:rPr>
              <a:t>bảo được sự đúng hạn sẽ giúp cho khách hàng của nhà vận tải </a:t>
            </a:r>
            <a:r>
              <a:rPr lang="en-US" sz="2000" dirty="0" smtClean="0">
                <a:solidFill>
                  <a:prstClr val="black"/>
                </a:solidFill>
                <a:latin typeface="Times New Roman" panose="02020603050405020304" pitchFamily="18" charset="0"/>
                <a:cs typeface="Times New Roman" panose="02020603050405020304" pitchFamily="18" charset="0"/>
              </a:rPr>
              <a:t>h</a:t>
            </a:r>
            <a:r>
              <a:rPr lang="vi-VN" sz="2000" dirty="0" smtClean="0">
                <a:solidFill>
                  <a:prstClr val="black"/>
                </a:solidFill>
                <a:latin typeface="Times New Roman" panose="02020603050405020304" pitchFamily="18" charset="0"/>
                <a:cs typeface="Times New Roman" panose="02020603050405020304" pitchFamily="18" charset="0"/>
              </a:rPr>
              <a:t>oàn </a:t>
            </a:r>
            <a:r>
              <a:rPr lang="en-US" sz="2000" dirty="0">
                <a:solidFill>
                  <a:prstClr val="black"/>
                </a:solidFill>
                <a:latin typeface="Times New Roman" panose="02020603050405020304" pitchFamily="18" charset="0"/>
                <a:cs typeface="Times New Roman" panose="02020603050405020304" pitchFamily="18" charset="0"/>
              </a:rPr>
              <a:t>t</a:t>
            </a:r>
            <a:r>
              <a:rPr lang="vi-VN" sz="2000" dirty="0" smtClean="0">
                <a:solidFill>
                  <a:prstClr val="black"/>
                </a:solidFill>
                <a:latin typeface="Times New Roman" panose="02020603050405020304" pitchFamily="18" charset="0"/>
                <a:cs typeface="Times New Roman" panose="02020603050405020304" pitchFamily="18" charset="0"/>
              </a:rPr>
              <a:t>hành </a:t>
            </a:r>
            <a:r>
              <a:rPr lang="en-US" sz="2000" dirty="0">
                <a:solidFill>
                  <a:prstClr val="black"/>
                </a:solidFill>
                <a:latin typeface="Times New Roman" panose="02020603050405020304" pitchFamily="18" charset="0"/>
                <a:cs typeface="Times New Roman" panose="02020603050405020304" pitchFamily="18" charset="0"/>
              </a:rPr>
              <a:t>c</a:t>
            </a:r>
            <a:r>
              <a:rPr lang="vi-VN" sz="2000" dirty="0" smtClean="0">
                <a:solidFill>
                  <a:prstClr val="black"/>
                </a:solidFill>
                <a:latin typeface="Times New Roman" panose="02020603050405020304" pitchFamily="18" charset="0"/>
                <a:cs typeface="Times New Roman" panose="02020603050405020304" pitchFamily="18" charset="0"/>
              </a:rPr>
              <a:t>hiến </a:t>
            </a:r>
            <a:r>
              <a:rPr lang="en-US" sz="2000" dirty="0">
                <a:solidFill>
                  <a:prstClr val="black"/>
                </a:solidFill>
                <a:latin typeface="Times New Roman" panose="02020603050405020304" pitchFamily="18" charset="0"/>
                <a:cs typeface="Times New Roman" panose="02020603050405020304" pitchFamily="18" charset="0"/>
              </a:rPr>
              <a:t>l</a:t>
            </a:r>
            <a:r>
              <a:rPr lang="vi-VN" sz="2000" dirty="0" smtClean="0">
                <a:solidFill>
                  <a:prstClr val="black"/>
                </a:solidFill>
                <a:latin typeface="Times New Roman" panose="02020603050405020304" pitchFamily="18" charset="0"/>
                <a:cs typeface="Times New Roman" panose="02020603050405020304" pitchFamily="18" charset="0"/>
              </a:rPr>
              <a:t>ược </a:t>
            </a:r>
            <a:r>
              <a:rPr lang="vi-VN" sz="2000" dirty="0">
                <a:solidFill>
                  <a:prstClr val="black"/>
                </a:solidFill>
                <a:latin typeface="Times New Roman" panose="02020603050405020304" pitchFamily="18" charset="0"/>
                <a:cs typeface="Times New Roman" panose="02020603050405020304" pitchFamily="18" charset="0"/>
              </a:rPr>
              <a:t>phân phối hàng hóa ra thị trường</a:t>
            </a:r>
            <a:r>
              <a:rPr lang="en-US" sz="2000" dirty="0">
                <a:solidFill>
                  <a:prstClr val="black"/>
                </a:solidFill>
                <a:latin typeface="Times New Roman" panose="02020603050405020304" pitchFamily="18" charset="0"/>
                <a:cs typeface="Times New Roman" panose="02020603050405020304" pitchFamily="18" charset="0"/>
              </a:rPr>
              <a:t> </a:t>
            </a:r>
            <a:r>
              <a:rPr lang="en-US" sz="2000" dirty="0" err="1">
                <a:solidFill>
                  <a:prstClr val="black"/>
                </a:solidFill>
                <a:latin typeface="Times New Roman" panose="02020603050405020304" pitchFamily="18" charset="0"/>
                <a:cs typeface="Times New Roman" panose="02020603050405020304" pitchFamily="18" charset="0"/>
              </a:rPr>
              <a:t>trong</a:t>
            </a:r>
            <a:r>
              <a:rPr lang="vi-VN" sz="2000" dirty="0">
                <a:solidFill>
                  <a:prstClr val="black"/>
                </a:solidFill>
                <a:latin typeface="Times New Roman" panose="02020603050405020304" pitchFamily="18" charset="0"/>
                <a:cs typeface="Times New Roman" panose="02020603050405020304" pitchFamily="18" charset="0"/>
              </a:rPr>
              <a:t> chiến lược </a:t>
            </a:r>
            <a:r>
              <a:rPr lang="en-US" sz="2000" dirty="0">
                <a:solidFill>
                  <a:prstClr val="black"/>
                </a:solidFill>
                <a:latin typeface="Times New Roman" panose="02020603050405020304" pitchFamily="18" charset="0"/>
                <a:cs typeface="Times New Roman" panose="02020603050405020304" pitchFamily="18" charset="0"/>
              </a:rPr>
              <a:t>marketing mix</a:t>
            </a:r>
          </a:p>
          <a:p>
            <a:pPr marL="342900" lvl="0" indent="-342900" algn="just">
              <a:spcBef>
                <a:spcPts val="600"/>
              </a:spcBef>
              <a:spcAft>
                <a:spcPts val="600"/>
              </a:spcAft>
              <a:buFont typeface="Wingdings" panose="05000000000000000000" pitchFamily="2" charset="2"/>
              <a:buChar char="v"/>
            </a:pPr>
            <a:endParaRPr lang="en-US" sz="2000" dirty="0">
              <a:solidFill>
                <a:prstClr val="black"/>
              </a:solidFill>
              <a:latin typeface="Times New Roman" panose="02020603050405020304" pitchFamily="18" charset="0"/>
              <a:cs typeface="Times New Roman" panose="02020603050405020304" pitchFamily="18" charset="0"/>
            </a:endParaRPr>
          </a:p>
          <a:p>
            <a:pPr marL="342900" lvl="0" indent="-342900" algn="just">
              <a:spcBef>
                <a:spcPts val="600"/>
              </a:spcBef>
              <a:spcAft>
                <a:spcPts val="600"/>
              </a:spcAft>
              <a:buFont typeface="Wingdings" panose="05000000000000000000" pitchFamily="2" charset="2"/>
              <a:buChar char="v"/>
            </a:pPr>
            <a:endParaRPr lang="en-US" sz="2000" dirty="0">
              <a:solidFill>
                <a:prstClr val="black"/>
              </a:solidFill>
              <a:latin typeface="Times New Roman" panose="02020603050405020304" pitchFamily="18" charset="0"/>
              <a:cs typeface="Times New Roman" panose="02020603050405020304" pitchFamily="18" charset="0"/>
            </a:endParaRPr>
          </a:p>
        </p:txBody>
      </p:sp>
      <p:pic>
        <p:nvPicPr>
          <p:cNvPr id="8" name="Picture 7"/>
          <p:cNvPicPr>
            <a:picLocks noChangeAspect="1"/>
          </p:cNvPicPr>
          <p:nvPr/>
        </p:nvPicPr>
        <p:blipFill>
          <a:blip r:embed="rId3"/>
          <a:stretch>
            <a:fillRect/>
          </a:stretch>
        </p:blipFill>
        <p:spPr>
          <a:xfrm>
            <a:off x="2514600" y="5145608"/>
            <a:ext cx="1773060" cy="1645459"/>
          </a:xfrm>
          <a:prstGeom prst="rect">
            <a:avLst/>
          </a:prstGeom>
        </p:spPr>
      </p:pic>
      <p:pic>
        <p:nvPicPr>
          <p:cNvPr id="9" name="Picture 8"/>
          <p:cNvPicPr>
            <a:picLocks noChangeAspect="1"/>
          </p:cNvPicPr>
          <p:nvPr/>
        </p:nvPicPr>
        <p:blipFill>
          <a:blip r:embed="rId4"/>
          <a:stretch>
            <a:fillRect/>
          </a:stretch>
        </p:blipFill>
        <p:spPr>
          <a:xfrm>
            <a:off x="4509918" y="5348753"/>
            <a:ext cx="2209887" cy="1295399"/>
          </a:xfrm>
          <a:prstGeom prst="rect">
            <a:avLst/>
          </a:prstGeom>
        </p:spPr>
      </p:pic>
      <p:pic>
        <p:nvPicPr>
          <p:cNvPr id="10" name="Picture 9"/>
          <p:cNvPicPr>
            <a:picLocks noChangeAspect="1"/>
          </p:cNvPicPr>
          <p:nvPr/>
        </p:nvPicPr>
        <p:blipFill>
          <a:blip r:embed="rId5"/>
          <a:stretch>
            <a:fillRect/>
          </a:stretch>
        </p:blipFill>
        <p:spPr>
          <a:xfrm>
            <a:off x="28614" y="5145608"/>
            <a:ext cx="2327061" cy="1701690"/>
          </a:xfrm>
          <a:prstGeom prst="rect">
            <a:avLst/>
          </a:prstGeom>
        </p:spPr>
      </p:pic>
      <p:pic>
        <p:nvPicPr>
          <p:cNvPr id="11" name="Picture 10"/>
          <p:cNvPicPr>
            <a:picLocks noChangeAspect="1"/>
          </p:cNvPicPr>
          <p:nvPr/>
        </p:nvPicPr>
        <p:blipFill>
          <a:blip r:embed="rId6"/>
          <a:stretch>
            <a:fillRect/>
          </a:stretch>
        </p:blipFill>
        <p:spPr>
          <a:xfrm>
            <a:off x="6924743" y="5309727"/>
            <a:ext cx="2160437" cy="1295399"/>
          </a:xfrm>
          <a:prstGeom prst="rect">
            <a:avLst/>
          </a:prstGeom>
        </p:spPr>
      </p:pic>
    </p:spTree>
    <p:extLst>
      <p:ext uri="{BB962C8B-B14F-4D97-AF65-F5344CB8AC3E}">
        <p14:creationId xmlns:p14="http://schemas.microsoft.com/office/powerpoint/2010/main" val="9699835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circle(in)">
                                      <p:cBhvr>
                                        <p:cTn id="7" dur="20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42" presetClass="entr" presetSubtype="0" fill="hold" nodeType="clickEffect">
                                  <p:stCondLst>
                                    <p:cond delay="0"/>
                                  </p:stCondLst>
                                  <p:childTnLst>
                                    <p:set>
                                      <p:cBhvr>
                                        <p:cTn id="11" dur="1" fill="hold">
                                          <p:stCondLst>
                                            <p:cond delay="0"/>
                                          </p:stCondLst>
                                        </p:cTn>
                                        <p:tgtEl>
                                          <p:spTgt spid="6">
                                            <p:txEl>
                                              <p:pRg st="0" end="0"/>
                                            </p:txEl>
                                          </p:spTgt>
                                        </p:tgtEl>
                                        <p:attrNameLst>
                                          <p:attrName>style.visibility</p:attrName>
                                        </p:attrNameLst>
                                      </p:cBhvr>
                                      <p:to>
                                        <p:strVal val="visible"/>
                                      </p:to>
                                    </p:set>
                                    <p:animEffect transition="in" filter="fade">
                                      <p:cBhvr>
                                        <p:cTn id="12" dur="1000"/>
                                        <p:tgtEl>
                                          <p:spTgt spid="6">
                                            <p:txEl>
                                              <p:pRg st="0" end="0"/>
                                            </p:txEl>
                                          </p:spTgt>
                                        </p:tgtEl>
                                      </p:cBhvr>
                                    </p:animEffect>
                                    <p:anim calcmode="lin" valueType="num">
                                      <p:cBhvr>
                                        <p:cTn id="13" dur="1000" fill="hold"/>
                                        <p:tgtEl>
                                          <p:spTgt spid="6">
                                            <p:txEl>
                                              <p:pRg st="0" end="0"/>
                                            </p:txEl>
                                          </p:spTgt>
                                        </p:tgtEl>
                                        <p:attrNameLst>
                                          <p:attrName>ppt_x</p:attrName>
                                        </p:attrNameLst>
                                      </p:cBhvr>
                                      <p:tavLst>
                                        <p:tav tm="0">
                                          <p:val>
                                            <p:strVal val="#ppt_x"/>
                                          </p:val>
                                        </p:tav>
                                        <p:tav tm="100000">
                                          <p:val>
                                            <p:strVal val="#ppt_x"/>
                                          </p:val>
                                        </p:tav>
                                      </p:tavLst>
                                    </p:anim>
                                    <p:anim calcmode="lin" valueType="num">
                                      <p:cBhvr>
                                        <p:cTn id="14" dur="1000" fill="hold"/>
                                        <p:tgtEl>
                                          <p:spTgt spid="6">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42" presetClass="entr" presetSubtype="0" fill="hold" nodeType="clickEffect">
                                  <p:stCondLst>
                                    <p:cond delay="0"/>
                                  </p:stCondLst>
                                  <p:childTnLst>
                                    <p:set>
                                      <p:cBhvr>
                                        <p:cTn id="18" dur="1" fill="hold">
                                          <p:stCondLst>
                                            <p:cond delay="0"/>
                                          </p:stCondLst>
                                        </p:cTn>
                                        <p:tgtEl>
                                          <p:spTgt spid="6">
                                            <p:txEl>
                                              <p:pRg st="1" end="1"/>
                                            </p:txEl>
                                          </p:spTgt>
                                        </p:tgtEl>
                                        <p:attrNameLst>
                                          <p:attrName>style.visibility</p:attrName>
                                        </p:attrNameLst>
                                      </p:cBhvr>
                                      <p:to>
                                        <p:strVal val="visible"/>
                                      </p:to>
                                    </p:set>
                                    <p:animEffect transition="in" filter="fade">
                                      <p:cBhvr>
                                        <p:cTn id="19" dur="1000"/>
                                        <p:tgtEl>
                                          <p:spTgt spid="6">
                                            <p:txEl>
                                              <p:pRg st="1" end="1"/>
                                            </p:txEl>
                                          </p:spTgt>
                                        </p:tgtEl>
                                      </p:cBhvr>
                                    </p:animEffect>
                                    <p:anim calcmode="lin" valueType="num">
                                      <p:cBhvr>
                                        <p:cTn id="20" dur="1000" fill="hold"/>
                                        <p:tgtEl>
                                          <p:spTgt spid="6">
                                            <p:txEl>
                                              <p:pRg st="1" end="1"/>
                                            </p:txEl>
                                          </p:spTgt>
                                        </p:tgtEl>
                                        <p:attrNameLst>
                                          <p:attrName>ppt_x</p:attrName>
                                        </p:attrNameLst>
                                      </p:cBhvr>
                                      <p:tavLst>
                                        <p:tav tm="0">
                                          <p:val>
                                            <p:strVal val="#ppt_x"/>
                                          </p:val>
                                        </p:tav>
                                        <p:tav tm="100000">
                                          <p:val>
                                            <p:strVal val="#ppt_x"/>
                                          </p:val>
                                        </p:tav>
                                      </p:tavLst>
                                    </p:anim>
                                    <p:anim calcmode="lin" valueType="num">
                                      <p:cBhvr>
                                        <p:cTn id="21" dur="1000" fill="hold"/>
                                        <p:tgtEl>
                                          <p:spTgt spid="6">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16" presetClass="entr" presetSubtype="21" fill="hold" nodeType="clickEffect">
                                  <p:stCondLst>
                                    <p:cond delay="0"/>
                                  </p:stCondLst>
                                  <p:childTnLst>
                                    <p:set>
                                      <p:cBhvr>
                                        <p:cTn id="25" dur="1" fill="hold">
                                          <p:stCondLst>
                                            <p:cond delay="0"/>
                                          </p:stCondLst>
                                        </p:cTn>
                                        <p:tgtEl>
                                          <p:spTgt spid="6">
                                            <p:txEl>
                                              <p:pRg st="2" end="2"/>
                                            </p:txEl>
                                          </p:spTgt>
                                        </p:tgtEl>
                                        <p:attrNameLst>
                                          <p:attrName>style.visibility</p:attrName>
                                        </p:attrNameLst>
                                      </p:cBhvr>
                                      <p:to>
                                        <p:strVal val="visible"/>
                                      </p:to>
                                    </p:set>
                                    <p:animEffect transition="in" filter="barn(inVertical)">
                                      <p:cBhvr>
                                        <p:cTn id="26" dur="500"/>
                                        <p:tgtEl>
                                          <p:spTgt spid="6">
                                            <p:txEl>
                                              <p:pRg st="2" end="2"/>
                                            </p:txEl>
                                          </p:spTgt>
                                        </p:tgtEl>
                                      </p:cBhvr>
                                    </p:animEffect>
                                  </p:childTnLst>
                                </p:cTn>
                              </p:par>
                            </p:childTnLst>
                          </p:cTn>
                        </p:par>
                      </p:childTnLst>
                    </p:cTn>
                  </p:par>
                  <p:par>
                    <p:cTn id="27" fill="hold">
                      <p:stCondLst>
                        <p:cond delay="indefinite"/>
                      </p:stCondLst>
                      <p:childTnLst>
                        <p:par>
                          <p:cTn id="28" fill="hold">
                            <p:stCondLst>
                              <p:cond delay="0"/>
                            </p:stCondLst>
                            <p:childTnLst>
                              <p:par>
                                <p:cTn id="29" presetID="16" presetClass="entr" presetSubtype="21" fill="hold" nodeType="clickEffect">
                                  <p:stCondLst>
                                    <p:cond delay="0"/>
                                  </p:stCondLst>
                                  <p:childTnLst>
                                    <p:set>
                                      <p:cBhvr>
                                        <p:cTn id="30" dur="1" fill="hold">
                                          <p:stCondLst>
                                            <p:cond delay="0"/>
                                          </p:stCondLst>
                                        </p:cTn>
                                        <p:tgtEl>
                                          <p:spTgt spid="6">
                                            <p:txEl>
                                              <p:pRg st="3" end="3"/>
                                            </p:txEl>
                                          </p:spTgt>
                                        </p:tgtEl>
                                        <p:attrNameLst>
                                          <p:attrName>style.visibility</p:attrName>
                                        </p:attrNameLst>
                                      </p:cBhvr>
                                      <p:to>
                                        <p:strVal val="visible"/>
                                      </p:to>
                                    </p:set>
                                    <p:animEffect transition="in" filter="barn(inVertical)">
                                      <p:cBhvr>
                                        <p:cTn id="31" dur="500"/>
                                        <p:tgtEl>
                                          <p:spTgt spid="6">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28600" y="576590"/>
            <a:ext cx="5569153" cy="523220"/>
          </a:xfrm>
          <a:prstGeom prst="rect">
            <a:avLst/>
          </a:prstGeom>
        </p:spPr>
        <p:txBody>
          <a:bodyPr wrap="none">
            <a:spAutoFit/>
          </a:bodyPr>
          <a:lstStyle/>
          <a:p>
            <a:pPr marL="457200" indent="-457200">
              <a:buFont typeface="Wingdings" panose="05000000000000000000" pitchFamily="2" charset="2"/>
              <a:buChar char="v"/>
            </a:pPr>
            <a:r>
              <a:rPr lang="en-US" sz="2800" b="1" i="1" dirty="0" err="1" smtClean="0">
                <a:solidFill>
                  <a:srgbClr val="FF0000"/>
                </a:solidFill>
                <a:latin typeface="Times New Roman"/>
                <a:ea typeface="Times New Roman"/>
              </a:rPr>
              <a:t>Các</a:t>
            </a:r>
            <a:r>
              <a:rPr lang="en-US" sz="2800" b="1" i="1" dirty="0" smtClean="0">
                <a:solidFill>
                  <a:srgbClr val="FF0000"/>
                </a:solidFill>
                <a:latin typeface="Times New Roman"/>
                <a:ea typeface="Times New Roman"/>
              </a:rPr>
              <a:t> </a:t>
            </a:r>
            <a:r>
              <a:rPr lang="en-US" sz="2800" b="1" i="1" dirty="0" err="1" smtClean="0">
                <a:solidFill>
                  <a:srgbClr val="FF0000"/>
                </a:solidFill>
                <a:latin typeface="Times New Roman"/>
                <a:ea typeface="Times New Roman"/>
              </a:rPr>
              <a:t>đặc</a:t>
            </a:r>
            <a:r>
              <a:rPr lang="en-US" sz="2800" b="1" i="1" dirty="0" smtClean="0">
                <a:solidFill>
                  <a:srgbClr val="FF0000"/>
                </a:solidFill>
                <a:latin typeface="Times New Roman"/>
                <a:ea typeface="Times New Roman"/>
              </a:rPr>
              <a:t> </a:t>
            </a:r>
            <a:r>
              <a:rPr lang="en-US" sz="2800" b="1" i="1" dirty="0" err="1" smtClean="0">
                <a:solidFill>
                  <a:srgbClr val="FF0000"/>
                </a:solidFill>
                <a:latin typeface="Times New Roman"/>
                <a:ea typeface="Times New Roman"/>
              </a:rPr>
              <a:t>trưng</a:t>
            </a:r>
            <a:r>
              <a:rPr lang="en-US" sz="2800" b="1" i="1" dirty="0" smtClean="0">
                <a:solidFill>
                  <a:srgbClr val="FF0000"/>
                </a:solidFill>
                <a:latin typeface="Times New Roman"/>
                <a:ea typeface="Times New Roman"/>
              </a:rPr>
              <a:t> </a:t>
            </a:r>
            <a:r>
              <a:rPr lang="en-US" sz="2800" b="1" i="1" dirty="0" err="1" smtClean="0">
                <a:solidFill>
                  <a:srgbClr val="FF0000"/>
                </a:solidFill>
                <a:latin typeface="Times New Roman"/>
                <a:ea typeface="Times New Roman"/>
              </a:rPr>
              <a:t>cơ</a:t>
            </a:r>
            <a:r>
              <a:rPr lang="en-US" sz="2800" b="1" i="1" dirty="0" smtClean="0">
                <a:solidFill>
                  <a:srgbClr val="FF0000"/>
                </a:solidFill>
                <a:latin typeface="Times New Roman"/>
                <a:ea typeface="Times New Roman"/>
              </a:rPr>
              <a:t> </a:t>
            </a:r>
            <a:r>
              <a:rPr lang="en-US" sz="2800" b="1" i="1" dirty="0" err="1" smtClean="0">
                <a:solidFill>
                  <a:srgbClr val="FF0000"/>
                </a:solidFill>
                <a:latin typeface="Times New Roman"/>
                <a:ea typeface="Times New Roman"/>
              </a:rPr>
              <a:t>bản</a:t>
            </a:r>
            <a:r>
              <a:rPr lang="en-US" sz="2800" b="1" i="1" dirty="0" smtClean="0">
                <a:solidFill>
                  <a:srgbClr val="FF0000"/>
                </a:solidFill>
                <a:latin typeface="Times New Roman"/>
                <a:ea typeface="Times New Roman"/>
              </a:rPr>
              <a:t> </a:t>
            </a:r>
            <a:r>
              <a:rPr lang="en-US" sz="2800" b="1" i="1" dirty="0" err="1" smtClean="0">
                <a:solidFill>
                  <a:srgbClr val="FF0000"/>
                </a:solidFill>
                <a:latin typeface="Times New Roman"/>
                <a:ea typeface="Times New Roman"/>
              </a:rPr>
              <a:t>của</a:t>
            </a:r>
            <a:r>
              <a:rPr lang="en-US" sz="2800" b="1" i="1" dirty="0" smtClean="0">
                <a:solidFill>
                  <a:srgbClr val="FF0000"/>
                </a:solidFill>
                <a:latin typeface="Times New Roman"/>
                <a:ea typeface="Times New Roman"/>
              </a:rPr>
              <a:t> </a:t>
            </a:r>
            <a:r>
              <a:rPr lang="en-US" sz="2800" b="1" i="1" dirty="0" err="1" smtClean="0">
                <a:solidFill>
                  <a:srgbClr val="FF0000"/>
                </a:solidFill>
                <a:latin typeface="Times New Roman"/>
                <a:ea typeface="Times New Roman"/>
              </a:rPr>
              <a:t>vận</a:t>
            </a:r>
            <a:r>
              <a:rPr lang="en-US" sz="2800" b="1" i="1" dirty="0" smtClean="0">
                <a:solidFill>
                  <a:srgbClr val="FF0000"/>
                </a:solidFill>
                <a:latin typeface="Times New Roman"/>
                <a:ea typeface="Times New Roman"/>
              </a:rPr>
              <a:t> </a:t>
            </a:r>
            <a:r>
              <a:rPr lang="en-US" sz="2800" b="1" i="1" dirty="0" err="1" smtClean="0">
                <a:solidFill>
                  <a:srgbClr val="FF0000"/>
                </a:solidFill>
                <a:latin typeface="Times New Roman"/>
                <a:ea typeface="Times New Roman"/>
              </a:rPr>
              <a:t>tải</a:t>
            </a:r>
            <a:endParaRPr lang="en-US" sz="2800" b="1" i="1" dirty="0">
              <a:solidFill>
                <a:srgbClr val="FF0000"/>
              </a:solidFill>
            </a:endParaRPr>
          </a:p>
        </p:txBody>
      </p:sp>
      <p:pic>
        <p:nvPicPr>
          <p:cNvPr id="307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28600" y="2667000"/>
            <a:ext cx="2552700" cy="1790700"/>
          </a:xfrm>
          <a:prstGeom prst="rect">
            <a:avLst/>
          </a:prstGeom>
          <a:ln>
            <a:no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cxnSp>
        <p:nvCxnSpPr>
          <p:cNvPr id="4" name="Straight Arrow Connector 3"/>
          <p:cNvCxnSpPr/>
          <p:nvPr/>
        </p:nvCxnSpPr>
        <p:spPr>
          <a:xfrm flipV="1">
            <a:off x="2579914" y="1638300"/>
            <a:ext cx="2010028" cy="1371600"/>
          </a:xfrm>
          <a:prstGeom prst="straightConnector1">
            <a:avLst/>
          </a:prstGeom>
          <a:ln w="38100">
            <a:tailEnd type="arrow"/>
          </a:ln>
        </p:spPr>
        <p:style>
          <a:lnRef idx="3">
            <a:schemeClr val="dk1"/>
          </a:lnRef>
          <a:fillRef idx="0">
            <a:schemeClr val="dk1"/>
          </a:fillRef>
          <a:effectRef idx="2">
            <a:schemeClr val="dk1"/>
          </a:effectRef>
          <a:fontRef idx="minor">
            <a:schemeClr val="tx1"/>
          </a:fontRef>
        </p:style>
      </p:cxnSp>
      <p:sp>
        <p:nvSpPr>
          <p:cNvPr id="5" name="Rounded Rectangle 4"/>
          <p:cNvSpPr/>
          <p:nvPr/>
        </p:nvSpPr>
        <p:spPr>
          <a:xfrm>
            <a:off x="4657363" y="1099810"/>
            <a:ext cx="4144966" cy="1143000"/>
          </a:xfrm>
          <a:prstGeom prst="roundRect">
            <a:avLst/>
          </a:prstGeom>
        </p:spPr>
        <p:style>
          <a:lnRef idx="1">
            <a:schemeClr val="accent5"/>
          </a:lnRef>
          <a:fillRef idx="3">
            <a:schemeClr val="accent5"/>
          </a:fillRef>
          <a:effectRef idx="2">
            <a:schemeClr val="accent5"/>
          </a:effectRef>
          <a:fontRef idx="minor">
            <a:schemeClr val="lt1"/>
          </a:fontRef>
        </p:style>
        <p:txBody>
          <a:bodyPr rtlCol="0" anchor="ctr"/>
          <a:lstStyle/>
          <a:p>
            <a:pPr algn="ctr"/>
            <a:r>
              <a:rPr lang="en-US" sz="2800" b="1" dirty="0" err="1" smtClean="0">
                <a:latin typeface="Times New Roman" panose="02020603050405020304" pitchFamily="18" charset="0"/>
                <a:cs typeface="Times New Roman" panose="02020603050405020304" pitchFamily="18" charset="0"/>
              </a:rPr>
              <a:t>Vận</a:t>
            </a:r>
            <a:r>
              <a:rPr lang="en-US" sz="2800" b="1" dirty="0" smtClean="0">
                <a:latin typeface="Times New Roman" panose="02020603050405020304" pitchFamily="18" charset="0"/>
                <a:cs typeface="Times New Roman" panose="02020603050405020304" pitchFamily="18" charset="0"/>
              </a:rPr>
              <a:t> </a:t>
            </a:r>
            <a:r>
              <a:rPr lang="en-US" sz="2800" b="1" dirty="0" err="1" smtClean="0">
                <a:latin typeface="Times New Roman" panose="02020603050405020304" pitchFamily="18" charset="0"/>
                <a:cs typeface="Times New Roman" panose="02020603050405020304" pitchFamily="18" charset="0"/>
              </a:rPr>
              <a:t>tải</a:t>
            </a:r>
            <a:r>
              <a:rPr lang="en-US" sz="2800" b="1" dirty="0" smtClean="0">
                <a:latin typeface="Times New Roman" panose="02020603050405020304" pitchFamily="18" charset="0"/>
                <a:cs typeface="Times New Roman" panose="02020603050405020304" pitchFamily="18" charset="0"/>
              </a:rPr>
              <a:t> </a:t>
            </a:r>
            <a:r>
              <a:rPr lang="en-US" sz="2800" b="1" dirty="0" err="1" smtClean="0">
                <a:latin typeface="Times New Roman" panose="02020603050405020304" pitchFamily="18" charset="0"/>
                <a:cs typeface="Times New Roman" panose="02020603050405020304" pitchFamily="18" charset="0"/>
              </a:rPr>
              <a:t>là</a:t>
            </a:r>
            <a:r>
              <a:rPr lang="en-US" sz="2800" b="1" dirty="0" smtClean="0">
                <a:latin typeface="Times New Roman" panose="02020603050405020304" pitchFamily="18" charset="0"/>
                <a:cs typeface="Times New Roman" panose="02020603050405020304" pitchFamily="18" charset="0"/>
              </a:rPr>
              <a:t> </a:t>
            </a:r>
            <a:r>
              <a:rPr lang="en-US" sz="2800" b="1" dirty="0" err="1" smtClean="0">
                <a:latin typeface="Times New Roman" panose="02020603050405020304" pitchFamily="18" charset="0"/>
                <a:cs typeface="Times New Roman" panose="02020603050405020304" pitchFamily="18" charset="0"/>
              </a:rPr>
              <a:t>ngành</a:t>
            </a:r>
            <a:r>
              <a:rPr lang="en-US" sz="2800" b="1" dirty="0" smtClean="0">
                <a:latin typeface="Times New Roman" panose="02020603050405020304" pitchFamily="18" charset="0"/>
                <a:cs typeface="Times New Roman" panose="02020603050405020304" pitchFamily="18" charset="0"/>
              </a:rPr>
              <a:t> </a:t>
            </a:r>
            <a:r>
              <a:rPr lang="en-US" sz="2800" b="1" dirty="0" err="1" smtClean="0">
                <a:latin typeface="Times New Roman" panose="02020603050405020304" pitchFamily="18" charset="0"/>
                <a:cs typeface="Times New Roman" panose="02020603050405020304" pitchFamily="18" charset="0"/>
              </a:rPr>
              <a:t>là</a:t>
            </a:r>
            <a:r>
              <a:rPr lang="en-US" sz="2800" b="1" dirty="0" smtClean="0">
                <a:latin typeface="Times New Roman" panose="02020603050405020304" pitchFamily="18" charset="0"/>
                <a:cs typeface="Times New Roman" panose="02020603050405020304" pitchFamily="18" charset="0"/>
              </a:rPr>
              <a:t> </a:t>
            </a:r>
            <a:r>
              <a:rPr lang="en-US" sz="2800" b="1" dirty="0" err="1" smtClean="0">
                <a:latin typeface="Times New Roman" panose="02020603050405020304" pitchFamily="18" charset="0"/>
                <a:cs typeface="Times New Roman" panose="02020603050405020304" pitchFamily="18" charset="0"/>
              </a:rPr>
              <a:t>sx</a:t>
            </a:r>
            <a:r>
              <a:rPr lang="en-US" sz="2800" b="1" dirty="0" smtClean="0">
                <a:latin typeface="Times New Roman" panose="02020603050405020304" pitchFamily="18" charset="0"/>
                <a:cs typeface="Times New Roman" panose="02020603050405020304" pitchFamily="18" charset="0"/>
              </a:rPr>
              <a:t> </a:t>
            </a:r>
            <a:r>
              <a:rPr lang="en-US" sz="2800" b="1" dirty="0" err="1" smtClean="0">
                <a:latin typeface="Times New Roman" panose="02020603050405020304" pitchFamily="18" charset="0"/>
                <a:cs typeface="Times New Roman" panose="02020603050405020304" pitchFamily="18" charset="0"/>
              </a:rPr>
              <a:t>vật</a:t>
            </a:r>
            <a:r>
              <a:rPr lang="en-US" sz="2800" b="1" dirty="0" smtClean="0">
                <a:latin typeface="Times New Roman" panose="02020603050405020304" pitchFamily="18" charset="0"/>
                <a:cs typeface="Times New Roman" panose="02020603050405020304" pitchFamily="18" charset="0"/>
              </a:rPr>
              <a:t> </a:t>
            </a:r>
            <a:r>
              <a:rPr lang="en-US" sz="2800" b="1" dirty="0" err="1" smtClean="0">
                <a:latin typeface="Times New Roman" panose="02020603050405020304" pitchFamily="18" charset="0"/>
                <a:cs typeface="Times New Roman" panose="02020603050405020304" pitchFamily="18" charset="0"/>
              </a:rPr>
              <a:t>chất</a:t>
            </a:r>
            <a:endParaRPr lang="en-US" sz="2800" b="1" dirty="0">
              <a:latin typeface="Times New Roman" panose="02020603050405020304" pitchFamily="18" charset="0"/>
              <a:cs typeface="Times New Roman" panose="02020603050405020304" pitchFamily="18" charset="0"/>
            </a:endParaRPr>
          </a:p>
        </p:txBody>
      </p:sp>
      <p:sp>
        <p:nvSpPr>
          <p:cNvPr id="7" name="Rounded Rectangle 6"/>
          <p:cNvSpPr/>
          <p:nvPr/>
        </p:nvSpPr>
        <p:spPr>
          <a:xfrm>
            <a:off x="4600828" y="3048000"/>
            <a:ext cx="4144966" cy="1028700"/>
          </a:xfrm>
          <a:prstGeom prst="roundRect">
            <a:avLst/>
          </a:prstGeom>
        </p:spPr>
        <p:style>
          <a:lnRef idx="1">
            <a:schemeClr val="accent2"/>
          </a:lnRef>
          <a:fillRef idx="2">
            <a:schemeClr val="accent2"/>
          </a:fillRef>
          <a:effectRef idx="1">
            <a:schemeClr val="accent2"/>
          </a:effectRef>
          <a:fontRef idx="minor">
            <a:schemeClr val="dk1"/>
          </a:fontRef>
        </p:style>
        <p:txBody>
          <a:bodyPr rtlCol="0" anchor="ctr"/>
          <a:lstStyle/>
          <a:p>
            <a:pPr algn="ctr"/>
            <a:r>
              <a:rPr lang="en-US" sz="2800" b="1" dirty="0" err="1" smtClean="0">
                <a:latin typeface="Times New Roman" panose="02020603050405020304" pitchFamily="18" charset="0"/>
                <a:cs typeface="Times New Roman" panose="02020603050405020304" pitchFamily="18" charset="0"/>
              </a:rPr>
              <a:t>Vận</a:t>
            </a:r>
            <a:r>
              <a:rPr lang="en-US" sz="2800" b="1" dirty="0" smtClean="0">
                <a:latin typeface="Times New Roman" panose="02020603050405020304" pitchFamily="18" charset="0"/>
                <a:cs typeface="Times New Roman" panose="02020603050405020304" pitchFamily="18" charset="0"/>
              </a:rPr>
              <a:t> </a:t>
            </a:r>
            <a:r>
              <a:rPr lang="en-US" sz="2800" b="1" dirty="0" err="1" smtClean="0">
                <a:latin typeface="Times New Roman" panose="02020603050405020304" pitchFamily="18" charset="0"/>
                <a:cs typeface="Times New Roman" panose="02020603050405020304" pitchFamily="18" charset="0"/>
              </a:rPr>
              <a:t>tải</a:t>
            </a:r>
            <a:r>
              <a:rPr lang="en-US" sz="2800" b="1" dirty="0" smtClean="0">
                <a:latin typeface="Times New Roman" panose="02020603050405020304" pitchFamily="18" charset="0"/>
                <a:cs typeface="Times New Roman" panose="02020603050405020304" pitchFamily="18" charset="0"/>
              </a:rPr>
              <a:t> </a:t>
            </a:r>
            <a:r>
              <a:rPr lang="en-US" sz="2800" b="1" dirty="0" err="1" smtClean="0">
                <a:latin typeface="Times New Roman" panose="02020603050405020304" pitchFamily="18" charset="0"/>
                <a:cs typeface="Times New Roman" panose="02020603050405020304" pitchFamily="18" charset="0"/>
              </a:rPr>
              <a:t>là</a:t>
            </a:r>
            <a:r>
              <a:rPr lang="en-US" sz="2800" b="1" dirty="0" smtClean="0">
                <a:latin typeface="Times New Roman" panose="02020603050405020304" pitchFamily="18" charset="0"/>
                <a:cs typeface="Times New Roman" panose="02020603050405020304" pitchFamily="18" charset="0"/>
              </a:rPr>
              <a:t> </a:t>
            </a:r>
            <a:r>
              <a:rPr lang="en-US" sz="2800" b="1" dirty="0" err="1" smtClean="0">
                <a:latin typeface="Times New Roman" panose="02020603050405020304" pitchFamily="18" charset="0"/>
                <a:cs typeface="Times New Roman" panose="02020603050405020304" pitchFamily="18" charset="0"/>
              </a:rPr>
              <a:t>ngành</a:t>
            </a:r>
            <a:r>
              <a:rPr lang="en-US" sz="2800" b="1" dirty="0" smtClean="0">
                <a:latin typeface="Times New Roman" panose="02020603050405020304" pitchFamily="18" charset="0"/>
                <a:cs typeface="Times New Roman" panose="02020603050405020304" pitchFamily="18" charset="0"/>
              </a:rPr>
              <a:t> </a:t>
            </a:r>
            <a:r>
              <a:rPr lang="en-US" sz="2800" b="1" dirty="0" err="1" smtClean="0">
                <a:latin typeface="Times New Roman" panose="02020603050405020304" pitchFamily="18" charset="0"/>
                <a:cs typeface="Times New Roman" panose="02020603050405020304" pitchFamily="18" charset="0"/>
              </a:rPr>
              <a:t>là</a:t>
            </a:r>
            <a:r>
              <a:rPr lang="en-US" sz="2800" b="1" dirty="0" smtClean="0">
                <a:latin typeface="Times New Roman" panose="02020603050405020304" pitchFamily="18" charset="0"/>
                <a:cs typeface="Times New Roman" panose="02020603050405020304" pitchFamily="18" charset="0"/>
              </a:rPr>
              <a:t> </a:t>
            </a:r>
            <a:r>
              <a:rPr lang="en-US" sz="2800" b="1" dirty="0" err="1" smtClean="0">
                <a:latin typeface="Times New Roman" panose="02020603050405020304" pitchFamily="18" charset="0"/>
                <a:cs typeface="Times New Roman" panose="02020603050405020304" pitchFamily="18" charset="0"/>
              </a:rPr>
              <a:t>sx</a:t>
            </a:r>
            <a:r>
              <a:rPr lang="en-US" sz="2800" b="1" dirty="0" smtClean="0">
                <a:latin typeface="Times New Roman" panose="02020603050405020304" pitchFamily="18" charset="0"/>
                <a:cs typeface="Times New Roman" panose="02020603050405020304" pitchFamily="18" charset="0"/>
              </a:rPr>
              <a:t> </a:t>
            </a:r>
            <a:r>
              <a:rPr lang="en-US" sz="2800" b="1" dirty="0" err="1" smtClean="0">
                <a:latin typeface="Times New Roman" panose="02020603050405020304" pitchFamily="18" charset="0"/>
                <a:cs typeface="Times New Roman" panose="02020603050405020304" pitchFamily="18" charset="0"/>
              </a:rPr>
              <a:t>độc</a:t>
            </a:r>
            <a:r>
              <a:rPr lang="en-US" sz="2800" b="1" dirty="0" smtClean="0">
                <a:latin typeface="Times New Roman" panose="02020603050405020304" pitchFamily="18" charset="0"/>
                <a:cs typeface="Times New Roman" panose="02020603050405020304" pitchFamily="18" charset="0"/>
              </a:rPr>
              <a:t> </a:t>
            </a:r>
            <a:r>
              <a:rPr lang="en-US" sz="2800" b="1" dirty="0" err="1" smtClean="0">
                <a:latin typeface="Times New Roman" panose="02020603050405020304" pitchFamily="18" charset="0"/>
                <a:cs typeface="Times New Roman" panose="02020603050405020304" pitchFamily="18" charset="0"/>
              </a:rPr>
              <a:t>lập</a:t>
            </a:r>
            <a:endParaRPr lang="en-US" sz="2800" b="1" dirty="0">
              <a:latin typeface="Times New Roman" panose="02020603050405020304" pitchFamily="18" charset="0"/>
              <a:cs typeface="Times New Roman" panose="02020603050405020304" pitchFamily="18" charset="0"/>
            </a:endParaRPr>
          </a:p>
        </p:txBody>
      </p:sp>
      <p:sp>
        <p:nvSpPr>
          <p:cNvPr id="8" name="Rounded Rectangle 7"/>
          <p:cNvSpPr/>
          <p:nvPr/>
        </p:nvSpPr>
        <p:spPr>
          <a:xfrm>
            <a:off x="4657363" y="5124450"/>
            <a:ext cx="4144966" cy="1066800"/>
          </a:xfrm>
          <a:prstGeom prst="roundRect">
            <a:avLst/>
          </a:prstGeom>
        </p:spPr>
        <p:style>
          <a:lnRef idx="1">
            <a:schemeClr val="accent6"/>
          </a:lnRef>
          <a:fillRef idx="2">
            <a:schemeClr val="accent6"/>
          </a:fillRef>
          <a:effectRef idx="1">
            <a:schemeClr val="accent6"/>
          </a:effectRef>
          <a:fontRef idx="minor">
            <a:schemeClr val="dk1"/>
          </a:fontRef>
        </p:style>
        <p:txBody>
          <a:bodyPr rtlCol="0" anchor="ctr"/>
          <a:lstStyle/>
          <a:p>
            <a:pPr algn="ctr"/>
            <a:r>
              <a:rPr lang="en-US" sz="2800" b="1" dirty="0" err="1" smtClean="0">
                <a:latin typeface="Times New Roman" panose="02020603050405020304" pitchFamily="18" charset="0"/>
                <a:cs typeface="Times New Roman" panose="02020603050405020304" pitchFamily="18" charset="0"/>
              </a:rPr>
              <a:t>Vận</a:t>
            </a:r>
            <a:r>
              <a:rPr lang="en-US" sz="2800" b="1" dirty="0" smtClean="0">
                <a:latin typeface="Times New Roman" panose="02020603050405020304" pitchFamily="18" charset="0"/>
                <a:cs typeface="Times New Roman" panose="02020603050405020304" pitchFamily="18" charset="0"/>
              </a:rPr>
              <a:t> </a:t>
            </a:r>
            <a:r>
              <a:rPr lang="en-US" sz="2800" b="1" dirty="0" err="1" smtClean="0">
                <a:latin typeface="Times New Roman" panose="02020603050405020304" pitchFamily="18" charset="0"/>
                <a:cs typeface="Times New Roman" panose="02020603050405020304" pitchFamily="18" charset="0"/>
              </a:rPr>
              <a:t>tải</a:t>
            </a:r>
            <a:r>
              <a:rPr lang="en-US" sz="2800" b="1" dirty="0" smtClean="0">
                <a:latin typeface="Times New Roman" panose="02020603050405020304" pitchFamily="18" charset="0"/>
                <a:cs typeface="Times New Roman" panose="02020603050405020304" pitchFamily="18" charset="0"/>
              </a:rPr>
              <a:t> </a:t>
            </a:r>
            <a:r>
              <a:rPr lang="en-US" sz="2800" b="1" dirty="0" err="1" smtClean="0">
                <a:latin typeface="Times New Roman" panose="02020603050405020304" pitchFamily="18" charset="0"/>
                <a:cs typeface="Times New Roman" panose="02020603050405020304" pitchFamily="18" charset="0"/>
              </a:rPr>
              <a:t>là</a:t>
            </a:r>
            <a:r>
              <a:rPr lang="en-US" sz="2800" b="1" dirty="0" smtClean="0">
                <a:latin typeface="Times New Roman" panose="02020603050405020304" pitchFamily="18" charset="0"/>
                <a:cs typeface="Times New Roman" panose="02020603050405020304" pitchFamily="18" charset="0"/>
              </a:rPr>
              <a:t> </a:t>
            </a:r>
            <a:r>
              <a:rPr lang="en-US" sz="2800" b="1" dirty="0" err="1" smtClean="0">
                <a:latin typeface="Times New Roman" panose="02020603050405020304" pitchFamily="18" charset="0"/>
                <a:cs typeface="Times New Roman" panose="02020603050405020304" pitchFamily="18" charset="0"/>
              </a:rPr>
              <a:t>ngành</a:t>
            </a:r>
            <a:r>
              <a:rPr lang="en-US" sz="2800" b="1" dirty="0" smtClean="0">
                <a:latin typeface="Times New Roman" panose="02020603050405020304" pitchFamily="18" charset="0"/>
                <a:cs typeface="Times New Roman" panose="02020603050405020304" pitchFamily="18" charset="0"/>
              </a:rPr>
              <a:t> </a:t>
            </a:r>
            <a:r>
              <a:rPr lang="en-US" sz="2800" b="1" dirty="0" err="1" smtClean="0">
                <a:latin typeface="Times New Roman" panose="02020603050405020304" pitchFamily="18" charset="0"/>
                <a:cs typeface="Times New Roman" panose="02020603050405020304" pitchFamily="18" charset="0"/>
              </a:rPr>
              <a:t>là</a:t>
            </a:r>
            <a:r>
              <a:rPr lang="en-US" sz="2800" b="1" dirty="0" smtClean="0">
                <a:latin typeface="Times New Roman" panose="02020603050405020304" pitchFamily="18" charset="0"/>
                <a:cs typeface="Times New Roman" panose="02020603050405020304" pitchFamily="18" charset="0"/>
              </a:rPr>
              <a:t> </a:t>
            </a:r>
            <a:r>
              <a:rPr lang="en-US" sz="2800" b="1" dirty="0" err="1" smtClean="0">
                <a:latin typeface="Times New Roman" panose="02020603050405020304" pitchFamily="18" charset="0"/>
                <a:cs typeface="Times New Roman" panose="02020603050405020304" pitchFamily="18" charset="0"/>
              </a:rPr>
              <a:t>sx</a:t>
            </a:r>
            <a:r>
              <a:rPr lang="en-US" sz="2800" b="1" dirty="0" smtClean="0">
                <a:latin typeface="Times New Roman" panose="02020603050405020304" pitchFamily="18" charset="0"/>
                <a:cs typeface="Times New Roman" panose="02020603050405020304" pitchFamily="18" charset="0"/>
              </a:rPr>
              <a:t> </a:t>
            </a:r>
            <a:r>
              <a:rPr lang="en-US" sz="2800" b="1" dirty="0" err="1" smtClean="0">
                <a:latin typeface="Times New Roman" panose="02020603050405020304" pitchFamily="18" charset="0"/>
                <a:cs typeface="Times New Roman" panose="02020603050405020304" pitchFamily="18" charset="0"/>
              </a:rPr>
              <a:t>đặc</a:t>
            </a:r>
            <a:r>
              <a:rPr lang="en-US" sz="2800" b="1" dirty="0" smtClean="0">
                <a:latin typeface="Times New Roman" panose="02020603050405020304" pitchFamily="18" charset="0"/>
                <a:cs typeface="Times New Roman" panose="02020603050405020304" pitchFamily="18" charset="0"/>
              </a:rPr>
              <a:t> </a:t>
            </a:r>
            <a:r>
              <a:rPr lang="en-US" sz="2800" b="1" dirty="0" err="1" smtClean="0">
                <a:latin typeface="Times New Roman" panose="02020603050405020304" pitchFamily="18" charset="0"/>
                <a:cs typeface="Times New Roman" panose="02020603050405020304" pitchFamily="18" charset="0"/>
              </a:rPr>
              <a:t>biệt</a:t>
            </a:r>
            <a:endParaRPr lang="en-US" sz="2800" b="1" dirty="0">
              <a:latin typeface="Times New Roman" panose="02020603050405020304" pitchFamily="18" charset="0"/>
              <a:cs typeface="Times New Roman" panose="02020603050405020304" pitchFamily="18" charset="0"/>
            </a:endParaRPr>
          </a:p>
        </p:txBody>
      </p:sp>
      <p:cxnSp>
        <p:nvCxnSpPr>
          <p:cNvPr id="9" name="Straight Arrow Connector 8"/>
          <p:cNvCxnSpPr/>
          <p:nvPr/>
        </p:nvCxnSpPr>
        <p:spPr>
          <a:xfrm>
            <a:off x="2573594" y="3657600"/>
            <a:ext cx="2027234" cy="0"/>
          </a:xfrm>
          <a:prstGeom prst="straightConnector1">
            <a:avLst/>
          </a:prstGeom>
          <a:ln w="38100">
            <a:tailEnd type="arrow"/>
          </a:ln>
        </p:spPr>
        <p:style>
          <a:lnRef idx="3">
            <a:schemeClr val="dk1"/>
          </a:lnRef>
          <a:fillRef idx="0">
            <a:schemeClr val="dk1"/>
          </a:fillRef>
          <a:effectRef idx="2">
            <a:schemeClr val="dk1"/>
          </a:effectRef>
          <a:fontRef idx="minor">
            <a:schemeClr val="tx1"/>
          </a:fontRef>
        </p:style>
      </p:cxnSp>
      <p:cxnSp>
        <p:nvCxnSpPr>
          <p:cNvPr id="12" name="Straight Arrow Connector 11"/>
          <p:cNvCxnSpPr/>
          <p:nvPr/>
        </p:nvCxnSpPr>
        <p:spPr>
          <a:xfrm>
            <a:off x="2590800" y="4457700"/>
            <a:ext cx="2010028" cy="1333500"/>
          </a:xfrm>
          <a:prstGeom prst="straightConnector1">
            <a:avLst/>
          </a:prstGeom>
          <a:ln w="38100">
            <a:tailEnd type="arrow"/>
          </a:ln>
        </p:spPr>
        <p:style>
          <a:lnRef idx="3">
            <a:schemeClr val="dk1"/>
          </a:lnRef>
          <a:fillRef idx="0">
            <a:schemeClr val="dk1"/>
          </a:fillRef>
          <a:effectRef idx="2">
            <a:schemeClr val="dk1"/>
          </a:effectRef>
          <a:fontRef idx="minor">
            <a:schemeClr val="tx1"/>
          </a:fontRef>
        </p:style>
      </p:cxnSp>
      <p:sp>
        <p:nvSpPr>
          <p:cNvPr id="10" name="Rectangle 9"/>
          <p:cNvSpPr/>
          <p:nvPr/>
        </p:nvSpPr>
        <p:spPr>
          <a:xfrm>
            <a:off x="422787" y="-23497"/>
            <a:ext cx="7696200" cy="646331"/>
          </a:xfrm>
          <a:prstGeom prst="rect">
            <a:avLst/>
          </a:prstGeom>
        </p:spPr>
        <p:txBody>
          <a:bodyPr wrap="square">
            <a:spAutoFit/>
          </a:bodyPr>
          <a:lstStyle/>
          <a:p>
            <a:pPr lvl="0" algn="just">
              <a:lnSpc>
                <a:spcPct val="150000"/>
              </a:lnSpc>
            </a:pPr>
            <a:r>
              <a:rPr lang="en-US" sz="2400" b="1" cap="all"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1.1. </a:t>
            </a:r>
            <a:r>
              <a:rPr lang="en-US" sz="2400" b="1" cap="all"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Khái</a:t>
            </a:r>
            <a:r>
              <a:rPr lang="en-US" sz="2400" b="1" cap="all"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cap="all"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niệm</a:t>
            </a:r>
            <a:r>
              <a:rPr lang="en-US" sz="2400" b="1" cap="all"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cap="all"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về</a:t>
            </a:r>
            <a:r>
              <a:rPr lang="en-US" sz="2400" b="1" cap="all"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cap="all"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hành</a:t>
            </a:r>
            <a:r>
              <a:rPr lang="en-US" sz="2400" b="1" cap="all"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cap="all"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lang</a:t>
            </a:r>
            <a:r>
              <a:rPr lang="en-US" sz="2400" b="1" cap="all"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cap="all"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vận</a:t>
            </a:r>
            <a:r>
              <a:rPr lang="en-US" sz="2400" b="1" cap="all"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cap="all"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tải</a:t>
            </a:r>
            <a:endParaRPr lang="en-US" sz="2400" b="1" cap="all"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1348147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2" presetClass="entr" presetSubtype="4" fill="hold" grpId="0" nodeType="clickEffect">
                                  <p:stCondLst>
                                    <p:cond delay="0"/>
                                  </p:stCondLst>
                                  <p:childTnLst>
                                    <p:set>
                                      <p:cBhvr>
                                        <p:cTn id="10" dur="1" fill="hold">
                                          <p:stCondLst>
                                            <p:cond delay="0"/>
                                          </p:stCondLst>
                                        </p:cTn>
                                        <p:tgtEl>
                                          <p:spTgt spid="7"/>
                                        </p:tgtEl>
                                        <p:attrNameLst>
                                          <p:attrName>style.visibility</p:attrName>
                                        </p:attrNameLst>
                                      </p:cBhvr>
                                      <p:to>
                                        <p:strVal val="visible"/>
                                      </p:to>
                                    </p:set>
                                    <p:anim calcmode="lin" valueType="num">
                                      <p:cBhvr additive="base">
                                        <p:cTn id="11" dur="500" fill="hold"/>
                                        <p:tgtEl>
                                          <p:spTgt spid="7"/>
                                        </p:tgtEl>
                                        <p:attrNameLst>
                                          <p:attrName>ppt_x</p:attrName>
                                        </p:attrNameLst>
                                      </p:cBhvr>
                                      <p:tavLst>
                                        <p:tav tm="0">
                                          <p:val>
                                            <p:strVal val="#ppt_x"/>
                                          </p:val>
                                        </p:tav>
                                        <p:tav tm="100000">
                                          <p:val>
                                            <p:strVal val="#ppt_x"/>
                                          </p:val>
                                        </p:tav>
                                      </p:tavLst>
                                    </p:anim>
                                    <p:anim calcmode="lin" valueType="num">
                                      <p:cBhvr additive="base">
                                        <p:cTn id="12" dur="500" fill="hold"/>
                                        <p:tgtEl>
                                          <p:spTgt spid="7"/>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9"/>
                                        </p:tgtEl>
                                        <p:attrNameLst>
                                          <p:attrName>style.visibility</p:attrName>
                                        </p:attrNameLst>
                                      </p:cBhvr>
                                      <p:to>
                                        <p:strVal val="visible"/>
                                      </p:to>
                                    </p:set>
                                    <p:anim calcmode="lin" valueType="num">
                                      <p:cBhvr additive="base">
                                        <p:cTn id="15" dur="500" fill="hold"/>
                                        <p:tgtEl>
                                          <p:spTgt spid="9"/>
                                        </p:tgtEl>
                                        <p:attrNameLst>
                                          <p:attrName>ppt_x</p:attrName>
                                        </p:attrNameLst>
                                      </p:cBhvr>
                                      <p:tavLst>
                                        <p:tav tm="0">
                                          <p:val>
                                            <p:strVal val="#ppt_x"/>
                                          </p:val>
                                        </p:tav>
                                        <p:tav tm="100000">
                                          <p:val>
                                            <p:strVal val="#ppt_x"/>
                                          </p:val>
                                        </p:tav>
                                      </p:tavLst>
                                    </p:anim>
                                    <p:anim calcmode="lin" valueType="num">
                                      <p:cBhvr additive="base">
                                        <p:cTn id="16"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8"/>
                                        </p:tgtEl>
                                        <p:attrNameLst>
                                          <p:attrName>style.visibility</p:attrName>
                                        </p:attrNameLst>
                                      </p:cBhvr>
                                      <p:to>
                                        <p:strVal val="visible"/>
                                      </p:to>
                                    </p:set>
                                    <p:animEffect transition="in" filter="fade">
                                      <p:cBhvr>
                                        <p:cTn id="21" dur="1000"/>
                                        <p:tgtEl>
                                          <p:spTgt spid="8"/>
                                        </p:tgtEl>
                                      </p:cBhvr>
                                    </p:animEffect>
                                    <p:anim calcmode="lin" valueType="num">
                                      <p:cBhvr>
                                        <p:cTn id="22" dur="1000" fill="hold"/>
                                        <p:tgtEl>
                                          <p:spTgt spid="8"/>
                                        </p:tgtEl>
                                        <p:attrNameLst>
                                          <p:attrName>ppt_x</p:attrName>
                                        </p:attrNameLst>
                                      </p:cBhvr>
                                      <p:tavLst>
                                        <p:tav tm="0">
                                          <p:val>
                                            <p:strVal val="#ppt_x"/>
                                          </p:val>
                                        </p:tav>
                                        <p:tav tm="100000">
                                          <p:val>
                                            <p:strVal val="#ppt_x"/>
                                          </p:val>
                                        </p:tav>
                                      </p:tavLst>
                                    </p:anim>
                                    <p:anim calcmode="lin" valueType="num">
                                      <p:cBhvr>
                                        <p:cTn id="23" dur="1000" fill="hold"/>
                                        <p:tgtEl>
                                          <p:spTgt spid="8"/>
                                        </p:tgtEl>
                                        <p:attrNameLst>
                                          <p:attrName>ppt_y</p:attrName>
                                        </p:attrNameLst>
                                      </p:cBhvr>
                                      <p:tavLst>
                                        <p:tav tm="0">
                                          <p:val>
                                            <p:strVal val="#ppt_y+.1"/>
                                          </p:val>
                                        </p:tav>
                                        <p:tav tm="100000">
                                          <p:val>
                                            <p:strVal val="#ppt_y"/>
                                          </p:val>
                                        </p:tav>
                                      </p:tavLst>
                                    </p:anim>
                                  </p:childTnLst>
                                </p:cTn>
                              </p:par>
                              <p:par>
                                <p:cTn id="24" presetID="42" presetClass="entr" presetSubtype="0" fill="hold" nodeType="withEffect">
                                  <p:stCondLst>
                                    <p:cond delay="0"/>
                                  </p:stCondLst>
                                  <p:childTnLst>
                                    <p:set>
                                      <p:cBhvr>
                                        <p:cTn id="25" dur="1" fill="hold">
                                          <p:stCondLst>
                                            <p:cond delay="0"/>
                                          </p:stCondLst>
                                        </p:cTn>
                                        <p:tgtEl>
                                          <p:spTgt spid="12"/>
                                        </p:tgtEl>
                                        <p:attrNameLst>
                                          <p:attrName>style.visibility</p:attrName>
                                        </p:attrNameLst>
                                      </p:cBhvr>
                                      <p:to>
                                        <p:strVal val="visible"/>
                                      </p:to>
                                    </p:set>
                                    <p:animEffect transition="in" filter="fade">
                                      <p:cBhvr>
                                        <p:cTn id="26" dur="1000"/>
                                        <p:tgtEl>
                                          <p:spTgt spid="12"/>
                                        </p:tgtEl>
                                      </p:cBhvr>
                                    </p:animEffect>
                                    <p:anim calcmode="lin" valueType="num">
                                      <p:cBhvr>
                                        <p:cTn id="27" dur="1000" fill="hold"/>
                                        <p:tgtEl>
                                          <p:spTgt spid="12"/>
                                        </p:tgtEl>
                                        <p:attrNameLst>
                                          <p:attrName>ppt_x</p:attrName>
                                        </p:attrNameLst>
                                      </p:cBhvr>
                                      <p:tavLst>
                                        <p:tav tm="0">
                                          <p:val>
                                            <p:strVal val="#ppt_x"/>
                                          </p:val>
                                        </p:tav>
                                        <p:tav tm="100000">
                                          <p:val>
                                            <p:strVal val="#ppt_x"/>
                                          </p:val>
                                        </p:tav>
                                      </p:tavLst>
                                    </p:anim>
                                    <p:anim calcmode="lin" valueType="num">
                                      <p:cBhvr>
                                        <p:cTn id="28"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7" grpId="0" animBg="1"/>
      <p:bldP spid="8"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28600" y="576590"/>
            <a:ext cx="5569153" cy="523220"/>
          </a:xfrm>
          <a:prstGeom prst="rect">
            <a:avLst/>
          </a:prstGeom>
        </p:spPr>
        <p:txBody>
          <a:bodyPr wrap="none">
            <a:spAutoFit/>
          </a:bodyPr>
          <a:lstStyle/>
          <a:p>
            <a:pPr marL="457200" indent="-457200">
              <a:buFont typeface="Wingdings" panose="05000000000000000000" pitchFamily="2" charset="2"/>
              <a:buChar char="v"/>
            </a:pPr>
            <a:r>
              <a:rPr lang="en-US" sz="2800" b="1" i="1" dirty="0" err="1" smtClean="0">
                <a:solidFill>
                  <a:srgbClr val="FF0000"/>
                </a:solidFill>
                <a:latin typeface="Times New Roman"/>
                <a:ea typeface="Times New Roman"/>
              </a:rPr>
              <a:t>Các</a:t>
            </a:r>
            <a:r>
              <a:rPr lang="en-US" sz="2800" b="1" i="1" dirty="0" smtClean="0">
                <a:solidFill>
                  <a:srgbClr val="FF0000"/>
                </a:solidFill>
                <a:latin typeface="Times New Roman"/>
                <a:ea typeface="Times New Roman"/>
              </a:rPr>
              <a:t> </a:t>
            </a:r>
            <a:r>
              <a:rPr lang="en-US" sz="2800" b="1" i="1" dirty="0" err="1" smtClean="0">
                <a:solidFill>
                  <a:srgbClr val="FF0000"/>
                </a:solidFill>
                <a:latin typeface="Times New Roman"/>
                <a:ea typeface="Times New Roman"/>
              </a:rPr>
              <a:t>đặc</a:t>
            </a:r>
            <a:r>
              <a:rPr lang="en-US" sz="2800" b="1" i="1" dirty="0" smtClean="0">
                <a:solidFill>
                  <a:srgbClr val="FF0000"/>
                </a:solidFill>
                <a:latin typeface="Times New Roman"/>
                <a:ea typeface="Times New Roman"/>
              </a:rPr>
              <a:t> </a:t>
            </a:r>
            <a:r>
              <a:rPr lang="en-US" sz="2800" b="1" i="1" dirty="0" err="1" smtClean="0">
                <a:solidFill>
                  <a:srgbClr val="FF0000"/>
                </a:solidFill>
                <a:latin typeface="Times New Roman"/>
                <a:ea typeface="Times New Roman"/>
              </a:rPr>
              <a:t>trưng</a:t>
            </a:r>
            <a:r>
              <a:rPr lang="en-US" sz="2800" b="1" i="1" dirty="0" smtClean="0">
                <a:solidFill>
                  <a:srgbClr val="FF0000"/>
                </a:solidFill>
                <a:latin typeface="Times New Roman"/>
                <a:ea typeface="Times New Roman"/>
              </a:rPr>
              <a:t> </a:t>
            </a:r>
            <a:r>
              <a:rPr lang="en-US" sz="2800" b="1" i="1" dirty="0" err="1" smtClean="0">
                <a:solidFill>
                  <a:srgbClr val="FF0000"/>
                </a:solidFill>
                <a:latin typeface="Times New Roman"/>
                <a:ea typeface="Times New Roman"/>
              </a:rPr>
              <a:t>cơ</a:t>
            </a:r>
            <a:r>
              <a:rPr lang="en-US" sz="2800" b="1" i="1" dirty="0" smtClean="0">
                <a:solidFill>
                  <a:srgbClr val="FF0000"/>
                </a:solidFill>
                <a:latin typeface="Times New Roman"/>
                <a:ea typeface="Times New Roman"/>
              </a:rPr>
              <a:t> </a:t>
            </a:r>
            <a:r>
              <a:rPr lang="en-US" sz="2800" b="1" i="1" dirty="0" err="1" smtClean="0">
                <a:solidFill>
                  <a:srgbClr val="FF0000"/>
                </a:solidFill>
                <a:latin typeface="Times New Roman"/>
                <a:ea typeface="Times New Roman"/>
              </a:rPr>
              <a:t>bản</a:t>
            </a:r>
            <a:r>
              <a:rPr lang="en-US" sz="2800" b="1" i="1" dirty="0" smtClean="0">
                <a:solidFill>
                  <a:srgbClr val="FF0000"/>
                </a:solidFill>
                <a:latin typeface="Times New Roman"/>
                <a:ea typeface="Times New Roman"/>
              </a:rPr>
              <a:t> </a:t>
            </a:r>
            <a:r>
              <a:rPr lang="en-US" sz="2800" b="1" i="1" dirty="0" err="1" smtClean="0">
                <a:solidFill>
                  <a:srgbClr val="FF0000"/>
                </a:solidFill>
                <a:latin typeface="Times New Roman"/>
                <a:ea typeface="Times New Roman"/>
              </a:rPr>
              <a:t>của</a:t>
            </a:r>
            <a:r>
              <a:rPr lang="en-US" sz="2800" b="1" i="1" dirty="0" smtClean="0">
                <a:solidFill>
                  <a:srgbClr val="FF0000"/>
                </a:solidFill>
                <a:latin typeface="Times New Roman"/>
                <a:ea typeface="Times New Roman"/>
              </a:rPr>
              <a:t> </a:t>
            </a:r>
            <a:r>
              <a:rPr lang="en-US" sz="2800" b="1" i="1" dirty="0" err="1" smtClean="0">
                <a:solidFill>
                  <a:srgbClr val="FF0000"/>
                </a:solidFill>
                <a:latin typeface="Times New Roman"/>
                <a:ea typeface="Times New Roman"/>
              </a:rPr>
              <a:t>vận</a:t>
            </a:r>
            <a:r>
              <a:rPr lang="en-US" sz="2800" b="1" i="1" dirty="0" smtClean="0">
                <a:solidFill>
                  <a:srgbClr val="FF0000"/>
                </a:solidFill>
                <a:latin typeface="Times New Roman"/>
                <a:ea typeface="Times New Roman"/>
              </a:rPr>
              <a:t> </a:t>
            </a:r>
            <a:r>
              <a:rPr lang="en-US" sz="2800" b="1" i="1" dirty="0" err="1" smtClean="0">
                <a:solidFill>
                  <a:srgbClr val="FF0000"/>
                </a:solidFill>
                <a:latin typeface="Times New Roman"/>
                <a:ea typeface="Times New Roman"/>
              </a:rPr>
              <a:t>tải</a:t>
            </a:r>
            <a:endParaRPr lang="en-US" sz="2800" b="1" i="1" dirty="0">
              <a:solidFill>
                <a:srgbClr val="FF0000"/>
              </a:solidFill>
            </a:endParaRPr>
          </a:p>
        </p:txBody>
      </p:sp>
      <p:sp>
        <p:nvSpPr>
          <p:cNvPr id="3" name="Rectangle 2"/>
          <p:cNvSpPr/>
          <p:nvPr/>
        </p:nvSpPr>
        <p:spPr>
          <a:xfrm>
            <a:off x="422787" y="-23497"/>
            <a:ext cx="7696200" cy="646331"/>
          </a:xfrm>
          <a:prstGeom prst="rect">
            <a:avLst/>
          </a:prstGeom>
        </p:spPr>
        <p:txBody>
          <a:bodyPr wrap="square">
            <a:spAutoFit/>
          </a:bodyPr>
          <a:lstStyle/>
          <a:p>
            <a:pPr lvl="0" algn="just">
              <a:lnSpc>
                <a:spcPct val="150000"/>
              </a:lnSpc>
            </a:pPr>
            <a:r>
              <a:rPr lang="en-US" sz="2400" b="1" cap="all"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1.1. </a:t>
            </a:r>
            <a:r>
              <a:rPr lang="en-US" sz="2400" b="1" cap="all"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Khái</a:t>
            </a:r>
            <a:r>
              <a:rPr lang="en-US" sz="2400" b="1" cap="all"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cap="all"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niệm</a:t>
            </a:r>
            <a:r>
              <a:rPr lang="en-US" sz="2400" b="1" cap="all"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cap="all"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về</a:t>
            </a:r>
            <a:r>
              <a:rPr lang="en-US" sz="2400" b="1" cap="all"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cap="all"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hành</a:t>
            </a:r>
            <a:r>
              <a:rPr lang="en-US" sz="2400" b="1" cap="all"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cap="all"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lang</a:t>
            </a:r>
            <a:r>
              <a:rPr lang="en-US" sz="2400" b="1" cap="all"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cap="all"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vận</a:t>
            </a:r>
            <a:r>
              <a:rPr lang="en-US" sz="2400" b="1" cap="all"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cap="all"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tải</a:t>
            </a:r>
            <a:endParaRPr lang="en-US" sz="2400" b="1" cap="all"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endParaRPr>
          </a:p>
        </p:txBody>
      </p:sp>
      <p:sp>
        <p:nvSpPr>
          <p:cNvPr id="4" name="Rounded Rectangle 3"/>
          <p:cNvSpPr/>
          <p:nvPr/>
        </p:nvSpPr>
        <p:spPr>
          <a:xfrm>
            <a:off x="1752600" y="1128397"/>
            <a:ext cx="5211766" cy="723186"/>
          </a:xfrm>
          <a:prstGeom prst="roundRect">
            <a:avLst/>
          </a:prstGeom>
        </p:spPr>
        <p:style>
          <a:lnRef idx="1">
            <a:schemeClr val="accent5"/>
          </a:lnRef>
          <a:fillRef idx="3">
            <a:schemeClr val="accent5"/>
          </a:fillRef>
          <a:effectRef idx="2">
            <a:schemeClr val="accent5"/>
          </a:effectRef>
          <a:fontRef idx="minor">
            <a:schemeClr val="lt1"/>
          </a:fontRef>
        </p:style>
        <p:txBody>
          <a:bodyPr rtlCol="0" anchor="ctr"/>
          <a:lstStyle/>
          <a:p>
            <a:pPr algn="ctr"/>
            <a:r>
              <a:rPr lang="en-US" sz="2800" b="1" dirty="0" err="1" smtClean="0">
                <a:latin typeface="Times New Roman" panose="02020603050405020304" pitchFamily="18" charset="0"/>
                <a:cs typeface="Times New Roman" panose="02020603050405020304" pitchFamily="18" charset="0"/>
              </a:rPr>
              <a:t>Vận</a:t>
            </a:r>
            <a:r>
              <a:rPr lang="en-US" sz="2800" b="1" dirty="0" smtClean="0">
                <a:latin typeface="Times New Roman" panose="02020603050405020304" pitchFamily="18" charset="0"/>
                <a:cs typeface="Times New Roman" panose="02020603050405020304" pitchFamily="18" charset="0"/>
              </a:rPr>
              <a:t> </a:t>
            </a:r>
            <a:r>
              <a:rPr lang="en-US" sz="2800" b="1" dirty="0" err="1" smtClean="0">
                <a:latin typeface="Times New Roman" panose="02020603050405020304" pitchFamily="18" charset="0"/>
                <a:cs typeface="Times New Roman" panose="02020603050405020304" pitchFamily="18" charset="0"/>
              </a:rPr>
              <a:t>tải</a:t>
            </a:r>
            <a:r>
              <a:rPr lang="en-US" sz="2800" b="1" dirty="0" smtClean="0">
                <a:latin typeface="Times New Roman" panose="02020603050405020304" pitchFamily="18" charset="0"/>
                <a:cs typeface="Times New Roman" panose="02020603050405020304" pitchFamily="18" charset="0"/>
              </a:rPr>
              <a:t> </a:t>
            </a:r>
            <a:r>
              <a:rPr lang="en-US" sz="2800" b="1" dirty="0" err="1" smtClean="0">
                <a:latin typeface="Times New Roman" panose="02020603050405020304" pitchFamily="18" charset="0"/>
                <a:cs typeface="Times New Roman" panose="02020603050405020304" pitchFamily="18" charset="0"/>
              </a:rPr>
              <a:t>là</a:t>
            </a:r>
            <a:r>
              <a:rPr lang="en-US" sz="2800" b="1" dirty="0" smtClean="0">
                <a:latin typeface="Times New Roman" panose="02020603050405020304" pitchFamily="18" charset="0"/>
                <a:cs typeface="Times New Roman" panose="02020603050405020304" pitchFamily="18" charset="0"/>
              </a:rPr>
              <a:t> </a:t>
            </a:r>
            <a:r>
              <a:rPr lang="en-US" sz="2800" b="1" dirty="0" err="1" smtClean="0">
                <a:latin typeface="Times New Roman" panose="02020603050405020304" pitchFamily="18" charset="0"/>
                <a:cs typeface="Times New Roman" panose="02020603050405020304" pitchFamily="18" charset="0"/>
              </a:rPr>
              <a:t>ngành</a:t>
            </a:r>
            <a:r>
              <a:rPr lang="en-US" sz="2800" b="1" dirty="0" smtClean="0">
                <a:latin typeface="Times New Roman" panose="02020603050405020304" pitchFamily="18" charset="0"/>
                <a:cs typeface="Times New Roman" panose="02020603050405020304" pitchFamily="18" charset="0"/>
              </a:rPr>
              <a:t> </a:t>
            </a:r>
            <a:r>
              <a:rPr lang="en-US" sz="2800" b="1" dirty="0" err="1" smtClean="0">
                <a:latin typeface="Times New Roman" panose="02020603050405020304" pitchFamily="18" charset="0"/>
                <a:cs typeface="Times New Roman" panose="02020603050405020304" pitchFamily="18" charset="0"/>
              </a:rPr>
              <a:t>là</a:t>
            </a:r>
            <a:r>
              <a:rPr lang="en-US" sz="2800" b="1" dirty="0" smtClean="0">
                <a:latin typeface="Times New Roman" panose="02020603050405020304" pitchFamily="18" charset="0"/>
                <a:cs typeface="Times New Roman" panose="02020603050405020304" pitchFamily="18" charset="0"/>
              </a:rPr>
              <a:t> </a:t>
            </a:r>
            <a:r>
              <a:rPr lang="en-US" sz="2800" b="1" dirty="0" err="1" smtClean="0">
                <a:latin typeface="Times New Roman" panose="02020603050405020304" pitchFamily="18" charset="0"/>
                <a:cs typeface="Times New Roman" panose="02020603050405020304" pitchFamily="18" charset="0"/>
              </a:rPr>
              <a:t>sx</a:t>
            </a:r>
            <a:r>
              <a:rPr lang="en-US" sz="2800" b="1" dirty="0" smtClean="0">
                <a:latin typeface="Times New Roman" panose="02020603050405020304" pitchFamily="18" charset="0"/>
                <a:cs typeface="Times New Roman" panose="02020603050405020304" pitchFamily="18" charset="0"/>
              </a:rPr>
              <a:t> </a:t>
            </a:r>
            <a:r>
              <a:rPr lang="en-US" sz="2800" b="1" dirty="0" err="1" smtClean="0">
                <a:latin typeface="Times New Roman" panose="02020603050405020304" pitchFamily="18" charset="0"/>
                <a:cs typeface="Times New Roman" panose="02020603050405020304" pitchFamily="18" charset="0"/>
              </a:rPr>
              <a:t>vật</a:t>
            </a:r>
            <a:r>
              <a:rPr lang="en-US" sz="2800" b="1" dirty="0" smtClean="0">
                <a:latin typeface="Times New Roman" panose="02020603050405020304" pitchFamily="18" charset="0"/>
                <a:cs typeface="Times New Roman" panose="02020603050405020304" pitchFamily="18" charset="0"/>
              </a:rPr>
              <a:t> </a:t>
            </a:r>
            <a:r>
              <a:rPr lang="en-US" sz="2800" b="1" dirty="0" err="1" smtClean="0">
                <a:latin typeface="Times New Roman" panose="02020603050405020304" pitchFamily="18" charset="0"/>
                <a:cs typeface="Times New Roman" panose="02020603050405020304" pitchFamily="18" charset="0"/>
              </a:rPr>
              <a:t>chất</a:t>
            </a:r>
            <a:endParaRPr lang="en-US" sz="2800" b="1" dirty="0">
              <a:latin typeface="Times New Roman" panose="02020603050405020304" pitchFamily="18" charset="0"/>
              <a:cs typeface="Times New Roman" panose="02020603050405020304" pitchFamily="18" charset="0"/>
            </a:endParaRPr>
          </a:p>
        </p:txBody>
      </p:sp>
      <p:sp>
        <p:nvSpPr>
          <p:cNvPr id="5" name="Rectangle 4"/>
          <p:cNvSpPr/>
          <p:nvPr/>
        </p:nvSpPr>
        <p:spPr>
          <a:xfrm>
            <a:off x="228600" y="1847655"/>
            <a:ext cx="8763786" cy="1200329"/>
          </a:xfrm>
          <a:prstGeom prst="rect">
            <a:avLst/>
          </a:prstGeom>
        </p:spPr>
        <p:txBody>
          <a:bodyPr wrap="square">
            <a:spAutoFit/>
          </a:bodyPr>
          <a:lstStyle/>
          <a:p>
            <a:pPr lvl="0" algn="just"/>
            <a:r>
              <a:rPr lang="vi-VN" sz="2400" b="1" dirty="0">
                <a:solidFill>
                  <a:prstClr val="black"/>
                </a:solidFill>
                <a:latin typeface="Times New Roman" panose="02020603050405020304" pitchFamily="18" charset="0"/>
                <a:cs typeface="Times New Roman" panose="02020603050405020304" pitchFamily="18" charset="0"/>
              </a:rPr>
              <a:t>Vận tải là ngành sản xuất vật chất</a:t>
            </a:r>
            <a:r>
              <a:rPr lang="vi-VN" sz="2400" dirty="0">
                <a:solidFill>
                  <a:prstClr val="black"/>
                </a:solidFill>
                <a:latin typeface="Times New Roman" panose="02020603050405020304" pitchFamily="18" charset="0"/>
                <a:cs typeface="Times New Roman" panose="02020603050405020304" pitchFamily="18" charset="0"/>
              </a:rPr>
              <a:t>, vì hoạt động vận tải có </a:t>
            </a:r>
            <a:r>
              <a:rPr lang="vi-VN" sz="2400" b="1" dirty="0">
                <a:solidFill>
                  <a:prstClr val="black"/>
                </a:solidFill>
                <a:latin typeface="Times New Roman" panose="02020603050405020304" pitchFamily="18" charset="0"/>
                <a:cs typeface="Times New Roman" panose="02020603050405020304" pitchFamily="18" charset="0"/>
              </a:rPr>
              <a:t>đầy đủ </a:t>
            </a:r>
            <a:r>
              <a:rPr lang="vi-VN" sz="2400" b="1" dirty="0" smtClean="0">
                <a:solidFill>
                  <a:prstClr val="black"/>
                </a:solidFill>
                <a:latin typeface="Times New Roman" panose="02020603050405020304" pitchFamily="18" charset="0"/>
                <a:cs typeface="Times New Roman" panose="02020603050405020304" pitchFamily="18" charset="0"/>
              </a:rPr>
              <a:t>3</a:t>
            </a:r>
            <a:r>
              <a:rPr lang="en-US" sz="2400" b="1" dirty="0" smtClean="0">
                <a:solidFill>
                  <a:prstClr val="black"/>
                </a:solidFill>
                <a:latin typeface="Times New Roman" panose="02020603050405020304" pitchFamily="18" charset="0"/>
                <a:cs typeface="Times New Roman" panose="02020603050405020304" pitchFamily="18" charset="0"/>
              </a:rPr>
              <a:t> </a:t>
            </a:r>
            <a:r>
              <a:rPr lang="vi-VN" sz="2400" b="1" dirty="0" smtClean="0">
                <a:solidFill>
                  <a:prstClr val="black"/>
                </a:solidFill>
                <a:latin typeface="Times New Roman" panose="02020603050405020304" pitchFamily="18" charset="0"/>
                <a:cs typeface="Times New Roman" panose="02020603050405020304" pitchFamily="18" charset="0"/>
              </a:rPr>
              <a:t>yếu </a:t>
            </a:r>
            <a:r>
              <a:rPr lang="vi-VN" sz="2400" b="1" dirty="0">
                <a:solidFill>
                  <a:prstClr val="black"/>
                </a:solidFill>
                <a:latin typeface="Times New Roman" panose="02020603050405020304" pitchFamily="18" charset="0"/>
                <a:cs typeface="Times New Roman" panose="02020603050405020304" pitchFamily="18" charset="0"/>
              </a:rPr>
              <a:t>tố của sản xuất vật chất</a:t>
            </a:r>
            <a:r>
              <a:rPr lang="vi-VN" sz="2400" dirty="0">
                <a:solidFill>
                  <a:prstClr val="black"/>
                </a:solidFill>
                <a:latin typeface="Times New Roman" panose="02020603050405020304" pitchFamily="18" charset="0"/>
                <a:cs typeface="Times New Roman" panose="02020603050405020304" pitchFamily="18" charset="0"/>
              </a:rPr>
              <a:t>, giống như mọi ngành nghề sản xuất vật </a:t>
            </a:r>
            <a:r>
              <a:rPr lang="vi-VN" sz="2400" dirty="0" smtClean="0">
                <a:solidFill>
                  <a:prstClr val="black"/>
                </a:solidFill>
                <a:latin typeface="Times New Roman" panose="02020603050405020304" pitchFamily="18" charset="0"/>
                <a:cs typeface="Times New Roman" panose="02020603050405020304" pitchFamily="18" charset="0"/>
              </a:rPr>
              <a:t>chất</a:t>
            </a:r>
            <a:r>
              <a:rPr lang="en-US" sz="2400" dirty="0" smtClean="0">
                <a:solidFill>
                  <a:prstClr val="black"/>
                </a:solidFill>
                <a:latin typeface="Times New Roman" panose="02020603050405020304" pitchFamily="18" charset="0"/>
                <a:cs typeface="Times New Roman" panose="02020603050405020304" pitchFamily="18" charset="0"/>
              </a:rPr>
              <a:t> </a:t>
            </a:r>
            <a:r>
              <a:rPr lang="vi-VN" sz="2400" dirty="0" smtClean="0">
                <a:solidFill>
                  <a:prstClr val="black"/>
                </a:solidFill>
                <a:latin typeface="Times New Roman" panose="02020603050405020304" pitchFamily="18" charset="0"/>
                <a:cs typeface="Times New Roman" panose="02020603050405020304" pitchFamily="18" charset="0"/>
              </a:rPr>
              <a:t>khác</a:t>
            </a:r>
            <a:r>
              <a:rPr lang="vi-VN" sz="2400" dirty="0">
                <a:solidFill>
                  <a:prstClr val="black"/>
                </a:solidFill>
                <a:latin typeface="Times New Roman" panose="02020603050405020304" pitchFamily="18" charset="0"/>
                <a:cs typeface="Times New Roman" panose="02020603050405020304" pitchFamily="18" charset="0"/>
              </a:rPr>
              <a:t>: </a:t>
            </a:r>
            <a:r>
              <a:rPr lang="vi-VN" sz="2400" b="1" dirty="0">
                <a:solidFill>
                  <a:prstClr val="black"/>
                </a:solidFill>
                <a:latin typeface="Times New Roman" panose="02020603050405020304" pitchFamily="18" charset="0"/>
                <a:cs typeface="Times New Roman" panose="02020603050405020304" pitchFamily="18" charset="0"/>
              </a:rPr>
              <a:t>Sức lao động, công cụ lao động và đối </a:t>
            </a:r>
            <a:r>
              <a:rPr lang="vi-VN" sz="2400" b="1" dirty="0" smtClean="0">
                <a:solidFill>
                  <a:prstClr val="black"/>
                </a:solidFill>
                <a:latin typeface="Times New Roman" panose="02020603050405020304" pitchFamily="18" charset="0"/>
                <a:cs typeface="Times New Roman" panose="02020603050405020304" pitchFamily="18" charset="0"/>
              </a:rPr>
              <a:t>tượng</a:t>
            </a:r>
            <a:r>
              <a:rPr lang="en-US" sz="2400" b="1" dirty="0" smtClean="0">
                <a:solidFill>
                  <a:prstClr val="black"/>
                </a:solidFill>
                <a:latin typeface="Times New Roman" panose="02020603050405020304" pitchFamily="18" charset="0"/>
                <a:cs typeface="Times New Roman" panose="02020603050405020304" pitchFamily="18" charset="0"/>
              </a:rPr>
              <a:t> </a:t>
            </a:r>
            <a:r>
              <a:rPr lang="vi-VN" sz="2400" b="1" dirty="0" smtClean="0">
                <a:solidFill>
                  <a:prstClr val="black"/>
                </a:solidFill>
                <a:latin typeface="Times New Roman" panose="02020603050405020304" pitchFamily="18" charset="0"/>
                <a:cs typeface="Times New Roman" panose="02020603050405020304" pitchFamily="18" charset="0"/>
              </a:rPr>
              <a:t>lao </a:t>
            </a:r>
            <a:r>
              <a:rPr lang="vi-VN" sz="2400" b="1" dirty="0">
                <a:solidFill>
                  <a:prstClr val="black"/>
                </a:solidFill>
                <a:latin typeface="Times New Roman" panose="02020603050405020304" pitchFamily="18" charset="0"/>
                <a:cs typeface="Times New Roman" panose="02020603050405020304" pitchFamily="18" charset="0"/>
              </a:rPr>
              <a:t>động.</a:t>
            </a:r>
            <a:endParaRPr lang="en-US" sz="2400" b="1" dirty="0">
              <a:solidFill>
                <a:prstClr val="black"/>
              </a:solidFill>
              <a:latin typeface="Times New Roman" panose="02020603050405020304" pitchFamily="18" charset="0"/>
              <a:cs typeface="Times New Roman" panose="02020603050405020304" pitchFamily="18" charset="0"/>
            </a:endParaRPr>
          </a:p>
        </p:txBody>
      </p:sp>
      <p:sp>
        <p:nvSpPr>
          <p:cNvPr id="6" name="Rectangle 5"/>
          <p:cNvSpPr/>
          <p:nvPr/>
        </p:nvSpPr>
        <p:spPr>
          <a:xfrm>
            <a:off x="228600" y="3050612"/>
            <a:ext cx="8915400" cy="3724096"/>
          </a:xfrm>
          <a:prstGeom prst="rect">
            <a:avLst/>
          </a:prstGeom>
        </p:spPr>
        <p:txBody>
          <a:bodyPr wrap="square">
            <a:spAutoFit/>
          </a:bodyPr>
          <a:lstStyle/>
          <a:p>
            <a:pPr lvl="0">
              <a:spcBef>
                <a:spcPts val="600"/>
              </a:spcBef>
              <a:spcAft>
                <a:spcPts val="600"/>
              </a:spcAft>
            </a:pPr>
            <a:r>
              <a:rPr lang="vi-VN" sz="2400" dirty="0">
                <a:solidFill>
                  <a:prstClr val="black"/>
                </a:solidFill>
                <a:latin typeface="Times New Roman" panose="02020603050405020304" pitchFamily="18" charset="0"/>
                <a:cs typeface="Times New Roman" panose="02020603050405020304" pitchFamily="18" charset="0"/>
              </a:rPr>
              <a:t>+ </a:t>
            </a:r>
            <a:r>
              <a:rPr lang="vi-VN" sz="2400" b="1" dirty="0">
                <a:solidFill>
                  <a:prstClr val="black"/>
                </a:solidFill>
                <a:latin typeface="Times New Roman" panose="02020603050405020304" pitchFamily="18" charset="0"/>
                <a:cs typeface="Times New Roman" panose="02020603050405020304" pitchFamily="18" charset="0"/>
              </a:rPr>
              <a:t>Sức lao động của vận tải </a:t>
            </a:r>
            <a:r>
              <a:rPr lang="vi-VN" sz="2400" dirty="0">
                <a:solidFill>
                  <a:prstClr val="black"/>
                </a:solidFill>
                <a:latin typeface="Times New Roman" panose="02020603050405020304" pitchFamily="18" charset="0"/>
                <a:cs typeface="Times New Roman" panose="02020603050405020304" pitchFamily="18" charset="0"/>
              </a:rPr>
              <a:t>là toàn bộ nhân sự trong </a:t>
            </a:r>
            <a:r>
              <a:rPr lang="vi-VN" sz="2400" dirty="0" smtClean="0">
                <a:solidFill>
                  <a:prstClr val="black"/>
                </a:solidFill>
                <a:latin typeface="Times New Roman" panose="02020603050405020304" pitchFamily="18" charset="0"/>
                <a:cs typeface="Times New Roman" panose="02020603050405020304" pitchFamily="18" charset="0"/>
              </a:rPr>
              <a:t>doanh</a:t>
            </a:r>
            <a:r>
              <a:rPr lang="en-US" sz="2400" dirty="0" smtClean="0">
                <a:solidFill>
                  <a:prstClr val="black"/>
                </a:solidFill>
                <a:latin typeface="Times New Roman" panose="02020603050405020304" pitchFamily="18" charset="0"/>
                <a:cs typeface="Times New Roman" panose="02020603050405020304" pitchFamily="18" charset="0"/>
              </a:rPr>
              <a:t> </a:t>
            </a:r>
            <a:r>
              <a:rPr lang="vi-VN" sz="2400" dirty="0" smtClean="0">
                <a:solidFill>
                  <a:prstClr val="black"/>
                </a:solidFill>
                <a:latin typeface="Times New Roman" panose="02020603050405020304" pitchFamily="18" charset="0"/>
                <a:cs typeface="Times New Roman" panose="02020603050405020304" pitchFamily="18" charset="0"/>
              </a:rPr>
              <a:t>nghiệp </a:t>
            </a:r>
            <a:r>
              <a:rPr lang="vi-VN" sz="2400" dirty="0">
                <a:solidFill>
                  <a:prstClr val="black"/>
                </a:solidFill>
                <a:latin typeface="Times New Roman" panose="02020603050405020304" pitchFamily="18" charset="0"/>
                <a:cs typeface="Times New Roman" panose="02020603050405020304" pitchFamily="18" charset="0"/>
              </a:rPr>
              <a:t>vận tải. Gồm những người trực tiếp điều khiển phương </a:t>
            </a:r>
            <a:r>
              <a:rPr lang="vi-VN" sz="2400" dirty="0" smtClean="0">
                <a:solidFill>
                  <a:prstClr val="black"/>
                </a:solidFill>
                <a:latin typeface="Times New Roman" panose="02020603050405020304" pitchFamily="18" charset="0"/>
                <a:cs typeface="Times New Roman" panose="02020603050405020304" pitchFamily="18" charset="0"/>
              </a:rPr>
              <a:t>tiện</a:t>
            </a:r>
            <a:r>
              <a:rPr lang="en-US" sz="2400" dirty="0" smtClean="0">
                <a:solidFill>
                  <a:prstClr val="black"/>
                </a:solidFill>
                <a:latin typeface="Times New Roman" panose="02020603050405020304" pitchFamily="18" charset="0"/>
                <a:cs typeface="Times New Roman" panose="02020603050405020304" pitchFamily="18" charset="0"/>
              </a:rPr>
              <a:t> </a:t>
            </a:r>
            <a:r>
              <a:rPr lang="vi-VN" sz="2400" dirty="0" smtClean="0">
                <a:solidFill>
                  <a:prstClr val="black"/>
                </a:solidFill>
                <a:latin typeface="Times New Roman" panose="02020603050405020304" pitchFamily="18" charset="0"/>
                <a:cs typeface="Times New Roman" panose="02020603050405020304" pitchFamily="18" charset="0"/>
              </a:rPr>
              <a:t>vận tải</a:t>
            </a:r>
            <a:r>
              <a:rPr lang="en-US" sz="2400" dirty="0" smtClean="0">
                <a:solidFill>
                  <a:prstClr val="black"/>
                </a:solidFill>
                <a:latin typeface="Times New Roman" panose="02020603050405020304" pitchFamily="18" charset="0"/>
                <a:cs typeface="Times New Roman" panose="02020603050405020304" pitchFamily="18" charset="0"/>
              </a:rPr>
              <a:t>, </a:t>
            </a:r>
            <a:r>
              <a:rPr lang="vi-VN" sz="2400" dirty="0" smtClean="0">
                <a:solidFill>
                  <a:prstClr val="black"/>
                </a:solidFill>
                <a:latin typeface="Times New Roman" panose="02020603050405020304" pitchFamily="18" charset="0"/>
                <a:cs typeface="Times New Roman" panose="02020603050405020304" pitchFamily="18" charset="0"/>
              </a:rPr>
              <a:t>những </a:t>
            </a:r>
            <a:r>
              <a:rPr lang="vi-VN" sz="2400" dirty="0">
                <a:solidFill>
                  <a:prstClr val="black"/>
                </a:solidFill>
                <a:latin typeface="Times New Roman" panose="02020603050405020304" pitchFamily="18" charset="0"/>
                <a:cs typeface="Times New Roman" panose="02020603050405020304" pitchFamily="18" charset="0"/>
              </a:rPr>
              <a:t>người phục vụ vận chuyển và những </a:t>
            </a:r>
            <a:r>
              <a:rPr lang="vi-VN" sz="2400" dirty="0" smtClean="0">
                <a:solidFill>
                  <a:prstClr val="black"/>
                </a:solidFill>
                <a:latin typeface="Times New Roman" panose="02020603050405020304" pitchFamily="18" charset="0"/>
                <a:cs typeface="Times New Roman" panose="02020603050405020304" pitchFamily="18" charset="0"/>
              </a:rPr>
              <a:t>nhà</a:t>
            </a:r>
            <a:r>
              <a:rPr lang="en-US" sz="2400" dirty="0" smtClean="0">
                <a:solidFill>
                  <a:prstClr val="black"/>
                </a:solidFill>
                <a:latin typeface="Times New Roman" panose="02020603050405020304" pitchFamily="18" charset="0"/>
                <a:cs typeface="Times New Roman" panose="02020603050405020304" pitchFamily="18" charset="0"/>
              </a:rPr>
              <a:t> </a:t>
            </a:r>
            <a:r>
              <a:rPr lang="vi-VN" sz="2400" dirty="0" smtClean="0">
                <a:solidFill>
                  <a:prstClr val="black"/>
                </a:solidFill>
                <a:latin typeface="Times New Roman" panose="02020603050405020304" pitchFamily="18" charset="0"/>
                <a:cs typeface="Times New Roman" panose="02020603050405020304" pitchFamily="18" charset="0"/>
              </a:rPr>
              <a:t>quản </a:t>
            </a:r>
            <a:r>
              <a:rPr lang="vi-VN" sz="2400" dirty="0">
                <a:solidFill>
                  <a:prstClr val="black"/>
                </a:solidFill>
                <a:latin typeface="Times New Roman" panose="02020603050405020304" pitchFamily="18" charset="0"/>
                <a:cs typeface="Times New Roman" panose="02020603050405020304" pitchFamily="18" charset="0"/>
              </a:rPr>
              <a:t>lý.</a:t>
            </a:r>
            <a:endParaRPr lang="en-US" sz="2400" dirty="0">
              <a:solidFill>
                <a:prstClr val="black"/>
              </a:solidFill>
              <a:latin typeface="Times New Roman" panose="02020603050405020304" pitchFamily="18" charset="0"/>
              <a:cs typeface="Times New Roman" panose="02020603050405020304" pitchFamily="18" charset="0"/>
            </a:endParaRPr>
          </a:p>
          <a:p>
            <a:pPr lvl="0">
              <a:spcBef>
                <a:spcPts val="600"/>
              </a:spcBef>
              <a:spcAft>
                <a:spcPts val="600"/>
              </a:spcAft>
            </a:pPr>
            <a:r>
              <a:rPr lang="vi-VN" sz="2400" dirty="0">
                <a:solidFill>
                  <a:prstClr val="black"/>
                </a:solidFill>
                <a:latin typeface="Times New Roman" panose="02020603050405020304" pitchFamily="18" charset="0"/>
                <a:cs typeface="Times New Roman" panose="02020603050405020304" pitchFamily="18" charset="0"/>
              </a:rPr>
              <a:t>+ </a:t>
            </a:r>
            <a:r>
              <a:rPr lang="vi-VN" sz="2400" b="1" dirty="0">
                <a:solidFill>
                  <a:prstClr val="black"/>
                </a:solidFill>
                <a:latin typeface="Times New Roman" panose="02020603050405020304" pitchFamily="18" charset="0"/>
                <a:cs typeface="Times New Roman" panose="02020603050405020304" pitchFamily="18" charset="0"/>
              </a:rPr>
              <a:t>Đối tượng lao động của vận tải </a:t>
            </a:r>
            <a:r>
              <a:rPr lang="vi-VN" sz="2400" dirty="0">
                <a:solidFill>
                  <a:prstClr val="black"/>
                </a:solidFill>
                <a:latin typeface="Times New Roman" panose="02020603050405020304" pitchFamily="18" charset="0"/>
                <a:cs typeface="Times New Roman" panose="02020603050405020304" pitchFamily="18" charset="0"/>
              </a:rPr>
              <a:t>là hàng hóa, hành khách </a:t>
            </a:r>
            <a:r>
              <a:rPr lang="vi-VN" sz="2400" dirty="0" smtClean="0">
                <a:solidFill>
                  <a:prstClr val="black"/>
                </a:solidFill>
                <a:latin typeface="Times New Roman" panose="02020603050405020304" pitchFamily="18" charset="0"/>
                <a:cs typeface="Times New Roman" panose="02020603050405020304" pitchFamily="18" charset="0"/>
              </a:rPr>
              <a:t>mà</a:t>
            </a:r>
            <a:r>
              <a:rPr lang="en-US" sz="2400" dirty="0" smtClean="0">
                <a:solidFill>
                  <a:prstClr val="black"/>
                </a:solidFill>
                <a:latin typeface="Times New Roman" panose="02020603050405020304" pitchFamily="18" charset="0"/>
                <a:cs typeface="Times New Roman" panose="02020603050405020304" pitchFamily="18" charset="0"/>
              </a:rPr>
              <a:t> </a:t>
            </a:r>
            <a:r>
              <a:rPr lang="vi-VN" sz="2400" dirty="0" smtClean="0">
                <a:solidFill>
                  <a:prstClr val="black"/>
                </a:solidFill>
                <a:latin typeface="Times New Roman" panose="02020603050405020304" pitchFamily="18" charset="0"/>
                <a:cs typeface="Times New Roman" panose="02020603050405020304" pitchFamily="18" charset="0"/>
              </a:rPr>
              <a:t>khách </a:t>
            </a:r>
            <a:r>
              <a:rPr lang="vi-VN" sz="2400" dirty="0">
                <a:solidFill>
                  <a:prstClr val="black"/>
                </a:solidFill>
                <a:latin typeface="Times New Roman" panose="02020603050405020304" pitchFamily="18" charset="0"/>
                <a:cs typeface="Times New Roman" panose="02020603050405020304" pitchFamily="18" charset="0"/>
              </a:rPr>
              <a:t>hàng cần thay đổi vị trí trong không gian.</a:t>
            </a:r>
            <a:endParaRPr lang="en-US" sz="2400" dirty="0">
              <a:solidFill>
                <a:prstClr val="black"/>
              </a:solidFill>
              <a:latin typeface="Times New Roman" panose="02020603050405020304" pitchFamily="18" charset="0"/>
              <a:cs typeface="Times New Roman" panose="02020603050405020304" pitchFamily="18" charset="0"/>
            </a:endParaRPr>
          </a:p>
          <a:p>
            <a:pPr lvl="0">
              <a:spcBef>
                <a:spcPts val="600"/>
              </a:spcBef>
              <a:spcAft>
                <a:spcPts val="600"/>
              </a:spcAft>
            </a:pPr>
            <a:r>
              <a:rPr lang="vi-VN" sz="2400" dirty="0">
                <a:solidFill>
                  <a:prstClr val="black"/>
                </a:solidFill>
                <a:latin typeface="Times New Roman" panose="02020603050405020304" pitchFamily="18" charset="0"/>
                <a:cs typeface="Times New Roman" panose="02020603050405020304" pitchFamily="18" charset="0"/>
              </a:rPr>
              <a:t>+ </a:t>
            </a:r>
            <a:r>
              <a:rPr lang="vi-VN" sz="2400" b="1" dirty="0">
                <a:solidFill>
                  <a:prstClr val="black"/>
                </a:solidFill>
                <a:latin typeface="Times New Roman" panose="02020603050405020304" pitchFamily="18" charset="0"/>
                <a:cs typeface="Times New Roman" panose="02020603050405020304" pitchFamily="18" charset="0"/>
              </a:rPr>
              <a:t>Công cụ lao động của vận tải </a:t>
            </a:r>
            <a:r>
              <a:rPr lang="vi-VN" sz="2400" dirty="0">
                <a:solidFill>
                  <a:prstClr val="black"/>
                </a:solidFill>
                <a:latin typeface="Times New Roman" panose="02020603050405020304" pitchFamily="18" charset="0"/>
                <a:cs typeface="Times New Roman" panose="02020603050405020304" pitchFamily="18" charset="0"/>
              </a:rPr>
              <a:t>là các phương tiện vận tải (xeôtô, toa xe, tàu thuyền, máy bay, đường ống), các trang thiết bịtrong xếp dỡ (cần trục, cầu trục, băng chuyền, đầu kéo rơmooc, xenâng, máy xúc, máy gạt...).</a:t>
            </a:r>
            <a:endParaRPr lang="en-US" sz="2400" dirty="0">
              <a:solidFill>
                <a:prstClr val="black"/>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5501783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42" presetClass="entr" presetSubtype="0" fill="hold" grpId="0" nodeType="click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fade">
                                      <p:cBhvr>
                                        <p:cTn id="11" dur="1000"/>
                                        <p:tgtEl>
                                          <p:spTgt spid="5"/>
                                        </p:tgtEl>
                                      </p:cBhvr>
                                    </p:animEffect>
                                    <p:anim calcmode="lin" valueType="num">
                                      <p:cBhvr>
                                        <p:cTn id="12" dur="1000" fill="hold"/>
                                        <p:tgtEl>
                                          <p:spTgt spid="5"/>
                                        </p:tgtEl>
                                        <p:attrNameLst>
                                          <p:attrName>ppt_x</p:attrName>
                                        </p:attrNameLst>
                                      </p:cBhvr>
                                      <p:tavLst>
                                        <p:tav tm="0">
                                          <p:val>
                                            <p:strVal val="#ppt_x"/>
                                          </p:val>
                                        </p:tav>
                                        <p:tav tm="100000">
                                          <p:val>
                                            <p:strVal val="#ppt_x"/>
                                          </p:val>
                                        </p:tav>
                                      </p:tavLst>
                                    </p:anim>
                                    <p:anim calcmode="lin" valueType="num">
                                      <p:cBhvr>
                                        <p:cTn id="13"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42" presetClass="entr" presetSubtype="0" fill="hold" nodeType="clickEffect">
                                  <p:stCondLst>
                                    <p:cond delay="0"/>
                                  </p:stCondLst>
                                  <p:childTnLst>
                                    <p:set>
                                      <p:cBhvr>
                                        <p:cTn id="17" dur="1" fill="hold">
                                          <p:stCondLst>
                                            <p:cond delay="0"/>
                                          </p:stCondLst>
                                        </p:cTn>
                                        <p:tgtEl>
                                          <p:spTgt spid="6">
                                            <p:txEl>
                                              <p:pRg st="0" end="0"/>
                                            </p:txEl>
                                          </p:spTgt>
                                        </p:tgtEl>
                                        <p:attrNameLst>
                                          <p:attrName>style.visibility</p:attrName>
                                        </p:attrNameLst>
                                      </p:cBhvr>
                                      <p:to>
                                        <p:strVal val="visible"/>
                                      </p:to>
                                    </p:set>
                                    <p:animEffect transition="in" filter="fade">
                                      <p:cBhvr>
                                        <p:cTn id="18" dur="1000"/>
                                        <p:tgtEl>
                                          <p:spTgt spid="6">
                                            <p:txEl>
                                              <p:pRg st="0" end="0"/>
                                            </p:txEl>
                                          </p:spTgt>
                                        </p:tgtEl>
                                      </p:cBhvr>
                                    </p:animEffect>
                                    <p:anim calcmode="lin" valueType="num">
                                      <p:cBhvr>
                                        <p:cTn id="19" dur="1000" fill="hold"/>
                                        <p:tgtEl>
                                          <p:spTgt spid="6">
                                            <p:txEl>
                                              <p:pRg st="0" end="0"/>
                                            </p:txEl>
                                          </p:spTgt>
                                        </p:tgtEl>
                                        <p:attrNameLst>
                                          <p:attrName>ppt_x</p:attrName>
                                        </p:attrNameLst>
                                      </p:cBhvr>
                                      <p:tavLst>
                                        <p:tav tm="0">
                                          <p:val>
                                            <p:strVal val="#ppt_x"/>
                                          </p:val>
                                        </p:tav>
                                        <p:tav tm="100000">
                                          <p:val>
                                            <p:strVal val="#ppt_x"/>
                                          </p:val>
                                        </p:tav>
                                      </p:tavLst>
                                    </p:anim>
                                    <p:anim calcmode="lin" valueType="num">
                                      <p:cBhvr>
                                        <p:cTn id="20" dur="1000" fill="hold"/>
                                        <p:tgtEl>
                                          <p:spTgt spid="6">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42" presetClass="entr" presetSubtype="0" fill="hold" nodeType="clickEffect">
                                  <p:stCondLst>
                                    <p:cond delay="0"/>
                                  </p:stCondLst>
                                  <p:childTnLst>
                                    <p:set>
                                      <p:cBhvr>
                                        <p:cTn id="24" dur="1" fill="hold">
                                          <p:stCondLst>
                                            <p:cond delay="0"/>
                                          </p:stCondLst>
                                        </p:cTn>
                                        <p:tgtEl>
                                          <p:spTgt spid="6">
                                            <p:txEl>
                                              <p:pRg st="1" end="1"/>
                                            </p:txEl>
                                          </p:spTgt>
                                        </p:tgtEl>
                                        <p:attrNameLst>
                                          <p:attrName>style.visibility</p:attrName>
                                        </p:attrNameLst>
                                      </p:cBhvr>
                                      <p:to>
                                        <p:strVal val="visible"/>
                                      </p:to>
                                    </p:set>
                                    <p:animEffect transition="in" filter="fade">
                                      <p:cBhvr>
                                        <p:cTn id="25" dur="1000"/>
                                        <p:tgtEl>
                                          <p:spTgt spid="6">
                                            <p:txEl>
                                              <p:pRg st="1" end="1"/>
                                            </p:txEl>
                                          </p:spTgt>
                                        </p:tgtEl>
                                      </p:cBhvr>
                                    </p:animEffect>
                                    <p:anim calcmode="lin" valueType="num">
                                      <p:cBhvr>
                                        <p:cTn id="26" dur="1000" fill="hold"/>
                                        <p:tgtEl>
                                          <p:spTgt spid="6">
                                            <p:txEl>
                                              <p:pRg st="1" end="1"/>
                                            </p:txEl>
                                          </p:spTgt>
                                        </p:tgtEl>
                                        <p:attrNameLst>
                                          <p:attrName>ppt_x</p:attrName>
                                        </p:attrNameLst>
                                      </p:cBhvr>
                                      <p:tavLst>
                                        <p:tav tm="0">
                                          <p:val>
                                            <p:strVal val="#ppt_x"/>
                                          </p:val>
                                        </p:tav>
                                        <p:tav tm="100000">
                                          <p:val>
                                            <p:strVal val="#ppt_x"/>
                                          </p:val>
                                        </p:tav>
                                      </p:tavLst>
                                    </p:anim>
                                    <p:anim calcmode="lin" valueType="num">
                                      <p:cBhvr>
                                        <p:cTn id="27" dur="1000" fill="hold"/>
                                        <p:tgtEl>
                                          <p:spTgt spid="6">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42" presetClass="entr" presetSubtype="0" fill="hold" nodeType="clickEffect">
                                  <p:stCondLst>
                                    <p:cond delay="0"/>
                                  </p:stCondLst>
                                  <p:childTnLst>
                                    <p:set>
                                      <p:cBhvr>
                                        <p:cTn id="31" dur="1" fill="hold">
                                          <p:stCondLst>
                                            <p:cond delay="0"/>
                                          </p:stCondLst>
                                        </p:cTn>
                                        <p:tgtEl>
                                          <p:spTgt spid="6">
                                            <p:txEl>
                                              <p:pRg st="2" end="2"/>
                                            </p:txEl>
                                          </p:spTgt>
                                        </p:tgtEl>
                                        <p:attrNameLst>
                                          <p:attrName>style.visibility</p:attrName>
                                        </p:attrNameLst>
                                      </p:cBhvr>
                                      <p:to>
                                        <p:strVal val="visible"/>
                                      </p:to>
                                    </p:set>
                                    <p:animEffect transition="in" filter="fade">
                                      <p:cBhvr>
                                        <p:cTn id="32" dur="1000"/>
                                        <p:tgtEl>
                                          <p:spTgt spid="6">
                                            <p:txEl>
                                              <p:pRg st="2" end="2"/>
                                            </p:txEl>
                                          </p:spTgt>
                                        </p:tgtEl>
                                      </p:cBhvr>
                                    </p:animEffect>
                                    <p:anim calcmode="lin" valueType="num">
                                      <p:cBhvr>
                                        <p:cTn id="33" dur="1000" fill="hold"/>
                                        <p:tgtEl>
                                          <p:spTgt spid="6">
                                            <p:txEl>
                                              <p:pRg st="2" end="2"/>
                                            </p:txEl>
                                          </p:spTgt>
                                        </p:tgtEl>
                                        <p:attrNameLst>
                                          <p:attrName>ppt_x</p:attrName>
                                        </p:attrNameLst>
                                      </p:cBhvr>
                                      <p:tavLst>
                                        <p:tav tm="0">
                                          <p:val>
                                            <p:strVal val="#ppt_x"/>
                                          </p:val>
                                        </p:tav>
                                        <p:tav tm="100000">
                                          <p:val>
                                            <p:strVal val="#ppt_x"/>
                                          </p:val>
                                        </p:tav>
                                      </p:tavLst>
                                    </p:anim>
                                    <p:anim calcmode="lin" valueType="num">
                                      <p:cBhvr>
                                        <p:cTn id="34" dur="1000" fill="hold"/>
                                        <p:tgtEl>
                                          <p:spTgt spid="6">
                                            <p:txEl>
                                              <p:pRg st="2" end="2"/>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28600" y="576590"/>
            <a:ext cx="5569153" cy="523220"/>
          </a:xfrm>
          <a:prstGeom prst="rect">
            <a:avLst/>
          </a:prstGeom>
        </p:spPr>
        <p:txBody>
          <a:bodyPr wrap="none">
            <a:spAutoFit/>
          </a:bodyPr>
          <a:lstStyle/>
          <a:p>
            <a:pPr marL="457200" indent="-457200">
              <a:buFont typeface="Wingdings" panose="05000000000000000000" pitchFamily="2" charset="2"/>
              <a:buChar char="v"/>
            </a:pPr>
            <a:r>
              <a:rPr lang="en-US" sz="2800" b="1" i="1" dirty="0" err="1" smtClean="0">
                <a:solidFill>
                  <a:srgbClr val="FF0000"/>
                </a:solidFill>
                <a:latin typeface="Times New Roman"/>
                <a:ea typeface="Times New Roman"/>
              </a:rPr>
              <a:t>Các</a:t>
            </a:r>
            <a:r>
              <a:rPr lang="en-US" sz="2800" b="1" i="1" dirty="0" smtClean="0">
                <a:solidFill>
                  <a:srgbClr val="FF0000"/>
                </a:solidFill>
                <a:latin typeface="Times New Roman"/>
                <a:ea typeface="Times New Roman"/>
              </a:rPr>
              <a:t> </a:t>
            </a:r>
            <a:r>
              <a:rPr lang="en-US" sz="2800" b="1" i="1" dirty="0" err="1" smtClean="0">
                <a:solidFill>
                  <a:srgbClr val="FF0000"/>
                </a:solidFill>
                <a:latin typeface="Times New Roman"/>
                <a:ea typeface="Times New Roman"/>
              </a:rPr>
              <a:t>đặc</a:t>
            </a:r>
            <a:r>
              <a:rPr lang="en-US" sz="2800" b="1" i="1" dirty="0" smtClean="0">
                <a:solidFill>
                  <a:srgbClr val="FF0000"/>
                </a:solidFill>
                <a:latin typeface="Times New Roman"/>
                <a:ea typeface="Times New Roman"/>
              </a:rPr>
              <a:t> </a:t>
            </a:r>
            <a:r>
              <a:rPr lang="en-US" sz="2800" b="1" i="1" dirty="0" err="1" smtClean="0">
                <a:solidFill>
                  <a:srgbClr val="FF0000"/>
                </a:solidFill>
                <a:latin typeface="Times New Roman"/>
                <a:ea typeface="Times New Roman"/>
              </a:rPr>
              <a:t>trưng</a:t>
            </a:r>
            <a:r>
              <a:rPr lang="en-US" sz="2800" b="1" i="1" dirty="0" smtClean="0">
                <a:solidFill>
                  <a:srgbClr val="FF0000"/>
                </a:solidFill>
                <a:latin typeface="Times New Roman"/>
                <a:ea typeface="Times New Roman"/>
              </a:rPr>
              <a:t> </a:t>
            </a:r>
            <a:r>
              <a:rPr lang="en-US" sz="2800" b="1" i="1" dirty="0" err="1" smtClean="0">
                <a:solidFill>
                  <a:srgbClr val="FF0000"/>
                </a:solidFill>
                <a:latin typeface="Times New Roman"/>
                <a:ea typeface="Times New Roman"/>
              </a:rPr>
              <a:t>cơ</a:t>
            </a:r>
            <a:r>
              <a:rPr lang="en-US" sz="2800" b="1" i="1" dirty="0" smtClean="0">
                <a:solidFill>
                  <a:srgbClr val="FF0000"/>
                </a:solidFill>
                <a:latin typeface="Times New Roman"/>
                <a:ea typeface="Times New Roman"/>
              </a:rPr>
              <a:t> </a:t>
            </a:r>
            <a:r>
              <a:rPr lang="en-US" sz="2800" b="1" i="1" dirty="0" err="1" smtClean="0">
                <a:solidFill>
                  <a:srgbClr val="FF0000"/>
                </a:solidFill>
                <a:latin typeface="Times New Roman"/>
                <a:ea typeface="Times New Roman"/>
              </a:rPr>
              <a:t>bản</a:t>
            </a:r>
            <a:r>
              <a:rPr lang="en-US" sz="2800" b="1" i="1" dirty="0" smtClean="0">
                <a:solidFill>
                  <a:srgbClr val="FF0000"/>
                </a:solidFill>
                <a:latin typeface="Times New Roman"/>
                <a:ea typeface="Times New Roman"/>
              </a:rPr>
              <a:t> </a:t>
            </a:r>
            <a:r>
              <a:rPr lang="en-US" sz="2800" b="1" i="1" dirty="0" err="1" smtClean="0">
                <a:solidFill>
                  <a:srgbClr val="FF0000"/>
                </a:solidFill>
                <a:latin typeface="Times New Roman"/>
                <a:ea typeface="Times New Roman"/>
              </a:rPr>
              <a:t>của</a:t>
            </a:r>
            <a:r>
              <a:rPr lang="en-US" sz="2800" b="1" i="1" dirty="0" smtClean="0">
                <a:solidFill>
                  <a:srgbClr val="FF0000"/>
                </a:solidFill>
                <a:latin typeface="Times New Roman"/>
                <a:ea typeface="Times New Roman"/>
              </a:rPr>
              <a:t> </a:t>
            </a:r>
            <a:r>
              <a:rPr lang="en-US" sz="2800" b="1" i="1" dirty="0" err="1" smtClean="0">
                <a:solidFill>
                  <a:srgbClr val="FF0000"/>
                </a:solidFill>
                <a:latin typeface="Times New Roman"/>
                <a:ea typeface="Times New Roman"/>
              </a:rPr>
              <a:t>vận</a:t>
            </a:r>
            <a:r>
              <a:rPr lang="en-US" sz="2800" b="1" i="1" dirty="0" smtClean="0">
                <a:solidFill>
                  <a:srgbClr val="FF0000"/>
                </a:solidFill>
                <a:latin typeface="Times New Roman"/>
                <a:ea typeface="Times New Roman"/>
              </a:rPr>
              <a:t> </a:t>
            </a:r>
            <a:r>
              <a:rPr lang="en-US" sz="2800" b="1" i="1" dirty="0" err="1" smtClean="0">
                <a:solidFill>
                  <a:srgbClr val="FF0000"/>
                </a:solidFill>
                <a:latin typeface="Times New Roman"/>
                <a:ea typeface="Times New Roman"/>
              </a:rPr>
              <a:t>tải</a:t>
            </a:r>
            <a:endParaRPr lang="en-US" sz="2800" b="1" i="1" dirty="0">
              <a:solidFill>
                <a:srgbClr val="FF0000"/>
              </a:solidFill>
            </a:endParaRPr>
          </a:p>
        </p:txBody>
      </p:sp>
      <p:sp>
        <p:nvSpPr>
          <p:cNvPr id="3" name="Rectangle 2"/>
          <p:cNvSpPr/>
          <p:nvPr/>
        </p:nvSpPr>
        <p:spPr>
          <a:xfrm>
            <a:off x="422787" y="-23497"/>
            <a:ext cx="7696200" cy="646331"/>
          </a:xfrm>
          <a:prstGeom prst="rect">
            <a:avLst/>
          </a:prstGeom>
        </p:spPr>
        <p:txBody>
          <a:bodyPr wrap="square">
            <a:spAutoFit/>
          </a:bodyPr>
          <a:lstStyle/>
          <a:p>
            <a:pPr lvl="0" algn="just">
              <a:lnSpc>
                <a:spcPct val="150000"/>
              </a:lnSpc>
            </a:pPr>
            <a:r>
              <a:rPr lang="en-US" sz="2400" b="1" cap="all"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1.1. </a:t>
            </a:r>
            <a:r>
              <a:rPr lang="en-US" sz="2400" b="1" cap="all"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Khái</a:t>
            </a:r>
            <a:r>
              <a:rPr lang="en-US" sz="2400" b="1" cap="all"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cap="all"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niệm</a:t>
            </a:r>
            <a:r>
              <a:rPr lang="en-US" sz="2400" b="1" cap="all"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cap="all"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về</a:t>
            </a:r>
            <a:r>
              <a:rPr lang="en-US" sz="2400" b="1" cap="all"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cap="all"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hành</a:t>
            </a:r>
            <a:r>
              <a:rPr lang="en-US" sz="2400" b="1" cap="all"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cap="all"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lang</a:t>
            </a:r>
            <a:r>
              <a:rPr lang="en-US" sz="2400" b="1" cap="all"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cap="all"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vận</a:t>
            </a:r>
            <a:r>
              <a:rPr lang="en-US" sz="2400" b="1" cap="all"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cap="all"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tải</a:t>
            </a:r>
            <a:endParaRPr lang="en-US" sz="2400" b="1" cap="all"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endParaRPr>
          </a:p>
        </p:txBody>
      </p:sp>
      <p:sp>
        <p:nvSpPr>
          <p:cNvPr id="4" name="Rounded Rectangle 3"/>
          <p:cNvSpPr/>
          <p:nvPr/>
        </p:nvSpPr>
        <p:spPr>
          <a:xfrm>
            <a:off x="1949455" y="1203716"/>
            <a:ext cx="5516901" cy="546961"/>
          </a:xfrm>
          <a:prstGeom prst="roundRect">
            <a:avLst/>
          </a:prstGeom>
        </p:spPr>
        <p:style>
          <a:lnRef idx="1">
            <a:schemeClr val="accent2"/>
          </a:lnRef>
          <a:fillRef idx="2">
            <a:schemeClr val="accent2"/>
          </a:fillRef>
          <a:effectRef idx="1">
            <a:schemeClr val="accent2"/>
          </a:effectRef>
          <a:fontRef idx="minor">
            <a:schemeClr val="dk1"/>
          </a:fontRef>
        </p:style>
        <p:txBody>
          <a:bodyPr rtlCol="0" anchor="ctr"/>
          <a:lstStyle/>
          <a:p>
            <a:pPr algn="ctr"/>
            <a:r>
              <a:rPr lang="en-US" sz="2800" b="1" dirty="0" err="1" smtClean="0">
                <a:latin typeface="Times New Roman" panose="02020603050405020304" pitchFamily="18" charset="0"/>
                <a:cs typeface="Times New Roman" panose="02020603050405020304" pitchFamily="18" charset="0"/>
              </a:rPr>
              <a:t>Vận</a:t>
            </a:r>
            <a:r>
              <a:rPr lang="en-US" sz="2800" b="1" dirty="0" smtClean="0">
                <a:latin typeface="Times New Roman" panose="02020603050405020304" pitchFamily="18" charset="0"/>
                <a:cs typeface="Times New Roman" panose="02020603050405020304" pitchFamily="18" charset="0"/>
              </a:rPr>
              <a:t> </a:t>
            </a:r>
            <a:r>
              <a:rPr lang="en-US" sz="2800" b="1" dirty="0" err="1" smtClean="0">
                <a:latin typeface="Times New Roman" panose="02020603050405020304" pitchFamily="18" charset="0"/>
                <a:cs typeface="Times New Roman" panose="02020603050405020304" pitchFamily="18" charset="0"/>
              </a:rPr>
              <a:t>tải</a:t>
            </a:r>
            <a:r>
              <a:rPr lang="en-US" sz="2800" b="1" dirty="0" smtClean="0">
                <a:latin typeface="Times New Roman" panose="02020603050405020304" pitchFamily="18" charset="0"/>
                <a:cs typeface="Times New Roman" panose="02020603050405020304" pitchFamily="18" charset="0"/>
              </a:rPr>
              <a:t> </a:t>
            </a:r>
            <a:r>
              <a:rPr lang="en-US" sz="2800" b="1" dirty="0" err="1" smtClean="0">
                <a:latin typeface="Times New Roman" panose="02020603050405020304" pitchFamily="18" charset="0"/>
                <a:cs typeface="Times New Roman" panose="02020603050405020304" pitchFamily="18" charset="0"/>
              </a:rPr>
              <a:t>là</a:t>
            </a:r>
            <a:r>
              <a:rPr lang="en-US" sz="2800" b="1" dirty="0" smtClean="0">
                <a:latin typeface="Times New Roman" panose="02020603050405020304" pitchFamily="18" charset="0"/>
                <a:cs typeface="Times New Roman" panose="02020603050405020304" pitchFamily="18" charset="0"/>
              </a:rPr>
              <a:t> </a:t>
            </a:r>
            <a:r>
              <a:rPr lang="en-US" sz="2800" b="1" dirty="0" err="1" smtClean="0">
                <a:latin typeface="Times New Roman" panose="02020603050405020304" pitchFamily="18" charset="0"/>
                <a:cs typeface="Times New Roman" panose="02020603050405020304" pitchFamily="18" charset="0"/>
              </a:rPr>
              <a:t>ngành</a:t>
            </a:r>
            <a:r>
              <a:rPr lang="en-US" sz="2800" b="1" dirty="0" smtClean="0">
                <a:latin typeface="Times New Roman" panose="02020603050405020304" pitchFamily="18" charset="0"/>
                <a:cs typeface="Times New Roman" panose="02020603050405020304" pitchFamily="18" charset="0"/>
              </a:rPr>
              <a:t> </a:t>
            </a:r>
            <a:r>
              <a:rPr lang="en-US" sz="2800" b="1" dirty="0" err="1" smtClean="0">
                <a:latin typeface="Times New Roman" panose="02020603050405020304" pitchFamily="18" charset="0"/>
                <a:cs typeface="Times New Roman" panose="02020603050405020304" pitchFamily="18" charset="0"/>
              </a:rPr>
              <a:t>là</a:t>
            </a:r>
            <a:r>
              <a:rPr lang="en-US" sz="2800" b="1" dirty="0" smtClean="0">
                <a:latin typeface="Times New Roman" panose="02020603050405020304" pitchFamily="18" charset="0"/>
                <a:cs typeface="Times New Roman" panose="02020603050405020304" pitchFamily="18" charset="0"/>
              </a:rPr>
              <a:t> </a:t>
            </a:r>
            <a:r>
              <a:rPr lang="en-US" sz="2800" b="1" dirty="0" err="1" smtClean="0">
                <a:latin typeface="Times New Roman" panose="02020603050405020304" pitchFamily="18" charset="0"/>
                <a:cs typeface="Times New Roman" panose="02020603050405020304" pitchFamily="18" charset="0"/>
              </a:rPr>
              <a:t>sx</a:t>
            </a:r>
            <a:r>
              <a:rPr lang="en-US" sz="2800" b="1" dirty="0" smtClean="0">
                <a:latin typeface="Times New Roman" panose="02020603050405020304" pitchFamily="18" charset="0"/>
                <a:cs typeface="Times New Roman" panose="02020603050405020304" pitchFamily="18" charset="0"/>
              </a:rPr>
              <a:t> </a:t>
            </a:r>
            <a:r>
              <a:rPr lang="en-US" sz="2800" b="1" dirty="0" err="1" smtClean="0">
                <a:latin typeface="Times New Roman" panose="02020603050405020304" pitchFamily="18" charset="0"/>
                <a:cs typeface="Times New Roman" panose="02020603050405020304" pitchFamily="18" charset="0"/>
              </a:rPr>
              <a:t>độc</a:t>
            </a:r>
            <a:r>
              <a:rPr lang="en-US" sz="2800" b="1" dirty="0" smtClean="0">
                <a:latin typeface="Times New Roman" panose="02020603050405020304" pitchFamily="18" charset="0"/>
                <a:cs typeface="Times New Roman" panose="02020603050405020304" pitchFamily="18" charset="0"/>
              </a:rPr>
              <a:t> </a:t>
            </a:r>
            <a:r>
              <a:rPr lang="en-US" sz="2800" b="1" dirty="0" err="1" smtClean="0">
                <a:latin typeface="Times New Roman" panose="02020603050405020304" pitchFamily="18" charset="0"/>
                <a:cs typeface="Times New Roman" panose="02020603050405020304" pitchFamily="18" charset="0"/>
              </a:rPr>
              <a:t>lập</a:t>
            </a:r>
            <a:endParaRPr lang="en-US" sz="2800" b="1" dirty="0">
              <a:latin typeface="Times New Roman" panose="02020603050405020304" pitchFamily="18" charset="0"/>
              <a:cs typeface="Times New Roman" panose="02020603050405020304" pitchFamily="18" charset="0"/>
            </a:endParaRPr>
          </a:p>
        </p:txBody>
      </p:sp>
      <p:sp>
        <p:nvSpPr>
          <p:cNvPr id="5" name="Rectangle 4"/>
          <p:cNvSpPr/>
          <p:nvPr/>
        </p:nvSpPr>
        <p:spPr>
          <a:xfrm>
            <a:off x="76200" y="1905000"/>
            <a:ext cx="8908026" cy="830997"/>
          </a:xfrm>
          <a:prstGeom prst="rect">
            <a:avLst/>
          </a:prstGeom>
        </p:spPr>
        <p:txBody>
          <a:bodyPr wrap="square">
            <a:spAutoFit/>
          </a:bodyPr>
          <a:lstStyle/>
          <a:p>
            <a:pPr lvl="0"/>
            <a:r>
              <a:rPr lang="vi-VN" sz="2400" dirty="0">
                <a:solidFill>
                  <a:prstClr val="black"/>
                </a:solidFill>
                <a:latin typeface="Times New Roman" panose="02020603050405020304" pitchFamily="18" charset="0"/>
                <a:cs typeface="Times New Roman" panose="02020603050405020304" pitchFamily="18" charset="0"/>
              </a:rPr>
              <a:t>Sản xuất vận tải phục vụ mọi ngành nghề</a:t>
            </a:r>
            <a:r>
              <a:rPr lang="en-US" sz="2400" dirty="0">
                <a:solidFill>
                  <a:prstClr val="black"/>
                </a:solidFill>
                <a:latin typeface="Times New Roman" panose="02020603050405020304" pitchFamily="18" charset="0"/>
                <a:cs typeface="Times New Roman" panose="02020603050405020304" pitchFamily="18" charset="0"/>
              </a:rPr>
              <a:t> </a:t>
            </a:r>
            <a:r>
              <a:rPr lang="en-US" sz="2400" dirty="0" err="1" smtClean="0">
                <a:solidFill>
                  <a:prstClr val="black"/>
                </a:solidFill>
                <a:latin typeface="Times New Roman" panose="02020603050405020304" pitchFamily="18" charset="0"/>
                <a:cs typeface="Times New Roman" panose="02020603050405020304" pitchFamily="18" charset="0"/>
              </a:rPr>
              <a:t>trong</a:t>
            </a:r>
            <a:r>
              <a:rPr lang="en-US" sz="2400" dirty="0" smtClean="0">
                <a:solidFill>
                  <a:prstClr val="black"/>
                </a:solidFill>
                <a:latin typeface="Times New Roman" panose="02020603050405020304" pitchFamily="18" charset="0"/>
                <a:cs typeface="Times New Roman" panose="02020603050405020304" pitchFamily="18" charset="0"/>
              </a:rPr>
              <a:t> </a:t>
            </a:r>
            <a:r>
              <a:rPr lang="en-US" sz="2400" dirty="0" err="1" smtClean="0">
                <a:solidFill>
                  <a:prstClr val="black"/>
                </a:solidFill>
                <a:latin typeface="Times New Roman" panose="02020603050405020304" pitchFamily="18" charset="0"/>
                <a:cs typeface="Times New Roman" panose="02020603050405020304" pitchFamily="18" charset="0"/>
              </a:rPr>
              <a:t>mọi</a:t>
            </a:r>
            <a:r>
              <a:rPr lang="en-US" sz="2400" dirty="0" smtClean="0">
                <a:solidFill>
                  <a:prstClr val="black"/>
                </a:solidFill>
                <a:latin typeface="Times New Roman" panose="02020603050405020304" pitchFamily="18" charset="0"/>
                <a:cs typeface="Times New Roman" panose="02020603050405020304" pitchFamily="18" charset="0"/>
              </a:rPr>
              <a:t> </a:t>
            </a:r>
            <a:r>
              <a:rPr lang="vi-VN" sz="2400" dirty="0" smtClean="0">
                <a:solidFill>
                  <a:prstClr val="black"/>
                </a:solidFill>
                <a:latin typeface="Times New Roman" panose="02020603050405020304" pitchFamily="18" charset="0"/>
                <a:cs typeface="Times New Roman" panose="02020603050405020304" pitchFamily="18" charset="0"/>
              </a:rPr>
              <a:t>thời </a:t>
            </a:r>
            <a:r>
              <a:rPr lang="vi-VN" sz="2400" dirty="0">
                <a:solidFill>
                  <a:prstClr val="black"/>
                </a:solidFill>
                <a:latin typeface="Times New Roman" panose="02020603050405020304" pitchFamily="18" charset="0"/>
                <a:cs typeface="Times New Roman" panose="02020603050405020304" pitchFamily="18" charset="0"/>
              </a:rPr>
              <a:t>đại, không lệ thuộc hoàn toàn vào bất </a:t>
            </a:r>
            <a:r>
              <a:rPr lang="vi-VN" sz="2400" dirty="0" smtClean="0">
                <a:solidFill>
                  <a:prstClr val="black"/>
                </a:solidFill>
                <a:latin typeface="Times New Roman" panose="02020603050405020304" pitchFamily="18" charset="0"/>
                <a:cs typeface="Times New Roman" panose="02020603050405020304" pitchFamily="18" charset="0"/>
              </a:rPr>
              <a:t>cứ</a:t>
            </a:r>
            <a:r>
              <a:rPr lang="en-US" sz="2400" dirty="0" smtClean="0">
                <a:solidFill>
                  <a:prstClr val="black"/>
                </a:solidFill>
                <a:latin typeface="Times New Roman" panose="02020603050405020304" pitchFamily="18" charset="0"/>
                <a:cs typeface="Times New Roman" panose="02020603050405020304" pitchFamily="18" charset="0"/>
              </a:rPr>
              <a:t> </a:t>
            </a:r>
            <a:r>
              <a:rPr lang="en-US" sz="2400" dirty="0" err="1" smtClean="0">
                <a:solidFill>
                  <a:prstClr val="black"/>
                </a:solidFill>
                <a:latin typeface="Times New Roman" panose="02020603050405020304" pitchFamily="18" charset="0"/>
                <a:cs typeface="Times New Roman" panose="02020603050405020304" pitchFamily="18" charset="0"/>
              </a:rPr>
              <a:t>ngành</a:t>
            </a:r>
            <a:r>
              <a:rPr lang="vi-VN" sz="2400" dirty="0" smtClean="0">
                <a:solidFill>
                  <a:prstClr val="black"/>
                </a:solidFill>
                <a:latin typeface="Times New Roman" panose="02020603050405020304" pitchFamily="18" charset="0"/>
                <a:cs typeface="Times New Roman" panose="02020603050405020304" pitchFamily="18" charset="0"/>
              </a:rPr>
              <a:t> </a:t>
            </a:r>
            <a:r>
              <a:rPr lang="vi-VN" sz="2400" dirty="0">
                <a:solidFill>
                  <a:prstClr val="black"/>
                </a:solidFill>
                <a:latin typeface="Times New Roman" panose="02020603050405020304" pitchFamily="18" charset="0"/>
                <a:cs typeface="Times New Roman" panose="02020603050405020304" pitchFamily="18" charset="0"/>
              </a:rPr>
              <a:t>nào.</a:t>
            </a:r>
            <a:endParaRPr lang="en-US" sz="2400" dirty="0">
              <a:solidFill>
                <a:prstClr val="black"/>
              </a:solidFill>
              <a:latin typeface="Times New Roman" panose="02020603050405020304" pitchFamily="18" charset="0"/>
              <a:cs typeface="Times New Roman" panose="02020603050405020304" pitchFamily="18" charset="0"/>
            </a:endParaRPr>
          </a:p>
        </p:txBody>
      </p:sp>
      <p:sp>
        <p:nvSpPr>
          <p:cNvPr id="6" name="Rounded Rectangle 5"/>
          <p:cNvSpPr/>
          <p:nvPr/>
        </p:nvSpPr>
        <p:spPr>
          <a:xfrm>
            <a:off x="1143000" y="2963013"/>
            <a:ext cx="7162800" cy="701284"/>
          </a:xfrm>
          <a:prstGeom prst="roundRect">
            <a:avLst/>
          </a:prstGeom>
        </p:spPr>
        <p:style>
          <a:lnRef idx="1">
            <a:schemeClr val="accent6"/>
          </a:lnRef>
          <a:fillRef idx="2">
            <a:schemeClr val="accent6"/>
          </a:fillRef>
          <a:effectRef idx="1">
            <a:schemeClr val="accent6"/>
          </a:effectRef>
          <a:fontRef idx="minor">
            <a:schemeClr val="dk1"/>
          </a:fontRef>
        </p:style>
        <p:txBody>
          <a:bodyPr rtlCol="0" anchor="ctr"/>
          <a:lstStyle/>
          <a:p>
            <a:pPr algn="ctr"/>
            <a:r>
              <a:rPr lang="en-US" sz="2800" b="1" dirty="0" err="1" smtClean="0">
                <a:latin typeface="Times New Roman" panose="02020603050405020304" pitchFamily="18" charset="0"/>
                <a:cs typeface="Times New Roman" panose="02020603050405020304" pitchFamily="18" charset="0"/>
              </a:rPr>
              <a:t>Vận</a:t>
            </a:r>
            <a:r>
              <a:rPr lang="en-US" sz="2800" b="1" dirty="0" smtClean="0">
                <a:latin typeface="Times New Roman" panose="02020603050405020304" pitchFamily="18" charset="0"/>
                <a:cs typeface="Times New Roman" panose="02020603050405020304" pitchFamily="18" charset="0"/>
              </a:rPr>
              <a:t> </a:t>
            </a:r>
            <a:r>
              <a:rPr lang="en-US" sz="2800" b="1" dirty="0" err="1" smtClean="0">
                <a:latin typeface="Times New Roman" panose="02020603050405020304" pitchFamily="18" charset="0"/>
                <a:cs typeface="Times New Roman" panose="02020603050405020304" pitchFamily="18" charset="0"/>
              </a:rPr>
              <a:t>tải</a:t>
            </a:r>
            <a:r>
              <a:rPr lang="en-US" sz="2800" b="1" dirty="0" smtClean="0">
                <a:latin typeface="Times New Roman" panose="02020603050405020304" pitchFamily="18" charset="0"/>
                <a:cs typeface="Times New Roman" panose="02020603050405020304" pitchFamily="18" charset="0"/>
              </a:rPr>
              <a:t> </a:t>
            </a:r>
            <a:r>
              <a:rPr lang="en-US" sz="2800" b="1" dirty="0" err="1" smtClean="0">
                <a:latin typeface="Times New Roman" panose="02020603050405020304" pitchFamily="18" charset="0"/>
                <a:cs typeface="Times New Roman" panose="02020603050405020304" pitchFamily="18" charset="0"/>
              </a:rPr>
              <a:t>là</a:t>
            </a:r>
            <a:r>
              <a:rPr lang="en-US" sz="2800" b="1" dirty="0" smtClean="0">
                <a:latin typeface="Times New Roman" panose="02020603050405020304" pitchFamily="18" charset="0"/>
                <a:cs typeface="Times New Roman" panose="02020603050405020304" pitchFamily="18" charset="0"/>
              </a:rPr>
              <a:t> </a:t>
            </a:r>
            <a:r>
              <a:rPr lang="en-US" sz="2800" b="1" dirty="0" err="1" smtClean="0">
                <a:latin typeface="Times New Roman" panose="02020603050405020304" pitchFamily="18" charset="0"/>
                <a:cs typeface="Times New Roman" panose="02020603050405020304" pitchFamily="18" charset="0"/>
              </a:rPr>
              <a:t>ngành</a:t>
            </a:r>
            <a:r>
              <a:rPr lang="en-US" sz="2800" b="1" dirty="0" smtClean="0">
                <a:latin typeface="Times New Roman" panose="02020603050405020304" pitchFamily="18" charset="0"/>
                <a:cs typeface="Times New Roman" panose="02020603050405020304" pitchFamily="18" charset="0"/>
              </a:rPr>
              <a:t> </a:t>
            </a:r>
            <a:r>
              <a:rPr lang="en-US" sz="2800" b="1" dirty="0" err="1" smtClean="0">
                <a:latin typeface="Times New Roman" panose="02020603050405020304" pitchFamily="18" charset="0"/>
                <a:cs typeface="Times New Roman" panose="02020603050405020304" pitchFamily="18" charset="0"/>
              </a:rPr>
              <a:t>là</a:t>
            </a:r>
            <a:r>
              <a:rPr lang="en-US" sz="2800" b="1" dirty="0" smtClean="0">
                <a:latin typeface="Times New Roman" panose="02020603050405020304" pitchFamily="18" charset="0"/>
                <a:cs typeface="Times New Roman" panose="02020603050405020304" pitchFamily="18" charset="0"/>
              </a:rPr>
              <a:t> </a:t>
            </a:r>
            <a:r>
              <a:rPr lang="en-US" sz="2800" b="1" dirty="0" err="1" smtClean="0">
                <a:latin typeface="Times New Roman" panose="02020603050405020304" pitchFamily="18" charset="0"/>
                <a:cs typeface="Times New Roman" panose="02020603050405020304" pitchFamily="18" charset="0"/>
              </a:rPr>
              <a:t>sx</a:t>
            </a:r>
            <a:r>
              <a:rPr lang="en-US" sz="2800" b="1" dirty="0" smtClean="0">
                <a:latin typeface="Times New Roman" panose="02020603050405020304" pitchFamily="18" charset="0"/>
                <a:cs typeface="Times New Roman" panose="02020603050405020304" pitchFamily="18" charset="0"/>
              </a:rPr>
              <a:t> </a:t>
            </a:r>
            <a:r>
              <a:rPr lang="en-US" sz="2800" b="1" dirty="0" err="1" smtClean="0">
                <a:latin typeface="Times New Roman" panose="02020603050405020304" pitchFamily="18" charset="0"/>
                <a:cs typeface="Times New Roman" panose="02020603050405020304" pitchFamily="18" charset="0"/>
              </a:rPr>
              <a:t>đặc</a:t>
            </a:r>
            <a:r>
              <a:rPr lang="en-US" sz="2800" b="1" dirty="0" smtClean="0">
                <a:latin typeface="Times New Roman" panose="02020603050405020304" pitchFamily="18" charset="0"/>
                <a:cs typeface="Times New Roman" panose="02020603050405020304" pitchFamily="18" charset="0"/>
              </a:rPr>
              <a:t> </a:t>
            </a:r>
            <a:r>
              <a:rPr lang="en-US" sz="2800" b="1" dirty="0" err="1" smtClean="0">
                <a:latin typeface="Times New Roman" panose="02020603050405020304" pitchFamily="18" charset="0"/>
                <a:cs typeface="Times New Roman" panose="02020603050405020304" pitchFamily="18" charset="0"/>
              </a:rPr>
              <a:t>biệt</a:t>
            </a:r>
            <a:endParaRPr lang="en-US" sz="2800" b="1" dirty="0">
              <a:latin typeface="Times New Roman" panose="02020603050405020304" pitchFamily="18" charset="0"/>
              <a:cs typeface="Times New Roman" panose="02020603050405020304" pitchFamily="18" charset="0"/>
            </a:endParaRPr>
          </a:p>
        </p:txBody>
      </p:sp>
      <p:sp>
        <p:nvSpPr>
          <p:cNvPr id="7" name="Rectangle 6"/>
          <p:cNvSpPr/>
          <p:nvPr/>
        </p:nvSpPr>
        <p:spPr>
          <a:xfrm>
            <a:off x="76200" y="3768203"/>
            <a:ext cx="8908026" cy="1938992"/>
          </a:xfrm>
          <a:prstGeom prst="rect">
            <a:avLst/>
          </a:prstGeom>
        </p:spPr>
        <p:txBody>
          <a:bodyPr wrap="square">
            <a:spAutoFit/>
          </a:bodyPr>
          <a:lstStyle/>
          <a:p>
            <a:pPr marL="342900" indent="-342900" algn="just">
              <a:buFont typeface="Wingdings" panose="05000000000000000000" pitchFamily="2" charset="2"/>
              <a:buChar char="v"/>
            </a:pPr>
            <a:r>
              <a:rPr lang="vi-VN" sz="2400" b="1" dirty="0">
                <a:solidFill>
                  <a:prstClr val="black"/>
                </a:solidFill>
                <a:latin typeface="Times New Roman" panose="02020603050405020304" pitchFamily="18" charset="0"/>
                <a:cs typeface="Times New Roman" panose="02020603050405020304" pitchFamily="18" charset="0"/>
              </a:rPr>
              <a:t>Sản xuất của vận tải mang tính phục</a:t>
            </a:r>
            <a:r>
              <a:rPr lang="en-US" sz="2400" b="1" dirty="0">
                <a:solidFill>
                  <a:prstClr val="black"/>
                </a:solidFill>
                <a:latin typeface="Times New Roman" panose="02020603050405020304" pitchFamily="18" charset="0"/>
                <a:cs typeface="Times New Roman" panose="02020603050405020304" pitchFamily="18" charset="0"/>
              </a:rPr>
              <a:t> </a:t>
            </a:r>
            <a:r>
              <a:rPr lang="en-US" sz="2400" b="1" dirty="0" err="1">
                <a:solidFill>
                  <a:prstClr val="black"/>
                </a:solidFill>
                <a:latin typeface="Times New Roman" panose="02020603050405020304" pitchFamily="18" charset="0"/>
                <a:cs typeface="Times New Roman" panose="02020603050405020304" pitchFamily="18" charset="0"/>
              </a:rPr>
              <a:t>vụ</a:t>
            </a:r>
            <a:r>
              <a:rPr lang="en-US" sz="2400" b="1" dirty="0">
                <a:solidFill>
                  <a:prstClr val="black"/>
                </a:solidFill>
                <a:latin typeface="Times New Roman" panose="02020603050405020304" pitchFamily="18" charset="0"/>
                <a:cs typeface="Times New Roman" panose="02020603050405020304" pitchFamily="18" charset="0"/>
              </a:rPr>
              <a:t> </a:t>
            </a:r>
            <a:r>
              <a:rPr lang="en-US" sz="2400" b="1" dirty="0" err="1" smtClean="0">
                <a:solidFill>
                  <a:prstClr val="black"/>
                </a:solidFill>
                <a:latin typeface="Times New Roman" panose="02020603050405020304" pitchFamily="18" charset="0"/>
                <a:cs typeface="Times New Roman" panose="02020603050405020304" pitchFamily="18" charset="0"/>
              </a:rPr>
              <a:t>cao</a:t>
            </a:r>
            <a:r>
              <a:rPr lang="en-US" sz="2400" dirty="0" smtClean="0">
                <a:solidFill>
                  <a:prstClr val="black"/>
                </a:solidFill>
                <a:latin typeface="Times New Roman" panose="02020603050405020304" pitchFamily="18" charset="0"/>
                <a:cs typeface="Times New Roman" panose="02020603050405020304" pitchFamily="18" charset="0"/>
              </a:rPr>
              <a:t>, </a:t>
            </a:r>
            <a:r>
              <a:rPr lang="en-US" sz="2400" dirty="0" err="1" smtClean="0">
                <a:solidFill>
                  <a:prstClr val="black"/>
                </a:solidFill>
                <a:latin typeface="Times New Roman" panose="02020603050405020304" pitchFamily="18" charset="0"/>
                <a:cs typeface="Times New Roman" panose="02020603050405020304" pitchFamily="18" charset="0"/>
              </a:rPr>
              <a:t>vận</a:t>
            </a:r>
            <a:r>
              <a:rPr lang="en-US" sz="2400" dirty="0" smtClean="0">
                <a:solidFill>
                  <a:prstClr val="black"/>
                </a:solidFill>
                <a:latin typeface="Times New Roman" panose="02020603050405020304" pitchFamily="18" charset="0"/>
                <a:cs typeface="Times New Roman" panose="02020603050405020304" pitchFamily="18" charset="0"/>
              </a:rPr>
              <a:t> </a:t>
            </a:r>
            <a:r>
              <a:rPr lang="en-US" sz="2400" dirty="0" err="1">
                <a:solidFill>
                  <a:prstClr val="black"/>
                </a:solidFill>
                <a:latin typeface="Times New Roman" panose="02020603050405020304" pitchFamily="18" charset="0"/>
                <a:cs typeface="Times New Roman" panose="02020603050405020304" pitchFamily="18" charset="0"/>
              </a:rPr>
              <a:t>tải</a:t>
            </a:r>
            <a:r>
              <a:rPr lang="en-US" sz="2400" dirty="0">
                <a:solidFill>
                  <a:prstClr val="black"/>
                </a:solidFill>
                <a:latin typeface="Times New Roman" panose="02020603050405020304" pitchFamily="18" charset="0"/>
                <a:cs typeface="Times New Roman" panose="02020603050405020304" pitchFamily="18" charset="0"/>
              </a:rPr>
              <a:t> </a:t>
            </a:r>
            <a:r>
              <a:rPr lang="en-US" sz="2400" dirty="0" err="1">
                <a:solidFill>
                  <a:prstClr val="black"/>
                </a:solidFill>
                <a:latin typeface="Times New Roman" panose="02020603050405020304" pitchFamily="18" charset="0"/>
                <a:cs typeface="Times New Roman" panose="02020603050405020304" pitchFamily="18" charset="0"/>
              </a:rPr>
              <a:t>phục</a:t>
            </a:r>
            <a:r>
              <a:rPr lang="en-US" sz="2400" dirty="0">
                <a:solidFill>
                  <a:prstClr val="black"/>
                </a:solidFill>
                <a:latin typeface="Times New Roman" panose="02020603050405020304" pitchFamily="18" charset="0"/>
                <a:cs typeface="Times New Roman" panose="02020603050405020304" pitchFamily="18" charset="0"/>
              </a:rPr>
              <a:t> </a:t>
            </a:r>
            <a:r>
              <a:rPr lang="en-US" sz="2400" dirty="0" err="1">
                <a:solidFill>
                  <a:prstClr val="black"/>
                </a:solidFill>
                <a:latin typeface="Times New Roman" panose="02020603050405020304" pitchFamily="18" charset="0"/>
                <a:cs typeface="Times New Roman" panose="02020603050405020304" pitchFamily="18" charset="0"/>
              </a:rPr>
              <a:t>vụ</a:t>
            </a:r>
            <a:r>
              <a:rPr lang="en-US" sz="2400" dirty="0">
                <a:solidFill>
                  <a:prstClr val="black"/>
                </a:solidFill>
                <a:latin typeface="Times New Roman" panose="02020603050405020304" pitchFamily="18" charset="0"/>
                <a:cs typeface="Times New Roman" panose="02020603050405020304" pitchFamily="18" charset="0"/>
              </a:rPr>
              <a:t> </a:t>
            </a:r>
            <a:r>
              <a:rPr lang="en-US" sz="2400" dirty="0" err="1">
                <a:solidFill>
                  <a:prstClr val="black"/>
                </a:solidFill>
                <a:latin typeface="Times New Roman" panose="02020603050405020304" pitchFamily="18" charset="0"/>
                <a:cs typeface="Times New Roman" panose="02020603050405020304" pitchFamily="18" charset="0"/>
              </a:rPr>
              <a:t>hoạt</a:t>
            </a:r>
            <a:r>
              <a:rPr lang="en-US" sz="2400" dirty="0">
                <a:solidFill>
                  <a:prstClr val="black"/>
                </a:solidFill>
                <a:latin typeface="Times New Roman" panose="02020603050405020304" pitchFamily="18" charset="0"/>
                <a:cs typeface="Times New Roman" panose="02020603050405020304" pitchFamily="18" charset="0"/>
              </a:rPr>
              <a:t> </a:t>
            </a:r>
            <a:r>
              <a:rPr lang="vi-VN" sz="2400" dirty="0">
                <a:solidFill>
                  <a:prstClr val="black"/>
                </a:solidFill>
                <a:latin typeface="Times New Roman" panose="02020603050405020304" pitchFamily="18" charset="0"/>
                <a:cs typeface="Times New Roman" panose="02020603050405020304" pitchFamily="18" charset="0"/>
              </a:rPr>
              <a:t>động sản xuất kinh doanh của mọi </a:t>
            </a:r>
            <a:r>
              <a:rPr lang="vi-VN" sz="2400" dirty="0" smtClean="0">
                <a:solidFill>
                  <a:prstClr val="black"/>
                </a:solidFill>
                <a:latin typeface="Times New Roman" panose="02020603050405020304" pitchFamily="18" charset="0"/>
                <a:cs typeface="Times New Roman" panose="02020603050405020304" pitchFamily="18" charset="0"/>
              </a:rPr>
              <a:t>ngành</a:t>
            </a:r>
            <a:r>
              <a:rPr lang="en-US" sz="2400" dirty="0" smtClean="0">
                <a:solidFill>
                  <a:prstClr val="black"/>
                </a:solidFill>
                <a:latin typeface="Times New Roman" panose="02020603050405020304" pitchFamily="18" charset="0"/>
                <a:cs typeface="Times New Roman" panose="02020603050405020304" pitchFamily="18" charset="0"/>
              </a:rPr>
              <a:t> </a:t>
            </a:r>
            <a:r>
              <a:rPr lang="en-US" sz="2400" dirty="0" err="1" smtClean="0">
                <a:solidFill>
                  <a:prstClr val="black"/>
                </a:solidFill>
                <a:latin typeface="Times New Roman" panose="02020603050405020304" pitchFamily="18" charset="0"/>
                <a:cs typeface="Times New Roman" panose="02020603050405020304" pitchFamily="18" charset="0"/>
              </a:rPr>
              <a:t>công</a:t>
            </a:r>
            <a:r>
              <a:rPr lang="vi-VN" sz="2400" dirty="0" smtClean="0">
                <a:solidFill>
                  <a:prstClr val="black"/>
                </a:solidFill>
                <a:latin typeface="Times New Roman" panose="02020603050405020304" pitchFamily="18" charset="0"/>
                <a:cs typeface="Times New Roman" panose="02020603050405020304" pitchFamily="18" charset="0"/>
              </a:rPr>
              <a:t> nghiệp </a:t>
            </a:r>
            <a:r>
              <a:rPr lang="vi-VN" sz="2400" dirty="0">
                <a:solidFill>
                  <a:prstClr val="black"/>
                </a:solidFill>
                <a:latin typeface="Times New Roman" panose="02020603050405020304" pitchFamily="18" charset="0"/>
                <a:cs typeface="Times New Roman" panose="02020603050405020304" pitchFamily="18" charset="0"/>
              </a:rPr>
              <a:t>nặng, công nghiệp nhẹ, trồng trọt, </a:t>
            </a:r>
            <a:r>
              <a:rPr lang="vi-VN" sz="2400" dirty="0" smtClean="0">
                <a:solidFill>
                  <a:prstClr val="black"/>
                </a:solidFill>
                <a:latin typeface="Times New Roman" panose="02020603050405020304" pitchFamily="18" charset="0"/>
                <a:cs typeface="Times New Roman" panose="02020603050405020304" pitchFamily="18" charset="0"/>
              </a:rPr>
              <a:t>chăn</a:t>
            </a:r>
            <a:r>
              <a:rPr lang="en-US" sz="2400" dirty="0" smtClean="0">
                <a:solidFill>
                  <a:prstClr val="black"/>
                </a:solidFill>
                <a:latin typeface="Times New Roman" panose="02020603050405020304" pitchFamily="18" charset="0"/>
                <a:cs typeface="Times New Roman" panose="02020603050405020304" pitchFamily="18" charset="0"/>
              </a:rPr>
              <a:t> </a:t>
            </a:r>
            <a:r>
              <a:rPr lang="en-US" sz="2400" dirty="0" err="1" smtClean="0">
                <a:solidFill>
                  <a:prstClr val="black"/>
                </a:solidFill>
                <a:latin typeface="Times New Roman" panose="02020603050405020304" pitchFamily="18" charset="0"/>
                <a:cs typeface="Times New Roman" panose="02020603050405020304" pitchFamily="18" charset="0"/>
              </a:rPr>
              <a:t>nuôi</a:t>
            </a:r>
            <a:r>
              <a:rPr lang="en-US" sz="2400" dirty="0" smtClean="0">
                <a:solidFill>
                  <a:prstClr val="black"/>
                </a:solidFill>
                <a:latin typeface="Times New Roman" panose="02020603050405020304" pitchFamily="18" charset="0"/>
                <a:cs typeface="Times New Roman" panose="02020603050405020304" pitchFamily="18" charset="0"/>
              </a:rPr>
              <a:t>, </a:t>
            </a:r>
            <a:r>
              <a:rPr lang="vi-VN" sz="2400" dirty="0" smtClean="0">
                <a:solidFill>
                  <a:prstClr val="black"/>
                </a:solidFill>
                <a:latin typeface="Times New Roman" panose="02020603050405020304" pitchFamily="18" charset="0"/>
                <a:cs typeface="Times New Roman" panose="02020603050405020304" pitchFamily="18" charset="0"/>
              </a:rPr>
              <a:t>sản</a:t>
            </a:r>
            <a:r>
              <a:rPr lang="en-US" sz="2400" dirty="0" smtClean="0">
                <a:solidFill>
                  <a:prstClr val="black"/>
                </a:solidFill>
                <a:latin typeface="Times New Roman" panose="02020603050405020304" pitchFamily="18" charset="0"/>
                <a:cs typeface="Times New Roman" panose="02020603050405020304" pitchFamily="18" charset="0"/>
              </a:rPr>
              <a:t> </a:t>
            </a:r>
            <a:r>
              <a:rPr lang="en-US" sz="2400" dirty="0" err="1" smtClean="0">
                <a:solidFill>
                  <a:prstClr val="black"/>
                </a:solidFill>
                <a:latin typeface="Times New Roman" panose="02020603050405020304" pitchFamily="18" charset="0"/>
                <a:cs typeface="Times New Roman" panose="02020603050405020304" pitchFamily="18" charset="0"/>
              </a:rPr>
              <a:t>xuất</a:t>
            </a:r>
            <a:r>
              <a:rPr lang="vi-VN" sz="2400" dirty="0" smtClean="0">
                <a:solidFill>
                  <a:prstClr val="black"/>
                </a:solidFill>
                <a:latin typeface="Times New Roman" panose="02020603050405020304" pitchFamily="18" charset="0"/>
                <a:cs typeface="Times New Roman" panose="02020603050405020304" pitchFamily="18" charset="0"/>
              </a:rPr>
              <a:t>, </a:t>
            </a:r>
            <a:r>
              <a:rPr lang="vi-VN" sz="2400" dirty="0">
                <a:solidFill>
                  <a:prstClr val="black"/>
                </a:solidFill>
                <a:latin typeface="Times New Roman" panose="02020603050405020304" pitchFamily="18" charset="0"/>
                <a:cs typeface="Times New Roman" panose="02020603050405020304" pitchFamily="18" charset="0"/>
              </a:rPr>
              <a:t>khai thác khoáng sản...Mặc dù hoạt động</a:t>
            </a:r>
            <a:r>
              <a:rPr lang="en-US" sz="2400" dirty="0">
                <a:solidFill>
                  <a:prstClr val="black"/>
                </a:solidFill>
                <a:latin typeface="Times New Roman" panose="02020603050405020304" pitchFamily="18" charset="0"/>
                <a:cs typeface="Times New Roman" panose="02020603050405020304" pitchFamily="18" charset="0"/>
              </a:rPr>
              <a:t> </a:t>
            </a:r>
            <a:r>
              <a:rPr lang="vi-VN" sz="2400" dirty="0">
                <a:solidFill>
                  <a:prstClr val="black"/>
                </a:solidFill>
                <a:latin typeface="Times New Roman" panose="02020603050405020304" pitchFamily="18" charset="0"/>
                <a:cs typeface="Times New Roman" panose="02020603050405020304" pitchFamily="18" charset="0"/>
              </a:rPr>
              <a:t>vận tải sẵn sàng phục vụ một cách vô điều k</a:t>
            </a:r>
            <a:r>
              <a:rPr lang="en-US" sz="2400" dirty="0" err="1">
                <a:solidFill>
                  <a:prstClr val="black"/>
                </a:solidFill>
                <a:latin typeface="Times New Roman" panose="02020603050405020304" pitchFamily="18" charset="0"/>
                <a:cs typeface="Times New Roman" panose="02020603050405020304" pitchFamily="18" charset="0"/>
              </a:rPr>
              <a:t>iện</a:t>
            </a:r>
            <a:r>
              <a:rPr lang="en-US" sz="2400" dirty="0">
                <a:solidFill>
                  <a:prstClr val="black"/>
                </a:solidFill>
                <a:latin typeface="Times New Roman" panose="02020603050405020304" pitchFamily="18" charset="0"/>
                <a:cs typeface="Times New Roman" panose="02020603050405020304" pitchFamily="18" charset="0"/>
              </a:rPr>
              <a:t>.</a:t>
            </a:r>
          </a:p>
        </p:txBody>
      </p:sp>
      <p:sp>
        <p:nvSpPr>
          <p:cNvPr id="8" name="Rectangle 7"/>
          <p:cNvSpPr/>
          <p:nvPr/>
        </p:nvSpPr>
        <p:spPr>
          <a:xfrm>
            <a:off x="69715" y="5337863"/>
            <a:ext cx="8914511" cy="1200329"/>
          </a:xfrm>
          <a:prstGeom prst="rect">
            <a:avLst/>
          </a:prstGeom>
        </p:spPr>
        <p:txBody>
          <a:bodyPr wrap="square">
            <a:spAutoFit/>
          </a:bodyPr>
          <a:lstStyle/>
          <a:p>
            <a:pPr marL="342900" lvl="0" indent="-342900" algn="just">
              <a:buFont typeface="Wingdings" panose="05000000000000000000" pitchFamily="2" charset="2"/>
              <a:buChar char="v"/>
            </a:pPr>
            <a:r>
              <a:rPr lang="en-US" sz="2400" b="1" dirty="0" smtClean="0">
                <a:solidFill>
                  <a:prstClr val="black"/>
                </a:solidFill>
                <a:latin typeface="Times New Roman" panose="02020603050405020304" pitchFamily="18" charset="0"/>
                <a:cs typeface="Times New Roman" panose="02020603050405020304" pitchFamily="18" charset="0"/>
              </a:rPr>
              <a:t>V</a:t>
            </a:r>
            <a:r>
              <a:rPr lang="vi-VN" sz="2400" b="1" dirty="0" smtClean="0">
                <a:solidFill>
                  <a:prstClr val="black"/>
                </a:solidFill>
                <a:latin typeface="Times New Roman" panose="02020603050405020304" pitchFamily="18" charset="0"/>
                <a:cs typeface="Times New Roman" panose="02020603050405020304" pitchFamily="18" charset="0"/>
              </a:rPr>
              <a:t>ận </a:t>
            </a:r>
            <a:r>
              <a:rPr lang="vi-VN" sz="2400" b="1" dirty="0">
                <a:solidFill>
                  <a:prstClr val="black"/>
                </a:solidFill>
                <a:latin typeface="Times New Roman" panose="02020603050405020304" pitchFamily="18" charset="0"/>
                <a:cs typeface="Times New Roman" panose="02020603050405020304" pitchFamily="18" charset="0"/>
              </a:rPr>
              <a:t>tải được </a:t>
            </a:r>
            <a:r>
              <a:rPr lang="vi-VN" sz="2400" b="1" dirty="0" smtClean="0">
                <a:solidFill>
                  <a:prstClr val="black"/>
                </a:solidFill>
                <a:latin typeface="Times New Roman" panose="02020603050405020304" pitchFamily="18" charset="0"/>
                <a:cs typeface="Times New Roman" panose="02020603050405020304" pitchFamily="18" charset="0"/>
              </a:rPr>
              <a:t>xếp </a:t>
            </a:r>
            <a:r>
              <a:rPr lang="vi-VN" sz="2400" b="1" dirty="0">
                <a:solidFill>
                  <a:prstClr val="black"/>
                </a:solidFill>
                <a:latin typeface="Times New Roman" panose="02020603050405020304" pitchFamily="18" charset="0"/>
                <a:cs typeface="Times New Roman" panose="02020603050405020304" pitchFamily="18" charset="0"/>
              </a:rPr>
              <a:t>vào ngành</a:t>
            </a:r>
            <a:r>
              <a:rPr lang="en-US" sz="2400" b="1" dirty="0">
                <a:solidFill>
                  <a:prstClr val="black"/>
                </a:solidFill>
                <a:latin typeface="Times New Roman" panose="02020603050405020304" pitchFamily="18" charset="0"/>
                <a:cs typeface="Times New Roman" panose="02020603050405020304" pitchFamily="18" charset="0"/>
              </a:rPr>
              <a:t> </a:t>
            </a:r>
            <a:r>
              <a:rPr lang="vi-VN" sz="2400" b="1" dirty="0">
                <a:solidFill>
                  <a:prstClr val="black"/>
                </a:solidFill>
                <a:latin typeface="Times New Roman" panose="02020603050405020304" pitchFamily="18" charset="0"/>
                <a:cs typeface="Times New Roman" panose="02020603050405020304" pitchFamily="18" charset="0"/>
              </a:rPr>
              <a:t>sản xuất dịch vụ</a:t>
            </a:r>
            <a:r>
              <a:rPr lang="vi-VN" sz="2400" dirty="0">
                <a:solidFill>
                  <a:prstClr val="black"/>
                </a:solidFill>
                <a:latin typeface="Times New Roman" panose="02020603050405020304" pitchFamily="18" charset="0"/>
                <a:cs typeface="Times New Roman" panose="02020603050405020304" pitchFamily="18" charset="0"/>
              </a:rPr>
              <a:t>, không tạo ra sản phẩm mới (tấn, cái, chiếc...) cho xã </a:t>
            </a:r>
            <a:r>
              <a:rPr lang="vi-VN" sz="2400" dirty="0" smtClean="0">
                <a:solidFill>
                  <a:prstClr val="black"/>
                </a:solidFill>
                <a:latin typeface="Times New Roman" panose="02020603050405020304" pitchFamily="18" charset="0"/>
                <a:cs typeface="Times New Roman" panose="02020603050405020304" pitchFamily="18" charset="0"/>
              </a:rPr>
              <a:t>hội</a:t>
            </a:r>
            <a:r>
              <a:rPr lang="en-US" sz="2400" dirty="0" smtClean="0">
                <a:solidFill>
                  <a:prstClr val="black"/>
                </a:solidFill>
                <a:latin typeface="Times New Roman" panose="02020603050405020304" pitchFamily="18" charset="0"/>
                <a:cs typeface="Times New Roman" panose="02020603050405020304" pitchFamily="18" charset="0"/>
              </a:rPr>
              <a:t> </a:t>
            </a:r>
            <a:r>
              <a:rPr lang="vi-VN" sz="2400" dirty="0" smtClean="0">
                <a:solidFill>
                  <a:prstClr val="black"/>
                </a:solidFill>
                <a:latin typeface="Times New Roman" panose="02020603050405020304" pitchFamily="18" charset="0"/>
                <a:cs typeface="Times New Roman" panose="02020603050405020304" pitchFamily="18" charset="0"/>
              </a:rPr>
              <a:t>mà </a:t>
            </a:r>
            <a:r>
              <a:rPr lang="vi-VN" sz="2400" dirty="0">
                <a:solidFill>
                  <a:prstClr val="black"/>
                </a:solidFill>
                <a:latin typeface="Times New Roman" panose="02020603050405020304" pitchFamily="18" charset="0"/>
                <a:cs typeface="Times New Roman" panose="02020603050405020304" pitchFamily="18" charset="0"/>
              </a:rPr>
              <a:t>chỉ làm gia tăng giá trị hàng hóa khi chúng trải qua quá trình vận tải.</a:t>
            </a:r>
            <a:endParaRPr lang="en-US" sz="2400" dirty="0">
              <a:solidFill>
                <a:prstClr val="black"/>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5147249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barn(inVertical)">
                                      <p:cBhvr>
                                        <p:cTn id="13" dur="500"/>
                                        <p:tgtEl>
                                          <p:spTgt spid="5"/>
                                        </p:tgtEl>
                                      </p:cBhvr>
                                    </p:animEffect>
                                  </p:childTnLst>
                                </p:cTn>
                              </p:par>
                            </p:childTnLst>
                          </p:cTn>
                        </p:par>
                      </p:childTnLst>
                    </p:cTn>
                  </p:par>
                  <p:par>
                    <p:cTn id="14" fill="hold">
                      <p:stCondLst>
                        <p:cond delay="indefinite"/>
                      </p:stCondLst>
                      <p:childTnLst>
                        <p:par>
                          <p:cTn id="15" fill="hold">
                            <p:stCondLst>
                              <p:cond delay="0"/>
                            </p:stCondLst>
                            <p:childTnLst>
                              <p:par>
                                <p:cTn id="16" presetID="42" presetClass="entr" presetSubtype="0" fill="hold" grpId="0" nodeType="clickEffect">
                                  <p:stCondLst>
                                    <p:cond delay="0"/>
                                  </p:stCondLst>
                                  <p:childTnLst>
                                    <p:set>
                                      <p:cBhvr>
                                        <p:cTn id="17" dur="1" fill="hold">
                                          <p:stCondLst>
                                            <p:cond delay="0"/>
                                          </p:stCondLst>
                                        </p:cTn>
                                        <p:tgtEl>
                                          <p:spTgt spid="6"/>
                                        </p:tgtEl>
                                        <p:attrNameLst>
                                          <p:attrName>style.visibility</p:attrName>
                                        </p:attrNameLst>
                                      </p:cBhvr>
                                      <p:to>
                                        <p:strVal val="visible"/>
                                      </p:to>
                                    </p:set>
                                    <p:animEffect transition="in" filter="fade">
                                      <p:cBhvr>
                                        <p:cTn id="18" dur="1000"/>
                                        <p:tgtEl>
                                          <p:spTgt spid="6"/>
                                        </p:tgtEl>
                                      </p:cBhvr>
                                    </p:animEffect>
                                    <p:anim calcmode="lin" valueType="num">
                                      <p:cBhvr>
                                        <p:cTn id="19" dur="1000" fill="hold"/>
                                        <p:tgtEl>
                                          <p:spTgt spid="6"/>
                                        </p:tgtEl>
                                        <p:attrNameLst>
                                          <p:attrName>ppt_x</p:attrName>
                                        </p:attrNameLst>
                                      </p:cBhvr>
                                      <p:tavLst>
                                        <p:tav tm="0">
                                          <p:val>
                                            <p:strVal val="#ppt_x"/>
                                          </p:val>
                                        </p:tav>
                                        <p:tav tm="100000">
                                          <p:val>
                                            <p:strVal val="#ppt_x"/>
                                          </p:val>
                                        </p:tav>
                                      </p:tavLst>
                                    </p:anim>
                                    <p:anim calcmode="lin" valueType="num">
                                      <p:cBhvr>
                                        <p:cTn id="20"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42" presetClass="entr" presetSubtype="0" fill="hold" grpId="0" nodeType="clickEffect">
                                  <p:stCondLst>
                                    <p:cond delay="0"/>
                                  </p:stCondLst>
                                  <p:childTnLst>
                                    <p:set>
                                      <p:cBhvr>
                                        <p:cTn id="24" dur="1" fill="hold">
                                          <p:stCondLst>
                                            <p:cond delay="0"/>
                                          </p:stCondLst>
                                        </p:cTn>
                                        <p:tgtEl>
                                          <p:spTgt spid="7"/>
                                        </p:tgtEl>
                                        <p:attrNameLst>
                                          <p:attrName>style.visibility</p:attrName>
                                        </p:attrNameLst>
                                      </p:cBhvr>
                                      <p:to>
                                        <p:strVal val="visible"/>
                                      </p:to>
                                    </p:set>
                                    <p:animEffect transition="in" filter="fade">
                                      <p:cBhvr>
                                        <p:cTn id="25" dur="1000"/>
                                        <p:tgtEl>
                                          <p:spTgt spid="7"/>
                                        </p:tgtEl>
                                      </p:cBhvr>
                                    </p:animEffect>
                                    <p:anim calcmode="lin" valueType="num">
                                      <p:cBhvr>
                                        <p:cTn id="26" dur="1000" fill="hold"/>
                                        <p:tgtEl>
                                          <p:spTgt spid="7"/>
                                        </p:tgtEl>
                                        <p:attrNameLst>
                                          <p:attrName>ppt_x</p:attrName>
                                        </p:attrNameLst>
                                      </p:cBhvr>
                                      <p:tavLst>
                                        <p:tav tm="0">
                                          <p:val>
                                            <p:strVal val="#ppt_x"/>
                                          </p:val>
                                        </p:tav>
                                        <p:tav tm="100000">
                                          <p:val>
                                            <p:strVal val="#ppt_x"/>
                                          </p:val>
                                        </p:tav>
                                      </p:tavLst>
                                    </p:anim>
                                    <p:anim calcmode="lin" valueType="num">
                                      <p:cBhvr>
                                        <p:cTn id="27"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16" presetClass="entr" presetSubtype="21" fill="hold" grpId="0" nodeType="clickEffect">
                                  <p:stCondLst>
                                    <p:cond delay="0"/>
                                  </p:stCondLst>
                                  <p:childTnLst>
                                    <p:set>
                                      <p:cBhvr>
                                        <p:cTn id="31" dur="1" fill="hold">
                                          <p:stCondLst>
                                            <p:cond delay="0"/>
                                          </p:stCondLst>
                                        </p:cTn>
                                        <p:tgtEl>
                                          <p:spTgt spid="8"/>
                                        </p:tgtEl>
                                        <p:attrNameLst>
                                          <p:attrName>style.visibility</p:attrName>
                                        </p:attrNameLst>
                                      </p:cBhvr>
                                      <p:to>
                                        <p:strVal val="visible"/>
                                      </p:to>
                                    </p:set>
                                    <p:animEffect transition="in" filter="barn(inVertical)">
                                      <p:cBhvr>
                                        <p:cTn id="32"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p:bldP spid="6" grpId="0" animBg="1"/>
      <p:bldP spid="7" grpId="0"/>
      <p:bldP spid="8"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28600" y="576590"/>
            <a:ext cx="5569153" cy="523220"/>
          </a:xfrm>
          <a:prstGeom prst="rect">
            <a:avLst/>
          </a:prstGeom>
        </p:spPr>
        <p:txBody>
          <a:bodyPr wrap="none">
            <a:spAutoFit/>
          </a:bodyPr>
          <a:lstStyle/>
          <a:p>
            <a:pPr marL="457200" indent="-457200">
              <a:buFont typeface="Wingdings" panose="05000000000000000000" pitchFamily="2" charset="2"/>
              <a:buChar char="v"/>
            </a:pPr>
            <a:r>
              <a:rPr lang="en-US" sz="2800" b="1" i="1" dirty="0" err="1" smtClean="0">
                <a:solidFill>
                  <a:srgbClr val="FF0000"/>
                </a:solidFill>
                <a:latin typeface="Times New Roman"/>
                <a:ea typeface="Times New Roman"/>
              </a:rPr>
              <a:t>Các</a:t>
            </a:r>
            <a:r>
              <a:rPr lang="en-US" sz="2800" b="1" i="1" dirty="0" smtClean="0">
                <a:solidFill>
                  <a:srgbClr val="FF0000"/>
                </a:solidFill>
                <a:latin typeface="Times New Roman"/>
                <a:ea typeface="Times New Roman"/>
              </a:rPr>
              <a:t> </a:t>
            </a:r>
            <a:r>
              <a:rPr lang="en-US" sz="2800" b="1" i="1" dirty="0" err="1" smtClean="0">
                <a:solidFill>
                  <a:srgbClr val="FF0000"/>
                </a:solidFill>
                <a:latin typeface="Times New Roman"/>
                <a:ea typeface="Times New Roman"/>
              </a:rPr>
              <a:t>đặc</a:t>
            </a:r>
            <a:r>
              <a:rPr lang="en-US" sz="2800" b="1" i="1" dirty="0" smtClean="0">
                <a:solidFill>
                  <a:srgbClr val="FF0000"/>
                </a:solidFill>
                <a:latin typeface="Times New Roman"/>
                <a:ea typeface="Times New Roman"/>
              </a:rPr>
              <a:t> </a:t>
            </a:r>
            <a:r>
              <a:rPr lang="en-US" sz="2800" b="1" i="1" dirty="0" err="1" smtClean="0">
                <a:solidFill>
                  <a:srgbClr val="FF0000"/>
                </a:solidFill>
                <a:latin typeface="Times New Roman"/>
                <a:ea typeface="Times New Roman"/>
              </a:rPr>
              <a:t>trưng</a:t>
            </a:r>
            <a:r>
              <a:rPr lang="en-US" sz="2800" b="1" i="1" dirty="0" smtClean="0">
                <a:solidFill>
                  <a:srgbClr val="FF0000"/>
                </a:solidFill>
                <a:latin typeface="Times New Roman"/>
                <a:ea typeface="Times New Roman"/>
              </a:rPr>
              <a:t> </a:t>
            </a:r>
            <a:r>
              <a:rPr lang="en-US" sz="2800" b="1" i="1" dirty="0" err="1" smtClean="0">
                <a:solidFill>
                  <a:srgbClr val="FF0000"/>
                </a:solidFill>
                <a:latin typeface="Times New Roman"/>
                <a:ea typeface="Times New Roman"/>
              </a:rPr>
              <a:t>cơ</a:t>
            </a:r>
            <a:r>
              <a:rPr lang="en-US" sz="2800" b="1" i="1" dirty="0" smtClean="0">
                <a:solidFill>
                  <a:srgbClr val="FF0000"/>
                </a:solidFill>
                <a:latin typeface="Times New Roman"/>
                <a:ea typeface="Times New Roman"/>
              </a:rPr>
              <a:t> </a:t>
            </a:r>
            <a:r>
              <a:rPr lang="en-US" sz="2800" b="1" i="1" dirty="0" err="1" smtClean="0">
                <a:solidFill>
                  <a:srgbClr val="FF0000"/>
                </a:solidFill>
                <a:latin typeface="Times New Roman"/>
                <a:ea typeface="Times New Roman"/>
              </a:rPr>
              <a:t>bản</a:t>
            </a:r>
            <a:r>
              <a:rPr lang="en-US" sz="2800" b="1" i="1" dirty="0" smtClean="0">
                <a:solidFill>
                  <a:srgbClr val="FF0000"/>
                </a:solidFill>
                <a:latin typeface="Times New Roman"/>
                <a:ea typeface="Times New Roman"/>
              </a:rPr>
              <a:t> </a:t>
            </a:r>
            <a:r>
              <a:rPr lang="en-US" sz="2800" b="1" i="1" dirty="0" err="1" smtClean="0">
                <a:solidFill>
                  <a:srgbClr val="FF0000"/>
                </a:solidFill>
                <a:latin typeface="Times New Roman"/>
                <a:ea typeface="Times New Roman"/>
              </a:rPr>
              <a:t>của</a:t>
            </a:r>
            <a:r>
              <a:rPr lang="en-US" sz="2800" b="1" i="1" dirty="0" smtClean="0">
                <a:solidFill>
                  <a:srgbClr val="FF0000"/>
                </a:solidFill>
                <a:latin typeface="Times New Roman"/>
                <a:ea typeface="Times New Roman"/>
              </a:rPr>
              <a:t> </a:t>
            </a:r>
            <a:r>
              <a:rPr lang="en-US" sz="2800" b="1" i="1" dirty="0" err="1" smtClean="0">
                <a:solidFill>
                  <a:srgbClr val="FF0000"/>
                </a:solidFill>
                <a:latin typeface="Times New Roman"/>
                <a:ea typeface="Times New Roman"/>
              </a:rPr>
              <a:t>vận</a:t>
            </a:r>
            <a:r>
              <a:rPr lang="en-US" sz="2800" b="1" i="1" dirty="0" smtClean="0">
                <a:solidFill>
                  <a:srgbClr val="FF0000"/>
                </a:solidFill>
                <a:latin typeface="Times New Roman"/>
                <a:ea typeface="Times New Roman"/>
              </a:rPr>
              <a:t> </a:t>
            </a:r>
            <a:r>
              <a:rPr lang="en-US" sz="2800" b="1" i="1" dirty="0" err="1" smtClean="0">
                <a:solidFill>
                  <a:srgbClr val="FF0000"/>
                </a:solidFill>
                <a:latin typeface="Times New Roman"/>
                <a:ea typeface="Times New Roman"/>
              </a:rPr>
              <a:t>tải</a:t>
            </a:r>
            <a:endParaRPr lang="en-US" sz="2800" b="1" i="1" dirty="0">
              <a:solidFill>
                <a:srgbClr val="FF0000"/>
              </a:solidFill>
            </a:endParaRPr>
          </a:p>
        </p:txBody>
      </p:sp>
      <p:sp>
        <p:nvSpPr>
          <p:cNvPr id="3" name="Rectangle 2"/>
          <p:cNvSpPr/>
          <p:nvPr/>
        </p:nvSpPr>
        <p:spPr>
          <a:xfrm>
            <a:off x="422787" y="-23497"/>
            <a:ext cx="7696200" cy="646331"/>
          </a:xfrm>
          <a:prstGeom prst="rect">
            <a:avLst/>
          </a:prstGeom>
        </p:spPr>
        <p:txBody>
          <a:bodyPr wrap="square">
            <a:spAutoFit/>
          </a:bodyPr>
          <a:lstStyle/>
          <a:p>
            <a:pPr lvl="0" algn="just">
              <a:lnSpc>
                <a:spcPct val="150000"/>
              </a:lnSpc>
            </a:pPr>
            <a:r>
              <a:rPr lang="en-US" sz="2400" b="1" cap="all"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1.1. </a:t>
            </a:r>
            <a:r>
              <a:rPr lang="en-US" sz="2400" b="1" cap="all"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Khái</a:t>
            </a:r>
            <a:r>
              <a:rPr lang="en-US" sz="2400" b="1" cap="all"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cap="all"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niệm</a:t>
            </a:r>
            <a:r>
              <a:rPr lang="en-US" sz="2400" b="1" cap="all"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cap="all"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về</a:t>
            </a:r>
            <a:r>
              <a:rPr lang="en-US" sz="2400" b="1" cap="all"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cap="all"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hành</a:t>
            </a:r>
            <a:r>
              <a:rPr lang="en-US" sz="2400" b="1" cap="all"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cap="all"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lang</a:t>
            </a:r>
            <a:r>
              <a:rPr lang="en-US" sz="2400" b="1" cap="all"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cap="all"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vận</a:t>
            </a:r>
            <a:r>
              <a:rPr lang="en-US" sz="2400" b="1" cap="all"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cap="all"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tải</a:t>
            </a:r>
            <a:endParaRPr lang="en-US" sz="2400" b="1" cap="all"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endParaRPr>
          </a:p>
        </p:txBody>
      </p:sp>
      <p:sp>
        <p:nvSpPr>
          <p:cNvPr id="4" name="Rounded Rectangle 3"/>
          <p:cNvSpPr/>
          <p:nvPr/>
        </p:nvSpPr>
        <p:spPr>
          <a:xfrm>
            <a:off x="2286000" y="1099810"/>
            <a:ext cx="4144966" cy="1066800"/>
          </a:xfrm>
          <a:prstGeom prst="roundRect">
            <a:avLst/>
          </a:prstGeom>
        </p:spPr>
        <p:style>
          <a:lnRef idx="1">
            <a:schemeClr val="accent6"/>
          </a:lnRef>
          <a:fillRef idx="2">
            <a:schemeClr val="accent6"/>
          </a:fillRef>
          <a:effectRef idx="1">
            <a:schemeClr val="accent6"/>
          </a:effectRef>
          <a:fontRef idx="minor">
            <a:schemeClr val="dk1"/>
          </a:fontRef>
        </p:style>
        <p:txBody>
          <a:bodyPr rtlCol="0" anchor="ctr"/>
          <a:lstStyle/>
          <a:p>
            <a:pPr algn="ctr"/>
            <a:r>
              <a:rPr lang="en-US" sz="2800" b="1" dirty="0" err="1" smtClean="0">
                <a:latin typeface="Times New Roman" panose="02020603050405020304" pitchFamily="18" charset="0"/>
                <a:cs typeface="Times New Roman" panose="02020603050405020304" pitchFamily="18" charset="0"/>
              </a:rPr>
              <a:t>Vận</a:t>
            </a:r>
            <a:r>
              <a:rPr lang="en-US" sz="2800" b="1" dirty="0" smtClean="0">
                <a:latin typeface="Times New Roman" panose="02020603050405020304" pitchFamily="18" charset="0"/>
                <a:cs typeface="Times New Roman" panose="02020603050405020304" pitchFamily="18" charset="0"/>
              </a:rPr>
              <a:t> </a:t>
            </a:r>
            <a:r>
              <a:rPr lang="en-US" sz="2800" b="1" dirty="0" err="1" smtClean="0">
                <a:latin typeface="Times New Roman" panose="02020603050405020304" pitchFamily="18" charset="0"/>
                <a:cs typeface="Times New Roman" panose="02020603050405020304" pitchFamily="18" charset="0"/>
              </a:rPr>
              <a:t>tải</a:t>
            </a:r>
            <a:r>
              <a:rPr lang="en-US" sz="2800" b="1" dirty="0" smtClean="0">
                <a:latin typeface="Times New Roman" panose="02020603050405020304" pitchFamily="18" charset="0"/>
                <a:cs typeface="Times New Roman" panose="02020603050405020304" pitchFamily="18" charset="0"/>
              </a:rPr>
              <a:t> </a:t>
            </a:r>
            <a:r>
              <a:rPr lang="en-US" sz="2800" b="1" dirty="0" err="1" smtClean="0">
                <a:latin typeface="Times New Roman" panose="02020603050405020304" pitchFamily="18" charset="0"/>
                <a:cs typeface="Times New Roman" panose="02020603050405020304" pitchFamily="18" charset="0"/>
              </a:rPr>
              <a:t>là</a:t>
            </a:r>
            <a:r>
              <a:rPr lang="en-US" sz="2800" b="1" dirty="0" smtClean="0">
                <a:latin typeface="Times New Roman" panose="02020603050405020304" pitchFamily="18" charset="0"/>
                <a:cs typeface="Times New Roman" panose="02020603050405020304" pitchFamily="18" charset="0"/>
              </a:rPr>
              <a:t> </a:t>
            </a:r>
            <a:r>
              <a:rPr lang="en-US" sz="2800" b="1" dirty="0" err="1" smtClean="0">
                <a:latin typeface="Times New Roman" panose="02020603050405020304" pitchFamily="18" charset="0"/>
                <a:cs typeface="Times New Roman" panose="02020603050405020304" pitchFamily="18" charset="0"/>
              </a:rPr>
              <a:t>ngành</a:t>
            </a:r>
            <a:r>
              <a:rPr lang="en-US" sz="2800" b="1" dirty="0" smtClean="0">
                <a:latin typeface="Times New Roman" panose="02020603050405020304" pitchFamily="18" charset="0"/>
                <a:cs typeface="Times New Roman" panose="02020603050405020304" pitchFamily="18" charset="0"/>
              </a:rPr>
              <a:t> </a:t>
            </a:r>
            <a:r>
              <a:rPr lang="en-US" sz="2800" b="1" dirty="0" err="1" smtClean="0">
                <a:latin typeface="Times New Roman" panose="02020603050405020304" pitchFamily="18" charset="0"/>
                <a:cs typeface="Times New Roman" panose="02020603050405020304" pitchFamily="18" charset="0"/>
              </a:rPr>
              <a:t>là</a:t>
            </a:r>
            <a:r>
              <a:rPr lang="en-US" sz="2800" b="1" dirty="0" smtClean="0">
                <a:latin typeface="Times New Roman" panose="02020603050405020304" pitchFamily="18" charset="0"/>
                <a:cs typeface="Times New Roman" panose="02020603050405020304" pitchFamily="18" charset="0"/>
              </a:rPr>
              <a:t> </a:t>
            </a:r>
            <a:r>
              <a:rPr lang="en-US" sz="2800" b="1" dirty="0" err="1" smtClean="0">
                <a:latin typeface="Times New Roman" panose="02020603050405020304" pitchFamily="18" charset="0"/>
                <a:cs typeface="Times New Roman" panose="02020603050405020304" pitchFamily="18" charset="0"/>
              </a:rPr>
              <a:t>sx</a:t>
            </a:r>
            <a:r>
              <a:rPr lang="en-US" sz="2800" b="1" dirty="0" smtClean="0">
                <a:latin typeface="Times New Roman" panose="02020603050405020304" pitchFamily="18" charset="0"/>
                <a:cs typeface="Times New Roman" panose="02020603050405020304" pitchFamily="18" charset="0"/>
              </a:rPr>
              <a:t> </a:t>
            </a:r>
            <a:r>
              <a:rPr lang="en-US" sz="2800" b="1" dirty="0" err="1" smtClean="0">
                <a:latin typeface="Times New Roman" panose="02020603050405020304" pitchFamily="18" charset="0"/>
                <a:cs typeface="Times New Roman" panose="02020603050405020304" pitchFamily="18" charset="0"/>
              </a:rPr>
              <a:t>đặc</a:t>
            </a:r>
            <a:r>
              <a:rPr lang="en-US" sz="2800" b="1" dirty="0" smtClean="0">
                <a:latin typeface="Times New Roman" panose="02020603050405020304" pitchFamily="18" charset="0"/>
                <a:cs typeface="Times New Roman" panose="02020603050405020304" pitchFamily="18" charset="0"/>
              </a:rPr>
              <a:t> </a:t>
            </a:r>
            <a:r>
              <a:rPr lang="en-US" sz="2800" b="1" dirty="0" err="1" smtClean="0">
                <a:latin typeface="Times New Roman" panose="02020603050405020304" pitchFamily="18" charset="0"/>
                <a:cs typeface="Times New Roman" panose="02020603050405020304" pitchFamily="18" charset="0"/>
              </a:rPr>
              <a:t>biệt</a:t>
            </a:r>
            <a:endParaRPr lang="en-US" sz="2800" b="1" dirty="0">
              <a:latin typeface="Times New Roman" panose="02020603050405020304" pitchFamily="18" charset="0"/>
              <a:cs typeface="Times New Roman" panose="02020603050405020304" pitchFamily="18" charset="0"/>
            </a:endParaRPr>
          </a:p>
        </p:txBody>
      </p:sp>
      <p:sp>
        <p:nvSpPr>
          <p:cNvPr id="5" name="Rectangle 4"/>
          <p:cNvSpPr/>
          <p:nvPr/>
        </p:nvSpPr>
        <p:spPr>
          <a:xfrm>
            <a:off x="0" y="2167859"/>
            <a:ext cx="9144000" cy="4524315"/>
          </a:xfrm>
          <a:prstGeom prst="rect">
            <a:avLst/>
          </a:prstGeom>
        </p:spPr>
        <p:txBody>
          <a:bodyPr wrap="square">
            <a:spAutoFit/>
          </a:bodyPr>
          <a:lstStyle/>
          <a:p>
            <a:pPr marL="342900" indent="-342900" algn="just">
              <a:buFont typeface="Wingdings" panose="05000000000000000000" pitchFamily="2" charset="2"/>
              <a:buChar char="v"/>
            </a:pPr>
            <a:r>
              <a:rPr lang="vi-VN" sz="2400" b="1" dirty="0">
                <a:latin typeface="Times New Roman" panose="02020603050405020304" pitchFamily="18" charset="0"/>
                <a:cs typeface="Times New Roman" panose="02020603050405020304" pitchFamily="18" charset="0"/>
              </a:rPr>
              <a:t>Sản xuất và tiêu thụ của vận tải xảy ra đồng thời</a:t>
            </a:r>
            <a:r>
              <a:rPr lang="vi-VN" sz="2400" dirty="0">
                <a:latin typeface="Times New Roman" panose="02020603050405020304" pitchFamily="18" charset="0"/>
                <a:cs typeface="Times New Roman" panose="02020603050405020304" pitchFamily="18" charset="0"/>
              </a:rPr>
              <a:t>: Tại một thời </a:t>
            </a:r>
            <a:r>
              <a:rPr lang="vi-VN" sz="2400" dirty="0" smtClean="0">
                <a:latin typeface="Times New Roman" panose="02020603050405020304" pitchFamily="18" charset="0"/>
                <a:cs typeface="Times New Roman" panose="02020603050405020304" pitchFamily="18" charset="0"/>
              </a:rPr>
              <a:t>điểm</a:t>
            </a:r>
            <a:r>
              <a:rPr lang="en-US" sz="2400" dirty="0" smtClean="0">
                <a:latin typeface="Times New Roman" panose="02020603050405020304" pitchFamily="18" charset="0"/>
                <a:cs typeface="Times New Roman" panose="02020603050405020304" pitchFamily="18" charset="0"/>
              </a:rPr>
              <a:t> </a:t>
            </a:r>
            <a:r>
              <a:rPr lang="vi-VN" sz="2400" dirty="0" smtClean="0">
                <a:latin typeface="Times New Roman" panose="02020603050405020304" pitchFamily="18" charset="0"/>
                <a:cs typeface="Times New Roman" panose="02020603050405020304" pitchFamily="18" charset="0"/>
              </a:rPr>
              <a:t>nào </a:t>
            </a:r>
            <a:r>
              <a:rPr lang="vi-VN" sz="2400" dirty="0">
                <a:latin typeface="Times New Roman" panose="02020603050405020304" pitchFamily="18" charset="0"/>
                <a:cs typeface="Times New Roman" panose="02020603050405020304" pitchFamily="18" charset="0"/>
              </a:rPr>
              <a:t>đó, ở một nơi nào đó có bao nhiêu sản phẩm vận tải được sản xuất ra </a:t>
            </a:r>
            <a:r>
              <a:rPr lang="vi-VN" sz="2400" dirty="0" smtClean="0">
                <a:latin typeface="Times New Roman" panose="02020603050405020304" pitchFamily="18" charset="0"/>
                <a:cs typeface="Times New Roman" panose="02020603050405020304" pitchFamily="18" charset="0"/>
              </a:rPr>
              <a:t>thì</a:t>
            </a:r>
            <a:r>
              <a:rPr lang="en-US" sz="2400" dirty="0" smtClean="0">
                <a:latin typeface="Times New Roman" panose="02020603050405020304" pitchFamily="18" charset="0"/>
                <a:cs typeface="Times New Roman" panose="02020603050405020304" pitchFamily="18" charset="0"/>
              </a:rPr>
              <a:t> </a:t>
            </a:r>
            <a:r>
              <a:rPr lang="vi-VN" sz="2400" dirty="0" smtClean="0">
                <a:latin typeface="Times New Roman" panose="02020603050405020304" pitchFamily="18" charset="0"/>
                <a:cs typeface="Times New Roman" panose="02020603050405020304" pitchFamily="18" charset="0"/>
              </a:rPr>
              <a:t>đồng </a:t>
            </a:r>
            <a:r>
              <a:rPr lang="vi-VN" sz="2400" dirty="0">
                <a:latin typeface="Times New Roman" panose="02020603050405020304" pitchFamily="18" charset="0"/>
                <a:cs typeface="Times New Roman" panose="02020603050405020304" pitchFamily="18" charset="0"/>
              </a:rPr>
              <a:t>thời sẽ có bấy nhiêu sản phẩm vận tải được tiêu thụ tại địa điểm ấy</a:t>
            </a:r>
            <a:r>
              <a:rPr lang="vi-VN" sz="2400" dirty="0" smtClean="0">
                <a:latin typeface="Times New Roman" panose="02020603050405020304" pitchFamily="18" charset="0"/>
                <a:cs typeface="Times New Roman" panose="02020603050405020304" pitchFamily="18" charset="0"/>
              </a:rPr>
              <a:t>.</a:t>
            </a:r>
            <a:endParaRPr lang="en-US" sz="2400" dirty="0" smtClean="0">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v"/>
            </a:pPr>
            <a:r>
              <a:rPr lang="vi-VN" sz="2400" b="1" dirty="0" smtClean="0">
                <a:latin typeface="Times New Roman" panose="02020603050405020304" pitchFamily="18" charset="0"/>
                <a:cs typeface="Times New Roman" panose="02020603050405020304" pitchFamily="18" charset="0"/>
              </a:rPr>
              <a:t>Như </a:t>
            </a:r>
            <a:r>
              <a:rPr lang="vi-VN" sz="2400" b="1" dirty="0">
                <a:latin typeface="Times New Roman" panose="02020603050405020304" pitchFamily="18" charset="0"/>
                <a:cs typeface="Times New Roman" panose="02020603050405020304" pitchFamily="18" charset="0"/>
              </a:rPr>
              <a:t>vậy tính thống nhất giữa sản xuất và tiêu thụ sản phẩm của vận </a:t>
            </a:r>
            <a:r>
              <a:rPr lang="vi-VN" sz="2400" b="1" dirty="0" smtClean="0">
                <a:latin typeface="Times New Roman" panose="02020603050405020304" pitchFamily="18" charset="0"/>
                <a:cs typeface="Times New Roman" panose="02020603050405020304" pitchFamily="18" charset="0"/>
              </a:rPr>
              <a:t>tải</a:t>
            </a:r>
            <a:r>
              <a:rPr lang="en-US" sz="2400" b="1" dirty="0" smtClean="0">
                <a:latin typeface="Times New Roman" panose="02020603050405020304" pitchFamily="18" charset="0"/>
                <a:cs typeface="Times New Roman" panose="02020603050405020304" pitchFamily="18" charset="0"/>
              </a:rPr>
              <a:t> </a:t>
            </a:r>
            <a:r>
              <a:rPr lang="vi-VN" sz="2400" b="1" dirty="0" smtClean="0">
                <a:latin typeface="Times New Roman" panose="02020603050405020304" pitchFamily="18" charset="0"/>
                <a:cs typeface="Times New Roman" panose="02020603050405020304" pitchFamily="18" charset="0"/>
              </a:rPr>
              <a:t>được </a:t>
            </a:r>
            <a:r>
              <a:rPr lang="vi-VN" sz="2400" b="1" dirty="0">
                <a:latin typeface="Times New Roman" panose="02020603050405020304" pitchFamily="18" charset="0"/>
                <a:cs typeface="Times New Roman" panose="02020603050405020304" pitchFamily="18" charset="0"/>
              </a:rPr>
              <a:t>thể hiện trên cả 3 mặt</a:t>
            </a:r>
            <a:r>
              <a:rPr lang="vi-VN" sz="2400" dirty="0">
                <a:latin typeface="Times New Roman" panose="02020603050405020304" pitchFamily="18" charset="0"/>
                <a:cs typeface="Times New Roman" panose="02020603050405020304" pitchFamily="18" charset="0"/>
              </a:rPr>
              <a:t>: Không gian, thời gian và số </a:t>
            </a:r>
            <a:r>
              <a:rPr lang="vi-VN" sz="2400" dirty="0" smtClean="0">
                <a:latin typeface="Times New Roman" panose="02020603050405020304" pitchFamily="18" charset="0"/>
                <a:cs typeface="Times New Roman" panose="02020603050405020304" pitchFamily="18" charset="0"/>
              </a:rPr>
              <a:t>lượng</a:t>
            </a:r>
            <a:endParaRPr lang="en-US" sz="2400" dirty="0" smtClean="0">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v"/>
            </a:pPr>
            <a:r>
              <a:rPr lang="vi-VN" sz="2400" b="1" dirty="0">
                <a:latin typeface="Times New Roman" panose="02020603050405020304" pitchFamily="18" charset="0"/>
                <a:cs typeface="Times New Roman" panose="02020603050405020304" pitchFamily="18" charset="0"/>
              </a:rPr>
              <a:t>Sản xuất của vận tải không có sản phẩm dở dang</a:t>
            </a:r>
            <a:r>
              <a:rPr lang="vi-VN" sz="2400" dirty="0">
                <a:latin typeface="Times New Roman" panose="02020603050405020304" pitchFamily="18" charset="0"/>
                <a:cs typeface="Times New Roman" panose="02020603050405020304" pitchFamily="18" charset="0"/>
              </a:rPr>
              <a:t>, </a:t>
            </a:r>
            <a:r>
              <a:rPr lang="vi-VN" sz="2400" b="1" dirty="0">
                <a:latin typeface="Times New Roman" panose="02020603050405020304" pitchFamily="18" charset="0"/>
                <a:cs typeface="Times New Roman" panose="02020603050405020304" pitchFamily="18" charset="0"/>
              </a:rPr>
              <a:t>không có </a:t>
            </a:r>
            <a:r>
              <a:rPr lang="vi-VN" sz="2400" b="1" dirty="0" smtClean="0">
                <a:latin typeface="Times New Roman" panose="02020603050405020304" pitchFamily="18" charset="0"/>
                <a:cs typeface="Times New Roman" panose="02020603050405020304" pitchFamily="18" charset="0"/>
              </a:rPr>
              <a:t>bán</a:t>
            </a:r>
            <a:r>
              <a:rPr lang="en-US" sz="2400" b="1" dirty="0" smtClean="0">
                <a:latin typeface="Times New Roman" panose="02020603050405020304" pitchFamily="18" charset="0"/>
                <a:cs typeface="Times New Roman" panose="02020603050405020304" pitchFamily="18" charset="0"/>
              </a:rPr>
              <a:t> </a:t>
            </a:r>
            <a:r>
              <a:rPr lang="vi-VN" sz="2400" b="1" dirty="0" smtClean="0">
                <a:latin typeface="Times New Roman" panose="02020603050405020304" pitchFamily="18" charset="0"/>
                <a:cs typeface="Times New Roman" panose="02020603050405020304" pitchFamily="18" charset="0"/>
              </a:rPr>
              <a:t>thành </a:t>
            </a:r>
            <a:r>
              <a:rPr lang="vi-VN" sz="2400" b="1" dirty="0">
                <a:latin typeface="Times New Roman" panose="02020603050405020304" pitchFamily="18" charset="0"/>
                <a:cs typeface="Times New Roman" panose="02020603050405020304" pitchFamily="18" charset="0"/>
              </a:rPr>
              <a:t>phẩm và sản phẩm tồn </a:t>
            </a:r>
            <a:r>
              <a:rPr lang="vi-VN" sz="2400" b="1" dirty="0" smtClean="0">
                <a:latin typeface="Times New Roman" panose="02020603050405020304" pitchFamily="18" charset="0"/>
                <a:cs typeface="Times New Roman" panose="02020603050405020304" pitchFamily="18" charset="0"/>
              </a:rPr>
              <a:t>kho</a:t>
            </a:r>
            <a:r>
              <a:rPr lang="en-US" sz="2400" b="1" dirty="0" smtClean="0">
                <a:latin typeface="Times New Roman" panose="02020603050405020304" pitchFamily="18" charset="0"/>
                <a:cs typeface="Times New Roman" panose="02020603050405020304" pitchFamily="18" charset="0"/>
              </a:rPr>
              <a:t>, </a:t>
            </a:r>
            <a:r>
              <a:rPr lang="en-US" sz="2400" b="1" dirty="0" err="1" smtClean="0">
                <a:latin typeface="Times New Roman" panose="02020603050405020304" pitchFamily="18" charset="0"/>
                <a:cs typeface="Times New Roman" panose="02020603050405020304" pitchFamily="18" charset="0"/>
              </a:rPr>
              <a:t>nguyên</a:t>
            </a:r>
            <a:r>
              <a:rPr lang="en-US" sz="2400" b="1" dirty="0" smtClean="0">
                <a:latin typeface="Times New Roman" panose="02020603050405020304" pitchFamily="18" charset="0"/>
                <a:cs typeface="Times New Roman" panose="02020603050405020304" pitchFamily="18" charset="0"/>
              </a:rPr>
              <a:t> </a:t>
            </a:r>
            <a:r>
              <a:rPr lang="en-US" sz="2400" b="1" dirty="0" err="1" smtClean="0">
                <a:latin typeface="Times New Roman" panose="02020603050405020304" pitchFamily="18" charset="0"/>
                <a:cs typeface="Times New Roman" panose="02020603050405020304" pitchFamily="18" charset="0"/>
              </a:rPr>
              <a:t>vật</a:t>
            </a:r>
            <a:r>
              <a:rPr lang="en-US" sz="2400" b="1" dirty="0" smtClean="0">
                <a:latin typeface="Times New Roman" panose="02020603050405020304" pitchFamily="18" charset="0"/>
                <a:cs typeface="Times New Roman" panose="02020603050405020304" pitchFamily="18" charset="0"/>
              </a:rPr>
              <a:t> </a:t>
            </a:r>
            <a:r>
              <a:rPr lang="en-US" sz="2400" b="1" dirty="0" err="1" smtClean="0">
                <a:latin typeface="Times New Roman" panose="02020603050405020304" pitchFamily="18" charset="0"/>
                <a:cs typeface="Times New Roman" panose="02020603050405020304" pitchFamily="18" charset="0"/>
              </a:rPr>
              <a:t>liệu</a:t>
            </a:r>
            <a:r>
              <a:rPr lang="en-US" sz="2400" b="1" dirty="0" smtClean="0">
                <a:latin typeface="Times New Roman" panose="02020603050405020304" pitchFamily="18" charset="0"/>
                <a:cs typeface="Times New Roman" panose="02020603050405020304" pitchFamily="18" charset="0"/>
              </a:rPr>
              <a:t> </a:t>
            </a:r>
            <a:r>
              <a:rPr lang="en-US" sz="2400" b="1" dirty="0" err="1" smtClean="0">
                <a:latin typeface="Times New Roman" panose="02020603050405020304" pitchFamily="18" charset="0"/>
                <a:cs typeface="Times New Roman" panose="02020603050405020304" pitchFamily="18" charset="0"/>
              </a:rPr>
              <a:t>chính</a:t>
            </a:r>
            <a:r>
              <a:rPr lang="en-US" sz="2400" b="1" dirty="0" smtClean="0">
                <a:latin typeface="Times New Roman" panose="02020603050405020304" pitchFamily="18" charset="0"/>
                <a:cs typeface="Times New Roman" panose="02020603050405020304" pitchFamily="18" charset="0"/>
              </a:rPr>
              <a:t>, </a:t>
            </a:r>
            <a:r>
              <a:rPr lang="en-US" sz="2400" b="1" dirty="0" err="1" smtClean="0">
                <a:latin typeface="Times New Roman" panose="02020603050405020304" pitchFamily="18" charset="0"/>
                <a:cs typeface="Times New Roman" panose="02020603050405020304" pitchFamily="18" charset="0"/>
              </a:rPr>
              <a:t>chỉ</a:t>
            </a:r>
            <a:r>
              <a:rPr lang="en-US" sz="2400" b="1" dirty="0" smtClean="0">
                <a:latin typeface="Times New Roman" panose="02020603050405020304" pitchFamily="18" charset="0"/>
                <a:cs typeface="Times New Roman" panose="02020603050405020304" pitchFamily="18" charset="0"/>
              </a:rPr>
              <a:t> </a:t>
            </a:r>
            <a:r>
              <a:rPr lang="en-US" sz="2400" b="1" dirty="0" err="1" smtClean="0">
                <a:latin typeface="Times New Roman" panose="02020603050405020304" pitchFamily="18" charset="0"/>
                <a:cs typeface="Times New Roman" panose="02020603050405020304" pitchFamily="18" charset="0"/>
              </a:rPr>
              <a:t>có</a:t>
            </a:r>
            <a:r>
              <a:rPr lang="en-US" sz="2400" b="1" dirty="0" smtClean="0">
                <a:latin typeface="Times New Roman" panose="02020603050405020304" pitchFamily="18" charset="0"/>
                <a:cs typeface="Times New Roman" panose="02020603050405020304" pitchFamily="18" charset="0"/>
              </a:rPr>
              <a:t> </a:t>
            </a:r>
            <a:r>
              <a:rPr lang="en-US" sz="2400" b="1" dirty="0" err="1" smtClean="0">
                <a:latin typeface="Times New Roman" panose="02020603050405020304" pitchFamily="18" charset="0"/>
                <a:cs typeface="Times New Roman" panose="02020603050405020304" pitchFamily="18" charset="0"/>
              </a:rPr>
              <a:t>nguyên</a:t>
            </a:r>
            <a:r>
              <a:rPr lang="en-US" sz="2400" b="1" dirty="0" smtClean="0">
                <a:latin typeface="Times New Roman" panose="02020603050405020304" pitchFamily="18" charset="0"/>
                <a:cs typeface="Times New Roman" panose="02020603050405020304" pitchFamily="18" charset="0"/>
              </a:rPr>
              <a:t> </a:t>
            </a:r>
            <a:r>
              <a:rPr lang="en-US" sz="2400" b="1" dirty="0" err="1" smtClean="0">
                <a:latin typeface="Times New Roman" panose="02020603050405020304" pitchFamily="18" charset="0"/>
                <a:cs typeface="Times New Roman" panose="02020603050405020304" pitchFamily="18" charset="0"/>
              </a:rPr>
              <a:t>vật</a:t>
            </a:r>
            <a:r>
              <a:rPr lang="en-US" sz="2400" b="1" dirty="0" smtClean="0">
                <a:latin typeface="Times New Roman" panose="02020603050405020304" pitchFamily="18" charset="0"/>
                <a:cs typeface="Times New Roman" panose="02020603050405020304" pitchFamily="18" charset="0"/>
              </a:rPr>
              <a:t> </a:t>
            </a:r>
            <a:r>
              <a:rPr lang="en-US" sz="2400" b="1" dirty="0" err="1" smtClean="0">
                <a:latin typeface="Times New Roman" panose="02020603050405020304" pitchFamily="18" charset="0"/>
                <a:cs typeface="Times New Roman" panose="02020603050405020304" pitchFamily="18" charset="0"/>
              </a:rPr>
              <a:t>liệu</a:t>
            </a:r>
            <a:r>
              <a:rPr lang="en-US" sz="2400" b="1" dirty="0" smtClean="0">
                <a:latin typeface="Times New Roman" panose="02020603050405020304" pitchFamily="18" charset="0"/>
                <a:cs typeface="Times New Roman" panose="02020603050405020304" pitchFamily="18" charset="0"/>
              </a:rPr>
              <a:t> </a:t>
            </a:r>
            <a:r>
              <a:rPr lang="en-US" sz="2400" b="1" dirty="0" err="1" smtClean="0">
                <a:latin typeface="Times New Roman" panose="02020603050405020304" pitchFamily="18" charset="0"/>
                <a:cs typeface="Times New Roman" panose="02020603050405020304" pitchFamily="18" charset="0"/>
              </a:rPr>
              <a:t>phụ</a:t>
            </a:r>
            <a:r>
              <a:rPr lang="vi-VN" sz="2400" dirty="0" smtClean="0">
                <a:latin typeface="Times New Roman" panose="02020603050405020304" pitchFamily="18" charset="0"/>
                <a:cs typeface="Times New Roman" panose="02020603050405020304" pitchFamily="18" charset="0"/>
              </a:rPr>
              <a:t>. </a:t>
            </a:r>
            <a:r>
              <a:rPr lang="vi-VN" sz="2400" dirty="0">
                <a:latin typeface="Times New Roman" panose="02020603050405020304" pitchFamily="18" charset="0"/>
                <a:cs typeface="Times New Roman" panose="02020603050405020304" pitchFamily="18" charset="0"/>
              </a:rPr>
              <a:t>Đây là đặc điểm khác biệt của vận tải </a:t>
            </a:r>
            <a:r>
              <a:rPr lang="vi-VN" sz="2400" dirty="0" smtClean="0">
                <a:latin typeface="Times New Roman" panose="02020603050405020304" pitchFamily="18" charset="0"/>
                <a:cs typeface="Times New Roman" panose="02020603050405020304" pitchFamily="18" charset="0"/>
              </a:rPr>
              <a:t>so</a:t>
            </a:r>
            <a:r>
              <a:rPr lang="en-US" sz="2400" dirty="0" smtClean="0">
                <a:latin typeface="Times New Roman" panose="02020603050405020304" pitchFamily="18" charset="0"/>
                <a:cs typeface="Times New Roman" panose="02020603050405020304" pitchFamily="18" charset="0"/>
              </a:rPr>
              <a:t> </a:t>
            </a:r>
            <a:r>
              <a:rPr lang="vi-VN" sz="2400" dirty="0" smtClean="0">
                <a:latin typeface="Times New Roman" panose="02020603050405020304" pitchFamily="18" charset="0"/>
                <a:cs typeface="Times New Roman" panose="02020603050405020304" pitchFamily="18" charset="0"/>
              </a:rPr>
              <a:t>với </a:t>
            </a:r>
            <a:r>
              <a:rPr lang="vi-VN" sz="2400" dirty="0">
                <a:latin typeface="Times New Roman" panose="02020603050405020304" pitchFamily="18" charset="0"/>
                <a:cs typeface="Times New Roman" panose="02020603050405020304" pitchFamily="18" charset="0"/>
              </a:rPr>
              <a:t>các ngành sản xuất hàng hóa vật chất hữu hình khác. </a:t>
            </a:r>
            <a:endParaRPr lang="en-US" sz="2400" dirty="0">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v"/>
            </a:pPr>
            <a:endParaRPr lang="en-US"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0615000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 presetClass="entr" presetSubtype="4" fill="hold" nodeType="clickEffect">
                                  <p:stCondLst>
                                    <p:cond delay="0"/>
                                  </p:stCondLst>
                                  <p:childTnLst>
                                    <p:set>
                                      <p:cBhvr>
                                        <p:cTn id="13" dur="1" fill="hold">
                                          <p:stCondLst>
                                            <p:cond delay="0"/>
                                          </p:stCondLst>
                                        </p:cTn>
                                        <p:tgtEl>
                                          <p:spTgt spid="5">
                                            <p:txEl>
                                              <p:pRg st="0" end="0"/>
                                            </p:txEl>
                                          </p:spTgt>
                                        </p:tgtEl>
                                        <p:attrNameLst>
                                          <p:attrName>style.visibility</p:attrName>
                                        </p:attrNameLst>
                                      </p:cBhvr>
                                      <p:to>
                                        <p:strVal val="visible"/>
                                      </p:to>
                                    </p:set>
                                    <p:anim calcmode="lin" valueType="num">
                                      <p:cBhvr additive="base">
                                        <p:cTn id="14" dur="500" fill="hold"/>
                                        <p:tgtEl>
                                          <p:spTgt spid="5">
                                            <p:txEl>
                                              <p:pRg st="0" end="0"/>
                                            </p:txEl>
                                          </p:spTgt>
                                        </p:tgtEl>
                                        <p:attrNameLst>
                                          <p:attrName>ppt_x</p:attrName>
                                        </p:attrNameLst>
                                      </p:cBhvr>
                                      <p:tavLst>
                                        <p:tav tm="0">
                                          <p:val>
                                            <p:strVal val="#ppt_x"/>
                                          </p:val>
                                        </p:tav>
                                        <p:tav tm="100000">
                                          <p:val>
                                            <p:strVal val="#ppt_x"/>
                                          </p:val>
                                        </p:tav>
                                      </p:tavLst>
                                    </p:anim>
                                    <p:anim calcmode="lin" valueType="num">
                                      <p:cBhvr additive="base">
                                        <p:cTn id="15" dur="500" fill="hold"/>
                                        <p:tgtEl>
                                          <p:spTgt spid="5">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2" presetClass="entr" presetSubtype="4" fill="hold" nodeType="clickEffect">
                                  <p:stCondLst>
                                    <p:cond delay="0"/>
                                  </p:stCondLst>
                                  <p:childTnLst>
                                    <p:set>
                                      <p:cBhvr>
                                        <p:cTn id="19" dur="1" fill="hold">
                                          <p:stCondLst>
                                            <p:cond delay="0"/>
                                          </p:stCondLst>
                                        </p:cTn>
                                        <p:tgtEl>
                                          <p:spTgt spid="5">
                                            <p:txEl>
                                              <p:pRg st="1" end="1"/>
                                            </p:txEl>
                                          </p:spTgt>
                                        </p:tgtEl>
                                        <p:attrNameLst>
                                          <p:attrName>style.visibility</p:attrName>
                                        </p:attrNameLst>
                                      </p:cBhvr>
                                      <p:to>
                                        <p:strVal val="visible"/>
                                      </p:to>
                                    </p:set>
                                    <p:anim calcmode="lin" valueType="num">
                                      <p:cBhvr additive="base">
                                        <p:cTn id="20" dur="500" fill="hold"/>
                                        <p:tgtEl>
                                          <p:spTgt spid="5">
                                            <p:txEl>
                                              <p:pRg st="1" end="1"/>
                                            </p:txEl>
                                          </p:spTgt>
                                        </p:tgtEl>
                                        <p:attrNameLst>
                                          <p:attrName>ppt_x</p:attrName>
                                        </p:attrNameLst>
                                      </p:cBhvr>
                                      <p:tavLst>
                                        <p:tav tm="0">
                                          <p:val>
                                            <p:strVal val="#ppt_x"/>
                                          </p:val>
                                        </p:tav>
                                        <p:tav tm="100000">
                                          <p:val>
                                            <p:strVal val="#ppt_x"/>
                                          </p:val>
                                        </p:tav>
                                      </p:tavLst>
                                    </p:anim>
                                    <p:anim calcmode="lin" valueType="num">
                                      <p:cBhvr additive="base">
                                        <p:cTn id="21" dur="500" fill="hold"/>
                                        <p:tgtEl>
                                          <p:spTgt spid="5">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42" presetClass="entr" presetSubtype="0" fill="hold" nodeType="clickEffect">
                                  <p:stCondLst>
                                    <p:cond delay="0"/>
                                  </p:stCondLst>
                                  <p:childTnLst>
                                    <p:set>
                                      <p:cBhvr>
                                        <p:cTn id="25" dur="1" fill="hold">
                                          <p:stCondLst>
                                            <p:cond delay="0"/>
                                          </p:stCondLst>
                                        </p:cTn>
                                        <p:tgtEl>
                                          <p:spTgt spid="5">
                                            <p:txEl>
                                              <p:pRg st="2" end="2"/>
                                            </p:txEl>
                                          </p:spTgt>
                                        </p:tgtEl>
                                        <p:attrNameLst>
                                          <p:attrName>style.visibility</p:attrName>
                                        </p:attrNameLst>
                                      </p:cBhvr>
                                      <p:to>
                                        <p:strVal val="visible"/>
                                      </p:to>
                                    </p:set>
                                    <p:animEffect transition="in" filter="fade">
                                      <p:cBhvr>
                                        <p:cTn id="26" dur="1000"/>
                                        <p:tgtEl>
                                          <p:spTgt spid="5">
                                            <p:txEl>
                                              <p:pRg st="2" end="2"/>
                                            </p:txEl>
                                          </p:spTgt>
                                        </p:tgtEl>
                                      </p:cBhvr>
                                    </p:animEffect>
                                    <p:anim calcmode="lin" valueType="num">
                                      <p:cBhvr>
                                        <p:cTn id="27" dur="1000" fill="hold"/>
                                        <p:tgtEl>
                                          <p:spTgt spid="5">
                                            <p:txEl>
                                              <p:pRg st="2" end="2"/>
                                            </p:txEl>
                                          </p:spTgt>
                                        </p:tgtEl>
                                        <p:attrNameLst>
                                          <p:attrName>ppt_x</p:attrName>
                                        </p:attrNameLst>
                                      </p:cBhvr>
                                      <p:tavLst>
                                        <p:tav tm="0">
                                          <p:val>
                                            <p:strVal val="#ppt_x"/>
                                          </p:val>
                                        </p:tav>
                                        <p:tav tm="100000">
                                          <p:val>
                                            <p:strVal val="#ppt_x"/>
                                          </p:val>
                                        </p:tav>
                                      </p:tavLst>
                                    </p:anim>
                                    <p:anim calcmode="lin" valueType="num">
                                      <p:cBhvr>
                                        <p:cTn id="28" dur="1000" fill="hold"/>
                                        <p:tgtEl>
                                          <p:spTgt spid="5">
                                            <p:txEl>
                                              <p:pRg st="2" end="2"/>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04800" y="676583"/>
            <a:ext cx="4168129" cy="742511"/>
          </a:xfrm>
          <a:prstGeom prst="rect">
            <a:avLst/>
          </a:prstGeom>
        </p:spPr>
        <p:txBody>
          <a:bodyPr wrap="none">
            <a:spAutoFit/>
          </a:bodyPr>
          <a:lstStyle/>
          <a:p>
            <a:pPr marL="457200" lvl="0" indent="-457200">
              <a:lnSpc>
                <a:spcPct val="150000"/>
              </a:lnSpc>
              <a:buFont typeface="Wingdings" panose="05000000000000000000" pitchFamily="2" charset="2"/>
              <a:buChar char="v"/>
            </a:pPr>
            <a:r>
              <a:rPr lang="en-US" sz="3200" b="1" i="1" dirty="0" err="1" smtClean="0">
                <a:solidFill>
                  <a:srgbClr val="FF0000"/>
                </a:solidFill>
                <a:latin typeface="Times New Roman" panose="02020603050405020304" pitchFamily="18" charset="0"/>
                <a:ea typeface="Times New Roman"/>
                <a:cs typeface="Times New Roman" panose="02020603050405020304" pitchFamily="18" charset="0"/>
              </a:rPr>
              <a:t>Nhu</a:t>
            </a:r>
            <a:r>
              <a:rPr lang="en-US" sz="3200" b="1" i="1" dirty="0" smtClean="0">
                <a:solidFill>
                  <a:srgbClr val="FF0000"/>
                </a:solidFill>
                <a:latin typeface="Times New Roman" panose="02020603050405020304" pitchFamily="18" charset="0"/>
                <a:ea typeface="Times New Roman"/>
                <a:cs typeface="Times New Roman" panose="02020603050405020304" pitchFamily="18" charset="0"/>
              </a:rPr>
              <a:t> </a:t>
            </a:r>
            <a:r>
              <a:rPr lang="en-US" sz="3200" b="1" i="1" dirty="0" err="1">
                <a:solidFill>
                  <a:srgbClr val="FF0000"/>
                </a:solidFill>
                <a:latin typeface="Times New Roman" panose="02020603050405020304" pitchFamily="18" charset="0"/>
                <a:ea typeface="Times New Roman"/>
                <a:cs typeface="Times New Roman" panose="02020603050405020304" pitchFamily="18" charset="0"/>
              </a:rPr>
              <a:t>cầu</a:t>
            </a:r>
            <a:r>
              <a:rPr lang="en-US" sz="3200" b="1" i="1" dirty="0">
                <a:solidFill>
                  <a:srgbClr val="FF0000"/>
                </a:solidFill>
                <a:latin typeface="Times New Roman" panose="02020603050405020304" pitchFamily="18" charset="0"/>
                <a:ea typeface="Times New Roman"/>
                <a:cs typeface="Times New Roman" panose="02020603050405020304" pitchFamily="18" charset="0"/>
              </a:rPr>
              <a:t> </a:t>
            </a:r>
            <a:r>
              <a:rPr lang="en-US" sz="3200" b="1" i="1" dirty="0" err="1">
                <a:solidFill>
                  <a:srgbClr val="FF0000"/>
                </a:solidFill>
                <a:latin typeface="Times New Roman" panose="02020603050405020304" pitchFamily="18" charset="0"/>
                <a:ea typeface="Times New Roman"/>
                <a:cs typeface="Times New Roman" panose="02020603050405020304" pitchFamily="18" charset="0"/>
              </a:rPr>
              <a:t>vận</a:t>
            </a:r>
            <a:r>
              <a:rPr lang="en-US" sz="3200" b="1" i="1" dirty="0">
                <a:solidFill>
                  <a:srgbClr val="FF0000"/>
                </a:solidFill>
                <a:latin typeface="Times New Roman" panose="02020603050405020304" pitchFamily="18" charset="0"/>
                <a:ea typeface="Times New Roman"/>
                <a:cs typeface="Times New Roman" panose="02020603050405020304" pitchFamily="18" charset="0"/>
              </a:rPr>
              <a:t> </a:t>
            </a:r>
            <a:r>
              <a:rPr lang="en-US" sz="3200" b="1" i="1" dirty="0" err="1">
                <a:solidFill>
                  <a:srgbClr val="FF0000"/>
                </a:solidFill>
                <a:latin typeface="Times New Roman" panose="02020603050405020304" pitchFamily="18" charset="0"/>
                <a:ea typeface="Times New Roman"/>
                <a:cs typeface="Times New Roman" panose="02020603050405020304" pitchFamily="18" charset="0"/>
              </a:rPr>
              <a:t>chuyển</a:t>
            </a:r>
            <a:endParaRPr lang="en-US" sz="3200" b="1" i="1" dirty="0">
              <a:solidFill>
                <a:srgbClr val="FF0000"/>
              </a:solidFill>
              <a:latin typeface="Times New Roman" panose="02020603050405020304" pitchFamily="18" charset="0"/>
              <a:ea typeface="Times New Roman"/>
              <a:cs typeface="Times New Roman" panose="02020603050405020304" pitchFamily="18" charset="0"/>
            </a:endParaRPr>
          </a:p>
        </p:txBody>
      </p:sp>
      <p:sp>
        <p:nvSpPr>
          <p:cNvPr id="3" name="TextBox 2"/>
          <p:cNvSpPr txBox="1"/>
          <p:nvPr/>
        </p:nvSpPr>
        <p:spPr>
          <a:xfrm>
            <a:off x="228600" y="1451751"/>
            <a:ext cx="8839200" cy="1754326"/>
          </a:xfrm>
          <a:prstGeom prst="rect">
            <a:avLst/>
          </a:prstGeom>
          <a:noFill/>
        </p:spPr>
        <p:txBody>
          <a:bodyPr wrap="square" rtlCol="0">
            <a:spAutoFit/>
          </a:bodyPr>
          <a:lstStyle/>
          <a:p>
            <a:pPr>
              <a:lnSpc>
                <a:spcPct val="150000"/>
              </a:lnSpc>
            </a:pPr>
            <a:r>
              <a:rPr lang="en-US" sz="2400" b="1" dirty="0" err="1" smtClean="0">
                <a:latin typeface="Times New Roman" panose="02020603050405020304" pitchFamily="18" charset="0"/>
                <a:cs typeface="Times New Roman" panose="02020603050405020304" pitchFamily="18" charset="0"/>
              </a:rPr>
              <a:t>Khái</a:t>
            </a:r>
            <a:r>
              <a:rPr lang="en-US" sz="2400" b="1" dirty="0" smtClean="0">
                <a:latin typeface="Times New Roman" panose="02020603050405020304" pitchFamily="18" charset="0"/>
                <a:cs typeface="Times New Roman" panose="02020603050405020304" pitchFamily="18" charset="0"/>
              </a:rPr>
              <a:t> </a:t>
            </a:r>
            <a:r>
              <a:rPr lang="en-US" sz="2400" b="1" dirty="0" err="1" smtClean="0">
                <a:latin typeface="Times New Roman" panose="02020603050405020304" pitchFamily="18" charset="0"/>
                <a:cs typeface="Times New Roman" panose="02020603050405020304" pitchFamily="18" charset="0"/>
              </a:rPr>
              <a:t>niệm</a:t>
            </a:r>
            <a:endParaRPr lang="en-US" sz="2400" b="1" dirty="0" smtClean="0">
              <a:latin typeface="Times New Roman" panose="02020603050405020304" pitchFamily="18" charset="0"/>
              <a:cs typeface="Times New Roman" panose="02020603050405020304" pitchFamily="18" charset="0"/>
            </a:endParaRPr>
          </a:p>
          <a:p>
            <a:pPr>
              <a:lnSpc>
                <a:spcPct val="150000"/>
              </a:lnSpc>
            </a:pPr>
            <a:r>
              <a:rPr lang="en-US" sz="2400" dirty="0" err="1" smtClean="0">
                <a:latin typeface="Times New Roman" panose="02020603050405020304" pitchFamily="18" charset="0"/>
                <a:cs typeface="Times New Roman" panose="02020603050405020304" pitchFamily="18" charset="0"/>
              </a:rPr>
              <a:t>Khối</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lượng</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hàng</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hóa</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hành</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khách</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mà</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khách</a:t>
            </a:r>
            <a:r>
              <a:rPr lang="en-US" sz="2400" dirty="0" smtClean="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h</a:t>
            </a:r>
            <a:r>
              <a:rPr lang="en-US" sz="2400" dirty="0" err="1" smtClean="0">
                <a:latin typeface="Times New Roman" panose="02020603050405020304" pitchFamily="18" charset="0"/>
                <a:cs typeface="Times New Roman" panose="02020603050405020304" pitchFamily="18" charset="0"/>
              </a:rPr>
              <a:t>àng</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yêu</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cầu</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vận</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chuyển</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trong</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kỳ</a:t>
            </a:r>
            <a:endParaRPr lang="en-US" sz="2400" dirty="0">
              <a:latin typeface="Times New Roman" panose="02020603050405020304" pitchFamily="18" charset="0"/>
              <a:cs typeface="Times New Roman" panose="02020603050405020304" pitchFamily="18" charset="0"/>
            </a:endParaRPr>
          </a:p>
        </p:txBody>
      </p:sp>
      <p:sp>
        <p:nvSpPr>
          <p:cNvPr id="4" name="TextBox 3"/>
          <p:cNvSpPr txBox="1"/>
          <p:nvPr/>
        </p:nvSpPr>
        <p:spPr>
          <a:xfrm>
            <a:off x="204019" y="3210993"/>
            <a:ext cx="6939116" cy="3508653"/>
          </a:xfrm>
          <a:prstGeom prst="rect">
            <a:avLst/>
          </a:prstGeom>
          <a:noFill/>
        </p:spPr>
        <p:txBody>
          <a:bodyPr wrap="square" rtlCol="0">
            <a:spAutoFit/>
          </a:bodyPr>
          <a:lstStyle/>
          <a:p>
            <a:r>
              <a:rPr lang="en-US" sz="2400" b="1" dirty="0" err="1" smtClean="0">
                <a:latin typeface="Times New Roman" panose="02020603050405020304" pitchFamily="18" charset="0"/>
                <a:cs typeface="Times New Roman" panose="02020603050405020304" pitchFamily="18" charset="0"/>
              </a:rPr>
              <a:t>Nguồn</a:t>
            </a:r>
            <a:r>
              <a:rPr lang="en-US" sz="2400" b="1" dirty="0" smtClean="0">
                <a:latin typeface="Times New Roman" panose="02020603050405020304" pitchFamily="18" charset="0"/>
                <a:cs typeface="Times New Roman" panose="02020603050405020304" pitchFamily="18" charset="0"/>
              </a:rPr>
              <a:t> </a:t>
            </a:r>
            <a:r>
              <a:rPr lang="en-US" sz="2400" b="1" dirty="0" err="1" smtClean="0">
                <a:latin typeface="Times New Roman" panose="02020603050405020304" pitchFamily="18" charset="0"/>
                <a:cs typeface="Times New Roman" panose="02020603050405020304" pitchFamily="18" charset="0"/>
              </a:rPr>
              <a:t>gốc</a:t>
            </a:r>
            <a:r>
              <a:rPr lang="en-US" sz="2400" b="1" dirty="0" smtClean="0">
                <a:latin typeface="Times New Roman" panose="02020603050405020304" pitchFamily="18" charset="0"/>
                <a:cs typeface="Times New Roman" panose="02020603050405020304" pitchFamily="18" charset="0"/>
              </a:rPr>
              <a:t> </a:t>
            </a:r>
            <a:r>
              <a:rPr lang="en-US" sz="2400" b="1" dirty="0" err="1" smtClean="0">
                <a:latin typeface="Times New Roman" panose="02020603050405020304" pitchFamily="18" charset="0"/>
                <a:cs typeface="Times New Roman" panose="02020603050405020304" pitchFamily="18" charset="0"/>
              </a:rPr>
              <a:t>phát</a:t>
            </a:r>
            <a:r>
              <a:rPr lang="en-US" sz="2400" b="1" dirty="0" smtClean="0">
                <a:latin typeface="Times New Roman" panose="02020603050405020304" pitchFamily="18" charset="0"/>
                <a:cs typeface="Times New Roman" panose="02020603050405020304" pitchFamily="18" charset="0"/>
              </a:rPr>
              <a:t> </a:t>
            </a:r>
            <a:r>
              <a:rPr lang="en-US" sz="2400" b="1" dirty="0" err="1" smtClean="0">
                <a:latin typeface="Times New Roman" panose="02020603050405020304" pitchFamily="18" charset="0"/>
                <a:cs typeface="Times New Roman" panose="02020603050405020304" pitchFamily="18" charset="0"/>
              </a:rPr>
              <a:t>sinh</a:t>
            </a:r>
            <a:endParaRPr lang="en-US" sz="2400" b="1" dirty="0" smtClean="0">
              <a:latin typeface="Times New Roman" panose="02020603050405020304" pitchFamily="18" charset="0"/>
              <a:cs typeface="Times New Roman" panose="02020603050405020304" pitchFamily="18" charset="0"/>
            </a:endParaRPr>
          </a:p>
          <a:p>
            <a:pPr marL="1316038" indent="-342900">
              <a:lnSpc>
                <a:spcPct val="150000"/>
              </a:lnSpc>
              <a:buFont typeface="Wingdings" panose="05000000000000000000" pitchFamily="2" charset="2"/>
              <a:buChar char="v"/>
            </a:pPr>
            <a:r>
              <a:rPr lang="en-US" sz="2400" dirty="0" err="1" smtClean="0">
                <a:latin typeface="Times New Roman" panose="02020603050405020304" pitchFamily="18" charset="0"/>
                <a:cs typeface="Times New Roman" panose="02020603050405020304" pitchFamily="18" charset="0"/>
              </a:rPr>
              <a:t>Tự</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nhiên</a:t>
            </a:r>
            <a:r>
              <a:rPr lang="en-US" sz="2400" dirty="0" smtClean="0">
                <a:latin typeface="Times New Roman" panose="02020603050405020304" pitchFamily="18" charset="0"/>
                <a:cs typeface="Times New Roman" panose="02020603050405020304" pitchFamily="18" charset="0"/>
              </a:rPr>
              <a:t>.</a:t>
            </a:r>
          </a:p>
          <a:p>
            <a:pPr marL="1316038" indent="-342900">
              <a:lnSpc>
                <a:spcPct val="150000"/>
              </a:lnSpc>
              <a:buFont typeface="Wingdings" panose="05000000000000000000" pitchFamily="2" charset="2"/>
              <a:buChar char="v"/>
            </a:pPr>
            <a:r>
              <a:rPr lang="en-US" sz="2400" dirty="0" err="1" smtClean="0">
                <a:latin typeface="Times New Roman" panose="02020603050405020304" pitchFamily="18" charset="0"/>
                <a:cs typeface="Times New Roman" panose="02020603050405020304" pitchFamily="18" charset="0"/>
              </a:rPr>
              <a:t>Lực</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lượng</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sản</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xuất</a:t>
            </a:r>
            <a:r>
              <a:rPr lang="en-US" sz="2400" dirty="0" smtClean="0">
                <a:latin typeface="Times New Roman" panose="02020603050405020304" pitchFamily="18" charset="0"/>
                <a:cs typeface="Times New Roman" panose="02020603050405020304" pitchFamily="18" charset="0"/>
              </a:rPr>
              <a:t>.</a:t>
            </a:r>
          </a:p>
          <a:p>
            <a:pPr marL="1316038" indent="-342900">
              <a:lnSpc>
                <a:spcPct val="150000"/>
              </a:lnSpc>
              <a:buFont typeface="Wingdings" panose="05000000000000000000" pitchFamily="2" charset="2"/>
              <a:buChar char="v"/>
            </a:pPr>
            <a:r>
              <a:rPr lang="en-US" sz="2400" dirty="0" err="1" smtClean="0">
                <a:latin typeface="Times New Roman" panose="02020603050405020304" pitchFamily="18" charset="0"/>
                <a:cs typeface="Times New Roman" panose="02020603050405020304" pitchFamily="18" charset="0"/>
              </a:rPr>
              <a:t>Cơ</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sở</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văn</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hóa</a:t>
            </a:r>
            <a:r>
              <a:rPr lang="en-US" sz="2400" dirty="0" smtClean="0">
                <a:latin typeface="Times New Roman" panose="02020603050405020304" pitchFamily="18" charset="0"/>
                <a:cs typeface="Times New Roman" panose="02020603050405020304" pitchFamily="18" charset="0"/>
              </a:rPr>
              <a:t>.</a:t>
            </a:r>
          </a:p>
          <a:p>
            <a:pPr marL="1316038" indent="-342900">
              <a:lnSpc>
                <a:spcPct val="150000"/>
              </a:lnSpc>
              <a:buFont typeface="Wingdings" panose="05000000000000000000" pitchFamily="2" charset="2"/>
              <a:buChar char="v"/>
            </a:pPr>
            <a:r>
              <a:rPr lang="en-US" sz="2400" dirty="0" err="1" smtClean="0">
                <a:latin typeface="Times New Roman" panose="02020603050405020304" pitchFamily="18" charset="0"/>
                <a:cs typeface="Times New Roman" panose="02020603050405020304" pitchFamily="18" charset="0"/>
              </a:rPr>
              <a:t>Sự</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chuyên</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môn</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hóa</a:t>
            </a:r>
            <a:endParaRPr lang="en-US" sz="2400" dirty="0" smtClean="0">
              <a:latin typeface="Times New Roman" panose="02020603050405020304" pitchFamily="18" charset="0"/>
              <a:cs typeface="Times New Roman" panose="02020603050405020304" pitchFamily="18" charset="0"/>
            </a:endParaRPr>
          </a:p>
          <a:p>
            <a:pPr marL="742950" indent="-742950">
              <a:lnSpc>
                <a:spcPct val="150000"/>
              </a:lnSpc>
              <a:buFont typeface="+mj-lt"/>
              <a:buAutoNum type="arabicPeriod"/>
            </a:pPr>
            <a:endParaRPr lang="en-US" sz="3600" dirty="0">
              <a:latin typeface="Times New Roman" panose="02020603050405020304" pitchFamily="18" charset="0"/>
              <a:cs typeface="Times New Roman" panose="02020603050405020304" pitchFamily="18" charset="0"/>
            </a:endParaRPr>
          </a:p>
        </p:txBody>
      </p:sp>
      <p:sp>
        <p:nvSpPr>
          <p:cNvPr id="5" name="Rectangle 4"/>
          <p:cNvSpPr/>
          <p:nvPr/>
        </p:nvSpPr>
        <p:spPr>
          <a:xfrm>
            <a:off x="422787" y="-23497"/>
            <a:ext cx="7696200" cy="646331"/>
          </a:xfrm>
          <a:prstGeom prst="rect">
            <a:avLst/>
          </a:prstGeom>
        </p:spPr>
        <p:txBody>
          <a:bodyPr wrap="square">
            <a:spAutoFit/>
          </a:bodyPr>
          <a:lstStyle/>
          <a:p>
            <a:pPr lvl="0" algn="just">
              <a:lnSpc>
                <a:spcPct val="150000"/>
              </a:lnSpc>
            </a:pPr>
            <a:r>
              <a:rPr lang="en-US" sz="2400" b="1" cap="all"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1.1. </a:t>
            </a:r>
            <a:r>
              <a:rPr lang="en-US" sz="2400" b="1" cap="all"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Khái</a:t>
            </a:r>
            <a:r>
              <a:rPr lang="en-US" sz="2400" b="1" cap="all"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cap="all"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niệm</a:t>
            </a:r>
            <a:r>
              <a:rPr lang="en-US" sz="2400" b="1" cap="all"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cap="all"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về</a:t>
            </a:r>
            <a:r>
              <a:rPr lang="en-US" sz="2400" b="1" cap="all"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cap="all"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hành</a:t>
            </a:r>
            <a:r>
              <a:rPr lang="en-US" sz="2400" b="1" cap="all"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cap="all"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lang</a:t>
            </a:r>
            <a:r>
              <a:rPr lang="en-US" sz="2400" b="1" cap="all"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cap="all"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vận</a:t>
            </a:r>
            <a:r>
              <a:rPr lang="en-US" sz="2400" b="1" cap="all"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cap="all" dirty="0" err="1"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tảiA</a:t>
            </a:r>
            <a:endParaRPr lang="en-US" sz="2400" b="1" cap="all"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2607491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 presetClass="entr" presetSubtype="0"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childTnLst>
                                </p:cTn>
                              </p:par>
                            </p:childTnLst>
                          </p:cTn>
                        </p:par>
                      </p:childTnLst>
                    </p:cTn>
                  </p:par>
                  <p:par>
                    <p:cTn id="12" fill="hold">
                      <p:stCondLst>
                        <p:cond delay="indefinite"/>
                      </p:stCondLst>
                      <p:childTnLst>
                        <p:par>
                          <p:cTn id="13" fill="hold">
                            <p:stCondLst>
                              <p:cond delay="0"/>
                            </p:stCondLst>
                            <p:childTnLst>
                              <p:par>
                                <p:cTn id="14" presetID="42" presetClass="entr" presetSubtype="0" fill="hold" nodeType="clickEffect">
                                  <p:stCondLst>
                                    <p:cond delay="0"/>
                                  </p:stCondLst>
                                  <p:childTnLst>
                                    <p:set>
                                      <p:cBhvr>
                                        <p:cTn id="15" dur="1" fill="hold">
                                          <p:stCondLst>
                                            <p:cond delay="0"/>
                                          </p:stCondLst>
                                        </p:cTn>
                                        <p:tgtEl>
                                          <p:spTgt spid="3">
                                            <p:txEl>
                                              <p:pRg st="1" end="1"/>
                                            </p:txEl>
                                          </p:spTgt>
                                        </p:tgtEl>
                                        <p:attrNameLst>
                                          <p:attrName>style.visibility</p:attrName>
                                        </p:attrNameLst>
                                      </p:cBhvr>
                                      <p:to>
                                        <p:strVal val="visible"/>
                                      </p:to>
                                    </p:set>
                                    <p:animEffect transition="in" filter="fade">
                                      <p:cBhvr>
                                        <p:cTn id="16" dur="1000"/>
                                        <p:tgtEl>
                                          <p:spTgt spid="3">
                                            <p:txEl>
                                              <p:pRg st="1" end="1"/>
                                            </p:txEl>
                                          </p:spTgt>
                                        </p:tgtEl>
                                      </p:cBhvr>
                                    </p:animEffect>
                                    <p:anim calcmode="lin" valueType="num">
                                      <p:cBhvr>
                                        <p:cTn id="17"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8"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nodeType="clickEffect">
                                  <p:stCondLst>
                                    <p:cond delay="0"/>
                                  </p:stCondLst>
                                  <p:childTnLst>
                                    <p:set>
                                      <p:cBhvr>
                                        <p:cTn id="22" dur="1" fill="hold">
                                          <p:stCondLst>
                                            <p:cond delay="0"/>
                                          </p:stCondLst>
                                        </p:cTn>
                                        <p:tgtEl>
                                          <p:spTgt spid="4">
                                            <p:txEl>
                                              <p:pRg st="0" end="0"/>
                                            </p:txEl>
                                          </p:spTgt>
                                        </p:tgtEl>
                                        <p:attrNameLst>
                                          <p:attrName>style.visibility</p:attrName>
                                        </p:attrNameLst>
                                      </p:cBhvr>
                                      <p:to>
                                        <p:strVal val="visible"/>
                                      </p:to>
                                    </p:set>
                                    <p:anim calcmode="lin" valueType="num">
                                      <p:cBhvr additive="base">
                                        <p:cTn id="23" dur="500" fill="hold"/>
                                        <p:tgtEl>
                                          <p:spTgt spid="4">
                                            <p:txEl>
                                              <p:pRg st="0" end="0"/>
                                            </p:txEl>
                                          </p:spTgt>
                                        </p:tgtEl>
                                        <p:attrNameLst>
                                          <p:attrName>ppt_x</p:attrName>
                                        </p:attrNameLst>
                                      </p:cBhvr>
                                      <p:tavLst>
                                        <p:tav tm="0">
                                          <p:val>
                                            <p:strVal val="#ppt_x"/>
                                          </p:val>
                                        </p:tav>
                                        <p:tav tm="100000">
                                          <p:val>
                                            <p:strVal val="#ppt_x"/>
                                          </p:val>
                                        </p:tav>
                                      </p:tavLst>
                                    </p:anim>
                                    <p:anim calcmode="lin" valueType="num">
                                      <p:cBhvr additive="base">
                                        <p:cTn id="24" dur="500" fill="hold"/>
                                        <p:tgtEl>
                                          <p:spTgt spid="4">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42" presetClass="entr" presetSubtype="0" fill="hold" nodeType="clickEffect">
                                  <p:stCondLst>
                                    <p:cond delay="0"/>
                                  </p:stCondLst>
                                  <p:childTnLst>
                                    <p:set>
                                      <p:cBhvr>
                                        <p:cTn id="28" dur="1" fill="hold">
                                          <p:stCondLst>
                                            <p:cond delay="0"/>
                                          </p:stCondLst>
                                        </p:cTn>
                                        <p:tgtEl>
                                          <p:spTgt spid="4">
                                            <p:txEl>
                                              <p:pRg st="1" end="1"/>
                                            </p:txEl>
                                          </p:spTgt>
                                        </p:tgtEl>
                                        <p:attrNameLst>
                                          <p:attrName>style.visibility</p:attrName>
                                        </p:attrNameLst>
                                      </p:cBhvr>
                                      <p:to>
                                        <p:strVal val="visible"/>
                                      </p:to>
                                    </p:set>
                                    <p:animEffect transition="in" filter="fade">
                                      <p:cBhvr>
                                        <p:cTn id="29" dur="1000"/>
                                        <p:tgtEl>
                                          <p:spTgt spid="4">
                                            <p:txEl>
                                              <p:pRg st="1" end="1"/>
                                            </p:txEl>
                                          </p:spTgt>
                                        </p:tgtEl>
                                      </p:cBhvr>
                                    </p:animEffect>
                                    <p:anim calcmode="lin" valueType="num">
                                      <p:cBhvr>
                                        <p:cTn id="30" dur="1000" fill="hold"/>
                                        <p:tgtEl>
                                          <p:spTgt spid="4">
                                            <p:txEl>
                                              <p:pRg st="1" end="1"/>
                                            </p:txEl>
                                          </p:spTgt>
                                        </p:tgtEl>
                                        <p:attrNameLst>
                                          <p:attrName>ppt_x</p:attrName>
                                        </p:attrNameLst>
                                      </p:cBhvr>
                                      <p:tavLst>
                                        <p:tav tm="0">
                                          <p:val>
                                            <p:strVal val="#ppt_x"/>
                                          </p:val>
                                        </p:tav>
                                        <p:tav tm="100000">
                                          <p:val>
                                            <p:strVal val="#ppt_x"/>
                                          </p:val>
                                        </p:tav>
                                      </p:tavLst>
                                    </p:anim>
                                    <p:anim calcmode="lin" valueType="num">
                                      <p:cBhvr>
                                        <p:cTn id="31" dur="1000" fill="hold"/>
                                        <p:tgtEl>
                                          <p:spTgt spid="4">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32" fill="hold">
                      <p:stCondLst>
                        <p:cond delay="indefinite"/>
                      </p:stCondLst>
                      <p:childTnLst>
                        <p:par>
                          <p:cTn id="33" fill="hold">
                            <p:stCondLst>
                              <p:cond delay="0"/>
                            </p:stCondLst>
                            <p:childTnLst>
                              <p:par>
                                <p:cTn id="34" presetID="42" presetClass="entr" presetSubtype="0" fill="hold" nodeType="clickEffect">
                                  <p:stCondLst>
                                    <p:cond delay="0"/>
                                  </p:stCondLst>
                                  <p:childTnLst>
                                    <p:set>
                                      <p:cBhvr>
                                        <p:cTn id="35" dur="1" fill="hold">
                                          <p:stCondLst>
                                            <p:cond delay="0"/>
                                          </p:stCondLst>
                                        </p:cTn>
                                        <p:tgtEl>
                                          <p:spTgt spid="4">
                                            <p:txEl>
                                              <p:pRg st="2" end="2"/>
                                            </p:txEl>
                                          </p:spTgt>
                                        </p:tgtEl>
                                        <p:attrNameLst>
                                          <p:attrName>style.visibility</p:attrName>
                                        </p:attrNameLst>
                                      </p:cBhvr>
                                      <p:to>
                                        <p:strVal val="visible"/>
                                      </p:to>
                                    </p:set>
                                    <p:animEffect transition="in" filter="fade">
                                      <p:cBhvr>
                                        <p:cTn id="36" dur="1000"/>
                                        <p:tgtEl>
                                          <p:spTgt spid="4">
                                            <p:txEl>
                                              <p:pRg st="2" end="2"/>
                                            </p:txEl>
                                          </p:spTgt>
                                        </p:tgtEl>
                                      </p:cBhvr>
                                    </p:animEffect>
                                    <p:anim calcmode="lin" valueType="num">
                                      <p:cBhvr>
                                        <p:cTn id="37" dur="1000" fill="hold"/>
                                        <p:tgtEl>
                                          <p:spTgt spid="4">
                                            <p:txEl>
                                              <p:pRg st="2" end="2"/>
                                            </p:txEl>
                                          </p:spTgt>
                                        </p:tgtEl>
                                        <p:attrNameLst>
                                          <p:attrName>ppt_x</p:attrName>
                                        </p:attrNameLst>
                                      </p:cBhvr>
                                      <p:tavLst>
                                        <p:tav tm="0">
                                          <p:val>
                                            <p:strVal val="#ppt_x"/>
                                          </p:val>
                                        </p:tav>
                                        <p:tav tm="100000">
                                          <p:val>
                                            <p:strVal val="#ppt_x"/>
                                          </p:val>
                                        </p:tav>
                                      </p:tavLst>
                                    </p:anim>
                                    <p:anim calcmode="lin" valueType="num">
                                      <p:cBhvr>
                                        <p:cTn id="38" dur="1000" fill="hold"/>
                                        <p:tgtEl>
                                          <p:spTgt spid="4">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42" presetClass="entr" presetSubtype="0" fill="hold" nodeType="clickEffect">
                                  <p:stCondLst>
                                    <p:cond delay="0"/>
                                  </p:stCondLst>
                                  <p:childTnLst>
                                    <p:set>
                                      <p:cBhvr>
                                        <p:cTn id="42" dur="1" fill="hold">
                                          <p:stCondLst>
                                            <p:cond delay="0"/>
                                          </p:stCondLst>
                                        </p:cTn>
                                        <p:tgtEl>
                                          <p:spTgt spid="4">
                                            <p:txEl>
                                              <p:pRg st="3" end="3"/>
                                            </p:txEl>
                                          </p:spTgt>
                                        </p:tgtEl>
                                        <p:attrNameLst>
                                          <p:attrName>style.visibility</p:attrName>
                                        </p:attrNameLst>
                                      </p:cBhvr>
                                      <p:to>
                                        <p:strVal val="visible"/>
                                      </p:to>
                                    </p:set>
                                    <p:animEffect transition="in" filter="fade">
                                      <p:cBhvr>
                                        <p:cTn id="43" dur="1000"/>
                                        <p:tgtEl>
                                          <p:spTgt spid="4">
                                            <p:txEl>
                                              <p:pRg st="3" end="3"/>
                                            </p:txEl>
                                          </p:spTgt>
                                        </p:tgtEl>
                                      </p:cBhvr>
                                    </p:animEffect>
                                    <p:anim calcmode="lin" valueType="num">
                                      <p:cBhvr>
                                        <p:cTn id="44" dur="1000" fill="hold"/>
                                        <p:tgtEl>
                                          <p:spTgt spid="4">
                                            <p:txEl>
                                              <p:pRg st="3" end="3"/>
                                            </p:txEl>
                                          </p:spTgt>
                                        </p:tgtEl>
                                        <p:attrNameLst>
                                          <p:attrName>ppt_x</p:attrName>
                                        </p:attrNameLst>
                                      </p:cBhvr>
                                      <p:tavLst>
                                        <p:tav tm="0">
                                          <p:val>
                                            <p:strVal val="#ppt_x"/>
                                          </p:val>
                                        </p:tav>
                                        <p:tav tm="100000">
                                          <p:val>
                                            <p:strVal val="#ppt_x"/>
                                          </p:val>
                                        </p:tav>
                                      </p:tavLst>
                                    </p:anim>
                                    <p:anim calcmode="lin" valueType="num">
                                      <p:cBhvr>
                                        <p:cTn id="45" dur="1000" fill="hold"/>
                                        <p:tgtEl>
                                          <p:spTgt spid="4">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46" fill="hold">
                      <p:stCondLst>
                        <p:cond delay="indefinite"/>
                      </p:stCondLst>
                      <p:childTnLst>
                        <p:par>
                          <p:cTn id="47" fill="hold">
                            <p:stCondLst>
                              <p:cond delay="0"/>
                            </p:stCondLst>
                            <p:childTnLst>
                              <p:par>
                                <p:cTn id="48" presetID="42" presetClass="entr" presetSubtype="0" fill="hold" nodeType="clickEffect">
                                  <p:stCondLst>
                                    <p:cond delay="0"/>
                                  </p:stCondLst>
                                  <p:childTnLst>
                                    <p:set>
                                      <p:cBhvr>
                                        <p:cTn id="49" dur="1" fill="hold">
                                          <p:stCondLst>
                                            <p:cond delay="0"/>
                                          </p:stCondLst>
                                        </p:cTn>
                                        <p:tgtEl>
                                          <p:spTgt spid="4">
                                            <p:txEl>
                                              <p:pRg st="4" end="4"/>
                                            </p:txEl>
                                          </p:spTgt>
                                        </p:tgtEl>
                                        <p:attrNameLst>
                                          <p:attrName>style.visibility</p:attrName>
                                        </p:attrNameLst>
                                      </p:cBhvr>
                                      <p:to>
                                        <p:strVal val="visible"/>
                                      </p:to>
                                    </p:set>
                                    <p:animEffect transition="in" filter="fade">
                                      <p:cBhvr>
                                        <p:cTn id="50" dur="1000"/>
                                        <p:tgtEl>
                                          <p:spTgt spid="4">
                                            <p:txEl>
                                              <p:pRg st="4" end="4"/>
                                            </p:txEl>
                                          </p:spTgt>
                                        </p:tgtEl>
                                      </p:cBhvr>
                                    </p:animEffect>
                                    <p:anim calcmode="lin" valueType="num">
                                      <p:cBhvr>
                                        <p:cTn id="51" dur="1000" fill="hold"/>
                                        <p:tgtEl>
                                          <p:spTgt spid="4">
                                            <p:txEl>
                                              <p:pRg st="4" end="4"/>
                                            </p:txEl>
                                          </p:spTgt>
                                        </p:tgtEl>
                                        <p:attrNameLst>
                                          <p:attrName>ppt_x</p:attrName>
                                        </p:attrNameLst>
                                      </p:cBhvr>
                                      <p:tavLst>
                                        <p:tav tm="0">
                                          <p:val>
                                            <p:strVal val="#ppt_x"/>
                                          </p:val>
                                        </p:tav>
                                        <p:tav tm="100000">
                                          <p:val>
                                            <p:strVal val="#ppt_x"/>
                                          </p:val>
                                        </p:tav>
                                      </p:tavLst>
                                    </p:anim>
                                    <p:anim calcmode="lin" valueType="num">
                                      <p:cBhvr>
                                        <p:cTn id="52" dur="1000" fill="hold"/>
                                        <p:tgtEl>
                                          <p:spTgt spid="4">
                                            <p:txEl>
                                              <p:pRg st="4" end="4"/>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438400" y="457200"/>
            <a:ext cx="4168129" cy="742511"/>
          </a:xfrm>
          <a:prstGeom prst="rect">
            <a:avLst/>
          </a:prstGeom>
        </p:spPr>
        <p:txBody>
          <a:bodyPr wrap="none">
            <a:spAutoFit/>
          </a:bodyPr>
          <a:lstStyle/>
          <a:p>
            <a:pPr marL="457200" lvl="0" indent="-457200">
              <a:lnSpc>
                <a:spcPct val="150000"/>
              </a:lnSpc>
              <a:buFont typeface="Wingdings" panose="05000000000000000000" pitchFamily="2" charset="2"/>
              <a:buChar char="v"/>
            </a:pPr>
            <a:r>
              <a:rPr lang="en-US" sz="3200" b="1" i="1" dirty="0" err="1" smtClean="0">
                <a:solidFill>
                  <a:srgbClr val="FF0000"/>
                </a:solidFill>
                <a:latin typeface="Times New Roman" panose="02020603050405020304" pitchFamily="18" charset="0"/>
                <a:ea typeface="Times New Roman"/>
                <a:cs typeface="Times New Roman" panose="02020603050405020304" pitchFamily="18" charset="0"/>
              </a:rPr>
              <a:t>Nhu</a:t>
            </a:r>
            <a:r>
              <a:rPr lang="en-US" sz="3200" b="1" i="1" dirty="0" smtClean="0">
                <a:solidFill>
                  <a:srgbClr val="FF0000"/>
                </a:solidFill>
                <a:latin typeface="Times New Roman" panose="02020603050405020304" pitchFamily="18" charset="0"/>
                <a:ea typeface="Times New Roman"/>
                <a:cs typeface="Times New Roman" panose="02020603050405020304" pitchFamily="18" charset="0"/>
              </a:rPr>
              <a:t> </a:t>
            </a:r>
            <a:r>
              <a:rPr lang="en-US" sz="3200" b="1" i="1" dirty="0" err="1">
                <a:solidFill>
                  <a:srgbClr val="FF0000"/>
                </a:solidFill>
                <a:latin typeface="Times New Roman" panose="02020603050405020304" pitchFamily="18" charset="0"/>
                <a:ea typeface="Times New Roman"/>
                <a:cs typeface="Times New Roman" panose="02020603050405020304" pitchFamily="18" charset="0"/>
              </a:rPr>
              <a:t>cầu</a:t>
            </a:r>
            <a:r>
              <a:rPr lang="en-US" sz="3200" b="1" i="1" dirty="0">
                <a:solidFill>
                  <a:srgbClr val="FF0000"/>
                </a:solidFill>
                <a:latin typeface="Times New Roman" panose="02020603050405020304" pitchFamily="18" charset="0"/>
                <a:ea typeface="Times New Roman"/>
                <a:cs typeface="Times New Roman" panose="02020603050405020304" pitchFamily="18" charset="0"/>
              </a:rPr>
              <a:t> </a:t>
            </a:r>
            <a:r>
              <a:rPr lang="en-US" sz="3200" b="1" i="1" dirty="0" err="1">
                <a:solidFill>
                  <a:srgbClr val="FF0000"/>
                </a:solidFill>
                <a:latin typeface="Times New Roman" panose="02020603050405020304" pitchFamily="18" charset="0"/>
                <a:ea typeface="Times New Roman"/>
                <a:cs typeface="Times New Roman" panose="02020603050405020304" pitchFamily="18" charset="0"/>
              </a:rPr>
              <a:t>vận</a:t>
            </a:r>
            <a:r>
              <a:rPr lang="en-US" sz="3200" b="1" i="1" dirty="0">
                <a:solidFill>
                  <a:srgbClr val="FF0000"/>
                </a:solidFill>
                <a:latin typeface="Times New Roman" panose="02020603050405020304" pitchFamily="18" charset="0"/>
                <a:ea typeface="Times New Roman"/>
                <a:cs typeface="Times New Roman" panose="02020603050405020304" pitchFamily="18" charset="0"/>
              </a:rPr>
              <a:t> </a:t>
            </a:r>
            <a:r>
              <a:rPr lang="en-US" sz="3200" b="1" i="1" dirty="0" err="1">
                <a:solidFill>
                  <a:srgbClr val="FF0000"/>
                </a:solidFill>
                <a:latin typeface="Times New Roman" panose="02020603050405020304" pitchFamily="18" charset="0"/>
                <a:ea typeface="Times New Roman"/>
                <a:cs typeface="Times New Roman" panose="02020603050405020304" pitchFamily="18" charset="0"/>
              </a:rPr>
              <a:t>chuyển</a:t>
            </a:r>
            <a:endParaRPr lang="en-US" sz="3200" b="1" i="1" dirty="0">
              <a:solidFill>
                <a:srgbClr val="FF0000"/>
              </a:solidFill>
              <a:latin typeface="Times New Roman" panose="02020603050405020304" pitchFamily="18" charset="0"/>
              <a:ea typeface="Times New Roman"/>
              <a:cs typeface="Times New Roman" panose="02020603050405020304" pitchFamily="18" charset="0"/>
            </a:endParaRPr>
          </a:p>
        </p:txBody>
      </p:sp>
      <p:sp>
        <p:nvSpPr>
          <p:cNvPr id="3" name="Rectangle 2"/>
          <p:cNvSpPr/>
          <p:nvPr/>
        </p:nvSpPr>
        <p:spPr>
          <a:xfrm>
            <a:off x="422787" y="-23497"/>
            <a:ext cx="7696200" cy="646331"/>
          </a:xfrm>
          <a:prstGeom prst="rect">
            <a:avLst/>
          </a:prstGeom>
        </p:spPr>
        <p:txBody>
          <a:bodyPr wrap="square">
            <a:spAutoFit/>
          </a:bodyPr>
          <a:lstStyle/>
          <a:p>
            <a:pPr lvl="0" algn="just">
              <a:lnSpc>
                <a:spcPct val="150000"/>
              </a:lnSpc>
            </a:pPr>
            <a:r>
              <a:rPr lang="en-US" sz="2400" b="1" cap="all"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1.1. </a:t>
            </a:r>
            <a:r>
              <a:rPr lang="en-US" sz="2400" b="1" cap="all"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Khái</a:t>
            </a:r>
            <a:r>
              <a:rPr lang="en-US" sz="2400" b="1" cap="all"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cap="all"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niệm</a:t>
            </a:r>
            <a:r>
              <a:rPr lang="en-US" sz="2400" b="1" cap="all"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cap="all"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về</a:t>
            </a:r>
            <a:r>
              <a:rPr lang="en-US" sz="2400" b="1" cap="all"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cap="all"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hành</a:t>
            </a:r>
            <a:r>
              <a:rPr lang="en-US" sz="2400" b="1" cap="all"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cap="all"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lang</a:t>
            </a:r>
            <a:r>
              <a:rPr lang="en-US" sz="2400" b="1" cap="all"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cap="all"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vận</a:t>
            </a:r>
            <a:r>
              <a:rPr lang="en-US" sz="2400" b="1" cap="all"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cap="all" dirty="0" err="1"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tải</a:t>
            </a:r>
            <a:endParaRPr lang="en-US" sz="2400" b="1" cap="all"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endParaRPr>
          </a:p>
        </p:txBody>
      </p:sp>
      <p:sp>
        <p:nvSpPr>
          <p:cNvPr id="4" name="Rectangle 3"/>
          <p:cNvSpPr/>
          <p:nvPr/>
        </p:nvSpPr>
        <p:spPr>
          <a:xfrm>
            <a:off x="-609600" y="946672"/>
            <a:ext cx="2793072" cy="579967"/>
          </a:xfrm>
          <a:prstGeom prst="rect">
            <a:avLst/>
          </a:prstGeom>
        </p:spPr>
        <p:txBody>
          <a:bodyPr wrap="none">
            <a:spAutoFit/>
          </a:bodyPr>
          <a:lstStyle/>
          <a:p>
            <a:pPr marL="1316038" indent="-342900">
              <a:lnSpc>
                <a:spcPct val="150000"/>
              </a:lnSpc>
              <a:buFont typeface="Wingdings" panose="05000000000000000000" pitchFamily="2" charset="2"/>
              <a:buChar char="q"/>
            </a:pPr>
            <a:r>
              <a:rPr lang="en-US" sz="2400" b="1" dirty="0" err="1" smtClean="0">
                <a:latin typeface="Times New Roman" panose="02020603050405020304" pitchFamily="18" charset="0"/>
                <a:cs typeface="Times New Roman" panose="02020603050405020304" pitchFamily="18" charset="0"/>
              </a:rPr>
              <a:t>Tự</a:t>
            </a:r>
            <a:r>
              <a:rPr lang="en-US" sz="2400" b="1" dirty="0" smtClean="0">
                <a:latin typeface="Times New Roman" panose="02020603050405020304" pitchFamily="18" charset="0"/>
                <a:cs typeface="Times New Roman" panose="02020603050405020304" pitchFamily="18" charset="0"/>
              </a:rPr>
              <a:t> </a:t>
            </a:r>
            <a:r>
              <a:rPr lang="en-US" sz="2400" b="1" dirty="0" err="1" smtClean="0">
                <a:latin typeface="Times New Roman" panose="02020603050405020304" pitchFamily="18" charset="0"/>
                <a:cs typeface="Times New Roman" panose="02020603050405020304" pitchFamily="18" charset="0"/>
              </a:rPr>
              <a:t>nhiên</a:t>
            </a:r>
            <a:endParaRPr lang="en-US" sz="2400" b="1" dirty="0">
              <a:latin typeface="Times New Roman" panose="02020603050405020304" pitchFamily="18" charset="0"/>
              <a:cs typeface="Times New Roman" panose="02020603050405020304" pitchFamily="18" charset="0"/>
            </a:endParaRPr>
          </a:p>
        </p:txBody>
      </p:sp>
      <p:sp>
        <p:nvSpPr>
          <p:cNvPr id="5" name="Rectangle 4"/>
          <p:cNvSpPr/>
          <p:nvPr/>
        </p:nvSpPr>
        <p:spPr>
          <a:xfrm>
            <a:off x="76200" y="1526639"/>
            <a:ext cx="8839200" cy="4462760"/>
          </a:xfrm>
          <a:prstGeom prst="rect">
            <a:avLst/>
          </a:prstGeom>
        </p:spPr>
        <p:txBody>
          <a:bodyPr wrap="square">
            <a:spAutoFit/>
          </a:bodyPr>
          <a:lstStyle/>
          <a:p>
            <a:pPr marL="342900" lvl="0" indent="-342900" algn="just">
              <a:spcBef>
                <a:spcPts val="600"/>
              </a:spcBef>
              <a:spcAft>
                <a:spcPts val="600"/>
              </a:spcAft>
              <a:buFont typeface="Wingdings" panose="05000000000000000000" pitchFamily="2" charset="2"/>
              <a:buChar char="v"/>
            </a:pPr>
            <a:r>
              <a:rPr lang="vi-VN" sz="2400" b="1" dirty="0">
                <a:solidFill>
                  <a:prstClr val="black"/>
                </a:solidFill>
                <a:latin typeface="Times New Roman" panose="02020603050405020304" pitchFamily="18" charset="0"/>
                <a:cs typeface="Times New Roman" panose="02020603050405020304" pitchFamily="18" charset="0"/>
              </a:rPr>
              <a:t>Sự phân bố tài nguyên thiên nhiên không đều</a:t>
            </a:r>
            <a:r>
              <a:rPr lang="vi-VN" sz="2400" dirty="0">
                <a:solidFill>
                  <a:prstClr val="black"/>
                </a:solidFill>
                <a:latin typeface="Times New Roman" panose="02020603050405020304" pitchFamily="18" charset="0"/>
                <a:cs typeface="Times New Roman" panose="02020603050405020304" pitchFamily="18" charset="0"/>
              </a:rPr>
              <a:t>: Trên thế giới, tài nguyên thiên nhiên rất đa dạng: Quặng, khoáng sản, nguyên liệu từ rừng, biển,... do tự nhiên ban tặng cho con người rất phong phú và phân </a:t>
            </a:r>
            <a:r>
              <a:rPr lang="vi-VN" sz="2400" dirty="0" smtClean="0">
                <a:solidFill>
                  <a:prstClr val="black"/>
                </a:solidFill>
                <a:latin typeface="Times New Roman" panose="02020603050405020304" pitchFamily="18" charset="0"/>
                <a:cs typeface="Times New Roman" panose="02020603050405020304" pitchFamily="18" charset="0"/>
              </a:rPr>
              <a:t>b</a:t>
            </a:r>
            <a:r>
              <a:rPr lang="en-US" sz="2400" dirty="0" smtClean="0">
                <a:solidFill>
                  <a:prstClr val="black"/>
                </a:solidFill>
                <a:latin typeface="Times New Roman" panose="02020603050405020304" pitchFamily="18" charset="0"/>
                <a:cs typeface="Times New Roman" panose="02020603050405020304" pitchFamily="18" charset="0"/>
              </a:rPr>
              <a:t>ố</a:t>
            </a:r>
            <a:r>
              <a:rPr lang="vi-VN" sz="2400" dirty="0" smtClean="0">
                <a:solidFill>
                  <a:prstClr val="black"/>
                </a:solidFill>
                <a:latin typeface="Times New Roman" panose="02020603050405020304" pitchFamily="18" charset="0"/>
                <a:cs typeface="Times New Roman" panose="02020603050405020304" pitchFamily="18" charset="0"/>
              </a:rPr>
              <a:t> </a:t>
            </a:r>
            <a:r>
              <a:rPr lang="vi-VN" sz="2400" dirty="0">
                <a:solidFill>
                  <a:prstClr val="black"/>
                </a:solidFill>
                <a:latin typeface="Times New Roman" panose="02020603050405020304" pitchFamily="18" charset="0"/>
                <a:cs typeface="Times New Roman" panose="02020603050405020304" pitchFamily="18" charset="0"/>
              </a:rPr>
              <a:t>không đều. </a:t>
            </a:r>
            <a:endParaRPr lang="en-US" sz="2400" dirty="0" smtClean="0">
              <a:solidFill>
                <a:prstClr val="black"/>
              </a:solidFill>
              <a:latin typeface="Times New Roman" panose="02020603050405020304" pitchFamily="18" charset="0"/>
              <a:cs typeface="Times New Roman" panose="02020603050405020304" pitchFamily="18" charset="0"/>
            </a:endParaRPr>
          </a:p>
          <a:p>
            <a:pPr marL="342900" lvl="0" indent="-342900" algn="just">
              <a:spcBef>
                <a:spcPts val="600"/>
              </a:spcBef>
              <a:spcAft>
                <a:spcPts val="600"/>
              </a:spcAft>
              <a:buFont typeface="Wingdings" panose="05000000000000000000" pitchFamily="2" charset="2"/>
              <a:buChar char="v"/>
            </a:pPr>
            <a:r>
              <a:rPr lang="vi-VN" sz="2400" b="1" dirty="0" smtClean="0">
                <a:solidFill>
                  <a:prstClr val="black"/>
                </a:solidFill>
                <a:latin typeface="Times New Roman" panose="02020603050405020304" pitchFamily="18" charset="0"/>
                <a:cs typeface="Times New Roman" panose="02020603050405020304" pitchFamily="18" charset="0"/>
              </a:rPr>
              <a:t>Tài </a:t>
            </a:r>
            <a:r>
              <a:rPr lang="vi-VN" sz="2400" b="1" dirty="0">
                <a:solidFill>
                  <a:prstClr val="black"/>
                </a:solidFill>
                <a:latin typeface="Times New Roman" panose="02020603050405020304" pitchFamily="18" charset="0"/>
                <a:cs typeface="Times New Roman" panose="02020603050405020304" pitchFamily="18" charset="0"/>
              </a:rPr>
              <a:t>nguyên thiên nhiên chính là nguồn vật liệu đầu vào của sản xuất. </a:t>
            </a:r>
            <a:r>
              <a:rPr lang="vi-VN" sz="2400" dirty="0">
                <a:solidFill>
                  <a:prstClr val="black"/>
                </a:solidFill>
                <a:latin typeface="Times New Roman" panose="02020603050405020304" pitchFamily="18" charset="0"/>
                <a:cs typeface="Times New Roman" panose="02020603050405020304" pitchFamily="18" charset="0"/>
              </a:rPr>
              <a:t>Điều này phát sinh nhu cầu vận chuyển tài nguyên thiên nhiên từ vùng khai thác đến khu công nghiệp để phục vụ sản xuất sản phẩm. </a:t>
            </a:r>
            <a:endParaRPr lang="en-US" sz="2400" dirty="0" smtClean="0">
              <a:solidFill>
                <a:prstClr val="black"/>
              </a:solidFill>
              <a:latin typeface="Times New Roman" panose="02020603050405020304" pitchFamily="18" charset="0"/>
              <a:cs typeface="Times New Roman" panose="02020603050405020304" pitchFamily="18" charset="0"/>
            </a:endParaRPr>
          </a:p>
          <a:p>
            <a:pPr marL="342900" lvl="0" indent="-342900" algn="just">
              <a:spcBef>
                <a:spcPts val="600"/>
              </a:spcBef>
              <a:spcAft>
                <a:spcPts val="600"/>
              </a:spcAft>
              <a:buFont typeface="Wingdings" panose="05000000000000000000" pitchFamily="2" charset="2"/>
              <a:buChar char="v"/>
            </a:pPr>
            <a:r>
              <a:rPr lang="vi-VN" sz="2400" dirty="0" smtClean="0">
                <a:solidFill>
                  <a:prstClr val="black"/>
                </a:solidFill>
                <a:latin typeface="Times New Roman" panose="02020603050405020304" pitchFamily="18" charset="0"/>
                <a:cs typeface="Times New Roman" panose="02020603050405020304" pitchFamily="18" charset="0"/>
              </a:rPr>
              <a:t>Ngược </a:t>
            </a:r>
            <a:r>
              <a:rPr lang="vi-VN" sz="2400" dirty="0">
                <a:solidFill>
                  <a:prstClr val="black"/>
                </a:solidFill>
                <a:latin typeface="Times New Roman" panose="02020603050405020304" pitchFamily="18" charset="0"/>
                <a:cs typeface="Times New Roman" panose="02020603050405020304" pitchFamily="18" charset="0"/>
              </a:rPr>
              <a:t>lại sẽ phát sinh nhu cầu vận chuyển máy móc, vận chuyển hàng hóa tiêu dùng của con người từ các khu công nghiệp, cung cấp cho việc khai thác tài nguyên.</a:t>
            </a:r>
            <a:endParaRPr lang="en-US" sz="2400" dirty="0">
              <a:solidFill>
                <a:prstClr val="black"/>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1060582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1000"/>
                                        <p:tgtEl>
                                          <p:spTgt spid="5">
                                            <p:txEl>
                                              <p:pRg st="0" end="0"/>
                                            </p:txEl>
                                          </p:spTgt>
                                        </p:tgtEl>
                                      </p:cBhvr>
                                    </p:animEffect>
                                    <p:anim calcmode="lin" valueType="num">
                                      <p:cBhvr>
                                        <p:cTn id="8" dur="1000" fill="hold"/>
                                        <p:tgtEl>
                                          <p:spTgt spid="5">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5">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 presetClass="entr" presetSubtype="4" fill="hold" nodeType="clickEffect">
                                  <p:stCondLst>
                                    <p:cond delay="0"/>
                                  </p:stCondLst>
                                  <p:childTnLst>
                                    <p:set>
                                      <p:cBhvr>
                                        <p:cTn id="13" dur="1" fill="hold">
                                          <p:stCondLst>
                                            <p:cond delay="0"/>
                                          </p:stCondLst>
                                        </p:cTn>
                                        <p:tgtEl>
                                          <p:spTgt spid="5">
                                            <p:txEl>
                                              <p:pRg st="1" end="1"/>
                                            </p:txEl>
                                          </p:spTgt>
                                        </p:tgtEl>
                                        <p:attrNameLst>
                                          <p:attrName>style.visibility</p:attrName>
                                        </p:attrNameLst>
                                      </p:cBhvr>
                                      <p:to>
                                        <p:strVal val="visible"/>
                                      </p:to>
                                    </p:set>
                                    <p:anim calcmode="lin" valueType="num">
                                      <p:cBhvr additive="base">
                                        <p:cTn id="14" dur="500" fill="hold"/>
                                        <p:tgtEl>
                                          <p:spTgt spid="5">
                                            <p:txEl>
                                              <p:pRg st="1" end="1"/>
                                            </p:txEl>
                                          </p:spTgt>
                                        </p:tgtEl>
                                        <p:attrNameLst>
                                          <p:attrName>ppt_x</p:attrName>
                                        </p:attrNameLst>
                                      </p:cBhvr>
                                      <p:tavLst>
                                        <p:tav tm="0">
                                          <p:val>
                                            <p:strVal val="#ppt_x"/>
                                          </p:val>
                                        </p:tav>
                                        <p:tav tm="100000">
                                          <p:val>
                                            <p:strVal val="#ppt_x"/>
                                          </p:val>
                                        </p:tav>
                                      </p:tavLst>
                                    </p:anim>
                                    <p:anim calcmode="lin" valueType="num">
                                      <p:cBhvr additive="base">
                                        <p:cTn id="15" dur="500" fill="hold"/>
                                        <p:tgtEl>
                                          <p:spTgt spid="5">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42" presetClass="entr" presetSubtype="0" fill="hold" nodeType="clickEffect">
                                  <p:stCondLst>
                                    <p:cond delay="0"/>
                                  </p:stCondLst>
                                  <p:childTnLst>
                                    <p:set>
                                      <p:cBhvr>
                                        <p:cTn id="19" dur="1" fill="hold">
                                          <p:stCondLst>
                                            <p:cond delay="0"/>
                                          </p:stCondLst>
                                        </p:cTn>
                                        <p:tgtEl>
                                          <p:spTgt spid="5">
                                            <p:txEl>
                                              <p:pRg st="2" end="2"/>
                                            </p:txEl>
                                          </p:spTgt>
                                        </p:tgtEl>
                                        <p:attrNameLst>
                                          <p:attrName>style.visibility</p:attrName>
                                        </p:attrNameLst>
                                      </p:cBhvr>
                                      <p:to>
                                        <p:strVal val="visible"/>
                                      </p:to>
                                    </p:set>
                                    <p:animEffect transition="in" filter="fade">
                                      <p:cBhvr>
                                        <p:cTn id="20" dur="1000"/>
                                        <p:tgtEl>
                                          <p:spTgt spid="5">
                                            <p:txEl>
                                              <p:pRg st="2" end="2"/>
                                            </p:txEl>
                                          </p:spTgt>
                                        </p:tgtEl>
                                      </p:cBhvr>
                                    </p:animEffect>
                                    <p:anim calcmode="lin" valueType="num">
                                      <p:cBhvr>
                                        <p:cTn id="21" dur="1000" fill="hold"/>
                                        <p:tgtEl>
                                          <p:spTgt spid="5">
                                            <p:txEl>
                                              <p:pRg st="2" end="2"/>
                                            </p:txEl>
                                          </p:spTgt>
                                        </p:tgtEl>
                                        <p:attrNameLst>
                                          <p:attrName>ppt_x</p:attrName>
                                        </p:attrNameLst>
                                      </p:cBhvr>
                                      <p:tavLst>
                                        <p:tav tm="0">
                                          <p:val>
                                            <p:strVal val="#ppt_x"/>
                                          </p:val>
                                        </p:tav>
                                        <p:tav tm="100000">
                                          <p:val>
                                            <p:strVal val="#ppt_x"/>
                                          </p:val>
                                        </p:tav>
                                      </p:tavLst>
                                    </p:anim>
                                    <p:anim calcmode="lin" valueType="num">
                                      <p:cBhvr>
                                        <p:cTn id="22" dur="1000" fill="hold"/>
                                        <p:tgtEl>
                                          <p:spTgt spid="5">
                                            <p:txEl>
                                              <p:pRg st="2" end="2"/>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295400" y="457200"/>
            <a:ext cx="4168129" cy="742511"/>
          </a:xfrm>
          <a:prstGeom prst="rect">
            <a:avLst/>
          </a:prstGeom>
        </p:spPr>
        <p:txBody>
          <a:bodyPr wrap="none">
            <a:spAutoFit/>
          </a:bodyPr>
          <a:lstStyle/>
          <a:p>
            <a:pPr marL="457200" lvl="0" indent="-457200">
              <a:lnSpc>
                <a:spcPct val="150000"/>
              </a:lnSpc>
              <a:buFont typeface="Wingdings" panose="05000000000000000000" pitchFamily="2" charset="2"/>
              <a:buChar char="v"/>
            </a:pPr>
            <a:r>
              <a:rPr lang="en-US" sz="3200" b="1" i="1" dirty="0" err="1" smtClean="0">
                <a:solidFill>
                  <a:srgbClr val="FF0000"/>
                </a:solidFill>
                <a:latin typeface="Times New Roman" panose="02020603050405020304" pitchFamily="18" charset="0"/>
                <a:ea typeface="Times New Roman"/>
                <a:cs typeface="Times New Roman" panose="02020603050405020304" pitchFamily="18" charset="0"/>
              </a:rPr>
              <a:t>Nhu</a:t>
            </a:r>
            <a:r>
              <a:rPr lang="en-US" sz="3200" b="1" i="1" dirty="0" smtClean="0">
                <a:solidFill>
                  <a:srgbClr val="FF0000"/>
                </a:solidFill>
                <a:latin typeface="Times New Roman" panose="02020603050405020304" pitchFamily="18" charset="0"/>
                <a:ea typeface="Times New Roman"/>
                <a:cs typeface="Times New Roman" panose="02020603050405020304" pitchFamily="18" charset="0"/>
              </a:rPr>
              <a:t> </a:t>
            </a:r>
            <a:r>
              <a:rPr lang="en-US" sz="3200" b="1" i="1" dirty="0" err="1">
                <a:solidFill>
                  <a:srgbClr val="FF0000"/>
                </a:solidFill>
                <a:latin typeface="Times New Roman" panose="02020603050405020304" pitchFamily="18" charset="0"/>
                <a:ea typeface="Times New Roman"/>
                <a:cs typeface="Times New Roman" panose="02020603050405020304" pitchFamily="18" charset="0"/>
              </a:rPr>
              <a:t>cầu</a:t>
            </a:r>
            <a:r>
              <a:rPr lang="en-US" sz="3200" b="1" i="1" dirty="0">
                <a:solidFill>
                  <a:srgbClr val="FF0000"/>
                </a:solidFill>
                <a:latin typeface="Times New Roman" panose="02020603050405020304" pitchFamily="18" charset="0"/>
                <a:ea typeface="Times New Roman"/>
                <a:cs typeface="Times New Roman" panose="02020603050405020304" pitchFamily="18" charset="0"/>
              </a:rPr>
              <a:t> </a:t>
            </a:r>
            <a:r>
              <a:rPr lang="en-US" sz="3200" b="1" i="1" dirty="0" err="1">
                <a:solidFill>
                  <a:srgbClr val="FF0000"/>
                </a:solidFill>
                <a:latin typeface="Times New Roman" panose="02020603050405020304" pitchFamily="18" charset="0"/>
                <a:ea typeface="Times New Roman"/>
                <a:cs typeface="Times New Roman" panose="02020603050405020304" pitchFamily="18" charset="0"/>
              </a:rPr>
              <a:t>vận</a:t>
            </a:r>
            <a:r>
              <a:rPr lang="en-US" sz="3200" b="1" i="1" dirty="0">
                <a:solidFill>
                  <a:srgbClr val="FF0000"/>
                </a:solidFill>
                <a:latin typeface="Times New Roman" panose="02020603050405020304" pitchFamily="18" charset="0"/>
                <a:ea typeface="Times New Roman"/>
                <a:cs typeface="Times New Roman" panose="02020603050405020304" pitchFamily="18" charset="0"/>
              </a:rPr>
              <a:t> </a:t>
            </a:r>
            <a:r>
              <a:rPr lang="en-US" sz="3200" b="1" i="1" dirty="0" err="1">
                <a:solidFill>
                  <a:srgbClr val="FF0000"/>
                </a:solidFill>
                <a:latin typeface="Times New Roman" panose="02020603050405020304" pitchFamily="18" charset="0"/>
                <a:ea typeface="Times New Roman"/>
                <a:cs typeface="Times New Roman" panose="02020603050405020304" pitchFamily="18" charset="0"/>
              </a:rPr>
              <a:t>chuyển</a:t>
            </a:r>
            <a:endParaRPr lang="en-US" sz="3200" b="1" i="1" dirty="0">
              <a:solidFill>
                <a:srgbClr val="FF0000"/>
              </a:solidFill>
              <a:latin typeface="Times New Roman" panose="02020603050405020304" pitchFamily="18" charset="0"/>
              <a:ea typeface="Times New Roman"/>
              <a:cs typeface="Times New Roman" panose="02020603050405020304" pitchFamily="18" charset="0"/>
            </a:endParaRPr>
          </a:p>
        </p:txBody>
      </p:sp>
      <p:sp>
        <p:nvSpPr>
          <p:cNvPr id="3" name="Rectangle 2"/>
          <p:cNvSpPr/>
          <p:nvPr/>
        </p:nvSpPr>
        <p:spPr>
          <a:xfrm>
            <a:off x="422787" y="-23497"/>
            <a:ext cx="7696200" cy="646331"/>
          </a:xfrm>
          <a:prstGeom prst="rect">
            <a:avLst/>
          </a:prstGeom>
        </p:spPr>
        <p:txBody>
          <a:bodyPr wrap="square">
            <a:spAutoFit/>
          </a:bodyPr>
          <a:lstStyle/>
          <a:p>
            <a:pPr lvl="0" algn="just">
              <a:lnSpc>
                <a:spcPct val="150000"/>
              </a:lnSpc>
            </a:pPr>
            <a:r>
              <a:rPr lang="en-US" sz="2400" b="1" cap="all"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1.1. </a:t>
            </a:r>
            <a:r>
              <a:rPr lang="en-US" sz="2400" b="1" cap="all"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Khái</a:t>
            </a:r>
            <a:r>
              <a:rPr lang="en-US" sz="2400" b="1" cap="all"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cap="all"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niệm</a:t>
            </a:r>
            <a:r>
              <a:rPr lang="en-US" sz="2400" b="1" cap="all"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cap="all"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về</a:t>
            </a:r>
            <a:r>
              <a:rPr lang="en-US" sz="2400" b="1" cap="all"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cap="all"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hành</a:t>
            </a:r>
            <a:r>
              <a:rPr lang="en-US" sz="2400" b="1" cap="all"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cap="all"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lang</a:t>
            </a:r>
            <a:r>
              <a:rPr lang="en-US" sz="2400" b="1" cap="all"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cap="all"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vận</a:t>
            </a:r>
            <a:r>
              <a:rPr lang="en-US" sz="2400" b="1" cap="all"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cap="all" dirty="0" err="1"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tảiA</a:t>
            </a:r>
            <a:endParaRPr lang="en-US" sz="2400" b="1" cap="all"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endParaRPr>
          </a:p>
        </p:txBody>
      </p:sp>
      <p:sp>
        <p:nvSpPr>
          <p:cNvPr id="4" name="Rectangle 3"/>
          <p:cNvSpPr/>
          <p:nvPr/>
        </p:nvSpPr>
        <p:spPr>
          <a:xfrm>
            <a:off x="-533400" y="1038139"/>
            <a:ext cx="4062651" cy="579967"/>
          </a:xfrm>
          <a:prstGeom prst="rect">
            <a:avLst/>
          </a:prstGeom>
        </p:spPr>
        <p:txBody>
          <a:bodyPr wrap="none">
            <a:spAutoFit/>
          </a:bodyPr>
          <a:lstStyle/>
          <a:p>
            <a:pPr marL="1316038" indent="-342900">
              <a:lnSpc>
                <a:spcPct val="150000"/>
              </a:lnSpc>
              <a:buFont typeface="Wingdings" panose="05000000000000000000" pitchFamily="2" charset="2"/>
              <a:buChar char="q"/>
            </a:pPr>
            <a:r>
              <a:rPr lang="en-US" sz="2400" b="1" dirty="0" err="1">
                <a:latin typeface="Times New Roman" panose="02020603050405020304" pitchFamily="18" charset="0"/>
                <a:cs typeface="Times New Roman" panose="02020603050405020304" pitchFamily="18" charset="0"/>
              </a:rPr>
              <a:t>Lực</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lượng</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sản</a:t>
            </a:r>
            <a:r>
              <a:rPr lang="en-US" sz="2400" b="1" dirty="0">
                <a:latin typeface="Times New Roman" panose="02020603050405020304" pitchFamily="18" charset="0"/>
                <a:cs typeface="Times New Roman" panose="02020603050405020304" pitchFamily="18" charset="0"/>
              </a:rPr>
              <a:t> </a:t>
            </a:r>
            <a:r>
              <a:rPr lang="en-US" sz="2400" b="1" dirty="0" err="1" smtClean="0">
                <a:latin typeface="Times New Roman" panose="02020603050405020304" pitchFamily="18" charset="0"/>
                <a:cs typeface="Times New Roman" panose="02020603050405020304" pitchFamily="18" charset="0"/>
              </a:rPr>
              <a:t>xuất</a:t>
            </a:r>
            <a:endParaRPr lang="en-US" sz="2400" b="1" dirty="0">
              <a:latin typeface="Times New Roman" panose="02020603050405020304" pitchFamily="18" charset="0"/>
              <a:cs typeface="Times New Roman" panose="02020603050405020304" pitchFamily="18" charset="0"/>
            </a:endParaRPr>
          </a:p>
        </p:txBody>
      </p:sp>
      <p:sp>
        <p:nvSpPr>
          <p:cNvPr id="6" name="Rectangle 5"/>
          <p:cNvSpPr/>
          <p:nvPr/>
        </p:nvSpPr>
        <p:spPr>
          <a:xfrm>
            <a:off x="43243" y="1618040"/>
            <a:ext cx="9029110" cy="2985433"/>
          </a:xfrm>
          <a:prstGeom prst="rect">
            <a:avLst/>
          </a:prstGeom>
        </p:spPr>
        <p:txBody>
          <a:bodyPr wrap="square">
            <a:spAutoFit/>
          </a:bodyPr>
          <a:lstStyle/>
          <a:p>
            <a:pPr marL="342900" lvl="0" indent="-342900" algn="just">
              <a:spcBef>
                <a:spcPts val="600"/>
              </a:spcBef>
              <a:spcAft>
                <a:spcPts val="600"/>
              </a:spcAft>
              <a:buFont typeface="Wingdings" panose="05000000000000000000" pitchFamily="2" charset="2"/>
              <a:buChar char="v"/>
              <a:defRPr/>
            </a:pPr>
            <a:r>
              <a:rPr lang="vi-VN" sz="2400" dirty="0">
                <a:solidFill>
                  <a:srgbClr val="222222"/>
                </a:solidFill>
                <a:latin typeface="Times New Roman" panose="02020603050405020304" pitchFamily="18" charset="0"/>
                <a:cs typeface="Times New Roman" panose="02020603050405020304" pitchFamily="18" charset="0"/>
              </a:rPr>
              <a:t>Sự phân bố lực lượng sản xuất không </a:t>
            </a:r>
            <a:r>
              <a:rPr lang="vi-VN" sz="2400" dirty="0" smtClean="0">
                <a:solidFill>
                  <a:srgbClr val="222222"/>
                </a:solidFill>
                <a:latin typeface="Times New Roman" panose="02020603050405020304" pitchFamily="18" charset="0"/>
                <a:cs typeface="Times New Roman" panose="02020603050405020304" pitchFamily="18" charset="0"/>
              </a:rPr>
              <a:t>đều</a:t>
            </a:r>
            <a:endParaRPr lang="en-US" sz="2400" dirty="0" smtClean="0">
              <a:solidFill>
                <a:srgbClr val="222222"/>
              </a:solidFill>
              <a:latin typeface="Times New Roman" panose="02020603050405020304" pitchFamily="18" charset="0"/>
              <a:cs typeface="Times New Roman" panose="02020603050405020304" pitchFamily="18" charset="0"/>
            </a:endParaRPr>
          </a:p>
          <a:p>
            <a:pPr marL="342900" lvl="0" indent="-342900" algn="just">
              <a:spcBef>
                <a:spcPts val="600"/>
              </a:spcBef>
              <a:spcAft>
                <a:spcPts val="600"/>
              </a:spcAft>
              <a:buFont typeface="Wingdings" panose="05000000000000000000" pitchFamily="2" charset="2"/>
              <a:buChar char="v"/>
              <a:defRPr/>
            </a:pPr>
            <a:r>
              <a:rPr lang="vi-VN" sz="2400" dirty="0" smtClean="0">
                <a:solidFill>
                  <a:srgbClr val="222222"/>
                </a:solidFill>
                <a:latin typeface="Times New Roman" panose="02020603050405020304" pitchFamily="18" charset="0"/>
                <a:cs typeface="Times New Roman" panose="02020603050405020304" pitchFamily="18" charset="0"/>
              </a:rPr>
              <a:t>Trên </a:t>
            </a:r>
            <a:r>
              <a:rPr lang="vi-VN" sz="2400" dirty="0">
                <a:solidFill>
                  <a:srgbClr val="222222"/>
                </a:solidFill>
                <a:latin typeface="Times New Roman" panose="02020603050405020304" pitchFamily="18" charset="0"/>
                <a:cs typeface="Times New Roman" panose="02020603050405020304" pitchFamily="18" charset="0"/>
              </a:rPr>
              <a:t>thế giới thường xuất hiện các quần thể cư dân, tạo nên sự cách biệt với nơi sản xuất về mặt không gian, dẫn đến phát sinh nhu cầu vận chuyển con người từ nơi ở đến nơi sản </a:t>
            </a:r>
            <a:r>
              <a:rPr lang="vi-VN" sz="2400" dirty="0" smtClean="0">
                <a:solidFill>
                  <a:srgbClr val="222222"/>
                </a:solidFill>
                <a:latin typeface="Times New Roman" panose="02020603050405020304" pitchFamily="18" charset="0"/>
                <a:cs typeface="Times New Roman" panose="02020603050405020304" pitchFamily="18" charset="0"/>
              </a:rPr>
              <a:t>xuất.</a:t>
            </a:r>
            <a:endParaRPr lang="en-US" sz="2400" dirty="0" smtClean="0">
              <a:solidFill>
                <a:srgbClr val="222222"/>
              </a:solidFill>
              <a:latin typeface="Times New Roman" panose="02020603050405020304" pitchFamily="18" charset="0"/>
              <a:cs typeface="Times New Roman" panose="02020603050405020304" pitchFamily="18" charset="0"/>
            </a:endParaRPr>
          </a:p>
          <a:p>
            <a:pPr marL="342900" lvl="0" indent="-342900" algn="just">
              <a:spcBef>
                <a:spcPts val="600"/>
              </a:spcBef>
              <a:spcAft>
                <a:spcPts val="600"/>
              </a:spcAft>
              <a:buFont typeface="Wingdings" panose="05000000000000000000" pitchFamily="2" charset="2"/>
              <a:buChar char="v"/>
              <a:defRPr/>
            </a:pPr>
            <a:r>
              <a:rPr lang="vi-VN" sz="2400" dirty="0" smtClean="0">
                <a:solidFill>
                  <a:srgbClr val="222222"/>
                </a:solidFill>
                <a:latin typeface="Times New Roman" panose="02020603050405020304" pitchFamily="18" charset="0"/>
                <a:cs typeface="Times New Roman" panose="02020603050405020304" pitchFamily="18" charset="0"/>
              </a:rPr>
              <a:t>Đồng </a:t>
            </a:r>
            <a:r>
              <a:rPr lang="vi-VN" sz="2400" dirty="0">
                <a:solidFill>
                  <a:srgbClr val="222222"/>
                </a:solidFill>
                <a:latin typeface="Times New Roman" panose="02020603050405020304" pitchFamily="18" charset="0"/>
                <a:cs typeface="Times New Roman" panose="02020603050405020304" pitchFamily="18" charset="0"/>
              </a:rPr>
              <a:t>thời vận chuyển hàng hóa, thiết bị, lương thực thực phẩm từ nơi sản xuất đến nơi sinh sống để phục vụ nhu cầu và hoạt động sống của con người.</a:t>
            </a:r>
            <a:endParaRPr lang="en-US" sz="2400" dirty="0">
              <a:solidFill>
                <a:prstClr val="black"/>
              </a:solidFill>
              <a:latin typeface="Times New Roman" panose="02020603050405020304" pitchFamily="18" charset="0"/>
              <a:cs typeface="Times New Roman" panose="02020603050405020304" pitchFamily="18" charset="0"/>
            </a:endParaRPr>
          </a:p>
        </p:txBody>
      </p:sp>
      <p:pic>
        <p:nvPicPr>
          <p:cNvPr id="5" name="Picture 4"/>
          <p:cNvPicPr>
            <a:picLocks noChangeAspect="1"/>
          </p:cNvPicPr>
          <p:nvPr/>
        </p:nvPicPr>
        <p:blipFill>
          <a:blip r:embed="rId3"/>
          <a:stretch>
            <a:fillRect/>
          </a:stretch>
        </p:blipFill>
        <p:spPr>
          <a:xfrm>
            <a:off x="431752" y="4670808"/>
            <a:ext cx="3130493" cy="2091170"/>
          </a:xfrm>
          <a:prstGeom prst="rect">
            <a:avLst/>
          </a:prstGeom>
        </p:spPr>
      </p:pic>
      <p:pic>
        <p:nvPicPr>
          <p:cNvPr id="7" name="Picture 6"/>
          <p:cNvPicPr>
            <a:picLocks noChangeAspect="1"/>
          </p:cNvPicPr>
          <p:nvPr/>
        </p:nvPicPr>
        <p:blipFill rotWithShape="1">
          <a:blip r:embed="rId4"/>
          <a:srcRect b="4681"/>
          <a:stretch/>
        </p:blipFill>
        <p:spPr>
          <a:xfrm>
            <a:off x="6537908" y="4283503"/>
            <a:ext cx="2534445" cy="2545810"/>
          </a:xfrm>
          <a:prstGeom prst="rect">
            <a:avLst/>
          </a:prstGeom>
        </p:spPr>
      </p:pic>
      <p:pic>
        <p:nvPicPr>
          <p:cNvPr id="8" name="Picture 7"/>
          <p:cNvPicPr>
            <a:picLocks noChangeAspect="1"/>
          </p:cNvPicPr>
          <p:nvPr/>
        </p:nvPicPr>
        <p:blipFill>
          <a:blip r:embed="rId5"/>
          <a:stretch>
            <a:fillRect/>
          </a:stretch>
        </p:blipFill>
        <p:spPr>
          <a:xfrm>
            <a:off x="3666977" y="4651086"/>
            <a:ext cx="2766199" cy="2091170"/>
          </a:xfrm>
          <a:prstGeom prst="rect">
            <a:avLst/>
          </a:prstGeom>
        </p:spPr>
      </p:pic>
    </p:spTree>
    <p:extLst>
      <p:ext uri="{BB962C8B-B14F-4D97-AF65-F5344CB8AC3E}">
        <p14:creationId xmlns:p14="http://schemas.microsoft.com/office/powerpoint/2010/main" val="20969058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additive="base">
                                        <p:cTn id="7" dur="500" fill="hold"/>
                                        <p:tgtEl>
                                          <p:spTgt spid="6">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6">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2" presetClass="entr" presetSubtype="0" fill="hold" nodeType="clickEffect">
                                  <p:stCondLst>
                                    <p:cond delay="0"/>
                                  </p:stCondLst>
                                  <p:childTnLst>
                                    <p:set>
                                      <p:cBhvr>
                                        <p:cTn id="12" dur="1" fill="hold">
                                          <p:stCondLst>
                                            <p:cond delay="0"/>
                                          </p:stCondLst>
                                        </p:cTn>
                                        <p:tgtEl>
                                          <p:spTgt spid="6">
                                            <p:txEl>
                                              <p:pRg st="1" end="1"/>
                                            </p:txEl>
                                          </p:spTgt>
                                        </p:tgtEl>
                                        <p:attrNameLst>
                                          <p:attrName>style.visibility</p:attrName>
                                        </p:attrNameLst>
                                      </p:cBhvr>
                                      <p:to>
                                        <p:strVal val="visible"/>
                                      </p:to>
                                    </p:set>
                                    <p:animEffect transition="in" filter="fade">
                                      <p:cBhvr>
                                        <p:cTn id="13" dur="1000"/>
                                        <p:tgtEl>
                                          <p:spTgt spid="6">
                                            <p:txEl>
                                              <p:pRg st="1" end="1"/>
                                            </p:txEl>
                                          </p:spTgt>
                                        </p:tgtEl>
                                      </p:cBhvr>
                                    </p:animEffect>
                                    <p:anim calcmode="lin" valueType="num">
                                      <p:cBhvr>
                                        <p:cTn id="14" dur="1000" fill="hold"/>
                                        <p:tgtEl>
                                          <p:spTgt spid="6">
                                            <p:txEl>
                                              <p:pRg st="1" end="1"/>
                                            </p:txEl>
                                          </p:spTgt>
                                        </p:tgtEl>
                                        <p:attrNameLst>
                                          <p:attrName>ppt_x</p:attrName>
                                        </p:attrNameLst>
                                      </p:cBhvr>
                                      <p:tavLst>
                                        <p:tav tm="0">
                                          <p:val>
                                            <p:strVal val="#ppt_x"/>
                                          </p:val>
                                        </p:tav>
                                        <p:tav tm="100000">
                                          <p:val>
                                            <p:strVal val="#ppt_x"/>
                                          </p:val>
                                        </p:tav>
                                      </p:tavLst>
                                    </p:anim>
                                    <p:anim calcmode="lin" valueType="num">
                                      <p:cBhvr>
                                        <p:cTn id="15" dur="1000" fill="hold"/>
                                        <p:tgtEl>
                                          <p:spTgt spid="6">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42" presetClass="entr" presetSubtype="0" fill="hold" nodeType="clickEffect">
                                  <p:stCondLst>
                                    <p:cond delay="0"/>
                                  </p:stCondLst>
                                  <p:childTnLst>
                                    <p:set>
                                      <p:cBhvr>
                                        <p:cTn id="19" dur="1" fill="hold">
                                          <p:stCondLst>
                                            <p:cond delay="0"/>
                                          </p:stCondLst>
                                        </p:cTn>
                                        <p:tgtEl>
                                          <p:spTgt spid="6">
                                            <p:txEl>
                                              <p:pRg st="2" end="2"/>
                                            </p:txEl>
                                          </p:spTgt>
                                        </p:tgtEl>
                                        <p:attrNameLst>
                                          <p:attrName>style.visibility</p:attrName>
                                        </p:attrNameLst>
                                      </p:cBhvr>
                                      <p:to>
                                        <p:strVal val="visible"/>
                                      </p:to>
                                    </p:set>
                                    <p:animEffect transition="in" filter="fade">
                                      <p:cBhvr>
                                        <p:cTn id="20" dur="1000"/>
                                        <p:tgtEl>
                                          <p:spTgt spid="6">
                                            <p:txEl>
                                              <p:pRg st="2" end="2"/>
                                            </p:txEl>
                                          </p:spTgt>
                                        </p:tgtEl>
                                      </p:cBhvr>
                                    </p:animEffect>
                                    <p:anim calcmode="lin" valueType="num">
                                      <p:cBhvr>
                                        <p:cTn id="21" dur="1000" fill="hold"/>
                                        <p:tgtEl>
                                          <p:spTgt spid="6">
                                            <p:txEl>
                                              <p:pRg st="2" end="2"/>
                                            </p:txEl>
                                          </p:spTgt>
                                        </p:tgtEl>
                                        <p:attrNameLst>
                                          <p:attrName>ppt_x</p:attrName>
                                        </p:attrNameLst>
                                      </p:cBhvr>
                                      <p:tavLst>
                                        <p:tav tm="0">
                                          <p:val>
                                            <p:strVal val="#ppt_x"/>
                                          </p:val>
                                        </p:tav>
                                        <p:tav tm="100000">
                                          <p:val>
                                            <p:strVal val="#ppt_x"/>
                                          </p:val>
                                        </p:tav>
                                      </p:tavLst>
                                    </p:anim>
                                    <p:anim calcmode="lin" valueType="num">
                                      <p:cBhvr>
                                        <p:cTn id="22" dur="1000" fill="hold"/>
                                        <p:tgtEl>
                                          <p:spTgt spid="6">
                                            <p:txEl>
                                              <p:pRg st="2" end="2"/>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944904" y="251578"/>
            <a:ext cx="4168129" cy="742511"/>
          </a:xfrm>
          <a:prstGeom prst="rect">
            <a:avLst/>
          </a:prstGeom>
        </p:spPr>
        <p:txBody>
          <a:bodyPr wrap="none">
            <a:spAutoFit/>
          </a:bodyPr>
          <a:lstStyle/>
          <a:p>
            <a:pPr marL="457200" lvl="0" indent="-457200">
              <a:lnSpc>
                <a:spcPct val="150000"/>
              </a:lnSpc>
              <a:buFont typeface="Wingdings" panose="05000000000000000000" pitchFamily="2" charset="2"/>
              <a:buChar char="v"/>
            </a:pPr>
            <a:r>
              <a:rPr lang="en-US" sz="3200" b="1" i="1" dirty="0" err="1" smtClean="0">
                <a:solidFill>
                  <a:srgbClr val="FF0000"/>
                </a:solidFill>
                <a:latin typeface="Times New Roman" panose="02020603050405020304" pitchFamily="18" charset="0"/>
                <a:ea typeface="Times New Roman"/>
                <a:cs typeface="Times New Roman" panose="02020603050405020304" pitchFamily="18" charset="0"/>
              </a:rPr>
              <a:t>Nhu</a:t>
            </a:r>
            <a:r>
              <a:rPr lang="en-US" sz="3200" b="1" i="1" dirty="0" smtClean="0">
                <a:solidFill>
                  <a:srgbClr val="FF0000"/>
                </a:solidFill>
                <a:latin typeface="Times New Roman" panose="02020603050405020304" pitchFamily="18" charset="0"/>
                <a:ea typeface="Times New Roman"/>
                <a:cs typeface="Times New Roman" panose="02020603050405020304" pitchFamily="18" charset="0"/>
              </a:rPr>
              <a:t> </a:t>
            </a:r>
            <a:r>
              <a:rPr lang="en-US" sz="3200" b="1" i="1" dirty="0" err="1">
                <a:solidFill>
                  <a:srgbClr val="FF0000"/>
                </a:solidFill>
                <a:latin typeface="Times New Roman" panose="02020603050405020304" pitchFamily="18" charset="0"/>
                <a:ea typeface="Times New Roman"/>
                <a:cs typeface="Times New Roman" panose="02020603050405020304" pitchFamily="18" charset="0"/>
              </a:rPr>
              <a:t>cầu</a:t>
            </a:r>
            <a:r>
              <a:rPr lang="en-US" sz="3200" b="1" i="1" dirty="0">
                <a:solidFill>
                  <a:srgbClr val="FF0000"/>
                </a:solidFill>
                <a:latin typeface="Times New Roman" panose="02020603050405020304" pitchFamily="18" charset="0"/>
                <a:ea typeface="Times New Roman"/>
                <a:cs typeface="Times New Roman" panose="02020603050405020304" pitchFamily="18" charset="0"/>
              </a:rPr>
              <a:t> </a:t>
            </a:r>
            <a:r>
              <a:rPr lang="en-US" sz="3200" b="1" i="1" dirty="0" err="1">
                <a:solidFill>
                  <a:srgbClr val="FF0000"/>
                </a:solidFill>
                <a:latin typeface="Times New Roman" panose="02020603050405020304" pitchFamily="18" charset="0"/>
                <a:ea typeface="Times New Roman"/>
                <a:cs typeface="Times New Roman" panose="02020603050405020304" pitchFamily="18" charset="0"/>
              </a:rPr>
              <a:t>vận</a:t>
            </a:r>
            <a:r>
              <a:rPr lang="en-US" sz="3200" b="1" i="1" dirty="0">
                <a:solidFill>
                  <a:srgbClr val="FF0000"/>
                </a:solidFill>
                <a:latin typeface="Times New Roman" panose="02020603050405020304" pitchFamily="18" charset="0"/>
                <a:ea typeface="Times New Roman"/>
                <a:cs typeface="Times New Roman" panose="02020603050405020304" pitchFamily="18" charset="0"/>
              </a:rPr>
              <a:t> </a:t>
            </a:r>
            <a:r>
              <a:rPr lang="en-US" sz="3200" b="1" i="1" dirty="0" err="1">
                <a:solidFill>
                  <a:srgbClr val="FF0000"/>
                </a:solidFill>
                <a:latin typeface="Times New Roman" panose="02020603050405020304" pitchFamily="18" charset="0"/>
                <a:ea typeface="Times New Roman"/>
                <a:cs typeface="Times New Roman" panose="02020603050405020304" pitchFamily="18" charset="0"/>
              </a:rPr>
              <a:t>chuyển</a:t>
            </a:r>
            <a:endParaRPr lang="en-US" sz="3200" b="1" i="1" dirty="0">
              <a:solidFill>
                <a:srgbClr val="FF0000"/>
              </a:solidFill>
              <a:latin typeface="Times New Roman" panose="02020603050405020304" pitchFamily="18" charset="0"/>
              <a:ea typeface="Times New Roman"/>
              <a:cs typeface="Times New Roman" panose="02020603050405020304" pitchFamily="18" charset="0"/>
            </a:endParaRPr>
          </a:p>
        </p:txBody>
      </p:sp>
      <p:sp>
        <p:nvSpPr>
          <p:cNvPr id="3" name="Rectangle 2"/>
          <p:cNvSpPr/>
          <p:nvPr/>
        </p:nvSpPr>
        <p:spPr>
          <a:xfrm>
            <a:off x="-19723" y="-71588"/>
            <a:ext cx="7696200" cy="646331"/>
          </a:xfrm>
          <a:prstGeom prst="rect">
            <a:avLst/>
          </a:prstGeom>
        </p:spPr>
        <p:txBody>
          <a:bodyPr wrap="square">
            <a:spAutoFit/>
          </a:bodyPr>
          <a:lstStyle/>
          <a:p>
            <a:pPr lvl="0" algn="just">
              <a:lnSpc>
                <a:spcPct val="150000"/>
              </a:lnSpc>
            </a:pPr>
            <a:r>
              <a:rPr lang="en-US" sz="2400" b="1" cap="all"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1.1. </a:t>
            </a:r>
            <a:r>
              <a:rPr lang="en-US" sz="2400" b="1" cap="all"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Khái</a:t>
            </a:r>
            <a:r>
              <a:rPr lang="en-US" sz="2400" b="1" cap="all"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cap="all"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niệm</a:t>
            </a:r>
            <a:r>
              <a:rPr lang="en-US" sz="2400" b="1" cap="all"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cap="all"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về</a:t>
            </a:r>
            <a:r>
              <a:rPr lang="en-US" sz="2400" b="1" cap="all"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cap="all"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hành</a:t>
            </a:r>
            <a:r>
              <a:rPr lang="en-US" sz="2400" b="1" cap="all"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cap="all"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lang</a:t>
            </a:r>
            <a:r>
              <a:rPr lang="en-US" sz="2400" b="1" cap="all"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cap="all"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vận</a:t>
            </a:r>
            <a:r>
              <a:rPr lang="en-US" sz="2400" b="1" cap="all"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cap="all" dirty="0" err="1"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tải</a:t>
            </a:r>
            <a:endParaRPr lang="en-US" sz="2400" b="1" cap="all"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endParaRPr>
          </a:p>
        </p:txBody>
      </p:sp>
      <p:sp>
        <p:nvSpPr>
          <p:cNvPr id="4" name="Rectangle 3"/>
          <p:cNvSpPr/>
          <p:nvPr/>
        </p:nvSpPr>
        <p:spPr>
          <a:xfrm>
            <a:off x="-533400" y="775286"/>
            <a:ext cx="3386183" cy="646331"/>
          </a:xfrm>
          <a:prstGeom prst="rect">
            <a:avLst/>
          </a:prstGeom>
        </p:spPr>
        <p:txBody>
          <a:bodyPr wrap="none">
            <a:spAutoFit/>
          </a:bodyPr>
          <a:lstStyle/>
          <a:p>
            <a:pPr marL="1316038" lvl="0" indent="-342900">
              <a:lnSpc>
                <a:spcPct val="150000"/>
              </a:lnSpc>
              <a:buFont typeface="Wingdings" panose="05000000000000000000" pitchFamily="2" charset="2"/>
              <a:buChar char="q"/>
            </a:pPr>
            <a:r>
              <a:rPr lang="en-US" sz="2400" b="1" dirty="0" err="1">
                <a:solidFill>
                  <a:prstClr val="black"/>
                </a:solidFill>
                <a:latin typeface="Times New Roman" panose="02020603050405020304" pitchFamily="18" charset="0"/>
                <a:cs typeface="Times New Roman" panose="02020603050405020304" pitchFamily="18" charset="0"/>
              </a:rPr>
              <a:t>Cơ</a:t>
            </a:r>
            <a:r>
              <a:rPr lang="en-US" sz="2400" b="1" dirty="0">
                <a:solidFill>
                  <a:prstClr val="black"/>
                </a:solidFill>
                <a:latin typeface="Times New Roman" panose="02020603050405020304" pitchFamily="18" charset="0"/>
                <a:cs typeface="Times New Roman" panose="02020603050405020304" pitchFamily="18" charset="0"/>
              </a:rPr>
              <a:t> </a:t>
            </a:r>
            <a:r>
              <a:rPr lang="en-US" sz="2400" b="1" dirty="0" err="1">
                <a:solidFill>
                  <a:prstClr val="black"/>
                </a:solidFill>
                <a:latin typeface="Times New Roman" panose="02020603050405020304" pitchFamily="18" charset="0"/>
                <a:cs typeface="Times New Roman" panose="02020603050405020304" pitchFamily="18" charset="0"/>
              </a:rPr>
              <a:t>sở</a:t>
            </a:r>
            <a:r>
              <a:rPr lang="en-US" sz="2400" b="1" dirty="0">
                <a:solidFill>
                  <a:prstClr val="black"/>
                </a:solidFill>
                <a:latin typeface="Times New Roman" panose="02020603050405020304" pitchFamily="18" charset="0"/>
                <a:cs typeface="Times New Roman" panose="02020603050405020304" pitchFamily="18" charset="0"/>
              </a:rPr>
              <a:t> </a:t>
            </a:r>
            <a:r>
              <a:rPr lang="en-US" sz="2400" b="1" dirty="0" err="1">
                <a:solidFill>
                  <a:prstClr val="black"/>
                </a:solidFill>
                <a:latin typeface="Times New Roman" panose="02020603050405020304" pitchFamily="18" charset="0"/>
                <a:cs typeface="Times New Roman" panose="02020603050405020304" pitchFamily="18" charset="0"/>
              </a:rPr>
              <a:t>văn</a:t>
            </a:r>
            <a:r>
              <a:rPr lang="en-US" sz="2400" b="1" dirty="0">
                <a:solidFill>
                  <a:prstClr val="black"/>
                </a:solidFill>
                <a:latin typeface="Times New Roman" panose="02020603050405020304" pitchFamily="18" charset="0"/>
                <a:cs typeface="Times New Roman" panose="02020603050405020304" pitchFamily="18" charset="0"/>
              </a:rPr>
              <a:t> </a:t>
            </a:r>
            <a:r>
              <a:rPr lang="en-US" sz="2400" b="1" dirty="0" err="1" smtClean="0">
                <a:solidFill>
                  <a:prstClr val="black"/>
                </a:solidFill>
                <a:latin typeface="Times New Roman" panose="02020603050405020304" pitchFamily="18" charset="0"/>
                <a:cs typeface="Times New Roman" panose="02020603050405020304" pitchFamily="18" charset="0"/>
              </a:rPr>
              <a:t>hóa</a:t>
            </a:r>
            <a:endParaRPr lang="en-US" sz="2400" b="1" dirty="0">
              <a:solidFill>
                <a:prstClr val="black"/>
              </a:solidFill>
              <a:latin typeface="Times New Roman" panose="02020603050405020304" pitchFamily="18" charset="0"/>
              <a:cs typeface="Times New Roman" panose="02020603050405020304" pitchFamily="18" charset="0"/>
            </a:endParaRPr>
          </a:p>
        </p:txBody>
      </p:sp>
      <p:sp>
        <p:nvSpPr>
          <p:cNvPr id="5" name="Rectangle 4"/>
          <p:cNvSpPr/>
          <p:nvPr/>
        </p:nvSpPr>
        <p:spPr>
          <a:xfrm>
            <a:off x="169433" y="1371600"/>
            <a:ext cx="8991600" cy="3354765"/>
          </a:xfrm>
          <a:prstGeom prst="rect">
            <a:avLst/>
          </a:prstGeom>
        </p:spPr>
        <p:txBody>
          <a:bodyPr wrap="square">
            <a:spAutoFit/>
          </a:bodyPr>
          <a:lstStyle/>
          <a:p>
            <a:pPr marL="285750" indent="-285750" algn="just">
              <a:spcBef>
                <a:spcPts val="600"/>
              </a:spcBef>
              <a:spcAft>
                <a:spcPts val="600"/>
              </a:spcAft>
              <a:buFont typeface="Wingdings" panose="05000000000000000000" pitchFamily="2" charset="2"/>
              <a:buChar char="v"/>
            </a:pPr>
            <a:r>
              <a:rPr lang="vi-VN" sz="2400" dirty="0">
                <a:solidFill>
                  <a:srgbClr val="222222"/>
                </a:solidFill>
                <a:latin typeface="Times New Roman" panose="02020603050405020304" pitchFamily="18" charset="0"/>
                <a:cs typeface="Times New Roman" panose="02020603050405020304" pitchFamily="18" charset="0"/>
              </a:rPr>
              <a:t>Sự phân bố cơ sở văn hóa không </a:t>
            </a:r>
            <a:r>
              <a:rPr lang="vi-VN" sz="2400" dirty="0" smtClean="0">
                <a:solidFill>
                  <a:srgbClr val="222222"/>
                </a:solidFill>
                <a:latin typeface="Times New Roman" panose="02020603050405020304" pitchFamily="18" charset="0"/>
                <a:cs typeface="Times New Roman" panose="02020603050405020304" pitchFamily="18" charset="0"/>
              </a:rPr>
              <a:t>đều</a:t>
            </a:r>
            <a:endParaRPr lang="en-US" sz="2400" dirty="0" smtClean="0">
              <a:solidFill>
                <a:srgbClr val="222222"/>
              </a:solidFill>
              <a:latin typeface="Times New Roman" panose="02020603050405020304" pitchFamily="18" charset="0"/>
              <a:cs typeface="Times New Roman" panose="02020603050405020304" pitchFamily="18" charset="0"/>
            </a:endParaRPr>
          </a:p>
          <a:p>
            <a:pPr marL="285750" indent="-285750" algn="just">
              <a:spcBef>
                <a:spcPts val="600"/>
              </a:spcBef>
              <a:spcAft>
                <a:spcPts val="600"/>
              </a:spcAft>
              <a:buFont typeface="Wingdings" panose="05000000000000000000" pitchFamily="2" charset="2"/>
              <a:buChar char="v"/>
            </a:pPr>
            <a:r>
              <a:rPr lang="vi-VN" sz="2400" dirty="0" smtClean="0">
                <a:latin typeface="Times New Roman" panose="02020603050405020304" pitchFamily="18" charset="0"/>
                <a:cs typeface="Times New Roman" panose="02020603050405020304" pitchFamily="18" charset="0"/>
              </a:rPr>
              <a:t>Khi </a:t>
            </a:r>
            <a:r>
              <a:rPr lang="vi-VN" sz="2400" dirty="0">
                <a:latin typeface="Times New Roman" panose="02020603050405020304" pitchFamily="18" charset="0"/>
                <a:cs typeface="Times New Roman" panose="02020603050405020304" pitchFamily="18" charset="0"/>
              </a:rPr>
              <a:t>mức sống của con người tăng lên, họ mong muốn được thỏa mãn nhu cầu giao tiếp với thế giới tự nhiên vượt ra bên ngoài phạm vi không gian và thời gian họ đang sinh sống. </a:t>
            </a:r>
            <a:endParaRPr lang="en-US" sz="2400" dirty="0" smtClean="0">
              <a:latin typeface="Times New Roman" panose="02020603050405020304" pitchFamily="18" charset="0"/>
              <a:cs typeface="Times New Roman" panose="02020603050405020304" pitchFamily="18" charset="0"/>
            </a:endParaRPr>
          </a:p>
          <a:p>
            <a:pPr marL="285750" indent="-285750" algn="just">
              <a:spcBef>
                <a:spcPts val="600"/>
              </a:spcBef>
              <a:spcAft>
                <a:spcPts val="600"/>
              </a:spcAft>
              <a:buFont typeface="Wingdings" panose="05000000000000000000" pitchFamily="2" charset="2"/>
              <a:buChar char="v"/>
            </a:pPr>
            <a:r>
              <a:rPr lang="vi-VN" sz="2400" dirty="0" smtClean="0">
                <a:latin typeface="Times New Roman" panose="02020603050405020304" pitchFamily="18" charset="0"/>
                <a:cs typeface="Times New Roman" panose="02020603050405020304" pitchFamily="18" charset="0"/>
              </a:rPr>
              <a:t>Con </a:t>
            </a:r>
            <a:r>
              <a:rPr lang="vi-VN" sz="2400" dirty="0">
                <a:latin typeface="Times New Roman" panose="02020603050405020304" pitchFamily="18" charset="0"/>
                <a:cs typeface="Times New Roman" panose="02020603050405020304" pitchFamily="18" charset="0"/>
              </a:rPr>
              <a:t>người mong muốn đến nơi có các danh lam thắng cảnh, di tích lịch sử để vừa thỏa mãn nhu cầu giao tiếp vừa thỏa mãn nhu cầu giải trí, du lịch làm phát sinh nhu cầu vận chuyển người và hàng hóa rất lớn</a:t>
            </a:r>
            <a:endParaRPr lang="en-US" sz="2400" dirty="0">
              <a:latin typeface="Times New Roman" panose="02020603050405020304" pitchFamily="18" charset="0"/>
              <a:cs typeface="Times New Roman" panose="02020603050405020304" pitchFamily="18" charset="0"/>
            </a:endParaRPr>
          </a:p>
        </p:txBody>
      </p:sp>
      <p:pic>
        <p:nvPicPr>
          <p:cNvPr id="6" name="Picture 5"/>
          <p:cNvPicPr>
            <a:picLocks noChangeAspect="1"/>
          </p:cNvPicPr>
          <p:nvPr/>
        </p:nvPicPr>
        <p:blipFill>
          <a:blip r:embed="rId3"/>
          <a:stretch>
            <a:fillRect/>
          </a:stretch>
        </p:blipFill>
        <p:spPr>
          <a:xfrm>
            <a:off x="-7172" y="4830517"/>
            <a:ext cx="3169920" cy="1981200"/>
          </a:xfrm>
          <a:prstGeom prst="rect">
            <a:avLst/>
          </a:prstGeom>
        </p:spPr>
      </p:pic>
      <p:pic>
        <p:nvPicPr>
          <p:cNvPr id="8" name="Picture 7"/>
          <p:cNvPicPr>
            <a:picLocks noChangeAspect="1"/>
          </p:cNvPicPr>
          <p:nvPr/>
        </p:nvPicPr>
        <p:blipFill>
          <a:blip r:embed="rId4"/>
          <a:stretch>
            <a:fillRect/>
          </a:stretch>
        </p:blipFill>
        <p:spPr>
          <a:xfrm>
            <a:off x="3174402" y="4830517"/>
            <a:ext cx="2981661" cy="1981201"/>
          </a:xfrm>
          <a:prstGeom prst="rect">
            <a:avLst/>
          </a:prstGeom>
        </p:spPr>
      </p:pic>
      <p:pic>
        <p:nvPicPr>
          <p:cNvPr id="9" name="Picture 8"/>
          <p:cNvPicPr>
            <a:picLocks noChangeAspect="1"/>
          </p:cNvPicPr>
          <p:nvPr/>
        </p:nvPicPr>
        <p:blipFill>
          <a:blip r:embed="rId5"/>
          <a:stretch>
            <a:fillRect/>
          </a:stretch>
        </p:blipFill>
        <p:spPr>
          <a:xfrm>
            <a:off x="6477000" y="43106"/>
            <a:ext cx="2667001" cy="1813100"/>
          </a:xfrm>
          <a:prstGeom prst="rect">
            <a:avLst/>
          </a:prstGeom>
        </p:spPr>
      </p:pic>
      <p:pic>
        <p:nvPicPr>
          <p:cNvPr id="10" name="Picture 9"/>
          <p:cNvPicPr>
            <a:picLocks noChangeAspect="1"/>
          </p:cNvPicPr>
          <p:nvPr/>
        </p:nvPicPr>
        <p:blipFill>
          <a:blip r:embed="rId6"/>
          <a:stretch>
            <a:fillRect/>
          </a:stretch>
        </p:blipFill>
        <p:spPr>
          <a:xfrm>
            <a:off x="6167717" y="4813752"/>
            <a:ext cx="2976283" cy="1997965"/>
          </a:xfrm>
          <a:prstGeom prst="rect">
            <a:avLst/>
          </a:prstGeom>
        </p:spPr>
      </p:pic>
    </p:spTree>
    <p:extLst>
      <p:ext uri="{BB962C8B-B14F-4D97-AF65-F5344CB8AC3E}">
        <p14:creationId xmlns:p14="http://schemas.microsoft.com/office/powerpoint/2010/main" val="12911364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 calcmode="lin" valueType="num">
                                      <p:cBhvr additive="base">
                                        <p:cTn id="7" dur="500" fill="hold"/>
                                        <p:tgtEl>
                                          <p:spTgt spid="5">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5">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5">
                                            <p:txEl>
                                              <p:pRg st="1" end="1"/>
                                            </p:txEl>
                                          </p:spTgt>
                                        </p:tgtEl>
                                        <p:attrNameLst>
                                          <p:attrName>style.visibility</p:attrName>
                                        </p:attrNameLst>
                                      </p:cBhvr>
                                      <p:to>
                                        <p:strVal val="visible"/>
                                      </p:to>
                                    </p:set>
                                    <p:anim calcmode="lin" valueType="num">
                                      <p:cBhvr additive="base">
                                        <p:cTn id="13" dur="500" fill="hold"/>
                                        <p:tgtEl>
                                          <p:spTgt spid="5">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5">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42" presetClass="entr" presetSubtype="0" fill="hold" nodeType="clickEffect">
                                  <p:stCondLst>
                                    <p:cond delay="0"/>
                                  </p:stCondLst>
                                  <p:childTnLst>
                                    <p:set>
                                      <p:cBhvr>
                                        <p:cTn id="18" dur="1" fill="hold">
                                          <p:stCondLst>
                                            <p:cond delay="0"/>
                                          </p:stCondLst>
                                        </p:cTn>
                                        <p:tgtEl>
                                          <p:spTgt spid="5">
                                            <p:txEl>
                                              <p:pRg st="2" end="2"/>
                                            </p:txEl>
                                          </p:spTgt>
                                        </p:tgtEl>
                                        <p:attrNameLst>
                                          <p:attrName>style.visibility</p:attrName>
                                        </p:attrNameLst>
                                      </p:cBhvr>
                                      <p:to>
                                        <p:strVal val="visible"/>
                                      </p:to>
                                    </p:set>
                                    <p:animEffect transition="in" filter="fade">
                                      <p:cBhvr>
                                        <p:cTn id="19" dur="1000"/>
                                        <p:tgtEl>
                                          <p:spTgt spid="5">
                                            <p:txEl>
                                              <p:pRg st="2" end="2"/>
                                            </p:txEl>
                                          </p:spTgt>
                                        </p:tgtEl>
                                      </p:cBhvr>
                                    </p:animEffect>
                                    <p:anim calcmode="lin" valueType="num">
                                      <p:cBhvr>
                                        <p:cTn id="20" dur="1000" fill="hold"/>
                                        <p:tgtEl>
                                          <p:spTgt spid="5">
                                            <p:txEl>
                                              <p:pRg st="2" end="2"/>
                                            </p:txEl>
                                          </p:spTgt>
                                        </p:tgtEl>
                                        <p:attrNameLst>
                                          <p:attrName>ppt_x</p:attrName>
                                        </p:attrNameLst>
                                      </p:cBhvr>
                                      <p:tavLst>
                                        <p:tav tm="0">
                                          <p:val>
                                            <p:strVal val="#ppt_x"/>
                                          </p:val>
                                        </p:tav>
                                        <p:tav tm="100000">
                                          <p:val>
                                            <p:strVal val="#ppt_x"/>
                                          </p:val>
                                        </p:tav>
                                      </p:tavLst>
                                    </p:anim>
                                    <p:anim calcmode="lin" valueType="num">
                                      <p:cBhvr>
                                        <p:cTn id="21" dur="1000" fill="hold"/>
                                        <p:tgtEl>
                                          <p:spTgt spid="5">
                                            <p:txEl>
                                              <p:pRg st="2" end="2"/>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362200" y="457200"/>
            <a:ext cx="4168129" cy="742511"/>
          </a:xfrm>
          <a:prstGeom prst="rect">
            <a:avLst/>
          </a:prstGeom>
        </p:spPr>
        <p:txBody>
          <a:bodyPr wrap="none">
            <a:spAutoFit/>
          </a:bodyPr>
          <a:lstStyle/>
          <a:p>
            <a:pPr marL="457200" lvl="0" indent="-457200">
              <a:lnSpc>
                <a:spcPct val="150000"/>
              </a:lnSpc>
              <a:buFont typeface="Wingdings" panose="05000000000000000000" pitchFamily="2" charset="2"/>
              <a:buChar char="v"/>
            </a:pPr>
            <a:r>
              <a:rPr lang="en-US" sz="3200" b="1" i="1" dirty="0" err="1" smtClean="0">
                <a:solidFill>
                  <a:srgbClr val="FF0000"/>
                </a:solidFill>
                <a:latin typeface="Times New Roman" panose="02020603050405020304" pitchFamily="18" charset="0"/>
                <a:ea typeface="Times New Roman"/>
                <a:cs typeface="Times New Roman" panose="02020603050405020304" pitchFamily="18" charset="0"/>
              </a:rPr>
              <a:t>Nhu</a:t>
            </a:r>
            <a:r>
              <a:rPr lang="en-US" sz="3200" b="1" i="1" dirty="0" smtClean="0">
                <a:solidFill>
                  <a:srgbClr val="FF0000"/>
                </a:solidFill>
                <a:latin typeface="Times New Roman" panose="02020603050405020304" pitchFamily="18" charset="0"/>
                <a:ea typeface="Times New Roman"/>
                <a:cs typeface="Times New Roman" panose="02020603050405020304" pitchFamily="18" charset="0"/>
              </a:rPr>
              <a:t> </a:t>
            </a:r>
            <a:r>
              <a:rPr lang="en-US" sz="3200" b="1" i="1" dirty="0" err="1">
                <a:solidFill>
                  <a:srgbClr val="FF0000"/>
                </a:solidFill>
                <a:latin typeface="Times New Roman" panose="02020603050405020304" pitchFamily="18" charset="0"/>
                <a:ea typeface="Times New Roman"/>
                <a:cs typeface="Times New Roman" panose="02020603050405020304" pitchFamily="18" charset="0"/>
              </a:rPr>
              <a:t>cầu</a:t>
            </a:r>
            <a:r>
              <a:rPr lang="en-US" sz="3200" b="1" i="1" dirty="0">
                <a:solidFill>
                  <a:srgbClr val="FF0000"/>
                </a:solidFill>
                <a:latin typeface="Times New Roman" panose="02020603050405020304" pitchFamily="18" charset="0"/>
                <a:ea typeface="Times New Roman"/>
                <a:cs typeface="Times New Roman" panose="02020603050405020304" pitchFamily="18" charset="0"/>
              </a:rPr>
              <a:t> </a:t>
            </a:r>
            <a:r>
              <a:rPr lang="en-US" sz="3200" b="1" i="1" dirty="0" err="1">
                <a:solidFill>
                  <a:srgbClr val="FF0000"/>
                </a:solidFill>
                <a:latin typeface="Times New Roman" panose="02020603050405020304" pitchFamily="18" charset="0"/>
                <a:ea typeface="Times New Roman"/>
                <a:cs typeface="Times New Roman" panose="02020603050405020304" pitchFamily="18" charset="0"/>
              </a:rPr>
              <a:t>vận</a:t>
            </a:r>
            <a:r>
              <a:rPr lang="en-US" sz="3200" b="1" i="1" dirty="0">
                <a:solidFill>
                  <a:srgbClr val="FF0000"/>
                </a:solidFill>
                <a:latin typeface="Times New Roman" panose="02020603050405020304" pitchFamily="18" charset="0"/>
                <a:ea typeface="Times New Roman"/>
                <a:cs typeface="Times New Roman" panose="02020603050405020304" pitchFamily="18" charset="0"/>
              </a:rPr>
              <a:t> </a:t>
            </a:r>
            <a:r>
              <a:rPr lang="en-US" sz="3200" b="1" i="1" dirty="0" err="1">
                <a:solidFill>
                  <a:srgbClr val="FF0000"/>
                </a:solidFill>
                <a:latin typeface="Times New Roman" panose="02020603050405020304" pitchFamily="18" charset="0"/>
                <a:ea typeface="Times New Roman"/>
                <a:cs typeface="Times New Roman" panose="02020603050405020304" pitchFamily="18" charset="0"/>
              </a:rPr>
              <a:t>chuyển</a:t>
            </a:r>
            <a:endParaRPr lang="en-US" sz="3200" b="1" i="1" dirty="0">
              <a:solidFill>
                <a:srgbClr val="FF0000"/>
              </a:solidFill>
              <a:latin typeface="Times New Roman" panose="02020603050405020304" pitchFamily="18" charset="0"/>
              <a:ea typeface="Times New Roman"/>
              <a:cs typeface="Times New Roman" panose="02020603050405020304" pitchFamily="18" charset="0"/>
            </a:endParaRPr>
          </a:p>
        </p:txBody>
      </p:sp>
      <p:sp>
        <p:nvSpPr>
          <p:cNvPr id="3" name="Rectangle 2"/>
          <p:cNvSpPr/>
          <p:nvPr/>
        </p:nvSpPr>
        <p:spPr>
          <a:xfrm>
            <a:off x="422787" y="-23497"/>
            <a:ext cx="7696200" cy="646331"/>
          </a:xfrm>
          <a:prstGeom prst="rect">
            <a:avLst/>
          </a:prstGeom>
        </p:spPr>
        <p:txBody>
          <a:bodyPr wrap="square">
            <a:spAutoFit/>
          </a:bodyPr>
          <a:lstStyle/>
          <a:p>
            <a:pPr lvl="0" algn="just">
              <a:lnSpc>
                <a:spcPct val="150000"/>
              </a:lnSpc>
            </a:pPr>
            <a:r>
              <a:rPr lang="en-US" sz="2400" b="1" cap="all"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1.1. </a:t>
            </a:r>
            <a:r>
              <a:rPr lang="en-US" sz="2400" b="1" cap="all"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Khái</a:t>
            </a:r>
            <a:r>
              <a:rPr lang="en-US" sz="2400" b="1" cap="all"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cap="all"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niệm</a:t>
            </a:r>
            <a:r>
              <a:rPr lang="en-US" sz="2400" b="1" cap="all"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cap="all"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về</a:t>
            </a:r>
            <a:r>
              <a:rPr lang="en-US" sz="2400" b="1" cap="all"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cap="all"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hành</a:t>
            </a:r>
            <a:r>
              <a:rPr lang="en-US" sz="2400" b="1" cap="all"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cap="all"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lang</a:t>
            </a:r>
            <a:r>
              <a:rPr lang="en-US" sz="2400" b="1" cap="all"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cap="all"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vận</a:t>
            </a:r>
            <a:r>
              <a:rPr lang="en-US" sz="2400" b="1" cap="all"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cap="all" dirty="0" err="1"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tảiA</a:t>
            </a:r>
            <a:endParaRPr lang="en-US" sz="2400" b="1" cap="all"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endParaRPr>
          </a:p>
        </p:txBody>
      </p:sp>
      <p:sp>
        <p:nvSpPr>
          <p:cNvPr id="4" name="Rectangle 3"/>
          <p:cNvSpPr/>
          <p:nvPr/>
        </p:nvSpPr>
        <p:spPr>
          <a:xfrm>
            <a:off x="-838200" y="1034077"/>
            <a:ext cx="4102726" cy="579967"/>
          </a:xfrm>
          <a:prstGeom prst="rect">
            <a:avLst/>
          </a:prstGeom>
        </p:spPr>
        <p:txBody>
          <a:bodyPr wrap="none">
            <a:spAutoFit/>
          </a:bodyPr>
          <a:lstStyle/>
          <a:p>
            <a:pPr marL="1316038" lvl="0" indent="-342900">
              <a:lnSpc>
                <a:spcPct val="150000"/>
              </a:lnSpc>
              <a:buFont typeface="Wingdings" panose="05000000000000000000" pitchFamily="2" charset="2"/>
              <a:buChar char="q"/>
            </a:pPr>
            <a:r>
              <a:rPr lang="en-US" sz="2400" b="1" dirty="0" err="1">
                <a:solidFill>
                  <a:prstClr val="black"/>
                </a:solidFill>
                <a:latin typeface="Times New Roman" panose="02020603050405020304" pitchFamily="18" charset="0"/>
                <a:cs typeface="Times New Roman" panose="02020603050405020304" pitchFamily="18" charset="0"/>
              </a:rPr>
              <a:t>Sự</a:t>
            </a:r>
            <a:r>
              <a:rPr lang="en-US" sz="2400" b="1" dirty="0">
                <a:solidFill>
                  <a:prstClr val="black"/>
                </a:solidFill>
                <a:latin typeface="Times New Roman" panose="02020603050405020304" pitchFamily="18" charset="0"/>
                <a:cs typeface="Times New Roman" panose="02020603050405020304" pitchFamily="18" charset="0"/>
              </a:rPr>
              <a:t> </a:t>
            </a:r>
            <a:r>
              <a:rPr lang="en-US" sz="2400" b="1" dirty="0" err="1">
                <a:solidFill>
                  <a:prstClr val="black"/>
                </a:solidFill>
                <a:latin typeface="Times New Roman" panose="02020603050405020304" pitchFamily="18" charset="0"/>
                <a:cs typeface="Times New Roman" panose="02020603050405020304" pitchFamily="18" charset="0"/>
              </a:rPr>
              <a:t>chuyên</a:t>
            </a:r>
            <a:r>
              <a:rPr lang="en-US" sz="2400" b="1" dirty="0">
                <a:solidFill>
                  <a:prstClr val="black"/>
                </a:solidFill>
                <a:latin typeface="Times New Roman" panose="02020603050405020304" pitchFamily="18" charset="0"/>
                <a:cs typeface="Times New Roman" panose="02020603050405020304" pitchFamily="18" charset="0"/>
              </a:rPr>
              <a:t> </a:t>
            </a:r>
            <a:r>
              <a:rPr lang="en-US" sz="2400" b="1" dirty="0" err="1">
                <a:solidFill>
                  <a:prstClr val="black"/>
                </a:solidFill>
                <a:latin typeface="Times New Roman" panose="02020603050405020304" pitchFamily="18" charset="0"/>
                <a:cs typeface="Times New Roman" panose="02020603050405020304" pitchFamily="18" charset="0"/>
              </a:rPr>
              <a:t>môn</a:t>
            </a:r>
            <a:r>
              <a:rPr lang="en-US" sz="2400" b="1" dirty="0">
                <a:solidFill>
                  <a:prstClr val="black"/>
                </a:solidFill>
                <a:latin typeface="Times New Roman" panose="02020603050405020304" pitchFamily="18" charset="0"/>
                <a:cs typeface="Times New Roman" panose="02020603050405020304" pitchFamily="18" charset="0"/>
              </a:rPr>
              <a:t> </a:t>
            </a:r>
            <a:r>
              <a:rPr lang="en-US" sz="2400" b="1" dirty="0" err="1">
                <a:solidFill>
                  <a:prstClr val="black"/>
                </a:solidFill>
                <a:latin typeface="Times New Roman" panose="02020603050405020304" pitchFamily="18" charset="0"/>
                <a:cs typeface="Times New Roman" panose="02020603050405020304" pitchFamily="18" charset="0"/>
              </a:rPr>
              <a:t>hóa</a:t>
            </a:r>
            <a:endParaRPr lang="en-US" sz="2400" b="1" dirty="0">
              <a:solidFill>
                <a:prstClr val="black"/>
              </a:solidFill>
              <a:latin typeface="Times New Roman" panose="02020603050405020304" pitchFamily="18" charset="0"/>
              <a:cs typeface="Times New Roman" panose="02020603050405020304" pitchFamily="18" charset="0"/>
            </a:endParaRPr>
          </a:p>
        </p:txBody>
      </p:sp>
      <p:sp>
        <p:nvSpPr>
          <p:cNvPr id="5" name="Rectangle 4"/>
          <p:cNvSpPr/>
          <p:nvPr/>
        </p:nvSpPr>
        <p:spPr>
          <a:xfrm>
            <a:off x="228600" y="1680408"/>
            <a:ext cx="8769258" cy="4770537"/>
          </a:xfrm>
          <a:prstGeom prst="rect">
            <a:avLst/>
          </a:prstGeom>
        </p:spPr>
        <p:txBody>
          <a:bodyPr wrap="square">
            <a:spAutoFit/>
          </a:bodyPr>
          <a:lstStyle/>
          <a:p>
            <a:pPr marL="285750" indent="-285750" algn="just">
              <a:spcBef>
                <a:spcPts val="600"/>
              </a:spcBef>
              <a:spcAft>
                <a:spcPts val="600"/>
              </a:spcAft>
              <a:buFont typeface="Wingdings" panose="05000000000000000000" pitchFamily="2" charset="2"/>
              <a:buChar char="v"/>
            </a:pPr>
            <a:r>
              <a:rPr lang="vi-VN" sz="2400" dirty="0" smtClean="0">
                <a:solidFill>
                  <a:srgbClr val="222222"/>
                </a:solidFill>
                <a:latin typeface="Times New Roman" panose="02020603050405020304" pitchFamily="18" charset="0"/>
                <a:cs typeface="Times New Roman" panose="02020603050405020304" pitchFamily="18" charset="0"/>
              </a:rPr>
              <a:t>Chính </a:t>
            </a:r>
            <a:r>
              <a:rPr lang="vi-VN" sz="2400" dirty="0">
                <a:solidFill>
                  <a:srgbClr val="222222"/>
                </a:solidFill>
                <a:latin typeface="Times New Roman" panose="02020603050405020304" pitchFamily="18" charset="0"/>
                <a:cs typeface="Times New Roman" panose="02020603050405020304" pitchFamily="18" charset="0"/>
              </a:rPr>
              <a:t>phân công lao động dẫn đến chuyên môn hóa sản </a:t>
            </a:r>
            <a:r>
              <a:rPr lang="vi-VN" sz="2400" dirty="0" smtClean="0">
                <a:solidFill>
                  <a:srgbClr val="222222"/>
                </a:solidFill>
                <a:latin typeface="Times New Roman" panose="02020603050405020304" pitchFamily="18" charset="0"/>
                <a:cs typeface="Times New Roman" panose="02020603050405020304" pitchFamily="18" charset="0"/>
              </a:rPr>
              <a:t>xuất</a:t>
            </a:r>
            <a:r>
              <a:rPr lang="en-US" sz="2400" dirty="0" smtClean="0">
                <a:solidFill>
                  <a:srgbClr val="222222"/>
                </a:solidFill>
                <a:latin typeface="Times New Roman" panose="02020603050405020304" pitchFamily="18" charset="0"/>
                <a:cs typeface="Times New Roman" panose="02020603050405020304" pitchFamily="18" charset="0"/>
              </a:rPr>
              <a:t>;</a:t>
            </a:r>
            <a:r>
              <a:rPr lang="vi-VN" sz="2400" dirty="0" smtClean="0">
                <a:solidFill>
                  <a:srgbClr val="222222"/>
                </a:solidFill>
                <a:latin typeface="Times New Roman" panose="02020603050405020304" pitchFamily="18" charset="0"/>
                <a:cs typeface="Times New Roman" panose="02020603050405020304" pitchFamily="18" charset="0"/>
              </a:rPr>
              <a:t> </a:t>
            </a:r>
            <a:endParaRPr lang="en-US" sz="2400" dirty="0" smtClean="0">
              <a:solidFill>
                <a:srgbClr val="222222"/>
              </a:solidFill>
              <a:latin typeface="Times New Roman" panose="02020603050405020304" pitchFamily="18" charset="0"/>
              <a:cs typeface="Times New Roman" panose="02020603050405020304" pitchFamily="18" charset="0"/>
            </a:endParaRPr>
          </a:p>
          <a:p>
            <a:pPr marL="285750" indent="-285750" algn="just">
              <a:spcBef>
                <a:spcPts val="600"/>
              </a:spcBef>
              <a:spcAft>
                <a:spcPts val="600"/>
              </a:spcAft>
              <a:buFont typeface="Wingdings" panose="05000000000000000000" pitchFamily="2" charset="2"/>
              <a:buChar char="v"/>
            </a:pPr>
            <a:r>
              <a:rPr lang="en-US" sz="2400" dirty="0">
                <a:solidFill>
                  <a:srgbClr val="222222"/>
                </a:solidFill>
                <a:latin typeface="Times New Roman" panose="02020603050405020304" pitchFamily="18" charset="0"/>
                <a:cs typeface="Times New Roman" panose="02020603050405020304" pitchFamily="18" charset="0"/>
              </a:rPr>
              <a:t>C</a:t>
            </a:r>
            <a:r>
              <a:rPr lang="vi-VN" sz="2400" dirty="0" smtClean="0">
                <a:solidFill>
                  <a:srgbClr val="222222"/>
                </a:solidFill>
                <a:latin typeface="Times New Roman" panose="02020603050405020304" pitchFamily="18" charset="0"/>
                <a:cs typeface="Times New Roman" panose="02020603050405020304" pitchFamily="18" charset="0"/>
              </a:rPr>
              <a:t>huyên </a:t>
            </a:r>
            <a:r>
              <a:rPr lang="vi-VN" sz="2400" dirty="0">
                <a:solidFill>
                  <a:srgbClr val="222222"/>
                </a:solidFill>
                <a:latin typeface="Times New Roman" panose="02020603050405020304" pitchFamily="18" charset="0"/>
                <a:cs typeface="Times New Roman" panose="02020603050405020304" pitchFamily="18" charset="0"/>
              </a:rPr>
              <a:t>môn hóa sản </a:t>
            </a:r>
            <a:r>
              <a:rPr lang="vi-VN" sz="2400" dirty="0" smtClean="0">
                <a:solidFill>
                  <a:srgbClr val="222222"/>
                </a:solidFill>
                <a:latin typeface="Times New Roman" panose="02020603050405020304" pitchFamily="18" charset="0"/>
                <a:cs typeface="Times New Roman" panose="02020603050405020304" pitchFamily="18" charset="0"/>
              </a:rPr>
              <a:t>xuất</a:t>
            </a:r>
            <a:r>
              <a:rPr lang="en-US" sz="2400" dirty="0" smtClean="0">
                <a:solidFill>
                  <a:srgbClr val="222222"/>
                </a:solidFill>
                <a:latin typeface="Times New Roman" panose="02020603050405020304" pitchFamily="18" charset="0"/>
                <a:cs typeface="Times New Roman" panose="02020603050405020304" pitchFamily="18" charset="0"/>
              </a:rPr>
              <a:t> </a:t>
            </a:r>
            <a:r>
              <a:rPr lang="vi-VN" sz="2400" dirty="0" smtClean="0">
                <a:solidFill>
                  <a:srgbClr val="222222"/>
                </a:solidFill>
                <a:latin typeface="Times New Roman" panose="02020603050405020304" pitchFamily="18" charset="0"/>
                <a:cs typeface="Times New Roman" panose="02020603050405020304" pitchFamily="18" charset="0"/>
              </a:rPr>
              <a:t>làm </a:t>
            </a:r>
            <a:r>
              <a:rPr lang="vi-VN" sz="2400" dirty="0">
                <a:solidFill>
                  <a:srgbClr val="222222"/>
                </a:solidFill>
                <a:latin typeface="Times New Roman" panose="02020603050405020304" pitchFamily="18" charset="0"/>
                <a:cs typeface="Times New Roman" panose="02020603050405020304" pitchFamily="18" charset="0"/>
              </a:rPr>
              <a:t>cho sản phẩm xã hội ngày càng nhiều hơn với chi phí rẻ hơn và chất lượng tốt </a:t>
            </a:r>
            <a:r>
              <a:rPr lang="vi-VN" sz="2400" dirty="0" smtClean="0">
                <a:solidFill>
                  <a:srgbClr val="222222"/>
                </a:solidFill>
                <a:latin typeface="Times New Roman" panose="02020603050405020304" pitchFamily="18" charset="0"/>
                <a:cs typeface="Times New Roman" panose="02020603050405020304" pitchFamily="18" charset="0"/>
              </a:rPr>
              <a:t>hơn</a:t>
            </a:r>
            <a:r>
              <a:rPr lang="en-US" sz="2400" dirty="0">
                <a:solidFill>
                  <a:srgbClr val="222222"/>
                </a:solidFill>
                <a:latin typeface="Times New Roman" panose="02020603050405020304" pitchFamily="18" charset="0"/>
                <a:cs typeface="Times New Roman" panose="02020603050405020304" pitchFamily="18" charset="0"/>
              </a:rPr>
              <a:t>;</a:t>
            </a:r>
            <a:endParaRPr lang="en-US" sz="2400" dirty="0" smtClean="0">
              <a:solidFill>
                <a:srgbClr val="222222"/>
              </a:solidFill>
              <a:latin typeface="Times New Roman" panose="02020603050405020304" pitchFamily="18" charset="0"/>
              <a:cs typeface="Times New Roman" panose="02020603050405020304" pitchFamily="18" charset="0"/>
            </a:endParaRPr>
          </a:p>
          <a:p>
            <a:pPr marL="285750" indent="-285750" algn="just">
              <a:spcBef>
                <a:spcPts val="600"/>
              </a:spcBef>
              <a:spcAft>
                <a:spcPts val="600"/>
              </a:spcAft>
              <a:buFont typeface="Wingdings" panose="05000000000000000000" pitchFamily="2" charset="2"/>
              <a:buChar char="v"/>
            </a:pPr>
            <a:r>
              <a:rPr lang="vi-VN" sz="2400" dirty="0" smtClean="0">
                <a:solidFill>
                  <a:srgbClr val="222222"/>
                </a:solidFill>
                <a:latin typeface="Times New Roman" panose="02020603050405020304" pitchFamily="18" charset="0"/>
                <a:cs typeface="Times New Roman" panose="02020603050405020304" pitchFamily="18" charset="0"/>
              </a:rPr>
              <a:t>Ngày </a:t>
            </a:r>
            <a:r>
              <a:rPr lang="vi-VN" sz="2400" dirty="0">
                <a:solidFill>
                  <a:srgbClr val="222222"/>
                </a:solidFill>
                <a:latin typeface="Times New Roman" panose="02020603050405020304" pitchFamily="18" charset="0"/>
                <a:cs typeface="Times New Roman" panose="02020603050405020304" pitchFamily="18" charset="0"/>
              </a:rPr>
              <a:t>nay, một sản phẩm bán ra thị trường không phải chỉ do một doanh nghiệp sản xuất ra mà do nhiều doanh nghiệp cùng tham gia sản </a:t>
            </a:r>
            <a:r>
              <a:rPr lang="vi-VN" sz="2400" dirty="0" smtClean="0">
                <a:solidFill>
                  <a:srgbClr val="222222"/>
                </a:solidFill>
                <a:latin typeface="Times New Roman" panose="02020603050405020304" pitchFamily="18" charset="0"/>
                <a:cs typeface="Times New Roman" panose="02020603050405020304" pitchFamily="18" charset="0"/>
              </a:rPr>
              <a:t>xuất</a:t>
            </a:r>
            <a:r>
              <a:rPr lang="en-US" sz="2400" dirty="0" smtClean="0">
                <a:solidFill>
                  <a:srgbClr val="222222"/>
                </a:solidFill>
                <a:latin typeface="Times New Roman" panose="02020603050405020304" pitchFamily="18" charset="0"/>
                <a:cs typeface="Times New Roman" panose="02020603050405020304" pitchFamily="18" charset="0"/>
              </a:rPr>
              <a:t>;</a:t>
            </a:r>
          </a:p>
          <a:p>
            <a:pPr marL="285750" indent="-285750" algn="just">
              <a:spcBef>
                <a:spcPts val="600"/>
              </a:spcBef>
              <a:spcAft>
                <a:spcPts val="600"/>
              </a:spcAft>
              <a:buFont typeface="Wingdings" panose="05000000000000000000" pitchFamily="2" charset="2"/>
              <a:buChar char="v"/>
            </a:pPr>
            <a:r>
              <a:rPr lang="en-US" sz="2400" dirty="0">
                <a:solidFill>
                  <a:srgbClr val="222222"/>
                </a:solidFill>
                <a:latin typeface="Times New Roman" panose="02020603050405020304" pitchFamily="18" charset="0"/>
                <a:cs typeface="Times New Roman" panose="02020603050405020304" pitchFamily="18" charset="0"/>
              </a:rPr>
              <a:t>N</a:t>
            </a:r>
            <a:r>
              <a:rPr lang="vi-VN" sz="2400" dirty="0" smtClean="0">
                <a:solidFill>
                  <a:srgbClr val="222222"/>
                </a:solidFill>
                <a:latin typeface="Times New Roman" panose="02020603050405020304" pitchFamily="18" charset="0"/>
                <a:cs typeface="Times New Roman" panose="02020603050405020304" pitchFamily="18" charset="0"/>
              </a:rPr>
              <a:t>goài </a:t>
            </a:r>
            <a:r>
              <a:rPr lang="vi-VN" sz="2400" dirty="0">
                <a:solidFill>
                  <a:srgbClr val="222222"/>
                </a:solidFill>
                <a:latin typeface="Times New Roman" panose="02020603050405020304" pitchFamily="18" charset="0"/>
                <a:cs typeface="Times New Roman" panose="02020603050405020304" pitchFamily="18" charset="0"/>
              </a:rPr>
              <a:t>doanh nghiệp sản xuất chính còn rất nhiều các doanh nghiệp vệ tinh (phụ trợ), mỗi doanh nghiệp tiến hành sản xuất một hoặc một số bộ phận, chi tiết theo năng lực chuyên môn của </a:t>
            </a:r>
            <a:r>
              <a:rPr lang="vi-VN" sz="2400" dirty="0" smtClean="0">
                <a:solidFill>
                  <a:srgbClr val="222222"/>
                </a:solidFill>
                <a:latin typeface="Times New Roman" panose="02020603050405020304" pitchFamily="18" charset="0"/>
                <a:cs typeface="Times New Roman" panose="02020603050405020304" pitchFamily="18" charset="0"/>
              </a:rPr>
              <a:t>mình làm</a:t>
            </a:r>
            <a:endParaRPr lang="en-US" sz="2400" dirty="0" smtClean="0">
              <a:solidFill>
                <a:srgbClr val="222222"/>
              </a:solidFill>
              <a:latin typeface="Times New Roman" panose="02020603050405020304" pitchFamily="18" charset="0"/>
              <a:cs typeface="Times New Roman" panose="02020603050405020304" pitchFamily="18" charset="0"/>
            </a:endParaRPr>
          </a:p>
          <a:p>
            <a:pPr algn="just">
              <a:spcBef>
                <a:spcPts val="600"/>
              </a:spcBef>
              <a:spcAft>
                <a:spcPts val="600"/>
              </a:spcAft>
            </a:pPr>
            <a:r>
              <a:rPr lang="en-US" sz="2400" dirty="0" smtClean="0">
                <a:solidFill>
                  <a:srgbClr val="222222"/>
                </a:solidFill>
                <a:latin typeface="Times New Roman" panose="02020603050405020304" pitchFamily="18" charset="0"/>
                <a:cs typeface="Times New Roman" panose="02020603050405020304" pitchFamily="18" charset="0"/>
                <a:sym typeface="Wingdings" panose="05000000000000000000" pitchFamily="2" charset="2"/>
              </a:rPr>
              <a:t> </a:t>
            </a:r>
            <a:r>
              <a:rPr lang="en-US" sz="2400" dirty="0" err="1" smtClean="0">
                <a:solidFill>
                  <a:srgbClr val="222222"/>
                </a:solidFill>
                <a:latin typeface="Times New Roman" panose="02020603050405020304" pitchFamily="18" charset="0"/>
                <a:cs typeface="Times New Roman" panose="02020603050405020304" pitchFamily="18" charset="0"/>
                <a:sym typeface="Wingdings" panose="05000000000000000000" pitchFamily="2" charset="2"/>
              </a:rPr>
              <a:t>Làm</a:t>
            </a:r>
            <a:r>
              <a:rPr lang="vi-VN" sz="2400" dirty="0" smtClean="0">
                <a:solidFill>
                  <a:srgbClr val="222222"/>
                </a:solidFill>
                <a:latin typeface="Times New Roman" panose="02020603050405020304" pitchFamily="18" charset="0"/>
                <a:cs typeface="Times New Roman" panose="02020603050405020304" pitchFamily="18" charset="0"/>
              </a:rPr>
              <a:t> </a:t>
            </a:r>
            <a:r>
              <a:rPr lang="vi-VN" sz="2400" dirty="0">
                <a:solidFill>
                  <a:srgbClr val="222222"/>
                </a:solidFill>
                <a:latin typeface="Times New Roman" panose="02020603050405020304" pitchFamily="18" charset="0"/>
                <a:cs typeface="Times New Roman" panose="02020603050405020304" pitchFamily="18" charset="0"/>
              </a:rPr>
              <a:t>phát sinh nhu cầu vận chuyển đưa các chi tiết, phụ tùng về nơi sản xuất chính để lắp ráp tạo sản phẩm cuối cùng.</a:t>
            </a:r>
            <a:endParaRPr lang="en-US"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7511053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 calcmode="lin" valueType="num">
                                      <p:cBhvr additive="base">
                                        <p:cTn id="7" dur="500" fill="hold"/>
                                        <p:tgtEl>
                                          <p:spTgt spid="5">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5">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2" presetClass="entr" presetSubtype="0" fill="hold" nodeType="clickEffect">
                                  <p:stCondLst>
                                    <p:cond delay="0"/>
                                  </p:stCondLst>
                                  <p:childTnLst>
                                    <p:set>
                                      <p:cBhvr>
                                        <p:cTn id="12" dur="1" fill="hold">
                                          <p:stCondLst>
                                            <p:cond delay="0"/>
                                          </p:stCondLst>
                                        </p:cTn>
                                        <p:tgtEl>
                                          <p:spTgt spid="5">
                                            <p:txEl>
                                              <p:pRg st="1" end="1"/>
                                            </p:txEl>
                                          </p:spTgt>
                                        </p:tgtEl>
                                        <p:attrNameLst>
                                          <p:attrName>style.visibility</p:attrName>
                                        </p:attrNameLst>
                                      </p:cBhvr>
                                      <p:to>
                                        <p:strVal val="visible"/>
                                      </p:to>
                                    </p:set>
                                    <p:animEffect transition="in" filter="fade">
                                      <p:cBhvr>
                                        <p:cTn id="13" dur="1000"/>
                                        <p:tgtEl>
                                          <p:spTgt spid="5">
                                            <p:txEl>
                                              <p:pRg st="1" end="1"/>
                                            </p:txEl>
                                          </p:spTgt>
                                        </p:tgtEl>
                                      </p:cBhvr>
                                    </p:animEffect>
                                    <p:anim calcmode="lin" valueType="num">
                                      <p:cBhvr>
                                        <p:cTn id="14" dur="1000" fill="hold"/>
                                        <p:tgtEl>
                                          <p:spTgt spid="5">
                                            <p:txEl>
                                              <p:pRg st="1" end="1"/>
                                            </p:txEl>
                                          </p:spTgt>
                                        </p:tgtEl>
                                        <p:attrNameLst>
                                          <p:attrName>ppt_x</p:attrName>
                                        </p:attrNameLst>
                                      </p:cBhvr>
                                      <p:tavLst>
                                        <p:tav tm="0">
                                          <p:val>
                                            <p:strVal val="#ppt_x"/>
                                          </p:val>
                                        </p:tav>
                                        <p:tav tm="100000">
                                          <p:val>
                                            <p:strVal val="#ppt_x"/>
                                          </p:val>
                                        </p:tav>
                                      </p:tavLst>
                                    </p:anim>
                                    <p:anim calcmode="lin" valueType="num">
                                      <p:cBhvr>
                                        <p:cTn id="15" dur="1000" fill="hold"/>
                                        <p:tgtEl>
                                          <p:spTgt spid="5">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42" presetClass="entr" presetSubtype="0" fill="hold" nodeType="clickEffect">
                                  <p:stCondLst>
                                    <p:cond delay="0"/>
                                  </p:stCondLst>
                                  <p:childTnLst>
                                    <p:set>
                                      <p:cBhvr>
                                        <p:cTn id="19" dur="1" fill="hold">
                                          <p:stCondLst>
                                            <p:cond delay="0"/>
                                          </p:stCondLst>
                                        </p:cTn>
                                        <p:tgtEl>
                                          <p:spTgt spid="5">
                                            <p:txEl>
                                              <p:pRg st="2" end="2"/>
                                            </p:txEl>
                                          </p:spTgt>
                                        </p:tgtEl>
                                        <p:attrNameLst>
                                          <p:attrName>style.visibility</p:attrName>
                                        </p:attrNameLst>
                                      </p:cBhvr>
                                      <p:to>
                                        <p:strVal val="visible"/>
                                      </p:to>
                                    </p:set>
                                    <p:animEffect transition="in" filter="fade">
                                      <p:cBhvr>
                                        <p:cTn id="20" dur="1000"/>
                                        <p:tgtEl>
                                          <p:spTgt spid="5">
                                            <p:txEl>
                                              <p:pRg st="2" end="2"/>
                                            </p:txEl>
                                          </p:spTgt>
                                        </p:tgtEl>
                                      </p:cBhvr>
                                    </p:animEffect>
                                    <p:anim calcmode="lin" valueType="num">
                                      <p:cBhvr>
                                        <p:cTn id="21" dur="1000" fill="hold"/>
                                        <p:tgtEl>
                                          <p:spTgt spid="5">
                                            <p:txEl>
                                              <p:pRg st="2" end="2"/>
                                            </p:txEl>
                                          </p:spTgt>
                                        </p:tgtEl>
                                        <p:attrNameLst>
                                          <p:attrName>ppt_x</p:attrName>
                                        </p:attrNameLst>
                                      </p:cBhvr>
                                      <p:tavLst>
                                        <p:tav tm="0">
                                          <p:val>
                                            <p:strVal val="#ppt_x"/>
                                          </p:val>
                                        </p:tav>
                                        <p:tav tm="100000">
                                          <p:val>
                                            <p:strVal val="#ppt_x"/>
                                          </p:val>
                                        </p:tav>
                                      </p:tavLst>
                                    </p:anim>
                                    <p:anim calcmode="lin" valueType="num">
                                      <p:cBhvr>
                                        <p:cTn id="22" dur="1000" fill="hold"/>
                                        <p:tgtEl>
                                          <p:spTgt spid="5">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42" presetClass="entr" presetSubtype="0" fill="hold" nodeType="clickEffect">
                                  <p:stCondLst>
                                    <p:cond delay="0"/>
                                  </p:stCondLst>
                                  <p:childTnLst>
                                    <p:set>
                                      <p:cBhvr>
                                        <p:cTn id="26" dur="1" fill="hold">
                                          <p:stCondLst>
                                            <p:cond delay="0"/>
                                          </p:stCondLst>
                                        </p:cTn>
                                        <p:tgtEl>
                                          <p:spTgt spid="5">
                                            <p:txEl>
                                              <p:pRg st="3" end="3"/>
                                            </p:txEl>
                                          </p:spTgt>
                                        </p:tgtEl>
                                        <p:attrNameLst>
                                          <p:attrName>style.visibility</p:attrName>
                                        </p:attrNameLst>
                                      </p:cBhvr>
                                      <p:to>
                                        <p:strVal val="visible"/>
                                      </p:to>
                                    </p:set>
                                    <p:animEffect transition="in" filter="fade">
                                      <p:cBhvr>
                                        <p:cTn id="27" dur="1000"/>
                                        <p:tgtEl>
                                          <p:spTgt spid="5">
                                            <p:txEl>
                                              <p:pRg st="3" end="3"/>
                                            </p:txEl>
                                          </p:spTgt>
                                        </p:tgtEl>
                                      </p:cBhvr>
                                    </p:animEffect>
                                    <p:anim calcmode="lin" valueType="num">
                                      <p:cBhvr>
                                        <p:cTn id="28" dur="1000" fill="hold"/>
                                        <p:tgtEl>
                                          <p:spTgt spid="5">
                                            <p:txEl>
                                              <p:pRg st="3" end="3"/>
                                            </p:txEl>
                                          </p:spTgt>
                                        </p:tgtEl>
                                        <p:attrNameLst>
                                          <p:attrName>ppt_x</p:attrName>
                                        </p:attrNameLst>
                                      </p:cBhvr>
                                      <p:tavLst>
                                        <p:tav tm="0">
                                          <p:val>
                                            <p:strVal val="#ppt_x"/>
                                          </p:val>
                                        </p:tav>
                                        <p:tav tm="100000">
                                          <p:val>
                                            <p:strVal val="#ppt_x"/>
                                          </p:val>
                                        </p:tav>
                                      </p:tavLst>
                                    </p:anim>
                                    <p:anim calcmode="lin" valueType="num">
                                      <p:cBhvr>
                                        <p:cTn id="29" dur="1000" fill="hold"/>
                                        <p:tgtEl>
                                          <p:spTgt spid="5">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30" fill="hold">
                      <p:stCondLst>
                        <p:cond delay="indefinite"/>
                      </p:stCondLst>
                      <p:childTnLst>
                        <p:par>
                          <p:cTn id="31" fill="hold">
                            <p:stCondLst>
                              <p:cond delay="0"/>
                            </p:stCondLst>
                            <p:childTnLst>
                              <p:par>
                                <p:cTn id="32" presetID="42" presetClass="entr" presetSubtype="0" fill="hold" nodeType="clickEffect">
                                  <p:stCondLst>
                                    <p:cond delay="0"/>
                                  </p:stCondLst>
                                  <p:childTnLst>
                                    <p:set>
                                      <p:cBhvr>
                                        <p:cTn id="33" dur="1" fill="hold">
                                          <p:stCondLst>
                                            <p:cond delay="0"/>
                                          </p:stCondLst>
                                        </p:cTn>
                                        <p:tgtEl>
                                          <p:spTgt spid="5">
                                            <p:txEl>
                                              <p:pRg st="4" end="4"/>
                                            </p:txEl>
                                          </p:spTgt>
                                        </p:tgtEl>
                                        <p:attrNameLst>
                                          <p:attrName>style.visibility</p:attrName>
                                        </p:attrNameLst>
                                      </p:cBhvr>
                                      <p:to>
                                        <p:strVal val="visible"/>
                                      </p:to>
                                    </p:set>
                                    <p:animEffect transition="in" filter="fade">
                                      <p:cBhvr>
                                        <p:cTn id="34" dur="1000"/>
                                        <p:tgtEl>
                                          <p:spTgt spid="5">
                                            <p:txEl>
                                              <p:pRg st="4" end="4"/>
                                            </p:txEl>
                                          </p:spTgt>
                                        </p:tgtEl>
                                      </p:cBhvr>
                                    </p:animEffect>
                                    <p:anim calcmode="lin" valueType="num">
                                      <p:cBhvr>
                                        <p:cTn id="35" dur="1000" fill="hold"/>
                                        <p:tgtEl>
                                          <p:spTgt spid="5">
                                            <p:txEl>
                                              <p:pRg st="4" end="4"/>
                                            </p:txEl>
                                          </p:spTgt>
                                        </p:tgtEl>
                                        <p:attrNameLst>
                                          <p:attrName>ppt_x</p:attrName>
                                        </p:attrNameLst>
                                      </p:cBhvr>
                                      <p:tavLst>
                                        <p:tav tm="0">
                                          <p:val>
                                            <p:strVal val="#ppt_x"/>
                                          </p:val>
                                        </p:tav>
                                        <p:tav tm="100000">
                                          <p:val>
                                            <p:strVal val="#ppt_x"/>
                                          </p:val>
                                        </p:tav>
                                      </p:tavLst>
                                    </p:anim>
                                    <p:anim calcmode="lin" valueType="num">
                                      <p:cBhvr>
                                        <p:cTn id="36" dur="1000" fill="hold"/>
                                        <p:tgtEl>
                                          <p:spTgt spid="5">
                                            <p:txEl>
                                              <p:pRg st="4" end="4"/>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2" name="TextBox 1"/>
              <p:cNvSpPr txBox="1"/>
              <p:nvPr/>
            </p:nvSpPr>
            <p:spPr>
              <a:xfrm>
                <a:off x="470647" y="1148372"/>
                <a:ext cx="8382000" cy="3093924"/>
              </a:xfrm>
              <a:prstGeom prst="rect">
                <a:avLst/>
              </a:prstGeom>
              <a:noFill/>
            </p:spPr>
            <p:txBody>
              <a:bodyPr wrap="square" rtlCol="0">
                <a:spAutoFit/>
              </a:bodyPr>
              <a:lstStyle/>
              <a:p>
                <a:pPr algn="ctr"/>
                <a:r>
                  <a:rPr lang="en-US" sz="3200" b="1" dirty="0" err="1" smtClean="0">
                    <a:latin typeface="Times New Roman" panose="02020603050405020304" pitchFamily="18" charset="0"/>
                    <a:cs typeface="Times New Roman" panose="02020603050405020304" pitchFamily="18" charset="0"/>
                  </a:rPr>
                  <a:t>Biến</a:t>
                </a:r>
                <a:r>
                  <a:rPr lang="en-US" sz="3200" b="1" dirty="0" smtClean="0">
                    <a:latin typeface="Times New Roman" panose="02020603050405020304" pitchFamily="18" charset="0"/>
                    <a:cs typeface="Times New Roman" panose="02020603050405020304" pitchFamily="18" charset="0"/>
                  </a:rPr>
                  <a:t> </a:t>
                </a:r>
                <a:r>
                  <a:rPr lang="en-US" sz="3200" b="1" dirty="0" err="1" smtClean="0">
                    <a:latin typeface="Times New Roman" panose="02020603050405020304" pitchFamily="18" charset="0"/>
                    <a:cs typeface="Times New Roman" panose="02020603050405020304" pitchFamily="18" charset="0"/>
                  </a:rPr>
                  <a:t>động</a:t>
                </a:r>
                <a:r>
                  <a:rPr lang="en-US" sz="3200" b="1" dirty="0" smtClean="0">
                    <a:latin typeface="Times New Roman" panose="02020603050405020304" pitchFamily="18" charset="0"/>
                    <a:cs typeface="Times New Roman" panose="02020603050405020304" pitchFamily="18" charset="0"/>
                  </a:rPr>
                  <a:t> </a:t>
                </a:r>
                <a:r>
                  <a:rPr lang="en-US" sz="3200" b="1" dirty="0" err="1" smtClean="0">
                    <a:latin typeface="Times New Roman" panose="02020603050405020304" pitchFamily="18" charset="0"/>
                    <a:cs typeface="Times New Roman" panose="02020603050405020304" pitchFamily="18" charset="0"/>
                  </a:rPr>
                  <a:t>nhu</a:t>
                </a:r>
                <a:r>
                  <a:rPr lang="en-US" sz="3200" b="1" dirty="0" smtClean="0">
                    <a:latin typeface="Times New Roman" panose="02020603050405020304" pitchFamily="18" charset="0"/>
                    <a:cs typeface="Times New Roman" panose="02020603050405020304" pitchFamily="18" charset="0"/>
                  </a:rPr>
                  <a:t> </a:t>
                </a:r>
                <a:r>
                  <a:rPr lang="en-US" sz="3200" b="1" dirty="0" err="1" smtClean="0">
                    <a:latin typeface="Times New Roman" panose="02020603050405020304" pitchFamily="18" charset="0"/>
                    <a:cs typeface="Times New Roman" panose="02020603050405020304" pitchFamily="18" charset="0"/>
                  </a:rPr>
                  <a:t>cầu</a:t>
                </a:r>
                <a:r>
                  <a:rPr lang="en-US" sz="3200" b="1" dirty="0" smtClean="0">
                    <a:latin typeface="Times New Roman" panose="02020603050405020304" pitchFamily="18" charset="0"/>
                    <a:cs typeface="Times New Roman" panose="02020603050405020304" pitchFamily="18" charset="0"/>
                  </a:rPr>
                  <a:t> </a:t>
                </a:r>
                <a:r>
                  <a:rPr lang="en-US" sz="3200" b="1" dirty="0" err="1" smtClean="0">
                    <a:latin typeface="Times New Roman" panose="02020603050405020304" pitchFamily="18" charset="0"/>
                    <a:cs typeface="Times New Roman" panose="02020603050405020304" pitchFamily="18" charset="0"/>
                  </a:rPr>
                  <a:t>vận</a:t>
                </a:r>
                <a:r>
                  <a:rPr lang="en-US" sz="3200" b="1" dirty="0" smtClean="0">
                    <a:latin typeface="Times New Roman" panose="02020603050405020304" pitchFamily="18" charset="0"/>
                    <a:cs typeface="Times New Roman" panose="02020603050405020304" pitchFamily="18" charset="0"/>
                  </a:rPr>
                  <a:t> </a:t>
                </a:r>
                <a:r>
                  <a:rPr lang="en-US" sz="3200" b="1" dirty="0" err="1" smtClean="0">
                    <a:latin typeface="Times New Roman" panose="02020603050405020304" pitchFamily="18" charset="0"/>
                    <a:cs typeface="Times New Roman" panose="02020603050405020304" pitchFamily="18" charset="0"/>
                  </a:rPr>
                  <a:t>chuyển</a:t>
                </a:r>
                <a:endParaRPr lang="en-US" sz="3200" b="1" dirty="0" smtClean="0">
                  <a:latin typeface="Times New Roman" panose="02020603050405020304" pitchFamily="18" charset="0"/>
                  <a:cs typeface="Times New Roman" panose="02020603050405020304" pitchFamily="18" charset="0"/>
                </a:endParaRPr>
              </a:p>
              <a:p>
                <a:pPr marL="1090613" indent="-58738">
                  <a:buFont typeface="Wingdings" panose="05000000000000000000" pitchFamily="2" charset="2"/>
                  <a:buChar char="q"/>
                </a:pPr>
                <a:endParaRPr lang="en-US" sz="3600" dirty="0" smtClean="0">
                  <a:latin typeface="Times New Roman" panose="02020603050405020304" pitchFamily="18" charset="0"/>
                  <a:cs typeface="Times New Roman" panose="02020603050405020304" pitchFamily="18" charset="0"/>
                </a:endParaRPr>
              </a:p>
              <a:p>
                <a:pPr marL="1090613" indent="-58738">
                  <a:buFont typeface="Wingdings" panose="05000000000000000000" pitchFamily="2" charset="2"/>
                  <a:buChar char="q"/>
                </a:pPr>
                <a:r>
                  <a:rPr lang="en-US" sz="3600" dirty="0" smtClean="0">
                    <a:latin typeface="Times New Roman" panose="02020603050405020304" pitchFamily="18" charset="0"/>
                    <a:cs typeface="Times New Roman" panose="02020603050405020304" pitchFamily="18" charset="0"/>
                  </a:rPr>
                  <a:t>Theo </a:t>
                </a:r>
                <a:r>
                  <a:rPr lang="en-US" sz="3600" dirty="0" err="1" smtClean="0">
                    <a:latin typeface="Times New Roman" panose="02020603050405020304" pitchFamily="18" charset="0"/>
                    <a:cs typeface="Times New Roman" panose="02020603050405020304" pitchFamily="18" charset="0"/>
                  </a:rPr>
                  <a:t>thời</a:t>
                </a:r>
                <a:r>
                  <a:rPr lang="en-US" sz="3600" dirty="0" smtClean="0">
                    <a:latin typeface="Times New Roman" panose="02020603050405020304" pitchFamily="18" charset="0"/>
                    <a:cs typeface="Times New Roman" panose="02020603050405020304" pitchFamily="18" charset="0"/>
                  </a:rPr>
                  <a:t> </a:t>
                </a:r>
                <a:r>
                  <a:rPr lang="en-US" sz="3600" dirty="0" err="1" smtClean="0">
                    <a:latin typeface="Times New Roman" panose="02020603050405020304" pitchFamily="18" charset="0"/>
                    <a:cs typeface="Times New Roman" panose="02020603050405020304" pitchFamily="18" charset="0"/>
                  </a:rPr>
                  <a:t>gian</a:t>
                </a:r>
                <a:r>
                  <a:rPr lang="en-US" sz="3600" dirty="0" smtClean="0">
                    <a:latin typeface="Times New Roman" panose="02020603050405020304" pitchFamily="18" charset="0"/>
                    <a:cs typeface="Times New Roman" panose="02020603050405020304" pitchFamily="18" charset="0"/>
                  </a:rPr>
                  <a:t>.</a:t>
                </a:r>
                <a:endParaRPr lang="en-US" sz="3600" i="1" dirty="0" smtClean="0">
                  <a:latin typeface="Cambria Math"/>
                  <a:cs typeface="Times New Roman" panose="02020603050405020304" pitchFamily="18" charset="0"/>
                </a:endParaRPr>
              </a:p>
              <a:p>
                <a:pPr marL="1031875" algn="ctr"/>
                <a:endParaRPr lang="en-US" sz="3600" i="1" dirty="0" smtClean="0">
                  <a:latin typeface="Cambria Math"/>
                  <a:cs typeface="Times New Roman" panose="02020603050405020304" pitchFamily="18" charset="0"/>
                </a:endParaRPr>
              </a:p>
              <a:p>
                <a:pPr marL="1031875" algn="ctr"/>
                <a14:m>
                  <m:oMath xmlns:m="http://schemas.openxmlformats.org/officeDocument/2006/math">
                    <m:sSub>
                      <m:sSubPr>
                        <m:ctrlPr>
                          <a:rPr lang="en-US" sz="3600" i="1" dirty="0" smtClean="0">
                            <a:latin typeface="Cambria Math" panose="02040503050406030204" pitchFamily="18" charset="0"/>
                            <a:cs typeface="Times New Roman" panose="02020603050405020304" pitchFamily="18" charset="0"/>
                          </a:rPr>
                        </m:ctrlPr>
                      </m:sSubPr>
                      <m:e>
                        <m:r>
                          <a:rPr lang="en-US" sz="3600" i="1" dirty="0" smtClean="0">
                            <a:latin typeface="Cambria Math"/>
                            <a:ea typeface="Cambria Math"/>
                            <a:cs typeface="Times New Roman" panose="02020603050405020304" pitchFamily="18" charset="0"/>
                          </a:rPr>
                          <m:t>𝛿</m:t>
                        </m:r>
                      </m:e>
                      <m:sub>
                        <m:r>
                          <a:rPr lang="en-US" sz="3600" b="0" i="1" dirty="0" smtClean="0">
                            <a:latin typeface="Cambria Math"/>
                            <a:cs typeface="Times New Roman" panose="02020603050405020304" pitchFamily="18" charset="0"/>
                          </a:rPr>
                          <m:t>𝑡</m:t>
                        </m:r>
                      </m:sub>
                    </m:sSub>
                  </m:oMath>
                </a14:m>
                <a:r>
                  <a:rPr lang="en-US" sz="3600" dirty="0" smtClean="0">
                    <a:cs typeface="Times New Roman" panose="02020603050405020304" pitchFamily="18" charset="0"/>
                  </a:rPr>
                  <a:t>=</a:t>
                </a:r>
                <a14:m>
                  <m:oMath xmlns:m="http://schemas.openxmlformats.org/officeDocument/2006/math">
                    <m:f>
                      <m:fPr>
                        <m:ctrlPr>
                          <a:rPr lang="en-US" sz="3600" i="1" smtClean="0">
                            <a:latin typeface="Cambria Math" panose="02040503050406030204" pitchFamily="18" charset="0"/>
                            <a:cs typeface="Times New Roman" panose="02020603050405020304" pitchFamily="18" charset="0"/>
                          </a:rPr>
                        </m:ctrlPr>
                      </m:fPr>
                      <m:num>
                        <m:sSub>
                          <m:sSubPr>
                            <m:ctrlPr>
                              <a:rPr lang="en-US" sz="3600" i="1" smtClean="0">
                                <a:latin typeface="Cambria Math" panose="02040503050406030204" pitchFamily="18" charset="0"/>
                                <a:cs typeface="Times New Roman" panose="02020603050405020304" pitchFamily="18" charset="0"/>
                              </a:rPr>
                            </m:ctrlPr>
                          </m:sSubPr>
                          <m:e>
                            <m:r>
                              <a:rPr lang="en-US" sz="3600" b="0" i="1" smtClean="0">
                                <a:latin typeface="Cambria Math"/>
                                <a:cs typeface="Times New Roman" panose="02020603050405020304" pitchFamily="18" charset="0"/>
                              </a:rPr>
                              <m:t>𝑄</m:t>
                            </m:r>
                          </m:e>
                          <m:sub>
                            <m:r>
                              <a:rPr lang="en-US" sz="3600" b="0" i="1" smtClean="0">
                                <a:latin typeface="Cambria Math"/>
                                <a:cs typeface="Times New Roman" panose="02020603050405020304" pitchFamily="18" charset="0"/>
                              </a:rPr>
                              <m:t>𝑚𝑎𝑥</m:t>
                            </m:r>
                          </m:sub>
                        </m:sSub>
                      </m:num>
                      <m:den>
                        <m:acc>
                          <m:accPr>
                            <m:chr m:val="̅"/>
                            <m:ctrlPr>
                              <a:rPr lang="en-US" sz="3600" i="1" smtClean="0">
                                <a:latin typeface="Cambria Math" panose="02040503050406030204" pitchFamily="18" charset="0"/>
                                <a:cs typeface="Times New Roman" panose="02020603050405020304" pitchFamily="18" charset="0"/>
                              </a:rPr>
                            </m:ctrlPr>
                          </m:accPr>
                          <m:e>
                            <m:r>
                              <a:rPr lang="en-US" sz="3600" b="0" i="1" smtClean="0">
                                <a:latin typeface="Cambria Math"/>
                                <a:cs typeface="Times New Roman" panose="02020603050405020304" pitchFamily="18" charset="0"/>
                              </a:rPr>
                              <m:t>𝑄</m:t>
                            </m:r>
                          </m:e>
                        </m:acc>
                      </m:den>
                    </m:f>
                  </m:oMath>
                </a14:m>
                <a:endParaRPr lang="en-US" sz="3600" dirty="0" smtClean="0">
                  <a:latin typeface="Times New Roman" panose="02020603050405020304" pitchFamily="18" charset="0"/>
                  <a:cs typeface="Times New Roman" panose="02020603050405020304" pitchFamily="18" charset="0"/>
                </a:endParaRPr>
              </a:p>
            </p:txBody>
          </p:sp>
        </mc:Choice>
        <mc:Fallback xmlns="">
          <p:sp>
            <p:nvSpPr>
              <p:cNvPr id="2" name="TextBox 1"/>
              <p:cNvSpPr txBox="1">
                <a:spLocks noRot="1" noChangeAspect="1" noMove="1" noResize="1" noEditPoints="1" noAdjustHandles="1" noChangeArrowheads="1" noChangeShapeType="1" noTextEdit="1"/>
              </p:cNvSpPr>
              <p:nvPr/>
            </p:nvSpPr>
            <p:spPr>
              <a:xfrm>
                <a:off x="470647" y="1148372"/>
                <a:ext cx="8382000" cy="3093924"/>
              </a:xfrm>
              <a:prstGeom prst="rect">
                <a:avLst/>
              </a:prstGeom>
              <a:blipFill>
                <a:blip r:embed="rId3"/>
                <a:stretch>
                  <a:fillRect t="-2756" b="-591"/>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3" name="TextBox 2"/>
              <p:cNvSpPr txBox="1"/>
              <p:nvPr/>
            </p:nvSpPr>
            <p:spPr>
              <a:xfrm>
                <a:off x="470647" y="4495800"/>
                <a:ext cx="8382000" cy="2059090"/>
              </a:xfrm>
              <a:prstGeom prst="rect">
                <a:avLst/>
              </a:prstGeom>
              <a:noFill/>
            </p:spPr>
            <p:txBody>
              <a:bodyPr wrap="square" rtlCol="0">
                <a:spAutoFit/>
              </a:bodyPr>
              <a:lstStyle/>
              <a:p>
                <a:pPr marL="1090613" lvl="0" indent="-58738">
                  <a:buFont typeface="Wingdings" panose="05000000000000000000" pitchFamily="2" charset="2"/>
                  <a:buChar char="q"/>
                </a:pPr>
                <a:r>
                  <a:rPr lang="en-US" sz="3600" dirty="0">
                    <a:solidFill>
                      <a:prstClr val="black"/>
                    </a:solidFill>
                    <a:latin typeface="Times New Roman" panose="02020603050405020304" pitchFamily="18" charset="0"/>
                    <a:cs typeface="Times New Roman" panose="02020603050405020304" pitchFamily="18" charset="0"/>
                  </a:rPr>
                  <a:t>Theo </a:t>
                </a:r>
                <a:r>
                  <a:rPr lang="en-US" sz="3600" dirty="0" err="1">
                    <a:solidFill>
                      <a:prstClr val="black"/>
                    </a:solidFill>
                    <a:latin typeface="Times New Roman" panose="02020603050405020304" pitchFamily="18" charset="0"/>
                    <a:cs typeface="Times New Roman" panose="02020603050405020304" pitchFamily="18" charset="0"/>
                  </a:rPr>
                  <a:t>không</a:t>
                </a:r>
                <a:r>
                  <a:rPr lang="en-US" sz="3600" dirty="0">
                    <a:solidFill>
                      <a:prstClr val="black"/>
                    </a:solidFill>
                    <a:latin typeface="Times New Roman" panose="02020603050405020304" pitchFamily="18" charset="0"/>
                    <a:cs typeface="Times New Roman" panose="02020603050405020304" pitchFamily="18" charset="0"/>
                  </a:rPr>
                  <a:t> </a:t>
                </a:r>
                <a:r>
                  <a:rPr lang="en-US" sz="3600" dirty="0" err="1">
                    <a:solidFill>
                      <a:prstClr val="black"/>
                    </a:solidFill>
                    <a:latin typeface="Times New Roman" panose="02020603050405020304" pitchFamily="18" charset="0"/>
                    <a:cs typeface="Times New Roman" panose="02020603050405020304" pitchFamily="18" charset="0"/>
                  </a:rPr>
                  <a:t>gian</a:t>
                </a:r>
                <a:r>
                  <a:rPr lang="en-US" sz="3600" dirty="0">
                    <a:solidFill>
                      <a:prstClr val="black"/>
                    </a:solidFill>
                    <a:latin typeface="Times New Roman" panose="02020603050405020304" pitchFamily="18" charset="0"/>
                    <a:cs typeface="Times New Roman" panose="02020603050405020304" pitchFamily="18" charset="0"/>
                  </a:rPr>
                  <a:t>.</a:t>
                </a:r>
              </a:p>
              <a:p>
                <a:pPr marL="1031875" lvl="0"/>
                <a:endParaRPr lang="en-US" sz="3600" dirty="0">
                  <a:solidFill>
                    <a:prstClr val="black"/>
                  </a:solidFill>
                  <a:latin typeface="Times New Roman" panose="02020603050405020304" pitchFamily="18" charset="0"/>
                  <a:cs typeface="Times New Roman" panose="02020603050405020304" pitchFamily="18" charset="0"/>
                </a:endParaRPr>
              </a:p>
              <a:p>
                <a:pPr marL="1031875" lvl="0" algn="ctr"/>
                <a14:m>
                  <m:oMath xmlns:m="http://schemas.openxmlformats.org/officeDocument/2006/math">
                    <m:sSub>
                      <m:sSubPr>
                        <m:ctrlPr>
                          <a:rPr lang="en-US" sz="3600" i="1" dirty="0">
                            <a:solidFill>
                              <a:prstClr val="black"/>
                            </a:solidFill>
                            <a:latin typeface="Cambria Math" panose="02040503050406030204" pitchFamily="18" charset="0"/>
                            <a:cs typeface="Times New Roman" panose="02020603050405020304" pitchFamily="18" charset="0"/>
                          </a:rPr>
                        </m:ctrlPr>
                      </m:sSubPr>
                      <m:e>
                        <m:r>
                          <a:rPr lang="en-US" sz="3600" i="1" dirty="0">
                            <a:solidFill>
                              <a:prstClr val="black"/>
                            </a:solidFill>
                            <a:latin typeface="Cambria Math"/>
                            <a:ea typeface="Cambria Math"/>
                            <a:cs typeface="Times New Roman" panose="02020603050405020304" pitchFamily="18" charset="0"/>
                          </a:rPr>
                          <m:t>𝛿</m:t>
                        </m:r>
                      </m:e>
                      <m:sub>
                        <m:r>
                          <a:rPr lang="en-US" sz="3600" i="1" dirty="0">
                            <a:solidFill>
                              <a:prstClr val="black"/>
                            </a:solidFill>
                            <a:latin typeface="Cambria Math"/>
                            <a:ea typeface="Cambria Math"/>
                            <a:cs typeface="Times New Roman" panose="02020603050405020304" pitchFamily="18" charset="0"/>
                          </a:rPr>
                          <m:t>𝑘</m:t>
                        </m:r>
                      </m:sub>
                    </m:sSub>
                  </m:oMath>
                </a14:m>
                <a:r>
                  <a:rPr lang="en-US" sz="3600" dirty="0">
                    <a:solidFill>
                      <a:prstClr val="black"/>
                    </a:solidFill>
                    <a:cs typeface="Times New Roman" panose="02020603050405020304" pitchFamily="18" charset="0"/>
                  </a:rPr>
                  <a:t>=</a:t>
                </a:r>
                <a14:m>
                  <m:oMath xmlns:m="http://schemas.openxmlformats.org/officeDocument/2006/math">
                    <m:f>
                      <m:fPr>
                        <m:ctrlPr>
                          <a:rPr lang="en-US" sz="3600" i="1">
                            <a:solidFill>
                              <a:prstClr val="black"/>
                            </a:solidFill>
                            <a:latin typeface="Cambria Math" panose="02040503050406030204" pitchFamily="18" charset="0"/>
                            <a:cs typeface="Times New Roman" panose="02020603050405020304" pitchFamily="18" charset="0"/>
                          </a:rPr>
                        </m:ctrlPr>
                      </m:fPr>
                      <m:num>
                        <m:sSub>
                          <m:sSubPr>
                            <m:ctrlPr>
                              <a:rPr lang="en-US" sz="3600" i="1">
                                <a:solidFill>
                                  <a:prstClr val="black"/>
                                </a:solidFill>
                                <a:latin typeface="Cambria Math" panose="02040503050406030204" pitchFamily="18" charset="0"/>
                                <a:cs typeface="Times New Roman" panose="02020603050405020304" pitchFamily="18" charset="0"/>
                              </a:rPr>
                            </m:ctrlPr>
                          </m:sSubPr>
                          <m:e>
                            <m:r>
                              <a:rPr lang="en-US" sz="3600" i="1">
                                <a:solidFill>
                                  <a:prstClr val="black"/>
                                </a:solidFill>
                                <a:latin typeface="Cambria Math"/>
                                <a:cs typeface="Times New Roman" panose="02020603050405020304" pitchFamily="18" charset="0"/>
                              </a:rPr>
                              <m:t>𝑄</m:t>
                            </m:r>
                          </m:e>
                          <m:sub>
                            <m:r>
                              <a:rPr lang="en-US" sz="3600" i="1">
                                <a:solidFill>
                                  <a:prstClr val="black"/>
                                </a:solidFill>
                                <a:latin typeface="Cambria Math"/>
                                <a:cs typeface="Times New Roman" panose="02020603050405020304" pitchFamily="18" charset="0"/>
                              </a:rPr>
                              <m:t>đ</m:t>
                            </m:r>
                          </m:sub>
                        </m:sSub>
                      </m:num>
                      <m:den>
                        <m:sSub>
                          <m:sSubPr>
                            <m:ctrlPr>
                              <a:rPr lang="en-US" sz="3600" i="1">
                                <a:solidFill>
                                  <a:prstClr val="black"/>
                                </a:solidFill>
                                <a:latin typeface="Cambria Math" panose="02040503050406030204" pitchFamily="18" charset="0"/>
                                <a:cs typeface="Times New Roman" panose="02020603050405020304" pitchFamily="18" charset="0"/>
                              </a:rPr>
                            </m:ctrlPr>
                          </m:sSubPr>
                          <m:e>
                            <m:r>
                              <a:rPr lang="en-US" sz="3600" i="1">
                                <a:solidFill>
                                  <a:prstClr val="black"/>
                                </a:solidFill>
                                <a:latin typeface="Cambria Math"/>
                                <a:cs typeface="Times New Roman" panose="02020603050405020304" pitchFamily="18" charset="0"/>
                              </a:rPr>
                              <m:t>𝑄</m:t>
                            </m:r>
                          </m:e>
                          <m:sub>
                            <m:r>
                              <a:rPr lang="en-US" sz="3600" i="1">
                                <a:solidFill>
                                  <a:prstClr val="black"/>
                                </a:solidFill>
                                <a:latin typeface="Cambria Math"/>
                                <a:cs typeface="Times New Roman" panose="02020603050405020304" pitchFamily="18" charset="0"/>
                              </a:rPr>
                              <m:t>𝑉</m:t>
                            </m:r>
                          </m:sub>
                        </m:sSub>
                      </m:den>
                    </m:f>
                  </m:oMath>
                </a14:m>
                <a:endParaRPr lang="en-US" sz="3600" dirty="0">
                  <a:solidFill>
                    <a:prstClr val="black"/>
                  </a:solidFill>
                  <a:latin typeface="Times New Roman" panose="02020603050405020304" pitchFamily="18" charset="0"/>
                  <a:cs typeface="Times New Roman" panose="02020603050405020304" pitchFamily="18" charset="0"/>
                </a:endParaRPr>
              </a:p>
            </p:txBody>
          </p:sp>
        </mc:Choice>
        <mc:Fallback xmlns="">
          <p:sp>
            <p:nvSpPr>
              <p:cNvPr id="3" name="TextBox 2"/>
              <p:cNvSpPr txBox="1">
                <a:spLocks noRot="1" noChangeAspect="1" noMove="1" noResize="1" noEditPoints="1" noAdjustHandles="1" noChangeArrowheads="1" noChangeShapeType="1" noTextEdit="1"/>
              </p:cNvSpPr>
              <p:nvPr/>
            </p:nvSpPr>
            <p:spPr>
              <a:xfrm>
                <a:off x="470647" y="4495800"/>
                <a:ext cx="8382000" cy="2059090"/>
              </a:xfrm>
              <a:prstGeom prst="rect">
                <a:avLst/>
              </a:prstGeom>
              <a:blipFill>
                <a:blip r:embed="rId4"/>
                <a:stretch>
                  <a:fillRect t="-5045" b="-890"/>
                </a:stretch>
              </a:blipFill>
            </p:spPr>
            <p:txBody>
              <a:bodyPr/>
              <a:lstStyle/>
              <a:p>
                <a:r>
                  <a:rPr lang="en-US">
                    <a:noFill/>
                  </a:rPr>
                  <a:t> </a:t>
                </a:r>
              </a:p>
            </p:txBody>
          </p:sp>
        </mc:Fallback>
      </mc:AlternateContent>
      <p:sp>
        <p:nvSpPr>
          <p:cNvPr id="4" name="Rectangle 3"/>
          <p:cNvSpPr/>
          <p:nvPr/>
        </p:nvSpPr>
        <p:spPr>
          <a:xfrm>
            <a:off x="2514600" y="404965"/>
            <a:ext cx="4168129" cy="742511"/>
          </a:xfrm>
          <a:prstGeom prst="rect">
            <a:avLst/>
          </a:prstGeom>
        </p:spPr>
        <p:txBody>
          <a:bodyPr wrap="none">
            <a:spAutoFit/>
          </a:bodyPr>
          <a:lstStyle/>
          <a:p>
            <a:pPr marL="457200" lvl="0" indent="-457200">
              <a:lnSpc>
                <a:spcPct val="150000"/>
              </a:lnSpc>
              <a:buFont typeface="Wingdings" panose="05000000000000000000" pitchFamily="2" charset="2"/>
              <a:buChar char="v"/>
            </a:pPr>
            <a:r>
              <a:rPr lang="en-US" sz="3200" b="1" i="1" dirty="0" err="1" smtClean="0">
                <a:solidFill>
                  <a:srgbClr val="FF0000"/>
                </a:solidFill>
                <a:latin typeface="Times New Roman" panose="02020603050405020304" pitchFamily="18" charset="0"/>
                <a:ea typeface="Times New Roman"/>
                <a:cs typeface="Times New Roman" panose="02020603050405020304" pitchFamily="18" charset="0"/>
              </a:rPr>
              <a:t>Nhu</a:t>
            </a:r>
            <a:r>
              <a:rPr lang="en-US" sz="3200" b="1" i="1" dirty="0" smtClean="0">
                <a:solidFill>
                  <a:srgbClr val="FF0000"/>
                </a:solidFill>
                <a:latin typeface="Times New Roman" panose="02020603050405020304" pitchFamily="18" charset="0"/>
                <a:ea typeface="Times New Roman"/>
                <a:cs typeface="Times New Roman" panose="02020603050405020304" pitchFamily="18" charset="0"/>
              </a:rPr>
              <a:t> </a:t>
            </a:r>
            <a:r>
              <a:rPr lang="en-US" sz="3200" b="1" i="1" dirty="0" err="1">
                <a:solidFill>
                  <a:srgbClr val="FF0000"/>
                </a:solidFill>
                <a:latin typeface="Times New Roman" panose="02020603050405020304" pitchFamily="18" charset="0"/>
                <a:ea typeface="Times New Roman"/>
                <a:cs typeface="Times New Roman" panose="02020603050405020304" pitchFamily="18" charset="0"/>
              </a:rPr>
              <a:t>cầu</a:t>
            </a:r>
            <a:r>
              <a:rPr lang="en-US" sz="3200" b="1" i="1" dirty="0">
                <a:solidFill>
                  <a:srgbClr val="FF0000"/>
                </a:solidFill>
                <a:latin typeface="Times New Roman" panose="02020603050405020304" pitchFamily="18" charset="0"/>
                <a:ea typeface="Times New Roman"/>
                <a:cs typeface="Times New Roman" panose="02020603050405020304" pitchFamily="18" charset="0"/>
              </a:rPr>
              <a:t> </a:t>
            </a:r>
            <a:r>
              <a:rPr lang="en-US" sz="3200" b="1" i="1" dirty="0" err="1">
                <a:solidFill>
                  <a:srgbClr val="FF0000"/>
                </a:solidFill>
                <a:latin typeface="Times New Roman" panose="02020603050405020304" pitchFamily="18" charset="0"/>
                <a:ea typeface="Times New Roman"/>
                <a:cs typeface="Times New Roman" panose="02020603050405020304" pitchFamily="18" charset="0"/>
              </a:rPr>
              <a:t>vận</a:t>
            </a:r>
            <a:r>
              <a:rPr lang="en-US" sz="3200" b="1" i="1" dirty="0">
                <a:solidFill>
                  <a:srgbClr val="FF0000"/>
                </a:solidFill>
                <a:latin typeface="Times New Roman" panose="02020603050405020304" pitchFamily="18" charset="0"/>
                <a:ea typeface="Times New Roman"/>
                <a:cs typeface="Times New Roman" panose="02020603050405020304" pitchFamily="18" charset="0"/>
              </a:rPr>
              <a:t> </a:t>
            </a:r>
            <a:r>
              <a:rPr lang="en-US" sz="3200" b="1" i="1" dirty="0" err="1">
                <a:solidFill>
                  <a:srgbClr val="FF0000"/>
                </a:solidFill>
                <a:latin typeface="Times New Roman" panose="02020603050405020304" pitchFamily="18" charset="0"/>
                <a:ea typeface="Times New Roman"/>
                <a:cs typeface="Times New Roman" panose="02020603050405020304" pitchFamily="18" charset="0"/>
              </a:rPr>
              <a:t>chuyển</a:t>
            </a:r>
            <a:endParaRPr lang="en-US" sz="3200" b="1" i="1" dirty="0">
              <a:solidFill>
                <a:srgbClr val="FF0000"/>
              </a:solidFill>
              <a:latin typeface="Times New Roman" panose="02020603050405020304" pitchFamily="18" charset="0"/>
              <a:ea typeface="Times New Roman"/>
              <a:cs typeface="Times New Roman" panose="02020603050405020304" pitchFamily="18" charset="0"/>
            </a:endParaRPr>
          </a:p>
        </p:txBody>
      </p:sp>
      <p:sp>
        <p:nvSpPr>
          <p:cNvPr id="5" name="Rectangle 4"/>
          <p:cNvSpPr/>
          <p:nvPr/>
        </p:nvSpPr>
        <p:spPr>
          <a:xfrm>
            <a:off x="750564" y="-35120"/>
            <a:ext cx="7696200" cy="646331"/>
          </a:xfrm>
          <a:prstGeom prst="rect">
            <a:avLst/>
          </a:prstGeom>
        </p:spPr>
        <p:txBody>
          <a:bodyPr wrap="square">
            <a:spAutoFit/>
          </a:bodyPr>
          <a:lstStyle/>
          <a:p>
            <a:pPr lvl="0" algn="just">
              <a:lnSpc>
                <a:spcPct val="150000"/>
              </a:lnSpc>
            </a:pPr>
            <a:r>
              <a:rPr lang="en-US" sz="2400" b="1" cap="all"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1.1. </a:t>
            </a:r>
            <a:r>
              <a:rPr lang="en-US" sz="2400" b="1" cap="all"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Khái</a:t>
            </a:r>
            <a:r>
              <a:rPr lang="en-US" sz="2400" b="1" cap="all"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cap="all"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niệm</a:t>
            </a:r>
            <a:r>
              <a:rPr lang="en-US" sz="2400" b="1" cap="all"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cap="all"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về</a:t>
            </a:r>
            <a:r>
              <a:rPr lang="en-US" sz="2400" b="1" cap="all"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cap="all"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hành</a:t>
            </a:r>
            <a:r>
              <a:rPr lang="en-US" sz="2400" b="1" cap="all"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cap="all"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lang</a:t>
            </a:r>
            <a:r>
              <a:rPr lang="en-US" sz="2400" b="1" cap="all"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cap="all"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vận</a:t>
            </a:r>
            <a:r>
              <a:rPr lang="en-US" sz="2400" b="1" cap="all"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cap="all" dirty="0" err="1"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tải</a:t>
            </a:r>
            <a:endParaRPr lang="en-US" sz="2400" b="1" cap="all"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3843143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2" name="TextBox 1"/>
              <p:cNvSpPr txBox="1"/>
              <p:nvPr/>
            </p:nvSpPr>
            <p:spPr>
              <a:xfrm>
                <a:off x="533400" y="1371600"/>
                <a:ext cx="7772400" cy="2847703"/>
              </a:xfrm>
              <a:prstGeom prst="rect">
                <a:avLst/>
              </a:prstGeom>
              <a:noFill/>
            </p:spPr>
            <p:txBody>
              <a:bodyPr wrap="square" rtlCol="0">
                <a:spAutoFit/>
              </a:bodyPr>
              <a:lstStyle/>
              <a:p>
                <a:r>
                  <a:rPr lang="en-US" sz="2800" b="1" dirty="0" err="1" smtClean="0">
                    <a:latin typeface="Times New Roman" panose="02020603050405020304" pitchFamily="18" charset="0"/>
                    <a:cs typeface="Times New Roman" panose="02020603050405020304" pitchFamily="18" charset="0"/>
                  </a:rPr>
                  <a:t>Biến</a:t>
                </a:r>
                <a:r>
                  <a:rPr lang="en-US" sz="2800" b="1" dirty="0" smtClean="0">
                    <a:latin typeface="Times New Roman" panose="02020603050405020304" pitchFamily="18" charset="0"/>
                    <a:cs typeface="Times New Roman" panose="02020603050405020304" pitchFamily="18" charset="0"/>
                  </a:rPr>
                  <a:t> </a:t>
                </a:r>
                <a:r>
                  <a:rPr lang="en-US" sz="2800" b="1" dirty="0" err="1" smtClean="0">
                    <a:latin typeface="Times New Roman" panose="02020603050405020304" pitchFamily="18" charset="0"/>
                    <a:cs typeface="Times New Roman" panose="02020603050405020304" pitchFamily="18" charset="0"/>
                  </a:rPr>
                  <a:t>động</a:t>
                </a:r>
                <a:r>
                  <a:rPr lang="en-US" sz="2800" b="1" dirty="0" smtClean="0">
                    <a:latin typeface="Times New Roman" panose="02020603050405020304" pitchFamily="18" charset="0"/>
                    <a:cs typeface="Times New Roman" panose="02020603050405020304" pitchFamily="18" charset="0"/>
                  </a:rPr>
                  <a:t> </a:t>
                </a:r>
                <a:r>
                  <a:rPr lang="en-US" sz="2800" b="1" dirty="0" err="1" smtClean="0">
                    <a:latin typeface="Times New Roman" panose="02020603050405020304" pitchFamily="18" charset="0"/>
                    <a:cs typeface="Times New Roman" panose="02020603050405020304" pitchFamily="18" charset="0"/>
                  </a:rPr>
                  <a:t>nhu</a:t>
                </a:r>
                <a:r>
                  <a:rPr lang="en-US" sz="2800" b="1" dirty="0" smtClean="0">
                    <a:latin typeface="Times New Roman" panose="02020603050405020304" pitchFamily="18" charset="0"/>
                    <a:cs typeface="Times New Roman" panose="02020603050405020304" pitchFamily="18" charset="0"/>
                  </a:rPr>
                  <a:t> </a:t>
                </a:r>
                <a:r>
                  <a:rPr lang="en-US" sz="2800" b="1" dirty="0" err="1" smtClean="0">
                    <a:latin typeface="Times New Roman" panose="02020603050405020304" pitchFamily="18" charset="0"/>
                    <a:cs typeface="Times New Roman" panose="02020603050405020304" pitchFamily="18" charset="0"/>
                  </a:rPr>
                  <a:t>cầu</a:t>
                </a:r>
                <a:r>
                  <a:rPr lang="en-US" sz="2800" b="1" dirty="0" smtClean="0">
                    <a:latin typeface="Times New Roman" panose="02020603050405020304" pitchFamily="18" charset="0"/>
                    <a:cs typeface="Times New Roman" panose="02020603050405020304" pitchFamily="18" charset="0"/>
                  </a:rPr>
                  <a:t> </a:t>
                </a:r>
                <a:r>
                  <a:rPr lang="en-US" sz="2800" b="1" dirty="0" err="1" smtClean="0">
                    <a:latin typeface="Times New Roman" panose="02020603050405020304" pitchFamily="18" charset="0"/>
                    <a:cs typeface="Times New Roman" panose="02020603050405020304" pitchFamily="18" charset="0"/>
                  </a:rPr>
                  <a:t>vận</a:t>
                </a:r>
                <a:r>
                  <a:rPr lang="en-US" sz="2800" b="1" dirty="0" smtClean="0">
                    <a:latin typeface="Times New Roman" panose="02020603050405020304" pitchFamily="18" charset="0"/>
                    <a:cs typeface="Times New Roman" panose="02020603050405020304" pitchFamily="18" charset="0"/>
                  </a:rPr>
                  <a:t> </a:t>
                </a:r>
                <a:r>
                  <a:rPr lang="en-US" sz="2800" b="1" dirty="0" err="1" smtClean="0">
                    <a:latin typeface="Times New Roman" panose="02020603050405020304" pitchFamily="18" charset="0"/>
                    <a:cs typeface="Times New Roman" panose="02020603050405020304" pitchFamily="18" charset="0"/>
                  </a:rPr>
                  <a:t>chuyển</a:t>
                </a:r>
                <a:endParaRPr lang="en-US" sz="2800" b="1" dirty="0" smtClean="0">
                  <a:latin typeface="Times New Roman" panose="02020603050405020304" pitchFamily="18" charset="0"/>
                  <a:cs typeface="Times New Roman" panose="02020603050405020304" pitchFamily="18" charset="0"/>
                </a:endParaRPr>
              </a:p>
              <a:p>
                <a:endParaRPr lang="en-US" sz="2400" b="1" dirty="0">
                  <a:latin typeface="Times New Roman" panose="02020603050405020304" pitchFamily="18" charset="0"/>
                  <a:cs typeface="Times New Roman" panose="02020603050405020304" pitchFamily="18" charset="0"/>
                </a:endParaRPr>
              </a:p>
              <a:p>
                <a:endParaRPr lang="en-US" sz="3600" dirty="0" smtClean="0">
                  <a:latin typeface="Times New Roman" panose="02020603050405020304" pitchFamily="18" charset="0"/>
                  <a:cs typeface="Times New Roman" panose="02020603050405020304" pitchFamily="18" charset="0"/>
                </a:endParaRPr>
              </a:p>
              <a:p>
                <a:pPr marL="1090613" indent="-58738">
                  <a:buFont typeface="Wingdings" panose="05000000000000000000" pitchFamily="2" charset="2"/>
                  <a:buChar char="q"/>
                </a:pPr>
                <a:r>
                  <a:rPr lang="en-US" sz="3600" dirty="0" smtClean="0">
                    <a:latin typeface="Times New Roman" panose="02020603050405020304" pitchFamily="18" charset="0"/>
                    <a:cs typeface="Times New Roman" panose="02020603050405020304" pitchFamily="18" charset="0"/>
                  </a:rPr>
                  <a:t>Theo </a:t>
                </a:r>
                <a:r>
                  <a:rPr lang="en-US" sz="3600" dirty="0" err="1" smtClean="0">
                    <a:latin typeface="Times New Roman" panose="02020603050405020304" pitchFamily="18" charset="0"/>
                    <a:cs typeface="Times New Roman" panose="02020603050405020304" pitchFamily="18" charset="0"/>
                  </a:rPr>
                  <a:t>thời</a:t>
                </a:r>
                <a:r>
                  <a:rPr lang="en-US" sz="3600" dirty="0" smtClean="0">
                    <a:latin typeface="Times New Roman" panose="02020603050405020304" pitchFamily="18" charset="0"/>
                    <a:cs typeface="Times New Roman" panose="02020603050405020304" pitchFamily="18" charset="0"/>
                  </a:rPr>
                  <a:t> </a:t>
                </a:r>
                <a:r>
                  <a:rPr lang="en-US" sz="3600" dirty="0" err="1" smtClean="0">
                    <a:latin typeface="Times New Roman" panose="02020603050405020304" pitchFamily="18" charset="0"/>
                    <a:cs typeface="Times New Roman" panose="02020603050405020304" pitchFamily="18" charset="0"/>
                  </a:rPr>
                  <a:t>gian</a:t>
                </a:r>
                <a:endParaRPr lang="en-US" sz="3600" i="1" dirty="0" smtClean="0">
                  <a:latin typeface="Cambria Math"/>
                  <a:cs typeface="Times New Roman" panose="02020603050405020304" pitchFamily="18" charset="0"/>
                </a:endParaRPr>
              </a:p>
              <a:p>
                <a:pPr marL="1031875" algn="ctr"/>
                <a14:m>
                  <m:oMath xmlns:m="http://schemas.openxmlformats.org/officeDocument/2006/math">
                    <m:sSub>
                      <m:sSubPr>
                        <m:ctrlPr>
                          <a:rPr lang="en-US" sz="3600" i="1" dirty="0" smtClean="0">
                            <a:latin typeface="Cambria Math" panose="02040503050406030204" pitchFamily="18" charset="0"/>
                            <a:cs typeface="Times New Roman" panose="02020603050405020304" pitchFamily="18" charset="0"/>
                          </a:rPr>
                        </m:ctrlPr>
                      </m:sSubPr>
                      <m:e>
                        <m:r>
                          <a:rPr lang="en-US" sz="3600" i="1" dirty="0" smtClean="0">
                            <a:latin typeface="Cambria Math"/>
                            <a:ea typeface="Cambria Math"/>
                            <a:cs typeface="Times New Roman" panose="02020603050405020304" pitchFamily="18" charset="0"/>
                          </a:rPr>
                          <m:t>𝛿</m:t>
                        </m:r>
                      </m:e>
                      <m:sub>
                        <m:r>
                          <a:rPr lang="en-US" sz="3600" b="0" i="1" dirty="0" smtClean="0">
                            <a:latin typeface="Cambria Math"/>
                            <a:cs typeface="Times New Roman" panose="02020603050405020304" pitchFamily="18" charset="0"/>
                          </a:rPr>
                          <m:t>𝑡</m:t>
                        </m:r>
                      </m:sub>
                    </m:sSub>
                  </m:oMath>
                </a14:m>
                <a:r>
                  <a:rPr lang="en-US" sz="3600" dirty="0" smtClean="0">
                    <a:cs typeface="Times New Roman" panose="02020603050405020304" pitchFamily="18" charset="0"/>
                  </a:rPr>
                  <a:t>=</a:t>
                </a:r>
                <a14:m>
                  <m:oMath xmlns:m="http://schemas.openxmlformats.org/officeDocument/2006/math">
                    <m:f>
                      <m:fPr>
                        <m:ctrlPr>
                          <a:rPr lang="en-US" sz="3600" i="1" smtClean="0">
                            <a:latin typeface="Cambria Math" panose="02040503050406030204" pitchFamily="18" charset="0"/>
                            <a:cs typeface="Times New Roman" panose="02020603050405020304" pitchFamily="18" charset="0"/>
                          </a:rPr>
                        </m:ctrlPr>
                      </m:fPr>
                      <m:num>
                        <m:sSub>
                          <m:sSubPr>
                            <m:ctrlPr>
                              <a:rPr lang="en-US" sz="3600" i="1" smtClean="0">
                                <a:latin typeface="Cambria Math" panose="02040503050406030204" pitchFamily="18" charset="0"/>
                                <a:cs typeface="Times New Roman" panose="02020603050405020304" pitchFamily="18" charset="0"/>
                              </a:rPr>
                            </m:ctrlPr>
                          </m:sSubPr>
                          <m:e>
                            <m:r>
                              <a:rPr lang="en-US" sz="3600" b="0" i="1" smtClean="0">
                                <a:latin typeface="Cambria Math"/>
                                <a:cs typeface="Times New Roman" panose="02020603050405020304" pitchFamily="18" charset="0"/>
                              </a:rPr>
                              <m:t>𝑄</m:t>
                            </m:r>
                          </m:e>
                          <m:sub>
                            <m:r>
                              <a:rPr lang="en-US" sz="3600" b="0" i="1" smtClean="0">
                                <a:latin typeface="Cambria Math"/>
                                <a:cs typeface="Times New Roman" panose="02020603050405020304" pitchFamily="18" charset="0"/>
                              </a:rPr>
                              <m:t>𝑚𝑎𝑥</m:t>
                            </m:r>
                          </m:sub>
                        </m:sSub>
                      </m:num>
                      <m:den>
                        <m:acc>
                          <m:accPr>
                            <m:chr m:val="̅"/>
                            <m:ctrlPr>
                              <a:rPr lang="en-US" sz="3600" i="1" smtClean="0">
                                <a:latin typeface="Cambria Math" panose="02040503050406030204" pitchFamily="18" charset="0"/>
                                <a:cs typeface="Times New Roman" panose="02020603050405020304" pitchFamily="18" charset="0"/>
                              </a:rPr>
                            </m:ctrlPr>
                          </m:accPr>
                          <m:e>
                            <m:r>
                              <a:rPr lang="en-US" sz="3600" b="0" i="1" smtClean="0">
                                <a:latin typeface="Cambria Math"/>
                                <a:cs typeface="Times New Roman" panose="02020603050405020304" pitchFamily="18" charset="0"/>
                              </a:rPr>
                              <m:t>𝑄</m:t>
                            </m:r>
                          </m:e>
                        </m:acc>
                      </m:den>
                    </m:f>
                  </m:oMath>
                </a14:m>
                <a:endParaRPr lang="en-US" sz="3600" dirty="0" smtClean="0">
                  <a:latin typeface="Times New Roman" panose="02020603050405020304" pitchFamily="18" charset="0"/>
                  <a:cs typeface="Times New Roman" panose="02020603050405020304" pitchFamily="18" charset="0"/>
                </a:endParaRPr>
              </a:p>
            </p:txBody>
          </p:sp>
        </mc:Choice>
        <mc:Fallback xmlns="">
          <p:sp>
            <p:nvSpPr>
              <p:cNvPr id="2" name="TextBox 1"/>
              <p:cNvSpPr txBox="1">
                <a:spLocks noRot="1" noChangeAspect="1" noMove="1" noResize="1" noEditPoints="1" noAdjustHandles="1" noChangeArrowheads="1" noChangeShapeType="1" noTextEdit="1"/>
              </p:cNvSpPr>
              <p:nvPr/>
            </p:nvSpPr>
            <p:spPr>
              <a:xfrm>
                <a:off x="533400" y="1371600"/>
                <a:ext cx="7772400" cy="2847703"/>
              </a:xfrm>
              <a:prstGeom prst="rect">
                <a:avLst/>
              </a:prstGeom>
              <a:blipFill>
                <a:blip r:embed="rId3"/>
                <a:stretch>
                  <a:fillRect l="-1647" t="-2141" b="-857"/>
                </a:stretch>
              </a:blipFill>
            </p:spPr>
            <p:txBody>
              <a:bodyPr/>
              <a:lstStyle/>
              <a:p>
                <a:r>
                  <a:rPr lang="en-US">
                    <a:noFill/>
                  </a:rPr>
                  <a:t> </a:t>
                </a:r>
              </a:p>
            </p:txBody>
          </p:sp>
        </mc:Fallback>
      </mc:AlternateContent>
      <p:sp>
        <p:nvSpPr>
          <p:cNvPr id="3" name="Rectangle 2"/>
          <p:cNvSpPr/>
          <p:nvPr/>
        </p:nvSpPr>
        <p:spPr>
          <a:xfrm>
            <a:off x="2514600" y="404965"/>
            <a:ext cx="4168129" cy="742511"/>
          </a:xfrm>
          <a:prstGeom prst="rect">
            <a:avLst/>
          </a:prstGeom>
        </p:spPr>
        <p:txBody>
          <a:bodyPr wrap="none">
            <a:spAutoFit/>
          </a:bodyPr>
          <a:lstStyle/>
          <a:p>
            <a:pPr marL="457200" lvl="0" indent="-457200">
              <a:lnSpc>
                <a:spcPct val="150000"/>
              </a:lnSpc>
              <a:buFont typeface="Wingdings" panose="05000000000000000000" pitchFamily="2" charset="2"/>
              <a:buChar char="v"/>
            </a:pPr>
            <a:r>
              <a:rPr lang="en-US" sz="3200" b="1" i="1" dirty="0" err="1" smtClean="0">
                <a:solidFill>
                  <a:srgbClr val="FF0000"/>
                </a:solidFill>
                <a:latin typeface="Times New Roman" panose="02020603050405020304" pitchFamily="18" charset="0"/>
                <a:ea typeface="Times New Roman"/>
                <a:cs typeface="Times New Roman" panose="02020603050405020304" pitchFamily="18" charset="0"/>
              </a:rPr>
              <a:t>Nhu</a:t>
            </a:r>
            <a:r>
              <a:rPr lang="en-US" sz="3200" b="1" i="1" dirty="0" smtClean="0">
                <a:solidFill>
                  <a:srgbClr val="FF0000"/>
                </a:solidFill>
                <a:latin typeface="Times New Roman" panose="02020603050405020304" pitchFamily="18" charset="0"/>
                <a:ea typeface="Times New Roman"/>
                <a:cs typeface="Times New Roman" panose="02020603050405020304" pitchFamily="18" charset="0"/>
              </a:rPr>
              <a:t> </a:t>
            </a:r>
            <a:r>
              <a:rPr lang="en-US" sz="3200" b="1" i="1" dirty="0" err="1">
                <a:solidFill>
                  <a:srgbClr val="FF0000"/>
                </a:solidFill>
                <a:latin typeface="Times New Roman" panose="02020603050405020304" pitchFamily="18" charset="0"/>
                <a:ea typeface="Times New Roman"/>
                <a:cs typeface="Times New Roman" panose="02020603050405020304" pitchFamily="18" charset="0"/>
              </a:rPr>
              <a:t>cầu</a:t>
            </a:r>
            <a:r>
              <a:rPr lang="en-US" sz="3200" b="1" i="1" dirty="0">
                <a:solidFill>
                  <a:srgbClr val="FF0000"/>
                </a:solidFill>
                <a:latin typeface="Times New Roman" panose="02020603050405020304" pitchFamily="18" charset="0"/>
                <a:ea typeface="Times New Roman"/>
                <a:cs typeface="Times New Roman" panose="02020603050405020304" pitchFamily="18" charset="0"/>
              </a:rPr>
              <a:t> </a:t>
            </a:r>
            <a:r>
              <a:rPr lang="en-US" sz="3200" b="1" i="1" dirty="0" err="1">
                <a:solidFill>
                  <a:srgbClr val="FF0000"/>
                </a:solidFill>
                <a:latin typeface="Times New Roman" panose="02020603050405020304" pitchFamily="18" charset="0"/>
                <a:ea typeface="Times New Roman"/>
                <a:cs typeface="Times New Roman" panose="02020603050405020304" pitchFamily="18" charset="0"/>
              </a:rPr>
              <a:t>vận</a:t>
            </a:r>
            <a:r>
              <a:rPr lang="en-US" sz="3200" b="1" i="1" dirty="0">
                <a:solidFill>
                  <a:srgbClr val="FF0000"/>
                </a:solidFill>
                <a:latin typeface="Times New Roman" panose="02020603050405020304" pitchFamily="18" charset="0"/>
                <a:ea typeface="Times New Roman"/>
                <a:cs typeface="Times New Roman" panose="02020603050405020304" pitchFamily="18" charset="0"/>
              </a:rPr>
              <a:t> </a:t>
            </a:r>
            <a:r>
              <a:rPr lang="en-US" sz="3200" b="1" i="1" dirty="0" err="1">
                <a:solidFill>
                  <a:srgbClr val="FF0000"/>
                </a:solidFill>
                <a:latin typeface="Times New Roman" panose="02020603050405020304" pitchFamily="18" charset="0"/>
                <a:ea typeface="Times New Roman"/>
                <a:cs typeface="Times New Roman" panose="02020603050405020304" pitchFamily="18" charset="0"/>
              </a:rPr>
              <a:t>chuyển</a:t>
            </a:r>
            <a:endParaRPr lang="en-US" sz="3200" b="1" i="1" dirty="0">
              <a:solidFill>
                <a:srgbClr val="FF0000"/>
              </a:solidFill>
              <a:latin typeface="Times New Roman" panose="02020603050405020304" pitchFamily="18" charset="0"/>
              <a:ea typeface="Times New Roman"/>
              <a:cs typeface="Times New Roman" panose="02020603050405020304" pitchFamily="18" charset="0"/>
            </a:endParaRPr>
          </a:p>
        </p:txBody>
      </p:sp>
      <p:sp>
        <p:nvSpPr>
          <p:cNvPr id="4" name="Rectangle 3"/>
          <p:cNvSpPr/>
          <p:nvPr/>
        </p:nvSpPr>
        <p:spPr>
          <a:xfrm>
            <a:off x="750564" y="-35120"/>
            <a:ext cx="7696200" cy="646331"/>
          </a:xfrm>
          <a:prstGeom prst="rect">
            <a:avLst/>
          </a:prstGeom>
        </p:spPr>
        <p:txBody>
          <a:bodyPr wrap="square">
            <a:spAutoFit/>
          </a:bodyPr>
          <a:lstStyle/>
          <a:p>
            <a:pPr lvl="0" algn="just">
              <a:lnSpc>
                <a:spcPct val="150000"/>
              </a:lnSpc>
            </a:pPr>
            <a:r>
              <a:rPr lang="en-US" sz="2400" b="1" cap="all"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1.1. </a:t>
            </a:r>
            <a:r>
              <a:rPr lang="en-US" sz="2400" b="1" cap="all"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Khái</a:t>
            </a:r>
            <a:r>
              <a:rPr lang="en-US" sz="2400" b="1" cap="all"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cap="all"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niệm</a:t>
            </a:r>
            <a:r>
              <a:rPr lang="en-US" sz="2400" b="1" cap="all"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cap="all"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về</a:t>
            </a:r>
            <a:r>
              <a:rPr lang="en-US" sz="2400" b="1" cap="all"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cap="all"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hành</a:t>
            </a:r>
            <a:r>
              <a:rPr lang="en-US" sz="2400" b="1" cap="all"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cap="all"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lang</a:t>
            </a:r>
            <a:r>
              <a:rPr lang="en-US" sz="2400" b="1" cap="all"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cap="all"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vận</a:t>
            </a:r>
            <a:r>
              <a:rPr lang="en-US" sz="2400" b="1" cap="all"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cap="all" dirty="0" err="1"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tải</a:t>
            </a:r>
            <a:endParaRPr lang="en-US" sz="2400" b="1" cap="all"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079832672"/>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2" name="TextBox 1"/>
              <p:cNvSpPr txBox="1"/>
              <p:nvPr/>
            </p:nvSpPr>
            <p:spPr>
              <a:xfrm>
                <a:off x="609600" y="1981200"/>
                <a:ext cx="7315200" cy="2059090"/>
              </a:xfrm>
              <a:prstGeom prst="rect">
                <a:avLst/>
              </a:prstGeom>
              <a:noFill/>
            </p:spPr>
            <p:txBody>
              <a:bodyPr wrap="square" rtlCol="0">
                <a:spAutoFit/>
              </a:bodyPr>
              <a:lstStyle/>
              <a:p>
                <a:pPr marL="1090613" lvl="0" indent="-58738">
                  <a:buFont typeface="Wingdings" panose="05000000000000000000" pitchFamily="2" charset="2"/>
                  <a:buChar char="q"/>
                </a:pPr>
                <a:r>
                  <a:rPr lang="en-US" sz="3600" dirty="0">
                    <a:solidFill>
                      <a:prstClr val="black"/>
                    </a:solidFill>
                    <a:latin typeface="Times New Roman" panose="02020603050405020304" pitchFamily="18" charset="0"/>
                    <a:cs typeface="Times New Roman" panose="02020603050405020304" pitchFamily="18" charset="0"/>
                  </a:rPr>
                  <a:t>Theo </a:t>
                </a:r>
                <a:r>
                  <a:rPr lang="en-US" sz="3600" dirty="0" err="1">
                    <a:solidFill>
                      <a:prstClr val="black"/>
                    </a:solidFill>
                    <a:latin typeface="Times New Roman" panose="02020603050405020304" pitchFamily="18" charset="0"/>
                    <a:cs typeface="Times New Roman" panose="02020603050405020304" pitchFamily="18" charset="0"/>
                  </a:rPr>
                  <a:t>không</a:t>
                </a:r>
                <a:r>
                  <a:rPr lang="en-US" sz="3600" dirty="0">
                    <a:solidFill>
                      <a:prstClr val="black"/>
                    </a:solidFill>
                    <a:latin typeface="Times New Roman" panose="02020603050405020304" pitchFamily="18" charset="0"/>
                    <a:cs typeface="Times New Roman" panose="02020603050405020304" pitchFamily="18" charset="0"/>
                  </a:rPr>
                  <a:t> </a:t>
                </a:r>
                <a:r>
                  <a:rPr lang="en-US" sz="3600" dirty="0" err="1">
                    <a:solidFill>
                      <a:prstClr val="black"/>
                    </a:solidFill>
                    <a:latin typeface="Times New Roman" panose="02020603050405020304" pitchFamily="18" charset="0"/>
                    <a:cs typeface="Times New Roman" panose="02020603050405020304" pitchFamily="18" charset="0"/>
                  </a:rPr>
                  <a:t>gian</a:t>
                </a:r>
                <a:r>
                  <a:rPr lang="en-US" sz="3600" dirty="0">
                    <a:solidFill>
                      <a:prstClr val="black"/>
                    </a:solidFill>
                    <a:latin typeface="Times New Roman" panose="02020603050405020304" pitchFamily="18" charset="0"/>
                    <a:cs typeface="Times New Roman" panose="02020603050405020304" pitchFamily="18" charset="0"/>
                  </a:rPr>
                  <a:t>.</a:t>
                </a:r>
              </a:p>
              <a:p>
                <a:pPr marL="1031875" lvl="0"/>
                <a:endParaRPr lang="en-US" sz="3600" dirty="0">
                  <a:solidFill>
                    <a:prstClr val="black"/>
                  </a:solidFill>
                  <a:latin typeface="Times New Roman" panose="02020603050405020304" pitchFamily="18" charset="0"/>
                  <a:cs typeface="Times New Roman" panose="02020603050405020304" pitchFamily="18" charset="0"/>
                </a:endParaRPr>
              </a:p>
              <a:p>
                <a:pPr marL="1031875" lvl="0" algn="ctr"/>
                <a14:m>
                  <m:oMath xmlns:m="http://schemas.openxmlformats.org/officeDocument/2006/math">
                    <m:sSub>
                      <m:sSubPr>
                        <m:ctrlPr>
                          <a:rPr lang="en-US" sz="3600" i="1" dirty="0">
                            <a:solidFill>
                              <a:prstClr val="black"/>
                            </a:solidFill>
                            <a:latin typeface="Cambria Math" panose="02040503050406030204" pitchFamily="18" charset="0"/>
                            <a:cs typeface="Times New Roman" panose="02020603050405020304" pitchFamily="18" charset="0"/>
                          </a:rPr>
                        </m:ctrlPr>
                      </m:sSubPr>
                      <m:e>
                        <m:r>
                          <a:rPr lang="en-US" sz="3600" i="1" dirty="0">
                            <a:solidFill>
                              <a:prstClr val="black"/>
                            </a:solidFill>
                            <a:latin typeface="Cambria Math"/>
                            <a:ea typeface="Cambria Math"/>
                            <a:cs typeface="Times New Roman" panose="02020603050405020304" pitchFamily="18" charset="0"/>
                          </a:rPr>
                          <m:t>𝛿</m:t>
                        </m:r>
                      </m:e>
                      <m:sub>
                        <m:r>
                          <a:rPr lang="en-US" sz="3600" i="1" dirty="0">
                            <a:solidFill>
                              <a:prstClr val="black"/>
                            </a:solidFill>
                            <a:latin typeface="Cambria Math"/>
                            <a:ea typeface="Cambria Math"/>
                            <a:cs typeface="Times New Roman" panose="02020603050405020304" pitchFamily="18" charset="0"/>
                          </a:rPr>
                          <m:t>𝑘</m:t>
                        </m:r>
                      </m:sub>
                    </m:sSub>
                  </m:oMath>
                </a14:m>
                <a:r>
                  <a:rPr lang="en-US" sz="3600" dirty="0">
                    <a:solidFill>
                      <a:prstClr val="black"/>
                    </a:solidFill>
                    <a:cs typeface="Times New Roman" panose="02020603050405020304" pitchFamily="18" charset="0"/>
                  </a:rPr>
                  <a:t>=</a:t>
                </a:r>
                <a14:m>
                  <m:oMath xmlns:m="http://schemas.openxmlformats.org/officeDocument/2006/math">
                    <m:f>
                      <m:fPr>
                        <m:ctrlPr>
                          <a:rPr lang="en-US" sz="3600" i="1">
                            <a:solidFill>
                              <a:prstClr val="black"/>
                            </a:solidFill>
                            <a:latin typeface="Cambria Math" panose="02040503050406030204" pitchFamily="18" charset="0"/>
                            <a:cs typeface="Times New Roman" panose="02020603050405020304" pitchFamily="18" charset="0"/>
                          </a:rPr>
                        </m:ctrlPr>
                      </m:fPr>
                      <m:num>
                        <m:sSub>
                          <m:sSubPr>
                            <m:ctrlPr>
                              <a:rPr lang="en-US" sz="3600" i="1">
                                <a:solidFill>
                                  <a:prstClr val="black"/>
                                </a:solidFill>
                                <a:latin typeface="Cambria Math" panose="02040503050406030204" pitchFamily="18" charset="0"/>
                                <a:cs typeface="Times New Roman" panose="02020603050405020304" pitchFamily="18" charset="0"/>
                              </a:rPr>
                            </m:ctrlPr>
                          </m:sSubPr>
                          <m:e>
                            <m:r>
                              <a:rPr lang="en-US" sz="3600" i="1">
                                <a:solidFill>
                                  <a:prstClr val="black"/>
                                </a:solidFill>
                                <a:latin typeface="Cambria Math"/>
                                <a:cs typeface="Times New Roman" panose="02020603050405020304" pitchFamily="18" charset="0"/>
                              </a:rPr>
                              <m:t>𝑄</m:t>
                            </m:r>
                          </m:e>
                          <m:sub>
                            <m:r>
                              <a:rPr lang="en-US" sz="3600" i="1">
                                <a:solidFill>
                                  <a:prstClr val="black"/>
                                </a:solidFill>
                                <a:latin typeface="Cambria Math"/>
                                <a:cs typeface="Times New Roman" panose="02020603050405020304" pitchFamily="18" charset="0"/>
                              </a:rPr>
                              <m:t>đ</m:t>
                            </m:r>
                          </m:sub>
                        </m:sSub>
                      </m:num>
                      <m:den>
                        <m:sSub>
                          <m:sSubPr>
                            <m:ctrlPr>
                              <a:rPr lang="en-US" sz="3600" i="1">
                                <a:solidFill>
                                  <a:prstClr val="black"/>
                                </a:solidFill>
                                <a:latin typeface="Cambria Math" panose="02040503050406030204" pitchFamily="18" charset="0"/>
                                <a:cs typeface="Times New Roman" panose="02020603050405020304" pitchFamily="18" charset="0"/>
                              </a:rPr>
                            </m:ctrlPr>
                          </m:sSubPr>
                          <m:e>
                            <m:r>
                              <a:rPr lang="en-US" sz="3600" i="1">
                                <a:solidFill>
                                  <a:prstClr val="black"/>
                                </a:solidFill>
                                <a:latin typeface="Cambria Math"/>
                                <a:cs typeface="Times New Roman" panose="02020603050405020304" pitchFamily="18" charset="0"/>
                              </a:rPr>
                              <m:t>𝑄</m:t>
                            </m:r>
                          </m:e>
                          <m:sub>
                            <m:r>
                              <a:rPr lang="en-US" sz="3600" i="1">
                                <a:solidFill>
                                  <a:prstClr val="black"/>
                                </a:solidFill>
                                <a:latin typeface="Cambria Math"/>
                                <a:cs typeface="Times New Roman" panose="02020603050405020304" pitchFamily="18" charset="0"/>
                              </a:rPr>
                              <m:t>𝑉</m:t>
                            </m:r>
                          </m:sub>
                        </m:sSub>
                      </m:den>
                    </m:f>
                  </m:oMath>
                </a14:m>
                <a:endParaRPr lang="en-US" sz="3600" dirty="0">
                  <a:solidFill>
                    <a:prstClr val="black"/>
                  </a:solidFill>
                  <a:latin typeface="Times New Roman" panose="02020603050405020304" pitchFamily="18" charset="0"/>
                  <a:cs typeface="Times New Roman" panose="02020603050405020304" pitchFamily="18" charset="0"/>
                </a:endParaRPr>
              </a:p>
            </p:txBody>
          </p:sp>
        </mc:Choice>
        <mc:Fallback xmlns="">
          <p:sp>
            <p:nvSpPr>
              <p:cNvPr id="2" name="TextBox 1"/>
              <p:cNvSpPr txBox="1">
                <a:spLocks noRot="1" noChangeAspect="1" noMove="1" noResize="1" noEditPoints="1" noAdjustHandles="1" noChangeArrowheads="1" noChangeShapeType="1" noTextEdit="1"/>
              </p:cNvSpPr>
              <p:nvPr/>
            </p:nvSpPr>
            <p:spPr>
              <a:xfrm>
                <a:off x="609600" y="1981200"/>
                <a:ext cx="7315200" cy="2059090"/>
              </a:xfrm>
              <a:prstGeom prst="rect">
                <a:avLst/>
              </a:prstGeom>
              <a:blipFill>
                <a:blip r:embed="rId3"/>
                <a:stretch>
                  <a:fillRect t="-4734" b="-888"/>
                </a:stretch>
              </a:blipFill>
            </p:spPr>
            <p:txBody>
              <a:bodyPr/>
              <a:lstStyle/>
              <a:p>
                <a:r>
                  <a:rPr lang="en-US">
                    <a:noFill/>
                  </a:rPr>
                  <a:t> </a:t>
                </a:r>
              </a:p>
            </p:txBody>
          </p:sp>
        </mc:Fallback>
      </mc:AlternateContent>
      <p:sp>
        <p:nvSpPr>
          <p:cNvPr id="3" name="Rectangle 2"/>
          <p:cNvSpPr/>
          <p:nvPr/>
        </p:nvSpPr>
        <p:spPr>
          <a:xfrm>
            <a:off x="2514600" y="404965"/>
            <a:ext cx="4168129" cy="742511"/>
          </a:xfrm>
          <a:prstGeom prst="rect">
            <a:avLst/>
          </a:prstGeom>
        </p:spPr>
        <p:txBody>
          <a:bodyPr wrap="none">
            <a:spAutoFit/>
          </a:bodyPr>
          <a:lstStyle/>
          <a:p>
            <a:pPr marL="457200" lvl="0" indent="-457200">
              <a:lnSpc>
                <a:spcPct val="150000"/>
              </a:lnSpc>
              <a:buFont typeface="Wingdings" panose="05000000000000000000" pitchFamily="2" charset="2"/>
              <a:buChar char="v"/>
            </a:pPr>
            <a:r>
              <a:rPr lang="en-US" sz="3200" b="1" i="1" dirty="0" err="1" smtClean="0">
                <a:solidFill>
                  <a:srgbClr val="FF0000"/>
                </a:solidFill>
                <a:latin typeface="Times New Roman" panose="02020603050405020304" pitchFamily="18" charset="0"/>
                <a:ea typeface="Times New Roman"/>
                <a:cs typeface="Times New Roman" panose="02020603050405020304" pitchFamily="18" charset="0"/>
              </a:rPr>
              <a:t>Nhu</a:t>
            </a:r>
            <a:r>
              <a:rPr lang="en-US" sz="3200" b="1" i="1" dirty="0" smtClean="0">
                <a:solidFill>
                  <a:srgbClr val="FF0000"/>
                </a:solidFill>
                <a:latin typeface="Times New Roman" panose="02020603050405020304" pitchFamily="18" charset="0"/>
                <a:ea typeface="Times New Roman"/>
                <a:cs typeface="Times New Roman" panose="02020603050405020304" pitchFamily="18" charset="0"/>
              </a:rPr>
              <a:t> </a:t>
            </a:r>
            <a:r>
              <a:rPr lang="en-US" sz="3200" b="1" i="1" dirty="0" err="1">
                <a:solidFill>
                  <a:srgbClr val="FF0000"/>
                </a:solidFill>
                <a:latin typeface="Times New Roman" panose="02020603050405020304" pitchFamily="18" charset="0"/>
                <a:ea typeface="Times New Roman"/>
                <a:cs typeface="Times New Roman" panose="02020603050405020304" pitchFamily="18" charset="0"/>
              </a:rPr>
              <a:t>cầu</a:t>
            </a:r>
            <a:r>
              <a:rPr lang="en-US" sz="3200" b="1" i="1" dirty="0">
                <a:solidFill>
                  <a:srgbClr val="FF0000"/>
                </a:solidFill>
                <a:latin typeface="Times New Roman" panose="02020603050405020304" pitchFamily="18" charset="0"/>
                <a:ea typeface="Times New Roman"/>
                <a:cs typeface="Times New Roman" panose="02020603050405020304" pitchFamily="18" charset="0"/>
              </a:rPr>
              <a:t> </a:t>
            </a:r>
            <a:r>
              <a:rPr lang="en-US" sz="3200" b="1" i="1" dirty="0" err="1">
                <a:solidFill>
                  <a:srgbClr val="FF0000"/>
                </a:solidFill>
                <a:latin typeface="Times New Roman" panose="02020603050405020304" pitchFamily="18" charset="0"/>
                <a:ea typeface="Times New Roman"/>
                <a:cs typeface="Times New Roman" panose="02020603050405020304" pitchFamily="18" charset="0"/>
              </a:rPr>
              <a:t>vận</a:t>
            </a:r>
            <a:r>
              <a:rPr lang="en-US" sz="3200" b="1" i="1" dirty="0">
                <a:solidFill>
                  <a:srgbClr val="FF0000"/>
                </a:solidFill>
                <a:latin typeface="Times New Roman" panose="02020603050405020304" pitchFamily="18" charset="0"/>
                <a:ea typeface="Times New Roman"/>
                <a:cs typeface="Times New Roman" panose="02020603050405020304" pitchFamily="18" charset="0"/>
              </a:rPr>
              <a:t> </a:t>
            </a:r>
            <a:r>
              <a:rPr lang="en-US" sz="3200" b="1" i="1" dirty="0" err="1">
                <a:solidFill>
                  <a:srgbClr val="FF0000"/>
                </a:solidFill>
                <a:latin typeface="Times New Roman" panose="02020603050405020304" pitchFamily="18" charset="0"/>
                <a:ea typeface="Times New Roman"/>
                <a:cs typeface="Times New Roman" panose="02020603050405020304" pitchFamily="18" charset="0"/>
              </a:rPr>
              <a:t>chuyển</a:t>
            </a:r>
            <a:endParaRPr lang="en-US" sz="3200" b="1" i="1" dirty="0">
              <a:solidFill>
                <a:srgbClr val="FF0000"/>
              </a:solidFill>
              <a:latin typeface="Times New Roman" panose="02020603050405020304" pitchFamily="18" charset="0"/>
              <a:ea typeface="Times New Roman"/>
              <a:cs typeface="Times New Roman" panose="02020603050405020304" pitchFamily="18" charset="0"/>
            </a:endParaRPr>
          </a:p>
        </p:txBody>
      </p:sp>
      <p:sp>
        <p:nvSpPr>
          <p:cNvPr id="4" name="Rectangle 3"/>
          <p:cNvSpPr/>
          <p:nvPr/>
        </p:nvSpPr>
        <p:spPr>
          <a:xfrm>
            <a:off x="750564" y="-35120"/>
            <a:ext cx="7696200" cy="646331"/>
          </a:xfrm>
          <a:prstGeom prst="rect">
            <a:avLst/>
          </a:prstGeom>
        </p:spPr>
        <p:txBody>
          <a:bodyPr wrap="square">
            <a:spAutoFit/>
          </a:bodyPr>
          <a:lstStyle/>
          <a:p>
            <a:pPr lvl="0" algn="just">
              <a:lnSpc>
                <a:spcPct val="150000"/>
              </a:lnSpc>
            </a:pPr>
            <a:r>
              <a:rPr lang="en-US" sz="2400" b="1" cap="all"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1.1. </a:t>
            </a:r>
            <a:r>
              <a:rPr lang="en-US" sz="2400" b="1" cap="all"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Khái</a:t>
            </a:r>
            <a:r>
              <a:rPr lang="en-US" sz="2400" b="1" cap="all"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cap="all"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niệm</a:t>
            </a:r>
            <a:r>
              <a:rPr lang="en-US" sz="2400" b="1" cap="all"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cap="all"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về</a:t>
            </a:r>
            <a:r>
              <a:rPr lang="en-US" sz="2400" b="1" cap="all"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cap="all"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hành</a:t>
            </a:r>
            <a:r>
              <a:rPr lang="en-US" sz="2400" b="1" cap="all"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cap="all"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lang</a:t>
            </a:r>
            <a:r>
              <a:rPr lang="en-US" sz="2400" b="1" cap="all"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cap="all"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vận</a:t>
            </a:r>
            <a:r>
              <a:rPr lang="en-US" sz="2400" b="1" cap="all"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cap="all" dirty="0" err="1"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tải</a:t>
            </a:r>
            <a:endParaRPr lang="en-US" sz="2400" b="1" cap="all"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endParaRPr>
          </a:p>
        </p:txBody>
      </p:sp>
      <p:sp>
        <p:nvSpPr>
          <p:cNvPr id="5" name="Rectangle 4"/>
          <p:cNvSpPr/>
          <p:nvPr/>
        </p:nvSpPr>
        <p:spPr>
          <a:xfrm>
            <a:off x="381000" y="1183325"/>
            <a:ext cx="4887877" cy="523220"/>
          </a:xfrm>
          <a:prstGeom prst="rect">
            <a:avLst/>
          </a:prstGeom>
        </p:spPr>
        <p:txBody>
          <a:bodyPr wrap="none">
            <a:spAutoFit/>
          </a:bodyPr>
          <a:lstStyle/>
          <a:p>
            <a:pPr algn="ctr"/>
            <a:r>
              <a:rPr lang="en-US" sz="2800" b="1" dirty="0" err="1">
                <a:latin typeface="Times New Roman" panose="02020603050405020304" pitchFamily="18" charset="0"/>
                <a:cs typeface="Times New Roman" panose="02020603050405020304" pitchFamily="18" charset="0"/>
              </a:rPr>
              <a:t>Biến</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động</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nhu</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cầu</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vận</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chuyển</a:t>
            </a:r>
            <a:endParaRPr lang="en-US" sz="28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629613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28600" y="0"/>
            <a:ext cx="8494633" cy="523220"/>
          </a:xfrm>
          <a:prstGeom prst="rect">
            <a:avLst/>
          </a:prstGeom>
        </p:spPr>
        <p:txBody>
          <a:bodyPr wrap="none">
            <a:spAutoFit/>
          </a:bodyPr>
          <a:lstStyle/>
          <a:p>
            <a:r>
              <a:rPr lang="en-US" sz="2800" b="1" cap="all" dirty="0" smtClean="0">
                <a:latin typeface="Times New Roman" panose="02020603050405020304" pitchFamily="18" charset="0"/>
                <a:ea typeface="Calibri" panose="020F0502020204030204" pitchFamily="34" charset="0"/>
              </a:rPr>
              <a:t>1.2. </a:t>
            </a:r>
            <a:r>
              <a:rPr lang="en-US" sz="2800" b="1" cap="all" dirty="0" err="1" smtClean="0">
                <a:latin typeface="Times New Roman" panose="02020603050405020304" pitchFamily="18" charset="0"/>
                <a:ea typeface="Calibri" panose="020F0502020204030204" pitchFamily="34" charset="0"/>
              </a:rPr>
              <a:t>Các</a:t>
            </a:r>
            <a:r>
              <a:rPr lang="en-US" sz="2800" b="1" cap="all" dirty="0" smtClean="0">
                <a:latin typeface="Times New Roman" panose="02020603050405020304" pitchFamily="18" charset="0"/>
                <a:ea typeface="Calibri" panose="020F0502020204030204" pitchFamily="34" charset="0"/>
              </a:rPr>
              <a:t> </a:t>
            </a:r>
            <a:r>
              <a:rPr lang="en-US" sz="2800" b="1" cap="all" dirty="0" err="1">
                <a:latin typeface="Times New Roman" panose="02020603050405020304" pitchFamily="18" charset="0"/>
                <a:ea typeface="Calibri" panose="020F0502020204030204" pitchFamily="34" charset="0"/>
              </a:rPr>
              <a:t>hành</a:t>
            </a:r>
            <a:r>
              <a:rPr lang="en-US" sz="2800" b="1" cap="all" dirty="0">
                <a:latin typeface="Times New Roman" panose="02020603050405020304" pitchFamily="18" charset="0"/>
                <a:ea typeface="Calibri" panose="020F0502020204030204" pitchFamily="34" charset="0"/>
              </a:rPr>
              <a:t> </a:t>
            </a:r>
            <a:r>
              <a:rPr lang="en-US" sz="2800" b="1" cap="all" dirty="0" err="1">
                <a:latin typeface="Times New Roman" panose="02020603050405020304" pitchFamily="18" charset="0"/>
                <a:ea typeface="Calibri" panose="020F0502020204030204" pitchFamily="34" charset="0"/>
              </a:rPr>
              <a:t>lang</a:t>
            </a:r>
            <a:r>
              <a:rPr lang="en-US" sz="2800" b="1" cap="all" dirty="0">
                <a:latin typeface="Times New Roman" panose="02020603050405020304" pitchFamily="18" charset="0"/>
                <a:ea typeface="Calibri" panose="020F0502020204030204" pitchFamily="34" charset="0"/>
              </a:rPr>
              <a:t> </a:t>
            </a:r>
            <a:r>
              <a:rPr lang="en-US" sz="2800" b="1" cap="all" dirty="0" err="1">
                <a:latin typeface="Times New Roman" panose="02020603050405020304" pitchFamily="18" charset="0"/>
                <a:ea typeface="Calibri" panose="020F0502020204030204" pitchFamily="34" charset="0"/>
              </a:rPr>
              <a:t>vận</a:t>
            </a:r>
            <a:r>
              <a:rPr lang="en-US" sz="2800" b="1" cap="all" dirty="0">
                <a:latin typeface="Times New Roman" panose="02020603050405020304" pitchFamily="18" charset="0"/>
                <a:ea typeface="Calibri" panose="020F0502020204030204" pitchFamily="34" charset="0"/>
              </a:rPr>
              <a:t> </a:t>
            </a:r>
            <a:r>
              <a:rPr lang="en-US" sz="2800" b="1" cap="all" dirty="0" err="1">
                <a:latin typeface="Times New Roman" panose="02020603050405020304" pitchFamily="18" charset="0"/>
                <a:ea typeface="Calibri" panose="020F0502020204030204" pitchFamily="34" charset="0"/>
              </a:rPr>
              <a:t>tải</a:t>
            </a:r>
            <a:r>
              <a:rPr lang="en-US" sz="2800" b="1" cap="all" dirty="0">
                <a:latin typeface="Times New Roman" panose="02020603050405020304" pitchFamily="18" charset="0"/>
                <a:ea typeface="Calibri" panose="020F0502020204030204" pitchFamily="34" charset="0"/>
              </a:rPr>
              <a:t> </a:t>
            </a:r>
            <a:r>
              <a:rPr lang="en-US" sz="2800" b="1" cap="all" dirty="0" err="1">
                <a:latin typeface="Times New Roman" panose="02020603050405020304" pitchFamily="18" charset="0"/>
                <a:ea typeface="Calibri" panose="020F0502020204030204" pitchFamily="34" charset="0"/>
              </a:rPr>
              <a:t>trên</a:t>
            </a:r>
            <a:r>
              <a:rPr lang="en-US" sz="2800" b="1" cap="all" dirty="0">
                <a:latin typeface="Times New Roman" panose="02020603050405020304" pitchFamily="18" charset="0"/>
                <a:ea typeface="Calibri" panose="020F0502020204030204" pitchFamily="34" charset="0"/>
              </a:rPr>
              <a:t> </a:t>
            </a:r>
            <a:r>
              <a:rPr lang="en-US" sz="2800" b="1" cap="all" dirty="0" err="1">
                <a:latin typeface="Times New Roman" panose="02020603050405020304" pitchFamily="18" charset="0"/>
                <a:ea typeface="Calibri" panose="020F0502020204030204" pitchFamily="34" charset="0"/>
              </a:rPr>
              <a:t>thế</a:t>
            </a:r>
            <a:r>
              <a:rPr lang="en-US" sz="2800" b="1" cap="all" dirty="0">
                <a:latin typeface="Times New Roman" panose="02020603050405020304" pitchFamily="18" charset="0"/>
                <a:ea typeface="Calibri" panose="020F0502020204030204" pitchFamily="34" charset="0"/>
              </a:rPr>
              <a:t> </a:t>
            </a:r>
            <a:r>
              <a:rPr lang="en-US" sz="2800" b="1" cap="all" dirty="0" err="1">
                <a:latin typeface="Times New Roman" panose="02020603050405020304" pitchFamily="18" charset="0"/>
                <a:ea typeface="Calibri" panose="020F0502020204030204" pitchFamily="34" charset="0"/>
              </a:rPr>
              <a:t>giới</a:t>
            </a:r>
            <a:r>
              <a:rPr lang="en-US" sz="2800" b="1" cap="all" dirty="0">
                <a:latin typeface="Times New Roman" panose="02020603050405020304" pitchFamily="18" charset="0"/>
                <a:ea typeface="Calibri" panose="020F0502020204030204" pitchFamily="34" charset="0"/>
              </a:rPr>
              <a:t>	</a:t>
            </a:r>
            <a:endParaRPr lang="en-US" sz="2800" b="1" cap="all" dirty="0"/>
          </a:p>
        </p:txBody>
      </p:sp>
      <p:pic>
        <p:nvPicPr>
          <p:cNvPr id="3" name="Picture 2"/>
          <p:cNvPicPr>
            <a:picLocks noChangeAspect="1"/>
          </p:cNvPicPr>
          <p:nvPr/>
        </p:nvPicPr>
        <p:blipFill>
          <a:blip r:embed="rId3"/>
          <a:stretch>
            <a:fillRect/>
          </a:stretch>
        </p:blipFill>
        <p:spPr>
          <a:xfrm>
            <a:off x="381000" y="457200"/>
            <a:ext cx="8583755" cy="7010400"/>
          </a:xfrm>
          <a:prstGeom prst="rect">
            <a:avLst/>
          </a:prstGeom>
        </p:spPr>
      </p:pic>
    </p:spTree>
    <p:extLst>
      <p:ext uri="{BB962C8B-B14F-4D97-AF65-F5344CB8AC3E}">
        <p14:creationId xmlns:p14="http://schemas.microsoft.com/office/powerpoint/2010/main" val="4222129820"/>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a:stretch>
            <a:fillRect/>
          </a:stretch>
        </p:blipFill>
        <p:spPr>
          <a:xfrm>
            <a:off x="38100" y="1143000"/>
            <a:ext cx="9105900" cy="5715000"/>
          </a:xfrm>
          <a:prstGeom prst="rect">
            <a:avLst/>
          </a:prstGeom>
        </p:spPr>
      </p:pic>
      <p:sp>
        <p:nvSpPr>
          <p:cNvPr id="3" name="Rectangle 2"/>
          <p:cNvSpPr/>
          <p:nvPr/>
        </p:nvSpPr>
        <p:spPr>
          <a:xfrm>
            <a:off x="-76200" y="-76200"/>
            <a:ext cx="7588231" cy="661207"/>
          </a:xfrm>
          <a:prstGeom prst="rect">
            <a:avLst/>
          </a:prstGeom>
        </p:spPr>
        <p:txBody>
          <a:bodyPr wrap="none">
            <a:spAutoFit/>
          </a:bodyPr>
          <a:lstStyle/>
          <a:p>
            <a:pPr marR="0" lvl="1" algn="just">
              <a:lnSpc>
                <a:spcPct val="150000"/>
              </a:lnSpc>
              <a:spcBef>
                <a:spcPts val="0"/>
              </a:spcBef>
              <a:spcAft>
                <a:spcPts val="0"/>
              </a:spcAft>
            </a:pPr>
            <a:r>
              <a:rPr lang="en-US" sz="2800" b="1" cap="all" dirty="0" smtClean="0">
                <a:solidFill>
                  <a:srgbClr val="000000"/>
                </a:solidFill>
                <a:latin typeface="Times New Roman" panose="02020603050405020304" pitchFamily="18" charset="0"/>
                <a:ea typeface="Times New Roman" panose="02020603050405020304" pitchFamily="18" charset="0"/>
              </a:rPr>
              <a:t>1.3. </a:t>
            </a:r>
            <a:r>
              <a:rPr lang="en-US" sz="2800" b="1" cap="all" dirty="0" err="1" smtClean="0">
                <a:solidFill>
                  <a:srgbClr val="000000"/>
                </a:solidFill>
                <a:latin typeface="Times New Roman" panose="02020603050405020304" pitchFamily="18" charset="0"/>
                <a:ea typeface="Times New Roman" panose="02020603050405020304" pitchFamily="18" charset="0"/>
              </a:rPr>
              <a:t>Các</a:t>
            </a:r>
            <a:r>
              <a:rPr lang="en-US" sz="2800" b="1" cap="all" dirty="0" smtClean="0">
                <a:solidFill>
                  <a:srgbClr val="000000"/>
                </a:solidFill>
                <a:latin typeface="Times New Roman" panose="02020603050405020304" pitchFamily="18" charset="0"/>
                <a:ea typeface="Times New Roman" panose="02020603050405020304" pitchFamily="18" charset="0"/>
              </a:rPr>
              <a:t> </a:t>
            </a:r>
            <a:r>
              <a:rPr lang="en-US" sz="2800" b="1" cap="all" dirty="0" err="1">
                <a:solidFill>
                  <a:srgbClr val="000000"/>
                </a:solidFill>
                <a:latin typeface="Times New Roman" panose="02020603050405020304" pitchFamily="18" charset="0"/>
                <a:ea typeface="Times New Roman" panose="02020603050405020304" pitchFamily="18" charset="0"/>
              </a:rPr>
              <a:t>hành</a:t>
            </a:r>
            <a:r>
              <a:rPr lang="en-US" sz="2800" b="1" cap="all" dirty="0">
                <a:solidFill>
                  <a:srgbClr val="000000"/>
                </a:solidFill>
                <a:latin typeface="Times New Roman" panose="02020603050405020304" pitchFamily="18" charset="0"/>
                <a:ea typeface="Times New Roman" panose="02020603050405020304" pitchFamily="18" charset="0"/>
              </a:rPr>
              <a:t> </a:t>
            </a:r>
            <a:r>
              <a:rPr lang="en-US" sz="2800" b="1" cap="all" dirty="0" err="1">
                <a:solidFill>
                  <a:srgbClr val="000000"/>
                </a:solidFill>
                <a:latin typeface="Times New Roman" panose="02020603050405020304" pitchFamily="18" charset="0"/>
                <a:ea typeface="Times New Roman" panose="02020603050405020304" pitchFamily="18" charset="0"/>
              </a:rPr>
              <a:t>lang</a:t>
            </a:r>
            <a:r>
              <a:rPr lang="en-US" sz="2800" b="1" cap="all" dirty="0">
                <a:solidFill>
                  <a:srgbClr val="000000"/>
                </a:solidFill>
                <a:latin typeface="Times New Roman" panose="02020603050405020304" pitchFamily="18" charset="0"/>
                <a:ea typeface="Times New Roman" panose="02020603050405020304" pitchFamily="18" charset="0"/>
              </a:rPr>
              <a:t> </a:t>
            </a:r>
            <a:r>
              <a:rPr lang="en-US" sz="2800" b="1" cap="all" dirty="0" err="1">
                <a:solidFill>
                  <a:srgbClr val="000000"/>
                </a:solidFill>
                <a:latin typeface="Times New Roman" panose="02020603050405020304" pitchFamily="18" charset="0"/>
                <a:ea typeface="Times New Roman" panose="02020603050405020304" pitchFamily="18" charset="0"/>
              </a:rPr>
              <a:t>vận</a:t>
            </a:r>
            <a:r>
              <a:rPr lang="en-US" sz="2800" b="1" cap="all" dirty="0">
                <a:solidFill>
                  <a:srgbClr val="000000"/>
                </a:solidFill>
                <a:latin typeface="Times New Roman" panose="02020603050405020304" pitchFamily="18" charset="0"/>
                <a:ea typeface="Times New Roman" panose="02020603050405020304" pitchFamily="18" charset="0"/>
              </a:rPr>
              <a:t> </a:t>
            </a:r>
            <a:r>
              <a:rPr lang="en-US" sz="2800" b="1" cap="all" dirty="0" err="1">
                <a:solidFill>
                  <a:srgbClr val="000000"/>
                </a:solidFill>
                <a:latin typeface="Times New Roman" panose="02020603050405020304" pitchFamily="18" charset="0"/>
                <a:ea typeface="Times New Roman" panose="02020603050405020304" pitchFamily="18" charset="0"/>
              </a:rPr>
              <a:t>tải</a:t>
            </a:r>
            <a:r>
              <a:rPr lang="en-US" sz="2800" b="1" cap="all" dirty="0">
                <a:solidFill>
                  <a:srgbClr val="000000"/>
                </a:solidFill>
                <a:latin typeface="Times New Roman" panose="02020603050405020304" pitchFamily="18" charset="0"/>
                <a:ea typeface="Times New Roman" panose="02020603050405020304" pitchFamily="18" charset="0"/>
              </a:rPr>
              <a:t> ở ASEAN</a:t>
            </a:r>
            <a:endParaRPr lang="en-US" sz="2800" b="1" cap="all" dirty="0">
              <a:solidFill>
                <a:srgbClr val="000000"/>
              </a:solidFill>
              <a:effectLst/>
              <a:latin typeface="Times New Roman" panose="02020603050405020304" pitchFamily="18" charset="0"/>
              <a:ea typeface="Times New Roman" panose="02020603050405020304" pitchFamily="18" charset="0"/>
            </a:endParaRPr>
          </a:p>
        </p:txBody>
      </p:sp>
      <p:sp>
        <p:nvSpPr>
          <p:cNvPr id="5" name="Rectangle 4"/>
          <p:cNvSpPr/>
          <p:nvPr/>
        </p:nvSpPr>
        <p:spPr>
          <a:xfrm>
            <a:off x="2743200" y="585007"/>
            <a:ext cx="4288353" cy="461665"/>
          </a:xfrm>
          <a:prstGeom prst="rect">
            <a:avLst/>
          </a:prstGeom>
        </p:spPr>
        <p:txBody>
          <a:bodyPr wrap="none">
            <a:spAutoFit/>
          </a:bodyPr>
          <a:lstStyle/>
          <a:p>
            <a:r>
              <a:rPr lang="en-US" sz="2400" b="1" dirty="0">
                <a:solidFill>
                  <a:srgbClr val="FF0000"/>
                </a:solidFill>
              </a:rPr>
              <a:t>H</a:t>
            </a:r>
            <a:r>
              <a:rPr lang="vi-VN" sz="2400" b="1" dirty="0" smtClean="0">
                <a:solidFill>
                  <a:srgbClr val="FF0000"/>
                </a:solidFill>
              </a:rPr>
              <a:t>ành </a:t>
            </a:r>
            <a:r>
              <a:rPr lang="vi-VN" sz="2400" b="1" dirty="0">
                <a:solidFill>
                  <a:srgbClr val="FF0000"/>
                </a:solidFill>
              </a:rPr>
              <a:t>lang kinh tế phía Nam </a:t>
            </a:r>
            <a:endParaRPr lang="en-US" sz="2400" dirty="0">
              <a:solidFill>
                <a:srgbClr val="FF0000"/>
              </a:solidFill>
            </a:endParaRPr>
          </a:p>
        </p:txBody>
      </p:sp>
    </p:spTree>
    <p:extLst>
      <p:ext uri="{BB962C8B-B14F-4D97-AF65-F5344CB8AC3E}">
        <p14:creationId xmlns:p14="http://schemas.microsoft.com/office/powerpoint/2010/main" val="322667087"/>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a:stretch>
            <a:fillRect/>
          </a:stretch>
        </p:blipFill>
        <p:spPr>
          <a:xfrm>
            <a:off x="0" y="1200149"/>
            <a:ext cx="9144000" cy="5572125"/>
          </a:xfrm>
          <a:prstGeom prst="rect">
            <a:avLst/>
          </a:prstGeom>
        </p:spPr>
      </p:pic>
      <p:sp>
        <p:nvSpPr>
          <p:cNvPr id="3" name="Rectangle 2"/>
          <p:cNvSpPr/>
          <p:nvPr/>
        </p:nvSpPr>
        <p:spPr>
          <a:xfrm>
            <a:off x="-76200" y="-76200"/>
            <a:ext cx="7588231" cy="661207"/>
          </a:xfrm>
          <a:prstGeom prst="rect">
            <a:avLst/>
          </a:prstGeom>
        </p:spPr>
        <p:txBody>
          <a:bodyPr wrap="none">
            <a:spAutoFit/>
          </a:bodyPr>
          <a:lstStyle/>
          <a:p>
            <a:pPr marR="0" lvl="1" algn="just">
              <a:lnSpc>
                <a:spcPct val="150000"/>
              </a:lnSpc>
              <a:spcBef>
                <a:spcPts val="0"/>
              </a:spcBef>
              <a:spcAft>
                <a:spcPts val="0"/>
              </a:spcAft>
            </a:pPr>
            <a:r>
              <a:rPr lang="en-US" sz="2800" b="1" cap="all" dirty="0" smtClean="0">
                <a:solidFill>
                  <a:srgbClr val="000000"/>
                </a:solidFill>
                <a:latin typeface="Times New Roman" panose="02020603050405020304" pitchFamily="18" charset="0"/>
                <a:ea typeface="Times New Roman" panose="02020603050405020304" pitchFamily="18" charset="0"/>
              </a:rPr>
              <a:t>1.3. </a:t>
            </a:r>
            <a:r>
              <a:rPr lang="en-US" sz="2800" b="1" cap="all" dirty="0" err="1" smtClean="0">
                <a:solidFill>
                  <a:srgbClr val="000000"/>
                </a:solidFill>
                <a:latin typeface="Times New Roman" panose="02020603050405020304" pitchFamily="18" charset="0"/>
                <a:ea typeface="Times New Roman" panose="02020603050405020304" pitchFamily="18" charset="0"/>
              </a:rPr>
              <a:t>Các</a:t>
            </a:r>
            <a:r>
              <a:rPr lang="en-US" sz="2800" b="1" cap="all" dirty="0" smtClean="0">
                <a:solidFill>
                  <a:srgbClr val="000000"/>
                </a:solidFill>
                <a:latin typeface="Times New Roman" panose="02020603050405020304" pitchFamily="18" charset="0"/>
                <a:ea typeface="Times New Roman" panose="02020603050405020304" pitchFamily="18" charset="0"/>
              </a:rPr>
              <a:t> </a:t>
            </a:r>
            <a:r>
              <a:rPr lang="en-US" sz="2800" b="1" cap="all" dirty="0" err="1">
                <a:solidFill>
                  <a:srgbClr val="000000"/>
                </a:solidFill>
                <a:latin typeface="Times New Roman" panose="02020603050405020304" pitchFamily="18" charset="0"/>
                <a:ea typeface="Times New Roman" panose="02020603050405020304" pitchFamily="18" charset="0"/>
              </a:rPr>
              <a:t>hành</a:t>
            </a:r>
            <a:r>
              <a:rPr lang="en-US" sz="2800" b="1" cap="all" dirty="0">
                <a:solidFill>
                  <a:srgbClr val="000000"/>
                </a:solidFill>
                <a:latin typeface="Times New Roman" panose="02020603050405020304" pitchFamily="18" charset="0"/>
                <a:ea typeface="Times New Roman" panose="02020603050405020304" pitchFamily="18" charset="0"/>
              </a:rPr>
              <a:t> </a:t>
            </a:r>
            <a:r>
              <a:rPr lang="en-US" sz="2800" b="1" cap="all" dirty="0" err="1">
                <a:solidFill>
                  <a:srgbClr val="000000"/>
                </a:solidFill>
                <a:latin typeface="Times New Roman" panose="02020603050405020304" pitchFamily="18" charset="0"/>
                <a:ea typeface="Times New Roman" panose="02020603050405020304" pitchFamily="18" charset="0"/>
              </a:rPr>
              <a:t>lang</a:t>
            </a:r>
            <a:r>
              <a:rPr lang="en-US" sz="2800" b="1" cap="all" dirty="0">
                <a:solidFill>
                  <a:srgbClr val="000000"/>
                </a:solidFill>
                <a:latin typeface="Times New Roman" panose="02020603050405020304" pitchFamily="18" charset="0"/>
                <a:ea typeface="Times New Roman" panose="02020603050405020304" pitchFamily="18" charset="0"/>
              </a:rPr>
              <a:t> </a:t>
            </a:r>
            <a:r>
              <a:rPr lang="en-US" sz="2800" b="1" cap="all" dirty="0" err="1">
                <a:solidFill>
                  <a:srgbClr val="000000"/>
                </a:solidFill>
                <a:latin typeface="Times New Roman" panose="02020603050405020304" pitchFamily="18" charset="0"/>
                <a:ea typeface="Times New Roman" panose="02020603050405020304" pitchFamily="18" charset="0"/>
              </a:rPr>
              <a:t>vận</a:t>
            </a:r>
            <a:r>
              <a:rPr lang="en-US" sz="2800" b="1" cap="all" dirty="0">
                <a:solidFill>
                  <a:srgbClr val="000000"/>
                </a:solidFill>
                <a:latin typeface="Times New Roman" panose="02020603050405020304" pitchFamily="18" charset="0"/>
                <a:ea typeface="Times New Roman" panose="02020603050405020304" pitchFamily="18" charset="0"/>
              </a:rPr>
              <a:t> </a:t>
            </a:r>
            <a:r>
              <a:rPr lang="en-US" sz="2800" b="1" cap="all" dirty="0" err="1">
                <a:solidFill>
                  <a:srgbClr val="000000"/>
                </a:solidFill>
                <a:latin typeface="Times New Roman" panose="02020603050405020304" pitchFamily="18" charset="0"/>
                <a:ea typeface="Times New Roman" panose="02020603050405020304" pitchFamily="18" charset="0"/>
              </a:rPr>
              <a:t>tải</a:t>
            </a:r>
            <a:r>
              <a:rPr lang="en-US" sz="2800" b="1" cap="all" dirty="0">
                <a:solidFill>
                  <a:srgbClr val="000000"/>
                </a:solidFill>
                <a:latin typeface="Times New Roman" panose="02020603050405020304" pitchFamily="18" charset="0"/>
                <a:ea typeface="Times New Roman" panose="02020603050405020304" pitchFamily="18" charset="0"/>
              </a:rPr>
              <a:t> ở ASEAN</a:t>
            </a:r>
            <a:endParaRPr lang="en-US" sz="2800" b="1" cap="all" dirty="0">
              <a:solidFill>
                <a:srgbClr val="000000"/>
              </a:solidFill>
              <a:effectLst/>
              <a:latin typeface="Times New Roman" panose="02020603050405020304" pitchFamily="18" charset="0"/>
              <a:ea typeface="Times New Roman" panose="02020603050405020304" pitchFamily="18" charset="0"/>
            </a:endParaRPr>
          </a:p>
        </p:txBody>
      </p:sp>
      <p:sp>
        <p:nvSpPr>
          <p:cNvPr id="4" name="Rectangle 3"/>
          <p:cNvSpPr/>
          <p:nvPr/>
        </p:nvSpPr>
        <p:spPr>
          <a:xfrm>
            <a:off x="2743200" y="661745"/>
            <a:ext cx="4322850" cy="461665"/>
          </a:xfrm>
          <a:prstGeom prst="rect">
            <a:avLst/>
          </a:prstGeom>
        </p:spPr>
        <p:txBody>
          <a:bodyPr wrap="none">
            <a:spAutoFit/>
          </a:bodyPr>
          <a:lstStyle/>
          <a:p>
            <a:r>
              <a:rPr lang="en-US" sz="2400" b="1" dirty="0" err="1">
                <a:solidFill>
                  <a:srgbClr val="FF0000"/>
                </a:solidFill>
              </a:rPr>
              <a:t>Hành</a:t>
            </a:r>
            <a:r>
              <a:rPr lang="en-US" sz="2400" b="1" dirty="0">
                <a:solidFill>
                  <a:srgbClr val="FF0000"/>
                </a:solidFill>
              </a:rPr>
              <a:t> </a:t>
            </a:r>
            <a:r>
              <a:rPr lang="en-US" sz="2400" b="1" dirty="0" err="1">
                <a:solidFill>
                  <a:srgbClr val="FF0000"/>
                </a:solidFill>
              </a:rPr>
              <a:t>lang</a:t>
            </a:r>
            <a:r>
              <a:rPr lang="en-US" sz="2400" b="1" dirty="0">
                <a:solidFill>
                  <a:srgbClr val="FF0000"/>
                </a:solidFill>
              </a:rPr>
              <a:t> </a:t>
            </a:r>
            <a:r>
              <a:rPr lang="en-US" sz="2400" b="1" dirty="0" err="1">
                <a:solidFill>
                  <a:srgbClr val="FF0000"/>
                </a:solidFill>
              </a:rPr>
              <a:t>Kinh</a:t>
            </a:r>
            <a:r>
              <a:rPr lang="en-US" sz="2400" b="1" dirty="0">
                <a:solidFill>
                  <a:srgbClr val="FF0000"/>
                </a:solidFill>
              </a:rPr>
              <a:t> </a:t>
            </a:r>
            <a:r>
              <a:rPr lang="en-US" sz="2400" b="1" dirty="0" err="1">
                <a:solidFill>
                  <a:srgbClr val="FF0000"/>
                </a:solidFill>
              </a:rPr>
              <a:t>tế</a:t>
            </a:r>
            <a:r>
              <a:rPr lang="en-US" sz="2400" b="1" dirty="0">
                <a:solidFill>
                  <a:srgbClr val="FF0000"/>
                </a:solidFill>
              </a:rPr>
              <a:t> </a:t>
            </a:r>
            <a:r>
              <a:rPr lang="en-US" sz="2400" b="1" dirty="0" err="1">
                <a:solidFill>
                  <a:srgbClr val="FF0000"/>
                </a:solidFill>
              </a:rPr>
              <a:t>Đông</a:t>
            </a:r>
            <a:r>
              <a:rPr lang="en-US" sz="2400" b="1" dirty="0">
                <a:solidFill>
                  <a:srgbClr val="FF0000"/>
                </a:solidFill>
              </a:rPr>
              <a:t> - </a:t>
            </a:r>
            <a:r>
              <a:rPr lang="en-US" sz="2400" b="1" dirty="0" err="1">
                <a:solidFill>
                  <a:srgbClr val="FF0000"/>
                </a:solidFill>
              </a:rPr>
              <a:t>Tây</a:t>
            </a:r>
            <a:endParaRPr lang="en-US" sz="2400" b="1" dirty="0">
              <a:solidFill>
                <a:srgbClr val="FF0000"/>
              </a:solidFill>
            </a:endParaRPr>
          </a:p>
        </p:txBody>
      </p:sp>
    </p:spTree>
    <p:extLst>
      <p:ext uri="{BB962C8B-B14F-4D97-AF65-F5344CB8AC3E}">
        <p14:creationId xmlns:p14="http://schemas.microsoft.com/office/powerpoint/2010/main" val="2777739458"/>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52400" y="36576"/>
            <a:ext cx="7832337" cy="661207"/>
          </a:xfrm>
          <a:prstGeom prst="rect">
            <a:avLst/>
          </a:prstGeom>
        </p:spPr>
        <p:txBody>
          <a:bodyPr wrap="none">
            <a:spAutoFit/>
          </a:bodyPr>
          <a:lstStyle/>
          <a:p>
            <a:pPr marR="0" lvl="1" algn="just">
              <a:lnSpc>
                <a:spcPct val="150000"/>
              </a:lnSpc>
              <a:spcBef>
                <a:spcPts val="0"/>
              </a:spcBef>
              <a:spcAft>
                <a:spcPts val="0"/>
              </a:spcAft>
            </a:pPr>
            <a:r>
              <a:rPr lang="en-US" sz="2800" b="1" cap="all" dirty="0" smtClean="0">
                <a:solidFill>
                  <a:srgbClr val="000000"/>
                </a:solidFill>
                <a:latin typeface="Times New Roman" panose="02020603050405020304" pitchFamily="18" charset="0"/>
                <a:ea typeface="Times New Roman" panose="02020603050405020304" pitchFamily="18" charset="0"/>
              </a:rPr>
              <a:t>1.4. </a:t>
            </a:r>
            <a:r>
              <a:rPr lang="en-US" sz="2800" b="1" cap="all" dirty="0" err="1" smtClean="0">
                <a:solidFill>
                  <a:srgbClr val="000000"/>
                </a:solidFill>
                <a:latin typeface="Times New Roman" panose="02020603050405020304" pitchFamily="18" charset="0"/>
                <a:ea typeface="Times New Roman" panose="02020603050405020304" pitchFamily="18" charset="0"/>
              </a:rPr>
              <a:t>Các</a:t>
            </a:r>
            <a:r>
              <a:rPr lang="en-US" sz="2800" b="1" cap="all" dirty="0" smtClean="0">
                <a:solidFill>
                  <a:srgbClr val="000000"/>
                </a:solidFill>
                <a:latin typeface="Times New Roman" panose="02020603050405020304" pitchFamily="18" charset="0"/>
                <a:ea typeface="Times New Roman" panose="02020603050405020304" pitchFamily="18" charset="0"/>
              </a:rPr>
              <a:t> </a:t>
            </a:r>
            <a:r>
              <a:rPr lang="en-US" sz="2800" b="1" cap="all" dirty="0" err="1">
                <a:solidFill>
                  <a:srgbClr val="000000"/>
                </a:solidFill>
                <a:latin typeface="Times New Roman" panose="02020603050405020304" pitchFamily="18" charset="0"/>
                <a:ea typeface="Times New Roman" panose="02020603050405020304" pitchFamily="18" charset="0"/>
              </a:rPr>
              <a:t>hành</a:t>
            </a:r>
            <a:r>
              <a:rPr lang="en-US" sz="2800" b="1" cap="all" dirty="0">
                <a:solidFill>
                  <a:srgbClr val="000000"/>
                </a:solidFill>
                <a:latin typeface="Times New Roman" panose="02020603050405020304" pitchFamily="18" charset="0"/>
                <a:ea typeface="Times New Roman" panose="02020603050405020304" pitchFamily="18" charset="0"/>
              </a:rPr>
              <a:t> </a:t>
            </a:r>
            <a:r>
              <a:rPr lang="en-US" sz="2800" b="1" cap="all" dirty="0" err="1">
                <a:solidFill>
                  <a:srgbClr val="000000"/>
                </a:solidFill>
                <a:latin typeface="Times New Roman" panose="02020603050405020304" pitchFamily="18" charset="0"/>
                <a:ea typeface="Times New Roman" panose="02020603050405020304" pitchFamily="18" charset="0"/>
              </a:rPr>
              <a:t>lang</a:t>
            </a:r>
            <a:r>
              <a:rPr lang="en-US" sz="2800" b="1" cap="all" dirty="0">
                <a:solidFill>
                  <a:srgbClr val="000000"/>
                </a:solidFill>
                <a:latin typeface="Times New Roman" panose="02020603050405020304" pitchFamily="18" charset="0"/>
                <a:ea typeface="Times New Roman" panose="02020603050405020304" pitchFamily="18" charset="0"/>
              </a:rPr>
              <a:t> </a:t>
            </a:r>
            <a:r>
              <a:rPr lang="en-US" sz="2800" b="1" cap="all" dirty="0" err="1">
                <a:solidFill>
                  <a:srgbClr val="000000"/>
                </a:solidFill>
                <a:latin typeface="Times New Roman" panose="02020603050405020304" pitchFamily="18" charset="0"/>
                <a:ea typeface="Times New Roman" panose="02020603050405020304" pitchFamily="18" charset="0"/>
              </a:rPr>
              <a:t>vận</a:t>
            </a:r>
            <a:r>
              <a:rPr lang="en-US" sz="2800" b="1" cap="all" dirty="0">
                <a:solidFill>
                  <a:srgbClr val="000000"/>
                </a:solidFill>
                <a:latin typeface="Times New Roman" panose="02020603050405020304" pitchFamily="18" charset="0"/>
                <a:ea typeface="Times New Roman" panose="02020603050405020304" pitchFamily="18" charset="0"/>
              </a:rPr>
              <a:t> </a:t>
            </a:r>
            <a:r>
              <a:rPr lang="en-US" sz="2800" b="1" cap="all" dirty="0" err="1">
                <a:solidFill>
                  <a:srgbClr val="000000"/>
                </a:solidFill>
                <a:latin typeface="Times New Roman" panose="02020603050405020304" pitchFamily="18" charset="0"/>
                <a:ea typeface="Times New Roman" panose="02020603050405020304" pitchFamily="18" charset="0"/>
              </a:rPr>
              <a:t>tải</a:t>
            </a:r>
            <a:r>
              <a:rPr lang="en-US" sz="2800" b="1" cap="all" dirty="0">
                <a:solidFill>
                  <a:srgbClr val="000000"/>
                </a:solidFill>
                <a:latin typeface="Times New Roman" panose="02020603050405020304" pitchFamily="18" charset="0"/>
                <a:ea typeface="Times New Roman" panose="02020603050405020304" pitchFamily="18" charset="0"/>
              </a:rPr>
              <a:t> </a:t>
            </a:r>
            <a:r>
              <a:rPr lang="en-US" sz="2800" b="1" cap="all" dirty="0" err="1">
                <a:solidFill>
                  <a:srgbClr val="000000"/>
                </a:solidFill>
                <a:latin typeface="Times New Roman" panose="02020603050405020304" pitchFamily="18" charset="0"/>
                <a:ea typeface="Times New Roman" panose="02020603050405020304" pitchFamily="18" charset="0"/>
              </a:rPr>
              <a:t>Việt</a:t>
            </a:r>
            <a:r>
              <a:rPr lang="en-US" sz="2800" b="1" cap="all" dirty="0">
                <a:solidFill>
                  <a:srgbClr val="000000"/>
                </a:solidFill>
                <a:latin typeface="Times New Roman" panose="02020603050405020304" pitchFamily="18" charset="0"/>
                <a:ea typeface="Times New Roman" panose="02020603050405020304" pitchFamily="18" charset="0"/>
              </a:rPr>
              <a:t> Nam</a:t>
            </a:r>
            <a:endParaRPr lang="en-US" sz="2800" b="1" cap="all" dirty="0">
              <a:solidFill>
                <a:srgbClr val="000000"/>
              </a:solidFill>
              <a:effectLst/>
              <a:latin typeface="Times New Roman" panose="02020603050405020304" pitchFamily="18" charset="0"/>
              <a:ea typeface="Times New Roman" panose="02020603050405020304" pitchFamily="18" charset="0"/>
            </a:endParaRPr>
          </a:p>
        </p:txBody>
      </p:sp>
      <p:sp>
        <p:nvSpPr>
          <p:cNvPr id="3" name="Rectangle 2"/>
          <p:cNvSpPr/>
          <p:nvPr/>
        </p:nvSpPr>
        <p:spPr>
          <a:xfrm>
            <a:off x="152400" y="914400"/>
            <a:ext cx="8991600" cy="5293757"/>
          </a:xfrm>
          <a:prstGeom prst="rect">
            <a:avLst/>
          </a:prstGeom>
        </p:spPr>
        <p:txBody>
          <a:bodyPr wrap="square">
            <a:spAutoFit/>
          </a:bodyPr>
          <a:lstStyle/>
          <a:p>
            <a:pPr>
              <a:spcBef>
                <a:spcPts val="600"/>
              </a:spcBef>
              <a:spcAft>
                <a:spcPts val="600"/>
              </a:spcAft>
            </a:pPr>
            <a:r>
              <a:rPr lang="en-US" sz="2400" dirty="0" err="1" smtClean="0">
                <a:latin typeface="Times New Roman" panose="02020603050405020304" pitchFamily="18" charset="0"/>
                <a:cs typeface="Times New Roman" panose="02020603050405020304" pitchFamily="18" charset="0"/>
              </a:rPr>
              <a:t>Có</a:t>
            </a:r>
            <a:r>
              <a:rPr lang="en-US" sz="2400" dirty="0" smtClean="0">
                <a:latin typeface="Times New Roman" panose="02020603050405020304" pitchFamily="18" charset="0"/>
                <a:cs typeface="Times New Roman" panose="02020603050405020304" pitchFamily="18" charset="0"/>
              </a:rPr>
              <a:t> </a:t>
            </a:r>
            <a:r>
              <a:rPr lang="vi-VN" sz="2400" dirty="0" smtClean="0">
                <a:latin typeface="Times New Roman" panose="02020603050405020304" pitchFamily="18" charset="0"/>
                <a:cs typeface="Times New Roman" panose="02020603050405020304" pitchFamily="18" charset="0"/>
              </a:rPr>
              <a:t>4 </a:t>
            </a:r>
            <a:r>
              <a:rPr lang="vi-VN" sz="2400" dirty="0">
                <a:latin typeface="Times New Roman" panose="02020603050405020304" pitchFamily="18" charset="0"/>
                <a:cs typeface="Times New Roman" panose="02020603050405020304" pitchFamily="18" charset="0"/>
              </a:rPr>
              <a:t>hành lang ở miền Bắc, 1 ở miền Trung và 4 ở miền Nam. </a:t>
            </a:r>
            <a:endParaRPr lang="en-US" sz="2400" dirty="0" smtClean="0">
              <a:latin typeface="Times New Roman" panose="02020603050405020304" pitchFamily="18" charset="0"/>
              <a:cs typeface="Times New Roman" panose="02020603050405020304" pitchFamily="18" charset="0"/>
            </a:endParaRPr>
          </a:p>
          <a:p>
            <a:pPr>
              <a:spcBef>
                <a:spcPts val="600"/>
              </a:spcBef>
              <a:spcAft>
                <a:spcPts val="600"/>
              </a:spcAft>
            </a:pPr>
            <a:r>
              <a:rPr lang="vi-VN" sz="2400" dirty="0" smtClean="0">
                <a:latin typeface="Times New Roman" panose="02020603050405020304" pitchFamily="18" charset="0"/>
                <a:cs typeface="Times New Roman" panose="02020603050405020304" pitchFamily="18" charset="0"/>
              </a:rPr>
              <a:t>Các </a:t>
            </a:r>
            <a:r>
              <a:rPr lang="vi-VN" sz="2400" dirty="0">
                <a:latin typeface="Times New Roman" panose="02020603050405020304" pitchFamily="18" charset="0"/>
                <a:cs typeface="Times New Roman" panose="02020603050405020304" pitchFamily="18" charset="0"/>
              </a:rPr>
              <a:t>hành lang vận tải chính này có vai trò tiếp nhận vận tải từ các tuyến nhánh, tuyến địa phương. </a:t>
            </a:r>
            <a:endParaRPr lang="en-US" sz="2400" dirty="0" smtClean="0">
              <a:latin typeface="Times New Roman" panose="02020603050405020304" pitchFamily="18" charset="0"/>
              <a:cs typeface="Times New Roman" panose="02020603050405020304" pitchFamily="18" charset="0"/>
            </a:endParaRPr>
          </a:p>
          <a:p>
            <a:pPr>
              <a:spcBef>
                <a:spcPts val="600"/>
              </a:spcBef>
              <a:spcAft>
                <a:spcPts val="600"/>
              </a:spcAft>
            </a:pPr>
            <a:r>
              <a:rPr lang="vi-VN" sz="2400" dirty="0" smtClean="0">
                <a:latin typeface="Times New Roman" panose="02020603050405020304" pitchFamily="18" charset="0"/>
                <a:cs typeface="Times New Roman" panose="02020603050405020304" pitchFamily="18" charset="0"/>
              </a:rPr>
              <a:t>Cụ </a:t>
            </a:r>
            <a:r>
              <a:rPr lang="vi-VN" sz="2400" dirty="0">
                <a:latin typeface="Times New Roman" panose="02020603050405020304" pitchFamily="18" charset="0"/>
                <a:cs typeface="Times New Roman" panose="02020603050405020304" pitchFamily="18" charset="0"/>
              </a:rPr>
              <a:t>thể </a:t>
            </a:r>
            <a:endParaRPr lang="en-US" sz="2400" dirty="0" smtClean="0">
              <a:latin typeface="Times New Roman" panose="02020603050405020304" pitchFamily="18" charset="0"/>
              <a:cs typeface="Times New Roman" panose="02020603050405020304" pitchFamily="18" charset="0"/>
            </a:endParaRPr>
          </a:p>
          <a:p>
            <a:pPr marL="342900" indent="-342900">
              <a:spcBef>
                <a:spcPts val="600"/>
              </a:spcBef>
              <a:spcAft>
                <a:spcPts val="600"/>
              </a:spcAft>
              <a:buFont typeface="Wingdings" panose="05000000000000000000" pitchFamily="2" charset="2"/>
              <a:buChar char="v"/>
            </a:pPr>
            <a:r>
              <a:rPr lang="en-US" sz="2400" b="1" dirty="0" smtClean="0">
                <a:latin typeface="Times New Roman" panose="02020603050405020304" pitchFamily="18" charset="0"/>
                <a:cs typeface="Times New Roman" panose="02020603050405020304" pitchFamily="18" charset="0"/>
              </a:rPr>
              <a:t>Ở</a:t>
            </a:r>
            <a:r>
              <a:rPr lang="vi-VN" sz="2400" b="1" dirty="0" smtClean="0">
                <a:latin typeface="Times New Roman" panose="02020603050405020304" pitchFamily="18" charset="0"/>
                <a:cs typeface="Times New Roman" panose="02020603050405020304" pitchFamily="18" charset="0"/>
              </a:rPr>
              <a:t> </a:t>
            </a:r>
            <a:r>
              <a:rPr lang="vi-VN" sz="2400" b="1" dirty="0">
                <a:latin typeface="Times New Roman" panose="02020603050405020304" pitchFamily="18" charset="0"/>
                <a:cs typeface="Times New Roman" panose="02020603050405020304" pitchFamily="18" charset="0"/>
              </a:rPr>
              <a:t>phía Bắc là các hành lang</a:t>
            </a:r>
            <a:r>
              <a:rPr lang="vi-VN" sz="2400" dirty="0">
                <a:latin typeface="Times New Roman" panose="02020603050405020304" pitchFamily="18" charset="0"/>
                <a:cs typeface="Times New Roman" panose="02020603050405020304" pitchFamily="18" charset="0"/>
              </a:rPr>
              <a:t>: Quảng Ninh - Hải Phòng - Hà </a:t>
            </a:r>
            <a:r>
              <a:rPr lang="vi-VN" sz="2400" dirty="0" smtClean="0">
                <a:latin typeface="Times New Roman" panose="02020603050405020304" pitchFamily="18" charset="0"/>
                <a:cs typeface="Times New Roman" panose="02020603050405020304" pitchFamily="18" charset="0"/>
              </a:rPr>
              <a:t>Nội</a:t>
            </a:r>
            <a:r>
              <a:rPr lang="en-US" sz="2400" dirty="0" smtClean="0">
                <a:latin typeface="Times New Roman" panose="02020603050405020304" pitchFamily="18" charset="0"/>
                <a:cs typeface="Times New Roman" panose="02020603050405020304" pitchFamily="18" charset="0"/>
              </a:rPr>
              <a:t>;</a:t>
            </a:r>
            <a:r>
              <a:rPr lang="vi-VN" sz="2400" dirty="0" smtClean="0">
                <a:latin typeface="Times New Roman" panose="02020603050405020304" pitchFamily="18" charset="0"/>
                <a:cs typeface="Times New Roman" panose="02020603050405020304" pitchFamily="18" charset="0"/>
              </a:rPr>
              <a:t> </a:t>
            </a:r>
            <a:r>
              <a:rPr lang="vi-VN" sz="2400" dirty="0">
                <a:latin typeface="Times New Roman" panose="02020603050405020304" pitchFamily="18" charset="0"/>
                <a:cs typeface="Times New Roman" panose="02020603050405020304" pitchFamily="18" charset="0"/>
              </a:rPr>
              <a:t>Hà Nội - Lào Cai, Quảng Ninh - Hải Phòng - Ninh Bình, Hà Nội - Nam Định. </a:t>
            </a:r>
            <a:endParaRPr lang="en-US" sz="2400" dirty="0" smtClean="0">
              <a:latin typeface="Times New Roman" panose="02020603050405020304" pitchFamily="18" charset="0"/>
              <a:cs typeface="Times New Roman" panose="02020603050405020304" pitchFamily="18" charset="0"/>
            </a:endParaRPr>
          </a:p>
          <a:p>
            <a:pPr marL="342900" indent="-342900">
              <a:spcBef>
                <a:spcPts val="600"/>
              </a:spcBef>
              <a:spcAft>
                <a:spcPts val="600"/>
              </a:spcAft>
              <a:buFont typeface="Wingdings" panose="05000000000000000000" pitchFamily="2" charset="2"/>
              <a:buChar char="v"/>
            </a:pPr>
            <a:r>
              <a:rPr lang="vi-VN" sz="2400" b="1" dirty="0" smtClean="0">
                <a:latin typeface="Times New Roman" panose="02020603050405020304" pitchFamily="18" charset="0"/>
                <a:cs typeface="Times New Roman" panose="02020603050405020304" pitchFamily="18" charset="0"/>
              </a:rPr>
              <a:t>Hành </a:t>
            </a:r>
            <a:r>
              <a:rPr lang="vi-VN" sz="2400" b="1" dirty="0">
                <a:latin typeface="Times New Roman" panose="02020603050405020304" pitchFamily="18" charset="0"/>
                <a:cs typeface="Times New Roman" panose="02020603050405020304" pitchFamily="18" charset="0"/>
              </a:rPr>
              <a:t>lang miền Trung </a:t>
            </a:r>
            <a:r>
              <a:rPr lang="vi-VN" sz="2400" dirty="0">
                <a:latin typeface="Times New Roman" panose="02020603050405020304" pitchFamily="18" charset="0"/>
                <a:cs typeface="Times New Roman" panose="02020603050405020304" pitchFamily="18" charset="0"/>
              </a:rPr>
              <a:t>chạy dài từ Thanh Hóa đến Ninh Thuận theo ven biển và kết nối với các tuyến chính trên hành lang. </a:t>
            </a:r>
            <a:endParaRPr lang="en-US" sz="2400" dirty="0" smtClean="0">
              <a:latin typeface="Times New Roman" panose="02020603050405020304" pitchFamily="18" charset="0"/>
              <a:cs typeface="Times New Roman" panose="02020603050405020304" pitchFamily="18" charset="0"/>
            </a:endParaRPr>
          </a:p>
          <a:p>
            <a:pPr marL="342900" indent="-342900">
              <a:spcBef>
                <a:spcPts val="600"/>
              </a:spcBef>
              <a:spcAft>
                <a:spcPts val="600"/>
              </a:spcAft>
              <a:buFont typeface="Wingdings" panose="05000000000000000000" pitchFamily="2" charset="2"/>
              <a:buChar char="v"/>
            </a:pPr>
            <a:r>
              <a:rPr lang="vi-VN" sz="2400" b="1" dirty="0" smtClean="0">
                <a:latin typeface="Times New Roman" panose="02020603050405020304" pitchFamily="18" charset="0"/>
                <a:cs typeface="Times New Roman" panose="02020603050405020304" pitchFamily="18" charset="0"/>
              </a:rPr>
              <a:t>Còn </a:t>
            </a:r>
            <a:r>
              <a:rPr lang="vi-VN" sz="2400" b="1" dirty="0">
                <a:latin typeface="Times New Roman" panose="02020603050405020304" pitchFamily="18" charset="0"/>
                <a:cs typeface="Times New Roman" panose="02020603050405020304" pitchFamily="18" charset="0"/>
              </a:rPr>
              <a:t>tại phía Nam là các hành lang </a:t>
            </a:r>
            <a:r>
              <a:rPr lang="vi-VN" sz="2400" dirty="0">
                <a:latin typeface="Times New Roman" panose="02020603050405020304" pitchFamily="18" charset="0"/>
                <a:cs typeface="Times New Roman" panose="02020603050405020304" pitchFamily="18" charset="0"/>
              </a:rPr>
              <a:t>TP HCM - Cà Mau, TP HCM - An Giang, sông Mê Kông kết nối với Campuchia, TP HCM - Kiên Giang </a:t>
            </a:r>
            <a:r>
              <a:rPr lang="vi-VN" sz="2400" b="1" dirty="0">
                <a:latin typeface="Times New Roman" panose="02020603050405020304" pitchFamily="18" charset="0"/>
                <a:cs typeface="Times New Roman" panose="02020603050405020304" pitchFamily="18" charset="0"/>
              </a:rPr>
              <a:t>theo đường thủy ven biển</a:t>
            </a:r>
            <a:r>
              <a:rPr lang="vi-VN" sz="2400" dirty="0">
                <a:latin typeface="Times New Roman" panose="02020603050405020304" pitchFamily="18" charset="0"/>
                <a:cs typeface="Times New Roman" panose="02020603050405020304" pitchFamily="18" charset="0"/>
              </a:rPr>
              <a:t>.</a:t>
            </a:r>
            <a:endParaRPr lang="en-US"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885151859"/>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a:stretch>
            <a:fillRect/>
          </a:stretch>
        </p:blipFill>
        <p:spPr>
          <a:xfrm>
            <a:off x="-195943" y="0"/>
            <a:ext cx="9339943" cy="6858000"/>
          </a:xfrm>
          <a:prstGeom prst="rect">
            <a:avLst/>
          </a:prstGeom>
        </p:spPr>
      </p:pic>
      <p:sp>
        <p:nvSpPr>
          <p:cNvPr id="3" name="Oval 2"/>
          <p:cNvSpPr/>
          <p:nvPr/>
        </p:nvSpPr>
        <p:spPr>
          <a:xfrm>
            <a:off x="0" y="304800"/>
            <a:ext cx="2209800" cy="1524000"/>
          </a:xfrm>
          <a:prstGeom prst="ellipse">
            <a:avLst/>
          </a:prstGeom>
        </p:spPr>
        <p:style>
          <a:lnRef idx="1">
            <a:schemeClr val="accent5"/>
          </a:lnRef>
          <a:fillRef idx="2">
            <a:schemeClr val="accent5"/>
          </a:fillRef>
          <a:effectRef idx="1">
            <a:schemeClr val="accent5"/>
          </a:effectRef>
          <a:fontRef idx="minor">
            <a:schemeClr val="dk1"/>
          </a:fontRef>
        </p:style>
        <p:txBody>
          <a:bodyPr rtlCol="0" anchor="ctr"/>
          <a:lstStyle/>
          <a:p>
            <a:pPr algn="ctr"/>
            <a:r>
              <a:rPr lang="en-US" sz="2400" b="1" i="1" dirty="0" smtClean="0">
                <a:latin typeface="Times New Roman" panose="02020603050405020304" pitchFamily="18" charset="0"/>
                <a:cs typeface="Times New Roman" panose="02020603050405020304" pitchFamily="18" charset="0"/>
              </a:rPr>
              <a:t>KHU VỰC MIỀN NAM</a:t>
            </a:r>
            <a:endParaRPr lang="en-US" sz="2400" b="1" i="1" dirty="0">
              <a:latin typeface="Times New Roman" panose="02020603050405020304" pitchFamily="18" charset="0"/>
              <a:cs typeface="Times New Roman" panose="02020603050405020304" pitchFamily="18" charset="0"/>
            </a:endParaRPr>
          </a:p>
        </p:txBody>
      </p:sp>
      <p:pic>
        <p:nvPicPr>
          <p:cNvPr id="4" name="Picture 3"/>
          <p:cNvPicPr>
            <a:picLocks noChangeAspect="1"/>
          </p:cNvPicPr>
          <p:nvPr/>
        </p:nvPicPr>
        <p:blipFill>
          <a:blip r:embed="rId4"/>
          <a:stretch>
            <a:fillRect/>
          </a:stretch>
        </p:blipFill>
        <p:spPr>
          <a:xfrm>
            <a:off x="-3668282" y="609600"/>
            <a:ext cx="3668282" cy="3848100"/>
          </a:xfrm>
          <a:prstGeom prst="rect">
            <a:avLst/>
          </a:prstGeom>
        </p:spPr>
      </p:pic>
    </p:spTree>
    <p:extLst>
      <p:ext uri="{BB962C8B-B14F-4D97-AF65-F5344CB8AC3E}">
        <p14:creationId xmlns:p14="http://schemas.microsoft.com/office/powerpoint/2010/main" val="4140939886"/>
      </p:ext>
    </p:extLst>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stretch>
            <a:fillRect/>
          </a:stretch>
        </p:blipFill>
        <p:spPr>
          <a:xfrm>
            <a:off x="4637549" y="2822"/>
            <a:ext cx="4506451" cy="3048000"/>
          </a:xfrm>
          <a:prstGeom prst="rect">
            <a:avLst/>
          </a:prstGeom>
        </p:spPr>
      </p:pic>
      <p:sp>
        <p:nvSpPr>
          <p:cNvPr id="2" name="Rectangle 1"/>
          <p:cNvSpPr/>
          <p:nvPr/>
        </p:nvSpPr>
        <p:spPr>
          <a:xfrm>
            <a:off x="65549" y="2057400"/>
            <a:ext cx="9144000" cy="4739759"/>
          </a:xfrm>
          <a:prstGeom prst="rect">
            <a:avLst/>
          </a:prstGeom>
        </p:spPr>
        <p:txBody>
          <a:bodyPr wrap="square">
            <a:spAutoFit/>
          </a:bodyPr>
          <a:lstStyle/>
          <a:p>
            <a:pPr>
              <a:spcBef>
                <a:spcPts val="600"/>
              </a:spcBef>
              <a:spcAft>
                <a:spcPts val="600"/>
              </a:spcAft>
            </a:pPr>
            <a:r>
              <a:rPr lang="en-US" sz="2800" b="1" dirty="0" smtClean="0">
                <a:latin typeface="Times New Roman" panose="02020603050405020304" pitchFamily="18" charset="0"/>
                <a:cs typeface="Times New Roman" panose="02020603050405020304" pitchFamily="18" charset="0"/>
              </a:rPr>
              <a:t>5</a:t>
            </a:r>
            <a:r>
              <a:rPr lang="vi-VN" sz="2800" b="1" dirty="0" smtClean="0">
                <a:latin typeface="Times New Roman" panose="02020603050405020304" pitchFamily="18" charset="0"/>
                <a:cs typeface="Times New Roman" panose="02020603050405020304" pitchFamily="18" charset="0"/>
              </a:rPr>
              <a:t> </a:t>
            </a:r>
            <a:r>
              <a:rPr lang="vi-VN" sz="2800" b="1" dirty="0">
                <a:latin typeface="Times New Roman" panose="02020603050405020304" pitchFamily="18" charset="0"/>
                <a:cs typeface="Times New Roman" panose="02020603050405020304" pitchFamily="18" charset="0"/>
              </a:rPr>
              <a:t>hành lang vận tải chính của vùng</a:t>
            </a:r>
            <a:r>
              <a:rPr lang="vi-VN" sz="2800" dirty="0">
                <a:latin typeface="Times New Roman" panose="02020603050405020304" pitchFamily="18" charset="0"/>
                <a:cs typeface="Times New Roman" panose="02020603050405020304" pitchFamily="18" charset="0"/>
              </a:rPr>
              <a:t>: </a:t>
            </a:r>
            <a:endParaRPr lang="en-US" sz="2800" dirty="0" smtClean="0">
              <a:latin typeface="Times New Roman" panose="02020603050405020304" pitchFamily="18" charset="0"/>
              <a:cs typeface="Times New Roman" panose="02020603050405020304" pitchFamily="18" charset="0"/>
            </a:endParaRPr>
          </a:p>
          <a:p>
            <a:pPr marL="457200" indent="-457200">
              <a:spcBef>
                <a:spcPts val="600"/>
              </a:spcBef>
              <a:spcAft>
                <a:spcPts val="600"/>
              </a:spcAft>
              <a:buFont typeface="Wingdings" panose="05000000000000000000" pitchFamily="2" charset="2"/>
              <a:buChar char="v"/>
            </a:pPr>
            <a:r>
              <a:rPr lang="en-US" sz="2800" dirty="0">
                <a:latin typeface="Times New Roman" panose="02020603050405020304" pitchFamily="18" charset="0"/>
                <a:cs typeface="Times New Roman" panose="02020603050405020304" pitchFamily="18" charset="0"/>
              </a:rPr>
              <a:t>H</a:t>
            </a:r>
            <a:r>
              <a:rPr lang="vi-VN" sz="2800" dirty="0" smtClean="0">
                <a:latin typeface="Times New Roman" panose="02020603050405020304" pitchFamily="18" charset="0"/>
                <a:cs typeface="Times New Roman" panose="02020603050405020304" pitchFamily="18" charset="0"/>
              </a:rPr>
              <a:t>ành </a:t>
            </a:r>
            <a:r>
              <a:rPr lang="vi-VN" sz="2800" dirty="0">
                <a:latin typeface="Times New Roman" panose="02020603050405020304" pitchFamily="18" charset="0"/>
                <a:cs typeface="Times New Roman" panose="02020603050405020304" pitchFamily="18" charset="0"/>
              </a:rPr>
              <a:t>lang ven biển; hành lang Đà Nẵng - quốc lộ 1A - (quốc lộ 9 - Lao Bảo</a:t>
            </a:r>
            <a:r>
              <a:rPr lang="vi-VN" sz="2800" dirty="0" smtClean="0">
                <a:latin typeface="Times New Roman" panose="02020603050405020304" pitchFamily="18" charset="0"/>
                <a:cs typeface="Times New Roman" panose="02020603050405020304" pitchFamily="18" charset="0"/>
              </a:rPr>
              <a:t>)</a:t>
            </a:r>
            <a:r>
              <a:rPr lang="en-US" sz="2800" dirty="0" smtClean="0">
                <a:latin typeface="Times New Roman" panose="02020603050405020304" pitchFamily="18" charset="0"/>
                <a:cs typeface="Times New Roman" panose="02020603050405020304" pitchFamily="18" charset="0"/>
              </a:rPr>
              <a:t>;</a:t>
            </a:r>
          </a:p>
          <a:p>
            <a:pPr marL="457200" indent="-457200">
              <a:spcBef>
                <a:spcPts val="600"/>
              </a:spcBef>
              <a:spcAft>
                <a:spcPts val="600"/>
              </a:spcAft>
              <a:buFont typeface="Wingdings" panose="05000000000000000000" pitchFamily="2" charset="2"/>
              <a:buChar char="v"/>
            </a:pPr>
            <a:r>
              <a:rPr lang="en-US" sz="2800" dirty="0">
                <a:latin typeface="Times New Roman" panose="02020603050405020304" pitchFamily="18" charset="0"/>
                <a:cs typeface="Times New Roman" panose="02020603050405020304" pitchFamily="18" charset="0"/>
              </a:rPr>
              <a:t>H</a:t>
            </a:r>
            <a:r>
              <a:rPr lang="vi-VN" sz="2800" dirty="0" smtClean="0">
                <a:latin typeface="Times New Roman" panose="02020603050405020304" pitchFamily="18" charset="0"/>
                <a:cs typeface="Times New Roman" panose="02020603050405020304" pitchFamily="18" charset="0"/>
              </a:rPr>
              <a:t>ành </a:t>
            </a:r>
            <a:r>
              <a:rPr lang="vi-VN" sz="2800" dirty="0">
                <a:latin typeface="Times New Roman" panose="02020603050405020304" pitchFamily="18" charset="0"/>
                <a:cs typeface="Times New Roman" panose="02020603050405020304" pitchFamily="18" charset="0"/>
              </a:rPr>
              <a:t>lang Đà Nẵng - quốc lộ 14B - 14D - Nam Giang; </a:t>
            </a:r>
            <a:endParaRPr lang="en-US" sz="2800" dirty="0" smtClean="0">
              <a:latin typeface="Times New Roman" panose="02020603050405020304" pitchFamily="18" charset="0"/>
              <a:cs typeface="Times New Roman" panose="02020603050405020304" pitchFamily="18" charset="0"/>
            </a:endParaRPr>
          </a:p>
          <a:p>
            <a:pPr marL="457200" indent="-457200">
              <a:spcBef>
                <a:spcPts val="600"/>
              </a:spcBef>
              <a:spcAft>
                <a:spcPts val="600"/>
              </a:spcAft>
              <a:buFont typeface="Wingdings" panose="05000000000000000000" pitchFamily="2" charset="2"/>
              <a:buChar char="v"/>
            </a:pPr>
            <a:r>
              <a:rPr lang="en-US" sz="2800" dirty="0" smtClean="0">
                <a:latin typeface="Times New Roman" panose="02020603050405020304" pitchFamily="18" charset="0"/>
                <a:cs typeface="Times New Roman" panose="02020603050405020304" pitchFamily="18" charset="0"/>
              </a:rPr>
              <a:t>H</a:t>
            </a:r>
            <a:r>
              <a:rPr lang="vi-VN" sz="2800" dirty="0" smtClean="0">
                <a:latin typeface="Times New Roman" panose="02020603050405020304" pitchFamily="18" charset="0"/>
                <a:cs typeface="Times New Roman" panose="02020603050405020304" pitchFamily="18" charset="0"/>
              </a:rPr>
              <a:t>ành </a:t>
            </a:r>
            <a:r>
              <a:rPr lang="vi-VN" sz="2800" dirty="0">
                <a:latin typeface="Times New Roman" panose="02020603050405020304" pitchFamily="18" charset="0"/>
                <a:cs typeface="Times New Roman" panose="02020603050405020304" pitchFamily="18" charset="0"/>
              </a:rPr>
              <a:t>lang Đà Nẵng - Tây nguyên; hành lang Dung Quất - Tây nguyên; </a:t>
            </a:r>
            <a:endParaRPr lang="en-US" sz="2800" dirty="0" smtClean="0">
              <a:latin typeface="Times New Roman" panose="02020603050405020304" pitchFamily="18" charset="0"/>
              <a:cs typeface="Times New Roman" panose="02020603050405020304" pitchFamily="18" charset="0"/>
            </a:endParaRPr>
          </a:p>
          <a:p>
            <a:pPr marL="457200" indent="-457200">
              <a:spcBef>
                <a:spcPts val="600"/>
              </a:spcBef>
              <a:spcAft>
                <a:spcPts val="600"/>
              </a:spcAft>
              <a:buFont typeface="Wingdings" panose="05000000000000000000" pitchFamily="2" charset="2"/>
              <a:buChar char="v"/>
            </a:pPr>
            <a:r>
              <a:rPr lang="en-US" sz="2800" dirty="0" smtClean="0">
                <a:latin typeface="Times New Roman" panose="02020603050405020304" pitchFamily="18" charset="0"/>
                <a:cs typeface="Times New Roman" panose="02020603050405020304" pitchFamily="18" charset="0"/>
              </a:rPr>
              <a:t>H</a:t>
            </a:r>
            <a:r>
              <a:rPr lang="vi-VN" sz="2800" dirty="0" smtClean="0">
                <a:latin typeface="Times New Roman" panose="02020603050405020304" pitchFamily="18" charset="0"/>
                <a:cs typeface="Times New Roman" panose="02020603050405020304" pitchFamily="18" charset="0"/>
              </a:rPr>
              <a:t>ành </a:t>
            </a:r>
            <a:r>
              <a:rPr lang="vi-VN" sz="2800" dirty="0">
                <a:latin typeface="Times New Roman" panose="02020603050405020304" pitchFamily="18" charset="0"/>
                <a:cs typeface="Times New Roman" panose="02020603050405020304" pitchFamily="18" charset="0"/>
              </a:rPr>
              <a:t>lang Quy Nhơn - Tây nguyên. </a:t>
            </a:r>
            <a:endParaRPr lang="en-US" sz="2800" dirty="0" smtClean="0">
              <a:latin typeface="Times New Roman" panose="02020603050405020304" pitchFamily="18" charset="0"/>
              <a:cs typeface="Times New Roman" panose="02020603050405020304" pitchFamily="18" charset="0"/>
            </a:endParaRPr>
          </a:p>
          <a:p>
            <a:pPr marL="457200" indent="-457200">
              <a:spcBef>
                <a:spcPts val="600"/>
              </a:spcBef>
              <a:spcAft>
                <a:spcPts val="600"/>
              </a:spcAft>
              <a:buFont typeface="Wingdings" panose="05000000000000000000" pitchFamily="2" charset="2"/>
              <a:buChar char="v"/>
            </a:pPr>
            <a:r>
              <a:rPr lang="vi-VN" sz="2800" dirty="0" smtClean="0">
                <a:latin typeface="Times New Roman" panose="02020603050405020304" pitchFamily="18" charset="0"/>
                <a:cs typeface="Times New Roman" panose="02020603050405020304" pitchFamily="18" charset="0"/>
              </a:rPr>
              <a:t>Về </a:t>
            </a:r>
            <a:r>
              <a:rPr lang="vi-VN" sz="2800" dirty="0">
                <a:latin typeface="Times New Roman" panose="02020603050405020304" pitchFamily="18" charset="0"/>
                <a:cs typeface="Times New Roman" panose="02020603050405020304" pitchFamily="18" charset="0"/>
              </a:rPr>
              <a:t>kết cấu hạ tầng giao thông, hoàn thành tuyến cao tốc Huế - Đà Nẵng - Quảng Ngãi - Bình </a:t>
            </a:r>
            <a:r>
              <a:rPr lang="vi-VN" sz="2800" dirty="0" smtClean="0">
                <a:latin typeface="Times New Roman" panose="02020603050405020304" pitchFamily="18" charset="0"/>
                <a:cs typeface="Times New Roman" panose="02020603050405020304" pitchFamily="18" charset="0"/>
              </a:rPr>
              <a:t>Định</a:t>
            </a:r>
            <a:endParaRPr lang="en-US" sz="2800" dirty="0">
              <a:latin typeface="Times New Roman" panose="02020603050405020304" pitchFamily="18" charset="0"/>
              <a:cs typeface="Times New Roman" panose="02020603050405020304" pitchFamily="18" charset="0"/>
            </a:endParaRPr>
          </a:p>
        </p:txBody>
      </p:sp>
      <p:sp>
        <p:nvSpPr>
          <p:cNvPr id="3" name="Rectangle 2"/>
          <p:cNvSpPr/>
          <p:nvPr/>
        </p:nvSpPr>
        <p:spPr>
          <a:xfrm>
            <a:off x="609600" y="-152400"/>
            <a:ext cx="7832337" cy="661207"/>
          </a:xfrm>
          <a:prstGeom prst="rect">
            <a:avLst/>
          </a:prstGeom>
        </p:spPr>
        <p:txBody>
          <a:bodyPr wrap="none">
            <a:spAutoFit/>
          </a:bodyPr>
          <a:lstStyle/>
          <a:p>
            <a:pPr marR="0" lvl="1" algn="just">
              <a:lnSpc>
                <a:spcPct val="150000"/>
              </a:lnSpc>
              <a:spcBef>
                <a:spcPts val="0"/>
              </a:spcBef>
              <a:spcAft>
                <a:spcPts val="0"/>
              </a:spcAft>
            </a:pPr>
            <a:r>
              <a:rPr lang="en-US" sz="2800" b="1" cap="all" dirty="0" smtClean="0">
                <a:solidFill>
                  <a:srgbClr val="000000"/>
                </a:solidFill>
                <a:latin typeface="Times New Roman" panose="02020603050405020304" pitchFamily="18" charset="0"/>
                <a:ea typeface="Times New Roman" panose="02020603050405020304" pitchFamily="18" charset="0"/>
              </a:rPr>
              <a:t>1.4. </a:t>
            </a:r>
            <a:r>
              <a:rPr lang="en-US" sz="2800" b="1" cap="all" dirty="0" err="1" smtClean="0">
                <a:solidFill>
                  <a:srgbClr val="000000"/>
                </a:solidFill>
                <a:latin typeface="Times New Roman" panose="02020603050405020304" pitchFamily="18" charset="0"/>
                <a:ea typeface="Times New Roman" panose="02020603050405020304" pitchFamily="18" charset="0"/>
              </a:rPr>
              <a:t>Các</a:t>
            </a:r>
            <a:r>
              <a:rPr lang="en-US" sz="2800" b="1" cap="all" dirty="0" smtClean="0">
                <a:solidFill>
                  <a:srgbClr val="000000"/>
                </a:solidFill>
                <a:latin typeface="Times New Roman" panose="02020603050405020304" pitchFamily="18" charset="0"/>
                <a:ea typeface="Times New Roman" panose="02020603050405020304" pitchFamily="18" charset="0"/>
              </a:rPr>
              <a:t> </a:t>
            </a:r>
            <a:r>
              <a:rPr lang="en-US" sz="2800" b="1" cap="all" dirty="0" err="1">
                <a:solidFill>
                  <a:srgbClr val="000000"/>
                </a:solidFill>
                <a:latin typeface="Times New Roman" panose="02020603050405020304" pitchFamily="18" charset="0"/>
                <a:ea typeface="Times New Roman" panose="02020603050405020304" pitchFamily="18" charset="0"/>
              </a:rPr>
              <a:t>hành</a:t>
            </a:r>
            <a:r>
              <a:rPr lang="en-US" sz="2800" b="1" cap="all" dirty="0">
                <a:solidFill>
                  <a:srgbClr val="000000"/>
                </a:solidFill>
                <a:latin typeface="Times New Roman" panose="02020603050405020304" pitchFamily="18" charset="0"/>
                <a:ea typeface="Times New Roman" panose="02020603050405020304" pitchFamily="18" charset="0"/>
              </a:rPr>
              <a:t> </a:t>
            </a:r>
            <a:r>
              <a:rPr lang="en-US" sz="2800" b="1" cap="all" dirty="0" err="1">
                <a:solidFill>
                  <a:srgbClr val="000000"/>
                </a:solidFill>
                <a:latin typeface="Times New Roman" panose="02020603050405020304" pitchFamily="18" charset="0"/>
                <a:ea typeface="Times New Roman" panose="02020603050405020304" pitchFamily="18" charset="0"/>
              </a:rPr>
              <a:t>lang</a:t>
            </a:r>
            <a:r>
              <a:rPr lang="en-US" sz="2800" b="1" cap="all" dirty="0">
                <a:solidFill>
                  <a:srgbClr val="000000"/>
                </a:solidFill>
                <a:latin typeface="Times New Roman" panose="02020603050405020304" pitchFamily="18" charset="0"/>
                <a:ea typeface="Times New Roman" panose="02020603050405020304" pitchFamily="18" charset="0"/>
              </a:rPr>
              <a:t> </a:t>
            </a:r>
            <a:r>
              <a:rPr lang="en-US" sz="2800" b="1" cap="all" dirty="0" err="1">
                <a:solidFill>
                  <a:srgbClr val="000000"/>
                </a:solidFill>
                <a:latin typeface="Times New Roman" panose="02020603050405020304" pitchFamily="18" charset="0"/>
                <a:ea typeface="Times New Roman" panose="02020603050405020304" pitchFamily="18" charset="0"/>
              </a:rPr>
              <a:t>vận</a:t>
            </a:r>
            <a:r>
              <a:rPr lang="en-US" sz="2800" b="1" cap="all" dirty="0">
                <a:solidFill>
                  <a:srgbClr val="000000"/>
                </a:solidFill>
                <a:latin typeface="Times New Roman" panose="02020603050405020304" pitchFamily="18" charset="0"/>
                <a:ea typeface="Times New Roman" panose="02020603050405020304" pitchFamily="18" charset="0"/>
              </a:rPr>
              <a:t> </a:t>
            </a:r>
            <a:r>
              <a:rPr lang="en-US" sz="2800" b="1" cap="all" dirty="0" err="1">
                <a:solidFill>
                  <a:srgbClr val="000000"/>
                </a:solidFill>
                <a:latin typeface="Times New Roman" panose="02020603050405020304" pitchFamily="18" charset="0"/>
                <a:ea typeface="Times New Roman" panose="02020603050405020304" pitchFamily="18" charset="0"/>
              </a:rPr>
              <a:t>tải</a:t>
            </a:r>
            <a:r>
              <a:rPr lang="en-US" sz="2800" b="1" cap="all" dirty="0">
                <a:solidFill>
                  <a:srgbClr val="000000"/>
                </a:solidFill>
                <a:latin typeface="Times New Roman" panose="02020603050405020304" pitchFamily="18" charset="0"/>
                <a:ea typeface="Times New Roman" panose="02020603050405020304" pitchFamily="18" charset="0"/>
              </a:rPr>
              <a:t> </a:t>
            </a:r>
            <a:r>
              <a:rPr lang="en-US" sz="2800" b="1" cap="all" dirty="0" err="1">
                <a:solidFill>
                  <a:srgbClr val="000000"/>
                </a:solidFill>
                <a:latin typeface="Times New Roman" panose="02020603050405020304" pitchFamily="18" charset="0"/>
                <a:ea typeface="Times New Roman" panose="02020603050405020304" pitchFamily="18" charset="0"/>
              </a:rPr>
              <a:t>Việt</a:t>
            </a:r>
            <a:r>
              <a:rPr lang="en-US" sz="2800" b="1" cap="all" dirty="0">
                <a:solidFill>
                  <a:srgbClr val="000000"/>
                </a:solidFill>
                <a:latin typeface="Times New Roman" panose="02020603050405020304" pitchFamily="18" charset="0"/>
                <a:ea typeface="Times New Roman" panose="02020603050405020304" pitchFamily="18" charset="0"/>
              </a:rPr>
              <a:t> Nam</a:t>
            </a:r>
            <a:endParaRPr lang="en-US" sz="2800" b="1" cap="all" dirty="0">
              <a:solidFill>
                <a:srgbClr val="000000"/>
              </a:solidFill>
              <a:effectLst/>
              <a:latin typeface="Times New Roman" panose="02020603050405020304" pitchFamily="18" charset="0"/>
              <a:ea typeface="Times New Roman" panose="02020603050405020304" pitchFamily="18" charset="0"/>
            </a:endParaRPr>
          </a:p>
        </p:txBody>
      </p:sp>
      <p:sp>
        <p:nvSpPr>
          <p:cNvPr id="5" name="Oval 4"/>
          <p:cNvSpPr/>
          <p:nvPr/>
        </p:nvSpPr>
        <p:spPr>
          <a:xfrm>
            <a:off x="457200" y="607181"/>
            <a:ext cx="2971800" cy="1219200"/>
          </a:xfrm>
          <a:prstGeom prst="ellipse">
            <a:avLst/>
          </a:prstGeom>
        </p:spPr>
        <p:style>
          <a:lnRef idx="1">
            <a:schemeClr val="accent5"/>
          </a:lnRef>
          <a:fillRef idx="2">
            <a:schemeClr val="accent5"/>
          </a:fillRef>
          <a:effectRef idx="1">
            <a:schemeClr val="accent5"/>
          </a:effectRef>
          <a:fontRef idx="minor">
            <a:schemeClr val="dk1"/>
          </a:fontRef>
        </p:style>
        <p:txBody>
          <a:bodyPr rtlCol="0" anchor="ctr"/>
          <a:lstStyle/>
          <a:p>
            <a:pPr algn="ctr"/>
            <a:r>
              <a:rPr lang="en-US" sz="2400" b="1" i="1" dirty="0" smtClean="0">
                <a:latin typeface="Times New Roman" panose="02020603050405020304" pitchFamily="18" charset="0"/>
                <a:cs typeface="Times New Roman" panose="02020603050405020304" pitchFamily="18" charset="0"/>
              </a:rPr>
              <a:t>KHU VỰC MIỀN TRUNG</a:t>
            </a:r>
            <a:endParaRPr lang="en-US" sz="2400" b="1" i="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084476516"/>
      </p:ext>
    </p:extLst>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609600" y="-152400"/>
            <a:ext cx="7832337" cy="661207"/>
          </a:xfrm>
          <a:prstGeom prst="rect">
            <a:avLst/>
          </a:prstGeom>
        </p:spPr>
        <p:txBody>
          <a:bodyPr wrap="none">
            <a:spAutoFit/>
          </a:bodyPr>
          <a:lstStyle/>
          <a:p>
            <a:pPr marR="0" lvl="1" algn="just">
              <a:lnSpc>
                <a:spcPct val="150000"/>
              </a:lnSpc>
              <a:spcBef>
                <a:spcPts val="0"/>
              </a:spcBef>
              <a:spcAft>
                <a:spcPts val="0"/>
              </a:spcAft>
            </a:pPr>
            <a:r>
              <a:rPr lang="en-US" sz="2800" b="1" cap="all" dirty="0" smtClean="0">
                <a:solidFill>
                  <a:srgbClr val="000000"/>
                </a:solidFill>
                <a:latin typeface="Times New Roman" panose="02020603050405020304" pitchFamily="18" charset="0"/>
                <a:ea typeface="Times New Roman" panose="02020603050405020304" pitchFamily="18" charset="0"/>
              </a:rPr>
              <a:t>1.4. </a:t>
            </a:r>
            <a:r>
              <a:rPr lang="en-US" sz="2800" b="1" cap="all" dirty="0" err="1" smtClean="0">
                <a:solidFill>
                  <a:srgbClr val="000000"/>
                </a:solidFill>
                <a:latin typeface="Times New Roman" panose="02020603050405020304" pitchFamily="18" charset="0"/>
                <a:ea typeface="Times New Roman" panose="02020603050405020304" pitchFamily="18" charset="0"/>
              </a:rPr>
              <a:t>Các</a:t>
            </a:r>
            <a:r>
              <a:rPr lang="en-US" sz="2800" b="1" cap="all" dirty="0" smtClean="0">
                <a:solidFill>
                  <a:srgbClr val="000000"/>
                </a:solidFill>
                <a:latin typeface="Times New Roman" panose="02020603050405020304" pitchFamily="18" charset="0"/>
                <a:ea typeface="Times New Roman" panose="02020603050405020304" pitchFamily="18" charset="0"/>
              </a:rPr>
              <a:t> </a:t>
            </a:r>
            <a:r>
              <a:rPr lang="en-US" sz="2800" b="1" cap="all" dirty="0" err="1">
                <a:solidFill>
                  <a:srgbClr val="000000"/>
                </a:solidFill>
                <a:latin typeface="Times New Roman" panose="02020603050405020304" pitchFamily="18" charset="0"/>
                <a:ea typeface="Times New Roman" panose="02020603050405020304" pitchFamily="18" charset="0"/>
              </a:rPr>
              <a:t>hành</a:t>
            </a:r>
            <a:r>
              <a:rPr lang="en-US" sz="2800" b="1" cap="all" dirty="0">
                <a:solidFill>
                  <a:srgbClr val="000000"/>
                </a:solidFill>
                <a:latin typeface="Times New Roman" panose="02020603050405020304" pitchFamily="18" charset="0"/>
                <a:ea typeface="Times New Roman" panose="02020603050405020304" pitchFamily="18" charset="0"/>
              </a:rPr>
              <a:t> </a:t>
            </a:r>
            <a:r>
              <a:rPr lang="en-US" sz="2800" b="1" cap="all" dirty="0" err="1">
                <a:solidFill>
                  <a:srgbClr val="000000"/>
                </a:solidFill>
                <a:latin typeface="Times New Roman" panose="02020603050405020304" pitchFamily="18" charset="0"/>
                <a:ea typeface="Times New Roman" panose="02020603050405020304" pitchFamily="18" charset="0"/>
              </a:rPr>
              <a:t>lang</a:t>
            </a:r>
            <a:r>
              <a:rPr lang="en-US" sz="2800" b="1" cap="all" dirty="0">
                <a:solidFill>
                  <a:srgbClr val="000000"/>
                </a:solidFill>
                <a:latin typeface="Times New Roman" panose="02020603050405020304" pitchFamily="18" charset="0"/>
                <a:ea typeface="Times New Roman" panose="02020603050405020304" pitchFamily="18" charset="0"/>
              </a:rPr>
              <a:t> </a:t>
            </a:r>
            <a:r>
              <a:rPr lang="en-US" sz="2800" b="1" cap="all" dirty="0" err="1">
                <a:solidFill>
                  <a:srgbClr val="000000"/>
                </a:solidFill>
                <a:latin typeface="Times New Roman" panose="02020603050405020304" pitchFamily="18" charset="0"/>
                <a:ea typeface="Times New Roman" panose="02020603050405020304" pitchFamily="18" charset="0"/>
              </a:rPr>
              <a:t>vận</a:t>
            </a:r>
            <a:r>
              <a:rPr lang="en-US" sz="2800" b="1" cap="all" dirty="0">
                <a:solidFill>
                  <a:srgbClr val="000000"/>
                </a:solidFill>
                <a:latin typeface="Times New Roman" panose="02020603050405020304" pitchFamily="18" charset="0"/>
                <a:ea typeface="Times New Roman" panose="02020603050405020304" pitchFamily="18" charset="0"/>
              </a:rPr>
              <a:t> </a:t>
            </a:r>
            <a:r>
              <a:rPr lang="en-US" sz="2800" b="1" cap="all" dirty="0" err="1">
                <a:solidFill>
                  <a:srgbClr val="000000"/>
                </a:solidFill>
                <a:latin typeface="Times New Roman" panose="02020603050405020304" pitchFamily="18" charset="0"/>
                <a:ea typeface="Times New Roman" panose="02020603050405020304" pitchFamily="18" charset="0"/>
              </a:rPr>
              <a:t>tải</a:t>
            </a:r>
            <a:r>
              <a:rPr lang="en-US" sz="2800" b="1" cap="all" dirty="0">
                <a:solidFill>
                  <a:srgbClr val="000000"/>
                </a:solidFill>
                <a:latin typeface="Times New Roman" panose="02020603050405020304" pitchFamily="18" charset="0"/>
                <a:ea typeface="Times New Roman" panose="02020603050405020304" pitchFamily="18" charset="0"/>
              </a:rPr>
              <a:t> </a:t>
            </a:r>
            <a:r>
              <a:rPr lang="en-US" sz="2800" b="1" cap="all" dirty="0" err="1">
                <a:solidFill>
                  <a:srgbClr val="000000"/>
                </a:solidFill>
                <a:latin typeface="Times New Roman" panose="02020603050405020304" pitchFamily="18" charset="0"/>
                <a:ea typeface="Times New Roman" panose="02020603050405020304" pitchFamily="18" charset="0"/>
              </a:rPr>
              <a:t>Việt</a:t>
            </a:r>
            <a:r>
              <a:rPr lang="en-US" sz="2800" b="1" cap="all" dirty="0">
                <a:solidFill>
                  <a:srgbClr val="000000"/>
                </a:solidFill>
                <a:latin typeface="Times New Roman" panose="02020603050405020304" pitchFamily="18" charset="0"/>
                <a:ea typeface="Times New Roman" panose="02020603050405020304" pitchFamily="18" charset="0"/>
              </a:rPr>
              <a:t> Nam</a:t>
            </a:r>
            <a:endParaRPr lang="en-US" sz="2800" b="1" cap="all" dirty="0">
              <a:solidFill>
                <a:srgbClr val="000000"/>
              </a:solidFill>
              <a:effectLst/>
              <a:latin typeface="Times New Roman" panose="02020603050405020304" pitchFamily="18" charset="0"/>
              <a:ea typeface="Times New Roman" panose="02020603050405020304" pitchFamily="18" charset="0"/>
            </a:endParaRPr>
          </a:p>
        </p:txBody>
      </p:sp>
      <p:pic>
        <p:nvPicPr>
          <p:cNvPr id="6" name="Picture 5"/>
          <p:cNvPicPr>
            <a:picLocks noChangeAspect="1"/>
          </p:cNvPicPr>
          <p:nvPr/>
        </p:nvPicPr>
        <p:blipFill>
          <a:blip r:embed="rId3"/>
          <a:stretch>
            <a:fillRect/>
          </a:stretch>
        </p:blipFill>
        <p:spPr>
          <a:xfrm>
            <a:off x="5644" y="762000"/>
            <a:ext cx="9200709" cy="5867400"/>
          </a:xfrm>
          <a:prstGeom prst="rect">
            <a:avLst/>
          </a:prstGeom>
        </p:spPr>
      </p:pic>
    </p:spTree>
    <p:extLst>
      <p:ext uri="{BB962C8B-B14F-4D97-AF65-F5344CB8AC3E}">
        <p14:creationId xmlns:p14="http://schemas.microsoft.com/office/powerpoint/2010/main" val="2413041701"/>
      </p:ext>
    </p:extLst>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a:stretch>
            <a:fillRect/>
          </a:stretch>
        </p:blipFill>
        <p:spPr>
          <a:xfrm>
            <a:off x="2315148" y="508807"/>
            <a:ext cx="6828852" cy="6248400"/>
          </a:xfrm>
          <a:prstGeom prst="rect">
            <a:avLst/>
          </a:prstGeom>
        </p:spPr>
      </p:pic>
      <p:sp>
        <p:nvSpPr>
          <p:cNvPr id="3" name="Rectangle 2"/>
          <p:cNvSpPr/>
          <p:nvPr/>
        </p:nvSpPr>
        <p:spPr>
          <a:xfrm>
            <a:off x="762000" y="-152400"/>
            <a:ext cx="7832337" cy="661207"/>
          </a:xfrm>
          <a:prstGeom prst="rect">
            <a:avLst/>
          </a:prstGeom>
        </p:spPr>
        <p:txBody>
          <a:bodyPr wrap="none">
            <a:spAutoFit/>
          </a:bodyPr>
          <a:lstStyle/>
          <a:p>
            <a:pPr marR="0" lvl="1" algn="just">
              <a:lnSpc>
                <a:spcPct val="150000"/>
              </a:lnSpc>
              <a:spcBef>
                <a:spcPts val="0"/>
              </a:spcBef>
              <a:spcAft>
                <a:spcPts val="0"/>
              </a:spcAft>
            </a:pPr>
            <a:r>
              <a:rPr lang="en-US" sz="2800" b="1" cap="all" dirty="0" smtClean="0">
                <a:solidFill>
                  <a:srgbClr val="000000"/>
                </a:solidFill>
                <a:latin typeface="Times New Roman" panose="02020603050405020304" pitchFamily="18" charset="0"/>
                <a:ea typeface="Times New Roman" panose="02020603050405020304" pitchFamily="18" charset="0"/>
              </a:rPr>
              <a:t>1.4. </a:t>
            </a:r>
            <a:r>
              <a:rPr lang="en-US" sz="2800" b="1" cap="all" dirty="0" err="1" smtClean="0">
                <a:solidFill>
                  <a:srgbClr val="000000"/>
                </a:solidFill>
                <a:latin typeface="Times New Roman" panose="02020603050405020304" pitchFamily="18" charset="0"/>
                <a:ea typeface="Times New Roman" panose="02020603050405020304" pitchFamily="18" charset="0"/>
              </a:rPr>
              <a:t>Các</a:t>
            </a:r>
            <a:r>
              <a:rPr lang="en-US" sz="2800" b="1" cap="all" dirty="0" smtClean="0">
                <a:solidFill>
                  <a:srgbClr val="000000"/>
                </a:solidFill>
                <a:latin typeface="Times New Roman" panose="02020603050405020304" pitchFamily="18" charset="0"/>
                <a:ea typeface="Times New Roman" panose="02020603050405020304" pitchFamily="18" charset="0"/>
              </a:rPr>
              <a:t> </a:t>
            </a:r>
            <a:r>
              <a:rPr lang="en-US" sz="2800" b="1" cap="all" dirty="0" err="1">
                <a:solidFill>
                  <a:srgbClr val="000000"/>
                </a:solidFill>
                <a:latin typeface="Times New Roman" panose="02020603050405020304" pitchFamily="18" charset="0"/>
                <a:ea typeface="Times New Roman" panose="02020603050405020304" pitchFamily="18" charset="0"/>
              </a:rPr>
              <a:t>hành</a:t>
            </a:r>
            <a:r>
              <a:rPr lang="en-US" sz="2800" b="1" cap="all" dirty="0">
                <a:solidFill>
                  <a:srgbClr val="000000"/>
                </a:solidFill>
                <a:latin typeface="Times New Roman" panose="02020603050405020304" pitchFamily="18" charset="0"/>
                <a:ea typeface="Times New Roman" panose="02020603050405020304" pitchFamily="18" charset="0"/>
              </a:rPr>
              <a:t> </a:t>
            </a:r>
            <a:r>
              <a:rPr lang="en-US" sz="2800" b="1" cap="all" dirty="0" err="1">
                <a:solidFill>
                  <a:srgbClr val="000000"/>
                </a:solidFill>
                <a:latin typeface="Times New Roman" panose="02020603050405020304" pitchFamily="18" charset="0"/>
                <a:ea typeface="Times New Roman" panose="02020603050405020304" pitchFamily="18" charset="0"/>
              </a:rPr>
              <a:t>lang</a:t>
            </a:r>
            <a:r>
              <a:rPr lang="en-US" sz="2800" b="1" cap="all" dirty="0">
                <a:solidFill>
                  <a:srgbClr val="000000"/>
                </a:solidFill>
                <a:latin typeface="Times New Roman" panose="02020603050405020304" pitchFamily="18" charset="0"/>
                <a:ea typeface="Times New Roman" panose="02020603050405020304" pitchFamily="18" charset="0"/>
              </a:rPr>
              <a:t> </a:t>
            </a:r>
            <a:r>
              <a:rPr lang="en-US" sz="2800" b="1" cap="all" dirty="0" err="1">
                <a:solidFill>
                  <a:srgbClr val="000000"/>
                </a:solidFill>
                <a:latin typeface="Times New Roman" panose="02020603050405020304" pitchFamily="18" charset="0"/>
                <a:ea typeface="Times New Roman" panose="02020603050405020304" pitchFamily="18" charset="0"/>
              </a:rPr>
              <a:t>vận</a:t>
            </a:r>
            <a:r>
              <a:rPr lang="en-US" sz="2800" b="1" cap="all" dirty="0">
                <a:solidFill>
                  <a:srgbClr val="000000"/>
                </a:solidFill>
                <a:latin typeface="Times New Roman" panose="02020603050405020304" pitchFamily="18" charset="0"/>
                <a:ea typeface="Times New Roman" panose="02020603050405020304" pitchFamily="18" charset="0"/>
              </a:rPr>
              <a:t> </a:t>
            </a:r>
            <a:r>
              <a:rPr lang="en-US" sz="2800" b="1" cap="all" dirty="0" err="1">
                <a:solidFill>
                  <a:srgbClr val="000000"/>
                </a:solidFill>
                <a:latin typeface="Times New Roman" panose="02020603050405020304" pitchFamily="18" charset="0"/>
                <a:ea typeface="Times New Roman" panose="02020603050405020304" pitchFamily="18" charset="0"/>
              </a:rPr>
              <a:t>tải</a:t>
            </a:r>
            <a:r>
              <a:rPr lang="en-US" sz="2800" b="1" cap="all" dirty="0">
                <a:solidFill>
                  <a:srgbClr val="000000"/>
                </a:solidFill>
                <a:latin typeface="Times New Roman" panose="02020603050405020304" pitchFamily="18" charset="0"/>
                <a:ea typeface="Times New Roman" panose="02020603050405020304" pitchFamily="18" charset="0"/>
              </a:rPr>
              <a:t> </a:t>
            </a:r>
            <a:r>
              <a:rPr lang="en-US" sz="2800" b="1" cap="all" dirty="0" err="1">
                <a:solidFill>
                  <a:srgbClr val="000000"/>
                </a:solidFill>
                <a:latin typeface="Times New Roman" panose="02020603050405020304" pitchFamily="18" charset="0"/>
                <a:ea typeface="Times New Roman" panose="02020603050405020304" pitchFamily="18" charset="0"/>
              </a:rPr>
              <a:t>Việt</a:t>
            </a:r>
            <a:r>
              <a:rPr lang="en-US" sz="2800" b="1" cap="all" dirty="0">
                <a:solidFill>
                  <a:srgbClr val="000000"/>
                </a:solidFill>
                <a:latin typeface="Times New Roman" panose="02020603050405020304" pitchFamily="18" charset="0"/>
                <a:ea typeface="Times New Roman" panose="02020603050405020304" pitchFamily="18" charset="0"/>
              </a:rPr>
              <a:t> Nam</a:t>
            </a:r>
            <a:endParaRPr lang="en-US" sz="2800" b="1" cap="all" dirty="0">
              <a:solidFill>
                <a:srgbClr val="000000"/>
              </a:solidFill>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3922482972"/>
      </p:ext>
    </p:extLst>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28600" y="152400"/>
            <a:ext cx="8699433" cy="523220"/>
          </a:xfrm>
          <a:prstGeom prst="rect">
            <a:avLst/>
          </a:prstGeom>
        </p:spPr>
        <p:txBody>
          <a:bodyPr wrap="none">
            <a:spAutoFit/>
          </a:bodyPr>
          <a:lstStyle/>
          <a:p>
            <a:r>
              <a:rPr lang="en-US" sz="2800" b="1" cap="all" dirty="0" smtClean="0">
                <a:latin typeface="Times New Roman" panose="02020603050405020304" pitchFamily="18" charset="0"/>
                <a:ea typeface="Calibri" panose="020F0502020204030204" pitchFamily="34" charset="0"/>
              </a:rPr>
              <a:t>1.5. </a:t>
            </a:r>
            <a:r>
              <a:rPr lang="en-US" sz="2800" b="1" cap="all" dirty="0" err="1" smtClean="0">
                <a:latin typeface="Times New Roman" panose="02020603050405020304" pitchFamily="18" charset="0"/>
                <a:ea typeface="Calibri" panose="020F0502020204030204" pitchFamily="34" charset="0"/>
              </a:rPr>
              <a:t>Hệ</a:t>
            </a:r>
            <a:r>
              <a:rPr lang="en-US" sz="2800" b="1" cap="all" dirty="0" smtClean="0">
                <a:latin typeface="Times New Roman" panose="02020603050405020304" pitchFamily="18" charset="0"/>
                <a:ea typeface="Calibri" panose="020F0502020204030204" pitchFamily="34" charset="0"/>
              </a:rPr>
              <a:t> </a:t>
            </a:r>
            <a:r>
              <a:rPr lang="en-US" sz="2800" b="1" cap="all" dirty="0" err="1">
                <a:latin typeface="Times New Roman" panose="02020603050405020304" pitchFamily="18" charset="0"/>
                <a:ea typeface="Calibri" panose="020F0502020204030204" pitchFamily="34" charset="0"/>
              </a:rPr>
              <a:t>thống</a:t>
            </a:r>
            <a:r>
              <a:rPr lang="en-US" sz="2800" b="1" cap="all" dirty="0">
                <a:latin typeface="Times New Roman" panose="02020603050405020304" pitchFamily="18" charset="0"/>
                <a:ea typeface="Calibri" panose="020F0502020204030204" pitchFamily="34" charset="0"/>
              </a:rPr>
              <a:t> </a:t>
            </a:r>
            <a:r>
              <a:rPr lang="en-US" sz="2800" b="1" cap="all" dirty="0" err="1">
                <a:latin typeface="Times New Roman" panose="02020603050405020304" pitchFamily="18" charset="0"/>
                <a:ea typeface="Calibri" panose="020F0502020204030204" pitchFamily="34" charset="0"/>
              </a:rPr>
              <a:t>giao</a:t>
            </a:r>
            <a:r>
              <a:rPr lang="en-US" sz="2800" b="1" cap="all" dirty="0">
                <a:latin typeface="Times New Roman" panose="02020603050405020304" pitchFamily="18" charset="0"/>
                <a:ea typeface="Calibri" panose="020F0502020204030204" pitchFamily="34" charset="0"/>
              </a:rPr>
              <a:t> </a:t>
            </a:r>
            <a:r>
              <a:rPr lang="en-US" sz="2800" b="1" cap="all" dirty="0" err="1">
                <a:latin typeface="Times New Roman" panose="02020603050405020304" pitchFamily="18" charset="0"/>
                <a:ea typeface="Calibri" panose="020F0502020204030204" pitchFamily="34" charset="0"/>
              </a:rPr>
              <a:t>thông</a:t>
            </a:r>
            <a:r>
              <a:rPr lang="en-US" sz="2800" b="1" cap="all" dirty="0">
                <a:latin typeface="Times New Roman" panose="02020603050405020304" pitchFamily="18" charset="0"/>
                <a:ea typeface="Calibri" panose="020F0502020204030204" pitchFamily="34" charset="0"/>
              </a:rPr>
              <a:t> </a:t>
            </a:r>
            <a:r>
              <a:rPr lang="en-US" sz="2800" b="1" cap="all" dirty="0" err="1">
                <a:latin typeface="Times New Roman" panose="02020603050405020304" pitchFamily="18" charset="0"/>
                <a:ea typeface="Calibri" panose="020F0502020204030204" pitchFamily="34" charset="0"/>
              </a:rPr>
              <a:t>vận</a:t>
            </a:r>
            <a:r>
              <a:rPr lang="en-US" sz="2800" b="1" cap="all" dirty="0">
                <a:latin typeface="Times New Roman" panose="02020603050405020304" pitchFamily="18" charset="0"/>
                <a:ea typeface="Calibri" panose="020F0502020204030204" pitchFamily="34" charset="0"/>
              </a:rPr>
              <a:t> </a:t>
            </a:r>
            <a:r>
              <a:rPr lang="en-US" sz="2800" b="1" cap="all" dirty="0" err="1">
                <a:latin typeface="Times New Roman" panose="02020603050405020304" pitchFamily="18" charset="0"/>
                <a:ea typeface="Calibri" panose="020F0502020204030204" pitchFamily="34" charset="0"/>
              </a:rPr>
              <a:t>tải</a:t>
            </a:r>
            <a:r>
              <a:rPr lang="en-US" sz="2800" b="1" cap="all" dirty="0">
                <a:latin typeface="Times New Roman" panose="02020603050405020304" pitchFamily="18" charset="0"/>
                <a:ea typeface="Calibri" panose="020F0502020204030204" pitchFamily="34" charset="0"/>
              </a:rPr>
              <a:t> </a:t>
            </a:r>
            <a:r>
              <a:rPr lang="en-US" sz="2800" b="1" cap="all" dirty="0" err="1">
                <a:latin typeface="Times New Roman" panose="02020603050405020304" pitchFamily="18" charset="0"/>
                <a:ea typeface="Calibri" panose="020F0502020204030204" pitchFamily="34" charset="0"/>
              </a:rPr>
              <a:t>Việt</a:t>
            </a:r>
            <a:r>
              <a:rPr lang="en-US" sz="2800" b="1" cap="all" dirty="0">
                <a:latin typeface="Times New Roman" panose="02020603050405020304" pitchFamily="18" charset="0"/>
                <a:ea typeface="Calibri" panose="020F0502020204030204" pitchFamily="34" charset="0"/>
              </a:rPr>
              <a:t> Nam</a:t>
            </a:r>
            <a:endParaRPr lang="en-US" sz="2800" b="1" cap="all" dirty="0"/>
          </a:p>
        </p:txBody>
      </p:sp>
      <p:pic>
        <p:nvPicPr>
          <p:cNvPr id="4" name="Picture 3"/>
          <p:cNvPicPr>
            <a:picLocks noChangeAspect="1"/>
          </p:cNvPicPr>
          <p:nvPr/>
        </p:nvPicPr>
        <p:blipFill>
          <a:blip r:embed="rId3"/>
          <a:stretch>
            <a:fillRect/>
          </a:stretch>
        </p:blipFill>
        <p:spPr>
          <a:xfrm>
            <a:off x="228600" y="838200"/>
            <a:ext cx="2272658" cy="3210580"/>
          </a:xfrm>
          <a:prstGeom prst="rect">
            <a:avLst/>
          </a:prstGeom>
        </p:spPr>
      </p:pic>
      <p:sp>
        <p:nvSpPr>
          <p:cNvPr id="5" name="TextBox 4"/>
          <p:cNvSpPr txBox="1"/>
          <p:nvPr/>
        </p:nvSpPr>
        <p:spPr>
          <a:xfrm>
            <a:off x="4578316" y="703842"/>
            <a:ext cx="5715000" cy="523220"/>
          </a:xfrm>
          <a:prstGeom prst="rect">
            <a:avLst/>
          </a:prstGeom>
          <a:noFill/>
        </p:spPr>
        <p:txBody>
          <a:bodyPr wrap="square" rtlCol="0">
            <a:spAutoFit/>
          </a:bodyPr>
          <a:lstStyle/>
          <a:p>
            <a:pPr marL="285750" indent="-285750">
              <a:buFont typeface="Wingdings" panose="05000000000000000000" pitchFamily="2" charset="2"/>
              <a:buChar char="v"/>
            </a:pPr>
            <a:r>
              <a:rPr lang="en-US" sz="2800" b="1" dirty="0" err="1" smtClean="0">
                <a:latin typeface="Times New Roman" panose="02020603050405020304" pitchFamily="18" charset="0"/>
                <a:cs typeface="Times New Roman" panose="02020603050405020304" pitchFamily="18" charset="0"/>
              </a:rPr>
              <a:t>Đường</a:t>
            </a:r>
            <a:r>
              <a:rPr lang="en-US" sz="2800" b="1" dirty="0" smtClean="0">
                <a:latin typeface="Times New Roman" panose="02020603050405020304" pitchFamily="18" charset="0"/>
                <a:cs typeface="Times New Roman" panose="02020603050405020304" pitchFamily="18" charset="0"/>
              </a:rPr>
              <a:t> </a:t>
            </a:r>
            <a:r>
              <a:rPr lang="en-US" sz="2800" b="1" dirty="0" err="1" smtClean="0">
                <a:latin typeface="Times New Roman" panose="02020603050405020304" pitchFamily="18" charset="0"/>
                <a:cs typeface="Times New Roman" panose="02020603050405020304" pitchFamily="18" charset="0"/>
              </a:rPr>
              <a:t>bộ</a:t>
            </a:r>
            <a:endParaRPr lang="en-US" sz="2800" b="1" dirty="0">
              <a:latin typeface="Times New Roman" panose="02020603050405020304" pitchFamily="18" charset="0"/>
              <a:cs typeface="Times New Roman" panose="02020603050405020304" pitchFamily="18" charset="0"/>
            </a:endParaRPr>
          </a:p>
        </p:txBody>
      </p:sp>
      <p:sp>
        <p:nvSpPr>
          <p:cNvPr id="6" name="Rectangle 5"/>
          <p:cNvSpPr/>
          <p:nvPr/>
        </p:nvSpPr>
        <p:spPr>
          <a:xfrm>
            <a:off x="2706511" y="1143000"/>
            <a:ext cx="6400800" cy="4524315"/>
          </a:xfrm>
          <a:prstGeom prst="rect">
            <a:avLst/>
          </a:prstGeom>
        </p:spPr>
        <p:txBody>
          <a:bodyPr wrap="square">
            <a:spAutoFit/>
          </a:bodyPr>
          <a:lstStyle/>
          <a:p>
            <a:pPr lvl="0">
              <a:lnSpc>
                <a:spcPct val="150000"/>
              </a:lnSpc>
            </a:pPr>
            <a:r>
              <a:rPr lang="vi-VN" sz="2400" dirty="0">
                <a:solidFill>
                  <a:prstClr val="black"/>
                </a:solidFill>
                <a:latin typeface="Times New Roman" panose="02020603050405020304" pitchFamily="18" charset="0"/>
                <a:cs typeface="Times New Roman" panose="02020603050405020304" pitchFamily="18" charset="0"/>
              </a:rPr>
              <a:t>Tính đến 04/2018, hệ thống đường bộ Việt Nam có tổng chiều dài </a:t>
            </a:r>
            <a:r>
              <a:rPr lang="vi-VN" sz="2400" b="1" dirty="0">
                <a:solidFill>
                  <a:prstClr val="black"/>
                </a:solidFill>
                <a:latin typeface="Times New Roman" panose="02020603050405020304" pitchFamily="18" charset="0"/>
                <a:cs typeface="Times New Roman" panose="02020603050405020304" pitchFamily="18" charset="0"/>
              </a:rPr>
              <a:t>570.448</a:t>
            </a:r>
            <a:r>
              <a:rPr lang="vi-VN" sz="2400" dirty="0">
                <a:solidFill>
                  <a:prstClr val="black"/>
                </a:solidFill>
                <a:latin typeface="Times New Roman" panose="02020603050405020304" pitchFamily="18" charset="0"/>
                <a:cs typeface="Times New Roman" panose="02020603050405020304" pitchFamily="18" charset="0"/>
              </a:rPr>
              <a:t>km trong </a:t>
            </a:r>
            <a:r>
              <a:rPr lang="vi-VN" sz="2400" dirty="0" smtClean="0">
                <a:solidFill>
                  <a:prstClr val="black"/>
                </a:solidFill>
                <a:latin typeface="Times New Roman" panose="02020603050405020304" pitchFamily="18" charset="0"/>
                <a:cs typeface="Times New Roman" panose="02020603050405020304" pitchFamily="18" charset="0"/>
              </a:rPr>
              <a:t>đó</a:t>
            </a:r>
            <a:r>
              <a:rPr lang="en-US" sz="2400" dirty="0" smtClean="0">
                <a:solidFill>
                  <a:prstClr val="black"/>
                </a:solidFill>
                <a:latin typeface="Times New Roman" panose="02020603050405020304" pitchFamily="18" charset="0"/>
                <a:cs typeface="Times New Roman" panose="02020603050405020304" pitchFamily="18" charset="0"/>
              </a:rPr>
              <a:t>:</a:t>
            </a:r>
          </a:p>
          <a:p>
            <a:pPr marL="342900" lvl="0" indent="-342900">
              <a:lnSpc>
                <a:spcPct val="150000"/>
              </a:lnSpc>
              <a:buFont typeface="Wingdings" panose="05000000000000000000" pitchFamily="2" charset="2"/>
              <a:buChar char="q"/>
            </a:pPr>
            <a:r>
              <a:rPr lang="en-US" sz="2400" dirty="0" smtClean="0">
                <a:solidFill>
                  <a:prstClr val="black"/>
                </a:solidFill>
                <a:latin typeface="Times New Roman" panose="02020603050405020304" pitchFamily="18" charset="0"/>
                <a:cs typeface="Times New Roman" panose="02020603050405020304" pitchFamily="18" charset="0"/>
              </a:rPr>
              <a:t>Q</a:t>
            </a:r>
            <a:r>
              <a:rPr lang="vi-VN" sz="2400" dirty="0" smtClean="0">
                <a:solidFill>
                  <a:prstClr val="black"/>
                </a:solidFill>
                <a:latin typeface="Times New Roman" panose="02020603050405020304" pitchFamily="18" charset="0"/>
                <a:cs typeface="Times New Roman" panose="02020603050405020304" pitchFamily="18" charset="0"/>
              </a:rPr>
              <a:t>uốc </a:t>
            </a:r>
            <a:r>
              <a:rPr lang="vi-VN" sz="2400" dirty="0">
                <a:solidFill>
                  <a:prstClr val="black"/>
                </a:solidFill>
                <a:latin typeface="Times New Roman" panose="02020603050405020304" pitchFamily="18" charset="0"/>
                <a:cs typeface="Times New Roman" panose="02020603050405020304" pitchFamily="18" charset="0"/>
              </a:rPr>
              <a:t>lộ </a:t>
            </a:r>
            <a:r>
              <a:rPr lang="vi-VN" sz="2400" dirty="0" smtClean="0">
                <a:solidFill>
                  <a:prstClr val="black"/>
                </a:solidFill>
                <a:latin typeface="Times New Roman" panose="02020603050405020304" pitchFamily="18" charset="0"/>
                <a:cs typeface="Times New Roman" panose="02020603050405020304" pitchFamily="18" charset="0"/>
              </a:rPr>
              <a:t>24.136km</a:t>
            </a:r>
            <a:r>
              <a:rPr lang="en-US" sz="2400" dirty="0" smtClean="0">
                <a:solidFill>
                  <a:prstClr val="black"/>
                </a:solidFill>
                <a:latin typeface="Times New Roman" panose="02020603050405020304" pitchFamily="18" charset="0"/>
                <a:cs typeface="Times New Roman" panose="02020603050405020304" pitchFamily="18" charset="0"/>
              </a:rPr>
              <a:t>;</a:t>
            </a:r>
          </a:p>
          <a:p>
            <a:pPr marL="342900" lvl="0" indent="-342900">
              <a:lnSpc>
                <a:spcPct val="150000"/>
              </a:lnSpc>
              <a:buFont typeface="Wingdings" panose="05000000000000000000" pitchFamily="2" charset="2"/>
              <a:buChar char="q"/>
            </a:pPr>
            <a:r>
              <a:rPr lang="en-US" sz="2400" dirty="0" smtClean="0">
                <a:solidFill>
                  <a:prstClr val="black"/>
                </a:solidFill>
                <a:latin typeface="Times New Roman" panose="02020603050405020304" pitchFamily="18" charset="0"/>
                <a:cs typeface="Times New Roman" panose="02020603050405020304" pitchFamily="18" charset="0"/>
              </a:rPr>
              <a:t>Đ</a:t>
            </a:r>
            <a:r>
              <a:rPr lang="vi-VN" sz="2400" dirty="0" smtClean="0">
                <a:solidFill>
                  <a:prstClr val="black"/>
                </a:solidFill>
                <a:latin typeface="Times New Roman" panose="02020603050405020304" pitchFamily="18" charset="0"/>
                <a:cs typeface="Times New Roman" panose="02020603050405020304" pitchFamily="18" charset="0"/>
              </a:rPr>
              <a:t>ường </a:t>
            </a:r>
            <a:r>
              <a:rPr lang="vi-VN" sz="2400" dirty="0">
                <a:solidFill>
                  <a:prstClr val="black"/>
                </a:solidFill>
                <a:latin typeface="Times New Roman" panose="02020603050405020304" pitchFamily="18" charset="0"/>
                <a:cs typeface="Times New Roman" panose="02020603050405020304" pitchFamily="18" charset="0"/>
              </a:rPr>
              <a:t>cao tốc 816km (tăng 4 lần so 2013</a:t>
            </a:r>
            <a:r>
              <a:rPr lang="vi-VN" sz="2400" dirty="0" smtClean="0">
                <a:solidFill>
                  <a:prstClr val="black"/>
                </a:solidFill>
                <a:latin typeface="Times New Roman" panose="02020603050405020304" pitchFamily="18" charset="0"/>
                <a:cs typeface="Times New Roman" panose="02020603050405020304" pitchFamily="18" charset="0"/>
              </a:rPr>
              <a:t>),</a:t>
            </a:r>
            <a:endParaRPr lang="en-US" sz="2400" dirty="0" smtClean="0">
              <a:solidFill>
                <a:prstClr val="black"/>
              </a:solidFill>
              <a:latin typeface="Times New Roman" panose="02020603050405020304" pitchFamily="18" charset="0"/>
              <a:cs typeface="Times New Roman" panose="02020603050405020304" pitchFamily="18" charset="0"/>
            </a:endParaRPr>
          </a:p>
          <a:p>
            <a:pPr marL="342900" lvl="0" indent="-342900">
              <a:lnSpc>
                <a:spcPct val="150000"/>
              </a:lnSpc>
              <a:buFont typeface="Wingdings" panose="05000000000000000000" pitchFamily="2" charset="2"/>
              <a:buChar char="q"/>
            </a:pPr>
            <a:r>
              <a:rPr lang="en-US" sz="2400" dirty="0" smtClean="0">
                <a:solidFill>
                  <a:prstClr val="black"/>
                </a:solidFill>
                <a:latin typeface="Times New Roman" panose="02020603050405020304" pitchFamily="18" charset="0"/>
                <a:cs typeface="Times New Roman" panose="02020603050405020304" pitchFamily="18" charset="0"/>
              </a:rPr>
              <a:t>Đ</a:t>
            </a:r>
            <a:r>
              <a:rPr lang="vi-VN" sz="2400" dirty="0" smtClean="0">
                <a:solidFill>
                  <a:prstClr val="black"/>
                </a:solidFill>
                <a:latin typeface="Times New Roman" panose="02020603050405020304" pitchFamily="18" charset="0"/>
                <a:cs typeface="Times New Roman" panose="02020603050405020304" pitchFamily="18" charset="0"/>
              </a:rPr>
              <a:t>ường </a:t>
            </a:r>
            <a:r>
              <a:rPr lang="vi-VN" sz="2400" dirty="0">
                <a:solidFill>
                  <a:prstClr val="black"/>
                </a:solidFill>
                <a:latin typeface="Times New Roman" panose="02020603050405020304" pitchFamily="18" charset="0"/>
                <a:cs typeface="Times New Roman" panose="02020603050405020304" pitchFamily="18" charset="0"/>
              </a:rPr>
              <a:t>tỉnh 25.741 </a:t>
            </a:r>
            <a:r>
              <a:rPr lang="vi-VN" sz="2400" dirty="0" smtClean="0">
                <a:solidFill>
                  <a:prstClr val="black"/>
                </a:solidFill>
                <a:latin typeface="Times New Roman" panose="02020603050405020304" pitchFamily="18" charset="0"/>
                <a:cs typeface="Times New Roman" panose="02020603050405020304" pitchFamily="18" charset="0"/>
              </a:rPr>
              <a:t>km</a:t>
            </a:r>
            <a:endParaRPr lang="en-US" sz="2400" dirty="0" smtClean="0">
              <a:solidFill>
                <a:prstClr val="black"/>
              </a:solidFill>
              <a:latin typeface="Times New Roman" panose="02020603050405020304" pitchFamily="18" charset="0"/>
              <a:cs typeface="Times New Roman" panose="02020603050405020304" pitchFamily="18" charset="0"/>
            </a:endParaRPr>
          </a:p>
          <a:p>
            <a:pPr marL="342900" lvl="0" indent="-342900">
              <a:lnSpc>
                <a:spcPct val="150000"/>
              </a:lnSpc>
              <a:buFont typeface="Wingdings" panose="05000000000000000000" pitchFamily="2" charset="2"/>
              <a:buChar char="q"/>
            </a:pPr>
            <a:r>
              <a:rPr lang="en-US" sz="2400" dirty="0" smtClean="0">
                <a:solidFill>
                  <a:prstClr val="black"/>
                </a:solidFill>
                <a:latin typeface="Times New Roman" panose="02020603050405020304" pitchFamily="18" charset="0"/>
                <a:cs typeface="Times New Roman" panose="02020603050405020304" pitchFamily="18" charset="0"/>
              </a:rPr>
              <a:t>Đ</a:t>
            </a:r>
            <a:r>
              <a:rPr lang="vi-VN" sz="2400" dirty="0" smtClean="0">
                <a:solidFill>
                  <a:prstClr val="black"/>
                </a:solidFill>
                <a:latin typeface="Times New Roman" panose="02020603050405020304" pitchFamily="18" charset="0"/>
                <a:cs typeface="Times New Roman" panose="02020603050405020304" pitchFamily="18" charset="0"/>
              </a:rPr>
              <a:t>ường </a:t>
            </a:r>
            <a:r>
              <a:rPr lang="vi-VN" sz="2400" dirty="0">
                <a:solidFill>
                  <a:prstClr val="black"/>
                </a:solidFill>
                <a:latin typeface="Times New Roman" panose="02020603050405020304" pitchFamily="18" charset="0"/>
                <a:cs typeface="Times New Roman" panose="02020603050405020304" pitchFamily="18" charset="0"/>
              </a:rPr>
              <a:t>huyện </a:t>
            </a:r>
            <a:r>
              <a:rPr lang="vi-VN" sz="2400" dirty="0" smtClean="0">
                <a:solidFill>
                  <a:prstClr val="black"/>
                </a:solidFill>
                <a:latin typeface="Times New Roman" panose="02020603050405020304" pitchFamily="18" charset="0"/>
                <a:cs typeface="Times New Roman" panose="02020603050405020304" pitchFamily="18" charset="0"/>
              </a:rPr>
              <a:t>58.347k</a:t>
            </a:r>
            <a:endParaRPr lang="en-US" sz="2400" dirty="0" smtClean="0">
              <a:solidFill>
                <a:prstClr val="black"/>
              </a:solidFill>
              <a:latin typeface="Times New Roman" panose="02020603050405020304" pitchFamily="18" charset="0"/>
              <a:cs typeface="Times New Roman" panose="02020603050405020304" pitchFamily="18" charset="0"/>
            </a:endParaRPr>
          </a:p>
          <a:p>
            <a:pPr marL="342900" lvl="0" indent="-342900">
              <a:lnSpc>
                <a:spcPct val="150000"/>
              </a:lnSpc>
              <a:buFont typeface="Wingdings" panose="05000000000000000000" pitchFamily="2" charset="2"/>
              <a:buChar char="q"/>
            </a:pPr>
            <a:r>
              <a:rPr lang="en-US" sz="2400" dirty="0" smtClean="0">
                <a:solidFill>
                  <a:prstClr val="black"/>
                </a:solidFill>
                <a:latin typeface="Times New Roman" panose="02020603050405020304" pitchFamily="18" charset="0"/>
                <a:cs typeface="Times New Roman" panose="02020603050405020304" pitchFamily="18" charset="0"/>
              </a:rPr>
              <a:t>Đ</a:t>
            </a:r>
            <a:r>
              <a:rPr lang="vi-VN" sz="2400" dirty="0" smtClean="0">
                <a:solidFill>
                  <a:prstClr val="black"/>
                </a:solidFill>
                <a:latin typeface="Times New Roman" panose="02020603050405020304" pitchFamily="18" charset="0"/>
                <a:cs typeface="Times New Roman" panose="02020603050405020304" pitchFamily="18" charset="0"/>
              </a:rPr>
              <a:t>ường </a:t>
            </a:r>
            <a:r>
              <a:rPr lang="vi-VN" sz="2400" dirty="0">
                <a:solidFill>
                  <a:prstClr val="black"/>
                </a:solidFill>
                <a:latin typeface="Times New Roman" panose="02020603050405020304" pitchFamily="18" charset="0"/>
                <a:cs typeface="Times New Roman" panose="02020603050405020304" pitchFamily="18" charset="0"/>
              </a:rPr>
              <a:t>đô thị 26.953km, đường xã </a:t>
            </a:r>
            <a:r>
              <a:rPr lang="vi-VN" sz="2400" dirty="0" smtClean="0">
                <a:solidFill>
                  <a:prstClr val="black"/>
                </a:solidFill>
                <a:latin typeface="Times New Roman" panose="02020603050405020304" pitchFamily="18" charset="0"/>
                <a:cs typeface="Times New Roman" panose="02020603050405020304" pitchFamily="18" charset="0"/>
              </a:rPr>
              <a:t>44.670km</a:t>
            </a:r>
            <a:endParaRPr lang="en-US" sz="2400" dirty="0" smtClean="0">
              <a:solidFill>
                <a:prstClr val="black"/>
              </a:solidFill>
              <a:latin typeface="Times New Roman" panose="02020603050405020304" pitchFamily="18" charset="0"/>
              <a:cs typeface="Times New Roman" panose="02020603050405020304" pitchFamily="18" charset="0"/>
            </a:endParaRPr>
          </a:p>
          <a:p>
            <a:pPr marL="342900" lvl="0" indent="-342900">
              <a:lnSpc>
                <a:spcPct val="150000"/>
              </a:lnSpc>
              <a:buFont typeface="Wingdings" panose="05000000000000000000" pitchFamily="2" charset="2"/>
              <a:buChar char="q"/>
            </a:pPr>
            <a:r>
              <a:rPr lang="en-US" sz="2400" dirty="0" smtClean="0">
                <a:solidFill>
                  <a:prstClr val="black"/>
                </a:solidFill>
                <a:latin typeface="Times New Roman" panose="02020603050405020304" pitchFamily="18" charset="0"/>
                <a:cs typeface="Times New Roman" panose="02020603050405020304" pitchFamily="18" charset="0"/>
              </a:rPr>
              <a:t>Đ</a:t>
            </a:r>
            <a:r>
              <a:rPr lang="vi-VN" sz="2400" dirty="0" smtClean="0">
                <a:solidFill>
                  <a:prstClr val="black"/>
                </a:solidFill>
                <a:latin typeface="Times New Roman" panose="02020603050405020304" pitchFamily="18" charset="0"/>
                <a:cs typeface="Times New Roman" panose="02020603050405020304" pitchFamily="18" charset="0"/>
              </a:rPr>
              <a:t>ường </a:t>
            </a:r>
            <a:r>
              <a:rPr lang="vi-VN" sz="2400" dirty="0">
                <a:solidFill>
                  <a:prstClr val="black"/>
                </a:solidFill>
                <a:latin typeface="Times New Roman" panose="02020603050405020304" pitchFamily="18" charset="0"/>
                <a:cs typeface="Times New Roman" panose="02020603050405020304" pitchFamily="18" charset="0"/>
              </a:rPr>
              <a:t>thôn xóm </a:t>
            </a:r>
            <a:r>
              <a:rPr lang="vi-VN" sz="2400" dirty="0" smtClean="0">
                <a:solidFill>
                  <a:prstClr val="black"/>
                </a:solidFill>
                <a:latin typeface="Times New Roman" panose="02020603050405020304" pitchFamily="18" charset="0"/>
                <a:cs typeface="Times New Roman" panose="02020603050405020304" pitchFamily="18" charset="0"/>
              </a:rPr>
              <a:t>181.188km</a:t>
            </a:r>
            <a:endParaRPr lang="en-US" sz="2400" dirty="0">
              <a:solidFill>
                <a:prstClr val="black"/>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1734240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Effect transition="in" filter="barn(inVertical)">
                                      <p:cBhvr>
                                        <p:cTn id="7" dur="500"/>
                                        <p:tgtEl>
                                          <p:spTgt spid="6">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nodeType="clickEffect">
                                  <p:stCondLst>
                                    <p:cond delay="0"/>
                                  </p:stCondLst>
                                  <p:childTnLst>
                                    <p:set>
                                      <p:cBhvr>
                                        <p:cTn id="11" dur="1" fill="hold">
                                          <p:stCondLst>
                                            <p:cond delay="0"/>
                                          </p:stCondLst>
                                        </p:cTn>
                                        <p:tgtEl>
                                          <p:spTgt spid="6">
                                            <p:txEl>
                                              <p:pRg st="1" end="1"/>
                                            </p:txEl>
                                          </p:spTgt>
                                        </p:tgtEl>
                                        <p:attrNameLst>
                                          <p:attrName>style.visibility</p:attrName>
                                        </p:attrNameLst>
                                      </p:cBhvr>
                                      <p:to>
                                        <p:strVal val="visible"/>
                                      </p:to>
                                    </p:set>
                                    <p:animEffect transition="in" filter="barn(inVertical)">
                                      <p:cBhvr>
                                        <p:cTn id="12" dur="500"/>
                                        <p:tgtEl>
                                          <p:spTgt spid="6">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nodeType="clickEffect">
                                  <p:stCondLst>
                                    <p:cond delay="0"/>
                                  </p:stCondLst>
                                  <p:childTnLst>
                                    <p:set>
                                      <p:cBhvr>
                                        <p:cTn id="16" dur="1" fill="hold">
                                          <p:stCondLst>
                                            <p:cond delay="0"/>
                                          </p:stCondLst>
                                        </p:cTn>
                                        <p:tgtEl>
                                          <p:spTgt spid="6">
                                            <p:txEl>
                                              <p:pRg st="2" end="2"/>
                                            </p:txEl>
                                          </p:spTgt>
                                        </p:tgtEl>
                                        <p:attrNameLst>
                                          <p:attrName>style.visibility</p:attrName>
                                        </p:attrNameLst>
                                      </p:cBhvr>
                                      <p:to>
                                        <p:strVal val="visible"/>
                                      </p:to>
                                    </p:set>
                                    <p:animEffect transition="in" filter="barn(inVertical)">
                                      <p:cBhvr>
                                        <p:cTn id="17" dur="500"/>
                                        <p:tgtEl>
                                          <p:spTgt spid="6">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nodeType="clickEffect">
                                  <p:stCondLst>
                                    <p:cond delay="0"/>
                                  </p:stCondLst>
                                  <p:childTnLst>
                                    <p:set>
                                      <p:cBhvr>
                                        <p:cTn id="21" dur="1" fill="hold">
                                          <p:stCondLst>
                                            <p:cond delay="0"/>
                                          </p:stCondLst>
                                        </p:cTn>
                                        <p:tgtEl>
                                          <p:spTgt spid="6">
                                            <p:txEl>
                                              <p:pRg st="3" end="3"/>
                                            </p:txEl>
                                          </p:spTgt>
                                        </p:tgtEl>
                                        <p:attrNameLst>
                                          <p:attrName>style.visibility</p:attrName>
                                        </p:attrNameLst>
                                      </p:cBhvr>
                                      <p:to>
                                        <p:strVal val="visible"/>
                                      </p:to>
                                    </p:set>
                                    <p:animEffect transition="in" filter="barn(inVertical)">
                                      <p:cBhvr>
                                        <p:cTn id="22" dur="500"/>
                                        <p:tgtEl>
                                          <p:spTgt spid="6">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6" presetClass="entr" presetSubtype="21" fill="hold" nodeType="clickEffect">
                                  <p:stCondLst>
                                    <p:cond delay="0"/>
                                  </p:stCondLst>
                                  <p:childTnLst>
                                    <p:set>
                                      <p:cBhvr>
                                        <p:cTn id="26" dur="1" fill="hold">
                                          <p:stCondLst>
                                            <p:cond delay="0"/>
                                          </p:stCondLst>
                                        </p:cTn>
                                        <p:tgtEl>
                                          <p:spTgt spid="6">
                                            <p:txEl>
                                              <p:pRg st="4" end="4"/>
                                            </p:txEl>
                                          </p:spTgt>
                                        </p:tgtEl>
                                        <p:attrNameLst>
                                          <p:attrName>style.visibility</p:attrName>
                                        </p:attrNameLst>
                                      </p:cBhvr>
                                      <p:to>
                                        <p:strVal val="visible"/>
                                      </p:to>
                                    </p:set>
                                    <p:animEffect transition="in" filter="barn(inVertical)">
                                      <p:cBhvr>
                                        <p:cTn id="27" dur="500"/>
                                        <p:tgtEl>
                                          <p:spTgt spid="6">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6" presetClass="entr" presetSubtype="21" fill="hold" nodeType="clickEffect">
                                  <p:stCondLst>
                                    <p:cond delay="0"/>
                                  </p:stCondLst>
                                  <p:childTnLst>
                                    <p:set>
                                      <p:cBhvr>
                                        <p:cTn id="31" dur="1" fill="hold">
                                          <p:stCondLst>
                                            <p:cond delay="0"/>
                                          </p:stCondLst>
                                        </p:cTn>
                                        <p:tgtEl>
                                          <p:spTgt spid="6">
                                            <p:txEl>
                                              <p:pRg st="5" end="5"/>
                                            </p:txEl>
                                          </p:spTgt>
                                        </p:tgtEl>
                                        <p:attrNameLst>
                                          <p:attrName>style.visibility</p:attrName>
                                        </p:attrNameLst>
                                      </p:cBhvr>
                                      <p:to>
                                        <p:strVal val="visible"/>
                                      </p:to>
                                    </p:set>
                                    <p:animEffect transition="in" filter="barn(inVertical)">
                                      <p:cBhvr>
                                        <p:cTn id="32" dur="500"/>
                                        <p:tgtEl>
                                          <p:spTgt spid="6">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6" presetClass="entr" presetSubtype="21" fill="hold" nodeType="clickEffect">
                                  <p:stCondLst>
                                    <p:cond delay="0"/>
                                  </p:stCondLst>
                                  <p:childTnLst>
                                    <p:set>
                                      <p:cBhvr>
                                        <p:cTn id="36" dur="1" fill="hold">
                                          <p:stCondLst>
                                            <p:cond delay="0"/>
                                          </p:stCondLst>
                                        </p:cTn>
                                        <p:tgtEl>
                                          <p:spTgt spid="6">
                                            <p:txEl>
                                              <p:pRg st="6" end="6"/>
                                            </p:txEl>
                                          </p:spTgt>
                                        </p:tgtEl>
                                        <p:attrNameLst>
                                          <p:attrName>style.visibility</p:attrName>
                                        </p:attrNameLst>
                                      </p:cBhvr>
                                      <p:to>
                                        <p:strVal val="visible"/>
                                      </p:to>
                                    </p:set>
                                    <p:animEffect transition="in" filter="barn(inVertical)">
                                      <p:cBhvr>
                                        <p:cTn id="37" dur="500"/>
                                        <p:tgtEl>
                                          <p:spTgt spid="6">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93133" y="0"/>
            <a:ext cx="9087555" cy="1200329"/>
          </a:xfrm>
          <a:prstGeom prst="rect">
            <a:avLst/>
          </a:prstGeom>
        </p:spPr>
        <p:txBody>
          <a:bodyPr wrap="square">
            <a:spAutoFit/>
          </a:bodyPr>
          <a:lstStyle/>
          <a:p>
            <a:pPr algn="just"/>
            <a:r>
              <a:rPr lang="en-US" b="1" dirty="0" smtClean="0">
                <a:latin typeface="Times New Roman" panose="02020603050405020304" pitchFamily="18" charset="0"/>
                <a:cs typeface="Times New Roman" panose="02020603050405020304" pitchFamily="18" charset="0"/>
              </a:rPr>
              <a:t>Q</a:t>
            </a:r>
            <a:r>
              <a:rPr lang="vi-VN" b="1" dirty="0" smtClean="0">
                <a:latin typeface="Times New Roman" panose="02020603050405020304" pitchFamily="18" charset="0"/>
                <a:cs typeface="Times New Roman" panose="02020603050405020304" pitchFamily="18" charset="0"/>
              </a:rPr>
              <a:t>uốc </a:t>
            </a:r>
            <a:r>
              <a:rPr lang="vi-VN" b="1" dirty="0">
                <a:latin typeface="Times New Roman" panose="02020603050405020304" pitchFamily="18" charset="0"/>
                <a:cs typeface="Times New Roman" panose="02020603050405020304" pitchFamily="18" charset="0"/>
              </a:rPr>
              <a:t>lộ</a:t>
            </a:r>
            <a:r>
              <a:rPr lang="vi-VN" dirty="0">
                <a:latin typeface="Times New Roman" panose="02020603050405020304" pitchFamily="18" charset="0"/>
                <a:cs typeface="Times New Roman" panose="02020603050405020304" pitchFamily="18" charset="0"/>
              </a:rPr>
              <a:t> là đường </a:t>
            </a:r>
            <a:r>
              <a:rPr lang="vi-VN" dirty="0">
                <a:solidFill>
                  <a:srgbClr val="FF0000"/>
                </a:solidFill>
                <a:latin typeface="Times New Roman" panose="02020603050405020304" pitchFamily="18" charset="0"/>
                <a:cs typeface="Times New Roman" panose="02020603050405020304" pitchFamily="18" charset="0"/>
              </a:rPr>
              <a:t>nối liền thủ đô Hà Nội với trung tâm hành chính cấp tỉnh</a:t>
            </a:r>
            <a:r>
              <a:rPr lang="vi-VN" dirty="0">
                <a:latin typeface="Times New Roman" panose="02020603050405020304" pitchFamily="18" charset="0"/>
                <a:cs typeface="Times New Roman" panose="02020603050405020304" pitchFamily="18" charset="0"/>
              </a:rPr>
              <a:t>; đường nối </a:t>
            </a:r>
            <a:r>
              <a:rPr lang="vi-VN" dirty="0">
                <a:solidFill>
                  <a:srgbClr val="FF0000"/>
                </a:solidFill>
                <a:latin typeface="Times New Roman" panose="02020603050405020304" pitchFamily="18" charset="0"/>
                <a:cs typeface="Times New Roman" panose="02020603050405020304" pitchFamily="18" charset="0"/>
              </a:rPr>
              <a:t>liền trung tâm hành chính cấp tỉnh từ ba địa phương trở lên</a:t>
            </a:r>
            <a:r>
              <a:rPr lang="vi-VN" dirty="0">
                <a:latin typeface="Times New Roman" panose="02020603050405020304" pitchFamily="18" charset="0"/>
                <a:cs typeface="Times New Roman" panose="02020603050405020304" pitchFamily="18" charset="0"/>
              </a:rPr>
              <a:t>; đường nối liền </a:t>
            </a:r>
            <a:r>
              <a:rPr lang="vi-VN" dirty="0">
                <a:solidFill>
                  <a:srgbClr val="FF0000"/>
                </a:solidFill>
                <a:latin typeface="Times New Roman" panose="02020603050405020304" pitchFamily="18" charset="0"/>
                <a:cs typeface="Times New Roman" panose="02020603050405020304" pitchFamily="18" charset="0"/>
              </a:rPr>
              <a:t>từ cảng biển quốc tế, cảng hàng không quốc tế đến các cửa khẩu quốc tế, cửa khẩu chính trên đường bộ</a:t>
            </a:r>
            <a:r>
              <a:rPr lang="vi-VN" dirty="0">
                <a:latin typeface="Times New Roman" panose="02020603050405020304" pitchFamily="18" charset="0"/>
                <a:cs typeface="Times New Roman" panose="02020603050405020304" pitchFamily="18" charset="0"/>
              </a:rPr>
              <a:t>; đường </a:t>
            </a:r>
            <a:r>
              <a:rPr lang="vi-VN" dirty="0">
                <a:solidFill>
                  <a:srgbClr val="FF0000"/>
                </a:solidFill>
                <a:latin typeface="Times New Roman" panose="02020603050405020304" pitchFamily="18" charset="0"/>
                <a:cs typeface="Times New Roman" panose="02020603050405020304" pitchFamily="18" charset="0"/>
              </a:rPr>
              <a:t>có vị trí đặc biệt quan trọng đối với sự phát triển kinh tế - xã hội của vùng</a:t>
            </a:r>
            <a:r>
              <a:rPr lang="vi-VN" dirty="0">
                <a:latin typeface="Times New Roman" panose="02020603050405020304" pitchFamily="18" charset="0"/>
                <a:cs typeface="Times New Roman" panose="02020603050405020304" pitchFamily="18" charset="0"/>
              </a:rPr>
              <a:t>, khu vực. </a:t>
            </a:r>
            <a:endParaRPr lang="en-US" dirty="0">
              <a:latin typeface="Times New Roman" panose="02020603050405020304" pitchFamily="18" charset="0"/>
              <a:cs typeface="Times New Roman" panose="02020603050405020304" pitchFamily="18" charset="0"/>
            </a:endParaRPr>
          </a:p>
        </p:txBody>
      </p:sp>
      <p:graphicFrame>
        <p:nvGraphicFramePr>
          <p:cNvPr id="14" name="Object 13"/>
          <p:cNvGraphicFramePr>
            <a:graphicFrameLocks noChangeAspect="1"/>
          </p:cNvGraphicFramePr>
          <p:nvPr>
            <p:extLst>
              <p:ext uri="{D42A27DB-BD31-4B8C-83A1-F6EECF244321}">
                <p14:modId xmlns:p14="http://schemas.microsoft.com/office/powerpoint/2010/main" val="742156148"/>
              </p:ext>
            </p:extLst>
          </p:nvPr>
        </p:nvGraphicFramePr>
        <p:xfrm>
          <a:off x="95955" y="4495799"/>
          <a:ext cx="8991600" cy="3086073"/>
        </p:xfrm>
        <a:graphic>
          <a:graphicData uri="http://schemas.openxmlformats.org/presentationml/2006/ole">
            <mc:AlternateContent xmlns:mc="http://schemas.openxmlformats.org/markup-compatibility/2006">
              <mc:Choice xmlns:v="urn:schemas-microsoft-com:vml" Requires="v">
                <p:oleObj spid="_x0000_s1129" name="Document" r:id="rId4" imgW="5968480" imgH="1436296" progId="Word.Document.12">
                  <p:embed/>
                </p:oleObj>
              </mc:Choice>
              <mc:Fallback>
                <p:oleObj name="Document" r:id="rId4" imgW="5968480" imgH="1436296" progId="Word.Document.12">
                  <p:embed/>
                  <p:pic>
                    <p:nvPicPr>
                      <p:cNvPr id="0" name=""/>
                      <p:cNvPicPr/>
                      <p:nvPr/>
                    </p:nvPicPr>
                    <p:blipFill>
                      <a:blip r:embed="rId5"/>
                      <a:stretch>
                        <a:fillRect/>
                      </a:stretch>
                    </p:blipFill>
                    <p:spPr>
                      <a:xfrm>
                        <a:off x="95955" y="4495799"/>
                        <a:ext cx="8991600" cy="3086073"/>
                      </a:xfrm>
                      <a:prstGeom prst="rect">
                        <a:avLst/>
                      </a:prstGeom>
                    </p:spPr>
                  </p:pic>
                </p:oleObj>
              </mc:Fallback>
            </mc:AlternateContent>
          </a:graphicData>
        </a:graphic>
      </p:graphicFrame>
      <p:graphicFrame>
        <p:nvGraphicFramePr>
          <p:cNvPr id="15" name="Object 14"/>
          <p:cNvGraphicFramePr>
            <a:graphicFrameLocks noChangeAspect="1"/>
          </p:cNvGraphicFramePr>
          <p:nvPr>
            <p:extLst>
              <p:ext uri="{D42A27DB-BD31-4B8C-83A1-F6EECF244321}">
                <p14:modId xmlns:p14="http://schemas.microsoft.com/office/powerpoint/2010/main" val="993285705"/>
              </p:ext>
            </p:extLst>
          </p:nvPr>
        </p:nvGraphicFramePr>
        <p:xfrm>
          <a:off x="98777" y="1371600"/>
          <a:ext cx="8988778" cy="3565511"/>
        </p:xfrm>
        <a:graphic>
          <a:graphicData uri="http://schemas.openxmlformats.org/presentationml/2006/ole">
            <mc:AlternateContent xmlns:mc="http://schemas.openxmlformats.org/markup-compatibility/2006">
              <mc:Choice xmlns:v="urn:schemas-microsoft-com:vml" Requires="v">
                <p:oleObj spid="_x0000_s1130" name="Document" r:id="rId6" imgW="5968480" imgH="2599682" progId="Word.Document.12">
                  <p:embed/>
                </p:oleObj>
              </mc:Choice>
              <mc:Fallback>
                <p:oleObj name="Document" r:id="rId6" imgW="5968480" imgH="2599682" progId="Word.Document.12">
                  <p:embed/>
                  <p:pic>
                    <p:nvPicPr>
                      <p:cNvPr id="0" name=""/>
                      <p:cNvPicPr/>
                      <p:nvPr/>
                    </p:nvPicPr>
                    <p:blipFill>
                      <a:blip r:embed="rId7"/>
                      <a:stretch>
                        <a:fillRect/>
                      </a:stretch>
                    </p:blipFill>
                    <p:spPr>
                      <a:xfrm>
                        <a:off x="98777" y="1371600"/>
                        <a:ext cx="8988778" cy="3565511"/>
                      </a:xfrm>
                      <a:prstGeom prst="rect">
                        <a:avLst/>
                      </a:prstGeom>
                    </p:spPr>
                  </p:pic>
                </p:oleObj>
              </mc:Fallback>
            </mc:AlternateContent>
          </a:graphicData>
        </a:graphic>
      </p:graphicFrame>
    </p:spTree>
    <p:extLst>
      <p:ext uri="{BB962C8B-B14F-4D97-AF65-F5344CB8AC3E}">
        <p14:creationId xmlns:p14="http://schemas.microsoft.com/office/powerpoint/2010/main" val="1142744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additive="base">
                                        <p:cTn id="7" dur="500" fill="hold"/>
                                        <p:tgtEl>
                                          <p:spTgt spid="2">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2" presetClass="entr" presetSubtype="0" fill="hold" nodeType="clickEffect">
                                  <p:stCondLst>
                                    <p:cond delay="0"/>
                                  </p:stCondLst>
                                  <p:childTnLst>
                                    <p:set>
                                      <p:cBhvr>
                                        <p:cTn id="12" dur="1" fill="hold">
                                          <p:stCondLst>
                                            <p:cond delay="0"/>
                                          </p:stCondLst>
                                        </p:cTn>
                                        <p:tgtEl>
                                          <p:spTgt spid="15"/>
                                        </p:tgtEl>
                                        <p:attrNameLst>
                                          <p:attrName>style.visibility</p:attrName>
                                        </p:attrNameLst>
                                      </p:cBhvr>
                                      <p:to>
                                        <p:strVal val="visible"/>
                                      </p:to>
                                    </p:set>
                                    <p:animEffect transition="in" filter="fade">
                                      <p:cBhvr>
                                        <p:cTn id="13" dur="1000"/>
                                        <p:tgtEl>
                                          <p:spTgt spid="15"/>
                                        </p:tgtEl>
                                      </p:cBhvr>
                                    </p:animEffect>
                                    <p:anim calcmode="lin" valueType="num">
                                      <p:cBhvr>
                                        <p:cTn id="14" dur="1000" fill="hold"/>
                                        <p:tgtEl>
                                          <p:spTgt spid="15"/>
                                        </p:tgtEl>
                                        <p:attrNameLst>
                                          <p:attrName>ppt_x</p:attrName>
                                        </p:attrNameLst>
                                      </p:cBhvr>
                                      <p:tavLst>
                                        <p:tav tm="0">
                                          <p:val>
                                            <p:strVal val="#ppt_x"/>
                                          </p:val>
                                        </p:tav>
                                        <p:tav tm="100000">
                                          <p:val>
                                            <p:strVal val="#ppt_x"/>
                                          </p:val>
                                        </p:tav>
                                      </p:tavLst>
                                    </p:anim>
                                    <p:anim calcmode="lin" valueType="num">
                                      <p:cBhvr>
                                        <p:cTn id="15" dur="1000" fill="hold"/>
                                        <p:tgtEl>
                                          <p:spTgt spid="1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52400" y="0"/>
            <a:ext cx="8839200" cy="1323439"/>
          </a:xfrm>
          <a:prstGeom prst="rect">
            <a:avLst/>
          </a:prstGeom>
        </p:spPr>
        <p:txBody>
          <a:bodyPr wrap="square">
            <a:spAutoFit/>
          </a:bodyPr>
          <a:lstStyle/>
          <a:p>
            <a:pPr algn="just"/>
            <a:r>
              <a:rPr lang="vi-VN" sz="2000" b="1" dirty="0">
                <a:latin typeface="Times New Roman" panose="02020603050405020304" pitchFamily="18" charset="0"/>
                <a:cs typeface="Times New Roman" panose="02020603050405020304" pitchFamily="18" charset="0"/>
              </a:rPr>
              <a:t>Đường cao tốc </a:t>
            </a:r>
            <a:r>
              <a:rPr lang="vi-VN" sz="2000" dirty="0">
                <a:latin typeface="Times New Roman" panose="02020603050405020304" pitchFamily="18" charset="0"/>
                <a:cs typeface="Times New Roman" panose="02020603050405020304" pitchFamily="18" charset="0"/>
              </a:rPr>
              <a:t>là đường dành cho xe cơ giới, có dải phân cách chia đường cho xe chạy hai chiều riêng biệt; không giao nhau cùng mức với một hoặc các đường khác; được bố trí đầy đủ trang thiết bị phục vụ, bảo đảm giao thông liên tục, an toàn, rút ngắn thời gian hành trình và chỉ cho xe ra, vào ở những điểm nhất định.</a:t>
            </a:r>
            <a:endParaRPr lang="en-US" sz="2000" dirty="0">
              <a:latin typeface="Times New Roman" panose="02020603050405020304" pitchFamily="18" charset="0"/>
              <a:cs typeface="Times New Roman" panose="02020603050405020304" pitchFamily="18" charset="0"/>
            </a:endParaRPr>
          </a:p>
        </p:txBody>
      </p:sp>
      <p:sp>
        <p:nvSpPr>
          <p:cNvPr id="4" name="Rectangle 3"/>
          <p:cNvSpPr/>
          <p:nvPr/>
        </p:nvSpPr>
        <p:spPr>
          <a:xfrm>
            <a:off x="152400" y="1323439"/>
            <a:ext cx="8839200" cy="1938992"/>
          </a:xfrm>
          <a:prstGeom prst="rect">
            <a:avLst/>
          </a:prstGeom>
        </p:spPr>
        <p:txBody>
          <a:bodyPr wrap="square">
            <a:spAutoFit/>
          </a:bodyPr>
          <a:lstStyle/>
          <a:p>
            <a:pPr algn="just">
              <a:spcBef>
                <a:spcPts val="600"/>
              </a:spcBef>
              <a:spcAft>
                <a:spcPts val="600"/>
              </a:spcAft>
            </a:pPr>
            <a:r>
              <a:rPr lang="en-US" sz="2000" b="1" dirty="0" err="1" smtClean="0">
                <a:latin typeface="Times New Roman" panose="02020603050405020304" pitchFamily="18" charset="0"/>
                <a:cs typeface="Times New Roman" panose="02020603050405020304" pitchFamily="18" charset="0"/>
              </a:rPr>
              <a:t>Ví</a:t>
            </a:r>
            <a:r>
              <a:rPr lang="en-US" sz="2000" b="1" dirty="0" smtClean="0">
                <a:latin typeface="Times New Roman" panose="02020603050405020304" pitchFamily="18" charset="0"/>
                <a:cs typeface="Times New Roman" panose="02020603050405020304" pitchFamily="18" charset="0"/>
              </a:rPr>
              <a:t> </a:t>
            </a:r>
            <a:r>
              <a:rPr lang="en-US" sz="2000" b="1" dirty="0" err="1" smtClean="0">
                <a:latin typeface="Times New Roman" panose="02020603050405020304" pitchFamily="18" charset="0"/>
                <a:cs typeface="Times New Roman" panose="02020603050405020304" pitchFamily="18" charset="0"/>
              </a:rPr>
              <a:t>dụ</a:t>
            </a:r>
            <a:r>
              <a:rPr lang="en-US" sz="2000" b="1" dirty="0" smtClean="0">
                <a:latin typeface="Times New Roman" panose="02020603050405020304" pitchFamily="18" charset="0"/>
                <a:cs typeface="Times New Roman" panose="02020603050405020304" pitchFamily="18" charset="0"/>
              </a:rPr>
              <a:t> : </a:t>
            </a:r>
            <a:r>
              <a:rPr lang="vi-VN" sz="2000" b="1" dirty="0" smtClean="0">
                <a:latin typeface="Times New Roman" panose="02020603050405020304" pitchFamily="18" charset="0"/>
                <a:cs typeface="Times New Roman" panose="02020603050405020304" pitchFamily="18" charset="0"/>
              </a:rPr>
              <a:t>Đường </a:t>
            </a:r>
            <a:r>
              <a:rPr lang="vi-VN" sz="2000" b="1" dirty="0">
                <a:latin typeface="Times New Roman" panose="02020603050405020304" pitchFamily="18" charset="0"/>
                <a:cs typeface="Times New Roman" panose="02020603050405020304" pitchFamily="18" charset="0"/>
              </a:rPr>
              <a:t>cao tốc Bắc – Nam</a:t>
            </a:r>
            <a:r>
              <a:rPr lang="vi-VN" sz="2000" dirty="0">
                <a:latin typeface="Times New Roman" panose="02020603050405020304" pitchFamily="18" charset="0"/>
                <a:cs typeface="Times New Roman" panose="02020603050405020304" pitchFamily="18" charset="0"/>
              </a:rPr>
              <a:t>: Từ Hà Nội đi Cần Thơ, hiện một số đoạn cao tốc đã hoàn thiện như đường cao tốc Cầu Giẽ – Ninh Bình, tuyến đường cao tốc Thành phố Hồ Chí Minh – Long Thành – Dầu Giây, đường cao tốc Thành phố Hồ Chí Minh – Trung Lương, Đường cao tốc Đà Nẵng – Quảng </a:t>
            </a:r>
            <a:r>
              <a:rPr lang="vi-VN" sz="2000" dirty="0" smtClean="0">
                <a:latin typeface="Times New Roman" panose="02020603050405020304" pitchFamily="18" charset="0"/>
                <a:cs typeface="Times New Roman" panose="02020603050405020304" pitchFamily="18" charset="0"/>
              </a:rPr>
              <a:t>Ngãi; </a:t>
            </a:r>
            <a:r>
              <a:rPr lang="vi-VN" sz="2000" dirty="0">
                <a:latin typeface="Times New Roman" panose="02020603050405020304" pitchFamily="18" charset="0"/>
                <a:cs typeface="Times New Roman" panose="02020603050405020304" pitchFamily="18" charset="0"/>
              </a:rPr>
              <a:t>và đang hoàn thiện một số đoạn khác như đường cao tốc Trung Lương – Mỹ Thuận – Cần Thơ, đường cao tốc Ninh Bình – Thanh Hóa...</a:t>
            </a:r>
            <a:endParaRPr lang="en-US" sz="2000" dirty="0">
              <a:latin typeface="Times New Roman" panose="02020603050405020304" pitchFamily="18" charset="0"/>
              <a:cs typeface="Times New Roman" panose="02020603050405020304" pitchFamily="18" charset="0"/>
            </a:endParaRPr>
          </a:p>
        </p:txBody>
      </p:sp>
      <p:pic>
        <p:nvPicPr>
          <p:cNvPr id="7" name="Picture 6"/>
          <p:cNvPicPr>
            <a:picLocks noChangeAspect="1"/>
          </p:cNvPicPr>
          <p:nvPr/>
        </p:nvPicPr>
        <p:blipFill>
          <a:blip r:embed="rId3"/>
          <a:stretch>
            <a:fillRect/>
          </a:stretch>
        </p:blipFill>
        <p:spPr>
          <a:xfrm>
            <a:off x="152400" y="3248320"/>
            <a:ext cx="4426507" cy="3319880"/>
          </a:xfrm>
          <a:prstGeom prst="rect">
            <a:avLst/>
          </a:prstGeom>
        </p:spPr>
      </p:pic>
      <p:pic>
        <p:nvPicPr>
          <p:cNvPr id="8" name="Picture 7"/>
          <p:cNvPicPr>
            <a:picLocks noChangeAspect="1"/>
          </p:cNvPicPr>
          <p:nvPr/>
        </p:nvPicPr>
        <p:blipFill>
          <a:blip r:embed="rId4"/>
          <a:stretch>
            <a:fillRect/>
          </a:stretch>
        </p:blipFill>
        <p:spPr>
          <a:xfrm>
            <a:off x="4800600" y="3429000"/>
            <a:ext cx="4064000" cy="3048000"/>
          </a:xfrm>
          <a:prstGeom prst="rect">
            <a:avLst/>
          </a:prstGeom>
        </p:spPr>
      </p:pic>
    </p:spTree>
    <p:extLst>
      <p:ext uri="{BB962C8B-B14F-4D97-AF65-F5344CB8AC3E}">
        <p14:creationId xmlns:p14="http://schemas.microsoft.com/office/powerpoint/2010/main" val="5868661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fade">
                                      <p:cBhvr>
                                        <p:cTn id="7" dur="1000"/>
                                        <p:tgtEl>
                                          <p:spTgt spid="2">
                                            <p:txEl>
                                              <p:pRg st="0" end="0"/>
                                            </p:txEl>
                                          </p:spTgt>
                                        </p:tgtEl>
                                      </p:cBhvr>
                                    </p:animEffect>
                                    <p:anim calcmode="lin" valueType="num">
                                      <p:cBhvr>
                                        <p:cTn id="8" dur="1000" fill="hold"/>
                                        <p:tgtEl>
                                          <p:spTgt spid="2">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2">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4">
                                            <p:txEl>
                                              <p:pRg st="0" end="0"/>
                                            </p:txEl>
                                          </p:spTgt>
                                        </p:tgtEl>
                                        <p:attrNameLst>
                                          <p:attrName>style.visibility</p:attrName>
                                        </p:attrNameLst>
                                      </p:cBhvr>
                                      <p:to>
                                        <p:strVal val="visible"/>
                                      </p:to>
                                    </p:set>
                                    <p:animEffect transition="in" filter="fade">
                                      <p:cBhvr>
                                        <p:cTn id="14" dur="1000"/>
                                        <p:tgtEl>
                                          <p:spTgt spid="4">
                                            <p:txEl>
                                              <p:pRg st="0" end="0"/>
                                            </p:txEl>
                                          </p:spTgt>
                                        </p:tgtEl>
                                      </p:cBhvr>
                                    </p:animEffect>
                                    <p:anim calcmode="lin" valueType="num">
                                      <p:cBhvr>
                                        <p:cTn id="15" dur="1000" fill="hold"/>
                                        <p:tgtEl>
                                          <p:spTgt spid="4">
                                            <p:txEl>
                                              <p:pRg st="0" end="0"/>
                                            </p:txEl>
                                          </p:spTgt>
                                        </p:tgtEl>
                                        <p:attrNameLst>
                                          <p:attrName>ppt_x</p:attrName>
                                        </p:attrNameLst>
                                      </p:cBhvr>
                                      <p:tavLst>
                                        <p:tav tm="0">
                                          <p:val>
                                            <p:strVal val="#ppt_x"/>
                                          </p:val>
                                        </p:tav>
                                        <p:tav tm="100000">
                                          <p:val>
                                            <p:strVal val="#ppt_x"/>
                                          </p:val>
                                        </p:tav>
                                      </p:tavLst>
                                    </p:anim>
                                    <p:anim calcmode="lin" valueType="num">
                                      <p:cBhvr>
                                        <p:cTn id="16" dur="1000" fill="hold"/>
                                        <p:tgtEl>
                                          <p:spTgt spid="4">
                                            <p:txEl>
                                              <p:pRg st="0" end="0"/>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p:cNvPicPr>
            <a:picLocks noChangeAspect="1"/>
          </p:cNvPicPr>
          <p:nvPr/>
        </p:nvPicPr>
        <p:blipFill>
          <a:blip r:embed="rId3">
            <a:extLst>
              <a:ext uri="{BEBA8EAE-BF5A-486C-A8C5-ECC9F3942E4B}">
                <a14:imgProps xmlns:a14="http://schemas.microsoft.com/office/drawing/2010/main">
                  <a14:imgLayer r:embed="rId4">
                    <a14:imgEffect>
                      <a14:brightnessContrast bright="40000" contrast="-40000"/>
                    </a14:imgEffect>
                  </a14:imgLayer>
                </a14:imgProps>
              </a:ext>
            </a:extLst>
          </a:blip>
          <a:stretch>
            <a:fillRect/>
          </a:stretch>
        </p:blipFill>
        <p:spPr>
          <a:xfrm>
            <a:off x="2272323" y="2819400"/>
            <a:ext cx="6858000" cy="3065526"/>
          </a:xfrm>
          <a:prstGeom prst="rect">
            <a:avLst/>
          </a:prstGeom>
          <a:ln>
            <a:noFill/>
          </a:ln>
          <a:effectLst>
            <a:softEdge rad="112500"/>
          </a:effectLst>
        </p:spPr>
      </p:pic>
      <p:sp>
        <p:nvSpPr>
          <p:cNvPr id="2" name="Rectangle 1"/>
          <p:cNvSpPr/>
          <p:nvPr/>
        </p:nvSpPr>
        <p:spPr>
          <a:xfrm>
            <a:off x="228600" y="152400"/>
            <a:ext cx="8699433" cy="523220"/>
          </a:xfrm>
          <a:prstGeom prst="rect">
            <a:avLst/>
          </a:prstGeom>
        </p:spPr>
        <p:txBody>
          <a:bodyPr wrap="none">
            <a:spAutoFit/>
          </a:bodyPr>
          <a:lstStyle/>
          <a:p>
            <a:r>
              <a:rPr lang="en-US" sz="2800" b="1" cap="all" dirty="0" smtClean="0">
                <a:latin typeface="Times New Roman" panose="02020603050405020304" pitchFamily="18" charset="0"/>
                <a:ea typeface="Calibri" panose="020F0502020204030204" pitchFamily="34" charset="0"/>
              </a:rPr>
              <a:t>1.5. </a:t>
            </a:r>
            <a:r>
              <a:rPr lang="en-US" sz="2800" b="1" cap="all" dirty="0" err="1" smtClean="0">
                <a:latin typeface="Times New Roman" panose="02020603050405020304" pitchFamily="18" charset="0"/>
                <a:ea typeface="Calibri" panose="020F0502020204030204" pitchFamily="34" charset="0"/>
              </a:rPr>
              <a:t>Hệ</a:t>
            </a:r>
            <a:r>
              <a:rPr lang="en-US" sz="2800" b="1" cap="all" dirty="0" smtClean="0">
                <a:latin typeface="Times New Roman" panose="02020603050405020304" pitchFamily="18" charset="0"/>
                <a:ea typeface="Calibri" panose="020F0502020204030204" pitchFamily="34" charset="0"/>
              </a:rPr>
              <a:t> </a:t>
            </a:r>
            <a:r>
              <a:rPr lang="en-US" sz="2800" b="1" cap="all" dirty="0" err="1">
                <a:latin typeface="Times New Roman" panose="02020603050405020304" pitchFamily="18" charset="0"/>
                <a:ea typeface="Calibri" panose="020F0502020204030204" pitchFamily="34" charset="0"/>
              </a:rPr>
              <a:t>thống</a:t>
            </a:r>
            <a:r>
              <a:rPr lang="en-US" sz="2800" b="1" cap="all" dirty="0">
                <a:latin typeface="Times New Roman" panose="02020603050405020304" pitchFamily="18" charset="0"/>
                <a:ea typeface="Calibri" panose="020F0502020204030204" pitchFamily="34" charset="0"/>
              </a:rPr>
              <a:t> </a:t>
            </a:r>
            <a:r>
              <a:rPr lang="en-US" sz="2800" b="1" cap="all" dirty="0" err="1">
                <a:latin typeface="Times New Roman" panose="02020603050405020304" pitchFamily="18" charset="0"/>
                <a:ea typeface="Calibri" panose="020F0502020204030204" pitchFamily="34" charset="0"/>
              </a:rPr>
              <a:t>giao</a:t>
            </a:r>
            <a:r>
              <a:rPr lang="en-US" sz="2800" b="1" cap="all" dirty="0">
                <a:latin typeface="Times New Roman" panose="02020603050405020304" pitchFamily="18" charset="0"/>
                <a:ea typeface="Calibri" panose="020F0502020204030204" pitchFamily="34" charset="0"/>
              </a:rPr>
              <a:t> </a:t>
            </a:r>
            <a:r>
              <a:rPr lang="en-US" sz="2800" b="1" cap="all" dirty="0" err="1">
                <a:latin typeface="Times New Roman" panose="02020603050405020304" pitchFamily="18" charset="0"/>
                <a:ea typeface="Calibri" panose="020F0502020204030204" pitchFamily="34" charset="0"/>
              </a:rPr>
              <a:t>thông</a:t>
            </a:r>
            <a:r>
              <a:rPr lang="en-US" sz="2800" b="1" cap="all" dirty="0">
                <a:latin typeface="Times New Roman" panose="02020603050405020304" pitchFamily="18" charset="0"/>
                <a:ea typeface="Calibri" panose="020F0502020204030204" pitchFamily="34" charset="0"/>
              </a:rPr>
              <a:t> </a:t>
            </a:r>
            <a:r>
              <a:rPr lang="en-US" sz="2800" b="1" cap="all" dirty="0" err="1">
                <a:latin typeface="Times New Roman" panose="02020603050405020304" pitchFamily="18" charset="0"/>
                <a:ea typeface="Calibri" panose="020F0502020204030204" pitchFamily="34" charset="0"/>
              </a:rPr>
              <a:t>vận</a:t>
            </a:r>
            <a:r>
              <a:rPr lang="en-US" sz="2800" b="1" cap="all" dirty="0">
                <a:latin typeface="Times New Roman" panose="02020603050405020304" pitchFamily="18" charset="0"/>
                <a:ea typeface="Calibri" panose="020F0502020204030204" pitchFamily="34" charset="0"/>
              </a:rPr>
              <a:t> </a:t>
            </a:r>
            <a:r>
              <a:rPr lang="en-US" sz="2800" b="1" cap="all" dirty="0" err="1">
                <a:latin typeface="Times New Roman" panose="02020603050405020304" pitchFamily="18" charset="0"/>
                <a:ea typeface="Calibri" panose="020F0502020204030204" pitchFamily="34" charset="0"/>
              </a:rPr>
              <a:t>tải</a:t>
            </a:r>
            <a:r>
              <a:rPr lang="en-US" sz="2800" b="1" cap="all" dirty="0">
                <a:latin typeface="Times New Roman" panose="02020603050405020304" pitchFamily="18" charset="0"/>
                <a:ea typeface="Calibri" panose="020F0502020204030204" pitchFamily="34" charset="0"/>
              </a:rPr>
              <a:t> </a:t>
            </a:r>
            <a:r>
              <a:rPr lang="en-US" sz="2800" b="1" cap="all" dirty="0" err="1">
                <a:latin typeface="Times New Roman" panose="02020603050405020304" pitchFamily="18" charset="0"/>
                <a:ea typeface="Calibri" panose="020F0502020204030204" pitchFamily="34" charset="0"/>
              </a:rPr>
              <a:t>Việt</a:t>
            </a:r>
            <a:r>
              <a:rPr lang="en-US" sz="2800" b="1" cap="all" dirty="0">
                <a:latin typeface="Times New Roman" panose="02020603050405020304" pitchFamily="18" charset="0"/>
                <a:ea typeface="Calibri" panose="020F0502020204030204" pitchFamily="34" charset="0"/>
              </a:rPr>
              <a:t> Nam</a:t>
            </a:r>
            <a:endParaRPr lang="en-US" sz="2800" b="1" cap="all" dirty="0"/>
          </a:p>
        </p:txBody>
      </p:sp>
      <p:sp>
        <p:nvSpPr>
          <p:cNvPr id="3" name="TextBox 2"/>
          <p:cNvSpPr txBox="1"/>
          <p:nvPr/>
        </p:nvSpPr>
        <p:spPr>
          <a:xfrm>
            <a:off x="3213033" y="610850"/>
            <a:ext cx="5715000" cy="523220"/>
          </a:xfrm>
          <a:prstGeom prst="rect">
            <a:avLst/>
          </a:prstGeom>
          <a:noFill/>
        </p:spPr>
        <p:txBody>
          <a:bodyPr wrap="square" rtlCol="0">
            <a:spAutoFit/>
          </a:bodyPr>
          <a:lstStyle/>
          <a:p>
            <a:pPr marL="285750" indent="-285750">
              <a:buFont typeface="Wingdings" panose="05000000000000000000" pitchFamily="2" charset="2"/>
              <a:buChar char="v"/>
            </a:pPr>
            <a:r>
              <a:rPr lang="en-US" sz="2800" b="1" dirty="0" err="1" smtClean="0">
                <a:latin typeface="Times New Roman" panose="02020603050405020304" pitchFamily="18" charset="0"/>
                <a:cs typeface="Times New Roman" panose="02020603050405020304" pitchFamily="18" charset="0"/>
              </a:rPr>
              <a:t>Đường</a:t>
            </a:r>
            <a:r>
              <a:rPr lang="en-US" sz="2800" b="1" dirty="0" smtClean="0">
                <a:latin typeface="Times New Roman" panose="02020603050405020304" pitchFamily="18" charset="0"/>
                <a:cs typeface="Times New Roman" panose="02020603050405020304" pitchFamily="18" charset="0"/>
              </a:rPr>
              <a:t> </a:t>
            </a:r>
            <a:r>
              <a:rPr lang="en-US" sz="2800" b="1" dirty="0" err="1" smtClean="0">
                <a:latin typeface="Times New Roman" panose="02020603050405020304" pitchFamily="18" charset="0"/>
                <a:cs typeface="Times New Roman" panose="02020603050405020304" pitchFamily="18" charset="0"/>
              </a:rPr>
              <a:t>sắt</a:t>
            </a:r>
            <a:endParaRPr lang="en-US" sz="2800" b="1" dirty="0">
              <a:latin typeface="Times New Roman" panose="02020603050405020304" pitchFamily="18" charset="0"/>
              <a:cs typeface="Times New Roman" panose="02020603050405020304" pitchFamily="18" charset="0"/>
            </a:endParaRPr>
          </a:p>
        </p:txBody>
      </p:sp>
      <p:sp>
        <p:nvSpPr>
          <p:cNvPr id="5" name="Rectangle 4"/>
          <p:cNvSpPr/>
          <p:nvPr/>
        </p:nvSpPr>
        <p:spPr>
          <a:xfrm>
            <a:off x="228600" y="3583387"/>
            <a:ext cx="8763000" cy="3268652"/>
          </a:xfrm>
          <a:prstGeom prst="rect">
            <a:avLst/>
          </a:prstGeom>
        </p:spPr>
        <p:txBody>
          <a:bodyPr wrap="square">
            <a:spAutoFit/>
          </a:bodyPr>
          <a:lstStyle/>
          <a:p>
            <a:pPr>
              <a:lnSpc>
                <a:spcPct val="150000"/>
              </a:lnSpc>
            </a:pPr>
            <a:r>
              <a:rPr lang="vi-VN" sz="2000" b="1" dirty="0">
                <a:latin typeface="Times New Roman" panose="02020603050405020304" pitchFamily="18" charset="0"/>
                <a:cs typeface="Times New Roman" panose="02020603050405020304" pitchFamily="18" charset="0"/>
              </a:rPr>
              <a:t>Các tuyến đường sắt từ thủ đô Hà Nội:</a:t>
            </a:r>
          </a:p>
          <a:p>
            <a:pPr>
              <a:lnSpc>
                <a:spcPct val="150000"/>
              </a:lnSpc>
            </a:pPr>
            <a:r>
              <a:rPr lang="vi-VN" sz="2000" dirty="0" smtClean="0">
                <a:latin typeface="Times New Roman" panose="02020603050405020304" pitchFamily="18" charset="0"/>
                <a:cs typeface="Times New Roman" panose="02020603050405020304" pitchFamily="18" charset="0"/>
              </a:rPr>
              <a:t>•Đường </a:t>
            </a:r>
            <a:r>
              <a:rPr lang="vi-VN" sz="2000" dirty="0">
                <a:latin typeface="Times New Roman" panose="02020603050405020304" pitchFamily="18" charset="0"/>
                <a:cs typeface="Times New Roman" panose="02020603050405020304" pitchFamily="18" charset="0"/>
              </a:rPr>
              <a:t>sắt Bắc Nam (Hà Nội – TP. Hồ Chí Minh): 1726 km</a:t>
            </a:r>
          </a:p>
          <a:p>
            <a:pPr>
              <a:lnSpc>
                <a:spcPct val="150000"/>
              </a:lnSpc>
            </a:pPr>
            <a:r>
              <a:rPr lang="vi-VN" sz="2000" dirty="0" smtClean="0">
                <a:latin typeface="Times New Roman" panose="02020603050405020304" pitchFamily="18" charset="0"/>
                <a:cs typeface="Times New Roman" panose="02020603050405020304" pitchFamily="18" charset="0"/>
              </a:rPr>
              <a:t>•Đường </a:t>
            </a:r>
            <a:r>
              <a:rPr lang="vi-VN" sz="2000" dirty="0">
                <a:latin typeface="Times New Roman" panose="02020603050405020304" pitchFamily="18" charset="0"/>
                <a:cs typeface="Times New Roman" panose="02020603050405020304" pitchFamily="18" charset="0"/>
              </a:rPr>
              <a:t>sắt Hà Nội - Thái Nguyên: 75 km</a:t>
            </a:r>
          </a:p>
          <a:p>
            <a:pPr>
              <a:lnSpc>
                <a:spcPct val="150000"/>
              </a:lnSpc>
            </a:pPr>
            <a:r>
              <a:rPr lang="vi-VN" sz="2000" dirty="0" smtClean="0">
                <a:latin typeface="Times New Roman" panose="02020603050405020304" pitchFamily="18" charset="0"/>
                <a:cs typeface="Times New Roman" panose="02020603050405020304" pitchFamily="18" charset="0"/>
              </a:rPr>
              <a:t>•Đường </a:t>
            </a:r>
            <a:r>
              <a:rPr lang="vi-VN" sz="2000" dirty="0">
                <a:latin typeface="Times New Roman" panose="02020603050405020304" pitchFamily="18" charset="0"/>
                <a:cs typeface="Times New Roman" panose="02020603050405020304" pitchFamily="18" charset="0"/>
              </a:rPr>
              <a:t>sắt Hà Nội - Lào Cai: 296 km</a:t>
            </a:r>
          </a:p>
          <a:p>
            <a:pPr>
              <a:lnSpc>
                <a:spcPct val="150000"/>
              </a:lnSpc>
            </a:pPr>
            <a:r>
              <a:rPr lang="vi-VN" sz="2000" dirty="0" smtClean="0">
                <a:latin typeface="Times New Roman" panose="02020603050405020304" pitchFamily="18" charset="0"/>
                <a:cs typeface="Times New Roman" panose="02020603050405020304" pitchFamily="18" charset="0"/>
              </a:rPr>
              <a:t>•Đường </a:t>
            </a:r>
            <a:r>
              <a:rPr lang="vi-VN" sz="2000" dirty="0">
                <a:latin typeface="Times New Roman" panose="02020603050405020304" pitchFamily="18" charset="0"/>
                <a:cs typeface="Times New Roman" panose="02020603050405020304" pitchFamily="18" charset="0"/>
              </a:rPr>
              <a:t>sắt Hà Nội - Hải Phòng: 102 km</a:t>
            </a:r>
          </a:p>
          <a:p>
            <a:pPr>
              <a:lnSpc>
                <a:spcPct val="150000"/>
              </a:lnSpc>
            </a:pPr>
            <a:r>
              <a:rPr lang="vi-VN" sz="2000" dirty="0" smtClean="0">
                <a:latin typeface="Times New Roman" panose="02020603050405020304" pitchFamily="18" charset="0"/>
                <a:cs typeface="Times New Roman" panose="02020603050405020304" pitchFamily="18" charset="0"/>
              </a:rPr>
              <a:t>•Đường </a:t>
            </a:r>
            <a:r>
              <a:rPr lang="vi-VN" sz="2000" dirty="0">
                <a:latin typeface="Times New Roman" panose="02020603050405020304" pitchFamily="18" charset="0"/>
                <a:cs typeface="Times New Roman" panose="02020603050405020304" pitchFamily="18" charset="0"/>
              </a:rPr>
              <a:t>sắt Hà Nội - Đồng Đăng: 162 km, một đoạn nối xuống Na </a:t>
            </a:r>
            <a:r>
              <a:rPr lang="vi-VN" sz="2000" dirty="0" smtClean="0">
                <a:latin typeface="Times New Roman" panose="02020603050405020304" pitchFamily="18" charset="0"/>
                <a:cs typeface="Times New Roman" panose="02020603050405020304" pitchFamily="18" charset="0"/>
              </a:rPr>
              <a:t>Dương</a:t>
            </a:r>
            <a:endParaRPr lang="en-US" sz="2000" dirty="0">
              <a:latin typeface="Times New Roman" panose="02020603050405020304" pitchFamily="18" charset="0"/>
              <a:cs typeface="Times New Roman" panose="02020603050405020304" pitchFamily="18" charset="0"/>
            </a:endParaRPr>
          </a:p>
          <a:p>
            <a:pPr>
              <a:lnSpc>
                <a:spcPct val="150000"/>
              </a:lnSpc>
            </a:pPr>
            <a:r>
              <a:rPr lang="en-US" sz="2000" dirty="0" err="1" smtClean="0">
                <a:latin typeface="Times New Roman" panose="02020603050405020304" pitchFamily="18" charset="0"/>
                <a:cs typeface="Times New Roman" panose="02020603050405020304" pitchFamily="18" charset="0"/>
              </a:rPr>
              <a:t>Các</a:t>
            </a:r>
            <a:r>
              <a:rPr lang="en-US" sz="2000" dirty="0" smtClean="0">
                <a:latin typeface="Times New Roman" panose="02020603050405020304" pitchFamily="18" charset="0"/>
                <a:cs typeface="Times New Roman" panose="02020603050405020304" pitchFamily="18" charset="0"/>
              </a:rPr>
              <a:t> </a:t>
            </a:r>
            <a:r>
              <a:rPr lang="en-US" sz="2000" dirty="0" err="1" smtClean="0">
                <a:latin typeface="Times New Roman" panose="02020603050405020304" pitchFamily="18" charset="0"/>
                <a:cs typeface="Times New Roman" panose="02020603050405020304" pitchFamily="18" charset="0"/>
              </a:rPr>
              <a:t>tuyến</a:t>
            </a:r>
            <a:r>
              <a:rPr lang="en-US" sz="2000" dirty="0" smtClean="0">
                <a:latin typeface="Times New Roman" panose="02020603050405020304" pitchFamily="18" charset="0"/>
                <a:cs typeface="Times New Roman" panose="02020603050405020304" pitchFamily="18" charset="0"/>
              </a:rPr>
              <a:t> </a:t>
            </a:r>
            <a:r>
              <a:rPr lang="en-US" sz="2000" dirty="0" err="1" smtClean="0">
                <a:latin typeface="Times New Roman" panose="02020603050405020304" pitchFamily="18" charset="0"/>
                <a:cs typeface="Times New Roman" panose="02020603050405020304" pitchFamily="18" charset="0"/>
              </a:rPr>
              <a:t>nhỏ</a:t>
            </a:r>
            <a:r>
              <a:rPr lang="en-US" sz="2000" dirty="0" smtClean="0">
                <a:latin typeface="Times New Roman" panose="02020603050405020304" pitchFamily="18" charset="0"/>
                <a:cs typeface="Times New Roman" panose="02020603050405020304" pitchFamily="18" charset="0"/>
              </a:rPr>
              <a:t> </a:t>
            </a:r>
            <a:r>
              <a:rPr lang="en-US" sz="2000" dirty="0" err="1" smtClean="0">
                <a:latin typeface="Times New Roman" panose="02020603050405020304" pitchFamily="18" charset="0"/>
                <a:cs typeface="Times New Roman" panose="02020603050405020304" pitchFamily="18" charset="0"/>
              </a:rPr>
              <a:t>khác</a:t>
            </a:r>
            <a:r>
              <a:rPr lang="en-US" sz="2000" dirty="0" smtClean="0">
                <a:latin typeface="Times New Roman" panose="02020603050405020304" pitchFamily="18" charset="0"/>
                <a:cs typeface="Times New Roman" panose="02020603050405020304" pitchFamily="18" charset="0"/>
              </a:rPr>
              <a:t> </a:t>
            </a:r>
            <a:r>
              <a:rPr lang="en-US" sz="2000" dirty="0" err="1" smtClean="0">
                <a:latin typeface="Times New Roman" panose="02020603050405020304" pitchFamily="18" charset="0"/>
                <a:cs typeface="Times New Roman" panose="02020603050405020304" pitchFamily="18" charset="0"/>
              </a:rPr>
              <a:t>như</a:t>
            </a:r>
            <a:r>
              <a:rPr lang="en-US" sz="2000" dirty="0" smtClean="0">
                <a:latin typeface="Times New Roman" panose="02020603050405020304" pitchFamily="18" charset="0"/>
                <a:cs typeface="Times New Roman" panose="02020603050405020304" pitchFamily="18" charset="0"/>
              </a:rPr>
              <a:t> : </a:t>
            </a:r>
            <a:r>
              <a:rPr lang="en-US" sz="2000" dirty="0" err="1" smtClean="0">
                <a:latin typeface="Times New Roman" panose="02020603050405020304" pitchFamily="18" charset="0"/>
                <a:cs typeface="Times New Roman" panose="02020603050405020304" pitchFamily="18" charset="0"/>
              </a:rPr>
              <a:t>Hà</a:t>
            </a:r>
            <a:r>
              <a:rPr lang="en-US" sz="2000" dirty="0" smtClean="0">
                <a:latin typeface="Times New Roman" panose="02020603050405020304" pitchFamily="18" charset="0"/>
                <a:cs typeface="Times New Roman" panose="02020603050405020304" pitchFamily="18" charset="0"/>
              </a:rPr>
              <a:t> </a:t>
            </a:r>
            <a:r>
              <a:rPr lang="en-US" sz="2000" dirty="0" err="1" smtClean="0">
                <a:latin typeface="Times New Roman" panose="02020603050405020304" pitchFamily="18" charset="0"/>
                <a:cs typeface="Times New Roman" panose="02020603050405020304" pitchFamily="18" charset="0"/>
              </a:rPr>
              <a:t>Nội</a:t>
            </a:r>
            <a:r>
              <a:rPr lang="en-US" sz="2000" dirty="0" smtClean="0">
                <a:latin typeface="Times New Roman" panose="02020603050405020304" pitchFamily="18" charset="0"/>
                <a:cs typeface="Times New Roman" panose="02020603050405020304" pitchFamily="18" charset="0"/>
              </a:rPr>
              <a:t> – </a:t>
            </a:r>
            <a:r>
              <a:rPr lang="en-US" sz="2000" dirty="0" err="1" smtClean="0">
                <a:latin typeface="Times New Roman" panose="02020603050405020304" pitchFamily="18" charset="0"/>
                <a:cs typeface="Times New Roman" panose="02020603050405020304" pitchFamily="18" charset="0"/>
              </a:rPr>
              <a:t>Quán</a:t>
            </a:r>
            <a:r>
              <a:rPr lang="en-US" sz="2000" dirty="0" smtClean="0">
                <a:latin typeface="Times New Roman" panose="02020603050405020304" pitchFamily="18" charset="0"/>
                <a:cs typeface="Times New Roman" panose="02020603050405020304" pitchFamily="18" charset="0"/>
              </a:rPr>
              <a:t> </a:t>
            </a:r>
            <a:r>
              <a:rPr lang="en-US" sz="2000" dirty="0" err="1" smtClean="0">
                <a:latin typeface="Times New Roman" panose="02020603050405020304" pitchFamily="18" charset="0"/>
                <a:cs typeface="Times New Roman" panose="02020603050405020304" pitchFamily="18" charset="0"/>
              </a:rPr>
              <a:t>Triều</a:t>
            </a:r>
            <a:r>
              <a:rPr lang="en-US" sz="2000" dirty="0" smtClean="0">
                <a:latin typeface="Times New Roman" panose="02020603050405020304" pitchFamily="18" charset="0"/>
                <a:cs typeface="Times New Roman" panose="02020603050405020304" pitchFamily="18" charset="0"/>
              </a:rPr>
              <a:t>, </a:t>
            </a:r>
            <a:r>
              <a:rPr lang="en-US" sz="2000" dirty="0" err="1" smtClean="0">
                <a:latin typeface="Times New Roman" panose="02020603050405020304" pitchFamily="18" charset="0"/>
                <a:cs typeface="Times New Roman" panose="02020603050405020304" pitchFamily="18" charset="0"/>
              </a:rPr>
              <a:t>Kép</a:t>
            </a:r>
            <a:r>
              <a:rPr lang="en-US" sz="2000" dirty="0" smtClean="0">
                <a:latin typeface="Times New Roman" panose="02020603050405020304" pitchFamily="18" charset="0"/>
                <a:cs typeface="Times New Roman" panose="02020603050405020304" pitchFamily="18" charset="0"/>
              </a:rPr>
              <a:t> – </a:t>
            </a:r>
            <a:r>
              <a:rPr lang="en-US" sz="2000" dirty="0" err="1" smtClean="0">
                <a:latin typeface="Times New Roman" panose="02020603050405020304" pitchFamily="18" charset="0"/>
                <a:cs typeface="Times New Roman" panose="02020603050405020304" pitchFamily="18" charset="0"/>
              </a:rPr>
              <a:t>Lưu</a:t>
            </a:r>
            <a:r>
              <a:rPr lang="en-US" sz="2000" dirty="0" smtClean="0">
                <a:latin typeface="Times New Roman" panose="02020603050405020304" pitchFamily="18" charset="0"/>
                <a:cs typeface="Times New Roman" panose="02020603050405020304" pitchFamily="18" charset="0"/>
              </a:rPr>
              <a:t> </a:t>
            </a:r>
            <a:r>
              <a:rPr lang="en-US" sz="2000" dirty="0" err="1" smtClean="0">
                <a:latin typeface="Times New Roman" panose="02020603050405020304" pitchFamily="18" charset="0"/>
                <a:cs typeface="Times New Roman" panose="02020603050405020304" pitchFamily="18" charset="0"/>
              </a:rPr>
              <a:t>Xá</a:t>
            </a:r>
            <a:r>
              <a:rPr lang="en-US" sz="2000" dirty="0" smtClean="0">
                <a:latin typeface="Times New Roman" panose="02020603050405020304" pitchFamily="18" charset="0"/>
                <a:cs typeface="Times New Roman" panose="02020603050405020304" pitchFamily="18" charset="0"/>
              </a:rPr>
              <a:t>, </a:t>
            </a:r>
            <a:r>
              <a:rPr lang="en-US" sz="2000" dirty="0" err="1" smtClean="0">
                <a:latin typeface="Times New Roman" panose="02020603050405020304" pitchFamily="18" charset="0"/>
                <a:cs typeface="Times New Roman" panose="02020603050405020304" pitchFamily="18" charset="0"/>
              </a:rPr>
              <a:t>Kép</a:t>
            </a:r>
            <a:r>
              <a:rPr lang="en-US" sz="2000" dirty="0" smtClean="0">
                <a:latin typeface="Times New Roman" panose="02020603050405020304" pitchFamily="18" charset="0"/>
                <a:cs typeface="Times New Roman" panose="02020603050405020304" pitchFamily="18" charset="0"/>
              </a:rPr>
              <a:t>  - </a:t>
            </a:r>
            <a:r>
              <a:rPr lang="en-US" sz="2000" dirty="0" err="1" smtClean="0">
                <a:latin typeface="Times New Roman" panose="02020603050405020304" pitchFamily="18" charset="0"/>
                <a:cs typeface="Times New Roman" panose="02020603050405020304" pitchFamily="18" charset="0"/>
              </a:rPr>
              <a:t>Hạ</a:t>
            </a:r>
            <a:r>
              <a:rPr lang="en-US" sz="2000" dirty="0" smtClean="0">
                <a:latin typeface="Times New Roman" panose="02020603050405020304" pitchFamily="18" charset="0"/>
                <a:cs typeface="Times New Roman" panose="02020603050405020304" pitchFamily="18" charset="0"/>
              </a:rPr>
              <a:t> Long</a:t>
            </a:r>
            <a:endParaRPr lang="vi-VN" sz="2000" dirty="0">
              <a:latin typeface="Times New Roman" panose="02020603050405020304" pitchFamily="18" charset="0"/>
              <a:cs typeface="Times New Roman" panose="02020603050405020304" pitchFamily="18" charset="0"/>
            </a:endParaRPr>
          </a:p>
        </p:txBody>
      </p:sp>
      <p:pic>
        <p:nvPicPr>
          <p:cNvPr id="6" name="Picture 5"/>
          <p:cNvPicPr>
            <a:picLocks noChangeAspect="1"/>
          </p:cNvPicPr>
          <p:nvPr/>
        </p:nvPicPr>
        <p:blipFill>
          <a:blip r:embed="rId5"/>
          <a:stretch>
            <a:fillRect/>
          </a:stretch>
        </p:blipFill>
        <p:spPr>
          <a:xfrm>
            <a:off x="-2604844" y="1871723"/>
            <a:ext cx="2397736" cy="1895353"/>
          </a:xfrm>
          <a:prstGeom prst="rect">
            <a:avLst/>
          </a:prstGeom>
        </p:spPr>
      </p:pic>
      <p:sp>
        <p:nvSpPr>
          <p:cNvPr id="7" name="Rectangle 6"/>
          <p:cNvSpPr/>
          <p:nvPr/>
        </p:nvSpPr>
        <p:spPr>
          <a:xfrm>
            <a:off x="76200" y="1066800"/>
            <a:ext cx="8763000" cy="2616101"/>
          </a:xfrm>
          <a:prstGeom prst="rect">
            <a:avLst/>
          </a:prstGeom>
        </p:spPr>
        <p:txBody>
          <a:bodyPr wrap="square">
            <a:spAutoFit/>
          </a:bodyPr>
          <a:lstStyle/>
          <a:p>
            <a:pPr marL="285750" indent="-285750">
              <a:spcBef>
                <a:spcPts val="600"/>
              </a:spcBef>
              <a:spcAft>
                <a:spcPts val="600"/>
              </a:spcAft>
              <a:buFont typeface="Wingdings" panose="05000000000000000000" pitchFamily="2" charset="2"/>
              <a:buChar char="v"/>
            </a:pPr>
            <a:r>
              <a:rPr lang="vi-VN" sz="2400" dirty="0">
                <a:latin typeface="Times New Roman" panose="02020603050405020304" pitchFamily="18" charset="0"/>
                <a:cs typeface="Times New Roman" panose="02020603050405020304" pitchFamily="18" charset="0"/>
              </a:rPr>
              <a:t>Đường sắt Việt Nam có tổng chiều dài 3.143km trong đó 2.531km chính tuyến, 612kmđường </a:t>
            </a:r>
            <a:r>
              <a:rPr lang="vi-VN" sz="2400" dirty="0" smtClean="0">
                <a:latin typeface="Times New Roman" panose="02020603050405020304" pitchFamily="18" charset="0"/>
                <a:cs typeface="Times New Roman" panose="02020603050405020304" pitchFamily="18" charset="0"/>
              </a:rPr>
              <a:t>nhảnh</a:t>
            </a:r>
            <a:endParaRPr lang="en-US" sz="2400" dirty="0" smtClean="0">
              <a:latin typeface="Times New Roman" panose="02020603050405020304" pitchFamily="18" charset="0"/>
              <a:cs typeface="Times New Roman" panose="02020603050405020304" pitchFamily="18" charset="0"/>
            </a:endParaRPr>
          </a:p>
          <a:p>
            <a:pPr marL="285750" indent="-285750">
              <a:spcBef>
                <a:spcPts val="600"/>
              </a:spcBef>
              <a:spcAft>
                <a:spcPts val="600"/>
              </a:spcAft>
              <a:buFont typeface="Wingdings" panose="05000000000000000000" pitchFamily="2" charset="2"/>
              <a:buChar char="v"/>
            </a:pPr>
            <a:r>
              <a:rPr lang="en-US" sz="2400" dirty="0" smtClean="0">
                <a:latin typeface="Times New Roman" panose="02020603050405020304" pitchFamily="18" charset="0"/>
                <a:cs typeface="Times New Roman" panose="02020603050405020304" pitchFamily="18" charset="0"/>
              </a:rPr>
              <a:t>Đ</a:t>
            </a:r>
            <a:r>
              <a:rPr lang="vi-VN" sz="2400" dirty="0" smtClean="0">
                <a:latin typeface="Times New Roman" panose="02020603050405020304" pitchFamily="18" charset="0"/>
                <a:cs typeface="Times New Roman" panose="02020603050405020304" pitchFamily="18" charset="0"/>
              </a:rPr>
              <a:t>ường </a:t>
            </a:r>
            <a:r>
              <a:rPr lang="vi-VN" sz="2400" dirty="0">
                <a:latin typeface="Times New Roman" panose="02020603050405020304" pitchFamily="18" charset="0"/>
                <a:cs typeface="Times New Roman" panose="02020603050405020304" pitchFamily="18" charset="0"/>
              </a:rPr>
              <a:t>ga bao gồm 3 loại khổ đường: 1.000mm chiếm 85%, khổ đường1.435mm chiếm 6%, khổ đường </a:t>
            </a:r>
            <a:r>
              <a:rPr lang="en-US" sz="2400" dirty="0" smtClean="0">
                <a:latin typeface="Times New Roman" panose="02020603050405020304" pitchFamily="18" charset="0"/>
                <a:cs typeface="Times New Roman" panose="02020603050405020304" pitchFamily="18" charset="0"/>
              </a:rPr>
              <a:t>l</a:t>
            </a:r>
            <a:r>
              <a:rPr lang="vi-VN" sz="2400" dirty="0" smtClean="0">
                <a:latin typeface="Times New Roman" panose="02020603050405020304" pitchFamily="18" charset="0"/>
                <a:cs typeface="Times New Roman" panose="02020603050405020304" pitchFamily="18" charset="0"/>
              </a:rPr>
              <a:t>ồng </a:t>
            </a:r>
            <a:r>
              <a:rPr lang="vi-VN" sz="2400" dirty="0">
                <a:latin typeface="Times New Roman" panose="02020603050405020304" pitchFamily="18" charset="0"/>
                <a:cs typeface="Times New Roman" panose="02020603050405020304" pitchFamily="18" charset="0"/>
              </a:rPr>
              <a:t>(1.435mm &amp; 1.000mm) chiếm 9%. </a:t>
            </a:r>
            <a:endParaRPr lang="en-US" sz="2400" dirty="0" smtClean="0">
              <a:latin typeface="Times New Roman" panose="02020603050405020304" pitchFamily="18" charset="0"/>
              <a:cs typeface="Times New Roman" panose="02020603050405020304" pitchFamily="18" charset="0"/>
            </a:endParaRPr>
          </a:p>
          <a:p>
            <a:pPr marL="285750" indent="-285750">
              <a:spcBef>
                <a:spcPts val="600"/>
              </a:spcBef>
              <a:spcAft>
                <a:spcPts val="600"/>
              </a:spcAft>
              <a:buFont typeface="Wingdings" panose="05000000000000000000" pitchFamily="2" charset="2"/>
              <a:buChar char="v"/>
            </a:pPr>
            <a:r>
              <a:rPr lang="vi-VN" sz="2400" dirty="0" smtClean="0">
                <a:latin typeface="Times New Roman" panose="02020603050405020304" pitchFamily="18" charset="0"/>
                <a:cs typeface="Times New Roman" panose="02020603050405020304" pitchFamily="18" charset="0"/>
              </a:rPr>
              <a:t>Mật </a:t>
            </a:r>
            <a:r>
              <a:rPr lang="vi-VN" sz="2400" dirty="0">
                <a:latin typeface="Times New Roman" panose="02020603050405020304" pitchFamily="18" charset="0"/>
                <a:cs typeface="Times New Roman" panose="02020603050405020304" pitchFamily="18" charset="0"/>
              </a:rPr>
              <a:t>độ đường </a:t>
            </a:r>
            <a:r>
              <a:rPr lang="vi-VN" sz="2400" dirty="0" smtClean="0">
                <a:latin typeface="Times New Roman" panose="02020603050405020304" pitchFamily="18" charset="0"/>
                <a:cs typeface="Times New Roman" panose="02020603050405020304" pitchFamily="18" charset="0"/>
              </a:rPr>
              <a:t>sắt</a:t>
            </a:r>
            <a:r>
              <a:rPr lang="en-US" sz="2400" dirty="0" smtClean="0">
                <a:latin typeface="Times New Roman" panose="02020603050405020304" pitchFamily="18" charset="0"/>
                <a:cs typeface="Times New Roman" panose="02020603050405020304" pitchFamily="18" charset="0"/>
              </a:rPr>
              <a:t> </a:t>
            </a:r>
            <a:r>
              <a:rPr lang="vi-VN" sz="2400" dirty="0" smtClean="0">
                <a:latin typeface="Times New Roman" panose="02020603050405020304" pitchFamily="18" charset="0"/>
                <a:cs typeface="Times New Roman" panose="02020603050405020304" pitchFamily="18" charset="0"/>
              </a:rPr>
              <a:t>đạt </a:t>
            </a:r>
            <a:r>
              <a:rPr lang="vi-VN" sz="2400" dirty="0">
                <a:latin typeface="Times New Roman" panose="02020603050405020304" pitchFamily="18" charset="0"/>
                <a:cs typeface="Times New Roman" panose="02020603050405020304" pitchFamily="18" charset="0"/>
              </a:rPr>
              <a:t>9,5km/ 1.000km2. </a:t>
            </a:r>
            <a:endParaRPr lang="en-US"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1006004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animEffect transition="in" filter="fade">
                                      <p:cBhvr>
                                        <p:cTn id="7" dur="1000"/>
                                        <p:tgtEl>
                                          <p:spTgt spid="7">
                                            <p:txEl>
                                              <p:pRg st="0" end="0"/>
                                            </p:txEl>
                                          </p:spTgt>
                                        </p:tgtEl>
                                      </p:cBhvr>
                                    </p:animEffect>
                                    <p:anim calcmode="lin" valueType="num">
                                      <p:cBhvr>
                                        <p:cTn id="8" dur="1000" fill="hold"/>
                                        <p:tgtEl>
                                          <p:spTgt spid="7">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7">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6" presetClass="entr" presetSubtype="21" fill="hold" nodeType="clickEffect">
                                  <p:stCondLst>
                                    <p:cond delay="0"/>
                                  </p:stCondLst>
                                  <p:childTnLst>
                                    <p:set>
                                      <p:cBhvr>
                                        <p:cTn id="13" dur="1" fill="hold">
                                          <p:stCondLst>
                                            <p:cond delay="0"/>
                                          </p:stCondLst>
                                        </p:cTn>
                                        <p:tgtEl>
                                          <p:spTgt spid="7">
                                            <p:txEl>
                                              <p:pRg st="1" end="1"/>
                                            </p:txEl>
                                          </p:spTgt>
                                        </p:tgtEl>
                                        <p:attrNameLst>
                                          <p:attrName>style.visibility</p:attrName>
                                        </p:attrNameLst>
                                      </p:cBhvr>
                                      <p:to>
                                        <p:strVal val="visible"/>
                                      </p:to>
                                    </p:set>
                                    <p:animEffect transition="in" filter="barn(inVertical)">
                                      <p:cBhvr>
                                        <p:cTn id="14" dur="500"/>
                                        <p:tgtEl>
                                          <p:spTgt spid="7">
                                            <p:txEl>
                                              <p:pRg st="1" end="1"/>
                                            </p:txEl>
                                          </p:spTgt>
                                        </p:tgtEl>
                                      </p:cBhvr>
                                    </p:animEffect>
                                  </p:childTnLst>
                                </p:cTn>
                              </p:par>
                            </p:childTnLst>
                          </p:cTn>
                        </p:par>
                      </p:childTnLst>
                    </p:cTn>
                  </p:par>
                  <p:par>
                    <p:cTn id="15" fill="hold">
                      <p:stCondLst>
                        <p:cond delay="indefinite"/>
                      </p:stCondLst>
                      <p:childTnLst>
                        <p:par>
                          <p:cTn id="16" fill="hold">
                            <p:stCondLst>
                              <p:cond delay="0"/>
                            </p:stCondLst>
                            <p:childTnLst>
                              <p:par>
                                <p:cTn id="17" presetID="16" presetClass="entr" presetSubtype="21" fill="hold" nodeType="clickEffect">
                                  <p:stCondLst>
                                    <p:cond delay="0"/>
                                  </p:stCondLst>
                                  <p:childTnLst>
                                    <p:set>
                                      <p:cBhvr>
                                        <p:cTn id="18" dur="1" fill="hold">
                                          <p:stCondLst>
                                            <p:cond delay="0"/>
                                          </p:stCondLst>
                                        </p:cTn>
                                        <p:tgtEl>
                                          <p:spTgt spid="7">
                                            <p:txEl>
                                              <p:pRg st="2" end="2"/>
                                            </p:txEl>
                                          </p:spTgt>
                                        </p:tgtEl>
                                        <p:attrNameLst>
                                          <p:attrName>style.visibility</p:attrName>
                                        </p:attrNameLst>
                                      </p:cBhvr>
                                      <p:to>
                                        <p:strVal val="visible"/>
                                      </p:to>
                                    </p:set>
                                    <p:animEffect transition="in" filter="barn(inVertical)">
                                      <p:cBhvr>
                                        <p:cTn id="19" dur="500"/>
                                        <p:tgtEl>
                                          <p:spTgt spid="7">
                                            <p:txEl>
                                              <p:pRg st="2" end="2"/>
                                            </p:txEl>
                                          </p:spTgt>
                                        </p:tgtEl>
                                      </p:cBhvr>
                                    </p:animEffect>
                                  </p:childTnLst>
                                </p:cTn>
                              </p:par>
                            </p:childTnLst>
                          </p:cTn>
                        </p:par>
                      </p:childTnLst>
                    </p:cTn>
                  </p:par>
                  <p:par>
                    <p:cTn id="20" fill="hold">
                      <p:stCondLst>
                        <p:cond delay="indefinite"/>
                      </p:stCondLst>
                      <p:childTnLst>
                        <p:par>
                          <p:cTn id="21" fill="hold">
                            <p:stCondLst>
                              <p:cond delay="0"/>
                            </p:stCondLst>
                            <p:childTnLst>
                              <p:par>
                                <p:cTn id="22" presetID="22" presetClass="entr" presetSubtype="4" fill="hold" nodeType="clickEffect">
                                  <p:stCondLst>
                                    <p:cond delay="0"/>
                                  </p:stCondLst>
                                  <p:childTnLst>
                                    <p:set>
                                      <p:cBhvr>
                                        <p:cTn id="23" dur="1" fill="hold">
                                          <p:stCondLst>
                                            <p:cond delay="0"/>
                                          </p:stCondLst>
                                        </p:cTn>
                                        <p:tgtEl>
                                          <p:spTgt spid="5">
                                            <p:txEl>
                                              <p:pRg st="0" end="0"/>
                                            </p:txEl>
                                          </p:spTgt>
                                        </p:tgtEl>
                                        <p:attrNameLst>
                                          <p:attrName>style.visibility</p:attrName>
                                        </p:attrNameLst>
                                      </p:cBhvr>
                                      <p:to>
                                        <p:strVal val="visible"/>
                                      </p:to>
                                    </p:set>
                                    <p:animEffect transition="in" filter="wipe(down)">
                                      <p:cBhvr>
                                        <p:cTn id="24" dur="500"/>
                                        <p:tgtEl>
                                          <p:spTgt spid="5">
                                            <p:txEl>
                                              <p:pRg st="0" end="0"/>
                                            </p:txEl>
                                          </p:spTgt>
                                        </p:tgtEl>
                                      </p:cBhvr>
                                    </p:animEffect>
                                  </p:childTnLst>
                                </p:cTn>
                              </p:par>
                            </p:childTnLst>
                          </p:cTn>
                        </p:par>
                      </p:childTnLst>
                    </p:cTn>
                  </p:par>
                  <p:par>
                    <p:cTn id="25" fill="hold">
                      <p:stCondLst>
                        <p:cond delay="indefinite"/>
                      </p:stCondLst>
                      <p:childTnLst>
                        <p:par>
                          <p:cTn id="26" fill="hold">
                            <p:stCondLst>
                              <p:cond delay="0"/>
                            </p:stCondLst>
                            <p:childTnLst>
                              <p:par>
                                <p:cTn id="27" presetID="22" presetClass="entr" presetSubtype="4" fill="hold" nodeType="clickEffect">
                                  <p:stCondLst>
                                    <p:cond delay="0"/>
                                  </p:stCondLst>
                                  <p:childTnLst>
                                    <p:set>
                                      <p:cBhvr>
                                        <p:cTn id="28" dur="1" fill="hold">
                                          <p:stCondLst>
                                            <p:cond delay="0"/>
                                          </p:stCondLst>
                                        </p:cTn>
                                        <p:tgtEl>
                                          <p:spTgt spid="5">
                                            <p:txEl>
                                              <p:pRg st="1" end="1"/>
                                            </p:txEl>
                                          </p:spTgt>
                                        </p:tgtEl>
                                        <p:attrNameLst>
                                          <p:attrName>style.visibility</p:attrName>
                                        </p:attrNameLst>
                                      </p:cBhvr>
                                      <p:to>
                                        <p:strVal val="visible"/>
                                      </p:to>
                                    </p:set>
                                    <p:animEffect transition="in" filter="wipe(down)">
                                      <p:cBhvr>
                                        <p:cTn id="29" dur="500"/>
                                        <p:tgtEl>
                                          <p:spTgt spid="5">
                                            <p:txEl>
                                              <p:pRg st="1" end="1"/>
                                            </p:txEl>
                                          </p:spTgt>
                                        </p:tgtEl>
                                      </p:cBhvr>
                                    </p:animEffect>
                                  </p:childTnLst>
                                </p:cTn>
                              </p:par>
                            </p:childTnLst>
                          </p:cTn>
                        </p:par>
                      </p:childTnLst>
                    </p:cTn>
                  </p:par>
                  <p:par>
                    <p:cTn id="30" fill="hold">
                      <p:stCondLst>
                        <p:cond delay="indefinite"/>
                      </p:stCondLst>
                      <p:childTnLst>
                        <p:par>
                          <p:cTn id="31" fill="hold">
                            <p:stCondLst>
                              <p:cond delay="0"/>
                            </p:stCondLst>
                            <p:childTnLst>
                              <p:par>
                                <p:cTn id="32" presetID="16" presetClass="entr" presetSubtype="21" fill="hold" nodeType="clickEffect">
                                  <p:stCondLst>
                                    <p:cond delay="0"/>
                                  </p:stCondLst>
                                  <p:childTnLst>
                                    <p:set>
                                      <p:cBhvr>
                                        <p:cTn id="33" dur="1" fill="hold">
                                          <p:stCondLst>
                                            <p:cond delay="0"/>
                                          </p:stCondLst>
                                        </p:cTn>
                                        <p:tgtEl>
                                          <p:spTgt spid="5">
                                            <p:txEl>
                                              <p:pRg st="2" end="2"/>
                                            </p:txEl>
                                          </p:spTgt>
                                        </p:tgtEl>
                                        <p:attrNameLst>
                                          <p:attrName>style.visibility</p:attrName>
                                        </p:attrNameLst>
                                      </p:cBhvr>
                                      <p:to>
                                        <p:strVal val="visible"/>
                                      </p:to>
                                    </p:set>
                                    <p:animEffect transition="in" filter="barn(inVertical)">
                                      <p:cBhvr>
                                        <p:cTn id="34" dur="500"/>
                                        <p:tgtEl>
                                          <p:spTgt spid="5">
                                            <p:txEl>
                                              <p:pRg st="2" end="2"/>
                                            </p:txEl>
                                          </p:spTgt>
                                        </p:tgtEl>
                                      </p:cBhvr>
                                    </p:animEffect>
                                  </p:childTnLst>
                                </p:cTn>
                              </p:par>
                            </p:childTnLst>
                          </p:cTn>
                        </p:par>
                      </p:childTnLst>
                    </p:cTn>
                  </p:par>
                  <p:par>
                    <p:cTn id="35" fill="hold">
                      <p:stCondLst>
                        <p:cond delay="indefinite"/>
                      </p:stCondLst>
                      <p:childTnLst>
                        <p:par>
                          <p:cTn id="36" fill="hold">
                            <p:stCondLst>
                              <p:cond delay="0"/>
                            </p:stCondLst>
                            <p:childTnLst>
                              <p:par>
                                <p:cTn id="37" presetID="16" presetClass="entr" presetSubtype="21" fill="hold" nodeType="clickEffect">
                                  <p:stCondLst>
                                    <p:cond delay="0"/>
                                  </p:stCondLst>
                                  <p:childTnLst>
                                    <p:set>
                                      <p:cBhvr>
                                        <p:cTn id="38" dur="1" fill="hold">
                                          <p:stCondLst>
                                            <p:cond delay="0"/>
                                          </p:stCondLst>
                                        </p:cTn>
                                        <p:tgtEl>
                                          <p:spTgt spid="5">
                                            <p:txEl>
                                              <p:pRg st="3" end="3"/>
                                            </p:txEl>
                                          </p:spTgt>
                                        </p:tgtEl>
                                        <p:attrNameLst>
                                          <p:attrName>style.visibility</p:attrName>
                                        </p:attrNameLst>
                                      </p:cBhvr>
                                      <p:to>
                                        <p:strVal val="visible"/>
                                      </p:to>
                                    </p:set>
                                    <p:animEffect transition="in" filter="barn(inVertical)">
                                      <p:cBhvr>
                                        <p:cTn id="39" dur="500"/>
                                        <p:tgtEl>
                                          <p:spTgt spid="5">
                                            <p:txEl>
                                              <p:pRg st="3" end="3"/>
                                            </p:txEl>
                                          </p:spTgt>
                                        </p:tgtEl>
                                      </p:cBhvr>
                                    </p:animEffect>
                                  </p:childTnLst>
                                </p:cTn>
                              </p:par>
                            </p:childTnLst>
                          </p:cTn>
                        </p:par>
                      </p:childTnLst>
                    </p:cTn>
                  </p:par>
                  <p:par>
                    <p:cTn id="40" fill="hold">
                      <p:stCondLst>
                        <p:cond delay="indefinite"/>
                      </p:stCondLst>
                      <p:childTnLst>
                        <p:par>
                          <p:cTn id="41" fill="hold">
                            <p:stCondLst>
                              <p:cond delay="0"/>
                            </p:stCondLst>
                            <p:childTnLst>
                              <p:par>
                                <p:cTn id="42" presetID="22" presetClass="entr" presetSubtype="4" fill="hold" nodeType="clickEffect">
                                  <p:stCondLst>
                                    <p:cond delay="0"/>
                                  </p:stCondLst>
                                  <p:childTnLst>
                                    <p:set>
                                      <p:cBhvr>
                                        <p:cTn id="43" dur="1" fill="hold">
                                          <p:stCondLst>
                                            <p:cond delay="0"/>
                                          </p:stCondLst>
                                        </p:cTn>
                                        <p:tgtEl>
                                          <p:spTgt spid="5">
                                            <p:txEl>
                                              <p:pRg st="4" end="4"/>
                                            </p:txEl>
                                          </p:spTgt>
                                        </p:tgtEl>
                                        <p:attrNameLst>
                                          <p:attrName>style.visibility</p:attrName>
                                        </p:attrNameLst>
                                      </p:cBhvr>
                                      <p:to>
                                        <p:strVal val="visible"/>
                                      </p:to>
                                    </p:set>
                                    <p:animEffect transition="in" filter="wipe(down)">
                                      <p:cBhvr>
                                        <p:cTn id="44" dur="500"/>
                                        <p:tgtEl>
                                          <p:spTgt spid="5">
                                            <p:txEl>
                                              <p:pRg st="4" end="4"/>
                                            </p:txEl>
                                          </p:spTgt>
                                        </p:tgtEl>
                                      </p:cBhvr>
                                    </p:animEffect>
                                  </p:childTnLst>
                                </p:cTn>
                              </p:par>
                            </p:childTnLst>
                          </p:cTn>
                        </p:par>
                      </p:childTnLst>
                    </p:cTn>
                  </p:par>
                  <p:par>
                    <p:cTn id="45" fill="hold">
                      <p:stCondLst>
                        <p:cond delay="indefinite"/>
                      </p:stCondLst>
                      <p:childTnLst>
                        <p:par>
                          <p:cTn id="46" fill="hold">
                            <p:stCondLst>
                              <p:cond delay="0"/>
                            </p:stCondLst>
                            <p:childTnLst>
                              <p:par>
                                <p:cTn id="47" presetID="16" presetClass="entr" presetSubtype="21" fill="hold" nodeType="clickEffect">
                                  <p:stCondLst>
                                    <p:cond delay="0"/>
                                  </p:stCondLst>
                                  <p:childTnLst>
                                    <p:set>
                                      <p:cBhvr>
                                        <p:cTn id="48" dur="1" fill="hold">
                                          <p:stCondLst>
                                            <p:cond delay="0"/>
                                          </p:stCondLst>
                                        </p:cTn>
                                        <p:tgtEl>
                                          <p:spTgt spid="5">
                                            <p:txEl>
                                              <p:pRg st="5" end="5"/>
                                            </p:txEl>
                                          </p:spTgt>
                                        </p:tgtEl>
                                        <p:attrNameLst>
                                          <p:attrName>style.visibility</p:attrName>
                                        </p:attrNameLst>
                                      </p:cBhvr>
                                      <p:to>
                                        <p:strVal val="visible"/>
                                      </p:to>
                                    </p:set>
                                    <p:animEffect transition="in" filter="barn(inVertical)">
                                      <p:cBhvr>
                                        <p:cTn id="49" dur="500"/>
                                        <p:tgtEl>
                                          <p:spTgt spid="5">
                                            <p:txEl>
                                              <p:pRg st="5" end="5"/>
                                            </p:txEl>
                                          </p:spTgt>
                                        </p:tgtEl>
                                      </p:cBhvr>
                                    </p:animEffect>
                                  </p:childTnLst>
                                </p:cTn>
                              </p:par>
                            </p:childTnLst>
                          </p:cTn>
                        </p:par>
                      </p:childTnLst>
                    </p:cTn>
                  </p:par>
                  <p:par>
                    <p:cTn id="50" fill="hold">
                      <p:stCondLst>
                        <p:cond delay="indefinite"/>
                      </p:stCondLst>
                      <p:childTnLst>
                        <p:par>
                          <p:cTn id="51" fill="hold">
                            <p:stCondLst>
                              <p:cond delay="0"/>
                            </p:stCondLst>
                            <p:childTnLst>
                              <p:par>
                                <p:cTn id="52" presetID="16" presetClass="entr" presetSubtype="21" fill="hold" nodeType="clickEffect">
                                  <p:stCondLst>
                                    <p:cond delay="0"/>
                                  </p:stCondLst>
                                  <p:childTnLst>
                                    <p:set>
                                      <p:cBhvr>
                                        <p:cTn id="53" dur="1" fill="hold">
                                          <p:stCondLst>
                                            <p:cond delay="0"/>
                                          </p:stCondLst>
                                        </p:cTn>
                                        <p:tgtEl>
                                          <p:spTgt spid="5">
                                            <p:txEl>
                                              <p:pRg st="6" end="6"/>
                                            </p:txEl>
                                          </p:spTgt>
                                        </p:tgtEl>
                                        <p:attrNameLst>
                                          <p:attrName>style.visibility</p:attrName>
                                        </p:attrNameLst>
                                      </p:cBhvr>
                                      <p:to>
                                        <p:strVal val="visible"/>
                                      </p:to>
                                    </p:set>
                                    <p:animEffect transition="in" filter="barn(inVertical)">
                                      <p:cBhvr>
                                        <p:cTn id="54" dur="500"/>
                                        <p:tgtEl>
                                          <p:spTgt spid="5">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3">
            <a:extLst>
              <a:ext uri="{BEBA8EAE-BF5A-486C-A8C5-ECC9F3942E4B}">
                <a14:imgProps xmlns:a14="http://schemas.microsoft.com/office/drawing/2010/main">
                  <a14:imgLayer r:embed="rId4">
                    <a14:imgEffect>
                      <a14:brightnessContrast bright="40000" contrast="-40000"/>
                    </a14:imgEffect>
                  </a14:imgLayer>
                </a14:imgProps>
              </a:ext>
            </a:extLst>
          </a:blip>
          <a:stretch>
            <a:fillRect/>
          </a:stretch>
        </p:blipFill>
        <p:spPr>
          <a:xfrm>
            <a:off x="6105439" y="1302181"/>
            <a:ext cx="2981377" cy="1989138"/>
          </a:xfrm>
          <a:prstGeom prst="rect">
            <a:avLst/>
          </a:prstGeom>
        </p:spPr>
      </p:pic>
      <p:sp>
        <p:nvSpPr>
          <p:cNvPr id="2" name="Rectangle 1"/>
          <p:cNvSpPr/>
          <p:nvPr/>
        </p:nvSpPr>
        <p:spPr>
          <a:xfrm>
            <a:off x="228600" y="152400"/>
            <a:ext cx="8699433" cy="523220"/>
          </a:xfrm>
          <a:prstGeom prst="rect">
            <a:avLst/>
          </a:prstGeom>
        </p:spPr>
        <p:txBody>
          <a:bodyPr wrap="none">
            <a:spAutoFit/>
          </a:bodyPr>
          <a:lstStyle/>
          <a:p>
            <a:r>
              <a:rPr lang="en-US" sz="2800" b="1" cap="all" dirty="0" smtClean="0">
                <a:latin typeface="Times New Roman" panose="02020603050405020304" pitchFamily="18" charset="0"/>
                <a:ea typeface="Calibri" panose="020F0502020204030204" pitchFamily="34" charset="0"/>
              </a:rPr>
              <a:t>1.5. </a:t>
            </a:r>
            <a:r>
              <a:rPr lang="en-US" sz="2800" b="1" cap="all" dirty="0" err="1" smtClean="0">
                <a:latin typeface="Times New Roman" panose="02020603050405020304" pitchFamily="18" charset="0"/>
                <a:ea typeface="Calibri" panose="020F0502020204030204" pitchFamily="34" charset="0"/>
              </a:rPr>
              <a:t>Hệ</a:t>
            </a:r>
            <a:r>
              <a:rPr lang="en-US" sz="2800" b="1" cap="all" dirty="0" smtClean="0">
                <a:latin typeface="Times New Roman" panose="02020603050405020304" pitchFamily="18" charset="0"/>
                <a:ea typeface="Calibri" panose="020F0502020204030204" pitchFamily="34" charset="0"/>
              </a:rPr>
              <a:t> </a:t>
            </a:r>
            <a:r>
              <a:rPr lang="en-US" sz="2800" b="1" cap="all" dirty="0" err="1">
                <a:latin typeface="Times New Roman" panose="02020603050405020304" pitchFamily="18" charset="0"/>
                <a:ea typeface="Calibri" panose="020F0502020204030204" pitchFamily="34" charset="0"/>
              </a:rPr>
              <a:t>thống</a:t>
            </a:r>
            <a:r>
              <a:rPr lang="en-US" sz="2800" b="1" cap="all" dirty="0">
                <a:latin typeface="Times New Roman" panose="02020603050405020304" pitchFamily="18" charset="0"/>
                <a:ea typeface="Calibri" panose="020F0502020204030204" pitchFamily="34" charset="0"/>
              </a:rPr>
              <a:t> </a:t>
            </a:r>
            <a:r>
              <a:rPr lang="en-US" sz="2800" b="1" cap="all" dirty="0" err="1">
                <a:latin typeface="Times New Roman" panose="02020603050405020304" pitchFamily="18" charset="0"/>
                <a:ea typeface="Calibri" panose="020F0502020204030204" pitchFamily="34" charset="0"/>
              </a:rPr>
              <a:t>giao</a:t>
            </a:r>
            <a:r>
              <a:rPr lang="en-US" sz="2800" b="1" cap="all" dirty="0">
                <a:latin typeface="Times New Roman" panose="02020603050405020304" pitchFamily="18" charset="0"/>
                <a:ea typeface="Calibri" panose="020F0502020204030204" pitchFamily="34" charset="0"/>
              </a:rPr>
              <a:t> </a:t>
            </a:r>
            <a:r>
              <a:rPr lang="en-US" sz="2800" b="1" cap="all" dirty="0" err="1">
                <a:latin typeface="Times New Roman" panose="02020603050405020304" pitchFamily="18" charset="0"/>
                <a:ea typeface="Calibri" panose="020F0502020204030204" pitchFamily="34" charset="0"/>
              </a:rPr>
              <a:t>thông</a:t>
            </a:r>
            <a:r>
              <a:rPr lang="en-US" sz="2800" b="1" cap="all" dirty="0">
                <a:latin typeface="Times New Roman" panose="02020603050405020304" pitchFamily="18" charset="0"/>
                <a:ea typeface="Calibri" panose="020F0502020204030204" pitchFamily="34" charset="0"/>
              </a:rPr>
              <a:t> </a:t>
            </a:r>
            <a:r>
              <a:rPr lang="en-US" sz="2800" b="1" cap="all" dirty="0" err="1">
                <a:latin typeface="Times New Roman" panose="02020603050405020304" pitchFamily="18" charset="0"/>
                <a:ea typeface="Calibri" panose="020F0502020204030204" pitchFamily="34" charset="0"/>
              </a:rPr>
              <a:t>vận</a:t>
            </a:r>
            <a:r>
              <a:rPr lang="en-US" sz="2800" b="1" cap="all" dirty="0">
                <a:latin typeface="Times New Roman" panose="02020603050405020304" pitchFamily="18" charset="0"/>
                <a:ea typeface="Calibri" panose="020F0502020204030204" pitchFamily="34" charset="0"/>
              </a:rPr>
              <a:t> </a:t>
            </a:r>
            <a:r>
              <a:rPr lang="en-US" sz="2800" b="1" cap="all" dirty="0" err="1">
                <a:latin typeface="Times New Roman" panose="02020603050405020304" pitchFamily="18" charset="0"/>
                <a:ea typeface="Calibri" panose="020F0502020204030204" pitchFamily="34" charset="0"/>
              </a:rPr>
              <a:t>tải</a:t>
            </a:r>
            <a:r>
              <a:rPr lang="en-US" sz="2800" b="1" cap="all" dirty="0">
                <a:latin typeface="Times New Roman" panose="02020603050405020304" pitchFamily="18" charset="0"/>
                <a:ea typeface="Calibri" panose="020F0502020204030204" pitchFamily="34" charset="0"/>
              </a:rPr>
              <a:t> </a:t>
            </a:r>
            <a:r>
              <a:rPr lang="en-US" sz="2800" b="1" cap="all" dirty="0" err="1">
                <a:latin typeface="Times New Roman" panose="02020603050405020304" pitchFamily="18" charset="0"/>
                <a:ea typeface="Calibri" panose="020F0502020204030204" pitchFamily="34" charset="0"/>
              </a:rPr>
              <a:t>Việt</a:t>
            </a:r>
            <a:r>
              <a:rPr lang="en-US" sz="2800" b="1" cap="all" dirty="0">
                <a:latin typeface="Times New Roman" panose="02020603050405020304" pitchFamily="18" charset="0"/>
                <a:ea typeface="Calibri" panose="020F0502020204030204" pitchFamily="34" charset="0"/>
              </a:rPr>
              <a:t> Nam</a:t>
            </a:r>
            <a:endParaRPr lang="en-US" sz="2800" b="1" cap="all" dirty="0"/>
          </a:p>
        </p:txBody>
      </p:sp>
      <p:sp>
        <p:nvSpPr>
          <p:cNvPr id="3" name="TextBox 2"/>
          <p:cNvSpPr txBox="1"/>
          <p:nvPr/>
        </p:nvSpPr>
        <p:spPr>
          <a:xfrm>
            <a:off x="3048000" y="618359"/>
            <a:ext cx="5715000" cy="523220"/>
          </a:xfrm>
          <a:prstGeom prst="rect">
            <a:avLst/>
          </a:prstGeom>
          <a:noFill/>
        </p:spPr>
        <p:txBody>
          <a:bodyPr wrap="square" rtlCol="0">
            <a:spAutoFit/>
          </a:bodyPr>
          <a:lstStyle/>
          <a:p>
            <a:pPr marL="285750" indent="-285750">
              <a:buFont typeface="Wingdings" panose="05000000000000000000" pitchFamily="2" charset="2"/>
              <a:buChar char="v"/>
            </a:pPr>
            <a:r>
              <a:rPr lang="en-US" sz="2800" b="1" dirty="0" err="1" smtClean="0">
                <a:latin typeface="Times New Roman" panose="02020603050405020304" pitchFamily="18" charset="0"/>
                <a:cs typeface="Times New Roman" panose="02020603050405020304" pitchFamily="18" charset="0"/>
              </a:rPr>
              <a:t>Đường</a:t>
            </a:r>
            <a:r>
              <a:rPr lang="en-US" sz="2800" b="1" dirty="0" smtClean="0">
                <a:latin typeface="Times New Roman" panose="02020603050405020304" pitchFamily="18" charset="0"/>
                <a:cs typeface="Times New Roman" panose="02020603050405020304" pitchFamily="18" charset="0"/>
              </a:rPr>
              <a:t> </a:t>
            </a:r>
            <a:r>
              <a:rPr lang="en-US" sz="2800" b="1" dirty="0" err="1" smtClean="0">
                <a:latin typeface="Times New Roman" panose="02020603050405020304" pitchFamily="18" charset="0"/>
                <a:cs typeface="Times New Roman" panose="02020603050405020304" pitchFamily="18" charset="0"/>
              </a:rPr>
              <a:t>biển</a:t>
            </a:r>
            <a:endParaRPr lang="en-US" sz="2800" b="1" dirty="0">
              <a:latin typeface="Times New Roman" panose="02020603050405020304" pitchFamily="18" charset="0"/>
              <a:cs typeface="Times New Roman" panose="02020603050405020304" pitchFamily="18" charset="0"/>
            </a:endParaRPr>
          </a:p>
        </p:txBody>
      </p:sp>
      <p:sp>
        <p:nvSpPr>
          <p:cNvPr id="4" name="Rectangle 3"/>
          <p:cNvSpPr/>
          <p:nvPr/>
        </p:nvSpPr>
        <p:spPr>
          <a:xfrm>
            <a:off x="61546" y="3677848"/>
            <a:ext cx="8991600" cy="3016210"/>
          </a:xfrm>
          <a:prstGeom prst="rect">
            <a:avLst/>
          </a:prstGeom>
        </p:spPr>
        <p:txBody>
          <a:bodyPr wrap="square">
            <a:spAutoFit/>
          </a:bodyPr>
          <a:lstStyle/>
          <a:p>
            <a:pPr lvl="0">
              <a:spcAft>
                <a:spcPts val="600"/>
              </a:spcAft>
            </a:pPr>
            <a:r>
              <a:rPr lang="vi-VN" sz="2000" b="1" dirty="0">
                <a:solidFill>
                  <a:prstClr val="black"/>
                </a:solidFill>
                <a:latin typeface="Times New Roman" panose="02020603050405020304" pitchFamily="18" charset="0"/>
                <a:cs typeface="Times New Roman" panose="02020603050405020304" pitchFamily="18" charset="0"/>
              </a:rPr>
              <a:t>Gồm 06 nhóm cảng biển. </a:t>
            </a:r>
            <a:endParaRPr lang="en-US" sz="2000" b="1" dirty="0" smtClean="0">
              <a:solidFill>
                <a:prstClr val="black"/>
              </a:solidFill>
              <a:latin typeface="Times New Roman" panose="02020603050405020304" pitchFamily="18" charset="0"/>
              <a:cs typeface="Times New Roman" panose="02020603050405020304" pitchFamily="18" charset="0"/>
            </a:endParaRPr>
          </a:p>
          <a:p>
            <a:pPr marL="342900" lvl="0" indent="-342900">
              <a:spcAft>
                <a:spcPts val="600"/>
              </a:spcAft>
              <a:buFont typeface="Wingdings" panose="05000000000000000000" pitchFamily="2" charset="2"/>
              <a:buChar char="v"/>
            </a:pPr>
            <a:r>
              <a:rPr lang="vi-VN" sz="2000" b="1" dirty="0" smtClean="0">
                <a:solidFill>
                  <a:prstClr val="black"/>
                </a:solidFill>
                <a:latin typeface="Times New Roman" panose="02020603050405020304" pitchFamily="18" charset="0"/>
                <a:cs typeface="Times New Roman" panose="02020603050405020304" pitchFamily="18" charset="0"/>
              </a:rPr>
              <a:t>Nhóm </a:t>
            </a:r>
            <a:r>
              <a:rPr lang="vi-VN" sz="2000" b="1" dirty="0">
                <a:solidFill>
                  <a:prstClr val="black"/>
                </a:solidFill>
                <a:latin typeface="Times New Roman" panose="02020603050405020304" pitchFamily="18" charset="0"/>
                <a:cs typeface="Times New Roman" panose="02020603050405020304" pitchFamily="18" charset="0"/>
              </a:rPr>
              <a:t>1</a:t>
            </a:r>
            <a:r>
              <a:rPr lang="vi-VN" sz="2000" dirty="0">
                <a:solidFill>
                  <a:prstClr val="black"/>
                </a:solidFill>
                <a:latin typeface="Times New Roman" panose="02020603050405020304" pitchFamily="18" charset="0"/>
                <a:cs typeface="Times New Roman" panose="02020603050405020304" pitchFamily="18" charset="0"/>
              </a:rPr>
              <a:t>: các cảng biển phía Bắc (từ Quảng Ninh đến Ninh Bình</a:t>
            </a:r>
            <a:r>
              <a:rPr lang="vi-VN" sz="2000" dirty="0" smtClean="0">
                <a:solidFill>
                  <a:prstClr val="black"/>
                </a:solidFill>
                <a:latin typeface="Times New Roman" panose="02020603050405020304" pitchFamily="18" charset="0"/>
                <a:cs typeface="Times New Roman" panose="02020603050405020304" pitchFamily="18" charset="0"/>
              </a:rPr>
              <a:t>);</a:t>
            </a:r>
            <a:endParaRPr lang="en-US" sz="2000" dirty="0" smtClean="0">
              <a:solidFill>
                <a:prstClr val="black"/>
              </a:solidFill>
              <a:latin typeface="Times New Roman" panose="02020603050405020304" pitchFamily="18" charset="0"/>
              <a:cs typeface="Times New Roman" panose="02020603050405020304" pitchFamily="18" charset="0"/>
            </a:endParaRPr>
          </a:p>
          <a:p>
            <a:pPr marL="342900" lvl="0" indent="-342900">
              <a:spcAft>
                <a:spcPts val="600"/>
              </a:spcAft>
              <a:buFont typeface="Wingdings" panose="05000000000000000000" pitchFamily="2" charset="2"/>
              <a:buChar char="v"/>
            </a:pPr>
            <a:r>
              <a:rPr lang="vi-VN" sz="2000" b="1" dirty="0" smtClean="0">
                <a:solidFill>
                  <a:prstClr val="black"/>
                </a:solidFill>
                <a:latin typeface="Times New Roman" panose="02020603050405020304" pitchFamily="18" charset="0"/>
                <a:cs typeface="Times New Roman" panose="02020603050405020304" pitchFamily="18" charset="0"/>
              </a:rPr>
              <a:t>Nhóm </a:t>
            </a:r>
            <a:r>
              <a:rPr lang="vi-VN" sz="2000" b="1" dirty="0">
                <a:solidFill>
                  <a:prstClr val="black"/>
                </a:solidFill>
                <a:latin typeface="Times New Roman" panose="02020603050405020304" pitchFamily="18" charset="0"/>
                <a:cs typeface="Times New Roman" panose="02020603050405020304" pitchFamily="18" charset="0"/>
              </a:rPr>
              <a:t>2</a:t>
            </a:r>
            <a:r>
              <a:rPr lang="vi-VN" sz="2000" dirty="0">
                <a:solidFill>
                  <a:prstClr val="black"/>
                </a:solidFill>
                <a:latin typeface="Times New Roman" panose="02020603050405020304" pitchFamily="18" charset="0"/>
                <a:cs typeface="Times New Roman" panose="02020603050405020304" pitchFamily="18" charset="0"/>
              </a:rPr>
              <a:t>: các cảng biển Bắc Trung bộ (từ Thanh Hóa đến Hà Tĩnh); </a:t>
            </a:r>
            <a:endParaRPr lang="en-US" sz="2000" dirty="0" smtClean="0">
              <a:solidFill>
                <a:prstClr val="black"/>
              </a:solidFill>
              <a:latin typeface="Times New Roman" panose="02020603050405020304" pitchFamily="18" charset="0"/>
              <a:cs typeface="Times New Roman" panose="02020603050405020304" pitchFamily="18" charset="0"/>
            </a:endParaRPr>
          </a:p>
          <a:p>
            <a:pPr marL="342900" lvl="0" indent="-342900">
              <a:spcAft>
                <a:spcPts val="600"/>
              </a:spcAft>
              <a:buFont typeface="Wingdings" panose="05000000000000000000" pitchFamily="2" charset="2"/>
              <a:buChar char="v"/>
            </a:pPr>
            <a:r>
              <a:rPr lang="vi-VN" sz="2000" b="1" dirty="0" smtClean="0">
                <a:solidFill>
                  <a:prstClr val="black"/>
                </a:solidFill>
                <a:latin typeface="Times New Roman" panose="02020603050405020304" pitchFamily="18" charset="0"/>
                <a:cs typeface="Times New Roman" panose="02020603050405020304" pitchFamily="18" charset="0"/>
              </a:rPr>
              <a:t>Nhóm </a:t>
            </a:r>
            <a:r>
              <a:rPr lang="vi-VN" sz="2000" b="1" dirty="0">
                <a:solidFill>
                  <a:prstClr val="black"/>
                </a:solidFill>
                <a:latin typeface="Times New Roman" panose="02020603050405020304" pitchFamily="18" charset="0"/>
                <a:cs typeface="Times New Roman" panose="02020603050405020304" pitchFamily="18" charset="0"/>
              </a:rPr>
              <a:t>3</a:t>
            </a:r>
            <a:r>
              <a:rPr lang="vi-VN" sz="2000" dirty="0">
                <a:solidFill>
                  <a:prstClr val="black"/>
                </a:solidFill>
                <a:latin typeface="Times New Roman" panose="02020603050405020304" pitchFamily="18" charset="0"/>
                <a:cs typeface="Times New Roman" panose="02020603050405020304" pitchFamily="18" charset="0"/>
              </a:rPr>
              <a:t>: các cảng biển Trung Trung bộ (từ Quảng Bình đến Quảng Ngãi); </a:t>
            </a:r>
            <a:endParaRPr lang="en-US" sz="2000" dirty="0" smtClean="0">
              <a:solidFill>
                <a:prstClr val="black"/>
              </a:solidFill>
              <a:latin typeface="Times New Roman" panose="02020603050405020304" pitchFamily="18" charset="0"/>
              <a:cs typeface="Times New Roman" panose="02020603050405020304" pitchFamily="18" charset="0"/>
            </a:endParaRPr>
          </a:p>
          <a:p>
            <a:pPr marL="342900" lvl="0" indent="-342900">
              <a:spcAft>
                <a:spcPts val="600"/>
              </a:spcAft>
              <a:buFont typeface="Wingdings" panose="05000000000000000000" pitchFamily="2" charset="2"/>
              <a:buChar char="v"/>
            </a:pPr>
            <a:r>
              <a:rPr lang="vi-VN" sz="2000" b="1" dirty="0" smtClean="0">
                <a:solidFill>
                  <a:prstClr val="black"/>
                </a:solidFill>
                <a:latin typeface="Times New Roman" panose="02020603050405020304" pitchFamily="18" charset="0"/>
                <a:cs typeface="Times New Roman" panose="02020603050405020304" pitchFamily="18" charset="0"/>
              </a:rPr>
              <a:t>Nhóm </a:t>
            </a:r>
            <a:r>
              <a:rPr lang="vi-VN" sz="2000" b="1" dirty="0">
                <a:solidFill>
                  <a:prstClr val="black"/>
                </a:solidFill>
                <a:latin typeface="Times New Roman" panose="02020603050405020304" pitchFamily="18" charset="0"/>
                <a:cs typeface="Times New Roman" panose="02020603050405020304" pitchFamily="18" charset="0"/>
              </a:rPr>
              <a:t>4</a:t>
            </a:r>
            <a:r>
              <a:rPr lang="vi-VN" sz="2000" dirty="0">
                <a:solidFill>
                  <a:prstClr val="black"/>
                </a:solidFill>
                <a:latin typeface="Times New Roman" panose="02020603050405020304" pitchFamily="18" charset="0"/>
                <a:cs typeface="Times New Roman" panose="02020603050405020304" pitchFamily="18" charset="0"/>
              </a:rPr>
              <a:t>: các cảng biển Nam Trung Bộ (từ Bình Định đến Bình Thuận); </a:t>
            </a:r>
            <a:endParaRPr lang="en-US" sz="2000" dirty="0" smtClean="0">
              <a:solidFill>
                <a:prstClr val="black"/>
              </a:solidFill>
              <a:latin typeface="Times New Roman" panose="02020603050405020304" pitchFamily="18" charset="0"/>
              <a:cs typeface="Times New Roman" panose="02020603050405020304" pitchFamily="18" charset="0"/>
            </a:endParaRPr>
          </a:p>
          <a:p>
            <a:pPr marL="342900" lvl="0" indent="-342900">
              <a:spcAft>
                <a:spcPts val="600"/>
              </a:spcAft>
              <a:buFont typeface="Wingdings" panose="05000000000000000000" pitchFamily="2" charset="2"/>
              <a:buChar char="v"/>
            </a:pPr>
            <a:r>
              <a:rPr lang="vi-VN" sz="2000" b="1" dirty="0" smtClean="0">
                <a:solidFill>
                  <a:prstClr val="black"/>
                </a:solidFill>
                <a:latin typeface="Times New Roman" panose="02020603050405020304" pitchFamily="18" charset="0"/>
                <a:cs typeface="Times New Roman" panose="02020603050405020304" pitchFamily="18" charset="0"/>
              </a:rPr>
              <a:t>Nhóm </a:t>
            </a:r>
            <a:r>
              <a:rPr lang="vi-VN" sz="2000" b="1" dirty="0">
                <a:solidFill>
                  <a:prstClr val="black"/>
                </a:solidFill>
                <a:latin typeface="Times New Roman" panose="02020603050405020304" pitchFamily="18" charset="0"/>
                <a:cs typeface="Times New Roman" panose="02020603050405020304" pitchFamily="18" charset="0"/>
              </a:rPr>
              <a:t>5</a:t>
            </a:r>
            <a:r>
              <a:rPr lang="vi-VN" sz="2000" dirty="0">
                <a:solidFill>
                  <a:prstClr val="black"/>
                </a:solidFill>
                <a:latin typeface="Times New Roman" panose="02020603050405020304" pitchFamily="18" charset="0"/>
                <a:cs typeface="Times New Roman" panose="02020603050405020304" pitchFamily="18" charset="0"/>
              </a:rPr>
              <a:t>: các cảng biển Đông Nam bộ (TP. Hồ Chí Minh, Đồng Nai, Bình Dương, Bà Rịa - Vũng Tàu) </a:t>
            </a:r>
            <a:r>
              <a:rPr lang="vi-VN" sz="2000" dirty="0" smtClean="0">
                <a:solidFill>
                  <a:prstClr val="black"/>
                </a:solidFill>
                <a:latin typeface="Times New Roman" panose="02020603050405020304" pitchFamily="18" charset="0"/>
                <a:cs typeface="Times New Roman" panose="02020603050405020304" pitchFamily="18" charset="0"/>
              </a:rPr>
              <a:t>v</a:t>
            </a:r>
            <a:endParaRPr lang="en-US" sz="2000" dirty="0" smtClean="0">
              <a:solidFill>
                <a:prstClr val="black"/>
              </a:solidFill>
              <a:latin typeface="Times New Roman" panose="02020603050405020304" pitchFamily="18" charset="0"/>
              <a:cs typeface="Times New Roman" panose="02020603050405020304" pitchFamily="18" charset="0"/>
            </a:endParaRPr>
          </a:p>
          <a:p>
            <a:pPr marL="342900" lvl="0" indent="-342900">
              <a:spcAft>
                <a:spcPts val="600"/>
              </a:spcAft>
              <a:buFont typeface="Wingdings" panose="05000000000000000000" pitchFamily="2" charset="2"/>
              <a:buChar char="v"/>
            </a:pPr>
            <a:r>
              <a:rPr lang="vi-VN" sz="2000" b="1" dirty="0" smtClean="0">
                <a:solidFill>
                  <a:prstClr val="black"/>
                </a:solidFill>
                <a:latin typeface="Times New Roman" panose="02020603050405020304" pitchFamily="18" charset="0"/>
                <a:cs typeface="Times New Roman" panose="02020603050405020304" pitchFamily="18" charset="0"/>
              </a:rPr>
              <a:t>Nhóm </a:t>
            </a:r>
            <a:r>
              <a:rPr lang="vi-VN" sz="2000" b="1" dirty="0">
                <a:solidFill>
                  <a:prstClr val="black"/>
                </a:solidFill>
                <a:latin typeface="Times New Roman" panose="02020603050405020304" pitchFamily="18" charset="0"/>
                <a:cs typeface="Times New Roman" panose="02020603050405020304" pitchFamily="18" charset="0"/>
              </a:rPr>
              <a:t>6</a:t>
            </a:r>
            <a:r>
              <a:rPr lang="vi-VN" sz="2000" dirty="0">
                <a:solidFill>
                  <a:prstClr val="black"/>
                </a:solidFill>
                <a:latin typeface="Times New Roman" panose="02020603050405020304" pitchFamily="18" charset="0"/>
                <a:cs typeface="Times New Roman" panose="02020603050405020304" pitchFamily="18" charset="0"/>
              </a:rPr>
              <a:t>: các cảng biển Đồng bằng Sông Cửu Long (ĐBSCL).</a:t>
            </a:r>
            <a:endParaRPr lang="en-US" sz="2000" dirty="0">
              <a:solidFill>
                <a:prstClr val="black"/>
              </a:solidFill>
              <a:latin typeface="Times New Roman" panose="02020603050405020304" pitchFamily="18" charset="0"/>
              <a:cs typeface="Times New Roman" panose="02020603050405020304" pitchFamily="18" charset="0"/>
            </a:endParaRPr>
          </a:p>
        </p:txBody>
      </p:sp>
      <p:sp>
        <p:nvSpPr>
          <p:cNvPr id="5" name="Rectangle 4"/>
          <p:cNvSpPr/>
          <p:nvPr/>
        </p:nvSpPr>
        <p:spPr>
          <a:xfrm>
            <a:off x="61546" y="1123303"/>
            <a:ext cx="6560766" cy="2554545"/>
          </a:xfrm>
          <a:prstGeom prst="rect">
            <a:avLst/>
          </a:prstGeom>
        </p:spPr>
        <p:txBody>
          <a:bodyPr wrap="square">
            <a:spAutoFit/>
          </a:bodyPr>
          <a:lstStyle/>
          <a:p>
            <a:pPr lvl="0" algn="just"/>
            <a:r>
              <a:rPr lang="vi-VN" sz="2000" b="1" dirty="0">
                <a:solidFill>
                  <a:prstClr val="black"/>
                </a:solidFill>
                <a:latin typeface="Times New Roman" panose="02020603050405020304" pitchFamily="18" charset="0"/>
                <a:cs typeface="Times New Roman" panose="02020603050405020304" pitchFamily="18" charset="0"/>
              </a:rPr>
              <a:t>Hiện nay cả nước có 45 cảng biển đang hoạt động trong đó 02 cảng biển loại A (cảng </a:t>
            </a:r>
            <a:r>
              <a:rPr lang="vi-VN" sz="2000" b="1" dirty="0" smtClean="0">
                <a:solidFill>
                  <a:prstClr val="black"/>
                </a:solidFill>
                <a:latin typeface="Times New Roman" panose="02020603050405020304" pitchFamily="18" charset="0"/>
                <a:cs typeface="Times New Roman" panose="02020603050405020304" pitchFamily="18" charset="0"/>
              </a:rPr>
              <a:t>cửa</a:t>
            </a:r>
            <a:r>
              <a:rPr lang="en-US" sz="2000" b="1" dirty="0" smtClean="0">
                <a:solidFill>
                  <a:prstClr val="black"/>
                </a:solidFill>
                <a:latin typeface="Times New Roman" panose="02020603050405020304" pitchFamily="18" charset="0"/>
                <a:cs typeface="Times New Roman" panose="02020603050405020304" pitchFamily="18" charset="0"/>
              </a:rPr>
              <a:t> </a:t>
            </a:r>
            <a:r>
              <a:rPr lang="vi-VN" sz="2000" b="1" dirty="0" smtClean="0">
                <a:solidFill>
                  <a:prstClr val="black"/>
                </a:solidFill>
                <a:latin typeface="Times New Roman" panose="02020603050405020304" pitchFamily="18" charset="0"/>
                <a:cs typeface="Times New Roman" panose="02020603050405020304" pitchFamily="18" charset="0"/>
              </a:rPr>
              <a:t>ngõ </a:t>
            </a:r>
            <a:r>
              <a:rPr lang="vi-VN" sz="2000" b="1" dirty="0">
                <a:solidFill>
                  <a:prstClr val="black"/>
                </a:solidFill>
                <a:latin typeface="Times New Roman" panose="02020603050405020304" pitchFamily="18" charset="0"/>
                <a:cs typeface="Times New Roman" panose="02020603050405020304" pitchFamily="18" charset="0"/>
              </a:rPr>
              <a:t>quốc </a:t>
            </a:r>
            <a:r>
              <a:rPr lang="vi-VN" sz="2000" b="1" dirty="0" smtClean="0">
                <a:solidFill>
                  <a:prstClr val="black"/>
                </a:solidFill>
                <a:latin typeface="Times New Roman" panose="02020603050405020304" pitchFamily="18" charset="0"/>
                <a:cs typeface="Times New Roman" panose="02020603050405020304" pitchFamily="18" charset="0"/>
              </a:rPr>
              <a:t>tế</a:t>
            </a:r>
            <a:r>
              <a:rPr lang="en-US" sz="2000" b="1" dirty="0" smtClean="0">
                <a:solidFill>
                  <a:prstClr val="black"/>
                </a:solidFill>
                <a:latin typeface="Times New Roman" panose="02020603050405020304" pitchFamily="18" charset="0"/>
                <a:cs typeface="Times New Roman" panose="02020603050405020304" pitchFamily="18" charset="0"/>
              </a:rPr>
              <a:t>:</a:t>
            </a:r>
            <a:r>
              <a:rPr lang="vi-VN" sz="2000" b="1" dirty="0" smtClean="0">
                <a:solidFill>
                  <a:prstClr val="black"/>
                </a:solidFill>
                <a:latin typeface="Times New Roman" panose="02020603050405020304" pitchFamily="18" charset="0"/>
                <a:cs typeface="Times New Roman" panose="02020603050405020304" pitchFamily="18" charset="0"/>
              </a:rPr>
              <a:t> </a:t>
            </a:r>
            <a:endParaRPr lang="en-US" sz="2000" b="1" dirty="0" smtClean="0">
              <a:solidFill>
                <a:prstClr val="black"/>
              </a:solidFill>
              <a:latin typeface="Times New Roman" panose="02020603050405020304" pitchFamily="18" charset="0"/>
              <a:cs typeface="Times New Roman" panose="02020603050405020304" pitchFamily="18" charset="0"/>
            </a:endParaRPr>
          </a:p>
          <a:p>
            <a:pPr marL="342900" lvl="0" indent="-342900" algn="just">
              <a:buFont typeface="Wingdings" panose="05000000000000000000" pitchFamily="2" charset="2"/>
              <a:buChar char="q"/>
            </a:pPr>
            <a:r>
              <a:rPr lang="vi-VN" sz="2000" dirty="0" smtClean="0">
                <a:solidFill>
                  <a:prstClr val="black"/>
                </a:solidFill>
                <a:latin typeface="Times New Roman" panose="02020603050405020304" pitchFamily="18" charset="0"/>
                <a:cs typeface="Times New Roman" panose="02020603050405020304" pitchFamily="18" charset="0"/>
              </a:rPr>
              <a:t>12 </a:t>
            </a:r>
            <a:r>
              <a:rPr lang="vi-VN" sz="2000" dirty="0">
                <a:solidFill>
                  <a:prstClr val="black"/>
                </a:solidFill>
                <a:latin typeface="Times New Roman" panose="02020603050405020304" pitchFamily="18" charset="0"/>
                <a:cs typeface="Times New Roman" panose="02020603050405020304" pitchFamily="18" charset="0"/>
              </a:rPr>
              <a:t>cảng biển loại </a:t>
            </a:r>
            <a:r>
              <a:rPr lang="en-US" sz="2000" dirty="0">
                <a:solidFill>
                  <a:prstClr val="black"/>
                </a:solidFill>
                <a:latin typeface="Times New Roman" panose="02020603050405020304" pitchFamily="18" charset="0"/>
                <a:cs typeface="Times New Roman" panose="02020603050405020304" pitchFamily="18" charset="0"/>
              </a:rPr>
              <a:t>I</a:t>
            </a:r>
            <a:r>
              <a:rPr lang="vi-VN" sz="2000" dirty="0" smtClean="0">
                <a:solidFill>
                  <a:prstClr val="black"/>
                </a:solidFill>
                <a:latin typeface="Times New Roman" panose="02020603050405020304" pitchFamily="18" charset="0"/>
                <a:cs typeface="Times New Roman" panose="02020603050405020304" pitchFamily="18" charset="0"/>
              </a:rPr>
              <a:t> </a:t>
            </a:r>
            <a:r>
              <a:rPr lang="vi-VN" sz="2000" dirty="0">
                <a:solidFill>
                  <a:prstClr val="black"/>
                </a:solidFill>
                <a:latin typeface="Times New Roman" panose="02020603050405020304" pitchFamily="18" charset="0"/>
                <a:cs typeface="Times New Roman" panose="02020603050405020304" pitchFamily="18" charset="0"/>
              </a:rPr>
              <a:t>(cảng tổng hợp đầu mối khu vực); </a:t>
            </a:r>
            <a:endParaRPr lang="en-US" sz="2000" dirty="0" smtClean="0">
              <a:solidFill>
                <a:prstClr val="black"/>
              </a:solidFill>
              <a:latin typeface="Times New Roman" panose="02020603050405020304" pitchFamily="18" charset="0"/>
              <a:cs typeface="Times New Roman" panose="02020603050405020304" pitchFamily="18" charset="0"/>
            </a:endParaRPr>
          </a:p>
          <a:p>
            <a:pPr marL="342900" lvl="0" indent="-342900" algn="just">
              <a:buFont typeface="Wingdings" panose="05000000000000000000" pitchFamily="2" charset="2"/>
              <a:buChar char="q"/>
            </a:pPr>
            <a:r>
              <a:rPr lang="vi-VN" sz="2000" dirty="0" smtClean="0">
                <a:solidFill>
                  <a:prstClr val="black"/>
                </a:solidFill>
                <a:latin typeface="Times New Roman" panose="02020603050405020304" pitchFamily="18" charset="0"/>
                <a:cs typeface="Times New Roman" panose="02020603050405020304" pitchFamily="18" charset="0"/>
              </a:rPr>
              <a:t>18 </a:t>
            </a:r>
            <a:r>
              <a:rPr lang="vi-VN" sz="2000" dirty="0">
                <a:solidFill>
                  <a:prstClr val="black"/>
                </a:solidFill>
                <a:latin typeface="Times New Roman" panose="02020603050405020304" pitchFamily="18" charset="0"/>
                <a:cs typeface="Times New Roman" panose="02020603050405020304" pitchFamily="18" charset="0"/>
              </a:rPr>
              <a:t>cảng biển </a:t>
            </a:r>
            <a:r>
              <a:rPr lang="vi-VN" sz="2000" dirty="0" smtClean="0">
                <a:solidFill>
                  <a:prstClr val="black"/>
                </a:solidFill>
                <a:latin typeface="Times New Roman" panose="02020603050405020304" pitchFamily="18" charset="0"/>
                <a:cs typeface="Times New Roman" panose="02020603050405020304" pitchFamily="18" charset="0"/>
              </a:rPr>
              <a:t>loại</a:t>
            </a:r>
            <a:r>
              <a:rPr lang="en-US" sz="2000" dirty="0" smtClean="0">
                <a:solidFill>
                  <a:prstClr val="black"/>
                </a:solidFill>
                <a:latin typeface="Times New Roman" panose="02020603050405020304" pitchFamily="18" charset="0"/>
                <a:cs typeface="Times New Roman" panose="02020603050405020304" pitchFamily="18" charset="0"/>
              </a:rPr>
              <a:t> II</a:t>
            </a:r>
            <a:r>
              <a:rPr lang="vi-VN" sz="2000" dirty="0" smtClean="0">
                <a:solidFill>
                  <a:prstClr val="black"/>
                </a:solidFill>
                <a:latin typeface="Times New Roman" panose="02020603050405020304" pitchFamily="18" charset="0"/>
                <a:cs typeface="Times New Roman" panose="02020603050405020304" pitchFamily="18" charset="0"/>
              </a:rPr>
              <a:t>  </a:t>
            </a:r>
            <a:r>
              <a:rPr lang="vi-VN" sz="2000" dirty="0">
                <a:solidFill>
                  <a:prstClr val="black"/>
                </a:solidFill>
                <a:latin typeface="Times New Roman" panose="02020603050405020304" pitchFamily="18" charset="0"/>
                <a:cs typeface="Times New Roman" panose="02020603050405020304" pitchFamily="18" charset="0"/>
              </a:rPr>
              <a:t>(</a:t>
            </a:r>
            <a:r>
              <a:rPr lang="vi-VN" sz="2000" dirty="0" smtClean="0">
                <a:solidFill>
                  <a:prstClr val="black"/>
                </a:solidFill>
                <a:latin typeface="Times New Roman" panose="02020603050405020304" pitchFamily="18" charset="0"/>
                <a:cs typeface="Times New Roman" panose="02020603050405020304" pitchFamily="18" charset="0"/>
              </a:rPr>
              <a:t>cảng</a:t>
            </a:r>
            <a:r>
              <a:rPr lang="en-US" sz="2000" dirty="0" smtClean="0">
                <a:solidFill>
                  <a:prstClr val="black"/>
                </a:solidFill>
                <a:latin typeface="Times New Roman" panose="02020603050405020304" pitchFamily="18" charset="0"/>
                <a:cs typeface="Times New Roman" panose="02020603050405020304" pitchFamily="18" charset="0"/>
              </a:rPr>
              <a:t> </a:t>
            </a:r>
            <a:r>
              <a:rPr lang="vi-VN" sz="2000" dirty="0" smtClean="0">
                <a:solidFill>
                  <a:prstClr val="black"/>
                </a:solidFill>
                <a:latin typeface="Times New Roman" panose="02020603050405020304" pitchFamily="18" charset="0"/>
                <a:cs typeface="Times New Roman" panose="02020603050405020304" pitchFamily="18" charset="0"/>
              </a:rPr>
              <a:t>tổng </a:t>
            </a:r>
            <a:r>
              <a:rPr lang="vi-VN" sz="2000" dirty="0">
                <a:solidFill>
                  <a:prstClr val="black"/>
                </a:solidFill>
                <a:latin typeface="Times New Roman" panose="02020603050405020304" pitchFamily="18" charset="0"/>
                <a:cs typeface="Times New Roman" panose="02020603050405020304" pitchFamily="18" charset="0"/>
              </a:rPr>
              <a:t>hợp địa phương) </a:t>
            </a:r>
            <a:endParaRPr lang="en-US" sz="2000" dirty="0">
              <a:solidFill>
                <a:prstClr val="black"/>
              </a:solidFill>
              <a:latin typeface="Times New Roman" panose="02020603050405020304" pitchFamily="18" charset="0"/>
              <a:cs typeface="Times New Roman" panose="02020603050405020304" pitchFamily="18" charset="0"/>
            </a:endParaRPr>
          </a:p>
          <a:p>
            <a:pPr marL="342900" lvl="0" indent="-342900" algn="just">
              <a:buFont typeface="Wingdings" panose="05000000000000000000" pitchFamily="2" charset="2"/>
              <a:buChar char="q"/>
            </a:pPr>
            <a:r>
              <a:rPr lang="vi-VN" sz="2000" dirty="0" smtClean="0">
                <a:solidFill>
                  <a:prstClr val="black"/>
                </a:solidFill>
                <a:latin typeface="Times New Roman" panose="02020603050405020304" pitchFamily="18" charset="0"/>
                <a:cs typeface="Times New Roman" panose="02020603050405020304" pitchFamily="18" charset="0"/>
              </a:rPr>
              <a:t>13 </a:t>
            </a:r>
            <a:r>
              <a:rPr lang="vi-VN" sz="2000" dirty="0">
                <a:solidFill>
                  <a:prstClr val="black"/>
                </a:solidFill>
                <a:latin typeface="Times New Roman" panose="02020603050405020304" pitchFamily="18" charset="0"/>
                <a:cs typeface="Times New Roman" panose="02020603050405020304" pitchFamily="18" charset="0"/>
              </a:rPr>
              <a:t>cảng biển loại III (cảng dầu khí ngoài khơi</a:t>
            </a:r>
            <a:r>
              <a:rPr lang="vi-VN" sz="2000" dirty="0" smtClean="0">
                <a:solidFill>
                  <a:prstClr val="black"/>
                </a:solidFill>
                <a:latin typeface="Times New Roman" panose="02020603050405020304" pitchFamily="18" charset="0"/>
                <a:cs typeface="Times New Roman" panose="02020603050405020304" pitchFamily="18" charset="0"/>
              </a:rPr>
              <a:t>).</a:t>
            </a:r>
            <a:endParaRPr lang="en-US" sz="2000" dirty="0" smtClean="0">
              <a:solidFill>
                <a:prstClr val="black"/>
              </a:solidFill>
              <a:latin typeface="Times New Roman" panose="02020603050405020304" pitchFamily="18" charset="0"/>
              <a:cs typeface="Times New Roman" panose="02020603050405020304" pitchFamily="18" charset="0"/>
            </a:endParaRPr>
          </a:p>
          <a:p>
            <a:pPr marL="342900" lvl="0" indent="-342900" algn="just">
              <a:buFont typeface="Wingdings" panose="05000000000000000000" pitchFamily="2" charset="2"/>
              <a:buChar char="q"/>
            </a:pPr>
            <a:r>
              <a:rPr lang="vi-VN" sz="2000" dirty="0" smtClean="0">
                <a:solidFill>
                  <a:prstClr val="black"/>
                </a:solidFill>
                <a:latin typeface="Times New Roman" panose="02020603050405020304" pitchFamily="18" charset="0"/>
                <a:cs typeface="Times New Roman" panose="02020603050405020304" pitchFamily="18" charset="0"/>
              </a:rPr>
              <a:t>Cảng </a:t>
            </a:r>
            <a:r>
              <a:rPr lang="vi-VN" sz="2000" dirty="0">
                <a:solidFill>
                  <a:prstClr val="black"/>
                </a:solidFill>
                <a:latin typeface="Times New Roman" panose="02020603050405020304" pitchFamily="18" charset="0"/>
                <a:cs typeface="Times New Roman" panose="02020603050405020304" pitchFamily="18" charset="0"/>
              </a:rPr>
              <a:t>biển loại </a:t>
            </a:r>
            <a:r>
              <a:rPr lang="vi-VN" sz="2000" dirty="0" smtClean="0">
                <a:solidFill>
                  <a:prstClr val="black"/>
                </a:solidFill>
                <a:latin typeface="Times New Roman" panose="02020603050405020304" pitchFamily="18" charset="0"/>
                <a:cs typeface="Times New Roman" panose="02020603050405020304" pitchFamily="18" charset="0"/>
              </a:rPr>
              <a:t>I</a:t>
            </a:r>
            <a:r>
              <a:rPr lang="en-US" sz="2000" dirty="0">
                <a:solidFill>
                  <a:prstClr val="black"/>
                </a:solidFill>
                <a:latin typeface="Times New Roman" panose="02020603050405020304" pitchFamily="18" charset="0"/>
                <a:cs typeface="Times New Roman" panose="02020603050405020304" pitchFamily="18" charset="0"/>
              </a:rPr>
              <a:t>A</a:t>
            </a:r>
            <a:r>
              <a:rPr lang="vi-VN" sz="2000" dirty="0" smtClean="0">
                <a:solidFill>
                  <a:prstClr val="black"/>
                </a:solidFill>
                <a:latin typeface="Times New Roman" panose="02020603050405020304" pitchFamily="18" charset="0"/>
                <a:cs typeface="Times New Roman" panose="02020603050405020304" pitchFamily="18" charset="0"/>
              </a:rPr>
              <a:t> </a:t>
            </a:r>
            <a:r>
              <a:rPr lang="vi-VN" sz="2000" dirty="0">
                <a:solidFill>
                  <a:prstClr val="black"/>
                </a:solidFill>
                <a:latin typeface="Times New Roman" panose="02020603050405020304" pitchFamily="18" charset="0"/>
                <a:cs typeface="Times New Roman" panose="02020603050405020304" pitchFamily="18" charset="0"/>
              </a:rPr>
              <a:t>(gồm 02 cảng): cảng Hải Phòng (Lạch Huyện) và cảng Vũng Tàu (Cái Mép- Thị Vải) cho tàu 4.000 - 8.000 TEU (tương đương 50.000 - 100.000 tấn), </a:t>
            </a:r>
            <a:r>
              <a:rPr lang="en-US" sz="2000" dirty="0" smtClean="0">
                <a:solidFill>
                  <a:prstClr val="black"/>
                </a:solidFill>
                <a:latin typeface="Times New Roman" panose="02020603050405020304" pitchFamily="18" charset="0"/>
                <a:cs typeface="Times New Roman" panose="02020603050405020304" pitchFamily="18" charset="0"/>
              </a:rPr>
              <a:t>…</a:t>
            </a:r>
            <a:r>
              <a:rPr lang="vi-VN" sz="2000" dirty="0" smtClean="0">
                <a:solidFill>
                  <a:prstClr val="black"/>
                </a:solidFill>
                <a:latin typeface="Times New Roman" panose="02020603050405020304" pitchFamily="18" charset="0"/>
                <a:cs typeface="Times New Roman" panose="02020603050405020304" pitchFamily="18" charset="0"/>
              </a:rPr>
              <a:t> </a:t>
            </a:r>
            <a:endParaRPr lang="en-US" sz="2000" dirty="0">
              <a:solidFill>
                <a:prstClr val="black"/>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5977949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 calcmode="lin" valueType="num">
                                      <p:cBhvr additive="base">
                                        <p:cTn id="7" dur="500" fill="hold"/>
                                        <p:tgtEl>
                                          <p:spTgt spid="5">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5">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nodeType="clickEffect">
                                  <p:stCondLst>
                                    <p:cond delay="0"/>
                                  </p:stCondLst>
                                  <p:childTnLst>
                                    <p:set>
                                      <p:cBhvr>
                                        <p:cTn id="12" dur="1" fill="hold">
                                          <p:stCondLst>
                                            <p:cond delay="0"/>
                                          </p:stCondLst>
                                        </p:cTn>
                                        <p:tgtEl>
                                          <p:spTgt spid="5">
                                            <p:txEl>
                                              <p:pRg st="1" end="1"/>
                                            </p:txEl>
                                          </p:spTgt>
                                        </p:tgtEl>
                                        <p:attrNameLst>
                                          <p:attrName>style.visibility</p:attrName>
                                        </p:attrNameLst>
                                      </p:cBhvr>
                                      <p:to>
                                        <p:strVal val="visible"/>
                                      </p:to>
                                    </p:set>
                                    <p:animEffect transition="in" filter="barn(inVertical)">
                                      <p:cBhvr>
                                        <p:cTn id="13" dur="500"/>
                                        <p:tgtEl>
                                          <p:spTgt spid="5">
                                            <p:txEl>
                                              <p:pRg st="1" end="1"/>
                                            </p:txEl>
                                          </p:spTgt>
                                        </p:tgtEl>
                                      </p:cBhvr>
                                    </p:animEffect>
                                  </p:childTnLst>
                                </p:cTn>
                              </p:par>
                              <p:par>
                                <p:cTn id="14" presetID="16" presetClass="entr" presetSubtype="21" fill="hold" nodeType="withEffect">
                                  <p:stCondLst>
                                    <p:cond delay="0"/>
                                  </p:stCondLst>
                                  <p:childTnLst>
                                    <p:set>
                                      <p:cBhvr>
                                        <p:cTn id="15" dur="1" fill="hold">
                                          <p:stCondLst>
                                            <p:cond delay="0"/>
                                          </p:stCondLst>
                                        </p:cTn>
                                        <p:tgtEl>
                                          <p:spTgt spid="5">
                                            <p:txEl>
                                              <p:pRg st="2" end="2"/>
                                            </p:txEl>
                                          </p:spTgt>
                                        </p:tgtEl>
                                        <p:attrNameLst>
                                          <p:attrName>style.visibility</p:attrName>
                                        </p:attrNameLst>
                                      </p:cBhvr>
                                      <p:to>
                                        <p:strVal val="visible"/>
                                      </p:to>
                                    </p:set>
                                    <p:animEffect transition="in" filter="barn(inVertical)">
                                      <p:cBhvr>
                                        <p:cTn id="16" dur="500"/>
                                        <p:tgtEl>
                                          <p:spTgt spid="5">
                                            <p:txEl>
                                              <p:pRg st="2" end="2"/>
                                            </p:txEl>
                                          </p:spTgt>
                                        </p:tgtEl>
                                      </p:cBhvr>
                                    </p:animEffect>
                                  </p:childTnLst>
                                </p:cTn>
                              </p:par>
                              <p:par>
                                <p:cTn id="17" presetID="16" presetClass="entr" presetSubtype="21" fill="hold" nodeType="withEffect">
                                  <p:stCondLst>
                                    <p:cond delay="0"/>
                                  </p:stCondLst>
                                  <p:childTnLst>
                                    <p:set>
                                      <p:cBhvr>
                                        <p:cTn id="18" dur="1" fill="hold">
                                          <p:stCondLst>
                                            <p:cond delay="0"/>
                                          </p:stCondLst>
                                        </p:cTn>
                                        <p:tgtEl>
                                          <p:spTgt spid="5">
                                            <p:txEl>
                                              <p:pRg st="3" end="3"/>
                                            </p:txEl>
                                          </p:spTgt>
                                        </p:tgtEl>
                                        <p:attrNameLst>
                                          <p:attrName>style.visibility</p:attrName>
                                        </p:attrNameLst>
                                      </p:cBhvr>
                                      <p:to>
                                        <p:strVal val="visible"/>
                                      </p:to>
                                    </p:set>
                                    <p:animEffect transition="in" filter="barn(inVertical)">
                                      <p:cBhvr>
                                        <p:cTn id="19" dur="500"/>
                                        <p:tgtEl>
                                          <p:spTgt spid="5">
                                            <p:txEl>
                                              <p:pRg st="3" end="3"/>
                                            </p:txEl>
                                          </p:spTgt>
                                        </p:tgtEl>
                                      </p:cBhvr>
                                    </p:animEffect>
                                  </p:childTnLst>
                                </p:cTn>
                              </p:par>
                              <p:par>
                                <p:cTn id="20" presetID="16" presetClass="entr" presetSubtype="21" fill="hold" nodeType="withEffect">
                                  <p:stCondLst>
                                    <p:cond delay="0"/>
                                  </p:stCondLst>
                                  <p:childTnLst>
                                    <p:set>
                                      <p:cBhvr>
                                        <p:cTn id="21" dur="1" fill="hold">
                                          <p:stCondLst>
                                            <p:cond delay="0"/>
                                          </p:stCondLst>
                                        </p:cTn>
                                        <p:tgtEl>
                                          <p:spTgt spid="5">
                                            <p:txEl>
                                              <p:pRg st="4" end="4"/>
                                            </p:txEl>
                                          </p:spTgt>
                                        </p:tgtEl>
                                        <p:attrNameLst>
                                          <p:attrName>style.visibility</p:attrName>
                                        </p:attrNameLst>
                                      </p:cBhvr>
                                      <p:to>
                                        <p:strVal val="visible"/>
                                      </p:to>
                                    </p:set>
                                    <p:animEffect transition="in" filter="barn(inVertical)">
                                      <p:cBhvr>
                                        <p:cTn id="22" dur="500"/>
                                        <p:tgtEl>
                                          <p:spTgt spid="5">
                                            <p:txEl>
                                              <p:pRg st="4" end="4"/>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6" presetClass="entr" presetSubtype="21" fill="hold" nodeType="clickEffect">
                                  <p:stCondLst>
                                    <p:cond delay="0"/>
                                  </p:stCondLst>
                                  <p:childTnLst>
                                    <p:set>
                                      <p:cBhvr>
                                        <p:cTn id="26" dur="1" fill="hold">
                                          <p:stCondLst>
                                            <p:cond delay="0"/>
                                          </p:stCondLst>
                                        </p:cTn>
                                        <p:tgtEl>
                                          <p:spTgt spid="4">
                                            <p:txEl>
                                              <p:pRg st="0" end="0"/>
                                            </p:txEl>
                                          </p:spTgt>
                                        </p:tgtEl>
                                        <p:attrNameLst>
                                          <p:attrName>style.visibility</p:attrName>
                                        </p:attrNameLst>
                                      </p:cBhvr>
                                      <p:to>
                                        <p:strVal val="visible"/>
                                      </p:to>
                                    </p:set>
                                    <p:animEffect transition="in" filter="barn(inVertical)">
                                      <p:cBhvr>
                                        <p:cTn id="27" dur="500"/>
                                        <p:tgtEl>
                                          <p:spTgt spid="4">
                                            <p:txEl>
                                              <p:pRg st="0" end="0"/>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6" presetClass="entr" presetSubtype="21" fill="hold" nodeType="clickEffect">
                                  <p:stCondLst>
                                    <p:cond delay="0"/>
                                  </p:stCondLst>
                                  <p:childTnLst>
                                    <p:set>
                                      <p:cBhvr>
                                        <p:cTn id="31" dur="1" fill="hold">
                                          <p:stCondLst>
                                            <p:cond delay="0"/>
                                          </p:stCondLst>
                                        </p:cTn>
                                        <p:tgtEl>
                                          <p:spTgt spid="4">
                                            <p:txEl>
                                              <p:pRg st="1" end="1"/>
                                            </p:txEl>
                                          </p:spTgt>
                                        </p:tgtEl>
                                        <p:attrNameLst>
                                          <p:attrName>style.visibility</p:attrName>
                                        </p:attrNameLst>
                                      </p:cBhvr>
                                      <p:to>
                                        <p:strVal val="visible"/>
                                      </p:to>
                                    </p:set>
                                    <p:animEffect transition="in" filter="barn(inVertical)">
                                      <p:cBhvr>
                                        <p:cTn id="32" dur="500"/>
                                        <p:tgtEl>
                                          <p:spTgt spid="4">
                                            <p:txEl>
                                              <p:pRg st="1" end="1"/>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6" presetClass="entr" presetSubtype="21" fill="hold" nodeType="clickEffect">
                                  <p:stCondLst>
                                    <p:cond delay="0"/>
                                  </p:stCondLst>
                                  <p:childTnLst>
                                    <p:set>
                                      <p:cBhvr>
                                        <p:cTn id="36" dur="1" fill="hold">
                                          <p:stCondLst>
                                            <p:cond delay="0"/>
                                          </p:stCondLst>
                                        </p:cTn>
                                        <p:tgtEl>
                                          <p:spTgt spid="4">
                                            <p:txEl>
                                              <p:pRg st="2" end="2"/>
                                            </p:txEl>
                                          </p:spTgt>
                                        </p:tgtEl>
                                        <p:attrNameLst>
                                          <p:attrName>style.visibility</p:attrName>
                                        </p:attrNameLst>
                                      </p:cBhvr>
                                      <p:to>
                                        <p:strVal val="visible"/>
                                      </p:to>
                                    </p:set>
                                    <p:animEffect transition="in" filter="barn(inVertical)">
                                      <p:cBhvr>
                                        <p:cTn id="37" dur="500"/>
                                        <p:tgtEl>
                                          <p:spTgt spid="4">
                                            <p:txEl>
                                              <p:pRg st="2" end="2"/>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6" presetClass="entr" presetSubtype="21" fill="hold" nodeType="clickEffect">
                                  <p:stCondLst>
                                    <p:cond delay="0"/>
                                  </p:stCondLst>
                                  <p:childTnLst>
                                    <p:set>
                                      <p:cBhvr>
                                        <p:cTn id="41" dur="1" fill="hold">
                                          <p:stCondLst>
                                            <p:cond delay="0"/>
                                          </p:stCondLst>
                                        </p:cTn>
                                        <p:tgtEl>
                                          <p:spTgt spid="4">
                                            <p:txEl>
                                              <p:pRg st="3" end="3"/>
                                            </p:txEl>
                                          </p:spTgt>
                                        </p:tgtEl>
                                        <p:attrNameLst>
                                          <p:attrName>style.visibility</p:attrName>
                                        </p:attrNameLst>
                                      </p:cBhvr>
                                      <p:to>
                                        <p:strVal val="visible"/>
                                      </p:to>
                                    </p:set>
                                    <p:animEffect transition="in" filter="barn(inVertical)">
                                      <p:cBhvr>
                                        <p:cTn id="42" dur="500"/>
                                        <p:tgtEl>
                                          <p:spTgt spid="4">
                                            <p:txEl>
                                              <p:pRg st="3" end="3"/>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16" presetClass="entr" presetSubtype="21" fill="hold" nodeType="clickEffect">
                                  <p:stCondLst>
                                    <p:cond delay="0"/>
                                  </p:stCondLst>
                                  <p:childTnLst>
                                    <p:set>
                                      <p:cBhvr>
                                        <p:cTn id="46" dur="1" fill="hold">
                                          <p:stCondLst>
                                            <p:cond delay="0"/>
                                          </p:stCondLst>
                                        </p:cTn>
                                        <p:tgtEl>
                                          <p:spTgt spid="4">
                                            <p:txEl>
                                              <p:pRg st="4" end="4"/>
                                            </p:txEl>
                                          </p:spTgt>
                                        </p:tgtEl>
                                        <p:attrNameLst>
                                          <p:attrName>style.visibility</p:attrName>
                                        </p:attrNameLst>
                                      </p:cBhvr>
                                      <p:to>
                                        <p:strVal val="visible"/>
                                      </p:to>
                                    </p:set>
                                    <p:animEffect transition="in" filter="barn(inVertical)">
                                      <p:cBhvr>
                                        <p:cTn id="47" dur="500"/>
                                        <p:tgtEl>
                                          <p:spTgt spid="4">
                                            <p:txEl>
                                              <p:pRg st="4" end="4"/>
                                            </p:txEl>
                                          </p:spTgt>
                                        </p:tgtEl>
                                      </p:cBhvr>
                                    </p:animEffect>
                                  </p:childTnLst>
                                </p:cTn>
                              </p:par>
                            </p:childTnLst>
                          </p:cTn>
                        </p:par>
                      </p:childTnLst>
                    </p:cTn>
                  </p:par>
                  <p:par>
                    <p:cTn id="48" fill="hold">
                      <p:stCondLst>
                        <p:cond delay="indefinite"/>
                      </p:stCondLst>
                      <p:childTnLst>
                        <p:par>
                          <p:cTn id="49" fill="hold">
                            <p:stCondLst>
                              <p:cond delay="0"/>
                            </p:stCondLst>
                            <p:childTnLst>
                              <p:par>
                                <p:cTn id="50" presetID="16" presetClass="entr" presetSubtype="21" fill="hold" nodeType="clickEffect">
                                  <p:stCondLst>
                                    <p:cond delay="0"/>
                                  </p:stCondLst>
                                  <p:childTnLst>
                                    <p:set>
                                      <p:cBhvr>
                                        <p:cTn id="51" dur="1" fill="hold">
                                          <p:stCondLst>
                                            <p:cond delay="0"/>
                                          </p:stCondLst>
                                        </p:cTn>
                                        <p:tgtEl>
                                          <p:spTgt spid="4">
                                            <p:txEl>
                                              <p:pRg st="5" end="5"/>
                                            </p:txEl>
                                          </p:spTgt>
                                        </p:tgtEl>
                                        <p:attrNameLst>
                                          <p:attrName>style.visibility</p:attrName>
                                        </p:attrNameLst>
                                      </p:cBhvr>
                                      <p:to>
                                        <p:strVal val="visible"/>
                                      </p:to>
                                    </p:set>
                                    <p:animEffect transition="in" filter="barn(inVertical)">
                                      <p:cBhvr>
                                        <p:cTn id="52" dur="500"/>
                                        <p:tgtEl>
                                          <p:spTgt spid="4">
                                            <p:txEl>
                                              <p:pRg st="5" end="5"/>
                                            </p:txEl>
                                          </p:spTgt>
                                        </p:tgtEl>
                                      </p:cBhvr>
                                    </p:animEffect>
                                  </p:childTnLst>
                                </p:cTn>
                              </p:par>
                            </p:childTnLst>
                          </p:cTn>
                        </p:par>
                      </p:childTnLst>
                    </p:cTn>
                  </p:par>
                  <p:par>
                    <p:cTn id="53" fill="hold">
                      <p:stCondLst>
                        <p:cond delay="indefinite"/>
                      </p:stCondLst>
                      <p:childTnLst>
                        <p:par>
                          <p:cTn id="54" fill="hold">
                            <p:stCondLst>
                              <p:cond delay="0"/>
                            </p:stCondLst>
                            <p:childTnLst>
                              <p:par>
                                <p:cTn id="55" presetID="16" presetClass="entr" presetSubtype="21" fill="hold" nodeType="clickEffect">
                                  <p:stCondLst>
                                    <p:cond delay="0"/>
                                  </p:stCondLst>
                                  <p:childTnLst>
                                    <p:set>
                                      <p:cBhvr>
                                        <p:cTn id="56" dur="1" fill="hold">
                                          <p:stCondLst>
                                            <p:cond delay="0"/>
                                          </p:stCondLst>
                                        </p:cTn>
                                        <p:tgtEl>
                                          <p:spTgt spid="4">
                                            <p:txEl>
                                              <p:pRg st="6" end="6"/>
                                            </p:txEl>
                                          </p:spTgt>
                                        </p:tgtEl>
                                        <p:attrNameLst>
                                          <p:attrName>style.visibility</p:attrName>
                                        </p:attrNameLst>
                                      </p:cBhvr>
                                      <p:to>
                                        <p:strVal val="visible"/>
                                      </p:to>
                                    </p:set>
                                    <p:animEffect transition="in" filter="barn(inVertical)">
                                      <p:cBhvr>
                                        <p:cTn id="57" dur="500"/>
                                        <p:tgtEl>
                                          <p:spTgt spid="4">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28600" y="152400"/>
            <a:ext cx="8686799" cy="523220"/>
          </a:xfrm>
          <a:prstGeom prst="rect">
            <a:avLst/>
          </a:prstGeom>
        </p:spPr>
        <p:txBody>
          <a:bodyPr wrap="square">
            <a:spAutoFit/>
          </a:bodyPr>
          <a:lstStyle/>
          <a:p>
            <a:pPr algn="ctr"/>
            <a:r>
              <a:rPr lang="en-US" sz="2800" b="1" cap="all" dirty="0" smtClean="0">
                <a:latin typeface="Times New Roman" panose="02020603050405020304" pitchFamily="18" charset="0"/>
                <a:ea typeface="Calibri" panose="020F0502020204030204" pitchFamily="34" charset="0"/>
              </a:rPr>
              <a:t>1.5. </a:t>
            </a:r>
            <a:r>
              <a:rPr lang="en-US" sz="2800" b="1" cap="all" dirty="0" err="1" smtClean="0">
                <a:latin typeface="Times New Roman" panose="02020603050405020304" pitchFamily="18" charset="0"/>
                <a:ea typeface="Calibri" panose="020F0502020204030204" pitchFamily="34" charset="0"/>
              </a:rPr>
              <a:t>Hệ</a:t>
            </a:r>
            <a:r>
              <a:rPr lang="en-US" sz="2800" b="1" cap="all" dirty="0" smtClean="0">
                <a:latin typeface="Times New Roman" panose="02020603050405020304" pitchFamily="18" charset="0"/>
                <a:ea typeface="Calibri" panose="020F0502020204030204" pitchFamily="34" charset="0"/>
              </a:rPr>
              <a:t> </a:t>
            </a:r>
            <a:r>
              <a:rPr lang="en-US" sz="2800" b="1" cap="all" dirty="0" err="1">
                <a:latin typeface="Times New Roman" panose="02020603050405020304" pitchFamily="18" charset="0"/>
                <a:ea typeface="Calibri" panose="020F0502020204030204" pitchFamily="34" charset="0"/>
              </a:rPr>
              <a:t>thống</a:t>
            </a:r>
            <a:r>
              <a:rPr lang="en-US" sz="2800" b="1" cap="all" dirty="0">
                <a:latin typeface="Times New Roman" panose="02020603050405020304" pitchFamily="18" charset="0"/>
                <a:ea typeface="Calibri" panose="020F0502020204030204" pitchFamily="34" charset="0"/>
              </a:rPr>
              <a:t> </a:t>
            </a:r>
            <a:r>
              <a:rPr lang="en-US" sz="2800" b="1" cap="all" dirty="0" err="1">
                <a:latin typeface="Times New Roman" panose="02020603050405020304" pitchFamily="18" charset="0"/>
                <a:ea typeface="Calibri" panose="020F0502020204030204" pitchFamily="34" charset="0"/>
              </a:rPr>
              <a:t>giao</a:t>
            </a:r>
            <a:r>
              <a:rPr lang="en-US" sz="2800" b="1" cap="all" dirty="0">
                <a:latin typeface="Times New Roman" panose="02020603050405020304" pitchFamily="18" charset="0"/>
                <a:ea typeface="Calibri" panose="020F0502020204030204" pitchFamily="34" charset="0"/>
              </a:rPr>
              <a:t> </a:t>
            </a:r>
            <a:r>
              <a:rPr lang="en-US" sz="2800" b="1" cap="all" dirty="0" err="1">
                <a:latin typeface="Times New Roman" panose="02020603050405020304" pitchFamily="18" charset="0"/>
                <a:ea typeface="Calibri" panose="020F0502020204030204" pitchFamily="34" charset="0"/>
              </a:rPr>
              <a:t>thông</a:t>
            </a:r>
            <a:r>
              <a:rPr lang="en-US" sz="2800" b="1" cap="all" dirty="0">
                <a:latin typeface="Times New Roman" panose="02020603050405020304" pitchFamily="18" charset="0"/>
                <a:ea typeface="Calibri" panose="020F0502020204030204" pitchFamily="34" charset="0"/>
              </a:rPr>
              <a:t> </a:t>
            </a:r>
            <a:r>
              <a:rPr lang="en-US" sz="2800" b="1" cap="all" dirty="0" err="1">
                <a:latin typeface="Times New Roman" panose="02020603050405020304" pitchFamily="18" charset="0"/>
                <a:ea typeface="Calibri" panose="020F0502020204030204" pitchFamily="34" charset="0"/>
              </a:rPr>
              <a:t>vận</a:t>
            </a:r>
            <a:r>
              <a:rPr lang="en-US" sz="2800" b="1" cap="all" dirty="0">
                <a:latin typeface="Times New Roman" panose="02020603050405020304" pitchFamily="18" charset="0"/>
                <a:ea typeface="Calibri" panose="020F0502020204030204" pitchFamily="34" charset="0"/>
              </a:rPr>
              <a:t> </a:t>
            </a:r>
            <a:r>
              <a:rPr lang="en-US" sz="2800" b="1" cap="all" dirty="0" err="1">
                <a:latin typeface="Times New Roman" panose="02020603050405020304" pitchFamily="18" charset="0"/>
                <a:ea typeface="Calibri" panose="020F0502020204030204" pitchFamily="34" charset="0"/>
              </a:rPr>
              <a:t>tải</a:t>
            </a:r>
            <a:r>
              <a:rPr lang="en-US" sz="2800" b="1" cap="all" dirty="0">
                <a:latin typeface="Times New Roman" panose="02020603050405020304" pitchFamily="18" charset="0"/>
                <a:ea typeface="Calibri" panose="020F0502020204030204" pitchFamily="34" charset="0"/>
              </a:rPr>
              <a:t> </a:t>
            </a:r>
            <a:r>
              <a:rPr lang="en-US" sz="2800" b="1" cap="all" dirty="0" err="1">
                <a:latin typeface="Times New Roman" panose="02020603050405020304" pitchFamily="18" charset="0"/>
                <a:ea typeface="Calibri" panose="020F0502020204030204" pitchFamily="34" charset="0"/>
              </a:rPr>
              <a:t>Việt</a:t>
            </a:r>
            <a:r>
              <a:rPr lang="en-US" sz="2800" b="1" cap="all" dirty="0">
                <a:latin typeface="Times New Roman" panose="02020603050405020304" pitchFamily="18" charset="0"/>
                <a:ea typeface="Calibri" panose="020F0502020204030204" pitchFamily="34" charset="0"/>
              </a:rPr>
              <a:t> Nam</a:t>
            </a:r>
            <a:endParaRPr lang="en-US" sz="2800" b="1" cap="all" dirty="0"/>
          </a:p>
        </p:txBody>
      </p:sp>
      <p:sp>
        <p:nvSpPr>
          <p:cNvPr id="5" name="TextBox 4"/>
          <p:cNvSpPr txBox="1"/>
          <p:nvPr/>
        </p:nvSpPr>
        <p:spPr>
          <a:xfrm>
            <a:off x="3200399" y="675620"/>
            <a:ext cx="5715000" cy="523220"/>
          </a:xfrm>
          <a:prstGeom prst="rect">
            <a:avLst/>
          </a:prstGeom>
          <a:noFill/>
        </p:spPr>
        <p:txBody>
          <a:bodyPr wrap="square" rtlCol="0">
            <a:spAutoFit/>
          </a:bodyPr>
          <a:lstStyle/>
          <a:p>
            <a:pPr marL="285750" indent="-285750">
              <a:buFont typeface="Wingdings" panose="05000000000000000000" pitchFamily="2" charset="2"/>
              <a:buChar char="v"/>
            </a:pPr>
            <a:r>
              <a:rPr lang="en-US" sz="2800" b="1" dirty="0" err="1" smtClean="0">
                <a:latin typeface="Times New Roman" panose="02020603050405020304" pitchFamily="18" charset="0"/>
                <a:cs typeface="Times New Roman" panose="02020603050405020304" pitchFamily="18" charset="0"/>
              </a:rPr>
              <a:t>Đường</a:t>
            </a:r>
            <a:r>
              <a:rPr lang="en-US" sz="2800" b="1" dirty="0" smtClean="0">
                <a:latin typeface="Times New Roman" panose="02020603050405020304" pitchFamily="18" charset="0"/>
                <a:cs typeface="Times New Roman" panose="02020603050405020304" pitchFamily="18" charset="0"/>
              </a:rPr>
              <a:t> </a:t>
            </a:r>
            <a:r>
              <a:rPr lang="en-US" sz="2800" b="1" dirty="0" err="1" smtClean="0">
                <a:latin typeface="Times New Roman" panose="02020603050405020304" pitchFamily="18" charset="0"/>
                <a:cs typeface="Times New Roman" panose="02020603050405020304" pitchFamily="18" charset="0"/>
              </a:rPr>
              <a:t>biển</a:t>
            </a:r>
            <a:endParaRPr lang="en-US" sz="2800" b="1" dirty="0">
              <a:latin typeface="Times New Roman" panose="02020603050405020304" pitchFamily="18" charset="0"/>
              <a:cs typeface="Times New Roman" panose="02020603050405020304" pitchFamily="18" charset="0"/>
            </a:endParaRPr>
          </a:p>
        </p:txBody>
      </p:sp>
      <p:pic>
        <p:nvPicPr>
          <p:cNvPr id="6" name="Picture 5"/>
          <p:cNvPicPr>
            <a:picLocks noChangeAspect="1"/>
          </p:cNvPicPr>
          <p:nvPr/>
        </p:nvPicPr>
        <p:blipFill rotWithShape="1">
          <a:blip r:embed="rId2">
            <a:extLst>
              <a:ext uri="{BEBA8EAE-BF5A-486C-A8C5-ECC9F3942E4B}">
                <a14:imgProps xmlns:a14="http://schemas.microsoft.com/office/drawing/2010/main">
                  <a14:imgLayer r:embed="rId3">
                    <a14:imgEffect>
                      <a14:brightnessContrast bright="20000" contrast="20000"/>
                    </a14:imgEffect>
                  </a14:imgLayer>
                </a14:imgProps>
              </a:ext>
            </a:extLst>
          </a:blip>
          <a:srcRect l="8376" t="3093" b="11340"/>
          <a:stretch/>
        </p:blipFill>
        <p:spPr>
          <a:xfrm rot="16200000">
            <a:off x="1742420" y="-543580"/>
            <a:ext cx="5659160" cy="9144000"/>
          </a:xfrm>
          <a:prstGeom prst="rect">
            <a:avLst/>
          </a:prstGeom>
        </p:spPr>
      </p:pic>
    </p:spTree>
    <p:extLst>
      <p:ext uri="{BB962C8B-B14F-4D97-AF65-F5344CB8AC3E}">
        <p14:creationId xmlns:p14="http://schemas.microsoft.com/office/powerpoint/2010/main" val="3350158988"/>
      </p:ext>
    </p:extLst>
  </p:cSld>
  <p:clrMapOvr>
    <a:masterClrMapping/>
  </p:clrMapOvr>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28600" y="152400"/>
            <a:ext cx="8699433" cy="523220"/>
          </a:xfrm>
          <a:prstGeom prst="rect">
            <a:avLst/>
          </a:prstGeom>
        </p:spPr>
        <p:txBody>
          <a:bodyPr wrap="none">
            <a:spAutoFit/>
          </a:bodyPr>
          <a:lstStyle/>
          <a:p>
            <a:r>
              <a:rPr lang="en-US" sz="2800" b="1" cap="all" dirty="0" smtClean="0">
                <a:latin typeface="Times New Roman" panose="02020603050405020304" pitchFamily="18" charset="0"/>
                <a:ea typeface="Calibri" panose="020F0502020204030204" pitchFamily="34" charset="0"/>
              </a:rPr>
              <a:t>1.5. </a:t>
            </a:r>
            <a:r>
              <a:rPr lang="en-US" sz="2800" b="1" cap="all" dirty="0" err="1" smtClean="0">
                <a:latin typeface="Times New Roman" panose="02020603050405020304" pitchFamily="18" charset="0"/>
                <a:ea typeface="Calibri" panose="020F0502020204030204" pitchFamily="34" charset="0"/>
              </a:rPr>
              <a:t>Hệ</a:t>
            </a:r>
            <a:r>
              <a:rPr lang="en-US" sz="2800" b="1" cap="all" dirty="0" smtClean="0">
                <a:latin typeface="Times New Roman" panose="02020603050405020304" pitchFamily="18" charset="0"/>
                <a:ea typeface="Calibri" panose="020F0502020204030204" pitchFamily="34" charset="0"/>
              </a:rPr>
              <a:t> </a:t>
            </a:r>
            <a:r>
              <a:rPr lang="en-US" sz="2800" b="1" cap="all" dirty="0" err="1">
                <a:latin typeface="Times New Roman" panose="02020603050405020304" pitchFamily="18" charset="0"/>
                <a:ea typeface="Calibri" panose="020F0502020204030204" pitchFamily="34" charset="0"/>
              </a:rPr>
              <a:t>thống</a:t>
            </a:r>
            <a:r>
              <a:rPr lang="en-US" sz="2800" b="1" cap="all" dirty="0">
                <a:latin typeface="Times New Roman" panose="02020603050405020304" pitchFamily="18" charset="0"/>
                <a:ea typeface="Calibri" panose="020F0502020204030204" pitchFamily="34" charset="0"/>
              </a:rPr>
              <a:t> </a:t>
            </a:r>
            <a:r>
              <a:rPr lang="en-US" sz="2800" b="1" cap="all" dirty="0" err="1">
                <a:latin typeface="Times New Roman" panose="02020603050405020304" pitchFamily="18" charset="0"/>
                <a:ea typeface="Calibri" panose="020F0502020204030204" pitchFamily="34" charset="0"/>
              </a:rPr>
              <a:t>giao</a:t>
            </a:r>
            <a:r>
              <a:rPr lang="en-US" sz="2800" b="1" cap="all" dirty="0">
                <a:latin typeface="Times New Roman" panose="02020603050405020304" pitchFamily="18" charset="0"/>
                <a:ea typeface="Calibri" panose="020F0502020204030204" pitchFamily="34" charset="0"/>
              </a:rPr>
              <a:t> </a:t>
            </a:r>
            <a:r>
              <a:rPr lang="en-US" sz="2800" b="1" cap="all" dirty="0" err="1">
                <a:latin typeface="Times New Roman" panose="02020603050405020304" pitchFamily="18" charset="0"/>
                <a:ea typeface="Calibri" panose="020F0502020204030204" pitchFamily="34" charset="0"/>
              </a:rPr>
              <a:t>thông</a:t>
            </a:r>
            <a:r>
              <a:rPr lang="en-US" sz="2800" b="1" cap="all" dirty="0">
                <a:latin typeface="Times New Roman" panose="02020603050405020304" pitchFamily="18" charset="0"/>
                <a:ea typeface="Calibri" panose="020F0502020204030204" pitchFamily="34" charset="0"/>
              </a:rPr>
              <a:t> </a:t>
            </a:r>
            <a:r>
              <a:rPr lang="en-US" sz="2800" b="1" cap="all" dirty="0" err="1">
                <a:latin typeface="Times New Roman" panose="02020603050405020304" pitchFamily="18" charset="0"/>
                <a:ea typeface="Calibri" panose="020F0502020204030204" pitchFamily="34" charset="0"/>
              </a:rPr>
              <a:t>vận</a:t>
            </a:r>
            <a:r>
              <a:rPr lang="en-US" sz="2800" b="1" cap="all" dirty="0">
                <a:latin typeface="Times New Roman" panose="02020603050405020304" pitchFamily="18" charset="0"/>
                <a:ea typeface="Calibri" panose="020F0502020204030204" pitchFamily="34" charset="0"/>
              </a:rPr>
              <a:t> </a:t>
            </a:r>
            <a:r>
              <a:rPr lang="en-US" sz="2800" b="1" cap="all" dirty="0" err="1">
                <a:latin typeface="Times New Roman" panose="02020603050405020304" pitchFamily="18" charset="0"/>
                <a:ea typeface="Calibri" panose="020F0502020204030204" pitchFamily="34" charset="0"/>
              </a:rPr>
              <a:t>tải</a:t>
            </a:r>
            <a:r>
              <a:rPr lang="en-US" sz="2800" b="1" cap="all" dirty="0">
                <a:latin typeface="Times New Roman" panose="02020603050405020304" pitchFamily="18" charset="0"/>
                <a:ea typeface="Calibri" panose="020F0502020204030204" pitchFamily="34" charset="0"/>
              </a:rPr>
              <a:t> </a:t>
            </a:r>
            <a:r>
              <a:rPr lang="en-US" sz="2800" b="1" cap="all" dirty="0" err="1">
                <a:latin typeface="Times New Roman" panose="02020603050405020304" pitchFamily="18" charset="0"/>
                <a:ea typeface="Calibri" panose="020F0502020204030204" pitchFamily="34" charset="0"/>
              </a:rPr>
              <a:t>Việt</a:t>
            </a:r>
            <a:r>
              <a:rPr lang="en-US" sz="2800" b="1" cap="all" dirty="0">
                <a:latin typeface="Times New Roman" panose="02020603050405020304" pitchFamily="18" charset="0"/>
                <a:ea typeface="Calibri" panose="020F0502020204030204" pitchFamily="34" charset="0"/>
              </a:rPr>
              <a:t> Nam</a:t>
            </a:r>
            <a:endParaRPr lang="en-US" sz="2800" b="1" cap="all" dirty="0"/>
          </a:p>
        </p:txBody>
      </p:sp>
      <p:sp>
        <p:nvSpPr>
          <p:cNvPr id="3" name="TextBox 2"/>
          <p:cNvSpPr txBox="1"/>
          <p:nvPr/>
        </p:nvSpPr>
        <p:spPr>
          <a:xfrm>
            <a:off x="2971800" y="591465"/>
            <a:ext cx="5715000" cy="523220"/>
          </a:xfrm>
          <a:prstGeom prst="rect">
            <a:avLst/>
          </a:prstGeom>
          <a:noFill/>
        </p:spPr>
        <p:txBody>
          <a:bodyPr wrap="square" rtlCol="0">
            <a:spAutoFit/>
          </a:bodyPr>
          <a:lstStyle/>
          <a:p>
            <a:pPr marL="285750" indent="-285750">
              <a:buFont typeface="Wingdings" panose="05000000000000000000" pitchFamily="2" charset="2"/>
              <a:buChar char="v"/>
            </a:pPr>
            <a:r>
              <a:rPr lang="en-US" sz="2800" b="1" dirty="0" err="1" smtClean="0">
                <a:latin typeface="Times New Roman" panose="02020603050405020304" pitchFamily="18" charset="0"/>
                <a:cs typeface="Times New Roman" panose="02020603050405020304" pitchFamily="18" charset="0"/>
              </a:rPr>
              <a:t>Đường</a:t>
            </a:r>
            <a:r>
              <a:rPr lang="en-US" sz="2800" b="1" dirty="0" smtClean="0">
                <a:latin typeface="Times New Roman" panose="02020603050405020304" pitchFamily="18" charset="0"/>
                <a:cs typeface="Times New Roman" panose="02020603050405020304" pitchFamily="18" charset="0"/>
              </a:rPr>
              <a:t> </a:t>
            </a:r>
            <a:r>
              <a:rPr lang="en-US" sz="2800" b="1" dirty="0" err="1" smtClean="0">
                <a:latin typeface="Times New Roman" panose="02020603050405020304" pitchFamily="18" charset="0"/>
                <a:cs typeface="Times New Roman" panose="02020603050405020304" pitchFamily="18" charset="0"/>
              </a:rPr>
              <a:t>hàng</a:t>
            </a:r>
            <a:r>
              <a:rPr lang="en-US" sz="2800" b="1" dirty="0" smtClean="0">
                <a:latin typeface="Times New Roman" panose="02020603050405020304" pitchFamily="18" charset="0"/>
                <a:cs typeface="Times New Roman" panose="02020603050405020304" pitchFamily="18" charset="0"/>
              </a:rPr>
              <a:t> </a:t>
            </a:r>
            <a:r>
              <a:rPr lang="en-US" sz="2800" b="1" dirty="0" err="1" smtClean="0">
                <a:latin typeface="Times New Roman" panose="02020603050405020304" pitchFamily="18" charset="0"/>
                <a:cs typeface="Times New Roman" panose="02020603050405020304" pitchFamily="18" charset="0"/>
              </a:rPr>
              <a:t>không</a:t>
            </a:r>
            <a:endParaRPr lang="en-US" sz="2800" b="1" dirty="0">
              <a:latin typeface="Times New Roman" panose="02020603050405020304" pitchFamily="18" charset="0"/>
              <a:cs typeface="Times New Roman" panose="02020603050405020304" pitchFamily="18" charset="0"/>
            </a:endParaRPr>
          </a:p>
        </p:txBody>
      </p:sp>
      <p:sp>
        <p:nvSpPr>
          <p:cNvPr id="4" name="Rectangle 3"/>
          <p:cNvSpPr/>
          <p:nvPr/>
        </p:nvSpPr>
        <p:spPr>
          <a:xfrm>
            <a:off x="0" y="1017925"/>
            <a:ext cx="4870484" cy="3477875"/>
          </a:xfrm>
          <a:prstGeom prst="rect">
            <a:avLst/>
          </a:prstGeom>
        </p:spPr>
        <p:txBody>
          <a:bodyPr wrap="square">
            <a:spAutoFit/>
          </a:bodyPr>
          <a:lstStyle/>
          <a:p>
            <a:pPr algn="just"/>
            <a:r>
              <a:rPr lang="vi-VN" sz="2000" b="1" dirty="0">
                <a:solidFill>
                  <a:prstClr val="black"/>
                </a:solidFill>
                <a:latin typeface="Times New Roman" panose="02020603050405020304" pitchFamily="18" charset="0"/>
                <a:cs typeface="Times New Roman" panose="02020603050405020304" pitchFamily="18" charset="0"/>
              </a:rPr>
              <a:t>Hiện cả nước đang có 21 cảng hàng không đang khai thác</a:t>
            </a:r>
            <a:r>
              <a:rPr lang="vi-VN" sz="2000" dirty="0">
                <a:solidFill>
                  <a:prstClr val="black"/>
                </a:solidFill>
                <a:latin typeface="Times New Roman" panose="02020603050405020304" pitchFamily="18" charset="0"/>
                <a:cs typeface="Times New Roman" panose="02020603050405020304" pitchFamily="18" charset="0"/>
              </a:rPr>
              <a:t>, gồm: </a:t>
            </a:r>
            <a:endParaRPr lang="en-US" sz="2000" dirty="0" smtClean="0">
              <a:solidFill>
                <a:prstClr val="black"/>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v"/>
            </a:pPr>
            <a:r>
              <a:rPr lang="vi-VN" sz="2000" b="1" dirty="0" smtClean="0">
                <a:solidFill>
                  <a:prstClr val="black"/>
                </a:solidFill>
                <a:latin typeface="Times New Roman" panose="02020603050405020304" pitchFamily="18" charset="0"/>
                <a:cs typeface="Times New Roman" panose="02020603050405020304" pitchFamily="18" charset="0"/>
              </a:rPr>
              <a:t>08 </a:t>
            </a:r>
            <a:r>
              <a:rPr lang="vi-VN" sz="2000" b="1" dirty="0">
                <a:solidFill>
                  <a:prstClr val="black"/>
                </a:solidFill>
                <a:latin typeface="Times New Roman" panose="02020603050405020304" pitchFamily="18" charset="0"/>
                <a:cs typeface="Times New Roman" panose="02020603050405020304" pitchFamily="18" charset="0"/>
              </a:rPr>
              <a:t>cảng hàng không </a:t>
            </a:r>
            <a:r>
              <a:rPr lang="vi-VN" sz="2000" b="1" dirty="0" smtClean="0">
                <a:solidFill>
                  <a:prstClr val="black"/>
                </a:solidFill>
                <a:latin typeface="Times New Roman" panose="02020603050405020304" pitchFamily="18" charset="0"/>
                <a:cs typeface="Times New Roman" panose="02020603050405020304" pitchFamily="18" charset="0"/>
              </a:rPr>
              <a:t>quốc</a:t>
            </a:r>
            <a:r>
              <a:rPr lang="en-US" sz="2000" b="1" dirty="0" smtClean="0">
                <a:solidFill>
                  <a:prstClr val="black"/>
                </a:solidFill>
                <a:latin typeface="Times New Roman" panose="02020603050405020304" pitchFamily="18" charset="0"/>
                <a:cs typeface="Times New Roman" panose="02020603050405020304" pitchFamily="18" charset="0"/>
              </a:rPr>
              <a:t> </a:t>
            </a:r>
            <a:r>
              <a:rPr lang="vi-VN" sz="2000" b="1" dirty="0" smtClean="0">
                <a:solidFill>
                  <a:prstClr val="black"/>
                </a:solidFill>
                <a:latin typeface="Times New Roman" panose="02020603050405020304" pitchFamily="18" charset="0"/>
                <a:cs typeface="Times New Roman" panose="02020603050405020304" pitchFamily="18" charset="0"/>
              </a:rPr>
              <a:t>tế</a:t>
            </a:r>
            <a:r>
              <a:rPr lang="vi-VN" sz="2000" dirty="0">
                <a:solidFill>
                  <a:prstClr val="black"/>
                </a:solidFill>
                <a:latin typeface="Times New Roman" panose="02020603050405020304" pitchFamily="18" charset="0"/>
                <a:cs typeface="Times New Roman" panose="02020603050405020304" pitchFamily="18" charset="0"/>
              </a:rPr>
              <a:t>: Nội Bài, Cát Bi, Đà Nẵng. Cam Ranh, Phú Bài, Tân Sơn Nhất, Cần Thơ, Phú Quốc</a:t>
            </a:r>
            <a:r>
              <a:rPr lang="vi-VN" sz="2000" dirty="0" smtClean="0">
                <a:solidFill>
                  <a:prstClr val="black"/>
                </a:solidFill>
                <a:latin typeface="Times New Roman" panose="02020603050405020304" pitchFamily="18" charset="0"/>
                <a:cs typeface="Times New Roman" panose="02020603050405020304" pitchFamily="18" charset="0"/>
              </a:rPr>
              <a:t>.</a:t>
            </a:r>
            <a:endParaRPr lang="en-US" sz="2000" dirty="0" smtClean="0">
              <a:solidFill>
                <a:prstClr val="black"/>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v"/>
            </a:pPr>
            <a:r>
              <a:rPr lang="vi-VN" sz="2000" b="1" dirty="0" smtClean="0">
                <a:latin typeface="Times New Roman" panose="02020603050405020304" pitchFamily="18" charset="0"/>
                <a:cs typeface="Times New Roman" panose="02020603050405020304" pitchFamily="18" charset="0"/>
              </a:rPr>
              <a:t>13</a:t>
            </a:r>
            <a:r>
              <a:rPr lang="en-US" sz="2000" b="1" dirty="0" smtClean="0">
                <a:latin typeface="Times New Roman" panose="02020603050405020304" pitchFamily="18" charset="0"/>
                <a:cs typeface="Times New Roman" panose="02020603050405020304" pitchFamily="18" charset="0"/>
              </a:rPr>
              <a:t> </a:t>
            </a:r>
            <a:r>
              <a:rPr lang="vi-VN" sz="2000" b="1" dirty="0" smtClean="0">
                <a:latin typeface="Times New Roman" panose="02020603050405020304" pitchFamily="18" charset="0"/>
                <a:cs typeface="Times New Roman" panose="02020603050405020304" pitchFamily="18" charset="0"/>
              </a:rPr>
              <a:t>cảng </a:t>
            </a:r>
            <a:r>
              <a:rPr lang="vi-VN" sz="2000" b="1" dirty="0">
                <a:latin typeface="Times New Roman" panose="02020603050405020304" pitchFamily="18" charset="0"/>
                <a:cs typeface="Times New Roman" panose="02020603050405020304" pitchFamily="18" charset="0"/>
              </a:rPr>
              <a:t>hàng không nội địa: </a:t>
            </a:r>
            <a:r>
              <a:rPr lang="vi-VN" sz="2000" dirty="0">
                <a:latin typeface="Times New Roman" panose="02020603050405020304" pitchFamily="18" charset="0"/>
                <a:cs typeface="Times New Roman" panose="02020603050405020304" pitchFamily="18" charset="0"/>
              </a:rPr>
              <a:t>Điện Biên, Đồng Hới, Vinh, Phù Cát, Tuy Hòa, Pleiku, Chu Lai LiênKhương, Buôn Ma Thuột, Cà Mau, Rạch Giá, Côn Đảo, Thọ Xuân</a:t>
            </a:r>
            <a:r>
              <a:rPr lang="vi-VN" sz="2000" dirty="0" smtClean="0">
                <a:latin typeface="Times New Roman" panose="02020603050405020304" pitchFamily="18" charset="0"/>
                <a:cs typeface="Times New Roman" panose="02020603050405020304" pitchFamily="18" charset="0"/>
              </a:rPr>
              <a:t>.</a:t>
            </a:r>
            <a:endParaRPr lang="en-US" sz="2000" dirty="0" smtClean="0">
              <a:latin typeface="Times New Roman" panose="02020603050405020304" pitchFamily="18" charset="0"/>
              <a:cs typeface="Times New Roman" panose="02020603050405020304" pitchFamily="18" charset="0"/>
            </a:endParaRPr>
          </a:p>
          <a:p>
            <a:pPr algn="just"/>
            <a:r>
              <a:rPr lang="en-US" sz="2000" dirty="0" smtClean="0">
                <a:latin typeface="Times New Roman" panose="02020603050405020304" pitchFamily="18" charset="0"/>
                <a:cs typeface="Times New Roman" panose="02020603050405020304" pitchFamily="18" charset="0"/>
              </a:rPr>
              <a:t>	</a:t>
            </a:r>
            <a:endParaRPr lang="en-US" sz="2000" dirty="0">
              <a:latin typeface="Times New Roman" panose="02020603050405020304" pitchFamily="18" charset="0"/>
              <a:cs typeface="Times New Roman" panose="02020603050405020304" pitchFamily="18" charset="0"/>
            </a:endParaRPr>
          </a:p>
        </p:txBody>
      </p:sp>
      <p:sp>
        <p:nvSpPr>
          <p:cNvPr id="5" name="Rectangle 4"/>
          <p:cNvSpPr/>
          <p:nvPr/>
        </p:nvSpPr>
        <p:spPr>
          <a:xfrm>
            <a:off x="64275" y="4153029"/>
            <a:ext cx="4800600" cy="3016210"/>
          </a:xfrm>
          <a:prstGeom prst="rect">
            <a:avLst/>
          </a:prstGeom>
        </p:spPr>
        <p:txBody>
          <a:bodyPr wrap="square">
            <a:spAutoFit/>
          </a:bodyPr>
          <a:lstStyle/>
          <a:p>
            <a:pPr algn="just">
              <a:spcBef>
                <a:spcPts val="600"/>
              </a:spcBef>
            </a:pPr>
            <a:r>
              <a:rPr lang="vi-VN" sz="2000" b="1" dirty="0">
                <a:latin typeface="Times New Roman" panose="02020603050405020304" pitchFamily="18" charset="0"/>
                <a:cs typeface="Times New Roman" panose="02020603050405020304" pitchFamily="18" charset="0"/>
              </a:rPr>
              <a:t>Hiện</a:t>
            </a:r>
            <a:r>
              <a:rPr lang="en-US" sz="2000" b="1" dirty="0">
                <a:latin typeface="Times New Roman" panose="02020603050405020304" pitchFamily="18" charset="0"/>
                <a:cs typeface="Times New Roman" panose="02020603050405020304" pitchFamily="18" charset="0"/>
              </a:rPr>
              <a:t> </a:t>
            </a:r>
            <a:r>
              <a:rPr lang="vi-VN" sz="2000" b="1" dirty="0">
                <a:latin typeface="Times New Roman" panose="02020603050405020304" pitchFamily="18" charset="0"/>
                <a:cs typeface="Times New Roman" panose="02020603050405020304" pitchFamily="18" charset="0"/>
              </a:rPr>
              <a:t>nay</a:t>
            </a:r>
            <a:r>
              <a:rPr lang="en-US" sz="2000" dirty="0">
                <a:latin typeface="Times New Roman" panose="02020603050405020304" pitchFamily="18" charset="0"/>
                <a:cs typeface="Times New Roman" panose="02020603050405020304" pitchFamily="18" charset="0"/>
              </a:rPr>
              <a:t>, </a:t>
            </a:r>
            <a:r>
              <a:rPr lang="vi-VN" sz="2000" dirty="0">
                <a:latin typeface="Times New Roman" panose="02020603050405020304" pitchFamily="18" charset="0"/>
                <a:cs typeface="Times New Roman" panose="02020603050405020304" pitchFamily="18" charset="0"/>
              </a:rPr>
              <a:t>mới chỉ cả các cảng hàng không lớn như</a:t>
            </a:r>
            <a:r>
              <a:rPr lang="vi-VN" sz="2000" b="1" dirty="0">
                <a:latin typeface="Times New Roman" panose="02020603050405020304" pitchFamily="18" charset="0"/>
                <a:cs typeface="Times New Roman" panose="02020603050405020304" pitchFamily="18" charset="0"/>
              </a:rPr>
              <a:t> Nội Bài, Tân Sơn Nhất là có trung tâm logistics</a:t>
            </a:r>
            <a:r>
              <a:rPr lang="en-US" sz="2000" b="1" dirty="0">
                <a:latin typeface="Times New Roman" panose="02020603050405020304" pitchFamily="18" charset="0"/>
                <a:cs typeface="Times New Roman" panose="02020603050405020304" pitchFamily="18" charset="0"/>
              </a:rPr>
              <a:t> </a:t>
            </a:r>
            <a:r>
              <a:rPr lang="vi-VN" sz="2000" dirty="0">
                <a:latin typeface="Times New Roman" panose="02020603050405020304" pitchFamily="18" charset="0"/>
                <a:cs typeface="Times New Roman" panose="02020603050405020304" pitchFamily="18" charset="0"/>
              </a:rPr>
              <a:t>phục vụ xử lý hàng không </a:t>
            </a:r>
            <a:endParaRPr lang="en-US" sz="2000" dirty="0">
              <a:latin typeface="Times New Roman" panose="02020603050405020304" pitchFamily="18" charset="0"/>
              <a:cs typeface="Times New Roman" panose="02020603050405020304" pitchFamily="18" charset="0"/>
            </a:endParaRPr>
          </a:p>
          <a:p>
            <a:pPr algn="just">
              <a:spcBef>
                <a:spcPts val="600"/>
              </a:spcBef>
            </a:pPr>
            <a:r>
              <a:rPr lang="vi-VN" sz="2000" b="1" dirty="0" smtClean="0">
                <a:latin typeface="Times New Roman" panose="02020603050405020304" pitchFamily="18" charset="0"/>
                <a:cs typeface="Times New Roman" panose="02020603050405020304" pitchFamily="18" charset="0"/>
              </a:rPr>
              <a:t>Tại </a:t>
            </a:r>
            <a:r>
              <a:rPr lang="vi-VN" sz="2000" b="1" dirty="0">
                <a:latin typeface="Times New Roman" panose="02020603050405020304" pitchFamily="18" charset="0"/>
                <a:cs typeface="Times New Roman" panose="02020603050405020304" pitchFamily="18" charset="0"/>
              </a:rPr>
              <a:t>Nội Bài, các trung tâm logistics như ACVS, ALS</a:t>
            </a:r>
            <a:r>
              <a:rPr lang="vi-VN" sz="2000" dirty="0">
                <a:latin typeface="Times New Roman" panose="02020603050405020304" pitchFamily="18" charset="0"/>
                <a:cs typeface="Times New Roman" panose="02020603050405020304" pitchFamily="18" charset="0"/>
              </a:rPr>
              <a:t> đảm nhiệm xửlý phần lớn khối lượng hàng hóa xuất khẩu, nhập khẩu qua đường hàng không với chủng </a:t>
            </a:r>
            <a:r>
              <a:rPr lang="vi-VN" sz="2000" dirty="0" smtClean="0">
                <a:latin typeface="Times New Roman" panose="02020603050405020304" pitchFamily="18" charset="0"/>
                <a:cs typeface="Times New Roman" panose="02020603050405020304" pitchFamily="18" charset="0"/>
              </a:rPr>
              <a:t>loại</a:t>
            </a:r>
            <a:r>
              <a:rPr lang="en-US" sz="2000" dirty="0" smtClean="0">
                <a:latin typeface="Times New Roman" panose="02020603050405020304" pitchFamily="18" charset="0"/>
                <a:cs typeface="Times New Roman" panose="02020603050405020304" pitchFamily="18" charset="0"/>
              </a:rPr>
              <a:t> </a:t>
            </a:r>
            <a:r>
              <a:rPr lang="vi-VN" sz="2000" dirty="0" smtClean="0">
                <a:latin typeface="Times New Roman" panose="02020603050405020304" pitchFamily="18" charset="0"/>
                <a:cs typeface="Times New Roman" panose="02020603050405020304" pitchFamily="18" charset="0"/>
              </a:rPr>
              <a:t>hàng </a:t>
            </a:r>
            <a:r>
              <a:rPr lang="vi-VN" sz="2000" dirty="0">
                <a:latin typeface="Times New Roman" panose="02020603050405020304" pitchFamily="18" charset="0"/>
                <a:cs typeface="Times New Roman" panose="02020603050405020304" pitchFamily="18" charset="0"/>
              </a:rPr>
              <a:t>hóa khá đa dạng</a:t>
            </a:r>
            <a:endParaRPr lang="en-US" sz="2000" dirty="0">
              <a:latin typeface="Times New Roman" panose="02020603050405020304" pitchFamily="18" charset="0"/>
              <a:cs typeface="Times New Roman" panose="02020603050405020304" pitchFamily="18" charset="0"/>
            </a:endParaRPr>
          </a:p>
          <a:p>
            <a:pPr algn="just">
              <a:spcBef>
                <a:spcPts val="600"/>
              </a:spcBef>
            </a:pPr>
            <a:r>
              <a:rPr lang="vi-VN" sz="2000" dirty="0">
                <a:latin typeface="Times New Roman" panose="02020603050405020304" pitchFamily="18" charset="0"/>
                <a:cs typeface="Times New Roman" panose="02020603050405020304" pitchFamily="18" charset="0"/>
              </a:rPr>
              <a:t> </a:t>
            </a:r>
            <a:endParaRPr lang="en-US" sz="2000" dirty="0">
              <a:latin typeface="Times New Roman" panose="02020603050405020304" pitchFamily="18" charset="0"/>
              <a:cs typeface="Times New Roman" panose="02020603050405020304" pitchFamily="18" charset="0"/>
            </a:endParaRPr>
          </a:p>
        </p:txBody>
      </p:sp>
      <p:pic>
        <p:nvPicPr>
          <p:cNvPr id="6" name="Picture 5"/>
          <p:cNvPicPr>
            <a:picLocks noChangeAspect="1"/>
          </p:cNvPicPr>
          <p:nvPr/>
        </p:nvPicPr>
        <p:blipFill rotWithShape="1">
          <a:blip r:embed="rId3"/>
          <a:srcRect l="40458"/>
          <a:stretch/>
        </p:blipFill>
        <p:spPr>
          <a:xfrm>
            <a:off x="4864875" y="1114685"/>
            <a:ext cx="4355325" cy="5743315"/>
          </a:xfrm>
          <a:prstGeom prst="rect">
            <a:avLst/>
          </a:prstGeom>
        </p:spPr>
      </p:pic>
    </p:spTree>
    <p:extLst>
      <p:ext uri="{BB962C8B-B14F-4D97-AF65-F5344CB8AC3E}">
        <p14:creationId xmlns:p14="http://schemas.microsoft.com/office/powerpoint/2010/main" val="41477161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nodeType="clickEffect">
                                  <p:stCondLst>
                                    <p:cond delay="0"/>
                                  </p:stCondLst>
                                  <p:childTnLst>
                                    <p:set>
                                      <p:cBhvr>
                                        <p:cTn id="11" dur="1" fill="hold">
                                          <p:stCondLst>
                                            <p:cond delay="0"/>
                                          </p:stCondLst>
                                        </p:cTn>
                                        <p:tgtEl>
                                          <p:spTgt spid="4">
                                            <p:txEl>
                                              <p:pRg st="0" end="0"/>
                                            </p:txEl>
                                          </p:spTgt>
                                        </p:tgtEl>
                                        <p:attrNameLst>
                                          <p:attrName>style.visibility</p:attrName>
                                        </p:attrNameLst>
                                      </p:cBhvr>
                                      <p:to>
                                        <p:strVal val="visible"/>
                                      </p:to>
                                    </p:set>
                                    <p:animEffect transition="in" filter="barn(inVertical)">
                                      <p:cBhvr>
                                        <p:cTn id="12" dur="500"/>
                                        <p:tgtEl>
                                          <p:spTgt spid="4">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nodeType="clickEffect">
                                  <p:stCondLst>
                                    <p:cond delay="0"/>
                                  </p:stCondLst>
                                  <p:childTnLst>
                                    <p:set>
                                      <p:cBhvr>
                                        <p:cTn id="16" dur="1" fill="hold">
                                          <p:stCondLst>
                                            <p:cond delay="0"/>
                                          </p:stCondLst>
                                        </p:cTn>
                                        <p:tgtEl>
                                          <p:spTgt spid="4">
                                            <p:txEl>
                                              <p:pRg st="1" end="1"/>
                                            </p:txEl>
                                          </p:spTgt>
                                        </p:tgtEl>
                                        <p:attrNameLst>
                                          <p:attrName>style.visibility</p:attrName>
                                        </p:attrNameLst>
                                      </p:cBhvr>
                                      <p:to>
                                        <p:strVal val="visible"/>
                                      </p:to>
                                    </p:set>
                                    <p:animEffect transition="in" filter="barn(inVertical)">
                                      <p:cBhvr>
                                        <p:cTn id="17" dur="500"/>
                                        <p:tgtEl>
                                          <p:spTgt spid="4">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nodeType="clickEffect">
                                  <p:stCondLst>
                                    <p:cond delay="0"/>
                                  </p:stCondLst>
                                  <p:childTnLst>
                                    <p:set>
                                      <p:cBhvr>
                                        <p:cTn id="21" dur="1" fill="hold">
                                          <p:stCondLst>
                                            <p:cond delay="0"/>
                                          </p:stCondLst>
                                        </p:cTn>
                                        <p:tgtEl>
                                          <p:spTgt spid="4">
                                            <p:txEl>
                                              <p:pRg st="2" end="2"/>
                                            </p:txEl>
                                          </p:spTgt>
                                        </p:tgtEl>
                                        <p:attrNameLst>
                                          <p:attrName>style.visibility</p:attrName>
                                        </p:attrNameLst>
                                      </p:cBhvr>
                                      <p:to>
                                        <p:strVal val="visible"/>
                                      </p:to>
                                    </p:set>
                                    <p:animEffect transition="in" filter="barn(inVertical)">
                                      <p:cBhvr>
                                        <p:cTn id="22" dur="500"/>
                                        <p:tgtEl>
                                          <p:spTgt spid="4">
                                            <p:txEl>
                                              <p:pRg st="2" end="2"/>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6" presetClass="entr" presetSubtype="21" fill="hold" nodeType="clickEffect">
                                  <p:stCondLst>
                                    <p:cond delay="0"/>
                                  </p:stCondLst>
                                  <p:childTnLst>
                                    <p:set>
                                      <p:cBhvr>
                                        <p:cTn id="26" dur="1" fill="hold">
                                          <p:stCondLst>
                                            <p:cond delay="0"/>
                                          </p:stCondLst>
                                        </p:cTn>
                                        <p:tgtEl>
                                          <p:spTgt spid="5">
                                            <p:txEl>
                                              <p:pRg st="0" end="0"/>
                                            </p:txEl>
                                          </p:spTgt>
                                        </p:tgtEl>
                                        <p:attrNameLst>
                                          <p:attrName>style.visibility</p:attrName>
                                        </p:attrNameLst>
                                      </p:cBhvr>
                                      <p:to>
                                        <p:strVal val="visible"/>
                                      </p:to>
                                    </p:set>
                                    <p:animEffect transition="in" filter="barn(inVertical)">
                                      <p:cBhvr>
                                        <p:cTn id="27" dur="500"/>
                                        <p:tgtEl>
                                          <p:spTgt spid="5">
                                            <p:txEl>
                                              <p:pRg st="0" end="0"/>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42" presetClass="entr" presetSubtype="0" fill="hold" nodeType="clickEffect">
                                  <p:stCondLst>
                                    <p:cond delay="0"/>
                                  </p:stCondLst>
                                  <p:childTnLst>
                                    <p:set>
                                      <p:cBhvr>
                                        <p:cTn id="31" dur="1" fill="hold">
                                          <p:stCondLst>
                                            <p:cond delay="0"/>
                                          </p:stCondLst>
                                        </p:cTn>
                                        <p:tgtEl>
                                          <p:spTgt spid="5">
                                            <p:txEl>
                                              <p:pRg st="1" end="1"/>
                                            </p:txEl>
                                          </p:spTgt>
                                        </p:tgtEl>
                                        <p:attrNameLst>
                                          <p:attrName>style.visibility</p:attrName>
                                        </p:attrNameLst>
                                      </p:cBhvr>
                                      <p:to>
                                        <p:strVal val="visible"/>
                                      </p:to>
                                    </p:set>
                                    <p:animEffect transition="in" filter="fade">
                                      <p:cBhvr>
                                        <p:cTn id="32" dur="1000"/>
                                        <p:tgtEl>
                                          <p:spTgt spid="5">
                                            <p:txEl>
                                              <p:pRg st="1" end="1"/>
                                            </p:txEl>
                                          </p:spTgt>
                                        </p:tgtEl>
                                      </p:cBhvr>
                                    </p:animEffect>
                                    <p:anim calcmode="lin" valueType="num">
                                      <p:cBhvr>
                                        <p:cTn id="33" dur="1000" fill="hold"/>
                                        <p:tgtEl>
                                          <p:spTgt spid="5">
                                            <p:txEl>
                                              <p:pRg st="1" end="1"/>
                                            </p:txEl>
                                          </p:spTgt>
                                        </p:tgtEl>
                                        <p:attrNameLst>
                                          <p:attrName>ppt_x</p:attrName>
                                        </p:attrNameLst>
                                      </p:cBhvr>
                                      <p:tavLst>
                                        <p:tav tm="0">
                                          <p:val>
                                            <p:strVal val="#ppt_x"/>
                                          </p:val>
                                        </p:tav>
                                        <p:tav tm="100000">
                                          <p:val>
                                            <p:strVal val="#ppt_x"/>
                                          </p:val>
                                        </p:tav>
                                      </p:tavLst>
                                    </p:anim>
                                    <p:anim calcmode="lin" valueType="num">
                                      <p:cBhvr>
                                        <p:cTn id="34" dur="1000" fill="hold"/>
                                        <p:tgtEl>
                                          <p:spTgt spid="5">
                                            <p:txEl>
                                              <p:pRg st="1" end="1"/>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2057400" y="1905000"/>
            <a:ext cx="4724400" cy="1446550"/>
          </a:xfrm>
          <a:prstGeom prst="rect">
            <a:avLst/>
          </a:prstGeom>
          <a:noFill/>
        </p:spPr>
        <p:txBody>
          <a:bodyPr wrap="square" rtlCol="0">
            <a:spAutoFit/>
          </a:bodyPr>
          <a:lstStyle/>
          <a:p>
            <a:pPr algn="ctr"/>
            <a:r>
              <a:rPr lang="en-US" sz="8800" dirty="0" smtClean="0">
                <a:latin typeface="Algerian" panose="04020705040A02060702" pitchFamily="82" charset="0"/>
              </a:rPr>
              <a:t>THE END</a:t>
            </a:r>
            <a:endParaRPr lang="en-US" sz="8800" dirty="0">
              <a:latin typeface="Algerian" panose="04020705040A02060702" pitchFamily="82" charset="0"/>
            </a:endParaRPr>
          </a:p>
        </p:txBody>
      </p:sp>
    </p:spTree>
    <p:extLst>
      <p:ext uri="{BB962C8B-B14F-4D97-AF65-F5344CB8AC3E}">
        <p14:creationId xmlns:p14="http://schemas.microsoft.com/office/powerpoint/2010/main" val="3819036414"/>
      </p:ext>
    </p:extLst>
  </p:cSld>
  <p:clrMapOvr>
    <a:masterClrMapping/>
  </p:clrMapOvr>
  <p:timing>
    <p:tnLst>
      <p:par>
        <p:cTn id="1" dur="indefinite" restart="never" nodeType="tmRoot"/>
      </p:par>
    </p:tnLst>
  </p:timing>
</p:sld>
</file>

<file path=ppt/theme/theme1.xml><?xml version="1.0" encoding="utf-8"?>
<a:theme xmlns:a="http://schemas.openxmlformats.org/drawingml/2006/main" name="Slipstream">
  <a:themeElements>
    <a:clrScheme name="Slipstream">
      <a:dk1>
        <a:sysClr val="windowText" lastClr="000000"/>
      </a:dk1>
      <a:lt1>
        <a:sysClr val="window" lastClr="FFFFFF"/>
      </a:lt1>
      <a:dk2>
        <a:srgbClr val="212745"/>
      </a:dk2>
      <a:lt2>
        <a:srgbClr val="B4DCFA"/>
      </a:lt2>
      <a:accent1>
        <a:srgbClr val="4E67C8"/>
      </a:accent1>
      <a:accent2>
        <a:srgbClr val="5ECCF3"/>
      </a:accent2>
      <a:accent3>
        <a:srgbClr val="A7EA52"/>
      </a:accent3>
      <a:accent4>
        <a:srgbClr val="5DCEAF"/>
      </a:accent4>
      <a:accent5>
        <a:srgbClr val="FF8021"/>
      </a:accent5>
      <a:accent6>
        <a:srgbClr val="F14124"/>
      </a:accent6>
      <a:hlink>
        <a:srgbClr val="56C7AA"/>
      </a:hlink>
      <a:folHlink>
        <a:srgbClr val="59A8D1"/>
      </a:folHlink>
    </a:clrScheme>
    <a:fontScheme name="Slipstream">
      <a:majorFont>
        <a:latin typeface="Trebuchet MS"/>
        <a:ea typeface=""/>
        <a:cs typeface=""/>
        <a:font script="Jpan" typeface="HGｺﾞｼｯｸM"/>
        <a:font script="Hang" typeface="HY그래픽B"/>
        <a:font script="Hans" typeface="方正姚体"/>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a:ea typeface=""/>
        <a:cs typeface=""/>
        <a:font script="Jpan" typeface="HGｺﾞｼｯｸM"/>
        <a:font script="Hang" typeface="HY그래픽M"/>
        <a:font script="Hans" typeface="方正姚体"/>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Slipstream">
      <a:fillStyleLst>
        <a:solidFill>
          <a:schemeClr val="phClr"/>
        </a:solidFill>
        <a:gradFill rotWithShape="1">
          <a:gsLst>
            <a:gs pos="28000">
              <a:schemeClr val="phClr">
                <a:tint val="18000"/>
                <a:satMod val="120000"/>
                <a:lumMod val="88000"/>
              </a:schemeClr>
            </a:gs>
            <a:gs pos="100000">
              <a:schemeClr val="phClr">
                <a:tint val="40000"/>
                <a:satMod val="100000"/>
                <a:lumMod val="78000"/>
              </a:schemeClr>
            </a:gs>
          </a:gsLst>
          <a:lin ang="5400000" scaled="0"/>
        </a:gradFill>
        <a:gradFill rotWithShape="1">
          <a:gsLst>
            <a:gs pos="0">
              <a:schemeClr val="phClr">
                <a:lumMod val="95000"/>
              </a:schemeClr>
            </a:gs>
            <a:gs pos="100000">
              <a:schemeClr val="phClr">
                <a:shade val="82000"/>
                <a:satMod val="125000"/>
                <a:lumMod val="74000"/>
              </a:schemeClr>
            </a:gs>
          </a:gsLst>
          <a:lin ang="5400000" scaled="0"/>
        </a:gradFill>
      </a:fillStyleLst>
      <a:lnStyleLst>
        <a:ln w="9525" cap="flat" cmpd="sng" algn="ctr">
          <a:solidFill>
            <a:schemeClr val="phClr"/>
          </a:solidFill>
          <a:prstDash val="solid"/>
        </a:ln>
        <a:ln w="15875" cap="flat" cmpd="sng" algn="ctr">
          <a:solidFill>
            <a:schemeClr val="phClr">
              <a:shade val="75000"/>
              <a:satMod val="125000"/>
              <a:lumMod val="75000"/>
            </a:schemeClr>
          </a:solidFill>
          <a:prstDash val="solid"/>
        </a:ln>
        <a:ln w="25400" cap="flat" cmpd="sng" algn="ctr">
          <a:solidFill>
            <a:schemeClr val="phClr"/>
          </a:solidFill>
          <a:prstDash val="solid"/>
        </a:ln>
      </a:lnStyleLst>
      <a:effectStyleLst>
        <a:effectStyle>
          <a:effectLst>
            <a:outerShdw blurRad="63500" dist="50800" dir="5400000" sx="98000" sy="98000" rotWithShape="0">
              <a:srgbClr val="000000">
                <a:alpha val="20000"/>
              </a:srgbClr>
            </a:outerShdw>
          </a:effectLst>
        </a:effectStyle>
        <a:effectStyle>
          <a:effectLst>
            <a:outerShdw blurRad="40005" dist="22984" dir="5400000" rotWithShape="0">
              <a:srgbClr val="000000">
                <a:alpha val="45000"/>
              </a:srgbClr>
            </a:outerShdw>
          </a:effectLst>
          <a:scene3d>
            <a:camera prst="orthographicFront">
              <a:rot lat="0" lon="0" rev="0"/>
            </a:camera>
            <a:lightRig rig="balanced" dir="tr"/>
          </a:scene3d>
          <a:sp3d prstMaterial="matte">
            <a:bevelT w="19050" h="38100"/>
          </a:sp3d>
        </a:effectStyle>
        <a:effectStyle>
          <a:effectLst>
            <a:reflection blurRad="38100" stA="26000" endPos="23000" dist="25400" dir="5400000" sy="-100000" rotWithShape="0"/>
          </a:effectLst>
          <a:scene3d>
            <a:camera prst="orthographicFront">
              <a:rot lat="0" lon="0" rev="0"/>
            </a:camera>
            <a:lightRig rig="balanced" dir="tr"/>
          </a:scene3d>
          <a:sp3d contourW="14605" prstMaterial="plastic">
            <a:bevelT w="50800"/>
            <a:contourClr>
              <a:schemeClr val="phClr">
                <a:shade val="30000"/>
                <a:satMod val="120000"/>
              </a:schemeClr>
            </a:contourClr>
          </a:sp3d>
        </a:effectStyle>
      </a:effectStyleLst>
      <a:bgFillStyleLst>
        <a:solidFill>
          <a:schemeClr val="phClr"/>
        </a:solidFill>
        <a:gradFill rotWithShape="1">
          <a:gsLst>
            <a:gs pos="0">
              <a:schemeClr val="phClr">
                <a:tint val="98000"/>
                <a:shade val="90000"/>
                <a:satMod val="160000"/>
                <a:lumMod val="100000"/>
              </a:schemeClr>
            </a:gs>
            <a:gs pos="60000">
              <a:schemeClr val="phClr">
                <a:tint val="95000"/>
                <a:shade val="100000"/>
                <a:satMod val="130000"/>
                <a:lumMod val="130000"/>
              </a:schemeClr>
            </a:gs>
            <a:gs pos="100000">
              <a:schemeClr val="phClr">
                <a:tint val="97000"/>
                <a:shade val="100000"/>
                <a:hueMod val="100000"/>
                <a:satMod val="140000"/>
                <a:lumMod val="80000"/>
              </a:schemeClr>
            </a:gs>
          </a:gsLst>
          <a:path path="circle">
            <a:fillToRect l="20000" t="10000" r="20000" b="60000"/>
          </a:path>
        </a:gradFill>
        <a:gradFill rotWithShape="1">
          <a:gsLst>
            <a:gs pos="0">
              <a:schemeClr val="phClr">
                <a:tint val="94000"/>
                <a:satMod val="160000"/>
                <a:lumMod val="160000"/>
              </a:schemeClr>
            </a:gs>
            <a:gs pos="42000">
              <a:schemeClr val="phClr">
                <a:tint val="94000"/>
                <a:shade val="94000"/>
                <a:satMod val="160000"/>
                <a:lumMod val="130000"/>
              </a:schemeClr>
            </a:gs>
            <a:gs pos="100000">
              <a:schemeClr val="phClr">
                <a:tint val="97000"/>
                <a:shade val="94000"/>
                <a:satMod val="180000"/>
                <a:lumMod val="84000"/>
              </a:schemeClr>
            </a:gs>
          </a:gsLst>
          <a:path path="circle">
            <a:fillToRect l="24000" t="44000" r="24000" b="12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Slipstream</Template>
  <TotalTime>7280</TotalTime>
  <Words>12565</Words>
  <Application>Microsoft Office PowerPoint</Application>
  <PresentationFormat>On-screen Show (4:3)</PresentationFormat>
  <Paragraphs>567</Paragraphs>
  <Slides>54</Slides>
  <Notes>48</Notes>
  <HiddenSlides>0</HiddenSlides>
  <MMClips>0</MMClips>
  <ScaleCrop>false</ScaleCrop>
  <HeadingPairs>
    <vt:vector size="8" baseType="variant">
      <vt:variant>
        <vt:lpstr>Fonts Used</vt:lpstr>
      </vt:variant>
      <vt:variant>
        <vt:i4>12</vt:i4>
      </vt:variant>
      <vt:variant>
        <vt:lpstr>Theme</vt:lpstr>
      </vt:variant>
      <vt:variant>
        <vt:i4>1</vt:i4>
      </vt:variant>
      <vt:variant>
        <vt:lpstr>Embedded OLE Servers</vt:lpstr>
      </vt:variant>
      <vt:variant>
        <vt:i4>1</vt:i4>
      </vt:variant>
      <vt:variant>
        <vt:lpstr>Slide Titles</vt:lpstr>
      </vt:variant>
      <vt:variant>
        <vt:i4>54</vt:i4>
      </vt:variant>
    </vt:vector>
  </HeadingPairs>
  <TitlesOfParts>
    <vt:vector size="68" baseType="lpstr">
      <vt:lpstr>Algerian</vt:lpstr>
      <vt:lpstr>Arial</vt:lpstr>
      <vt:lpstr>Brush Script MT</vt:lpstr>
      <vt:lpstr>Calibri</vt:lpstr>
      <vt:lpstr>Cambria Math</vt:lpstr>
      <vt:lpstr>Georgia</vt:lpstr>
      <vt:lpstr>Segoe UI</vt:lpstr>
      <vt:lpstr>Symbol</vt:lpstr>
      <vt:lpstr>Times New Roman</vt:lpstr>
      <vt:lpstr>Trebuchet MS</vt:lpstr>
      <vt:lpstr>Wingdings</vt:lpstr>
      <vt:lpstr>Yu Mincho</vt:lpstr>
      <vt:lpstr>Slipstream</vt:lpstr>
      <vt:lpstr>Document</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NMC</dc:creator>
  <cp:lastModifiedBy>huynhchigioi@gmail.com</cp:lastModifiedBy>
  <cp:revision>400</cp:revision>
  <dcterms:created xsi:type="dcterms:W3CDTF">2015-09-03T01:50:49Z</dcterms:created>
  <dcterms:modified xsi:type="dcterms:W3CDTF">2021-01-31T06:15:09Z</dcterms:modified>
</cp:coreProperties>
</file>