
<file path=[Content_Types].xml><?xml version="1.0" encoding="utf-8"?>
<Types xmlns="http://schemas.openxmlformats.org/package/2006/content-types">
  <Default Extension="png" ContentType="image/png"/>
  <Default Extension="jpeg" ContentType="image/jpeg"/>
  <Default Extension="rels" ContentType="application/vnd.openxmlformats-package.relationships+xml"/>
  <Default Extension="xml" ContentType="application/xml"/>
  <Default Extension="wdp" ContentType="image/vnd.ms-photo"/>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ppt/notesSlides/notesSlide10.xml" ContentType="application/vnd.openxmlformats-officedocument.presentationml.notesSlide+xml"/>
  <Override PartName="/ppt/notesSlides/notesSlide11.xml" ContentType="application/vnd.openxmlformats-officedocument.presentationml.notesSlide+xml"/>
  <Override PartName="/ppt/notesSlides/notesSlide12.xml" ContentType="application/vnd.openxmlformats-officedocument.presentationml.notesSlide+xml"/>
  <Override PartName="/ppt/notesSlides/notesSlide13.xml" ContentType="application/vnd.openxmlformats-officedocument.presentationml.notesSlide+xml"/>
  <Override PartName="/ppt/notesSlides/notesSlide14.xml" ContentType="application/vnd.openxmlformats-officedocument.presentationml.notesSlide+xml"/>
  <Override PartName="/ppt/notesSlides/notesSlide15.xml" ContentType="application/vnd.openxmlformats-officedocument.presentationml.notesSlide+xml"/>
  <Override PartName="/ppt/notesSlides/notesSlide16.xml" ContentType="application/vnd.openxmlformats-officedocument.presentationml.notesSlide+xml"/>
  <Override PartName="/ppt/notesSlides/notesSlide17.xml" ContentType="application/vnd.openxmlformats-officedocument.presentationml.notesSlide+xml"/>
  <Override PartName="/ppt/notesSlides/notesSlide18.xml" ContentType="application/vnd.openxmlformats-officedocument.presentationml.notesSlide+xml"/>
  <Override PartName="/ppt/notesSlides/notesSlide19.xml" ContentType="application/vnd.openxmlformats-officedocument.presentationml.notesSlide+xml"/>
  <Override PartName="/ppt/notesSlides/notesSlide20.xml" ContentType="application/vnd.openxmlformats-officedocument.presentationml.notesSlide+xml"/>
  <Override PartName="/ppt/notesSlides/notesSlide21.xml" ContentType="application/vnd.openxmlformats-officedocument.presentationml.notesSlide+xml"/>
  <Override PartName="/ppt/notesSlides/notesSlide22.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officeDocument/2006/relationships/extended-properties" Target="docProps/app.xml"/><Relationship Id="rId2" Type="http://schemas.openxmlformats.org/package/2006/relationships/metadata/core-properties" Target="docProps/core.xml"/><Relationship Id="rId1" Type="http://schemas.openxmlformats.org/officeDocument/2006/relationships/officeDocument" Target="ppt/presentation.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60" r:id="rId1"/>
  </p:sldMasterIdLst>
  <p:notesMasterIdLst>
    <p:notesMasterId r:id="rId26"/>
  </p:notesMasterIdLst>
  <p:sldIdLst>
    <p:sldId id="292" r:id="rId2"/>
    <p:sldId id="296" r:id="rId3"/>
    <p:sldId id="297" r:id="rId4"/>
    <p:sldId id="282" r:id="rId5"/>
    <p:sldId id="277" r:id="rId6"/>
    <p:sldId id="299" r:id="rId7"/>
    <p:sldId id="301" r:id="rId8"/>
    <p:sldId id="290" r:id="rId9"/>
    <p:sldId id="289" r:id="rId10"/>
    <p:sldId id="302" r:id="rId11"/>
    <p:sldId id="298" r:id="rId12"/>
    <p:sldId id="285" r:id="rId13"/>
    <p:sldId id="308" r:id="rId14"/>
    <p:sldId id="311" r:id="rId15"/>
    <p:sldId id="305" r:id="rId16"/>
    <p:sldId id="300" r:id="rId17"/>
    <p:sldId id="303" r:id="rId18"/>
    <p:sldId id="304" r:id="rId19"/>
    <p:sldId id="279" r:id="rId20"/>
    <p:sldId id="306" r:id="rId21"/>
    <p:sldId id="309" r:id="rId22"/>
    <p:sldId id="269" r:id="rId23"/>
    <p:sldId id="307" r:id="rId24"/>
    <p:sldId id="280" r:id="rId25"/>
  </p:sldIdLst>
  <p:sldSz cx="9144000" cy="6858000" type="screen4x3"/>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15:guide id="1" orient="horz" pos="2160">
          <p15:clr>
            <a:srgbClr val="A4A3A4"/>
          </p15:clr>
        </p15:guide>
        <p15:guide id="2" pos="2880">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5C22544A-7EE6-4342-B048-85BDC9FD1C3A}">
  <a:tblStyle styleId="{2D5ABB26-0587-4C30-8999-92F81FD0307C}" styleName="No Style, No Grid">
    <a:wholeTbl>
      <a:tcTxStyle>
        <a:fontRef idx="minor">
          <a:scrgbClr r="0" g="0" b="0"/>
        </a:fontRef>
        <a:schemeClr val="tx1"/>
      </a:tcTxStyle>
      <a:tcStyle>
        <a:tcBdr>
          <a:left>
            <a:ln>
              <a:noFill/>
            </a:ln>
          </a:left>
          <a:right>
            <a:ln>
              <a:noFill/>
            </a:ln>
          </a:right>
          <a:top>
            <a:ln>
              <a:noFill/>
            </a:ln>
          </a:top>
          <a:bottom>
            <a:ln>
              <a:noFill/>
            </a:ln>
          </a:bottom>
          <a:insideH>
            <a:ln>
              <a:noFill/>
            </a:ln>
          </a:insideH>
          <a:insideV>
            <a:ln>
              <a:noFill/>
            </a:ln>
          </a:insideV>
        </a:tcBdr>
        <a:fill>
          <a:noFill/>
        </a:fill>
      </a:tcStyle>
    </a:wholeTbl>
  </a:tblStyle>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p:normalViewPr>
    <p:restoredLeft sz="19080" autoAdjust="0"/>
    <p:restoredTop sz="92015" autoAdjust="0"/>
  </p:normalViewPr>
  <p:slideViewPr>
    <p:cSldViewPr>
      <p:cViewPr varScale="1">
        <p:scale>
          <a:sx n="81" d="100"/>
          <a:sy n="81" d="100"/>
        </p:scale>
        <p:origin x="1339" y="53"/>
      </p:cViewPr>
      <p:guideLst>
        <p:guide orient="horz" pos="2160"/>
        <p:guide pos="2880"/>
      </p:guideLst>
    </p:cSldViewPr>
  </p:slideViewPr>
  <p:notesTextViewPr>
    <p:cViewPr>
      <p:scale>
        <a:sx n="3" d="2"/>
        <a:sy n="3" d="2"/>
      </p:scale>
      <p:origin x="0" y="0"/>
    </p:cViewPr>
  </p:notesTextViewPr>
  <p:gridSpacing cx="76200" cy="76200"/>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notesMaster" Target="notesMasters/notesMaster1.xml"/><Relationship Id="rId3" Type="http://schemas.openxmlformats.org/officeDocument/2006/relationships/slide" Target="slides/slide2.xml"/><Relationship Id="rId21" Type="http://schemas.openxmlformats.org/officeDocument/2006/relationships/slide" Target="slides/slide20.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29" Type="http://schemas.openxmlformats.org/officeDocument/2006/relationships/theme" Target="theme/theme1.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slide" Target="slides/slide23.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viewProps" Target="viewProps.xml"/><Relationship Id="rId10" Type="http://schemas.openxmlformats.org/officeDocument/2006/relationships/slide" Target="slides/slide9.xml"/><Relationship Id="rId19" Type="http://schemas.openxmlformats.org/officeDocument/2006/relationships/slide" Target="slides/slide18.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presProps" Target="presProps.xml"/><Relationship Id="rId30" Type="http://schemas.openxmlformats.org/officeDocument/2006/relationships/tableStyles" Target="tableStyles.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7200"/>
          </a:xfrm>
          <a:prstGeom prst="rect">
            <a:avLst/>
          </a:prstGeom>
        </p:spPr>
        <p:txBody>
          <a:bodyPr vert="horz" lIns="91440" tIns="45720" rIns="91440" bIns="45720" rtlCol="0"/>
          <a:lstStyle>
            <a:lvl1pPr algn="l">
              <a:defRPr sz="1200"/>
            </a:lvl1pPr>
          </a:lstStyle>
          <a:p>
            <a:endParaRPr lang="en-US"/>
          </a:p>
        </p:txBody>
      </p:sp>
      <p:sp>
        <p:nvSpPr>
          <p:cNvPr id="3" name="Date Placeholder 2"/>
          <p:cNvSpPr>
            <a:spLocks noGrp="1"/>
          </p:cNvSpPr>
          <p:nvPr>
            <p:ph type="dt" idx="1"/>
          </p:nvPr>
        </p:nvSpPr>
        <p:spPr>
          <a:xfrm>
            <a:off x="3884613" y="0"/>
            <a:ext cx="2971800" cy="457200"/>
          </a:xfrm>
          <a:prstGeom prst="rect">
            <a:avLst/>
          </a:prstGeom>
        </p:spPr>
        <p:txBody>
          <a:bodyPr vert="horz" lIns="91440" tIns="45720" rIns="91440" bIns="45720" rtlCol="0"/>
          <a:lstStyle>
            <a:lvl1pPr algn="r">
              <a:defRPr sz="1200"/>
            </a:lvl1pPr>
          </a:lstStyle>
          <a:p>
            <a:fld id="{27385483-983A-4720-9168-E7CD68475322}" type="datetimeFigureOut">
              <a:rPr lang="en-US" smtClean="0"/>
              <a:t>12/22/2020</a:t>
            </a:fld>
            <a:endParaRPr lang="en-US"/>
          </a:p>
        </p:txBody>
      </p:sp>
      <p:sp>
        <p:nvSpPr>
          <p:cNvPr id="4" name="Slide Image Placeholder 3"/>
          <p:cNvSpPr>
            <a:spLocks noGrp="1" noRot="1" noChangeAspect="1"/>
          </p:cNvSpPr>
          <p:nvPr>
            <p:ph type="sldImg" idx="2"/>
          </p:nvPr>
        </p:nvSpPr>
        <p:spPr>
          <a:xfrm>
            <a:off x="1143000" y="685800"/>
            <a:ext cx="4572000" cy="3429000"/>
          </a:xfrm>
          <a:prstGeom prst="rect">
            <a:avLst/>
          </a:prstGeom>
          <a:noFill/>
          <a:ln w="12700">
            <a:solidFill>
              <a:prstClr val="black"/>
            </a:solidFill>
          </a:ln>
        </p:spPr>
        <p:txBody>
          <a:bodyPr vert="horz" lIns="91440" tIns="45720" rIns="91440" bIns="45720" rtlCol="0" anchor="ctr"/>
          <a:lstStyle/>
          <a:p>
            <a:endParaRPr lang="en-US"/>
          </a:p>
        </p:txBody>
      </p:sp>
      <p:sp>
        <p:nvSpPr>
          <p:cNvPr id="5" name="Notes Placeholder 4"/>
          <p:cNvSpPr>
            <a:spLocks noGrp="1"/>
          </p:cNvSpPr>
          <p:nvPr>
            <p:ph type="body" sz="quarter" idx="3"/>
          </p:nvPr>
        </p:nvSpPr>
        <p:spPr>
          <a:xfrm>
            <a:off x="685800" y="4343400"/>
            <a:ext cx="5486400" cy="4114800"/>
          </a:xfrm>
          <a:prstGeom prst="rect">
            <a:avLst/>
          </a:prstGeom>
        </p:spPr>
        <p:txBody>
          <a:bodyPr vert="horz" lIns="91440" tIns="45720" rIns="91440" bIns="45720" rtlCol="0"/>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6" name="Footer Placeholder 5"/>
          <p:cNvSpPr>
            <a:spLocks noGrp="1"/>
          </p:cNvSpPr>
          <p:nvPr>
            <p:ph type="ftr" sz="quarter" idx="4"/>
          </p:nvPr>
        </p:nvSpPr>
        <p:spPr>
          <a:xfrm>
            <a:off x="0" y="8685213"/>
            <a:ext cx="2971800" cy="457200"/>
          </a:xfrm>
          <a:prstGeom prst="rect">
            <a:avLst/>
          </a:prstGeom>
        </p:spPr>
        <p:txBody>
          <a:bodyPr vert="horz" lIns="91440" tIns="45720" rIns="91440" bIns="45720" rtlCol="0" anchor="b"/>
          <a:lstStyle>
            <a:lvl1pPr algn="l">
              <a:defRPr sz="1200"/>
            </a:lvl1pPr>
          </a:lstStyle>
          <a:p>
            <a:endParaRPr lang="en-US"/>
          </a:p>
        </p:txBody>
      </p:sp>
      <p:sp>
        <p:nvSpPr>
          <p:cNvPr id="7" name="Slide Number Placeholder 6"/>
          <p:cNvSpPr>
            <a:spLocks noGrp="1"/>
          </p:cNvSpPr>
          <p:nvPr>
            <p:ph type="sldNum" sz="quarter" idx="5"/>
          </p:nvPr>
        </p:nvSpPr>
        <p:spPr>
          <a:xfrm>
            <a:off x="3884613" y="8685213"/>
            <a:ext cx="2971800" cy="457200"/>
          </a:xfrm>
          <a:prstGeom prst="rect">
            <a:avLst/>
          </a:prstGeom>
        </p:spPr>
        <p:txBody>
          <a:bodyPr vert="horz" lIns="91440" tIns="45720" rIns="91440" bIns="45720" rtlCol="0" anchor="b"/>
          <a:lstStyle>
            <a:lvl1pPr algn="r">
              <a:defRPr sz="1200"/>
            </a:lvl1pPr>
          </a:lstStyle>
          <a:p>
            <a:fld id="{CBE40377-7959-44A3-9E3A-A2263C614A7F}" type="slidenum">
              <a:rPr lang="en-US" smtClean="0"/>
              <a:t>‹#›</a:t>
            </a:fld>
            <a:endParaRPr lang="en-US"/>
          </a:p>
        </p:txBody>
      </p:sp>
    </p:spTree>
    <p:extLst>
      <p:ext uri="{BB962C8B-B14F-4D97-AF65-F5344CB8AC3E}">
        <p14:creationId xmlns:p14="http://schemas.microsoft.com/office/powerpoint/2010/main" val="721718623"/>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8" Type="http://schemas.openxmlformats.org/officeDocument/2006/relationships/hyperlink" Target="https://vi.wikipedia.org/wiki/S%C3%B4ng_H%E1%BB%93ng#cite_note-2" TargetMode="External"/><Relationship Id="rId13" Type="http://schemas.openxmlformats.org/officeDocument/2006/relationships/hyperlink" Target="https://vi.wikipedia.org/wiki/Campuchia" TargetMode="External"/><Relationship Id="rId18" Type="http://schemas.openxmlformats.org/officeDocument/2006/relationships/hyperlink" Target="https://vi.wikipedia.org/w/index.php?title=D%C3%B2ng_ch%E1%BA%A3y&amp;action=edit&amp;redlink=1" TargetMode="External"/><Relationship Id="rId3" Type="http://schemas.openxmlformats.org/officeDocument/2006/relationships/hyperlink" Target="https://vi.wikipedia.org/wiki/S%C3%B4ng_H%E1%BB%93ng#cite_note-1" TargetMode="External"/><Relationship Id="rId21" Type="http://schemas.openxmlformats.org/officeDocument/2006/relationships/hyperlink" Target="https://vi.wikipedia.org/w/index.php?title=D%E1%BA%ABn_th%E1%BB%A7y_nh%E1%BA%ADp_%C4%91i%E1%BB%81n&amp;action=edit&amp;redlink=1" TargetMode="External"/><Relationship Id="rId7" Type="http://schemas.openxmlformats.org/officeDocument/2006/relationships/hyperlink" Target="https://vi.wikipedia.org/wiki/Bi%E1%BB%83n_%C4%90%C3%B4ng" TargetMode="External"/><Relationship Id="rId12" Type="http://schemas.openxmlformats.org/officeDocument/2006/relationships/hyperlink" Target="https://vi.wikipedia.org/wiki/Th%C3%A1i_Lan" TargetMode="External"/><Relationship Id="rId17" Type="http://schemas.openxmlformats.org/officeDocument/2006/relationships/hyperlink" Target="https://vi.wikipedia.org/wiki/%C4%90%C6%B0%E1%BB%9Dng_th%E1%BB%A7y" TargetMode="External"/><Relationship Id="rId2" Type="http://schemas.openxmlformats.org/officeDocument/2006/relationships/slide" Target="../slides/slide1.xml"/><Relationship Id="rId16" Type="http://schemas.openxmlformats.org/officeDocument/2006/relationships/hyperlink" Target="https://vi.wikipedia.org/wiki/Giao_th%C3%B4ng" TargetMode="External"/><Relationship Id="rId20" Type="http://schemas.openxmlformats.org/officeDocument/2006/relationships/hyperlink" Target="https://vi.wikipedia.org/wiki/Th%C3%A1c" TargetMode="External"/><Relationship Id="rId1" Type="http://schemas.openxmlformats.org/officeDocument/2006/relationships/notesMaster" Target="../notesMasters/notesMaster1.xml"/><Relationship Id="rId6" Type="http://schemas.openxmlformats.org/officeDocument/2006/relationships/hyperlink" Target="https://vi.wikipedia.org/wiki/Vi%E1%BB%87t_Nam" TargetMode="External"/><Relationship Id="rId11" Type="http://schemas.openxmlformats.org/officeDocument/2006/relationships/hyperlink" Target="https://vi.wikipedia.org/wiki/Myanma" TargetMode="External"/><Relationship Id="rId5" Type="http://schemas.openxmlformats.org/officeDocument/2006/relationships/hyperlink" Target="https://vi.wikipedia.org/wiki/Trung_Qu%E1%BB%91c" TargetMode="External"/><Relationship Id="rId15" Type="http://schemas.openxmlformats.org/officeDocument/2006/relationships/hyperlink" Target="https://vi.wikipedia.org/wiki/L%C6%B0u_l%C6%B0%E1%BB%A3ng_n%C6%B0%E1%BB%9Bc" TargetMode="External"/><Relationship Id="rId10" Type="http://schemas.openxmlformats.org/officeDocument/2006/relationships/hyperlink" Target="https://vi.wikipedia.org/wiki/L%C3%A0o" TargetMode="External"/><Relationship Id="rId19" Type="http://schemas.openxmlformats.org/officeDocument/2006/relationships/hyperlink" Target="https://vi.wikipedia.org/wiki/M%C3%B9a" TargetMode="External"/><Relationship Id="rId4" Type="http://schemas.openxmlformats.org/officeDocument/2006/relationships/hyperlink" Target="https://vi.wikipedia.org/wiki/Kil%C3%B4m%C3%A9t" TargetMode="External"/><Relationship Id="rId9" Type="http://schemas.openxmlformats.org/officeDocument/2006/relationships/hyperlink" Target="https://vi.wikipedia.org/wiki/S%C3%B4ng" TargetMode="External"/><Relationship Id="rId14" Type="http://schemas.openxmlformats.org/officeDocument/2006/relationships/hyperlink" Target="https://vi.wikipedia.org/wiki/Ch%C3%A2u_%C3%81" TargetMode="External"/><Relationship Id="rId22" Type="http://schemas.openxmlformats.org/officeDocument/2006/relationships/hyperlink" Target="https://vi.wikipedia.org/wiki/Th%E1%BB%A7y_%C4%91i%E1%BB%87n" TargetMode="Externa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6" Type="http://schemas.openxmlformats.org/officeDocument/2006/relationships/hyperlink" Target="https://vi.wikipedia.org/wiki/Th%C3%A1i_B%C3%ACnh" TargetMode="External"/><Relationship Id="rId21" Type="http://schemas.openxmlformats.org/officeDocument/2006/relationships/hyperlink" Target="https://vi.wikipedia.org/wiki/V%C4%A9nh_Ph%C3%BAc" TargetMode="External"/><Relationship Id="rId34" Type="http://schemas.openxmlformats.org/officeDocument/2006/relationships/hyperlink" Target="https://vi.wikipedia.org/wiki/Qu%E1%BA%A3ng_B%C3%ACnh" TargetMode="External"/><Relationship Id="rId42" Type="http://schemas.openxmlformats.org/officeDocument/2006/relationships/hyperlink" Target="https://vi.wikipedia.org/wiki/Kh%C3%A1nh_H%C3%B2a" TargetMode="External"/><Relationship Id="rId47" Type="http://schemas.openxmlformats.org/officeDocument/2006/relationships/hyperlink" Target="https://vi.wikipedia.org/wiki/%C4%90%E1%BB%93ng_Nai" TargetMode="External"/><Relationship Id="rId50" Type="http://schemas.openxmlformats.org/officeDocument/2006/relationships/hyperlink" Target="https://vi.wikipedia.org/wiki/T%C3%A2y_Ninh" TargetMode="External"/><Relationship Id="rId55" Type="http://schemas.openxmlformats.org/officeDocument/2006/relationships/hyperlink" Target="https://vi.wikipedia.org/wiki/Tr%C3%A0_Vinh" TargetMode="External"/><Relationship Id="rId63" Type="http://schemas.openxmlformats.org/officeDocument/2006/relationships/hyperlink" Target="https://vi.wikipedia.org/wiki/C%C3%A0_Mau" TargetMode="External"/><Relationship Id="rId68" Type="http://schemas.openxmlformats.org/officeDocument/2006/relationships/hyperlink" Target="https://vi.wikipedia.org/wiki/L%C3%A2m_%C4%90%E1%BB%93ng" TargetMode="External"/><Relationship Id="rId7" Type="http://schemas.openxmlformats.org/officeDocument/2006/relationships/hyperlink" Target="https://vi.wikipedia.org/wiki/Lai_Ch%C3%A2u" TargetMode="External"/><Relationship Id="rId2" Type="http://schemas.openxmlformats.org/officeDocument/2006/relationships/slide" Target="../slides/slide8.xml"/><Relationship Id="rId16" Type="http://schemas.openxmlformats.org/officeDocument/2006/relationships/hyperlink" Target="https://vi.wikipedia.org/wiki/Cao_B%E1%BA%B1ng" TargetMode="External"/><Relationship Id="rId29" Type="http://schemas.openxmlformats.org/officeDocument/2006/relationships/hyperlink" Target="https://vi.wikipedia.org/wiki/H%C3%A0_Nam" TargetMode="External"/><Relationship Id="rId11" Type="http://schemas.openxmlformats.org/officeDocument/2006/relationships/hyperlink" Target="https://vi.wikipedia.org/wiki/H%C3%A0_Giang" TargetMode="External"/><Relationship Id="rId24" Type="http://schemas.openxmlformats.org/officeDocument/2006/relationships/hyperlink" Target="https://vi.wikipedia.org/wiki/H%E1%BA%A3i_D%C6%B0%C6%A1ng" TargetMode="External"/><Relationship Id="rId32" Type="http://schemas.openxmlformats.org/officeDocument/2006/relationships/hyperlink" Target="https://vi.wikipedia.org/wiki/Ngh%E1%BB%87_An" TargetMode="External"/><Relationship Id="rId37" Type="http://schemas.openxmlformats.org/officeDocument/2006/relationships/hyperlink" Target="https://vi.wikipedia.org/wiki/%C4%90%C3%A0_N%E1%BA%B5ng" TargetMode="External"/><Relationship Id="rId40" Type="http://schemas.openxmlformats.org/officeDocument/2006/relationships/hyperlink" Target="https://vi.wikipedia.org/wiki/B%C3%ACnh_%C4%90%E1%BB%8Bnh" TargetMode="External"/><Relationship Id="rId45" Type="http://schemas.openxmlformats.org/officeDocument/2006/relationships/hyperlink" Target="https://vi.wikipedia.org/wiki/B%C3%ACnh_Ph%C6%B0%E1%BB%9Bc" TargetMode="External"/><Relationship Id="rId53" Type="http://schemas.openxmlformats.org/officeDocument/2006/relationships/hyperlink" Target="https://vi.wikipedia.org/wiki/B%E1%BA%BFn_Tre" TargetMode="External"/><Relationship Id="rId58" Type="http://schemas.openxmlformats.org/officeDocument/2006/relationships/hyperlink" Target="https://vi.wikipedia.org/wiki/Ki%C3%AAn_Giang" TargetMode="External"/><Relationship Id="rId66" Type="http://schemas.openxmlformats.org/officeDocument/2006/relationships/hyperlink" Target="https://vi.wikipedia.org/wiki/%C4%90%E1%BA%AFk_L%E1%BA%AFk" TargetMode="External"/><Relationship Id="rId5" Type="http://schemas.openxmlformats.org/officeDocument/2006/relationships/hyperlink" Target="https://vi.wikipedia.org/wiki/L%C3%A0o_Cai" TargetMode="External"/><Relationship Id="rId61" Type="http://schemas.openxmlformats.org/officeDocument/2006/relationships/hyperlink" Target="https://vi.wikipedia.org/wiki/S%C3%B3c_Tr%C4%83ng" TargetMode="External"/><Relationship Id="rId19" Type="http://schemas.openxmlformats.org/officeDocument/2006/relationships/hyperlink" Target="https://vi.wikipedia.org/wiki/Qu%E1%BA%A3ng_Ninh" TargetMode="External"/><Relationship Id="rId14" Type="http://schemas.openxmlformats.org/officeDocument/2006/relationships/hyperlink" Target="https://vi.wikipedia.org/wiki/Th%C3%A1i_Nguy%C3%AAn" TargetMode="External"/><Relationship Id="rId22" Type="http://schemas.openxmlformats.org/officeDocument/2006/relationships/hyperlink" Target="https://vi.wikipedia.org/wiki/B%E1%BA%AFc_Ninh" TargetMode="External"/><Relationship Id="rId27" Type="http://schemas.openxmlformats.org/officeDocument/2006/relationships/hyperlink" Target="https://vi.wikipedia.org/wiki/Nam_%C4%90%E1%BB%8Bnh" TargetMode="External"/><Relationship Id="rId30" Type="http://schemas.openxmlformats.org/officeDocument/2006/relationships/hyperlink" Target="https://vi.wikipedia.org/wiki/Mi%E1%BB%81n_Trung_(Vi%E1%BB%87t_Nam)" TargetMode="External"/><Relationship Id="rId35" Type="http://schemas.openxmlformats.org/officeDocument/2006/relationships/hyperlink" Target="https://vi.wikipedia.org/wiki/Qu%E1%BA%A3ng_Tr%E1%BB%8B" TargetMode="External"/><Relationship Id="rId43" Type="http://schemas.openxmlformats.org/officeDocument/2006/relationships/hyperlink" Target="https://vi.wikipedia.org/wiki/Ninh_Thu%E1%BA%ADn" TargetMode="External"/><Relationship Id="rId48" Type="http://schemas.openxmlformats.org/officeDocument/2006/relationships/hyperlink" Target="https://vi.wikipedia.org/wiki/B%C3%A0_R%E1%BB%8Ba_-_V%C5%A9ng_T%C3%A0u" TargetMode="External"/><Relationship Id="rId56" Type="http://schemas.openxmlformats.org/officeDocument/2006/relationships/hyperlink" Target="https://vi.wikipedia.org/wiki/%C4%90%E1%BB%93ng_Th%C3%A1p" TargetMode="External"/><Relationship Id="rId64" Type="http://schemas.openxmlformats.org/officeDocument/2006/relationships/hyperlink" Target="https://vi.wikipedia.org/wiki/Kon_Tum" TargetMode="External"/><Relationship Id="rId8" Type="http://schemas.openxmlformats.org/officeDocument/2006/relationships/hyperlink" Target="https://vi.wikipedia.org/wiki/%C4%90i%E1%BB%87n_Bi%C3%AAn" TargetMode="External"/><Relationship Id="rId51" Type="http://schemas.openxmlformats.org/officeDocument/2006/relationships/hyperlink" Target="https://vi.wikipedia.org/wiki/Long_An" TargetMode="External"/><Relationship Id="rId3" Type="http://schemas.openxmlformats.org/officeDocument/2006/relationships/hyperlink" Target="https://vi.wikipedia.org/wiki/Mi%E1%BB%81n_B%E1%BA%AFc_(Vi%E1%BB%87t_Nam)" TargetMode="External"/><Relationship Id="rId12" Type="http://schemas.openxmlformats.org/officeDocument/2006/relationships/hyperlink" Target="https://vi.wikipedia.org/wiki/Tuy%C3%AAn_Quang" TargetMode="External"/><Relationship Id="rId17" Type="http://schemas.openxmlformats.org/officeDocument/2006/relationships/hyperlink" Target="https://vi.wikipedia.org/wiki/L%E1%BA%A1ng_S%C6%A1n" TargetMode="External"/><Relationship Id="rId25" Type="http://schemas.openxmlformats.org/officeDocument/2006/relationships/hyperlink" Target="https://vi.wikipedia.org/wiki/H%E1%BA%A3i_Ph%C3%B2ng" TargetMode="External"/><Relationship Id="rId33" Type="http://schemas.openxmlformats.org/officeDocument/2006/relationships/hyperlink" Target="https://vi.wikipedia.org/wiki/H%C3%A0_T%C4%A9nh" TargetMode="External"/><Relationship Id="rId38" Type="http://schemas.openxmlformats.org/officeDocument/2006/relationships/hyperlink" Target="https://vi.wikipedia.org/wiki/Qu%E1%BA%A3ng_Nam" TargetMode="External"/><Relationship Id="rId46" Type="http://schemas.openxmlformats.org/officeDocument/2006/relationships/hyperlink" Target="https://vi.wikipedia.org/wiki/Th%C3%A0nh_ph%E1%BB%91_H%E1%BB%93_Ch%C3%AD_Minh" TargetMode="External"/><Relationship Id="rId59" Type="http://schemas.openxmlformats.org/officeDocument/2006/relationships/hyperlink" Target="https://vi.wikipedia.org/wiki/C%E1%BA%A7n_Th%C6%A1" TargetMode="External"/><Relationship Id="rId67" Type="http://schemas.openxmlformats.org/officeDocument/2006/relationships/hyperlink" Target="https://vi.wikipedia.org/wiki/%C4%90%E1%BA%AFk_N%C3%B4ng" TargetMode="External"/><Relationship Id="rId20" Type="http://schemas.openxmlformats.org/officeDocument/2006/relationships/hyperlink" Target="https://vi.wikipedia.org/wiki/H%C3%A0_N%E1%BB%99i" TargetMode="External"/><Relationship Id="rId41" Type="http://schemas.openxmlformats.org/officeDocument/2006/relationships/hyperlink" Target="https://vi.wikipedia.org/wiki/Ph%C3%BA_Y%C3%AAn" TargetMode="External"/><Relationship Id="rId54" Type="http://schemas.openxmlformats.org/officeDocument/2006/relationships/hyperlink" Target="https://vi.wikipedia.org/wiki/V%C4%A9nh_Long" TargetMode="External"/><Relationship Id="rId62" Type="http://schemas.openxmlformats.org/officeDocument/2006/relationships/hyperlink" Target="https://vi.wikipedia.org/wiki/B%E1%BA%A1c_Li%C3%AAu" TargetMode="External"/><Relationship Id="rId1" Type="http://schemas.openxmlformats.org/officeDocument/2006/relationships/notesMaster" Target="../notesMasters/notesMaster1.xml"/><Relationship Id="rId6" Type="http://schemas.openxmlformats.org/officeDocument/2006/relationships/hyperlink" Target="https://vi.wikipedia.org/wiki/Y%C3%AAn_B%C3%A1i" TargetMode="External"/><Relationship Id="rId15" Type="http://schemas.openxmlformats.org/officeDocument/2006/relationships/hyperlink" Target="https://vi.wikipedia.org/wiki/B%E1%BA%AFc_K%E1%BA%A1n" TargetMode="External"/><Relationship Id="rId23" Type="http://schemas.openxmlformats.org/officeDocument/2006/relationships/hyperlink" Target="https://vi.wikipedia.org/wiki/H%C6%B0ng_Y%C3%AAn" TargetMode="External"/><Relationship Id="rId28" Type="http://schemas.openxmlformats.org/officeDocument/2006/relationships/hyperlink" Target="https://vi.wikipedia.org/wiki/Ninh_B%C3%ACnh" TargetMode="External"/><Relationship Id="rId36" Type="http://schemas.openxmlformats.org/officeDocument/2006/relationships/hyperlink" Target="https://vi.wikipedia.org/wiki/Th%E1%BB%ABa_Thi%C3%AAn_-_Hu%E1%BA%BF" TargetMode="External"/><Relationship Id="rId49" Type="http://schemas.openxmlformats.org/officeDocument/2006/relationships/hyperlink" Target="https://vi.wikipedia.org/wiki/B%C3%ACnh_D%C6%B0%C6%A1ng" TargetMode="External"/><Relationship Id="rId57" Type="http://schemas.openxmlformats.org/officeDocument/2006/relationships/hyperlink" Target="https://vi.wikipedia.org/wiki/An_Giang" TargetMode="External"/><Relationship Id="rId10" Type="http://schemas.openxmlformats.org/officeDocument/2006/relationships/hyperlink" Target="https://vi.wikipedia.org/wiki/H%C3%B2a_B%C3%ACnh" TargetMode="External"/><Relationship Id="rId31" Type="http://schemas.openxmlformats.org/officeDocument/2006/relationships/hyperlink" Target="https://vi.wikipedia.org/wiki/B%C3%ACnh_Thu%E1%BA%ADn" TargetMode="External"/><Relationship Id="rId44" Type="http://schemas.openxmlformats.org/officeDocument/2006/relationships/hyperlink" Target="https://vi.wikipedia.org/wiki/Mi%E1%BB%81n_Nam_(Vi%E1%BB%87t_Nam)" TargetMode="External"/><Relationship Id="rId52" Type="http://schemas.openxmlformats.org/officeDocument/2006/relationships/hyperlink" Target="https://vi.wikipedia.org/wiki/Ti%E1%BB%81n_Giang" TargetMode="External"/><Relationship Id="rId60" Type="http://schemas.openxmlformats.org/officeDocument/2006/relationships/hyperlink" Target="https://vi.wikipedia.org/wiki/H%E1%BA%ADu_Giang" TargetMode="External"/><Relationship Id="rId65" Type="http://schemas.openxmlformats.org/officeDocument/2006/relationships/hyperlink" Target="https://vi.wikipedia.org/wiki/Gia_Lai" TargetMode="External"/><Relationship Id="rId4" Type="http://schemas.openxmlformats.org/officeDocument/2006/relationships/hyperlink" Target="https://vi.wikipedia.org/wiki/Thanh_H%C3%B3a" TargetMode="External"/><Relationship Id="rId9" Type="http://schemas.openxmlformats.org/officeDocument/2006/relationships/hyperlink" Target="https://vi.wikipedia.org/wiki/S%C6%A1n_La" TargetMode="External"/><Relationship Id="rId13" Type="http://schemas.openxmlformats.org/officeDocument/2006/relationships/hyperlink" Target="https://vi.wikipedia.org/wiki/Ph%C3%BA_Th%E1%BB%8D" TargetMode="External"/><Relationship Id="rId18" Type="http://schemas.openxmlformats.org/officeDocument/2006/relationships/hyperlink" Target="https://vi.wikipedia.org/wiki/B%E1%BA%AFc_Giang" TargetMode="External"/><Relationship Id="rId39" Type="http://schemas.openxmlformats.org/officeDocument/2006/relationships/hyperlink" Target="https://vi.wikipedia.org/wiki/Qu%E1%BA%A3ng_Ng%C3%A3i" TargetMode="Externa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6" Type="http://schemas.openxmlformats.org/officeDocument/2006/relationships/hyperlink" Target="https://vi.wikipedia.org/wiki/Th%C3%A1i_B%C3%ACnh" TargetMode="External"/><Relationship Id="rId21" Type="http://schemas.openxmlformats.org/officeDocument/2006/relationships/hyperlink" Target="https://vi.wikipedia.org/wiki/V%C4%A9nh_Ph%C3%BAc" TargetMode="External"/><Relationship Id="rId34" Type="http://schemas.openxmlformats.org/officeDocument/2006/relationships/hyperlink" Target="https://vi.wikipedia.org/wiki/Qu%E1%BA%A3ng_B%C3%ACnh" TargetMode="External"/><Relationship Id="rId42" Type="http://schemas.openxmlformats.org/officeDocument/2006/relationships/hyperlink" Target="https://vi.wikipedia.org/wiki/Kh%C3%A1nh_H%C3%B2a" TargetMode="External"/><Relationship Id="rId47" Type="http://schemas.openxmlformats.org/officeDocument/2006/relationships/hyperlink" Target="https://vi.wikipedia.org/wiki/%C4%90%E1%BB%93ng_Nai" TargetMode="External"/><Relationship Id="rId50" Type="http://schemas.openxmlformats.org/officeDocument/2006/relationships/hyperlink" Target="https://vi.wikipedia.org/wiki/T%C3%A2y_Ninh" TargetMode="External"/><Relationship Id="rId55" Type="http://schemas.openxmlformats.org/officeDocument/2006/relationships/hyperlink" Target="https://vi.wikipedia.org/wiki/Tr%C3%A0_Vinh" TargetMode="External"/><Relationship Id="rId63" Type="http://schemas.openxmlformats.org/officeDocument/2006/relationships/hyperlink" Target="https://vi.wikipedia.org/wiki/C%C3%A0_Mau" TargetMode="External"/><Relationship Id="rId68" Type="http://schemas.openxmlformats.org/officeDocument/2006/relationships/hyperlink" Target="https://vi.wikipedia.org/wiki/L%C3%A2m_%C4%90%E1%BB%93ng" TargetMode="External"/><Relationship Id="rId7" Type="http://schemas.openxmlformats.org/officeDocument/2006/relationships/hyperlink" Target="https://vi.wikipedia.org/wiki/Lai_Ch%C3%A2u" TargetMode="External"/><Relationship Id="rId2" Type="http://schemas.openxmlformats.org/officeDocument/2006/relationships/slide" Target="../slides/slide12.xml"/><Relationship Id="rId16" Type="http://schemas.openxmlformats.org/officeDocument/2006/relationships/hyperlink" Target="https://vi.wikipedia.org/wiki/Cao_B%E1%BA%B1ng" TargetMode="External"/><Relationship Id="rId29" Type="http://schemas.openxmlformats.org/officeDocument/2006/relationships/hyperlink" Target="https://vi.wikipedia.org/wiki/H%C3%A0_Nam" TargetMode="External"/><Relationship Id="rId11" Type="http://schemas.openxmlformats.org/officeDocument/2006/relationships/hyperlink" Target="https://vi.wikipedia.org/wiki/H%C3%A0_Giang" TargetMode="External"/><Relationship Id="rId24" Type="http://schemas.openxmlformats.org/officeDocument/2006/relationships/hyperlink" Target="https://vi.wikipedia.org/wiki/H%E1%BA%A3i_D%C6%B0%C6%A1ng" TargetMode="External"/><Relationship Id="rId32" Type="http://schemas.openxmlformats.org/officeDocument/2006/relationships/hyperlink" Target="https://vi.wikipedia.org/wiki/Ngh%E1%BB%87_An" TargetMode="External"/><Relationship Id="rId37" Type="http://schemas.openxmlformats.org/officeDocument/2006/relationships/hyperlink" Target="https://vi.wikipedia.org/wiki/%C4%90%C3%A0_N%E1%BA%B5ng" TargetMode="External"/><Relationship Id="rId40" Type="http://schemas.openxmlformats.org/officeDocument/2006/relationships/hyperlink" Target="https://vi.wikipedia.org/wiki/B%C3%ACnh_%C4%90%E1%BB%8Bnh" TargetMode="External"/><Relationship Id="rId45" Type="http://schemas.openxmlformats.org/officeDocument/2006/relationships/hyperlink" Target="https://vi.wikipedia.org/wiki/B%C3%ACnh_Ph%C6%B0%E1%BB%9Bc" TargetMode="External"/><Relationship Id="rId53" Type="http://schemas.openxmlformats.org/officeDocument/2006/relationships/hyperlink" Target="https://vi.wikipedia.org/wiki/B%E1%BA%BFn_Tre" TargetMode="External"/><Relationship Id="rId58" Type="http://schemas.openxmlformats.org/officeDocument/2006/relationships/hyperlink" Target="https://vi.wikipedia.org/wiki/Ki%C3%AAn_Giang" TargetMode="External"/><Relationship Id="rId66" Type="http://schemas.openxmlformats.org/officeDocument/2006/relationships/hyperlink" Target="https://vi.wikipedia.org/wiki/%C4%90%E1%BA%AFk_L%E1%BA%AFk" TargetMode="External"/><Relationship Id="rId5" Type="http://schemas.openxmlformats.org/officeDocument/2006/relationships/hyperlink" Target="https://vi.wikipedia.org/wiki/L%C3%A0o_Cai" TargetMode="External"/><Relationship Id="rId61" Type="http://schemas.openxmlformats.org/officeDocument/2006/relationships/hyperlink" Target="https://vi.wikipedia.org/wiki/S%C3%B3c_Tr%C4%83ng" TargetMode="External"/><Relationship Id="rId19" Type="http://schemas.openxmlformats.org/officeDocument/2006/relationships/hyperlink" Target="https://vi.wikipedia.org/wiki/Qu%E1%BA%A3ng_Ninh" TargetMode="External"/><Relationship Id="rId14" Type="http://schemas.openxmlformats.org/officeDocument/2006/relationships/hyperlink" Target="https://vi.wikipedia.org/wiki/Th%C3%A1i_Nguy%C3%AAn" TargetMode="External"/><Relationship Id="rId22" Type="http://schemas.openxmlformats.org/officeDocument/2006/relationships/hyperlink" Target="https://vi.wikipedia.org/wiki/B%E1%BA%AFc_Ninh" TargetMode="External"/><Relationship Id="rId27" Type="http://schemas.openxmlformats.org/officeDocument/2006/relationships/hyperlink" Target="https://vi.wikipedia.org/wiki/Nam_%C4%90%E1%BB%8Bnh" TargetMode="External"/><Relationship Id="rId30" Type="http://schemas.openxmlformats.org/officeDocument/2006/relationships/hyperlink" Target="https://vi.wikipedia.org/wiki/Mi%E1%BB%81n_Trung_(Vi%E1%BB%87t_Nam)" TargetMode="External"/><Relationship Id="rId35" Type="http://schemas.openxmlformats.org/officeDocument/2006/relationships/hyperlink" Target="https://vi.wikipedia.org/wiki/Qu%E1%BA%A3ng_Tr%E1%BB%8B" TargetMode="External"/><Relationship Id="rId43" Type="http://schemas.openxmlformats.org/officeDocument/2006/relationships/hyperlink" Target="https://vi.wikipedia.org/wiki/Ninh_Thu%E1%BA%ADn" TargetMode="External"/><Relationship Id="rId48" Type="http://schemas.openxmlformats.org/officeDocument/2006/relationships/hyperlink" Target="https://vi.wikipedia.org/wiki/B%C3%A0_R%E1%BB%8Ba_-_V%C5%A9ng_T%C3%A0u" TargetMode="External"/><Relationship Id="rId56" Type="http://schemas.openxmlformats.org/officeDocument/2006/relationships/hyperlink" Target="https://vi.wikipedia.org/wiki/%C4%90%E1%BB%93ng_Th%C3%A1p" TargetMode="External"/><Relationship Id="rId64" Type="http://schemas.openxmlformats.org/officeDocument/2006/relationships/hyperlink" Target="https://vi.wikipedia.org/wiki/Kon_Tum" TargetMode="External"/><Relationship Id="rId8" Type="http://schemas.openxmlformats.org/officeDocument/2006/relationships/hyperlink" Target="https://vi.wikipedia.org/wiki/%C4%90i%E1%BB%87n_Bi%C3%AAn" TargetMode="External"/><Relationship Id="rId51" Type="http://schemas.openxmlformats.org/officeDocument/2006/relationships/hyperlink" Target="https://vi.wikipedia.org/wiki/Long_An" TargetMode="External"/><Relationship Id="rId3" Type="http://schemas.openxmlformats.org/officeDocument/2006/relationships/hyperlink" Target="https://vi.wikipedia.org/wiki/Mi%E1%BB%81n_B%E1%BA%AFc_(Vi%E1%BB%87t_Nam)" TargetMode="External"/><Relationship Id="rId12" Type="http://schemas.openxmlformats.org/officeDocument/2006/relationships/hyperlink" Target="https://vi.wikipedia.org/wiki/Tuy%C3%AAn_Quang" TargetMode="External"/><Relationship Id="rId17" Type="http://schemas.openxmlformats.org/officeDocument/2006/relationships/hyperlink" Target="https://vi.wikipedia.org/wiki/L%E1%BA%A1ng_S%C6%A1n" TargetMode="External"/><Relationship Id="rId25" Type="http://schemas.openxmlformats.org/officeDocument/2006/relationships/hyperlink" Target="https://vi.wikipedia.org/wiki/H%E1%BA%A3i_Ph%C3%B2ng" TargetMode="External"/><Relationship Id="rId33" Type="http://schemas.openxmlformats.org/officeDocument/2006/relationships/hyperlink" Target="https://vi.wikipedia.org/wiki/H%C3%A0_T%C4%A9nh" TargetMode="External"/><Relationship Id="rId38" Type="http://schemas.openxmlformats.org/officeDocument/2006/relationships/hyperlink" Target="https://vi.wikipedia.org/wiki/Qu%E1%BA%A3ng_Nam" TargetMode="External"/><Relationship Id="rId46" Type="http://schemas.openxmlformats.org/officeDocument/2006/relationships/hyperlink" Target="https://vi.wikipedia.org/wiki/Th%C3%A0nh_ph%E1%BB%91_H%E1%BB%93_Ch%C3%AD_Minh" TargetMode="External"/><Relationship Id="rId59" Type="http://schemas.openxmlformats.org/officeDocument/2006/relationships/hyperlink" Target="https://vi.wikipedia.org/wiki/C%E1%BA%A7n_Th%C6%A1" TargetMode="External"/><Relationship Id="rId67" Type="http://schemas.openxmlformats.org/officeDocument/2006/relationships/hyperlink" Target="https://vi.wikipedia.org/wiki/%C4%90%E1%BA%AFk_N%C3%B4ng" TargetMode="External"/><Relationship Id="rId20" Type="http://schemas.openxmlformats.org/officeDocument/2006/relationships/hyperlink" Target="https://vi.wikipedia.org/wiki/H%C3%A0_N%E1%BB%99i" TargetMode="External"/><Relationship Id="rId41" Type="http://schemas.openxmlformats.org/officeDocument/2006/relationships/hyperlink" Target="https://vi.wikipedia.org/wiki/Ph%C3%BA_Y%C3%AAn" TargetMode="External"/><Relationship Id="rId54" Type="http://schemas.openxmlformats.org/officeDocument/2006/relationships/hyperlink" Target="https://vi.wikipedia.org/wiki/V%C4%A9nh_Long" TargetMode="External"/><Relationship Id="rId62" Type="http://schemas.openxmlformats.org/officeDocument/2006/relationships/hyperlink" Target="https://vi.wikipedia.org/wiki/B%E1%BA%A1c_Li%C3%AAu" TargetMode="External"/><Relationship Id="rId1" Type="http://schemas.openxmlformats.org/officeDocument/2006/relationships/notesMaster" Target="../notesMasters/notesMaster1.xml"/><Relationship Id="rId6" Type="http://schemas.openxmlformats.org/officeDocument/2006/relationships/hyperlink" Target="https://vi.wikipedia.org/wiki/Y%C3%AAn_B%C3%A1i" TargetMode="External"/><Relationship Id="rId15" Type="http://schemas.openxmlformats.org/officeDocument/2006/relationships/hyperlink" Target="https://vi.wikipedia.org/wiki/B%E1%BA%AFc_K%E1%BA%A1n" TargetMode="External"/><Relationship Id="rId23" Type="http://schemas.openxmlformats.org/officeDocument/2006/relationships/hyperlink" Target="https://vi.wikipedia.org/wiki/H%C6%B0ng_Y%C3%AAn" TargetMode="External"/><Relationship Id="rId28" Type="http://schemas.openxmlformats.org/officeDocument/2006/relationships/hyperlink" Target="https://vi.wikipedia.org/wiki/Ninh_B%C3%ACnh" TargetMode="External"/><Relationship Id="rId36" Type="http://schemas.openxmlformats.org/officeDocument/2006/relationships/hyperlink" Target="https://vi.wikipedia.org/wiki/Th%E1%BB%ABa_Thi%C3%AAn_-_Hu%E1%BA%BF" TargetMode="External"/><Relationship Id="rId49" Type="http://schemas.openxmlformats.org/officeDocument/2006/relationships/hyperlink" Target="https://vi.wikipedia.org/wiki/B%C3%ACnh_D%C6%B0%C6%A1ng" TargetMode="External"/><Relationship Id="rId57" Type="http://schemas.openxmlformats.org/officeDocument/2006/relationships/hyperlink" Target="https://vi.wikipedia.org/wiki/An_Giang" TargetMode="External"/><Relationship Id="rId10" Type="http://schemas.openxmlformats.org/officeDocument/2006/relationships/hyperlink" Target="https://vi.wikipedia.org/wiki/H%C3%B2a_B%C3%ACnh" TargetMode="External"/><Relationship Id="rId31" Type="http://schemas.openxmlformats.org/officeDocument/2006/relationships/hyperlink" Target="https://vi.wikipedia.org/wiki/B%C3%ACnh_Thu%E1%BA%ADn" TargetMode="External"/><Relationship Id="rId44" Type="http://schemas.openxmlformats.org/officeDocument/2006/relationships/hyperlink" Target="https://vi.wikipedia.org/wiki/Mi%E1%BB%81n_Nam_(Vi%E1%BB%87t_Nam)" TargetMode="External"/><Relationship Id="rId52" Type="http://schemas.openxmlformats.org/officeDocument/2006/relationships/hyperlink" Target="https://vi.wikipedia.org/wiki/Ti%E1%BB%81n_Giang" TargetMode="External"/><Relationship Id="rId60" Type="http://schemas.openxmlformats.org/officeDocument/2006/relationships/hyperlink" Target="https://vi.wikipedia.org/wiki/H%E1%BA%ADu_Giang" TargetMode="External"/><Relationship Id="rId65" Type="http://schemas.openxmlformats.org/officeDocument/2006/relationships/hyperlink" Target="https://vi.wikipedia.org/wiki/Gia_Lai" TargetMode="External"/><Relationship Id="rId4" Type="http://schemas.openxmlformats.org/officeDocument/2006/relationships/hyperlink" Target="https://vi.wikipedia.org/wiki/Thanh_H%C3%B3a" TargetMode="External"/><Relationship Id="rId9" Type="http://schemas.openxmlformats.org/officeDocument/2006/relationships/hyperlink" Target="https://vi.wikipedia.org/wiki/S%C6%A1n_La" TargetMode="External"/><Relationship Id="rId13" Type="http://schemas.openxmlformats.org/officeDocument/2006/relationships/hyperlink" Target="https://vi.wikipedia.org/wiki/Ph%C3%BA_Th%E1%BB%8D" TargetMode="External"/><Relationship Id="rId18" Type="http://schemas.openxmlformats.org/officeDocument/2006/relationships/hyperlink" Target="https://vi.wikipedia.org/wiki/B%E1%BA%AFc_Giang" TargetMode="External"/><Relationship Id="rId39" Type="http://schemas.openxmlformats.org/officeDocument/2006/relationships/hyperlink" Target="https://vi.wikipedia.org/wiki/Qu%E1%BA%A3ng_Ng%C3%A3i" TargetMode="Externa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2" Type="http://schemas.openxmlformats.org/officeDocument/2006/relationships/slide" Target="../slides/slide14.xml"/><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8" Type="http://schemas.openxmlformats.org/officeDocument/2006/relationships/hyperlink" Target="https://vi.wikipedia.org/wiki/S%C3%B4ng_Donau" TargetMode="External"/><Relationship Id="rId13" Type="http://schemas.openxmlformats.org/officeDocument/2006/relationships/hyperlink" Target="https://vi.wikipedia.org/wiki/S%C3%B4ng_H%E1%BA%B1ng" TargetMode="External"/><Relationship Id="rId3" Type="http://schemas.openxmlformats.org/officeDocument/2006/relationships/hyperlink" Target="https://vi.wikipedia.org/w/index.php?title=S%C3%B4ng_Brazos&amp;action=edit&amp;redlink=1" TargetMode="External"/><Relationship Id="rId7" Type="http://schemas.openxmlformats.org/officeDocument/2006/relationships/hyperlink" Target="https://vi.wikipedia.org/wiki/S%C3%B4ng_Saint_Lawrence" TargetMode="External"/><Relationship Id="rId12" Type="http://schemas.openxmlformats.org/officeDocument/2006/relationships/hyperlink" Target="https://vi.wikipedia.org/wiki/Ho%C3%A0ng_H%C3%A0" TargetMode="External"/><Relationship Id="rId17" Type="http://schemas.openxmlformats.org/officeDocument/2006/relationships/hyperlink" Target="https://vi.wikipedia.org/wiki/S%C3%B4ng_Nin" TargetMode="External"/><Relationship Id="rId2" Type="http://schemas.openxmlformats.org/officeDocument/2006/relationships/slide" Target="../slides/slide15.xml"/><Relationship Id="rId16" Type="http://schemas.openxmlformats.org/officeDocument/2006/relationships/hyperlink" Target="https://vi.wikipedia.org/wiki/S%C3%B4ng_%E1%BA%A4n" TargetMode="External"/><Relationship Id="rId1" Type="http://schemas.openxmlformats.org/officeDocument/2006/relationships/notesMaster" Target="../notesMasters/notesMaster1.xml"/><Relationship Id="rId6" Type="http://schemas.openxmlformats.org/officeDocument/2006/relationships/hyperlink" Target="https://vi.wikipedia.org/wiki/S%C3%B4ng_Mississippi" TargetMode="External"/><Relationship Id="rId11" Type="http://schemas.openxmlformats.org/officeDocument/2006/relationships/hyperlink" Target="https://vi.wikipedia.org/wiki/S%C3%B4ng_Paran%C3%A1" TargetMode="External"/><Relationship Id="rId5" Type="http://schemas.openxmlformats.org/officeDocument/2006/relationships/hyperlink" Target="https://vi.wikipedia.org/wiki/Ebro" TargetMode="External"/><Relationship Id="rId15" Type="http://schemas.openxmlformats.org/officeDocument/2006/relationships/hyperlink" Target="https://vi.wikipedia.org/wiki/Euphrates" TargetMode="External"/><Relationship Id="rId10" Type="http://schemas.openxmlformats.org/officeDocument/2006/relationships/hyperlink" Target="https://vi.wikipedia.org/wiki/S%C3%B4ng_Thames" TargetMode="External"/><Relationship Id="rId4" Type="http://schemas.openxmlformats.org/officeDocument/2006/relationships/hyperlink" Target="https://vi.wikipedia.org/w/index.php?title=S%C3%B4ng_Trinity&amp;action=edit&amp;redlink=1" TargetMode="External"/><Relationship Id="rId9" Type="http://schemas.openxmlformats.org/officeDocument/2006/relationships/hyperlink" Target="https://vi.wikipedia.org/wiki/S%C3%B4ng_Ohio" TargetMode="External"/><Relationship Id="rId14" Type="http://schemas.openxmlformats.org/officeDocument/2006/relationships/hyperlink" Target="https://vi.wikipedia.org/wiki/Tigris" TargetMode="External"/></Relationships>
</file>

<file path=ppt/notesSlides/_rels/notesSlide15.xml.rels><?xml version="1.0" encoding="UTF-8" standalone="yes"?>
<Relationships xmlns="http://schemas.openxmlformats.org/package/2006/relationships"><Relationship Id="rId3" Type="http://schemas.openxmlformats.org/officeDocument/2006/relationships/hyperlink" Target="https://vi.wikipedia.org/wiki/S%C3%B4ng_H%E1%BB%93ng" TargetMode="External"/><Relationship Id="rId2" Type="http://schemas.openxmlformats.org/officeDocument/2006/relationships/slide" Target="../slides/slide16.xml"/><Relationship Id="rId1" Type="http://schemas.openxmlformats.org/officeDocument/2006/relationships/notesMaster" Target="../notesMasters/notesMaster1.xml"/><Relationship Id="rId4" Type="http://schemas.openxmlformats.org/officeDocument/2006/relationships/hyperlink" Target="https://vi.wikipedia.org/wiki/S%C3%B4ng_Th%C3%A1i_B%C3%ACnh" TargetMode="External"/></Relationships>
</file>

<file path=ppt/notesSlides/_rels/notesSlide16.xml.rels><?xml version="1.0" encoding="UTF-8" standalone="yes"?>
<Relationships xmlns="http://schemas.openxmlformats.org/package/2006/relationships"><Relationship Id="rId2" Type="http://schemas.openxmlformats.org/officeDocument/2006/relationships/slide" Target="../slides/slide17.xml"/><Relationship Id="rId1" Type="http://schemas.openxmlformats.org/officeDocument/2006/relationships/notesMaster" Target="../notesMasters/notesMaster1.xml"/></Relationships>
</file>

<file path=ppt/notesSlides/_rels/notesSlide17.xml.rels><?xml version="1.0" encoding="UTF-8" standalone="yes"?>
<Relationships xmlns="http://schemas.openxmlformats.org/package/2006/relationships"><Relationship Id="rId2" Type="http://schemas.openxmlformats.org/officeDocument/2006/relationships/slide" Target="../slides/slide18.xml"/><Relationship Id="rId1" Type="http://schemas.openxmlformats.org/officeDocument/2006/relationships/notesMaster" Target="../notesMasters/notesMaster1.xml"/></Relationships>
</file>

<file path=ppt/notesSlides/_rels/notesSlide18.xml.rels><?xml version="1.0" encoding="UTF-8" standalone="yes"?>
<Relationships xmlns="http://schemas.openxmlformats.org/package/2006/relationships"><Relationship Id="rId2" Type="http://schemas.openxmlformats.org/officeDocument/2006/relationships/slide" Target="../slides/slide19.xml"/><Relationship Id="rId1" Type="http://schemas.openxmlformats.org/officeDocument/2006/relationships/notesMaster" Target="../notesMasters/notesMaster1.xml"/></Relationships>
</file>

<file path=ppt/notesSlides/_rels/notesSlide19.xml.rels><?xml version="1.0" encoding="UTF-8" standalone="yes"?>
<Relationships xmlns="http://schemas.openxmlformats.org/package/2006/relationships"><Relationship Id="rId2" Type="http://schemas.openxmlformats.org/officeDocument/2006/relationships/slide" Target="../slides/slide20.xml"/><Relationship Id="rId1" Type="http://schemas.openxmlformats.org/officeDocument/2006/relationships/notesMaster" Target="../notesMasters/notesMaster1.xml"/></Relationships>
</file>

<file path=ppt/notesSlides/_rels/notesSlide20.xml.rels><?xml version="1.0" encoding="UTF-8" standalone="yes"?>
<Relationships xmlns="http://schemas.openxmlformats.org/package/2006/relationships"><Relationship Id="rId2" Type="http://schemas.openxmlformats.org/officeDocument/2006/relationships/slide" Target="../slides/slide21.xml"/><Relationship Id="rId1" Type="http://schemas.openxmlformats.org/officeDocument/2006/relationships/notesMaster" Target="../notesMasters/notesMaster1.xml"/></Relationships>
</file>

<file path=ppt/notesSlides/_rels/notesSlide21.xml.rels><?xml version="1.0" encoding="UTF-8" standalone="yes"?>
<Relationships xmlns="http://schemas.openxmlformats.org/package/2006/relationships"><Relationship Id="rId2" Type="http://schemas.openxmlformats.org/officeDocument/2006/relationships/slide" Target="../slides/slide22.xml"/><Relationship Id="rId1" Type="http://schemas.openxmlformats.org/officeDocument/2006/relationships/notesMaster" Target="../notesMasters/notesMaster1.xml"/></Relationships>
</file>

<file path=ppt/notesSlides/_rels/notesSlide22.xml.rels><?xml version="1.0" encoding="UTF-8" standalone="yes"?>
<Relationships xmlns="http://schemas.openxmlformats.org/package/2006/relationships"><Relationship Id="rId2" Type="http://schemas.openxmlformats.org/officeDocument/2006/relationships/slide" Target="../slides/slide24.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vi-VN" b="1" dirty="0" smtClean="0"/>
              <a:t>Sông Hồng</a:t>
            </a:r>
            <a:r>
              <a:rPr lang="vi-VN" dirty="0" smtClean="0"/>
              <a:t> có tổng chiều dài là 1,149</a:t>
            </a:r>
            <a:r>
              <a:rPr lang="vi-VN" baseline="30000" dirty="0" smtClean="0">
                <a:hlinkClick r:id="rId3"/>
              </a:rPr>
              <a:t>[1]</a:t>
            </a:r>
            <a:r>
              <a:rPr lang="vi-VN" dirty="0" smtClean="0"/>
              <a:t> </a:t>
            </a:r>
            <a:r>
              <a:rPr lang="vi-VN" dirty="0" smtClean="0">
                <a:hlinkClick r:id="rId4" tooltip="Kilômét"/>
              </a:rPr>
              <a:t>km</a:t>
            </a:r>
            <a:r>
              <a:rPr lang="vi-VN" dirty="0" smtClean="0"/>
              <a:t> bắt nguồn từ </a:t>
            </a:r>
            <a:r>
              <a:rPr lang="vi-VN" dirty="0" smtClean="0">
                <a:hlinkClick r:id="rId5" tooltip="Trung Quốc"/>
              </a:rPr>
              <a:t>Trung Quốc</a:t>
            </a:r>
            <a:r>
              <a:rPr lang="vi-VN" dirty="0" smtClean="0"/>
              <a:t> chảy qua </a:t>
            </a:r>
            <a:r>
              <a:rPr lang="vi-VN" dirty="0" smtClean="0">
                <a:hlinkClick r:id="rId6" tooltip="Việt Nam"/>
              </a:rPr>
              <a:t>Việt Nam</a:t>
            </a:r>
            <a:r>
              <a:rPr lang="vi-VN" dirty="0" smtClean="0"/>
              <a:t> và đổ ra </a:t>
            </a:r>
            <a:r>
              <a:rPr lang="vi-VN" dirty="0" smtClean="0">
                <a:hlinkClick r:id="rId7" tooltip="Biển Đông"/>
              </a:rPr>
              <a:t>biển Đông</a:t>
            </a:r>
            <a:r>
              <a:rPr lang="vi-VN" dirty="0" smtClean="0"/>
              <a:t>. Đoạn chảy trên đất Việt Nam dài 510 km</a:t>
            </a:r>
            <a:r>
              <a:rPr lang="vi-VN" baseline="30000" dirty="0" smtClean="0">
                <a:hlinkClick r:id="rId8"/>
              </a:rPr>
              <a:t>[2]</a:t>
            </a:r>
            <a:r>
              <a:rPr lang="vi-VN" dirty="0" smtClean="0"/>
              <a:t>. Đây là dòng sông quan trọng của nền văn hóa lúa nước Việt Nam. </a:t>
            </a:r>
            <a:endParaRPr lang="en-US" dirty="0" smtClean="0"/>
          </a:p>
          <a:p>
            <a:r>
              <a:rPr lang="en-US" b="1" dirty="0" err="1" smtClean="0"/>
              <a:t>Sông</a:t>
            </a:r>
            <a:r>
              <a:rPr lang="en-US" b="1" baseline="0" dirty="0" smtClean="0"/>
              <a:t> </a:t>
            </a:r>
            <a:r>
              <a:rPr lang="en-US" b="1" baseline="0" dirty="0" err="1" smtClean="0"/>
              <a:t>hồng</a:t>
            </a:r>
            <a:r>
              <a:rPr lang="en-US" b="1" baseline="0" dirty="0" smtClean="0"/>
              <a:t> </a:t>
            </a:r>
            <a:r>
              <a:rPr lang="en-US" baseline="0" dirty="0" smtClean="0"/>
              <a:t>: </a:t>
            </a:r>
            <a:r>
              <a:rPr lang="vi-VN" b="1" dirty="0" smtClean="0"/>
              <a:t>Hồng Hà, hay sông Cái. </a:t>
            </a:r>
            <a:r>
              <a:rPr lang="vi-VN" dirty="0" smtClean="0"/>
              <a:t>Đoạn chảy trên lãnh thổ</a:t>
            </a:r>
            <a:endParaRPr lang="en-US" dirty="0" smtClean="0"/>
          </a:p>
          <a:p>
            <a:pPr marL="171450" indent="-171450">
              <a:buFont typeface="Wingdings" panose="05000000000000000000" pitchFamily="2" charset="2"/>
              <a:buChar char="Ø"/>
            </a:pPr>
            <a:r>
              <a:rPr lang="en-US" dirty="0" smtClean="0"/>
              <a:t>T</a:t>
            </a:r>
            <a:r>
              <a:rPr lang="vi-VN" dirty="0" smtClean="0"/>
              <a:t>rung Quốc được gọi là </a:t>
            </a:r>
            <a:r>
              <a:rPr lang="vi-VN" b="1" dirty="0" smtClean="0"/>
              <a:t>Nguyên Giang</a:t>
            </a:r>
            <a:r>
              <a:rPr lang="vi-VN" dirty="0" smtClean="0"/>
              <a:t>.</a:t>
            </a:r>
            <a:r>
              <a:rPr lang="en-US" dirty="0" smtClean="0"/>
              <a:t> </a:t>
            </a:r>
            <a:r>
              <a:rPr lang="vi-VN" b="1" dirty="0" smtClean="0"/>
              <a:t>Đoạn qua Hà Nộ</a:t>
            </a:r>
            <a:r>
              <a:rPr lang="vi-VN" dirty="0" smtClean="0"/>
              <a:t>i còn gọi là </a:t>
            </a:r>
            <a:r>
              <a:rPr lang="vi-VN" b="1" i="1" dirty="0" smtClean="0"/>
              <a:t>Nhĩ Hà hoặc Nhị Hà</a:t>
            </a:r>
            <a:r>
              <a:rPr lang="vi-VN" dirty="0" smtClean="0"/>
              <a:t>. Lịch sử Việt còn ghi sông với tên Phú Lương.</a:t>
            </a:r>
            <a:endParaRPr lang="en-US" dirty="0" smtClean="0"/>
          </a:p>
          <a:p>
            <a:pPr marL="171450" indent="-171450">
              <a:buFont typeface="Wingdings" panose="05000000000000000000" pitchFamily="2" charset="2"/>
              <a:buChar char="Ø"/>
            </a:pPr>
            <a:r>
              <a:rPr lang="vi-VN" b="1" dirty="0" smtClean="0"/>
              <a:t>Đoạn chảy từ Lào Cai đến "ngã ba Hạc" </a:t>
            </a:r>
            <a:r>
              <a:rPr lang="en-US" b="1" dirty="0" smtClean="0">
                <a:sym typeface="Wingdings" panose="05000000000000000000" pitchFamily="2" charset="2"/>
              </a:rPr>
              <a:t> </a:t>
            </a:r>
            <a:r>
              <a:rPr lang="vi-VN" b="1" dirty="0" smtClean="0"/>
              <a:t>ở Việt Trì (Phú Thọ</a:t>
            </a:r>
            <a:r>
              <a:rPr lang="vi-VN" dirty="0" smtClean="0"/>
              <a:t>) được gọi là </a:t>
            </a:r>
            <a:r>
              <a:rPr lang="vi-VN" b="1" dirty="0" smtClean="0"/>
              <a:t>sông Thao</a:t>
            </a:r>
            <a:endParaRPr lang="en-US" b="1" dirty="0" smtClean="0"/>
          </a:p>
          <a:p>
            <a:r>
              <a:rPr lang="vi-VN" b="1" dirty="0" smtClean="0"/>
              <a:t>Sông Cửu Long (Mê Kông)</a:t>
            </a:r>
            <a:r>
              <a:rPr lang="vi-VN" dirty="0" smtClean="0"/>
              <a:t> lớn nhất ở nước ta. Sông đổ ra biển bằng 9 cửa nên còn được gọi là sông Cửu Long. </a:t>
            </a:r>
            <a:endParaRPr lang="en-US" dirty="0" smtClean="0"/>
          </a:p>
          <a:p>
            <a:r>
              <a:rPr lang="en-US" b="1" dirty="0" err="1" smtClean="0">
                <a:hlinkClick r:id="rId9" tooltip="Sông"/>
              </a:rPr>
              <a:t>Sông</a:t>
            </a:r>
            <a:r>
              <a:rPr lang="en-US" b="1" dirty="0" smtClean="0"/>
              <a:t> </a:t>
            </a:r>
            <a:r>
              <a:rPr lang="en-US" b="1" dirty="0" err="1" smtClean="0"/>
              <a:t>Mê</a:t>
            </a:r>
            <a:r>
              <a:rPr lang="en-US" b="1" dirty="0" smtClean="0"/>
              <a:t> </a:t>
            </a:r>
            <a:r>
              <a:rPr lang="en-US" b="1" dirty="0" err="1" smtClean="0"/>
              <a:t>Kông</a:t>
            </a:r>
            <a:r>
              <a:rPr lang="en-US" dirty="0" smtClean="0"/>
              <a:t> </a:t>
            </a:r>
            <a:r>
              <a:rPr lang="en-US" dirty="0" err="1" smtClean="0"/>
              <a:t>là</a:t>
            </a:r>
            <a:r>
              <a:rPr lang="en-US" dirty="0" smtClean="0"/>
              <a:t> </a:t>
            </a:r>
            <a:r>
              <a:rPr lang="en-US" dirty="0" err="1" smtClean="0"/>
              <a:t>một</a:t>
            </a:r>
            <a:r>
              <a:rPr lang="en-US" dirty="0" smtClean="0"/>
              <a:t> </a:t>
            </a:r>
            <a:r>
              <a:rPr lang="en-US" dirty="0" err="1" smtClean="0"/>
              <a:t>trong</a:t>
            </a:r>
            <a:r>
              <a:rPr lang="en-US" dirty="0" smtClean="0"/>
              <a:t> </a:t>
            </a:r>
            <a:r>
              <a:rPr lang="en-US" dirty="0" err="1" smtClean="0"/>
              <a:t>những</a:t>
            </a:r>
            <a:r>
              <a:rPr lang="en-US" dirty="0" smtClean="0"/>
              <a:t> con </a:t>
            </a:r>
            <a:r>
              <a:rPr lang="en-US" dirty="0" err="1" smtClean="0"/>
              <a:t>sông</a:t>
            </a:r>
            <a:r>
              <a:rPr lang="en-US" dirty="0" smtClean="0"/>
              <a:t> </a:t>
            </a:r>
            <a:r>
              <a:rPr lang="en-US" dirty="0" err="1" smtClean="0"/>
              <a:t>lớn</a:t>
            </a:r>
            <a:r>
              <a:rPr lang="en-US" dirty="0" smtClean="0"/>
              <a:t> </a:t>
            </a:r>
            <a:r>
              <a:rPr lang="en-US" dirty="0" err="1" smtClean="0"/>
              <a:t>nhất</a:t>
            </a:r>
            <a:r>
              <a:rPr lang="en-US" dirty="0" smtClean="0"/>
              <a:t> </a:t>
            </a:r>
            <a:r>
              <a:rPr lang="en-US" dirty="0" err="1" smtClean="0"/>
              <a:t>trên</a:t>
            </a:r>
            <a:r>
              <a:rPr lang="en-US" dirty="0" smtClean="0"/>
              <a:t> </a:t>
            </a:r>
            <a:r>
              <a:rPr lang="en-US" dirty="0" err="1" smtClean="0"/>
              <a:t>thế</a:t>
            </a:r>
            <a:r>
              <a:rPr lang="en-US" dirty="0" smtClean="0"/>
              <a:t> </a:t>
            </a:r>
            <a:r>
              <a:rPr lang="en-US" dirty="0" err="1" smtClean="0"/>
              <a:t>giới</a:t>
            </a:r>
            <a:r>
              <a:rPr lang="en-US" dirty="0" smtClean="0"/>
              <a:t>, </a:t>
            </a:r>
            <a:r>
              <a:rPr lang="en-US" dirty="0" err="1" smtClean="0"/>
              <a:t>bắt</a:t>
            </a:r>
            <a:r>
              <a:rPr lang="en-US" dirty="0" smtClean="0"/>
              <a:t> </a:t>
            </a:r>
            <a:r>
              <a:rPr lang="en-US" dirty="0" err="1" smtClean="0"/>
              <a:t>nguồn</a:t>
            </a:r>
            <a:r>
              <a:rPr lang="en-US" dirty="0" smtClean="0"/>
              <a:t> </a:t>
            </a:r>
            <a:r>
              <a:rPr lang="en-US" dirty="0" err="1" smtClean="0"/>
              <a:t>từ</a:t>
            </a:r>
            <a:r>
              <a:rPr lang="en-US" dirty="0" smtClean="0"/>
              <a:t> </a:t>
            </a:r>
            <a:r>
              <a:rPr lang="en-US" dirty="0" err="1" smtClean="0"/>
              <a:t>Tây</a:t>
            </a:r>
            <a:r>
              <a:rPr lang="en-US" dirty="0" smtClean="0"/>
              <a:t> </a:t>
            </a:r>
            <a:r>
              <a:rPr lang="en-US" dirty="0" err="1" smtClean="0"/>
              <a:t>Tạng</a:t>
            </a:r>
            <a:r>
              <a:rPr lang="en-US" dirty="0" smtClean="0"/>
              <a:t>, </a:t>
            </a:r>
            <a:r>
              <a:rPr lang="en-US" dirty="0" err="1" smtClean="0"/>
              <a:t>chảy</a:t>
            </a:r>
            <a:r>
              <a:rPr lang="en-US" dirty="0" smtClean="0"/>
              <a:t> qua </a:t>
            </a:r>
            <a:r>
              <a:rPr lang="en-US" dirty="0" err="1" smtClean="0"/>
              <a:t>Trung</a:t>
            </a:r>
            <a:r>
              <a:rPr lang="en-US" dirty="0" smtClean="0"/>
              <a:t> </a:t>
            </a:r>
            <a:r>
              <a:rPr lang="en-US" dirty="0" err="1" smtClean="0"/>
              <a:t>Quốc</a:t>
            </a:r>
            <a:r>
              <a:rPr lang="en-US" dirty="0" smtClean="0"/>
              <a:t>, </a:t>
            </a:r>
            <a:r>
              <a:rPr lang="en-US" dirty="0" err="1" smtClean="0">
                <a:hlinkClick r:id="rId10" tooltip="Lào"/>
              </a:rPr>
              <a:t>Lào</a:t>
            </a:r>
            <a:r>
              <a:rPr lang="en-US" dirty="0" smtClean="0"/>
              <a:t>, </a:t>
            </a:r>
            <a:r>
              <a:rPr lang="en-US" dirty="0" err="1" smtClean="0">
                <a:hlinkClick r:id="rId11" tooltip="Myanma"/>
              </a:rPr>
              <a:t>Myanma</a:t>
            </a:r>
            <a:r>
              <a:rPr lang="en-US" dirty="0" smtClean="0"/>
              <a:t>, </a:t>
            </a:r>
            <a:r>
              <a:rPr lang="en-US" dirty="0" err="1" smtClean="0">
                <a:hlinkClick r:id="rId12" tooltip="Thái Lan"/>
              </a:rPr>
              <a:t>Thái</a:t>
            </a:r>
            <a:r>
              <a:rPr lang="en-US" dirty="0" smtClean="0">
                <a:hlinkClick r:id="rId12" tooltip="Thái Lan"/>
              </a:rPr>
              <a:t> Lan</a:t>
            </a:r>
            <a:r>
              <a:rPr lang="en-US" dirty="0" smtClean="0"/>
              <a:t>, </a:t>
            </a:r>
            <a:r>
              <a:rPr lang="en-US" dirty="0" err="1" smtClean="0">
                <a:hlinkClick r:id="rId13" tooltip="Campuchia"/>
              </a:rPr>
              <a:t>Campuchia</a:t>
            </a:r>
            <a:r>
              <a:rPr lang="en-US" dirty="0" smtClean="0"/>
              <a:t> </a:t>
            </a:r>
            <a:r>
              <a:rPr lang="en-US" dirty="0" err="1" smtClean="0"/>
              <a:t>và</a:t>
            </a:r>
            <a:r>
              <a:rPr lang="en-US" dirty="0" smtClean="0"/>
              <a:t> </a:t>
            </a:r>
            <a:r>
              <a:rPr lang="en-US" dirty="0" err="1" smtClean="0"/>
              <a:t>đổ</a:t>
            </a:r>
            <a:r>
              <a:rPr lang="en-US" dirty="0" smtClean="0"/>
              <a:t> </a:t>
            </a:r>
            <a:r>
              <a:rPr lang="en-US" dirty="0" err="1" smtClean="0"/>
              <a:t>ra</a:t>
            </a:r>
            <a:r>
              <a:rPr lang="en-US" dirty="0" smtClean="0"/>
              <a:t> </a:t>
            </a:r>
            <a:r>
              <a:rPr lang="en-US" dirty="0" err="1" smtClean="0">
                <a:hlinkClick r:id="rId7" tooltip="Biển Đông"/>
              </a:rPr>
              <a:t>Biển</a:t>
            </a:r>
            <a:r>
              <a:rPr lang="en-US" dirty="0" smtClean="0">
                <a:hlinkClick r:id="rId7" tooltip="Biển Đông"/>
              </a:rPr>
              <a:t> </a:t>
            </a:r>
            <a:r>
              <a:rPr lang="en-US" dirty="0" err="1" smtClean="0">
                <a:hlinkClick r:id="rId7" tooltip="Biển Đông"/>
              </a:rPr>
              <a:t>Đông</a:t>
            </a:r>
            <a:r>
              <a:rPr lang="en-US" dirty="0" smtClean="0"/>
              <a:t> ở </a:t>
            </a:r>
            <a:r>
              <a:rPr lang="en-US" dirty="0" err="1" smtClean="0">
                <a:hlinkClick r:id="rId6" tooltip="Việt Nam"/>
              </a:rPr>
              <a:t>Việt</a:t>
            </a:r>
            <a:r>
              <a:rPr lang="en-US" dirty="0" smtClean="0">
                <a:hlinkClick r:id="rId6" tooltip="Việt Nam"/>
              </a:rPr>
              <a:t> Nam</a:t>
            </a:r>
            <a:r>
              <a:rPr lang="en-US" dirty="0" smtClean="0"/>
              <a:t>. </a:t>
            </a:r>
            <a:r>
              <a:rPr lang="en-US" dirty="0" smtClean="0">
                <a:sym typeface="Wingdings" panose="05000000000000000000" pitchFamily="2" charset="2"/>
              </a:rPr>
              <a:t> </a:t>
            </a:r>
            <a:r>
              <a:rPr lang="vi-VN" dirty="0" smtClean="0"/>
              <a:t>Tính theo độ dài đứng thứ 12 (thứ 7 tại </a:t>
            </a:r>
            <a:r>
              <a:rPr lang="vi-VN" dirty="0" smtClean="0">
                <a:hlinkClick r:id="rId14" tooltip="Châu Á"/>
              </a:rPr>
              <a:t>châu Á</a:t>
            </a:r>
            <a:r>
              <a:rPr lang="vi-VN" dirty="0" smtClean="0"/>
              <a:t>), còn tính theo </a:t>
            </a:r>
            <a:r>
              <a:rPr lang="vi-VN" dirty="0" smtClean="0">
                <a:hlinkClick r:id="rId15" tooltip="Lưu lượng nước"/>
              </a:rPr>
              <a:t>lưu lượng nước</a:t>
            </a:r>
            <a:r>
              <a:rPr lang="vi-VN" dirty="0" smtClean="0"/>
              <a:t> đứng thứ 10 trên thế giớ</a:t>
            </a:r>
            <a:endParaRPr lang="en-US" dirty="0" smtClean="0"/>
          </a:p>
          <a:p>
            <a:r>
              <a:rPr lang="en-US" dirty="0" smtClean="0">
                <a:sym typeface="Wingdings" panose="05000000000000000000" pitchFamily="2" charset="2"/>
              </a:rPr>
              <a:t> </a:t>
            </a:r>
            <a:r>
              <a:rPr lang="vi-VN" dirty="0" smtClean="0"/>
              <a:t> </a:t>
            </a:r>
            <a:r>
              <a:rPr lang="vi-VN" b="1" u="none" dirty="0" smtClean="0">
                <a:solidFill>
                  <a:schemeClr val="tx1"/>
                </a:solidFill>
                <a:hlinkClick r:id="rId16" tooltip="Giao thông"/>
              </a:rPr>
              <a:t>Giao thông</a:t>
            </a:r>
            <a:r>
              <a:rPr lang="vi-VN" b="1" u="none" dirty="0" smtClean="0">
                <a:solidFill>
                  <a:schemeClr val="tx1"/>
                </a:solidFill>
              </a:rPr>
              <a:t> bằng </a:t>
            </a:r>
            <a:r>
              <a:rPr lang="vi-VN" b="1" u="none" dirty="0" smtClean="0">
                <a:solidFill>
                  <a:schemeClr val="tx1"/>
                </a:solidFill>
                <a:hlinkClick r:id="rId17" tooltip="Đường thủy"/>
              </a:rPr>
              <a:t>đường thủy</a:t>
            </a:r>
            <a:r>
              <a:rPr lang="vi-VN" b="1" u="none" dirty="0" smtClean="0">
                <a:solidFill>
                  <a:schemeClr val="tx1"/>
                </a:solidFill>
              </a:rPr>
              <a:t> trên sông Mê Kông </a:t>
            </a:r>
            <a:r>
              <a:rPr lang="vi-VN" b="0" u="none" dirty="0" smtClean="0">
                <a:solidFill>
                  <a:schemeClr val="tx1"/>
                </a:solidFill>
              </a:rPr>
              <a:t>gặp nhiều khó khăn do </a:t>
            </a:r>
            <a:r>
              <a:rPr lang="vi-VN" b="0" u="none" dirty="0" smtClean="0">
                <a:solidFill>
                  <a:schemeClr val="tx1"/>
                </a:solidFill>
                <a:hlinkClick r:id="rId18" tooltip="Dòng chảy (trang chưa được viết)"/>
              </a:rPr>
              <a:t>dòng chảy</a:t>
            </a:r>
            <a:r>
              <a:rPr lang="vi-VN" b="0" u="none" dirty="0" smtClean="0">
                <a:solidFill>
                  <a:schemeClr val="tx1"/>
                </a:solidFill>
              </a:rPr>
              <a:t> bị thay đổi nhiều theo </a:t>
            </a:r>
            <a:r>
              <a:rPr lang="vi-VN" b="0" u="none" dirty="0" smtClean="0">
                <a:solidFill>
                  <a:schemeClr val="tx1"/>
                </a:solidFill>
                <a:hlinkClick r:id="rId19" tooltip="Mùa"/>
              </a:rPr>
              <a:t>mùa</a:t>
            </a:r>
            <a:r>
              <a:rPr lang="vi-VN" b="0" u="none" dirty="0" smtClean="0">
                <a:solidFill>
                  <a:schemeClr val="tx1"/>
                </a:solidFill>
              </a:rPr>
              <a:t>, các đoạn chảy xiết và các </a:t>
            </a:r>
            <a:r>
              <a:rPr lang="vi-VN" b="0" u="none" dirty="0" smtClean="0">
                <a:solidFill>
                  <a:schemeClr val="tx1"/>
                </a:solidFill>
                <a:hlinkClick r:id="rId20" tooltip="Thác"/>
              </a:rPr>
              <a:t>thác nước</a:t>
            </a:r>
            <a:r>
              <a:rPr lang="vi-VN" b="0" u="none" dirty="0" smtClean="0">
                <a:solidFill>
                  <a:schemeClr val="tx1"/>
                </a:solidFill>
              </a:rPr>
              <a:t> cao. So với tiềm năng to lớn nếu được khai thác đúng mức, hiện nay, chỉ một phần nhỏ của sông được dùng trong việc </a:t>
            </a:r>
            <a:r>
              <a:rPr lang="vi-VN" b="0" u="none" dirty="0" smtClean="0">
                <a:solidFill>
                  <a:schemeClr val="tx1"/>
                </a:solidFill>
                <a:hlinkClick r:id="rId21" tooltip="Dẫn thủy nhập điền (trang chưa được viết)"/>
              </a:rPr>
              <a:t>dẫn thủy nhập điền</a:t>
            </a:r>
            <a:r>
              <a:rPr lang="vi-VN" b="0" u="none" dirty="0" smtClean="0">
                <a:solidFill>
                  <a:schemeClr val="tx1"/>
                </a:solidFill>
              </a:rPr>
              <a:t> và tạo năng lực </a:t>
            </a:r>
            <a:r>
              <a:rPr lang="vi-VN" b="0" u="none" dirty="0" smtClean="0">
                <a:solidFill>
                  <a:schemeClr val="tx1"/>
                </a:solidFill>
                <a:hlinkClick r:id="rId22" tooltip="Thủy điện"/>
              </a:rPr>
              <a:t>thủy điện</a:t>
            </a:r>
            <a:r>
              <a:rPr lang="vi-VN" b="0" u="none" dirty="0" smtClean="0">
                <a:solidFill>
                  <a:schemeClr val="tx1"/>
                </a:solidFill>
              </a:rPr>
              <a:t>.</a:t>
            </a:r>
            <a:endParaRPr lang="en-US" b="0" u="none" dirty="0" smtClean="0">
              <a:solidFill>
                <a:schemeClr val="tx1"/>
              </a:solidFill>
            </a:endParaRPr>
          </a:p>
          <a:p>
            <a:r>
              <a:rPr lang="en-US" b="1" dirty="0" err="1" smtClean="0"/>
              <a:t>Sông</a:t>
            </a:r>
            <a:r>
              <a:rPr lang="en-US" b="1" dirty="0" smtClean="0"/>
              <a:t> </a:t>
            </a:r>
            <a:r>
              <a:rPr lang="en-US" b="1" dirty="0" err="1" smtClean="0"/>
              <a:t>Đồng</a:t>
            </a:r>
            <a:r>
              <a:rPr lang="en-US" b="1" dirty="0" smtClean="0"/>
              <a:t> </a:t>
            </a:r>
            <a:r>
              <a:rPr lang="en-US" b="1" dirty="0" err="1" smtClean="0"/>
              <a:t>Nai</a:t>
            </a:r>
            <a:r>
              <a:rPr lang="en-US" b="1" dirty="0" smtClean="0"/>
              <a:t> </a:t>
            </a:r>
            <a:r>
              <a:rPr lang="en-US" dirty="0" err="1" smtClean="0"/>
              <a:t>khởi</a:t>
            </a:r>
            <a:r>
              <a:rPr lang="en-US" dirty="0" smtClean="0"/>
              <a:t> </a:t>
            </a:r>
            <a:r>
              <a:rPr lang="en-US" dirty="0" err="1" smtClean="0"/>
              <a:t>nguồn</a:t>
            </a:r>
            <a:r>
              <a:rPr lang="en-US" dirty="0" smtClean="0"/>
              <a:t> </a:t>
            </a:r>
            <a:r>
              <a:rPr lang="en-US" dirty="0" err="1" smtClean="0"/>
              <a:t>từ</a:t>
            </a:r>
            <a:r>
              <a:rPr lang="en-US" dirty="0" smtClean="0"/>
              <a:t> </a:t>
            </a:r>
            <a:r>
              <a:rPr lang="en-US" dirty="0" err="1" smtClean="0"/>
              <a:t>Langbiang</a:t>
            </a:r>
            <a:r>
              <a:rPr lang="en-US" dirty="0" smtClean="0"/>
              <a:t> (</a:t>
            </a:r>
            <a:r>
              <a:rPr lang="en-US" dirty="0" err="1" smtClean="0"/>
              <a:t>Lâm</a:t>
            </a:r>
            <a:r>
              <a:rPr lang="en-US" dirty="0" smtClean="0"/>
              <a:t> </a:t>
            </a:r>
            <a:r>
              <a:rPr lang="en-US" dirty="0" err="1" smtClean="0"/>
              <a:t>Đồng</a:t>
            </a:r>
            <a:r>
              <a:rPr lang="en-US" dirty="0" smtClean="0"/>
              <a:t>), </a:t>
            </a:r>
            <a:r>
              <a:rPr lang="en-US" dirty="0" err="1" smtClean="0"/>
              <a:t>là</a:t>
            </a:r>
            <a:r>
              <a:rPr lang="en-US" dirty="0" smtClean="0"/>
              <a:t> </a:t>
            </a:r>
            <a:r>
              <a:rPr lang="en-US" dirty="0" err="1" smtClean="0"/>
              <a:t>dòng</a:t>
            </a:r>
            <a:r>
              <a:rPr lang="en-US" dirty="0" smtClean="0"/>
              <a:t> </a:t>
            </a:r>
            <a:r>
              <a:rPr lang="en-US" dirty="0" err="1" smtClean="0"/>
              <a:t>sông</a:t>
            </a:r>
            <a:r>
              <a:rPr lang="en-US" dirty="0" smtClean="0"/>
              <a:t> </a:t>
            </a:r>
            <a:r>
              <a:rPr lang="en-US" dirty="0" err="1" smtClean="0"/>
              <a:t>dài</a:t>
            </a:r>
            <a:r>
              <a:rPr lang="en-US" dirty="0" smtClean="0"/>
              <a:t> </a:t>
            </a:r>
            <a:r>
              <a:rPr lang="en-US" dirty="0" err="1" smtClean="0"/>
              <a:t>nhất</a:t>
            </a:r>
            <a:r>
              <a:rPr lang="en-US" dirty="0" smtClean="0"/>
              <a:t> </a:t>
            </a:r>
            <a:r>
              <a:rPr lang="en-US" dirty="0" err="1" smtClean="0"/>
              <a:t>có</a:t>
            </a:r>
            <a:r>
              <a:rPr lang="en-US" dirty="0" smtClean="0"/>
              <a:t> </a:t>
            </a:r>
            <a:r>
              <a:rPr lang="en-US" dirty="0" err="1" smtClean="0"/>
              <a:t>khởi</a:t>
            </a:r>
            <a:r>
              <a:rPr lang="en-US" dirty="0" smtClean="0"/>
              <a:t> </a:t>
            </a:r>
            <a:r>
              <a:rPr lang="en-US" dirty="0" err="1" smtClean="0"/>
              <a:t>nguồn</a:t>
            </a:r>
            <a:r>
              <a:rPr lang="en-US" dirty="0" smtClean="0"/>
              <a:t> ở </a:t>
            </a:r>
            <a:r>
              <a:rPr lang="en-US" dirty="0" err="1" smtClean="0"/>
              <a:t>Việt</a:t>
            </a:r>
            <a:r>
              <a:rPr lang="en-US" dirty="0" smtClean="0"/>
              <a:t> Nam, </a:t>
            </a:r>
            <a:r>
              <a:rPr lang="en-US" dirty="0" err="1" smtClean="0"/>
              <a:t>với</a:t>
            </a:r>
            <a:r>
              <a:rPr lang="en-US" dirty="0" smtClean="0"/>
              <a:t> </a:t>
            </a:r>
            <a:r>
              <a:rPr lang="en-US" dirty="0" err="1" smtClean="0"/>
              <a:t>độ</a:t>
            </a:r>
            <a:r>
              <a:rPr lang="en-US" dirty="0" smtClean="0"/>
              <a:t> </a:t>
            </a:r>
            <a:r>
              <a:rPr lang="en-US" dirty="0" err="1" smtClean="0"/>
              <a:t>dài</a:t>
            </a:r>
            <a:r>
              <a:rPr lang="en-US" dirty="0" smtClean="0"/>
              <a:t> 586 km. </a:t>
            </a:r>
          </a:p>
          <a:p>
            <a:r>
              <a:rPr lang="vi-VN" b="1" dirty="0" smtClean="0"/>
              <a:t>Sông Vàm Cỏ Đông bắt nguồn tư vùng đồi núi bên lãnh thổ Campuchia </a:t>
            </a:r>
            <a:r>
              <a:rPr lang="vi-VN" dirty="0" smtClean="0"/>
              <a:t>chảy vào Việt Nam tại Tây Ninh, đi vào địa phận tỉnh Long An qua các huyện Đức Hòa, Đức Huệ, Bến Lức, Cần Đước và kết hợp với </a:t>
            </a:r>
            <a:r>
              <a:rPr lang="vi-VN" b="1" dirty="0" smtClean="0"/>
              <a:t>sông Vàm Cỏ Tây tạo nên sông Vàm Cỏ </a:t>
            </a:r>
            <a:r>
              <a:rPr lang="vi-VN" dirty="0" smtClean="0"/>
              <a:t>và đi ra biển Đông. </a:t>
            </a:r>
            <a:endParaRPr lang="en-US" dirty="0"/>
          </a:p>
        </p:txBody>
      </p:sp>
      <p:sp>
        <p:nvSpPr>
          <p:cNvPr id="4" name="Slide Number Placeholder 3"/>
          <p:cNvSpPr>
            <a:spLocks noGrp="1"/>
          </p:cNvSpPr>
          <p:nvPr>
            <p:ph type="sldNum" sz="quarter" idx="10"/>
          </p:nvPr>
        </p:nvSpPr>
        <p:spPr/>
        <p:txBody>
          <a:bodyPr/>
          <a:lstStyle/>
          <a:p>
            <a:fld id="{DA6BC527-8EE0-48D4-9E07-9C04E0093F87}" type="slidenum">
              <a:rPr lang="en-US" smtClean="0"/>
              <a:t>1</a:t>
            </a:fld>
            <a:endParaRPr lang="en-US"/>
          </a:p>
        </p:txBody>
      </p:sp>
    </p:spTree>
    <p:extLst>
      <p:ext uri="{BB962C8B-B14F-4D97-AF65-F5344CB8AC3E}">
        <p14:creationId xmlns:p14="http://schemas.microsoft.com/office/powerpoint/2010/main" val="580538423"/>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fld id="{DA6BC527-8EE0-48D4-9E07-9C04E0093F87}" type="slidenum">
              <a:rPr lang="en-US" smtClean="0"/>
              <a:t>2</a:t>
            </a:fld>
            <a:endParaRPr lang="en-US"/>
          </a:p>
        </p:txBody>
      </p:sp>
    </p:spTree>
    <p:extLst>
      <p:ext uri="{BB962C8B-B14F-4D97-AF65-F5344CB8AC3E}">
        <p14:creationId xmlns:p14="http://schemas.microsoft.com/office/powerpoint/2010/main" val="3474471378"/>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smtClean="0"/>
              <a:t>Về tổng</a:t>
            </a:r>
            <a:r>
              <a:rPr lang="en-US" baseline="0" dirty="0" smtClean="0"/>
              <a:t> thể </a:t>
            </a:r>
            <a:r>
              <a:rPr lang="en-US" baseline="0" dirty="0" err="1" smtClean="0"/>
              <a:t>nước</a:t>
            </a:r>
            <a:r>
              <a:rPr lang="en-US" baseline="0" dirty="0" smtClean="0"/>
              <a:t> ta có hơn 17000 km </a:t>
            </a:r>
            <a:r>
              <a:rPr lang="en-US" baseline="0" dirty="0" err="1" smtClean="0"/>
              <a:t>đương</a:t>
            </a:r>
            <a:r>
              <a:rPr lang="en-US" baseline="0" dirty="0" smtClean="0"/>
              <a:t> </a:t>
            </a:r>
            <a:r>
              <a:rPr lang="en-US" baseline="0" dirty="0" err="1" smtClean="0"/>
              <a:t>bộ</a:t>
            </a:r>
            <a:r>
              <a:rPr lang="en-US" baseline="0" dirty="0" smtClean="0"/>
              <a:t>, 42000 km </a:t>
            </a:r>
            <a:r>
              <a:rPr lang="en-US" baseline="0" dirty="0" err="1" smtClean="0"/>
              <a:t>đường</a:t>
            </a:r>
            <a:r>
              <a:rPr lang="en-US" baseline="0" dirty="0" smtClean="0"/>
              <a:t> </a:t>
            </a:r>
            <a:r>
              <a:rPr lang="en-US" baseline="0" dirty="0" err="1" smtClean="0"/>
              <a:t>thủy</a:t>
            </a:r>
            <a:r>
              <a:rPr lang="en-US" baseline="0" dirty="0" smtClean="0"/>
              <a:t>, </a:t>
            </a:r>
            <a:r>
              <a:rPr lang="en-US" baseline="0" dirty="0" err="1" smtClean="0"/>
              <a:t>khoản</a:t>
            </a:r>
            <a:r>
              <a:rPr lang="en-US" baseline="0" dirty="0" smtClean="0"/>
              <a:t> 2,600 km  </a:t>
            </a:r>
            <a:r>
              <a:rPr lang="en-US" baseline="0" dirty="0" err="1" smtClean="0"/>
              <a:t>đường</a:t>
            </a:r>
            <a:r>
              <a:rPr lang="en-US" baseline="0" dirty="0" smtClean="0"/>
              <a:t> </a:t>
            </a:r>
            <a:r>
              <a:rPr lang="en-US" baseline="0" dirty="0" err="1" smtClean="0"/>
              <a:t>sắt</a:t>
            </a:r>
            <a:r>
              <a:rPr lang="en-US" baseline="0" dirty="0" smtClean="0"/>
              <a:t>, hơn 228 </a:t>
            </a:r>
            <a:r>
              <a:rPr lang="en-US" baseline="0" dirty="0" err="1" smtClean="0"/>
              <a:t>bến</a:t>
            </a:r>
            <a:r>
              <a:rPr lang="en-US" baseline="0" dirty="0" smtClean="0"/>
              <a:t> </a:t>
            </a:r>
            <a:r>
              <a:rPr lang="en-US" baseline="0" dirty="0" err="1" smtClean="0"/>
              <a:t>cảng</a:t>
            </a:r>
            <a:r>
              <a:rPr lang="en-US" baseline="0" dirty="0" smtClean="0"/>
              <a:t> </a:t>
            </a:r>
            <a:r>
              <a:rPr lang="en-US" baseline="0" dirty="0" err="1" smtClean="0"/>
              <a:t>thuộc</a:t>
            </a:r>
            <a:r>
              <a:rPr lang="en-US" baseline="0" dirty="0" smtClean="0"/>
              <a:t> 29 </a:t>
            </a:r>
            <a:r>
              <a:rPr lang="en-US" baseline="0" dirty="0" err="1" smtClean="0"/>
              <a:t>cảng</a:t>
            </a:r>
            <a:r>
              <a:rPr lang="en-US" baseline="0" dirty="0" smtClean="0"/>
              <a:t> </a:t>
            </a:r>
            <a:r>
              <a:rPr lang="en-US" baseline="0" dirty="0" err="1" smtClean="0"/>
              <a:t>biển</a:t>
            </a:r>
            <a:r>
              <a:rPr lang="en-US" baseline="0" dirty="0" smtClean="0"/>
              <a:t>  và </a:t>
            </a:r>
            <a:r>
              <a:rPr lang="en-US" baseline="0" dirty="0" err="1" smtClean="0"/>
              <a:t>khoản</a:t>
            </a:r>
            <a:r>
              <a:rPr lang="en-US" baseline="0" dirty="0" smtClean="0"/>
              <a:t> 20 </a:t>
            </a:r>
            <a:r>
              <a:rPr lang="en-US" baseline="0" dirty="0" err="1" smtClean="0"/>
              <a:t>sân</a:t>
            </a:r>
            <a:r>
              <a:rPr lang="en-US" baseline="0" dirty="0" smtClean="0"/>
              <a:t> bay, với </a:t>
            </a:r>
            <a:r>
              <a:rPr lang="en-US" baseline="0" dirty="0" err="1" smtClean="0"/>
              <a:t>đường</a:t>
            </a:r>
            <a:r>
              <a:rPr lang="en-US" baseline="0" dirty="0" smtClean="0"/>
              <a:t> </a:t>
            </a:r>
            <a:r>
              <a:rPr lang="en-US" baseline="0" dirty="0" err="1" smtClean="0"/>
              <a:t>bờ</a:t>
            </a:r>
            <a:r>
              <a:rPr lang="en-US" baseline="0" dirty="0" smtClean="0"/>
              <a:t> </a:t>
            </a:r>
            <a:r>
              <a:rPr lang="en-US" baseline="0" dirty="0" err="1" smtClean="0"/>
              <a:t>biển</a:t>
            </a:r>
            <a:r>
              <a:rPr lang="en-US" baseline="0" dirty="0" smtClean="0"/>
              <a:t> </a:t>
            </a:r>
            <a:r>
              <a:rPr lang="en-US" baseline="0" dirty="0" err="1" smtClean="0"/>
              <a:t>dài</a:t>
            </a:r>
            <a:r>
              <a:rPr lang="en-US" baseline="0" dirty="0" smtClean="0"/>
              <a:t> hơn 3260 km </a:t>
            </a:r>
          </a:p>
          <a:p>
            <a:r>
              <a:rPr lang="en-US" b="1" dirty="0" smtClean="0"/>
              <a:t>	</a:t>
            </a:r>
            <a:r>
              <a:rPr lang="vi-VN" b="1" dirty="0" smtClean="0"/>
              <a:t>Bộ trưởng GTVT Nguyễn Văn Thể </a:t>
            </a:r>
            <a:r>
              <a:rPr lang="en-US" b="1" dirty="0" err="1" smtClean="0"/>
              <a:t>Ngay</a:t>
            </a:r>
            <a:r>
              <a:rPr lang="en-US" b="1" dirty="0" smtClean="0"/>
              <a:t> sau </a:t>
            </a:r>
            <a:r>
              <a:rPr lang="en-US" b="1" dirty="0" err="1" smtClean="0"/>
              <a:t>hội</a:t>
            </a:r>
            <a:r>
              <a:rPr lang="en-US" b="1" dirty="0" smtClean="0"/>
              <a:t> </a:t>
            </a:r>
            <a:r>
              <a:rPr lang="en-US" b="1" dirty="0" err="1" smtClean="0"/>
              <a:t>nghị</a:t>
            </a:r>
            <a:r>
              <a:rPr lang="en-US" b="1" dirty="0" smtClean="0"/>
              <a:t> này </a:t>
            </a:r>
            <a:r>
              <a:rPr lang="en-US" b="1" dirty="0" err="1" smtClean="0"/>
              <a:t>Bộ</a:t>
            </a:r>
            <a:r>
              <a:rPr lang="en-US" b="1" dirty="0" smtClean="0"/>
              <a:t> GT</a:t>
            </a:r>
            <a:r>
              <a:rPr lang="en-US" dirty="0" smtClean="0"/>
              <a:t>VT “</a:t>
            </a:r>
            <a:r>
              <a:rPr lang="vi-VN" dirty="0" smtClean="0"/>
              <a:t>Bộ GTVT sẽ cắt giảm ít nhất 50% điều kiện kinh doanh trong lĩnh vực GTVT. Rà soát, sửa đổi chính sách thuế, phí, giá dịch vụ theo hướng tạo thuận lợi cho hoạt động logistics. Xây dựng cơ chế chính sách xã hội hóa đầu tư cơ sở hạ tầng phục vụ vận tải“</a:t>
            </a:r>
            <a:endParaRPr lang="en-US" dirty="0" smtClean="0"/>
          </a:p>
          <a:p>
            <a:pPr marL="0" marR="0" indent="0" algn="l" defTabSz="914400" rtl="0" eaLnBrk="1" fontAlgn="auto" latinLnBrk="0" hangingPunct="1">
              <a:lnSpc>
                <a:spcPct val="100000"/>
              </a:lnSpc>
              <a:spcBef>
                <a:spcPts val="0"/>
              </a:spcBef>
              <a:spcAft>
                <a:spcPts val="0"/>
              </a:spcAft>
              <a:buClrTx/>
              <a:buSzTx/>
              <a:buFontTx/>
              <a:buNone/>
              <a:tabLst/>
              <a:defRPr/>
            </a:pPr>
            <a:r>
              <a:rPr lang="vi-VN" sz="1200" b="1" kern="1200" dirty="0" smtClean="0">
                <a:solidFill>
                  <a:schemeClr val="tx1"/>
                </a:solidFill>
                <a:effectLst/>
                <a:latin typeface="+mn-lt"/>
                <a:ea typeface="+mn-ea"/>
                <a:cs typeface="+mn-cs"/>
              </a:rPr>
              <a:t>Vận tải sắt</a:t>
            </a:r>
            <a:r>
              <a:rPr lang="en-US" sz="1200" b="1" kern="1200" dirty="0" smtClean="0">
                <a:solidFill>
                  <a:schemeClr val="tx1"/>
                </a:solidFill>
                <a:effectLst/>
                <a:latin typeface="+mn-lt"/>
                <a:ea typeface="+mn-ea"/>
                <a:cs typeface="+mn-cs"/>
              </a:rPr>
              <a:t> </a:t>
            </a:r>
            <a:r>
              <a:rPr lang="en-US" sz="1200" b="0" kern="1200" dirty="0" smtClean="0">
                <a:solidFill>
                  <a:schemeClr val="tx1"/>
                </a:solidFill>
                <a:effectLst/>
                <a:latin typeface="+mn-lt"/>
                <a:ea typeface="+mn-ea"/>
                <a:cs typeface="+mn-cs"/>
              </a:rPr>
              <a:t>50</a:t>
            </a:r>
            <a:r>
              <a:rPr lang="vi-VN" sz="1200" kern="1200" dirty="0" smtClean="0">
                <a:solidFill>
                  <a:schemeClr val="tx1"/>
                </a:solidFill>
                <a:effectLst/>
                <a:latin typeface="+mn-lt"/>
                <a:ea typeface="+mn-ea"/>
                <a:cs typeface="+mn-cs"/>
              </a:rPr>
              <a:t> ÷ </a:t>
            </a:r>
            <a:r>
              <a:rPr lang="en-US" sz="1200" kern="1200" dirty="0" smtClean="0">
                <a:solidFill>
                  <a:schemeClr val="tx1"/>
                </a:solidFill>
                <a:effectLst/>
                <a:latin typeface="+mn-lt"/>
                <a:ea typeface="+mn-ea"/>
                <a:cs typeface="+mn-cs"/>
              </a:rPr>
              <a:t>80</a:t>
            </a:r>
            <a:r>
              <a:rPr lang="vi-VN" sz="1200" kern="1200" dirty="0" smtClean="0">
                <a:solidFill>
                  <a:schemeClr val="tx1"/>
                </a:solidFill>
                <a:effectLst/>
                <a:latin typeface="+mn-lt"/>
                <a:ea typeface="+mn-ea"/>
                <a:cs typeface="+mn-cs"/>
              </a:rPr>
              <a:t> km/h</a:t>
            </a:r>
            <a:endParaRPr lang="en-US" sz="1200" kern="1200" dirty="0" smtClean="0">
              <a:solidFill>
                <a:schemeClr val="tx1"/>
              </a:solidFill>
              <a:effectLst/>
              <a:latin typeface="+mn-lt"/>
              <a:ea typeface="+mn-ea"/>
              <a:cs typeface="+mn-cs"/>
            </a:endParaRPr>
          </a:p>
          <a:p>
            <a:pPr marL="0" marR="0" indent="0" algn="l" defTabSz="914400" rtl="0" eaLnBrk="1" fontAlgn="auto" latinLnBrk="0" hangingPunct="1">
              <a:lnSpc>
                <a:spcPct val="100000"/>
              </a:lnSpc>
              <a:spcBef>
                <a:spcPts val="0"/>
              </a:spcBef>
              <a:spcAft>
                <a:spcPts val="0"/>
              </a:spcAft>
              <a:buClrTx/>
              <a:buSzTx/>
              <a:buFontTx/>
              <a:buNone/>
              <a:tabLst/>
              <a:defRPr/>
            </a:pPr>
            <a:r>
              <a:rPr lang="vi-VN" sz="1200" b="1" kern="1200" dirty="0" smtClean="0">
                <a:solidFill>
                  <a:schemeClr val="tx1"/>
                </a:solidFill>
                <a:effectLst/>
                <a:latin typeface="+mn-lt"/>
                <a:ea typeface="+mn-ea"/>
                <a:cs typeface="+mn-cs"/>
              </a:rPr>
              <a:t>Vận tải ô tô</a:t>
            </a:r>
            <a:r>
              <a:rPr lang="en-US" sz="1200" b="1" kern="1200" dirty="0" smtClean="0">
                <a:solidFill>
                  <a:schemeClr val="tx1"/>
                </a:solidFill>
                <a:effectLst/>
                <a:latin typeface="+mn-lt"/>
                <a:ea typeface="+mn-ea"/>
                <a:cs typeface="+mn-cs"/>
              </a:rPr>
              <a:t> </a:t>
            </a:r>
            <a:r>
              <a:rPr lang="en-US" sz="1200" b="0" kern="1200" dirty="0" smtClean="0">
                <a:solidFill>
                  <a:schemeClr val="tx1"/>
                </a:solidFill>
                <a:effectLst/>
                <a:latin typeface="+mn-lt"/>
                <a:ea typeface="+mn-ea"/>
                <a:cs typeface="+mn-cs"/>
              </a:rPr>
              <a:t>6</a:t>
            </a:r>
            <a:r>
              <a:rPr lang="vi-VN" sz="1200" kern="1200" dirty="0" smtClean="0">
                <a:solidFill>
                  <a:schemeClr val="tx1"/>
                </a:solidFill>
                <a:effectLst/>
                <a:latin typeface="+mn-lt"/>
                <a:ea typeface="+mn-ea"/>
                <a:cs typeface="+mn-cs"/>
              </a:rPr>
              <a:t>0 ÷ </a:t>
            </a:r>
            <a:r>
              <a:rPr lang="en-US" sz="1200" kern="1200" dirty="0" smtClean="0">
                <a:solidFill>
                  <a:schemeClr val="tx1"/>
                </a:solidFill>
                <a:effectLst/>
                <a:latin typeface="+mn-lt"/>
                <a:ea typeface="+mn-ea"/>
                <a:cs typeface="+mn-cs"/>
              </a:rPr>
              <a:t>8</a:t>
            </a:r>
            <a:r>
              <a:rPr lang="vi-VN" sz="1200" kern="1200" dirty="0" smtClean="0">
                <a:solidFill>
                  <a:schemeClr val="tx1"/>
                </a:solidFill>
                <a:effectLst/>
                <a:latin typeface="+mn-lt"/>
                <a:ea typeface="+mn-ea"/>
                <a:cs typeface="+mn-cs"/>
              </a:rPr>
              <a:t>0 km/h</a:t>
            </a:r>
            <a:endParaRPr lang="en-US" sz="1200" kern="1200" dirty="0" smtClean="0">
              <a:solidFill>
                <a:schemeClr val="tx1"/>
              </a:solidFill>
              <a:effectLst/>
              <a:latin typeface="+mn-lt"/>
              <a:ea typeface="+mn-ea"/>
              <a:cs typeface="+mn-cs"/>
            </a:endParaRPr>
          </a:p>
          <a:p>
            <a:r>
              <a:rPr lang="vi-VN" sz="1200" b="1" kern="1200" dirty="0" smtClean="0">
                <a:solidFill>
                  <a:schemeClr val="tx1"/>
                </a:solidFill>
                <a:effectLst/>
                <a:latin typeface="+mn-lt"/>
                <a:ea typeface="+mn-ea"/>
                <a:cs typeface="+mn-cs"/>
              </a:rPr>
              <a:t>Vận tải thủy nội địa</a:t>
            </a:r>
            <a:r>
              <a:rPr lang="vi-VN" sz="1200" kern="1200" dirty="0" smtClean="0">
                <a:solidFill>
                  <a:schemeClr val="tx1"/>
                </a:solidFill>
                <a:effectLst/>
                <a:latin typeface="+mn-lt"/>
                <a:ea typeface="+mn-ea"/>
                <a:cs typeface="+mn-cs"/>
              </a:rPr>
              <a:t>- Tàu đẩy: </a:t>
            </a:r>
            <a:r>
              <a:rPr lang="en-US" sz="1200" kern="1200" dirty="0" smtClean="0">
                <a:solidFill>
                  <a:schemeClr val="tx1"/>
                </a:solidFill>
                <a:effectLst/>
                <a:latin typeface="+mn-lt"/>
                <a:ea typeface="+mn-ea"/>
                <a:cs typeface="+mn-cs"/>
              </a:rPr>
              <a:t>12</a:t>
            </a:r>
            <a:r>
              <a:rPr lang="vi-VN" sz="1200" kern="1200" dirty="0" smtClean="0">
                <a:solidFill>
                  <a:schemeClr val="tx1"/>
                </a:solidFill>
                <a:effectLst/>
                <a:latin typeface="+mn-lt"/>
                <a:ea typeface="+mn-ea"/>
                <a:cs typeface="+mn-cs"/>
              </a:rPr>
              <a:t> ÷ 1</a:t>
            </a:r>
            <a:r>
              <a:rPr lang="en-US" sz="1200" kern="1200" dirty="0" smtClean="0">
                <a:solidFill>
                  <a:schemeClr val="tx1"/>
                </a:solidFill>
                <a:effectLst/>
                <a:latin typeface="+mn-lt"/>
                <a:ea typeface="+mn-ea"/>
                <a:cs typeface="+mn-cs"/>
              </a:rPr>
              <a:t>5</a:t>
            </a:r>
            <a:r>
              <a:rPr lang="en-US" sz="1200" kern="1200" baseline="0" dirty="0" smtClean="0">
                <a:solidFill>
                  <a:schemeClr val="tx1"/>
                </a:solidFill>
                <a:effectLst/>
                <a:latin typeface="+mn-lt"/>
                <a:ea typeface="+mn-ea"/>
                <a:cs typeface="+mn-cs"/>
              </a:rPr>
              <a:t> km</a:t>
            </a:r>
            <a:r>
              <a:rPr lang="en-US" sz="1200" kern="1200" dirty="0" smtClean="0">
                <a:solidFill>
                  <a:schemeClr val="tx1"/>
                </a:solidFill>
                <a:effectLst/>
                <a:latin typeface="+mn-lt"/>
                <a:ea typeface="+mn-ea"/>
                <a:cs typeface="+mn-cs"/>
              </a:rPr>
              <a:t>/h</a:t>
            </a:r>
          </a:p>
          <a:p>
            <a:r>
              <a:rPr lang="vi-VN" sz="1200" kern="1200" dirty="0" smtClean="0">
                <a:solidFill>
                  <a:schemeClr val="tx1"/>
                </a:solidFill>
                <a:effectLst/>
                <a:latin typeface="+mn-lt"/>
                <a:ea typeface="+mn-ea"/>
                <a:cs typeface="+mn-cs"/>
              </a:rPr>
              <a:t>- Tàu khách: 15 ÷ 18 km/h</a:t>
            </a:r>
            <a:endParaRPr lang="en-US" sz="1200" kern="1200" dirty="0" smtClean="0">
              <a:solidFill>
                <a:schemeClr val="tx1"/>
              </a:solidFill>
              <a:effectLst/>
              <a:latin typeface="+mn-lt"/>
              <a:ea typeface="+mn-ea"/>
              <a:cs typeface="+mn-cs"/>
            </a:endParaRPr>
          </a:p>
          <a:p>
            <a:endParaRPr lang="en-US" sz="1200" kern="1200" dirty="0" smtClean="0">
              <a:solidFill>
                <a:schemeClr val="tx1"/>
              </a:solidFill>
              <a:effectLst/>
              <a:latin typeface="+mn-lt"/>
              <a:ea typeface="+mn-ea"/>
              <a:cs typeface="+mn-cs"/>
            </a:endParaRPr>
          </a:p>
          <a:p>
            <a:endParaRPr lang="en-US" dirty="0"/>
          </a:p>
        </p:txBody>
      </p:sp>
      <p:sp>
        <p:nvSpPr>
          <p:cNvPr id="4" name="Slide Number Placeholder 3"/>
          <p:cNvSpPr>
            <a:spLocks noGrp="1"/>
          </p:cNvSpPr>
          <p:nvPr>
            <p:ph type="sldNum" sz="quarter" idx="10"/>
          </p:nvPr>
        </p:nvSpPr>
        <p:spPr/>
        <p:txBody>
          <a:bodyPr/>
          <a:lstStyle/>
          <a:p>
            <a:fld id="{CBE40377-7959-44A3-9E3A-A2263C614A7F}" type="slidenum">
              <a:rPr lang="en-US" smtClean="0"/>
              <a:t>4</a:t>
            </a:fld>
            <a:endParaRPr lang="en-US"/>
          </a:p>
        </p:txBody>
      </p:sp>
    </p:spTree>
    <p:extLst>
      <p:ext uri="{BB962C8B-B14F-4D97-AF65-F5344CB8AC3E}">
        <p14:creationId xmlns:p14="http://schemas.microsoft.com/office/powerpoint/2010/main" val="1939177824"/>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vi-VN" sz="1600" b="1" dirty="0" smtClean="0"/>
              <a:t>Ư</a:t>
            </a:r>
            <a:r>
              <a:rPr lang="en-US" sz="1600" b="1" dirty="0" smtClean="0"/>
              <a:t>u</a:t>
            </a:r>
            <a:r>
              <a:rPr lang="en-US" sz="1600" b="1" baseline="0" dirty="0" smtClean="0"/>
              <a:t> </a:t>
            </a:r>
            <a:r>
              <a:rPr lang="en-US" sz="1600" b="1" baseline="0" dirty="0" err="1" smtClean="0"/>
              <a:t>nhược</a:t>
            </a:r>
            <a:r>
              <a:rPr lang="en-US" sz="1600" b="1" baseline="0" dirty="0" smtClean="0"/>
              <a:t> </a:t>
            </a:r>
            <a:r>
              <a:rPr lang="en-US" sz="1600" b="1" baseline="0" dirty="0" err="1" smtClean="0"/>
              <a:t>điểm</a:t>
            </a:r>
            <a:r>
              <a:rPr lang="en-US" sz="1600" b="1" baseline="0" dirty="0" smtClean="0"/>
              <a:t> </a:t>
            </a:r>
            <a:r>
              <a:rPr lang="en-US" sz="1600" b="1" baseline="0" dirty="0" err="1" smtClean="0"/>
              <a:t>của</a:t>
            </a:r>
            <a:r>
              <a:rPr lang="en-US" sz="1600" b="1" baseline="0" dirty="0" smtClean="0"/>
              <a:t> </a:t>
            </a:r>
            <a:r>
              <a:rPr lang="en-US" sz="1600" b="1" baseline="0" dirty="0" err="1" smtClean="0"/>
              <a:t>vận</a:t>
            </a:r>
            <a:r>
              <a:rPr lang="en-US" sz="1600" b="1" baseline="0" dirty="0" smtClean="0"/>
              <a:t> </a:t>
            </a:r>
            <a:r>
              <a:rPr lang="en-US" sz="1600" b="1" baseline="0" dirty="0" err="1" smtClean="0"/>
              <a:t>tải</a:t>
            </a:r>
            <a:r>
              <a:rPr lang="en-US" sz="1600" b="1" baseline="0" dirty="0" smtClean="0"/>
              <a:t> </a:t>
            </a:r>
            <a:r>
              <a:rPr lang="en-US" sz="1600" b="1" baseline="0" dirty="0" err="1" smtClean="0"/>
              <a:t>oto</a:t>
            </a:r>
            <a:r>
              <a:rPr lang="en-US" sz="1600" b="1" baseline="0" dirty="0" smtClean="0"/>
              <a:t> (</a:t>
            </a:r>
            <a:r>
              <a:rPr lang="en-US" sz="1600" b="1" baseline="0" dirty="0" err="1" smtClean="0"/>
              <a:t>vận</a:t>
            </a:r>
            <a:r>
              <a:rPr lang="en-US" sz="1600" b="1" baseline="0" dirty="0" smtClean="0"/>
              <a:t> </a:t>
            </a:r>
            <a:r>
              <a:rPr lang="en-US" sz="1600" b="1" baseline="0" dirty="0" err="1" smtClean="0"/>
              <a:t>tải</a:t>
            </a:r>
            <a:r>
              <a:rPr lang="en-US" sz="1600" b="1" baseline="0" dirty="0" smtClean="0"/>
              <a:t> </a:t>
            </a:r>
            <a:r>
              <a:rPr lang="en-US" sz="1600" b="1" baseline="0" dirty="0" err="1" smtClean="0"/>
              <a:t>đường</a:t>
            </a:r>
            <a:r>
              <a:rPr lang="en-US" sz="1600" b="1" baseline="0" dirty="0" smtClean="0"/>
              <a:t> </a:t>
            </a:r>
            <a:r>
              <a:rPr lang="en-US" sz="1600" b="1" baseline="0" dirty="0" err="1" smtClean="0"/>
              <a:t>bộ</a:t>
            </a:r>
            <a:r>
              <a:rPr lang="en-US" sz="1600" b="1" baseline="0" dirty="0" smtClean="0"/>
              <a:t>) ??? (</a:t>
            </a:r>
            <a:r>
              <a:rPr lang="en-US" sz="1600" b="1" baseline="0" dirty="0" err="1" smtClean="0"/>
              <a:t>đường</a:t>
            </a:r>
            <a:r>
              <a:rPr lang="en-US" sz="1600" b="1" baseline="0" dirty="0" smtClean="0"/>
              <a:t> </a:t>
            </a:r>
            <a:r>
              <a:rPr lang="en-US" sz="1600" b="1" baseline="0" dirty="0" err="1" smtClean="0"/>
              <a:t>quốc</a:t>
            </a:r>
            <a:r>
              <a:rPr lang="en-US" sz="1600" b="1" baseline="0" dirty="0" smtClean="0"/>
              <a:t> </a:t>
            </a:r>
            <a:r>
              <a:rPr lang="en-US" sz="1600" b="1" baseline="0" dirty="0" err="1" smtClean="0"/>
              <a:t>lộ</a:t>
            </a:r>
            <a:r>
              <a:rPr lang="en-US" sz="1600" b="1" baseline="0" dirty="0" smtClean="0"/>
              <a:t>, </a:t>
            </a:r>
            <a:r>
              <a:rPr lang="en-US" sz="1600" b="1" baseline="0" dirty="0" err="1" smtClean="0"/>
              <a:t>đường</a:t>
            </a:r>
            <a:r>
              <a:rPr lang="en-US" sz="1600" b="1" baseline="0" dirty="0" smtClean="0"/>
              <a:t> </a:t>
            </a:r>
            <a:r>
              <a:rPr lang="en-US" sz="1600" b="1" baseline="0" dirty="0" err="1" smtClean="0"/>
              <a:t>cao</a:t>
            </a:r>
            <a:r>
              <a:rPr lang="en-US" sz="1600" b="1" baseline="0" dirty="0" smtClean="0"/>
              <a:t> </a:t>
            </a:r>
            <a:r>
              <a:rPr lang="en-US" sz="1600" b="1" baseline="0" dirty="0" err="1" smtClean="0"/>
              <a:t>tốc,cầu</a:t>
            </a:r>
            <a:r>
              <a:rPr lang="en-US" sz="1600" b="1" baseline="0" dirty="0" smtClean="0"/>
              <a:t> </a:t>
            </a:r>
            <a:r>
              <a:rPr lang="en-US" sz="1600" b="1" baseline="0" dirty="0" err="1" smtClean="0"/>
              <a:t>đường</a:t>
            </a:r>
            <a:r>
              <a:rPr lang="en-US" sz="1600" b="1" baseline="0" dirty="0" smtClean="0"/>
              <a:t>)</a:t>
            </a:r>
          </a:p>
          <a:p>
            <a:r>
              <a:rPr lang="en-US" sz="1600" b="1" baseline="0" dirty="0" err="1" smtClean="0"/>
              <a:t>Nhắc</a:t>
            </a:r>
            <a:r>
              <a:rPr lang="en-US" sz="1600" b="1" baseline="0" dirty="0" smtClean="0"/>
              <a:t> </a:t>
            </a:r>
            <a:r>
              <a:rPr lang="en-US" sz="1600" b="1" baseline="0" dirty="0" err="1" smtClean="0"/>
              <a:t>đến</a:t>
            </a:r>
            <a:r>
              <a:rPr lang="en-US" sz="1600" b="1" baseline="0" dirty="0" smtClean="0"/>
              <a:t> </a:t>
            </a:r>
            <a:r>
              <a:rPr lang="en-US" sz="1600" b="1" baseline="0" dirty="0" err="1" smtClean="0"/>
              <a:t>hàng</a:t>
            </a:r>
            <a:r>
              <a:rPr lang="en-US" sz="1600" b="1" baseline="0" dirty="0" smtClean="0"/>
              <a:t> siêu trường, siêu </a:t>
            </a:r>
            <a:r>
              <a:rPr lang="en-US" sz="1600" b="1" baseline="0" dirty="0" err="1" smtClean="0"/>
              <a:t>trọng</a:t>
            </a:r>
            <a:r>
              <a:rPr lang="en-US" sz="1600" b="1" baseline="0" dirty="0" smtClean="0"/>
              <a:t> : </a:t>
            </a:r>
            <a:r>
              <a:rPr lang="en-US" sz="1600" b="0" baseline="0" dirty="0" smtClean="0"/>
              <a:t>thông </a:t>
            </a:r>
            <a:r>
              <a:rPr lang="en-US" sz="1600" b="0" baseline="0" dirty="0" err="1" smtClean="0"/>
              <a:t>tư</a:t>
            </a:r>
            <a:r>
              <a:rPr lang="en-US" sz="1600" b="0" baseline="0" dirty="0" smtClean="0"/>
              <a:t> 07/2010 </a:t>
            </a:r>
            <a:r>
              <a:rPr lang="en-US" sz="1600" b="0" baseline="0" dirty="0" err="1" smtClean="0"/>
              <a:t>Bộ</a:t>
            </a:r>
            <a:r>
              <a:rPr lang="en-US" sz="1600" b="0" baseline="0" dirty="0" smtClean="0"/>
              <a:t> GTVT </a:t>
            </a:r>
            <a:r>
              <a:rPr lang="en-US" sz="1600" b="0" baseline="0" dirty="0" err="1" smtClean="0"/>
              <a:t>điều</a:t>
            </a:r>
            <a:r>
              <a:rPr lang="en-US" sz="1600" b="0" baseline="0" dirty="0" smtClean="0"/>
              <a:t> 12 </a:t>
            </a:r>
            <a:r>
              <a:rPr lang="en-US" sz="1600" b="0" baseline="0" dirty="0" err="1" smtClean="0"/>
              <a:t>khoản</a:t>
            </a:r>
            <a:r>
              <a:rPr lang="en-US" sz="1600" b="0" baseline="0" dirty="0" smtClean="0"/>
              <a:t> 1,2</a:t>
            </a:r>
            <a:r>
              <a:rPr lang="en-US" sz="1600" b="0" baseline="0" dirty="0" smtClean="0">
                <a:sym typeface="Wingdings" panose="05000000000000000000" pitchFamily="2" charset="2"/>
              </a:rPr>
              <a:t> </a:t>
            </a:r>
            <a:r>
              <a:rPr lang="en-US" sz="1600" b="0" baseline="0" dirty="0" err="1" smtClean="0">
                <a:sym typeface="Wingdings" panose="05000000000000000000" pitchFamily="2" charset="2"/>
              </a:rPr>
              <a:t>hàng</a:t>
            </a:r>
            <a:r>
              <a:rPr lang="en-US" sz="1600" b="0" baseline="0" dirty="0" smtClean="0">
                <a:sym typeface="Wingdings" panose="05000000000000000000" pitchFamily="2" charset="2"/>
              </a:rPr>
              <a:t> </a:t>
            </a:r>
            <a:r>
              <a:rPr lang="en-US" sz="1600" b="0" baseline="0" dirty="0" err="1" smtClean="0">
                <a:sym typeface="Wingdings" panose="05000000000000000000" pitchFamily="2" charset="2"/>
              </a:rPr>
              <a:t>ko</a:t>
            </a:r>
            <a:r>
              <a:rPr lang="en-US" sz="1600" b="0" baseline="0" dirty="0" smtClean="0">
                <a:sym typeface="Wingdings" panose="05000000000000000000" pitchFamily="2" charset="2"/>
              </a:rPr>
              <a:t> thể </a:t>
            </a:r>
            <a:r>
              <a:rPr lang="en-US" sz="1600" b="0" baseline="0" dirty="0" err="1" smtClean="0">
                <a:sym typeface="Wingdings" panose="05000000000000000000" pitchFamily="2" charset="2"/>
              </a:rPr>
              <a:t>tháo</a:t>
            </a:r>
            <a:r>
              <a:rPr lang="en-US" sz="1600" b="0" baseline="0" dirty="0" smtClean="0">
                <a:sym typeface="Wingdings" panose="05000000000000000000" pitchFamily="2" charset="2"/>
              </a:rPr>
              <a:t> </a:t>
            </a:r>
            <a:r>
              <a:rPr lang="en-US" sz="1600" b="0" baseline="0" dirty="0" err="1" smtClean="0">
                <a:sym typeface="Wingdings" panose="05000000000000000000" pitchFamily="2" charset="2"/>
              </a:rPr>
              <a:t>rời</a:t>
            </a:r>
            <a:r>
              <a:rPr lang="en-US" sz="1600" b="0" baseline="0" dirty="0" smtClean="0">
                <a:sym typeface="Wingdings" panose="05000000000000000000" pitchFamily="2" charset="2"/>
              </a:rPr>
              <a:t> </a:t>
            </a:r>
            <a:r>
              <a:rPr lang="en-US" sz="1600" b="0" baseline="0" dirty="0" err="1" smtClean="0">
                <a:sym typeface="Wingdings" panose="05000000000000000000" pitchFamily="2" charset="2"/>
              </a:rPr>
              <a:t>khi</a:t>
            </a:r>
            <a:r>
              <a:rPr lang="en-US" sz="1600" b="0" baseline="0" dirty="0" smtClean="0">
                <a:sym typeface="Wingdings" panose="05000000000000000000" pitchFamily="2" charset="2"/>
              </a:rPr>
              <a:t> xếp lên </a:t>
            </a:r>
            <a:r>
              <a:rPr lang="en-US" sz="1600" b="0" baseline="0" dirty="0" err="1" smtClean="0">
                <a:sym typeface="Wingdings" panose="05000000000000000000" pitchFamily="2" charset="2"/>
              </a:rPr>
              <a:t>ptvt</a:t>
            </a:r>
            <a:r>
              <a:rPr lang="en-US" sz="1600" b="0" baseline="0" dirty="0" smtClean="0">
                <a:sym typeface="Wingdings" panose="05000000000000000000" pitchFamily="2" charset="2"/>
              </a:rPr>
              <a:t> </a:t>
            </a:r>
            <a:r>
              <a:rPr lang="en-US" sz="1600" b="0" baseline="0" dirty="0" err="1" smtClean="0">
                <a:sym typeface="Wingdings" panose="05000000000000000000" pitchFamily="2" charset="2"/>
              </a:rPr>
              <a:t>kích</a:t>
            </a:r>
            <a:r>
              <a:rPr lang="en-US" sz="1600" b="0" baseline="0" dirty="0" smtClean="0">
                <a:sym typeface="Wingdings" panose="05000000000000000000" pitchFamily="2" charset="2"/>
              </a:rPr>
              <a:t> </a:t>
            </a:r>
            <a:r>
              <a:rPr lang="en-US" sz="1600" b="0" baseline="0" dirty="0" err="1" smtClean="0">
                <a:sym typeface="Wingdings" panose="05000000000000000000" pitchFamily="2" charset="2"/>
              </a:rPr>
              <a:t>thước</a:t>
            </a:r>
            <a:r>
              <a:rPr lang="en-US" sz="1600" b="0" baseline="0" dirty="0" smtClean="0">
                <a:sym typeface="Wingdings" panose="05000000000000000000" pitchFamily="2" charset="2"/>
              </a:rPr>
              <a:t> </a:t>
            </a:r>
            <a:r>
              <a:rPr lang="en-US" sz="1600" b="0" baseline="0" dirty="0" err="1" smtClean="0">
                <a:sym typeface="Wingdings" panose="05000000000000000000" pitchFamily="2" charset="2"/>
              </a:rPr>
              <a:t>bao</a:t>
            </a:r>
            <a:r>
              <a:rPr lang="en-US" sz="1600" b="0" baseline="0" dirty="0" smtClean="0">
                <a:sym typeface="Wingdings" panose="05000000000000000000" pitchFamily="2" charset="2"/>
              </a:rPr>
              <a:t> </a:t>
            </a:r>
            <a:r>
              <a:rPr lang="en-US" sz="1600" b="0" baseline="0" dirty="0" err="1" smtClean="0">
                <a:sym typeface="Wingdings" panose="05000000000000000000" pitchFamily="2" charset="2"/>
              </a:rPr>
              <a:t>ngoài</a:t>
            </a:r>
            <a:r>
              <a:rPr lang="en-US" sz="1600" b="0" baseline="0" dirty="0" smtClean="0">
                <a:sym typeface="Wingdings" panose="05000000000000000000" pitchFamily="2" charset="2"/>
              </a:rPr>
              <a:t> siêu trường </a:t>
            </a:r>
            <a:r>
              <a:rPr lang="en-US" sz="1600" b="0" baseline="0" dirty="0" err="1" smtClean="0">
                <a:sym typeface="Wingdings" panose="05000000000000000000" pitchFamily="2" charset="2"/>
              </a:rPr>
              <a:t>Lmax</a:t>
            </a:r>
            <a:r>
              <a:rPr lang="en-US" sz="1600" b="0" baseline="0" dirty="0" smtClean="0">
                <a:sym typeface="Wingdings" panose="05000000000000000000" pitchFamily="2" charset="2"/>
              </a:rPr>
              <a:t>&gt;=20m, siêu </a:t>
            </a:r>
            <a:r>
              <a:rPr lang="en-US" sz="1600" b="0" baseline="0" dirty="0" err="1" smtClean="0">
                <a:sym typeface="Wingdings" panose="05000000000000000000" pitchFamily="2" charset="2"/>
              </a:rPr>
              <a:t>trọng</a:t>
            </a:r>
            <a:r>
              <a:rPr lang="en-US" sz="1600" b="0" baseline="0" dirty="0" smtClean="0">
                <a:sym typeface="Wingdings" panose="05000000000000000000" pitchFamily="2" charset="2"/>
              </a:rPr>
              <a:t> Q&gt;=32 T</a:t>
            </a:r>
            <a:endParaRPr lang="en-US" sz="1600" b="0" baseline="0" dirty="0" smtClean="0"/>
          </a:p>
          <a:p>
            <a:r>
              <a:rPr lang="en-US" sz="1600" b="1" baseline="0" dirty="0" err="1" smtClean="0"/>
              <a:t>Quy</a:t>
            </a:r>
            <a:r>
              <a:rPr lang="en-US" sz="1600" b="1" baseline="0" dirty="0" smtClean="0"/>
              <a:t> </a:t>
            </a:r>
            <a:r>
              <a:rPr lang="en-US" sz="1600" b="1" baseline="0" dirty="0" err="1" smtClean="0"/>
              <a:t>hoạch</a:t>
            </a:r>
            <a:r>
              <a:rPr lang="en-US" sz="1600" b="1" baseline="0" dirty="0" smtClean="0"/>
              <a:t> </a:t>
            </a:r>
            <a:r>
              <a:rPr lang="en-US" sz="1600" b="1" baseline="0" dirty="0" err="1" smtClean="0"/>
              <a:t>đường</a:t>
            </a:r>
            <a:r>
              <a:rPr lang="en-US" sz="1600" b="1" baseline="0" dirty="0" smtClean="0"/>
              <a:t> </a:t>
            </a:r>
            <a:r>
              <a:rPr lang="en-US" sz="1600" b="1" baseline="0" dirty="0" err="1" smtClean="0"/>
              <a:t>bộ</a:t>
            </a:r>
            <a:r>
              <a:rPr lang="en-US" sz="1600" b="1" baseline="0" dirty="0" smtClean="0"/>
              <a:t> </a:t>
            </a:r>
            <a:r>
              <a:rPr lang="en-US" sz="1600" b="1" baseline="0" dirty="0" err="1" smtClean="0"/>
              <a:t>đến</a:t>
            </a:r>
            <a:r>
              <a:rPr lang="en-US" sz="1600" b="1" baseline="0" dirty="0" smtClean="0"/>
              <a:t> năm 2020 ta phải có 5000 km </a:t>
            </a:r>
            <a:r>
              <a:rPr lang="en-US" sz="1600" b="1" baseline="0" dirty="0" err="1" smtClean="0"/>
              <a:t>đường</a:t>
            </a:r>
            <a:r>
              <a:rPr lang="en-US" sz="1600" b="1" baseline="0" dirty="0" smtClean="0"/>
              <a:t> </a:t>
            </a:r>
            <a:r>
              <a:rPr lang="en-US" sz="1600" b="1" baseline="0" dirty="0" err="1" smtClean="0"/>
              <a:t>cao</a:t>
            </a:r>
            <a:r>
              <a:rPr lang="en-US" sz="1600" b="1" baseline="0" dirty="0" smtClean="0"/>
              <a:t> </a:t>
            </a:r>
            <a:r>
              <a:rPr lang="en-US" sz="1600" b="1" baseline="0" dirty="0" err="1" smtClean="0"/>
              <a:t>tốc</a:t>
            </a:r>
            <a:r>
              <a:rPr lang="en-US" sz="1600" b="1" baseline="0" dirty="0" smtClean="0"/>
              <a:t> từ B-&gt;N</a:t>
            </a:r>
            <a:r>
              <a:rPr lang="en-US" sz="1600" b="0" baseline="0" dirty="0" smtClean="0"/>
              <a:t>: </a:t>
            </a:r>
            <a:r>
              <a:rPr lang="en-US" sz="1600" b="1" baseline="0" dirty="0" smtClean="0"/>
              <a:t>Cầu </a:t>
            </a:r>
            <a:r>
              <a:rPr lang="en-US" sz="1600" b="1" baseline="0" dirty="0" err="1" smtClean="0"/>
              <a:t>giẽ-ninh</a:t>
            </a:r>
            <a:r>
              <a:rPr lang="en-US" sz="1600" b="1" baseline="0" dirty="0" smtClean="0"/>
              <a:t> Bình</a:t>
            </a:r>
            <a:r>
              <a:rPr lang="en-US" sz="1600" b="0" baseline="0" dirty="0" smtClean="0"/>
              <a:t>, Long Thành- </a:t>
            </a:r>
            <a:r>
              <a:rPr lang="en-US" sz="1600" b="0" baseline="0" dirty="0" err="1" smtClean="0"/>
              <a:t>BếN</a:t>
            </a:r>
            <a:r>
              <a:rPr lang="en-US" sz="1600" b="0" baseline="0" dirty="0" smtClean="0"/>
              <a:t> </a:t>
            </a:r>
            <a:r>
              <a:rPr lang="en-US" sz="1600" b="0" baseline="0" dirty="0" err="1" smtClean="0"/>
              <a:t>lức</a:t>
            </a:r>
            <a:r>
              <a:rPr lang="en-US" sz="1600" b="0" baseline="0" dirty="0" smtClean="0"/>
              <a:t>, Long Thành </a:t>
            </a:r>
            <a:r>
              <a:rPr lang="en-US" sz="1600" b="0" baseline="0" dirty="0" err="1" smtClean="0"/>
              <a:t>Dầu</a:t>
            </a:r>
            <a:r>
              <a:rPr lang="en-US" sz="1600" b="0" baseline="0" dirty="0" smtClean="0"/>
              <a:t> </a:t>
            </a:r>
            <a:r>
              <a:rPr lang="en-US" sz="1600" b="0" baseline="0" dirty="0" err="1" smtClean="0"/>
              <a:t>Giaay</a:t>
            </a:r>
            <a:r>
              <a:rPr lang="en-US" sz="1600" b="0" baseline="0" dirty="0" smtClean="0"/>
              <a:t>, </a:t>
            </a:r>
            <a:r>
              <a:rPr lang="en-US" sz="1600" b="0" baseline="0" dirty="0" err="1" smtClean="0"/>
              <a:t>TPhcm</a:t>
            </a:r>
            <a:r>
              <a:rPr lang="en-US" sz="1600" b="0" baseline="0" dirty="0" smtClean="0"/>
              <a:t> –long thành, </a:t>
            </a:r>
            <a:r>
              <a:rPr lang="en-US" sz="1600" b="1" baseline="0" dirty="0" err="1" smtClean="0"/>
              <a:t>Đà</a:t>
            </a:r>
            <a:r>
              <a:rPr lang="en-US" sz="1600" b="1" baseline="0" dirty="0" smtClean="0"/>
              <a:t> </a:t>
            </a:r>
            <a:r>
              <a:rPr lang="en-US" sz="1600" b="1" baseline="0" dirty="0" err="1" smtClean="0"/>
              <a:t>nẵng-Quãng</a:t>
            </a:r>
            <a:r>
              <a:rPr lang="en-US" sz="1600" b="1" baseline="0" dirty="0" smtClean="0"/>
              <a:t> </a:t>
            </a:r>
            <a:r>
              <a:rPr lang="en-US" sz="1600" b="1" baseline="0" dirty="0" err="1" smtClean="0"/>
              <a:t>Ngãi</a:t>
            </a:r>
            <a:r>
              <a:rPr lang="en-US" sz="1600" b="1" baseline="0" dirty="0" smtClean="0"/>
              <a:t>,…</a:t>
            </a:r>
          </a:p>
          <a:p>
            <a:pPr marL="0" marR="0" indent="0" algn="l" defTabSz="914400" rtl="0" eaLnBrk="1" fontAlgn="auto" latinLnBrk="0" hangingPunct="1">
              <a:lnSpc>
                <a:spcPct val="100000"/>
              </a:lnSpc>
              <a:spcBef>
                <a:spcPts val="0"/>
              </a:spcBef>
              <a:spcAft>
                <a:spcPts val="0"/>
              </a:spcAft>
              <a:buClrTx/>
              <a:buSzTx/>
              <a:buFontTx/>
              <a:buNone/>
              <a:tabLst/>
              <a:defRPr/>
            </a:pPr>
            <a:r>
              <a:rPr lang="en-US" sz="1600" b="1" dirty="0" err="1" smtClean="0"/>
              <a:t>Đường</a:t>
            </a:r>
            <a:r>
              <a:rPr lang="en-US" sz="1600" b="1" dirty="0" smtClean="0"/>
              <a:t> </a:t>
            </a:r>
            <a:r>
              <a:rPr lang="en-US" sz="1600" b="1" dirty="0" err="1" smtClean="0"/>
              <a:t>cao</a:t>
            </a:r>
            <a:r>
              <a:rPr lang="en-US" sz="1600" b="1" dirty="0" smtClean="0"/>
              <a:t> </a:t>
            </a:r>
            <a:r>
              <a:rPr lang="en-US" sz="1600" b="1" dirty="0" err="1" smtClean="0"/>
              <a:t>tốc</a:t>
            </a:r>
            <a:r>
              <a:rPr lang="en-US" sz="1600" b="1" baseline="0" dirty="0" smtClean="0"/>
              <a:t> HP-HN: 120km/h </a:t>
            </a:r>
            <a:r>
              <a:rPr lang="en-US" sz="1600" b="1" baseline="0" dirty="0" err="1" smtClean="0"/>
              <a:t>độ</a:t>
            </a:r>
            <a:r>
              <a:rPr lang="en-US" sz="1600" b="1" baseline="0" dirty="0" smtClean="0"/>
              <a:t> </a:t>
            </a:r>
            <a:r>
              <a:rPr lang="en-US" sz="1600" b="1" baseline="0" dirty="0" err="1" smtClean="0"/>
              <a:t>dày</a:t>
            </a:r>
            <a:r>
              <a:rPr lang="en-US" sz="1600" b="1" baseline="0" dirty="0" smtClean="0"/>
              <a:t> </a:t>
            </a:r>
            <a:r>
              <a:rPr lang="en-US" sz="1600" b="1" baseline="0" dirty="0" err="1" smtClean="0"/>
              <a:t>mặt</a:t>
            </a:r>
            <a:r>
              <a:rPr lang="en-US" sz="1600" b="1" baseline="0" dirty="0" smtClean="0"/>
              <a:t> </a:t>
            </a:r>
            <a:r>
              <a:rPr lang="en-US" sz="1600" b="1" baseline="0" dirty="0" err="1" smtClean="0"/>
              <a:t>đường</a:t>
            </a:r>
            <a:r>
              <a:rPr lang="en-US" sz="1600" b="1" baseline="0" dirty="0" smtClean="0"/>
              <a:t> hơn 5 cm , </a:t>
            </a:r>
            <a:r>
              <a:rPr lang="en-US" sz="1600" b="1" baseline="0" dirty="0" err="1" smtClean="0"/>
              <a:t>đường</a:t>
            </a:r>
            <a:r>
              <a:rPr lang="en-US" sz="1600" b="1" baseline="0" dirty="0" smtClean="0"/>
              <a:t> </a:t>
            </a:r>
            <a:r>
              <a:rPr lang="en-US" sz="1600" b="1" baseline="0" dirty="0" err="1" smtClean="0"/>
              <a:t>cao</a:t>
            </a:r>
            <a:r>
              <a:rPr lang="en-US" sz="1600" b="1" baseline="0" dirty="0" smtClean="0"/>
              <a:t> </a:t>
            </a:r>
            <a:r>
              <a:rPr lang="en-US" sz="1600" b="1" baseline="0" dirty="0" err="1" smtClean="0"/>
              <a:t>tốc</a:t>
            </a:r>
            <a:r>
              <a:rPr lang="en-US" sz="1600" b="1" baseline="0" dirty="0" smtClean="0"/>
              <a:t> Nội </a:t>
            </a:r>
            <a:r>
              <a:rPr lang="en-US" sz="1600" b="1" baseline="0" dirty="0" err="1" smtClean="0"/>
              <a:t>bài</a:t>
            </a:r>
            <a:r>
              <a:rPr lang="en-US" sz="1600" b="1" baseline="0" dirty="0" smtClean="0"/>
              <a:t> </a:t>
            </a:r>
            <a:r>
              <a:rPr lang="en-US" sz="1600" b="1" baseline="0" dirty="0" err="1" smtClean="0"/>
              <a:t>Lào</a:t>
            </a:r>
            <a:r>
              <a:rPr lang="en-US" sz="1600" b="1" baseline="0" dirty="0" smtClean="0"/>
              <a:t> </a:t>
            </a:r>
            <a:r>
              <a:rPr lang="en-US" sz="1600" b="1" baseline="0" dirty="0" err="1" smtClean="0"/>
              <a:t>Cai</a:t>
            </a:r>
            <a:r>
              <a:rPr lang="en-US" sz="1600" b="1" baseline="0" dirty="0" smtClean="0"/>
              <a:t> 7h</a:t>
            </a:r>
            <a:r>
              <a:rPr lang="en-US" sz="1600" b="1" baseline="0" dirty="0" smtClean="0">
                <a:sym typeface="Wingdings" panose="05000000000000000000" pitchFamily="2" charset="2"/>
              </a:rPr>
              <a:t> 3.5 h đi đc </a:t>
            </a:r>
            <a:r>
              <a:rPr lang="en-US" sz="1600" b="1" baseline="0" dirty="0" err="1" smtClean="0">
                <a:sym typeface="Wingdings" panose="05000000000000000000" pitchFamily="2" charset="2"/>
              </a:rPr>
              <a:t>coi</a:t>
            </a:r>
            <a:r>
              <a:rPr lang="en-US" sz="1600" b="1" baseline="0" dirty="0" smtClean="0">
                <a:sym typeface="Wingdings" panose="05000000000000000000" pitchFamily="2" charset="2"/>
              </a:rPr>
              <a:t> là </a:t>
            </a:r>
            <a:r>
              <a:rPr lang="en-US" sz="1600" b="1" baseline="0" dirty="0" err="1" smtClean="0">
                <a:sym typeface="Wingdings" panose="05000000000000000000" pitchFamily="2" charset="2"/>
              </a:rPr>
              <a:t>đưởng</a:t>
            </a:r>
            <a:r>
              <a:rPr lang="en-US" sz="1600" b="1" baseline="0" dirty="0" smtClean="0">
                <a:sym typeface="Wingdings" panose="05000000000000000000" pitchFamily="2" charset="2"/>
              </a:rPr>
              <a:t> </a:t>
            </a:r>
            <a:r>
              <a:rPr lang="en-US" sz="1600" b="1" baseline="0" dirty="0" err="1" smtClean="0">
                <a:sym typeface="Wingdings" panose="05000000000000000000" pitchFamily="2" charset="2"/>
              </a:rPr>
              <a:t>cao</a:t>
            </a:r>
            <a:r>
              <a:rPr lang="en-US" sz="1600" b="1" baseline="0" dirty="0" smtClean="0">
                <a:sym typeface="Wingdings" panose="05000000000000000000" pitchFamily="2" charset="2"/>
              </a:rPr>
              <a:t> </a:t>
            </a:r>
            <a:r>
              <a:rPr lang="en-US" sz="1600" b="1" baseline="0" dirty="0" err="1" smtClean="0">
                <a:sym typeface="Wingdings" panose="05000000000000000000" pitchFamily="2" charset="2"/>
              </a:rPr>
              <a:t>tốc</a:t>
            </a:r>
            <a:r>
              <a:rPr lang="en-US" sz="1600" b="1" baseline="0" dirty="0" smtClean="0">
                <a:sym typeface="Wingdings" panose="05000000000000000000" pitchFamily="2" charset="2"/>
              </a:rPr>
              <a:t> </a:t>
            </a:r>
            <a:r>
              <a:rPr lang="en-US" sz="1600" b="1" baseline="0" dirty="0" err="1" smtClean="0">
                <a:sym typeface="Wingdings" panose="05000000000000000000" pitchFamily="2" charset="2"/>
              </a:rPr>
              <a:t>dài</a:t>
            </a:r>
            <a:r>
              <a:rPr lang="en-US" sz="1600" b="1" baseline="0" dirty="0" smtClean="0">
                <a:sym typeface="Wingdings" panose="05000000000000000000" pitchFamily="2" charset="2"/>
              </a:rPr>
              <a:t> nhất VN từ năm 2014</a:t>
            </a:r>
            <a:endParaRPr lang="en-US" sz="1600" b="1" dirty="0" smtClean="0"/>
          </a:p>
          <a:p>
            <a:pPr marL="0" marR="0" indent="0" algn="l" defTabSz="914400" rtl="0" eaLnBrk="1" fontAlgn="auto" latinLnBrk="0" hangingPunct="1">
              <a:lnSpc>
                <a:spcPct val="100000"/>
              </a:lnSpc>
              <a:spcBef>
                <a:spcPts val="0"/>
              </a:spcBef>
              <a:spcAft>
                <a:spcPts val="0"/>
              </a:spcAft>
              <a:buClrTx/>
              <a:buSzTx/>
              <a:buFontTx/>
              <a:buNone/>
              <a:tabLst/>
              <a:defRPr/>
            </a:pPr>
            <a:r>
              <a:rPr lang="vi-VN" sz="1600" b="1" dirty="0" smtClean="0"/>
              <a:t>Ư</a:t>
            </a:r>
            <a:r>
              <a:rPr lang="en-US" sz="1600" b="1" dirty="0" smtClean="0"/>
              <a:t>u</a:t>
            </a:r>
            <a:r>
              <a:rPr lang="en-US" sz="1600" b="1" baseline="0" dirty="0" smtClean="0"/>
              <a:t> </a:t>
            </a:r>
            <a:r>
              <a:rPr lang="en-US" sz="1600" b="1" baseline="0" dirty="0" err="1" smtClean="0"/>
              <a:t>nhược</a:t>
            </a:r>
            <a:r>
              <a:rPr lang="en-US" sz="1600" b="1" baseline="0" dirty="0" smtClean="0"/>
              <a:t> </a:t>
            </a:r>
            <a:r>
              <a:rPr lang="en-US" sz="1600" b="1" baseline="0" dirty="0" err="1" smtClean="0"/>
              <a:t>điểm</a:t>
            </a:r>
            <a:r>
              <a:rPr lang="en-US" sz="1600" b="1" baseline="0" dirty="0" smtClean="0"/>
              <a:t> của </a:t>
            </a:r>
            <a:r>
              <a:rPr lang="en-US" sz="1600" b="1" baseline="0" dirty="0" err="1" smtClean="0"/>
              <a:t>vận</a:t>
            </a:r>
            <a:r>
              <a:rPr lang="en-US" sz="1600" b="1" baseline="0" dirty="0" smtClean="0"/>
              <a:t> </a:t>
            </a:r>
            <a:r>
              <a:rPr lang="en-US" sz="1600" b="1" baseline="0" dirty="0" err="1" smtClean="0"/>
              <a:t>tải</a:t>
            </a:r>
            <a:r>
              <a:rPr lang="en-US" sz="1600" b="1" baseline="0" dirty="0" smtClean="0"/>
              <a:t> </a:t>
            </a:r>
            <a:r>
              <a:rPr lang="en-US" sz="1600" b="1" baseline="0" dirty="0" err="1" smtClean="0"/>
              <a:t>oto</a:t>
            </a:r>
            <a:r>
              <a:rPr lang="en-US" sz="1600" b="1" baseline="0" dirty="0" smtClean="0"/>
              <a:t> (</a:t>
            </a:r>
            <a:r>
              <a:rPr lang="en-US" sz="1600" b="1" baseline="0" dirty="0" err="1" smtClean="0"/>
              <a:t>vận</a:t>
            </a:r>
            <a:r>
              <a:rPr lang="en-US" sz="1600" b="1" baseline="0" dirty="0" smtClean="0"/>
              <a:t> </a:t>
            </a:r>
            <a:r>
              <a:rPr lang="en-US" sz="1600" b="1" baseline="0" dirty="0" err="1" smtClean="0"/>
              <a:t>tải</a:t>
            </a:r>
            <a:r>
              <a:rPr lang="en-US" sz="1600" b="1" baseline="0" dirty="0" smtClean="0"/>
              <a:t> </a:t>
            </a:r>
            <a:r>
              <a:rPr lang="en-US" sz="1600" b="1" baseline="0" dirty="0" err="1" smtClean="0"/>
              <a:t>đường</a:t>
            </a:r>
            <a:r>
              <a:rPr lang="en-US" sz="1600" b="1" baseline="0" dirty="0" smtClean="0"/>
              <a:t> </a:t>
            </a:r>
            <a:r>
              <a:rPr lang="en-US" sz="1600" b="1" baseline="0" dirty="0" err="1" smtClean="0"/>
              <a:t>bộ</a:t>
            </a:r>
            <a:r>
              <a:rPr lang="en-US" sz="1600" b="1" baseline="0" dirty="0" smtClean="0"/>
              <a:t>) ??</a:t>
            </a:r>
          </a:p>
          <a:p>
            <a:r>
              <a:rPr lang="vi-VN" sz="1200" b="0" i="0" kern="1200" dirty="0" smtClean="0">
                <a:solidFill>
                  <a:schemeClr val="tx1"/>
                </a:solidFill>
                <a:effectLst/>
                <a:latin typeface="+mn-lt"/>
                <a:ea typeface="+mn-ea"/>
                <a:cs typeface="+mn-cs"/>
              </a:rPr>
              <a:t>Vận tải đường bộ nhược điểm là </a:t>
            </a:r>
            <a:r>
              <a:rPr lang="vi-VN" sz="1200" b="1" i="0" kern="1200" dirty="0" smtClean="0">
                <a:solidFill>
                  <a:schemeClr val="tx1"/>
                </a:solidFill>
                <a:effectLst/>
                <a:latin typeface="+mn-lt"/>
                <a:ea typeface="+mn-ea"/>
                <a:cs typeface="+mn-cs"/>
              </a:rPr>
              <a:t>khả năng thông qua rất hạn chế </a:t>
            </a:r>
            <a:r>
              <a:rPr lang="vi-VN" sz="1200" b="0" i="0" kern="1200" dirty="0" smtClean="0">
                <a:solidFill>
                  <a:schemeClr val="tx1"/>
                </a:solidFill>
                <a:effectLst/>
                <a:latin typeface="+mn-lt"/>
                <a:ea typeface="+mn-ea"/>
                <a:cs typeface="+mn-cs"/>
              </a:rPr>
              <a:t>việc xếp dỡ hàng hóa từ phương tiện vận tải bộ cũng như chuyên chở khối lượng càng lớn thì việc xếp dỡ càng phức tạp mất nhiều thời gian </a:t>
            </a:r>
            <a:r>
              <a:rPr lang="vi-VN" sz="1200" b="1" i="0" kern="1200" dirty="0" smtClean="0">
                <a:solidFill>
                  <a:schemeClr val="tx1"/>
                </a:solidFill>
                <a:effectLst/>
                <a:latin typeface="+mn-lt"/>
                <a:ea typeface="+mn-ea"/>
                <a:cs typeface="+mn-cs"/>
              </a:rPr>
              <a:t>không thích hợp với những Lô hàng siêu trường siêu trọng và nguy hiểm hàng dễ cháy nổ tốc độ vận tải còn thấp</a:t>
            </a:r>
            <a:endParaRPr lang="en-US" sz="1600" b="1" dirty="0"/>
          </a:p>
        </p:txBody>
      </p:sp>
      <p:sp>
        <p:nvSpPr>
          <p:cNvPr id="4" name="Slide Number Placeholder 3"/>
          <p:cNvSpPr>
            <a:spLocks noGrp="1"/>
          </p:cNvSpPr>
          <p:nvPr>
            <p:ph type="sldNum" sz="quarter" idx="10"/>
          </p:nvPr>
        </p:nvSpPr>
        <p:spPr/>
        <p:txBody>
          <a:bodyPr/>
          <a:lstStyle/>
          <a:p>
            <a:fld id="{CBE40377-7959-44A3-9E3A-A2263C614A7F}" type="slidenum">
              <a:rPr lang="en-US" smtClean="0"/>
              <a:t>5</a:t>
            </a:fld>
            <a:endParaRPr lang="en-US"/>
          </a:p>
        </p:txBody>
      </p:sp>
    </p:spTree>
    <p:extLst>
      <p:ext uri="{BB962C8B-B14F-4D97-AF65-F5344CB8AC3E}">
        <p14:creationId xmlns:p14="http://schemas.microsoft.com/office/powerpoint/2010/main" val="1295400244"/>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fld id="{CBE40377-7959-44A3-9E3A-A2263C614A7F}" type="slidenum">
              <a:rPr lang="en-US" smtClean="0"/>
              <a:t>6</a:t>
            </a:fld>
            <a:endParaRPr lang="en-US"/>
          </a:p>
        </p:txBody>
      </p:sp>
    </p:spTree>
    <p:extLst>
      <p:ext uri="{BB962C8B-B14F-4D97-AF65-F5344CB8AC3E}">
        <p14:creationId xmlns:p14="http://schemas.microsoft.com/office/powerpoint/2010/main" val="876848248"/>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vi-VN" sz="1200" kern="1200" dirty="0" smtClean="0">
                <a:solidFill>
                  <a:schemeClr val="tx1"/>
                </a:solidFill>
                <a:effectLst/>
                <a:latin typeface="+mn-lt"/>
                <a:ea typeface="+mn-ea"/>
                <a:cs typeface="+mn-cs"/>
              </a:rPr>
              <a:t>Vận tải nói chung và vận tải đường bộ nói riêng có vai trò thiết yếu đối với sản xuất và đời sống kinh tế - xã hội. Hiện nay ở nước ta, vận tải đường bộ đảm nhiệm </a:t>
            </a:r>
            <a:r>
              <a:rPr lang="vi-VN" sz="1200" b="1" kern="1200" dirty="0" smtClean="0">
                <a:solidFill>
                  <a:schemeClr val="tx1"/>
                </a:solidFill>
                <a:effectLst/>
                <a:latin typeface="+mn-lt"/>
                <a:ea typeface="+mn-ea"/>
                <a:cs typeface="+mn-cs"/>
              </a:rPr>
              <a:t>94,23% tổng khối lượng vận chuyển hành khách </a:t>
            </a:r>
            <a:r>
              <a:rPr lang="vi-VN" sz="1200" kern="1200" dirty="0" smtClean="0">
                <a:solidFill>
                  <a:schemeClr val="tx1"/>
                </a:solidFill>
                <a:effectLst/>
                <a:latin typeface="+mn-lt"/>
                <a:ea typeface="+mn-ea"/>
                <a:cs typeface="+mn-cs"/>
              </a:rPr>
              <a:t>và </a:t>
            </a:r>
            <a:r>
              <a:rPr lang="vi-VN" sz="1200" b="1" kern="1200" dirty="0" smtClean="0">
                <a:solidFill>
                  <a:schemeClr val="tx1"/>
                </a:solidFill>
                <a:effectLst/>
                <a:latin typeface="+mn-lt"/>
                <a:ea typeface="+mn-ea"/>
                <a:cs typeface="+mn-cs"/>
              </a:rPr>
              <a:t>77,47% tổng khối lượng vận chuyển hàng hóa. Vì vậy, vận tải đường bộ có vai trò đặc biệt quan trọng đối với phát triển kinh tế - xã hội ở nước ta.</a:t>
            </a:r>
            <a:endParaRPr lang="en-US" sz="1200" b="1" kern="1200" dirty="0" smtClean="0">
              <a:solidFill>
                <a:schemeClr val="tx1"/>
              </a:solidFill>
              <a:effectLst/>
              <a:latin typeface="+mn-lt"/>
              <a:ea typeface="+mn-ea"/>
              <a:cs typeface="+mn-cs"/>
            </a:endParaRPr>
          </a:p>
          <a:p>
            <a:r>
              <a:rPr lang="en-US" sz="1200" b="1" kern="1200" dirty="0" smtClean="0">
                <a:solidFill>
                  <a:schemeClr val="tx1"/>
                </a:solidFill>
                <a:effectLst/>
                <a:latin typeface="+mn-lt"/>
                <a:ea typeface="+mn-ea"/>
                <a:cs typeface="+mn-cs"/>
              </a:rPr>
              <a:t>RIÊNG</a:t>
            </a:r>
            <a:r>
              <a:rPr lang="en-US" sz="1200" b="1" kern="1200" baseline="0" dirty="0" smtClean="0">
                <a:solidFill>
                  <a:schemeClr val="tx1"/>
                </a:solidFill>
                <a:effectLst/>
                <a:latin typeface="+mn-lt"/>
                <a:ea typeface="+mn-ea"/>
                <a:cs typeface="+mn-cs"/>
              </a:rPr>
              <a:t> HÀNG CONT TUYẾN ĐI BẮC NAM ĐẢM NHẬN HƠN 30% ĐỐI VỚI CÁC MẶT HÀNG ĐÒI HỎI VẬN CHUYỂN NHANH NHƯ TRÁI CÂY, THỦY HẢI SẢN,…</a:t>
            </a:r>
          </a:p>
          <a:p>
            <a:r>
              <a:rPr lang="vi-VN" sz="1200" b="0" i="0" kern="1200" dirty="0" smtClean="0">
                <a:solidFill>
                  <a:schemeClr val="tx1"/>
                </a:solidFill>
                <a:effectLst/>
                <a:latin typeface="+mn-lt"/>
                <a:ea typeface="+mn-ea"/>
                <a:cs typeface="+mn-cs"/>
              </a:rPr>
              <a:t>• Vận tải đường bộ: </a:t>
            </a:r>
            <a:r>
              <a:rPr lang="vi-VN" sz="1200" b="1" i="0" kern="1200" dirty="0" smtClean="0">
                <a:solidFill>
                  <a:schemeClr val="tx1"/>
                </a:solidFill>
                <a:effectLst/>
                <a:latin typeface="+mn-lt"/>
                <a:ea typeface="+mn-ea"/>
                <a:cs typeface="+mn-cs"/>
              </a:rPr>
              <a:t>Ra đời rất sớm cùng với lịch sử hình thành loài người trên trái đất, đáp ứng nhu cầu đi lại của con người. </a:t>
            </a:r>
            <a:endParaRPr lang="en-US" sz="1200" b="1" i="0" kern="1200" dirty="0" smtClean="0">
              <a:solidFill>
                <a:schemeClr val="tx1"/>
              </a:solidFill>
              <a:effectLst/>
              <a:latin typeface="+mn-lt"/>
              <a:ea typeface="+mn-ea"/>
              <a:cs typeface="+mn-cs"/>
            </a:endParaRPr>
          </a:p>
          <a:p>
            <a:r>
              <a:rPr lang="vi-VN" sz="1200" b="1" i="0" kern="1200" dirty="0" smtClean="0">
                <a:solidFill>
                  <a:schemeClr val="tx1"/>
                </a:solidFill>
                <a:effectLst/>
                <a:latin typeface="+mn-lt"/>
                <a:ea typeface="+mn-ea"/>
                <a:cs typeface="+mn-cs"/>
              </a:rPr>
              <a:t>Thuở ban sơ, loài người đã biết lợi dụng sức kéo của vật nuôi để đáp ứng nhu cầu di chuyển của bản thân và hàng hoá. </a:t>
            </a:r>
            <a:endParaRPr lang="en-US" sz="1200" b="1" i="0" kern="1200" dirty="0" smtClean="0">
              <a:solidFill>
                <a:schemeClr val="tx1"/>
              </a:solidFill>
              <a:effectLst/>
              <a:latin typeface="+mn-lt"/>
              <a:ea typeface="+mn-ea"/>
              <a:cs typeface="+mn-cs"/>
            </a:endParaRPr>
          </a:p>
          <a:p>
            <a:r>
              <a:rPr lang="vi-VN" sz="1200" b="1" i="0" kern="1200" dirty="0" smtClean="0">
                <a:solidFill>
                  <a:schemeClr val="tx1"/>
                </a:solidFill>
                <a:effectLst/>
                <a:latin typeface="+mn-lt"/>
                <a:ea typeface="+mn-ea"/>
                <a:cs typeface="+mn-cs"/>
              </a:rPr>
              <a:t>Theo đà phát triển, con người phát minh ra các phương tiện vận tải sử dụng động cơ hơi nước, động cơ điện</a:t>
            </a:r>
            <a:r>
              <a:rPr lang="vi-VN" sz="1200" b="0" i="0" kern="1200" dirty="0" smtClean="0">
                <a:solidFill>
                  <a:schemeClr val="tx1"/>
                </a:solidFill>
                <a:effectLst/>
                <a:latin typeface="+mn-lt"/>
                <a:ea typeface="+mn-ea"/>
                <a:cs typeface="+mn-cs"/>
              </a:rPr>
              <a:t>.</a:t>
            </a:r>
            <a:endParaRPr lang="en-US" sz="1200" b="0" i="0" kern="1200" dirty="0" smtClean="0">
              <a:solidFill>
                <a:schemeClr val="tx1"/>
              </a:solidFill>
              <a:effectLst/>
              <a:latin typeface="+mn-lt"/>
              <a:ea typeface="+mn-ea"/>
              <a:cs typeface="+mn-cs"/>
            </a:endParaRPr>
          </a:p>
          <a:p>
            <a:r>
              <a:rPr lang="vi-VN" sz="1200" b="0" i="0" kern="1200" dirty="0" smtClean="0">
                <a:solidFill>
                  <a:schemeClr val="tx1"/>
                </a:solidFill>
                <a:effectLst/>
                <a:latin typeface="+mn-lt"/>
                <a:ea typeface="+mn-ea"/>
                <a:cs typeface="+mn-cs"/>
              </a:rPr>
              <a:t> Vận tải đường bộ có độ linh hoạt cao, phương tiện vận tải bộ có thể vào mọi địa điểm nhận trả hàng trong kho khách hàng, là loại hình vận tải gắn liền với đời sống của con người, mang tính phổ thông quảng đại. Mọi người ở mọi mức sống khác nhau đều có thể tiếp cận với vận tải bộ. Vốn đầu tư vận tải bộ rất uyển chuyển thích hợp với số đông cư dân. Mạng lưới hạ tầng được đầu tư rộng khắp. Các chủng loại ô tô vận tải được thiết kế với sức tải và thời gian hoạt động phù hợp với những lô hàng vừa, nhỏ, cự ly gần, bán kính dịch chuyển dưới 300km thường mang lại hiệu quả cao vì giá thành rẻ hơn các loại hình thức vận tải khác. Tuy nhiên nếu khoảng cách trên 300km, vận tải bộ rất kém hiệu quả. Khả năng thông qua vận tải bộ hạn chế, chỉ phù hợp với những lô hàng nhỏ, không phù hợp với hàng siêu trường siêu trọng, những lô hàng có khối lượng lớn. Vận tải bộ không thích hợp với vận chuyển hàng hóa nguy hiểm có tính độc hại, hàng dễ cháy dễ nổ, hàng khó bảo quản.</a:t>
            </a:r>
            <a:endParaRPr lang="en-US" b="1" dirty="0"/>
          </a:p>
        </p:txBody>
      </p:sp>
      <p:sp>
        <p:nvSpPr>
          <p:cNvPr id="4" name="Slide Number Placeholder 3"/>
          <p:cNvSpPr>
            <a:spLocks noGrp="1"/>
          </p:cNvSpPr>
          <p:nvPr>
            <p:ph type="sldNum" sz="quarter" idx="10"/>
          </p:nvPr>
        </p:nvSpPr>
        <p:spPr/>
        <p:txBody>
          <a:bodyPr/>
          <a:lstStyle/>
          <a:p>
            <a:fld id="{CBE40377-7959-44A3-9E3A-A2263C614A7F}" type="slidenum">
              <a:rPr lang="en-US" smtClean="0"/>
              <a:t>7</a:t>
            </a:fld>
            <a:endParaRPr lang="en-US"/>
          </a:p>
        </p:txBody>
      </p:sp>
    </p:spTree>
    <p:extLst>
      <p:ext uri="{BB962C8B-B14F-4D97-AF65-F5344CB8AC3E}">
        <p14:creationId xmlns:p14="http://schemas.microsoft.com/office/powerpoint/2010/main" val="1837794860"/>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indent="0" algn="l" defTabSz="914400" rtl="0" eaLnBrk="1" fontAlgn="auto" latinLnBrk="0" hangingPunct="1">
              <a:lnSpc>
                <a:spcPct val="100000"/>
              </a:lnSpc>
              <a:spcBef>
                <a:spcPts val="0"/>
              </a:spcBef>
              <a:spcAft>
                <a:spcPts val="0"/>
              </a:spcAft>
              <a:buClrTx/>
              <a:buSzTx/>
              <a:buFontTx/>
              <a:buNone/>
              <a:tabLst/>
              <a:defRPr/>
            </a:pPr>
            <a:r>
              <a:rPr lang="en-US" dirty="0" smtClean="0"/>
              <a:t>	</a:t>
            </a:r>
            <a:r>
              <a:rPr lang="vi-VN" dirty="0" smtClean="0"/>
              <a:t>Trong khi ngành hàng không và đường bộ đang ngày càng phát triển, rút ngắn thời gian đi lại và cước phí thấp hơn, ngành đường sắt vẫn ì ạch, doanh thu và thị phần giảm dần qua các năm.</a:t>
            </a:r>
            <a:r>
              <a:rPr lang="en-US" dirty="0" smtClean="0"/>
              <a:t> </a:t>
            </a:r>
            <a:r>
              <a:rPr lang="en-US" b="1" dirty="0" err="1" smtClean="0"/>
              <a:t>Thực</a:t>
            </a:r>
            <a:r>
              <a:rPr lang="en-US" b="1" dirty="0" smtClean="0"/>
              <a:t> </a:t>
            </a:r>
            <a:r>
              <a:rPr lang="en-US" b="1" dirty="0" err="1" smtClean="0"/>
              <a:t>trag</a:t>
            </a:r>
            <a:r>
              <a:rPr lang="en-US" b="1" baseline="0" dirty="0" smtClean="0"/>
              <a:t> </a:t>
            </a:r>
            <a:r>
              <a:rPr lang="en-US" b="1" baseline="0" dirty="0" err="1" smtClean="0"/>
              <a:t>yếu</a:t>
            </a:r>
            <a:r>
              <a:rPr lang="en-US" b="1" baseline="0" dirty="0" smtClean="0"/>
              <a:t> </a:t>
            </a:r>
            <a:r>
              <a:rPr lang="en-US" b="1" baseline="0" dirty="0" err="1" smtClean="0"/>
              <a:t>kém</a:t>
            </a:r>
            <a:r>
              <a:rPr lang="en-US" b="1" baseline="0" dirty="0" smtClean="0"/>
              <a:t> </a:t>
            </a:r>
            <a:r>
              <a:rPr lang="en-US" b="1" baseline="0" dirty="0" err="1" smtClean="0"/>
              <a:t>đường</a:t>
            </a:r>
            <a:r>
              <a:rPr lang="en-US" b="1" baseline="0" dirty="0" smtClean="0"/>
              <a:t> </a:t>
            </a:r>
            <a:r>
              <a:rPr lang="en-US" b="1" baseline="0" dirty="0" err="1" smtClean="0"/>
              <a:t>sát</a:t>
            </a:r>
            <a:r>
              <a:rPr lang="en-US" b="1" baseline="0" dirty="0" smtClean="0"/>
              <a:t> </a:t>
            </a:r>
            <a:r>
              <a:rPr lang="en-US" b="1" baseline="0" dirty="0" err="1" smtClean="0"/>
              <a:t>việt</a:t>
            </a:r>
            <a:r>
              <a:rPr lang="en-US" b="1" baseline="0" dirty="0" smtClean="0"/>
              <a:t> </a:t>
            </a:r>
            <a:r>
              <a:rPr lang="en-US" b="1" baseline="0" dirty="0" err="1" smtClean="0"/>
              <a:t>nam</a:t>
            </a:r>
            <a:r>
              <a:rPr lang="en-US" b="1" baseline="0" dirty="0" smtClean="0"/>
              <a:t> </a:t>
            </a:r>
            <a:r>
              <a:rPr lang="en-US" b="1" baseline="0" dirty="0" err="1" smtClean="0"/>
              <a:t>chúng</a:t>
            </a:r>
            <a:r>
              <a:rPr lang="en-US" b="1" baseline="0" dirty="0" smtClean="0"/>
              <a:t> ta</a:t>
            </a:r>
          </a:p>
          <a:p>
            <a:pPr marL="0" marR="0" indent="0" algn="l" defTabSz="914400" rtl="0" eaLnBrk="1" fontAlgn="auto" latinLnBrk="0" hangingPunct="1">
              <a:lnSpc>
                <a:spcPct val="100000"/>
              </a:lnSpc>
              <a:spcBef>
                <a:spcPts val="0"/>
              </a:spcBef>
              <a:spcAft>
                <a:spcPts val="0"/>
              </a:spcAft>
              <a:buClrTx/>
              <a:buSzTx/>
              <a:buFontTx/>
              <a:buNone/>
              <a:tabLst/>
              <a:defRPr/>
            </a:pPr>
            <a:r>
              <a:rPr lang="en-US" sz="1200" b="1" baseline="0" dirty="0" smtClean="0"/>
              <a:t>	Hiện </a:t>
            </a:r>
            <a:r>
              <a:rPr lang="en-US" sz="1200" b="1" baseline="0" dirty="0" err="1" smtClean="0"/>
              <a:t>tại</a:t>
            </a:r>
            <a:r>
              <a:rPr lang="en-US" sz="1200" b="1" baseline="0" dirty="0" smtClean="0"/>
              <a:t> </a:t>
            </a:r>
            <a:r>
              <a:rPr lang="en-US" sz="1200" b="1" baseline="0" dirty="0" err="1" smtClean="0"/>
              <a:t>nước</a:t>
            </a:r>
            <a:r>
              <a:rPr lang="en-US" sz="1200" b="1" baseline="0" dirty="0" smtClean="0"/>
              <a:t> ta có </a:t>
            </a:r>
            <a:r>
              <a:rPr lang="en-US" sz="1200" b="1" baseline="0" dirty="0" err="1" smtClean="0"/>
              <a:t>tuyến</a:t>
            </a:r>
            <a:r>
              <a:rPr lang="en-US" sz="1200" b="1" baseline="0" dirty="0" smtClean="0"/>
              <a:t> </a:t>
            </a:r>
            <a:r>
              <a:rPr lang="en-US" sz="1200" b="1" baseline="0" dirty="0" err="1" smtClean="0"/>
              <a:t>đường</a:t>
            </a:r>
            <a:r>
              <a:rPr lang="en-US" sz="1200" b="1" baseline="0" dirty="0" smtClean="0"/>
              <a:t> </a:t>
            </a:r>
            <a:r>
              <a:rPr lang="en-US" sz="1200" b="1" baseline="0" dirty="0" err="1" smtClean="0"/>
              <a:t>sắt</a:t>
            </a:r>
            <a:r>
              <a:rPr lang="en-US" sz="1200" b="1" baseline="0" dirty="0" smtClean="0"/>
              <a:t> </a:t>
            </a:r>
            <a:r>
              <a:rPr lang="en-US" sz="1200" b="1" baseline="0" dirty="0" err="1" smtClean="0"/>
              <a:t>dài</a:t>
            </a:r>
            <a:r>
              <a:rPr lang="en-US" sz="1200" b="1" baseline="0" dirty="0" smtClean="0"/>
              <a:t> </a:t>
            </a:r>
            <a:r>
              <a:rPr lang="en-US" sz="1200" b="1" baseline="0" dirty="0" err="1" smtClean="0"/>
              <a:t>nhất</a:t>
            </a:r>
            <a:r>
              <a:rPr lang="en-US" sz="1200" b="1" baseline="0" dirty="0" smtClean="0"/>
              <a:t> là B-N </a:t>
            </a:r>
            <a:r>
              <a:rPr lang="en-US" sz="1200" b="1" baseline="0" dirty="0" err="1" smtClean="0"/>
              <a:t>và</a:t>
            </a:r>
            <a:r>
              <a:rPr lang="en-US" sz="1200" b="1" baseline="0" dirty="0" smtClean="0"/>
              <a:t> </a:t>
            </a:r>
            <a:r>
              <a:rPr lang="en-US" sz="1200" b="1" baseline="0" dirty="0" err="1" smtClean="0"/>
              <a:t>tuyến</a:t>
            </a:r>
            <a:r>
              <a:rPr lang="en-US" sz="1200" b="1" baseline="0" dirty="0" smtClean="0"/>
              <a:t> </a:t>
            </a:r>
            <a:r>
              <a:rPr lang="en-US" sz="1200" b="1" baseline="0" dirty="0" err="1" smtClean="0"/>
              <a:t>đường</a:t>
            </a:r>
            <a:r>
              <a:rPr lang="en-US" sz="1200" b="1" baseline="0" dirty="0" smtClean="0"/>
              <a:t> </a:t>
            </a:r>
            <a:r>
              <a:rPr lang="en-US" sz="1200" b="1" baseline="0" dirty="0" err="1" smtClean="0"/>
              <a:t>sắt</a:t>
            </a:r>
            <a:r>
              <a:rPr lang="en-US" sz="1200" b="1" baseline="0" dirty="0" smtClean="0"/>
              <a:t> </a:t>
            </a:r>
            <a:r>
              <a:rPr lang="en-US" sz="1200" b="1" baseline="0" dirty="0" err="1" smtClean="0"/>
              <a:t>Hải</a:t>
            </a:r>
            <a:r>
              <a:rPr lang="en-US" sz="1200" b="1" baseline="0" dirty="0" smtClean="0"/>
              <a:t> </a:t>
            </a:r>
            <a:r>
              <a:rPr lang="en-US" sz="1200" b="1" baseline="0" dirty="0" err="1" smtClean="0"/>
              <a:t>phòng-Lào</a:t>
            </a:r>
            <a:r>
              <a:rPr lang="en-US" sz="1200" b="1" baseline="0" dirty="0" smtClean="0"/>
              <a:t> </a:t>
            </a:r>
            <a:r>
              <a:rPr lang="en-US" sz="1200" b="1" baseline="0" dirty="0" err="1" smtClean="0"/>
              <a:t>Cai</a:t>
            </a:r>
            <a:r>
              <a:rPr lang="en-US" sz="1200" b="1" baseline="0" dirty="0" smtClean="0"/>
              <a:t>, </a:t>
            </a:r>
            <a:r>
              <a:rPr lang="en-US" sz="1200" b="1" baseline="0" dirty="0" err="1" smtClean="0"/>
              <a:t>trong</a:t>
            </a:r>
            <a:r>
              <a:rPr lang="en-US" sz="1200" b="1" baseline="0" dirty="0" smtClean="0"/>
              <a:t> </a:t>
            </a:r>
            <a:r>
              <a:rPr lang="en-US" sz="1200" b="1" baseline="0" dirty="0" err="1" smtClean="0"/>
              <a:t>đó</a:t>
            </a:r>
            <a:r>
              <a:rPr lang="en-US" sz="1200" b="1" baseline="0" dirty="0" smtClean="0"/>
              <a:t> ĐS B-N </a:t>
            </a:r>
            <a:r>
              <a:rPr lang="en-US" sz="1200" b="1" baseline="0" dirty="0" err="1" smtClean="0"/>
              <a:t>dài</a:t>
            </a:r>
            <a:r>
              <a:rPr lang="en-US" sz="1200" b="1" baseline="0" dirty="0" smtClean="0"/>
              <a:t> </a:t>
            </a:r>
            <a:r>
              <a:rPr lang="en-US" sz="1200" b="1" baseline="0" dirty="0" err="1" smtClean="0"/>
              <a:t>hơn</a:t>
            </a:r>
            <a:r>
              <a:rPr lang="en-US" sz="1200" b="1" baseline="0" dirty="0" smtClean="0"/>
              <a:t> 1700 km </a:t>
            </a:r>
            <a:r>
              <a:rPr lang="en-US" sz="1200" b="1" baseline="0" dirty="0" err="1" smtClean="0"/>
              <a:t>gồm</a:t>
            </a:r>
            <a:r>
              <a:rPr lang="en-US" sz="1200" b="1" baseline="0" dirty="0" smtClean="0"/>
              <a:t> </a:t>
            </a:r>
            <a:r>
              <a:rPr lang="en-US" sz="1200" b="1" baseline="0" dirty="0" err="1" smtClean="0"/>
              <a:t>khổ</a:t>
            </a:r>
            <a:r>
              <a:rPr lang="en-US" sz="1200" b="1" baseline="0" dirty="0" smtClean="0"/>
              <a:t> 1m </a:t>
            </a:r>
            <a:r>
              <a:rPr lang="en-US" sz="1200" b="1" baseline="0" dirty="0" err="1" smtClean="0"/>
              <a:t>và</a:t>
            </a:r>
            <a:r>
              <a:rPr lang="en-US" sz="1200" b="1" baseline="0" dirty="0" smtClean="0"/>
              <a:t> 1,435m </a:t>
            </a:r>
            <a:r>
              <a:rPr lang="en-US" sz="1200" b="1" baseline="0" dirty="0" err="1" smtClean="0"/>
              <a:t>trong</a:t>
            </a:r>
            <a:r>
              <a:rPr lang="en-US" sz="1200" b="1" baseline="0" dirty="0" smtClean="0"/>
              <a:t> </a:t>
            </a:r>
            <a:r>
              <a:rPr lang="en-US" sz="1200" b="1" baseline="0" dirty="0" err="1" smtClean="0"/>
              <a:t>đó</a:t>
            </a:r>
            <a:r>
              <a:rPr lang="en-US" sz="1200" b="1" baseline="0" dirty="0" smtClean="0"/>
              <a:t> </a:t>
            </a:r>
            <a:r>
              <a:rPr lang="en-US" sz="1200" b="1" baseline="0" dirty="0" err="1" smtClean="0"/>
              <a:t>khổ</a:t>
            </a:r>
            <a:r>
              <a:rPr lang="en-US" sz="1200" b="1" baseline="0" dirty="0" smtClean="0"/>
              <a:t> 1m </a:t>
            </a:r>
            <a:r>
              <a:rPr lang="en-US" sz="1200" b="1" baseline="0" dirty="0" err="1" smtClean="0"/>
              <a:t>chiếm</a:t>
            </a:r>
            <a:r>
              <a:rPr lang="en-US" sz="1200" b="1" baseline="0" dirty="0" smtClean="0"/>
              <a:t> </a:t>
            </a:r>
            <a:r>
              <a:rPr lang="en-US" sz="1200" b="1" baseline="0" dirty="0" err="1" smtClean="0"/>
              <a:t>hơn</a:t>
            </a:r>
            <a:r>
              <a:rPr lang="en-US" sz="1200" b="1" baseline="0" dirty="0" smtClean="0"/>
              <a:t> 85% tổng </a:t>
            </a:r>
            <a:r>
              <a:rPr lang="en-US" sz="1200" b="1" baseline="0" dirty="0" err="1" smtClean="0"/>
              <a:t>chiều</a:t>
            </a:r>
            <a:r>
              <a:rPr lang="en-US" sz="1200" b="1" baseline="0" dirty="0" smtClean="0"/>
              <a:t> </a:t>
            </a:r>
            <a:r>
              <a:rPr lang="en-US" sz="1200" b="1" baseline="0" dirty="0" err="1" smtClean="0"/>
              <a:t>dài</a:t>
            </a:r>
            <a:r>
              <a:rPr lang="en-US" sz="1200" b="1" baseline="0" dirty="0" smtClean="0"/>
              <a:t> </a:t>
            </a:r>
            <a:r>
              <a:rPr lang="en-US" sz="1200" b="1" baseline="0" dirty="0" err="1" smtClean="0"/>
              <a:t>đi</a:t>
            </a:r>
            <a:r>
              <a:rPr lang="en-US" sz="1200" b="1" baseline="0" dirty="0" smtClean="0"/>
              <a:t> qua </a:t>
            </a:r>
            <a:r>
              <a:rPr lang="en-US" sz="1200" b="1" baseline="0" dirty="0" err="1" smtClean="0"/>
              <a:t>hơn</a:t>
            </a:r>
            <a:r>
              <a:rPr lang="en-US" sz="1200" b="1" baseline="0" dirty="0" smtClean="0"/>
              <a:t> 35 </a:t>
            </a:r>
            <a:r>
              <a:rPr lang="en-US" sz="1200" b="1" baseline="0" dirty="0" err="1" smtClean="0"/>
              <a:t>tỉnh</a:t>
            </a:r>
            <a:r>
              <a:rPr lang="en-US" sz="1200" b="1" baseline="0" dirty="0" smtClean="0"/>
              <a:t> </a:t>
            </a:r>
            <a:r>
              <a:rPr lang="en-US" sz="1200" b="1" baseline="0" dirty="0" err="1" smtClean="0"/>
              <a:t>thành</a:t>
            </a:r>
            <a:r>
              <a:rPr lang="en-US" sz="1200" b="1" baseline="0" dirty="0" smtClean="0"/>
              <a:t> </a:t>
            </a:r>
            <a:r>
              <a:rPr lang="en-US" sz="1200" b="1" baseline="0" dirty="0" err="1" smtClean="0"/>
              <a:t>và</a:t>
            </a:r>
            <a:r>
              <a:rPr lang="en-US" sz="1200" b="1" baseline="0" dirty="0" smtClean="0"/>
              <a:t> </a:t>
            </a:r>
            <a:r>
              <a:rPr lang="en-US" sz="1200" b="1" baseline="0" dirty="0" err="1" smtClean="0"/>
              <a:t>tuổi</a:t>
            </a:r>
            <a:r>
              <a:rPr lang="en-US" sz="1200" b="1" baseline="0" dirty="0" smtClean="0"/>
              <a:t> </a:t>
            </a:r>
            <a:r>
              <a:rPr lang="en-US" sz="1200" b="1" baseline="0" dirty="0" err="1" smtClean="0"/>
              <a:t>đời</a:t>
            </a:r>
            <a:r>
              <a:rPr lang="en-US" sz="1200" b="1" baseline="0" dirty="0" smtClean="0"/>
              <a:t> </a:t>
            </a:r>
            <a:r>
              <a:rPr lang="en-US" sz="1200" b="1" baseline="0" dirty="0" err="1" smtClean="0"/>
              <a:t>hơn</a:t>
            </a:r>
            <a:r>
              <a:rPr lang="en-US" sz="1200" b="1" baseline="0" dirty="0" smtClean="0"/>
              <a:t> 100 </a:t>
            </a:r>
            <a:r>
              <a:rPr lang="en-US" sz="1200" b="1" baseline="0" dirty="0" err="1" smtClean="0"/>
              <a:t>năm</a:t>
            </a:r>
            <a:r>
              <a:rPr lang="en-US" sz="1200" b="1" baseline="0" dirty="0" smtClean="0"/>
              <a:t> </a:t>
            </a:r>
            <a:r>
              <a:rPr lang="en-US" sz="1200" b="1" baseline="0" dirty="0" err="1" smtClean="0"/>
              <a:t>ngày</a:t>
            </a:r>
            <a:r>
              <a:rPr lang="en-US" sz="1200" b="1" baseline="0" dirty="0" smtClean="0"/>
              <a:t> </a:t>
            </a:r>
            <a:r>
              <a:rPr lang="en-US" sz="1200" b="1" baseline="0" dirty="0" err="1" smtClean="0"/>
              <a:t>càng</a:t>
            </a:r>
            <a:r>
              <a:rPr lang="en-US" sz="1200" b="1" baseline="0" dirty="0" smtClean="0"/>
              <a:t> </a:t>
            </a:r>
            <a:r>
              <a:rPr lang="en-US" sz="1200" b="1" baseline="0" dirty="0" err="1" smtClean="0"/>
              <a:t>lạc</a:t>
            </a:r>
            <a:r>
              <a:rPr lang="en-US" sz="1200" b="1" baseline="0" dirty="0" smtClean="0"/>
              <a:t> </a:t>
            </a:r>
            <a:r>
              <a:rPr lang="en-US" sz="1200" b="1" baseline="0" dirty="0" err="1" smtClean="0"/>
              <a:t>hậu</a:t>
            </a:r>
            <a:r>
              <a:rPr lang="en-US" sz="1200" b="1" baseline="0" dirty="0" smtClean="0"/>
              <a:t>, </a:t>
            </a:r>
            <a:r>
              <a:rPr lang="en-US" sz="1200" b="1" baseline="0" dirty="0" err="1" smtClean="0"/>
              <a:t>xuống</a:t>
            </a:r>
            <a:r>
              <a:rPr lang="en-US" sz="1200" b="1" baseline="0" dirty="0" smtClean="0"/>
              <a:t> cấp </a:t>
            </a:r>
            <a:r>
              <a:rPr lang="en-US" sz="1200" b="1" baseline="0" dirty="0" err="1" smtClean="0"/>
              <a:t>cùng</a:t>
            </a:r>
            <a:r>
              <a:rPr lang="en-US" sz="1200" b="1" baseline="0" dirty="0" smtClean="0"/>
              <a:t> </a:t>
            </a:r>
            <a:r>
              <a:rPr lang="en-US" sz="1200" b="1" baseline="0" dirty="0" err="1" smtClean="0"/>
              <a:t>với</a:t>
            </a:r>
            <a:r>
              <a:rPr lang="en-US" sz="1200" b="1" baseline="0" dirty="0" smtClean="0"/>
              <a:t> 7 </a:t>
            </a:r>
            <a:r>
              <a:rPr lang="en-US" sz="1200" b="1" baseline="0" dirty="0" err="1" smtClean="0"/>
              <a:t>tuyến</a:t>
            </a:r>
            <a:r>
              <a:rPr lang="en-US" sz="1200" b="1" baseline="0" dirty="0" smtClean="0"/>
              <a:t> </a:t>
            </a:r>
            <a:r>
              <a:rPr lang="en-US" sz="1200" b="1" baseline="0" dirty="0" err="1" smtClean="0"/>
              <a:t>đường</a:t>
            </a:r>
            <a:r>
              <a:rPr lang="en-US" sz="1200" b="1" baseline="0" dirty="0" smtClean="0"/>
              <a:t> </a:t>
            </a:r>
            <a:r>
              <a:rPr lang="en-US" sz="1200" b="1" baseline="0" dirty="0" err="1" smtClean="0"/>
              <a:t>sắt</a:t>
            </a:r>
            <a:r>
              <a:rPr lang="en-US" sz="1200" b="1" baseline="0" dirty="0" smtClean="0"/>
              <a:t> </a:t>
            </a:r>
            <a:r>
              <a:rPr lang="en-US" sz="1200" b="1" baseline="0" dirty="0" err="1" smtClean="0"/>
              <a:t>nhỏ</a:t>
            </a:r>
            <a:r>
              <a:rPr lang="en-US" sz="1200" b="1" baseline="0" dirty="0" smtClean="0"/>
              <a:t> </a:t>
            </a:r>
            <a:r>
              <a:rPr lang="en-US" sz="1200" b="1" baseline="0" dirty="0" err="1" smtClean="0"/>
              <a:t>lẻ</a:t>
            </a:r>
            <a:r>
              <a:rPr lang="en-US" sz="1200" b="1" baseline="0" dirty="0" smtClean="0"/>
              <a:t> </a:t>
            </a:r>
            <a:r>
              <a:rPr lang="en-US" sz="1200" b="1" baseline="0" dirty="0" err="1" smtClean="0"/>
              <a:t>khác</a:t>
            </a:r>
            <a:r>
              <a:rPr lang="en-US" sz="1200" b="1" baseline="0" dirty="0" smtClean="0"/>
              <a:t> </a:t>
            </a:r>
            <a:r>
              <a:rPr lang="en-US" sz="1200" b="1" baseline="0" dirty="0" err="1" smtClean="0"/>
              <a:t>như</a:t>
            </a:r>
            <a:r>
              <a:rPr lang="en-US" sz="1200" b="1" baseline="0" dirty="0" smtClean="0"/>
              <a:t> HN-</a:t>
            </a:r>
            <a:r>
              <a:rPr lang="en-US" sz="1200" b="1" baseline="0" dirty="0" err="1" smtClean="0"/>
              <a:t>Lào</a:t>
            </a:r>
            <a:r>
              <a:rPr lang="en-US" sz="1200" b="1" baseline="0" dirty="0" smtClean="0"/>
              <a:t> </a:t>
            </a:r>
            <a:r>
              <a:rPr lang="en-US" sz="1200" b="1" baseline="0" dirty="0" err="1" smtClean="0"/>
              <a:t>Cai</a:t>
            </a:r>
            <a:r>
              <a:rPr lang="en-US" sz="1200" b="1" baseline="0" dirty="0" smtClean="0"/>
              <a:t>/ HP/ </a:t>
            </a:r>
            <a:r>
              <a:rPr lang="en-US" sz="1200" b="1" baseline="0" dirty="0" err="1" smtClean="0"/>
              <a:t>Đông</a:t>
            </a:r>
            <a:r>
              <a:rPr lang="en-US" sz="1200" b="1" baseline="0" dirty="0" smtClean="0"/>
              <a:t> </a:t>
            </a:r>
            <a:r>
              <a:rPr lang="en-US" sz="1200" b="1" baseline="0" dirty="0" err="1" smtClean="0"/>
              <a:t>đăng</a:t>
            </a:r>
            <a:r>
              <a:rPr lang="en-US" sz="1200" b="1" baseline="0" dirty="0" smtClean="0"/>
              <a:t>/ </a:t>
            </a:r>
            <a:r>
              <a:rPr lang="en-US" sz="1200" b="1" baseline="0" dirty="0" err="1" smtClean="0"/>
              <a:t>Hạ</a:t>
            </a:r>
            <a:r>
              <a:rPr lang="en-US" sz="1200" b="1" baseline="0" dirty="0" smtClean="0"/>
              <a:t> Long</a:t>
            </a:r>
          </a:p>
          <a:p>
            <a:pPr marL="0" marR="0" indent="0" algn="l" defTabSz="914400" rtl="0" eaLnBrk="1" fontAlgn="auto" latinLnBrk="0" hangingPunct="1">
              <a:lnSpc>
                <a:spcPct val="100000"/>
              </a:lnSpc>
              <a:spcBef>
                <a:spcPts val="0"/>
              </a:spcBef>
              <a:spcAft>
                <a:spcPts val="0"/>
              </a:spcAft>
              <a:buClrTx/>
              <a:buSzTx/>
              <a:buFontTx/>
              <a:buNone/>
              <a:tabLst/>
              <a:defRPr/>
            </a:pPr>
            <a:r>
              <a:rPr lang="en-US" dirty="0" smtClean="0"/>
              <a:t>	</a:t>
            </a:r>
            <a:r>
              <a:rPr lang="vi-VN" b="1" dirty="0" smtClean="0"/>
              <a:t>Tính chung, ngành vận chuyển đường sắt chỉ vận chuyển được 20% kim ngạch hàng hóa xuất khẩu và 30% kim ngạch hàng hóa nhập khẩu</a:t>
            </a:r>
            <a:endParaRPr lang="en-US" b="1" dirty="0" smtClean="0"/>
          </a:p>
          <a:p>
            <a:pPr marL="171450" indent="-171450">
              <a:buFont typeface="Arial" panose="020B0604020202020204" pitchFamily="34" charset="0"/>
              <a:buChar char="•"/>
            </a:pPr>
            <a:r>
              <a:rPr lang="vi-VN" dirty="0" smtClean="0"/>
              <a:t>Dù hiện nay, nhiều doanh nghiệp đã đăng ký vận chuyển container bằng đường sắt thay vì vận chuyển bằng đường bộ đang bị quá tải, nhưng vận chuyển container bằng đường sắt chủ yếu trên tuyến Hải Phòng - Lào Cai (</a:t>
            </a:r>
            <a:r>
              <a:rPr lang="vi-VN" b="1" dirty="0" smtClean="0"/>
              <a:t>giá cước trọn gói tuyến này chỉ bằng 60% giá cước vận chuyển đường bộ), và đang vươn tới tuyến Kép - Cái Lân</a:t>
            </a:r>
            <a:r>
              <a:rPr lang="vi-VN" dirty="0" smtClean="0"/>
              <a:t>. </a:t>
            </a:r>
            <a:endParaRPr lang="en-US" dirty="0" smtClean="0"/>
          </a:p>
          <a:p>
            <a:pPr marL="171450" indent="-171450">
              <a:buFont typeface="Arial" panose="020B0604020202020204" pitchFamily="34" charset="0"/>
              <a:buChar char="•"/>
            </a:pPr>
            <a:r>
              <a:rPr lang="vi-VN" b="1" dirty="0" smtClean="0"/>
              <a:t>Vì hầu hết đường sắt chưa tới được cảng, giá cước đường sắt cao hơn đường bộ, có đoạn gấp 2 lần, do phải cộng cả chi phí bốc xếp và xe chở ở hai đầu</a:t>
            </a:r>
            <a:r>
              <a:rPr lang="vi-VN" dirty="0" smtClean="0"/>
              <a:t>. Giá cước đường sắt cao hơn đường bộ chủ yếu do phát sinh về số lần bốc dỡ, thuê cẩu hàng</a:t>
            </a:r>
            <a:endParaRPr lang="en-US" dirty="0" smtClean="0"/>
          </a:p>
          <a:p>
            <a:pPr marL="171450" indent="-171450">
              <a:buFont typeface="Arial" panose="020B0604020202020204" pitchFamily="34" charset="0"/>
              <a:buChar char="•"/>
            </a:pPr>
            <a:r>
              <a:rPr lang="vi-VN" dirty="0" smtClean="0"/>
              <a:t>.Ông Đỗ Đình Dược, phó tổng giám đốc </a:t>
            </a:r>
            <a:r>
              <a:rPr lang="vi-VN" b="1" dirty="0" smtClean="0"/>
              <a:t>Công ty CP Vận tải đường sắt Sài Gòn, cũng thừa nhận đến nay tại khu vực phía Nam chưa có hệ thống đường sắt nào kết nối với cảng biển. </a:t>
            </a:r>
            <a:r>
              <a:rPr lang="vi-VN" dirty="0" smtClean="0"/>
              <a:t>Trong khi đó, lượng hàng hóa </a:t>
            </a:r>
            <a:r>
              <a:rPr lang="vi-VN" b="1" dirty="0" smtClean="0"/>
              <a:t>từ các cảng biển về đường sắt chủ yếu trung chuyển bằng ôtô với sản lượng không nhiều và chủ yếu là các chủ hàng đơn lẻ.</a:t>
            </a:r>
            <a:endParaRPr lang="en-US" b="1" dirty="0" smtClean="0"/>
          </a:p>
          <a:p>
            <a:pPr marL="171450" indent="-171450">
              <a:buFont typeface="Arial" panose="020B0604020202020204" pitchFamily="34" charset="0"/>
              <a:buChar char="•"/>
            </a:pPr>
            <a:r>
              <a:rPr lang="en-US" b="1" dirty="0" smtClean="0"/>
              <a:t>N</a:t>
            </a:r>
            <a:r>
              <a:rPr lang="vi-VN" b="1" dirty="0" smtClean="0"/>
              <a:t>ếu tính giá vận chuyển đơn thuần (tính cho đơn giá 1 tấn/km),</a:t>
            </a:r>
            <a:r>
              <a:rPr lang="vi-VN" dirty="0" smtClean="0"/>
              <a:t> giá cước đường sắt chỉ bằng khoảng 70% giá cước đường bộ. Nhưng nếu tính vận chuyển (từ cửa tới cửa) lại đội cao hơn hẳn. Bởi chi phí tăng bo hàng hóa từ nơi sản xuất đến ga tập kết và ngược lại từ ga đến nơi tiêu thụ lại khá cao. </a:t>
            </a:r>
            <a:br>
              <a:rPr lang="vi-VN" dirty="0" smtClean="0"/>
            </a:br>
            <a:r>
              <a:rPr lang="vi-VN" b="1" dirty="0" smtClean="0"/>
              <a:t>Cụ thể, nếu vận chuyển 1 container bằng tàu hỏa từ Hải Phòng đi Hà Nội chỉ 1,8 triệu đồng </a:t>
            </a:r>
            <a:r>
              <a:rPr lang="en-US" b="1" dirty="0" err="1" smtClean="0"/>
              <a:t>tiền</a:t>
            </a:r>
            <a:r>
              <a:rPr lang="en-US" b="1" baseline="0" dirty="0" smtClean="0"/>
              <a:t> </a:t>
            </a:r>
            <a:r>
              <a:rPr lang="vi-VN" b="1" dirty="0" smtClean="0"/>
              <a:t>cước, nhưng cộng chi phí xếp dỡ, kho bãi, vận chuyển ô tô đường ngắn đến ga xếp và từ ga dỡ đến điểm giao hàng</a:t>
            </a:r>
            <a:r>
              <a:rPr lang="en-US" b="1" dirty="0" smtClean="0"/>
              <a:t> </a:t>
            </a:r>
            <a:r>
              <a:rPr lang="en-US" b="1" dirty="0" smtClean="0">
                <a:sym typeface="Wingdings" panose="05000000000000000000" pitchFamily="2" charset="2"/>
              </a:rPr>
              <a:t> </a:t>
            </a:r>
            <a:r>
              <a:rPr lang="vi-VN" b="1" dirty="0" smtClean="0"/>
              <a:t>khoảng 6 triệu đồng</a:t>
            </a:r>
            <a:r>
              <a:rPr lang="vi-VN" dirty="0" smtClean="0"/>
              <a:t>. Trong khi đó, giá cước vận tải bằng đường bộ lại chỉ khoảng 3,5 triệu đồng. Điều này khiến cho cước vận tải đường sắt tưởng như thấp nhưng lại khá cao so với đường bộ.</a:t>
            </a:r>
            <a:endParaRPr lang="en-US" b="1" dirty="0" smtClean="0"/>
          </a:p>
          <a:p>
            <a:pPr marL="171450" marR="0" indent="-171450" algn="l" defTabSz="914400" rtl="0" eaLnBrk="1" fontAlgn="auto" latinLnBrk="0" hangingPunct="1">
              <a:lnSpc>
                <a:spcPct val="100000"/>
              </a:lnSpc>
              <a:spcBef>
                <a:spcPts val="0"/>
              </a:spcBef>
              <a:spcAft>
                <a:spcPts val="0"/>
              </a:spcAft>
              <a:buClrTx/>
              <a:buSzTx/>
              <a:buFont typeface="Wingdings" panose="05000000000000000000" pitchFamily="2" charset="2"/>
              <a:buChar char="q"/>
              <a:tabLst/>
              <a:defRPr/>
            </a:pPr>
            <a:r>
              <a:rPr lang="en-US" b="1" dirty="0" err="1" smtClean="0"/>
              <a:t>ĐịNH</a:t>
            </a:r>
            <a:r>
              <a:rPr lang="en-US" b="1" dirty="0" smtClean="0"/>
              <a:t> </a:t>
            </a:r>
            <a:r>
              <a:rPr lang="en-US" b="1" dirty="0" err="1" smtClean="0"/>
              <a:t>Hướng</a:t>
            </a:r>
            <a:r>
              <a:rPr lang="en-US" b="1" baseline="0" dirty="0" smtClean="0"/>
              <a:t> </a:t>
            </a:r>
            <a:r>
              <a:rPr lang="en-US" b="1" baseline="0" dirty="0" err="1" smtClean="0"/>
              <a:t>tương</a:t>
            </a:r>
            <a:r>
              <a:rPr lang="en-US" b="1" baseline="0" dirty="0" smtClean="0"/>
              <a:t> </a:t>
            </a:r>
            <a:r>
              <a:rPr lang="en-US" b="1" baseline="0" dirty="0" err="1" smtClean="0"/>
              <a:t>lai</a:t>
            </a:r>
            <a:endParaRPr lang="en-US" b="1" dirty="0" smtClean="0"/>
          </a:p>
          <a:p>
            <a:pPr marL="0" marR="0" indent="0" algn="l" defTabSz="914400" rtl="0" eaLnBrk="1" fontAlgn="auto" latinLnBrk="0" hangingPunct="1">
              <a:lnSpc>
                <a:spcPct val="100000"/>
              </a:lnSpc>
              <a:spcBef>
                <a:spcPts val="0"/>
              </a:spcBef>
              <a:spcAft>
                <a:spcPts val="0"/>
              </a:spcAft>
              <a:buClrTx/>
              <a:buSzTx/>
              <a:buFontTx/>
              <a:buNone/>
              <a:tabLst/>
              <a:defRPr/>
            </a:pPr>
            <a:r>
              <a:rPr lang="en-US" sz="1200" b="1" baseline="0" dirty="0" smtClean="0"/>
              <a:t>	Xu </a:t>
            </a:r>
            <a:r>
              <a:rPr lang="en-US" sz="1200" b="1" baseline="0" dirty="0" err="1" smtClean="0"/>
              <a:t>hướng</a:t>
            </a:r>
            <a:r>
              <a:rPr lang="en-US" sz="1200" b="1" baseline="0" dirty="0" smtClean="0"/>
              <a:t> </a:t>
            </a:r>
            <a:r>
              <a:rPr lang="en-US" sz="1200" b="1" baseline="0" dirty="0" err="1" smtClean="0"/>
              <a:t>phá</a:t>
            </a:r>
            <a:r>
              <a:rPr lang="en-US" sz="1200" b="1" baseline="0" dirty="0" smtClean="0"/>
              <a:t> </a:t>
            </a:r>
            <a:r>
              <a:rPr lang="en-US" sz="1200" b="1" baseline="0" dirty="0" err="1" smtClean="0"/>
              <a:t>triểnt</a:t>
            </a:r>
            <a:r>
              <a:rPr lang="en-US" sz="1200" b="1" baseline="0" dirty="0" smtClean="0"/>
              <a:t> </a:t>
            </a:r>
            <a:r>
              <a:rPr lang="en-US" sz="1200" b="1" baseline="0" dirty="0" err="1" smtClean="0"/>
              <a:t>đường</a:t>
            </a:r>
            <a:r>
              <a:rPr lang="en-US" sz="1200" b="1" baseline="0" dirty="0" smtClean="0"/>
              <a:t> </a:t>
            </a:r>
            <a:r>
              <a:rPr lang="en-US" sz="1200" b="1" baseline="0" dirty="0" err="1" smtClean="0"/>
              <a:t>sắt</a:t>
            </a:r>
            <a:r>
              <a:rPr lang="en-US" sz="1200" b="1" baseline="0" dirty="0" smtClean="0"/>
              <a:t> </a:t>
            </a:r>
            <a:r>
              <a:rPr lang="en-US" sz="1200" b="1" baseline="0" dirty="0" err="1" smtClean="0"/>
              <a:t>cao</a:t>
            </a:r>
            <a:r>
              <a:rPr lang="en-US" sz="1200" b="1" baseline="0" dirty="0" smtClean="0"/>
              <a:t> </a:t>
            </a:r>
            <a:r>
              <a:rPr lang="en-US" sz="1200" b="1" baseline="0" dirty="0" err="1" smtClean="0"/>
              <a:t>tốc</a:t>
            </a:r>
            <a:r>
              <a:rPr lang="en-US" sz="1200" b="1" baseline="0" dirty="0" smtClean="0"/>
              <a:t>  </a:t>
            </a:r>
            <a:r>
              <a:rPr lang="en-US" sz="1200" b="1" baseline="0" dirty="0" err="1" smtClean="0"/>
              <a:t>vì</a:t>
            </a:r>
            <a:r>
              <a:rPr lang="en-US" sz="1200" b="1" baseline="0" dirty="0" smtClean="0"/>
              <a:t> hiện </a:t>
            </a:r>
            <a:r>
              <a:rPr lang="en-US" sz="1200" b="1" baseline="0" dirty="0" err="1" smtClean="0"/>
              <a:t>tại</a:t>
            </a:r>
            <a:r>
              <a:rPr lang="en-US" sz="1200" b="1" baseline="0" dirty="0" smtClean="0"/>
              <a:t> </a:t>
            </a:r>
            <a:r>
              <a:rPr lang="en-US" sz="1200" b="1" baseline="0" dirty="0" err="1" smtClean="0"/>
              <a:t>trong</a:t>
            </a:r>
            <a:r>
              <a:rPr lang="en-US" sz="1200" b="1" baseline="0" dirty="0" smtClean="0"/>
              <a:t> </a:t>
            </a:r>
            <a:r>
              <a:rPr lang="en-US" sz="1200" b="1" baseline="0" dirty="0" err="1" smtClean="0"/>
              <a:t>vùng</a:t>
            </a:r>
            <a:r>
              <a:rPr lang="en-US" sz="1200" b="1" baseline="0" dirty="0" smtClean="0"/>
              <a:t> </a:t>
            </a:r>
            <a:r>
              <a:rPr lang="en-US" sz="1200" b="1" baseline="0" dirty="0" err="1" smtClean="0"/>
              <a:t>kinh</a:t>
            </a:r>
            <a:r>
              <a:rPr lang="en-US" sz="1200" b="1" baseline="0" dirty="0" smtClean="0"/>
              <a:t> </a:t>
            </a:r>
            <a:r>
              <a:rPr lang="en-US" sz="1200" b="1" baseline="0" dirty="0" err="1" smtClean="0"/>
              <a:t>tế</a:t>
            </a:r>
            <a:r>
              <a:rPr lang="en-US" sz="1200" b="1" baseline="0" dirty="0" smtClean="0"/>
              <a:t> </a:t>
            </a:r>
            <a:r>
              <a:rPr lang="en-US" sz="1200" b="1" baseline="0" dirty="0" err="1" smtClean="0"/>
              <a:t>trọng</a:t>
            </a:r>
            <a:r>
              <a:rPr lang="en-US" sz="1200" b="1" baseline="0" dirty="0" smtClean="0"/>
              <a:t> </a:t>
            </a:r>
            <a:r>
              <a:rPr lang="en-US" sz="1200" b="1" baseline="0" dirty="0" err="1" smtClean="0"/>
              <a:t>điểm</a:t>
            </a:r>
            <a:r>
              <a:rPr lang="en-US" sz="1200" b="1" baseline="0" dirty="0" smtClean="0"/>
              <a:t> </a:t>
            </a:r>
            <a:r>
              <a:rPr lang="en-US" sz="1200" b="1" baseline="0" dirty="0" err="1" smtClean="0"/>
              <a:t>phía</a:t>
            </a:r>
            <a:r>
              <a:rPr lang="en-US" sz="1200" b="1" baseline="0" dirty="0" smtClean="0"/>
              <a:t> Nam </a:t>
            </a:r>
            <a:r>
              <a:rPr lang="en-US" sz="1200" b="1" baseline="0" dirty="0" err="1" smtClean="0"/>
              <a:t>chưa</a:t>
            </a:r>
            <a:r>
              <a:rPr lang="en-US" sz="1200" b="1" baseline="0" dirty="0" smtClean="0"/>
              <a:t> có </a:t>
            </a:r>
            <a:r>
              <a:rPr lang="en-US" sz="1200" b="1" baseline="0" dirty="0" err="1" smtClean="0"/>
              <a:t>đường</a:t>
            </a:r>
            <a:r>
              <a:rPr lang="en-US" sz="1200" b="1" baseline="0" dirty="0" smtClean="0"/>
              <a:t> </a:t>
            </a:r>
            <a:r>
              <a:rPr lang="en-US" sz="1200" b="1" baseline="0" dirty="0" err="1" smtClean="0"/>
              <a:t>sắt</a:t>
            </a:r>
            <a:r>
              <a:rPr lang="en-US" sz="1200" b="1" baseline="0" dirty="0" smtClean="0"/>
              <a:t> </a:t>
            </a:r>
            <a:r>
              <a:rPr lang="en-US" sz="1200" b="1" baseline="0" dirty="0" err="1" smtClean="0"/>
              <a:t>kết</a:t>
            </a:r>
            <a:r>
              <a:rPr lang="en-US" sz="1200" b="1" baseline="0" dirty="0" smtClean="0"/>
              <a:t> nối </a:t>
            </a:r>
            <a:r>
              <a:rPr lang="en-US" sz="1200" b="1" baseline="0" dirty="0" err="1" smtClean="0"/>
              <a:t>với</a:t>
            </a:r>
            <a:r>
              <a:rPr lang="en-US" sz="1200" b="1" baseline="0" dirty="0" smtClean="0"/>
              <a:t> </a:t>
            </a:r>
            <a:r>
              <a:rPr lang="en-US" sz="1200" b="1" baseline="0" dirty="0" err="1" smtClean="0"/>
              <a:t>cảng</a:t>
            </a:r>
            <a:r>
              <a:rPr lang="en-US" sz="1200" b="1" baseline="0" dirty="0" smtClean="0"/>
              <a:t> </a:t>
            </a:r>
            <a:r>
              <a:rPr lang="en-US" sz="1200" b="1" baseline="0" dirty="0" err="1" smtClean="0"/>
              <a:t>biển</a:t>
            </a:r>
            <a:r>
              <a:rPr lang="en-US" sz="1200" b="1" baseline="0" dirty="0" smtClean="0"/>
              <a:t>:</a:t>
            </a:r>
            <a:r>
              <a:rPr lang="en-US" sz="1200" b="0" baseline="0" dirty="0" smtClean="0"/>
              <a:t>, </a:t>
            </a:r>
            <a:r>
              <a:rPr lang="en-US" sz="1200" b="1" baseline="0" dirty="0" err="1" smtClean="0"/>
              <a:t>theo</a:t>
            </a:r>
            <a:r>
              <a:rPr lang="en-US" sz="1200" b="1" baseline="0" dirty="0" smtClean="0"/>
              <a:t> </a:t>
            </a:r>
            <a:r>
              <a:rPr lang="en-US" sz="1200" b="1" baseline="0" dirty="0" err="1" smtClean="0"/>
              <a:t>quy</a:t>
            </a:r>
            <a:r>
              <a:rPr lang="en-US" sz="1200" b="1" baseline="0" dirty="0" smtClean="0"/>
              <a:t> </a:t>
            </a:r>
            <a:r>
              <a:rPr lang="en-US" sz="1200" b="1" baseline="0" dirty="0" err="1" smtClean="0"/>
              <a:t>hoạch</a:t>
            </a:r>
            <a:r>
              <a:rPr lang="en-US" sz="1200" b="1" baseline="0" dirty="0" smtClean="0"/>
              <a:t> </a:t>
            </a:r>
            <a:r>
              <a:rPr lang="en-US" sz="1200" b="1" baseline="0" dirty="0" err="1" smtClean="0"/>
              <a:t>năm</a:t>
            </a:r>
            <a:r>
              <a:rPr lang="en-US" sz="1200" b="1" baseline="0" dirty="0" smtClean="0"/>
              <a:t> 2020 </a:t>
            </a:r>
            <a:r>
              <a:rPr lang="en-US" sz="1200" b="0" baseline="0" dirty="0" err="1" smtClean="0"/>
              <a:t>sẽ</a:t>
            </a:r>
            <a:r>
              <a:rPr lang="en-US" sz="1200" b="0" baseline="0" dirty="0" smtClean="0"/>
              <a:t> </a:t>
            </a:r>
            <a:r>
              <a:rPr lang="en-US" sz="1200" b="0" baseline="0" dirty="0" err="1" smtClean="0"/>
              <a:t>quy</a:t>
            </a:r>
            <a:r>
              <a:rPr lang="en-US" sz="1200" b="0" baseline="0" dirty="0" smtClean="0"/>
              <a:t> </a:t>
            </a:r>
            <a:r>
              <a:rPr lang="en-US" sz="1200" b="0" baseline="0" dirty="0" err="1" smtClean="0"/>
              <a:t>hoạch</a:t>
            </a:r>
            <a:r>
              <a:rPr lang="en-US" sz="1200" b="0" baseline="0" dirty="0" smtClean="0"/>
              <a:t> </a:t>
            </a:r>
            <a:r>
              <a:rPr lang="en-US" sz="1200" b="1" baseline="0" dirty="0" err="1" smtClean="0"/>
              <a:t>đường</a:t>
            </a:r>
            <a:r>
              <a:rPr lang="en-US" sz="1200" b="1" baseline="0" dirty="0" smtClean="0"/>
              <a:t> </a:t>
            </a:r>
            <a:r>
              <a:rPr lang="en-US" sz="1200" b="1" baseline="0" dirty="0" err="1" smtClean="0"/>
              <a:t>sắt</a:t>
            </a:r>
            <a:r>
              <a:rPr lang="en-US" sz="1200" b="1" baseline="0" dirty="0" smtClean="0"/>
              <a:t> </a:t>
            </a:r>
            <a:r>
              <a:rPr lang="en-US" sz="1200" b="1" baseline="0" dirty="0" err="1" smtClean="0"/>
              <a:t>cao</a:t>
            </a:r>
            <a:r>
              <a:rPr lang="en-US" sz="1200" b="1" baseline="0" dirty="0" smtClean="0"/>
              <a:t> </a:t>
            </a:r>
            <a:r>
              <a:rPr lang="en-US" sz="1200" b="0" baseline="0" dirty="0" err="1" smtClean="0"/>
              <a:t>tốc</a:t>
            </a:r>
            <a:r>
              <a:rPr lang="en-US" sz="1200" b="0" baseline="0" dirty="0" smtClean="0"/>
              <a:t> B-N  </a:t>
            </a:r>
            <a:r>
              <a:rPr lang="en-US" sz="1200" b="0" baseline="0" dirty="0" err="1" smtClean="0"/>
              <a:t>tốc</a:t>
            </a:r>
            <a:r>
              <a:rPr lang="en-US" sz="1200" b="0" baseline="0" dirty="0" smtClean="0"/>
              <a:t> </a:t>
            </a:r>
            <a:r>
              <a:rPr lang="en-US" sz="1200" b="0" baseline="0" dirty="0" err="1" smtClean="0"/>
              <a:t>độ</a:t>
            </a:r>
            <a:r>
              <a:rPr lang="en-US" sz="1200" b="0" baseline="0" dirty="0" smtClean="0"/>
              <a:t> </a:t>
            </a:r>
            <a:r>
              <a:rPr lang="en-US" sz="1200" b="0" baseline="0" dirty="0" err="1" smtClean="0"/>
              <a:t>khai</a:t>
            </a:r>
            <a:r>
              <a:rPr lang="en-US" sz="1200" b="0" baseline="0" dirty="0" smtClean="0"/>
              <a:t> </a:t>
            </a:r>
            <a:r>
              <a:rPr lang="en-US" sz="1200" b="0" baseline="0" dirty="0" err="1" smtClean="0"/>
              <a:t>thác</a:t>
            </a:r>
            <a:r>
              <a:rPr lang="en-US" sz="1200" b="0" baseline="0" dirty="0" smtClean="0"/>
              <a:t> 160km/h-200km/h tầm </a:t>
            </a:r>
            <a:r>
              <a:rPr lang="en-US" sz="1200" b="0" baseline="0" dirty="0" err="1" smtClean="0"/>
              <a:t>nhìn</a:t>
            </a:r>
            <a:r>
              <a:rPr lang="en-US" sz="1200" b="0" baseline="0" dirty="0" smtClean="0"/>
              <a:t> </a:t>
            </a:r>
            <a:r>
              <a:rPr lang="en-US" sz="1200" b="0" baseline="0" dirty="0" err="1" smtClean="0"/>
              <a:t>đế</a:t>
            </a:r>
            <a:r>
              <a:rPr lang="en-US" sz="1200" b="0" baseline="0" dirty="0" smtClean="0"/>
              <a:t> 2050 là 350km/h </a:t>
            </a:r>
            <a:r>
              <a:rPr lang="en-US" sz="1200" b="0" baseline="0" dirty="0" err="1" smtClean="0"/>
              <a:t>và</a:t>
            </a:r>
            <a:r>
              <a:rPr lang="en-US" sz="1200" b="0" baseline="0" dirty="0" smtClean="0"/>
              <a:t> </a:t>
            </a:r>
            <a:r>
              <a:rPr lang="en-US" sz="1200" b="1" baseline="0" dirty="0" err="1" smtClean="0"/>
              <a:t>đường</a:t>
            </a:r>
            <a:r>
              <a:rPr lang="en-US" sz="1200" b="1" baseline="0" dirty="0" smtClean="0"/>
              <a:t> </a:t>
            </a:r>
            <a:r>
              <a:rPr lang="en-US" sz="1200" b="1" baseline="0" dirty="0" err="1" smtClean="0"/>
              <a:t>sắt</a:t>
            </a:r>
            <a:r>
              <a:rPr lang="en-US" sz="1200" b="1" baseline="0" dirty="0" smtClean="0"/>
              <a:t> </a:t>
            </a:r>
            <a:r>
              <a:rPr lang="en-US" sz="1200" b="1" baseline="0" dirty="0" err="1" smtClean="0"/>
              <a:t>cao</a:t>
            </a:r>
            <a:r>
              <a:rPr lang="en-US" sz="1200" b="1" baseline="0" dirty="0" smtClean="0"/>
              <a:t> </a:t>
            </a:r>
            <a:r>
              <a:rPr lang="en-US" sz="1200" b="1" baseline="0" dirty="0" err="1" smtClean="0"/>
              <a:t>tốc</a:t>
            </a:r>
            <a:r>
              <a:rPr lang="en-US" sz="1200" b="0" baseline="0" dirty="0" smtClean="0"/>
              <a:t> </a:t>
            </a:r>
            <a:r>
              <a:rPr lang="en-US" sz="1200" b="1" baseline="0" dirty="0" smtClean="0"/>
              <a:t>TPHCM- </a:t>
            </a:r>
            <a:r>
              <a:rPr lang="en-US" sz="1200" b="1" baseline="0" dirty="0" err="1" smtClean="0"/>
              <a:t>Nha</a:t>
            </a:r>
            <a:r>
              <a:rPr lang="en-US" sz="1200" b="1" baseline="0" dirty="0" smtClean="0"/>
              <a:t> </a:t>
            </a:r>
            <a:r>
              <a:rPr lang="en-US" sz="1200" b="1" baseline="0" dirty="0" err="1" smtClean="0"/>
              <a:t>Trag</a:t>
            </a:r>
            <a:r>
              <a:rPr lang="en-US" sz="1200" b="1" baseline="0" dirty="0" smtClean="0"/>
              <a:t> </a:t>
            </a:r>
            <a:r>
              <a:rPr lang="en-US" sz="1200" b="0" baseline="0" dirty="0" smtClean="0"/>
              <a:t>(500km), </a:t>
            </a:r>
            <a:r>
              <a:rPr lang="en-US" sz="1200" b="0" baseline="0" dirty="0" err="1" smtClean="0"/>
              <a:t>đường</a:t>
            </a:r>
            <a:r>
              <a:rPr lang="en-US" sz="1200" b="0" baseline="0" dirty="0" smtClean="0"/>
              <a:t> </a:t>
            </a:r>
            <a:r>
              <a:rPr lang="en-US" sz="1200" b="0" baseline="0" dirty="0" err="1" smtClean="0"/>
              <a:t>sắt</a:t>
            </a:r>
            <a:r>
              <a:rPr lang="en-US" sz="1200" b="0" baseline="0" dirty="0" smtClean="0"/>
              <a:t> </a:t>
            </a:r>
            <a:r>
              <a:rPr lang="en-US" sz="1200" b="1" baseline="0" dirty="0" smtClean="0"/>
              <a:t>Biên </a:t>
            </a:r>
            <a:r>
              <a:rPr lang="en-US" sz="1200" b="1" baseline="0" dirty="0" err="1" smtClean="0"/>
              <a:t>Hòa</a:t>
            </a:r>
            <a:r>
              <a:rPr lang="en-US" sz="1200" b="1" baseline="0" dirty="0" smtClean="0"/>
              <a:t>- </a:t>
            </a:r>
            <a:r>
              <a:rPr lang="en-US" sz="1200" b="1" baseline="0" dirty="0" err="1" smtClean="0"/>
              <a:t>VũngTàu</a:t>
            </a:r>
            <a:r>
              <a:rPr lang="en-US" sz="1200" b="1" baseline="0" dirty="0" smtClean="0"/>
              <a:t> </a:t>
            </a:r>
            <a:r>
              <a:rPr lang="en-US" sz="1200" b="0" baseline="0" dirty="0" err="1" smtClean="0"/>
              <a:t>theo</a:t>
            </a:r>
            <a:r>
              <a:rPr lang="en-US" sz="1200" b="0" baseline="0" dirty="0" smtClean="0"/>
              <a:t> </a:t>
            </a:r>
            <a:r>
              <a:rPr lang="en-US" sz="1200" b="0" baseline="0" dirty="0" err="1" smtClean="0"/>
              <a:t>thiết</a:t>
            </a:r>
            <a:r>
              <a:rPr lang="en-US" sz="1200" b="0" baseline="0" dirty="0" smtClean="0"/>
              <a:t> </a:t>
            </a:r>
            <a:r>
              <a:rPr lang="en-US" sz="1200" b="0" baseline="0" dirty="0" err="1" smtClean="0"/>
              <a:t>kế</a:t>
            </a:r>
            <a:r>
              <a:rPr lang="en-US" sz="1200" b="0" baseline="0" dirty="0" smtClean="0"/>
              <a:t> </a:t>
            </a:r>
            <a:r>
              <a:rPr lang="en-US" sz="1200" b="0" baseline="0" dirty="0" err="1" smtClean="0"/>
              <a:t>trên</a:t>
            </a:r>
            <a:r>
              <a:rPr lang="en-US" sz="1200" b="0" baseline="0" dirty="0" smtClean="0"/>
              <a:t> 120 km </a:t>
            </a:r>
            <a:r>
              <a:rPr lang="en-US" sz="1200" b="0" baseline="0" dirty="0" err="1" smtClean="0"/>
              <a:t>đi</a:t>
            </a:r>
            <a:r>
              <a:rPr lang="en-US" sz="1200" b="0" baseline="0" dirty="0" smtClean="0"/>
              <a:t> </a:t>
            </a:r>
            <a:r>
              <a:rPr lang="en-US" sz="1200" b="0" baseline="0" dirty="0" err="1" smtClean="0"/>
              <a:t>dọc</a:t>
            </a:r>
            <a:r>
              <a:rPr lang="en-US" sz="1200" b="0" baseline="0" dirty="0" smtClean="0"/>
              <a:t> </a:t>
            </a:r>
            <a:r>
              <a:rPr lang="en-US" sz="1200" b="0" baseline="0" dirty="0" err="1" smtClean="0"/>
              <a:t>quốc</a:t>
            </a:r>
            <a:r>
              <a:rPr lang="en-US" sz="1200" b="0" baseline="0" dirty="0" smtClean="0"/>
              <a:t> </a:t>
            </a:r>
            <a:r>
              <a:rPr lang="en-US" sz="1200" b="0" baseline="0" dirty="0" err="1" smtClean="0"/>
              <a:t>lộ</a:t>
            </a:r>
            <a:r>
              <a:rPr lang="en-US" sz="1200" b="0" baseline="0" dirty="0" smtClean="0"/>
              <a:t> 51 </a:t>
            </a:r>
            <a:r>
              <a:rPr lang="en-US" sz="1200" b="0" baseline="0" dirty="0" err="1" smtClean="0"/>
              <a:t>với</a:t>
            </a:r>
            <a:r>
              <a:rPr lang="en-US" sz="1200" b="0" baseline="0" dirty="0" smtClean="0"/>
              <a:t> </a:t>
            </a:r>
            <a:r>
              <a:rPr lang="en-US" sz="1200" b="0" baseline="0" dirty="0" err="1" smtClean="0"/>
              <a:t>tốc</a:t>
            </a:r>
            <a:r>
              <a:rPr lang="en-US" sz="1200" b="0" baseline="0" dirty="0" smtClean="0"/>
              <a:t> </a:t>
            </a:r>
            <a:r>
              <a:rPr lang="en-US" sz="1200" b="0" baseline="0" dirty="0" err="1" smtClean="0"/>
              <a:t>độ</a:t>
            </a:r>
            <a:r>
              <a:rPr lang="en-US" sz="1200" b="0" baseline="0" dirty="0" smtClean="0"/>
              <a:t> </a:t>
            </a:r>
            <a:r>
              <a:rPr lang="en-US" sz="1200" b="0" baseline="0" dirty="0" err="1" smtClean="0"/>
              <a:t>từ</a:t>
            </a:r>
            <a:r>
              <a:rPr lang="en-US" sz="1200" b="0" baseline="0" dirty="0" smtClean="0"/>
              <a:t> 120- 200km/h, </a:t>
            </a:r>
            <a:r>
              <a:rPr lang="en-US" sz="1200" b="0" baseline="0" dirty="0" err="1" smtClean="0"/>
              <a:t>đặc</a:t>
            </a:r>
            <a:r>
              <a:rPr lang="en-US" sz="1200" b="0" baseline="0" dirty="0" smtClean="0"/>
              <a:t> </a:t>
            </a:r>
            <a:r>
              <a:rPr lang="en-US" sz="1200" b="0" baseline="0" dirty="0" err="1" smtClean="0"/>
              <a:t>biệt</a:t>
            </a:r>
            <a:r>
              <a:rPr lang="en-US" sz="1200" b="0" baseline="0" dirty="0" smtClean="0"/>
              <a:t> </a:t>
            </a:r>
            <a:r>
              <a:rPr lang="en-US" sz="1200" b="0" baseline="0" dirty="0" err="1" smtClean="0"/>
              <a:t>đường</a:t>
            </a:r>
            <a:r>
              <a:rPr lang="en-US" sz="1200" b="0" baseline="0" dirty="0" smtClean="0"/>
              <a:t> </a:t>
            </a:r>
            <a:r>
              <a:rPr lang="en-US" sz="1200" b="0" baseline="0" dirty="0" err="1" smtClean="0"/>
              <a:t>sắt</a:t>
            </a:r>
            <a:r>
              <a:rPr lang="en-US" sz="1200" b="0" baseline="0" dirty="0" smtClean="0"/>
              <a:t> </a:t>
            </a:r>
            <a:r>
              <a:rPr lang="en-US" sz="1200" b="0" baseline="0" dirty="0" err="1" smtClean="0"/>
              <a:t>cao</a:t>
            </a:r>
            <a:r>
              <a:rPr lang="en-US" sz="1200" b="0" baseline="0" dirty="0" smtClean="0"/>
              <a:t> </a:t>
            </a:r>
            <a:r>
              <a:rPr lang="en-US" sz="1200" b="0" baseline="0" dirty="0" err="1" smtClean="0"/>
              <a:t>tốc</a:t>
            </a:r>
            <a:r>
              <a:rPr lang="en-US" sz="1200" b="0" baseline="0" dirty="0" smtClean="0"/>
              <a:t> </a:t>
            </a:r>
            <a:r>
              <a:rPr lang="en-US" sz="1200" b="1" baseline="0" dirty="0" smtClean="0"/>
              <a:t>Biên </a:t>
            </a:r>
            <a:r>
              <a:rPr lang="en-US" sz="1200" b="1" baseline="0" dirty="0" err="1" smtClean="0"/>
              <a:t>Hòa</a:t>
            </a:r>
            <a:r>
              <a:rPr lang="en-US" sz="1200" b="1" baseline="0" dirty="0" smtClean="0"/>
              <a:t> </a:t>
            </a:r>
            <a:r>
              <a:rPr lang="en-US" sz="1200" b="1" baseline="0" dirty="0" err="1" smtClean="0"/>
              <a:t>Vũng</a:t>
            </a:r>
            <a:r>
              <a:rPr lang="en-US" sz="1200" b="1" baseline="0" dirty="0" smtClean="0"/>
              <a:t> Tau </a:t>
            </a:r>
            <a:r>
              <a:rPr lang="en-US" sz="1200" b="1" baseline="0" dirty="0" err="1" smtClean="0"/>
              <a:t>đc</a:t>
            </a:r>
            <a:r>
              <a:rPr lang="en-US" sz="1200" b="1" baseline="0" dirty="0" smtClean="0"/>
              <a:t> </a:t>
            </a:r>
            <a:r>
              <a:rPr lang="en-US" sz="1200" b="1" baseline="0" dirty="0" err="1" smtClean="0"/>
              <a:t>thiết</a:t>
            </a:r>
            <a:r>
              <a:rPr lang="en-US" sz="1200" b="1" baseline="0" dirty="0" smtClean="0"/>
              <a:t> </a:t>
            </a:r>
            <a:r>
              <a:rPr lang="en-US" sz="1200" b="1" baseline="0" dirty="0" err="1" smtClean="0"/>
              <a:t>kế</a:t>
            </a:r>
            <a:r>
              <a:rPr lang="en-US" sz="1200" b="1" baseline="0" dirty="0" smtClean="0"/>
              <a:t> vào </a:t>
            </a:r>
            <a:r>
              <a:rPr lang="en-US" sz="1200" b="1" baseline="0" dirty="0" err="1" smtClean="0"/>
              <a:t>khu</a:t>
            </a:r>
            <a:r>
              <a:rPr lang="en-US" sz="1200" b="1" baseline="0" dirty="0" smtClean="0"/>
              <a:t> </a:t>
            </a:r>
            <a:r>
              <a:rPr lang="en-US" sz="1200" b="1" baseline="0" dirty="0" err="1" smtClean="0"/>
              <a:t>cảng</a:t>
            </a:r>
            <a:r>
              <a:rPr lang="en-US" sz="1200" b="1" baseline="0" dirty="0" smtClean="0"/>
              <a:t> </a:t>
            </a:r>
            <a:r>
              <a:rPr lang="en-US" sz="1200" b="1" baseline="0" dirty="0" err="1" smtClean="0"/>
              <a:t>Thị</a:t>
            </a:r>
            <a:r>
              <a:rPr lang="en-US" sz="1200" b="1" baseline="0" dirty="0" smtClean="0"/>
              <a:t> </a:t>
            </a:r>
            <a:r>
              <a:rPr lang="en-US" sz="1200" b="1" baseline="0" dirty="0" err="1" smtClean="0"/>
              <a:t>Vải</a:t>
            </a:r>
            <a:r>
              <a:rPr lang="en-US" sz="1200" b="1" baseline="0" dirty="0" smtClean="0"/>
              <a:t> </a:t>
            </a:r>
            <a:r>
              <a:rPr lang="en-US" sz="1200" b="1" baseline="0" dirty="0" err="1" smtClean="0"/>
              <a:t>Cái</a:t>
            </a:r>
            <a:r>
              <a:rPr lang="en-US" sz="1200" b="1" baseline="0" dirty="0" smtClean="0"/>
              <a:t> </a:t>
            </a:r>
            <a:r>
              <a:rPr lang="en-US" sz="1200" b="1" baseline="0" dirty="0" err="1" smtClean="0"/>
              <a:t>Mép</a:t>
            </a:r>
            <a:endParaRPr lang="en-US" sz="1200" b="1" baseline="0" dirty="0" smtClean="0"/>
          </a:p>
          <a:p>
            <a:pPr marL="0" marR="0" indent="0" algn="l" defTabSz="914400" rtl="0" eaLnBrk="1" fontAlgn="auto" latinLnBrk="0" hangingPunct="1">
              <a:lnSpc>
                <a:spcPct val="100000"/>
              </a:lnSpc>
              <a:spcBef>
                <a:spcPts val="0"/>
              </a:spcBef>
              <a:spcAft>
                <a:spcPts val="0"/>
              </a:spcAft>
              <a:buClrTx/>
              <a:buSzTx/>
              <a:buFontTx/>
              <a:buNone/>
              <a:tabLst/>
              <a:defRPr/>
            </a:pPr>
            <a:r>
              <a:rPr lang="en-US" sz="1200" b="0" baseline="0" dirty="0" smtClean="0"/>
              <a:t>-</a:t>
            </a:r>
            <a:r>
              <a:rPr lang="en-US" sz="1200" b="0" baseline="0" dirty="0" smtClean="0">
                <a:sym typeface="Wingdings" panose="05000000000000000000" pitchFamily="2" charset="2"/>
              </a:rPr>
              <a:t> Nói </a:t>
            </a:r>
            <a:r>
              <a:rPr lang="en-US" sz="1200" b="0" baseline="0" dirty="0" err="1" smtClean="0">
                <a:sym typeface="Wingdings" panose="05000000000000000000" pitchFamily="2" charset="2"/>
              </a:rPr>
              <a:t>chung</a:t>
            </a:r>
            <a:r>
              <a:rPr lang="en-US" sz="1200" b="0" baseline="0" dirty="0" smtClean="0">
                <a:sym typeface="Wingdings" panose="05000000000000000000" pitchFamily="2" charset="2"/>
              </a:rPr>
              <a:t> là </a:t>
            </a:r>
            <a:r>
              <a:rPr lang="en-US" sz="1200" b="0" baseline="0" dirty="0" err="1" smtClean="0">
                <a:sym typeface="Wingdings" panose="05000000000000000000" pitchFamily="2" charset="2"/>
              </a:rPr>
              <a:t>mục</a:t>
            </a:r>
            <a:r>
              <a:rPr lang="en-US" sz="1200" b="0" baseline="0" dirty="0" smtClean="0">
                <a:sym typeface="Wingdings" panose="05000000000000000000" pitchFamily="2" charset="2"/>
              </a:rPr>
              <a:t> </a:t>
            </a:r>
            <a:r>
              <a:rPr lang="en-US" sz="1200" b="0" baseline="0" dirty="0" err="1" smtClean="0">
                <a:sym typeface="Wingdings" panose="05000000000000000000" pitchFamily="2" charset="2"/>
              </a:rPr>
              <a:t>đích</a:t>
            </a:r>
            <a:r>
              <a:rPr lang="en-US" sz="1200" b="0" baseline="0" dirty="0" smtClean="0">
                <a:sym typeface="Wingdings" panose="05000000000000000000" pitchFamily="2" charset="2"/>
              </a:rPr>
              <a:t> </a:t>
            </a:r>
            <a:r>
              <a:rPr lang="en-US" sz="1200" b="0" baseline="0" dirty="0" err="1" smtClean="0">
                <a:sym typeface="Wingdings" panose="05000000000000000000" pitchFamily="2" charset="2"/>
              </a:rPr>
              <a:t>phát</a:t>
            </a:r>
            <a:r>
              <a:rPr lang="en-US" sz="1200" b="0" baseline="0" dirty="0" smtClean="0">
                <a:sym typeface="Wingdings" panose="05000000000000000000" pitchFamily="2" charset="2"/>
              </a:rPr>
              <a:t> </a:t>
            </a:r>
            <a:r>
              <a:rPr lang="en-US" sz="1200" b="0" baseline="0" dirty="0" err="1" smtClean="0">
                <a:sym typeface="Wingdings" panose="05000000000000000000" pitchFamily="2" charset="2"/>
              </a:rPr>
              <a:t>triển</a:t>
            </a:r>
            <a:r>
              <a:rPr lang="en-US" sz="1200" b="0" baseline="0" dirty="0" smtClean="0">
                <a:sym typeface="Wingdings" panose="05000000000000000000" pitchFamily="2" charset="2"/>
              </a:rPr>
              <a:t> </a:t>
            </a:r>
            <a:r>
              <a:rPr lang="en-US" sz="1200" b="0" baseline="0" dirty="0" err="1" smtClean="0">
                <a:sym typeface="Wingdings" panose="05000000000000000000" pitchFamily="2" charset="2"/>
              </a:rPr>
              <a:t>đường</a:t>
            </a:r>
            <a:r>
              <a:rPr lang="en-US" sz="1200" b="0" baseline="0" dirty="0" smtClean="0">
                <a:sym typeface="Wingdings" panose="05000000000000000000" pitchFamily="2" charset="2"/>
              </a:rPr>
              <a:t> </a:t>
            </a:r>
            <a:r>
              <a:rPr lang="en-US" sz="1200" b="0" baseline="0" dirty="0" err="1" smtClean="0">
                <a:sym typeface="Wingdings" panose="05000000000000000000" pitchFamily="2" charset="2"/>
              </a:rPr>
              <a:t>sắt</a:t>
            </a:r>
            <a:r>
              <a:rPr lang="en-US" sz="1200" b="0" baseline="0" dirty="0" smtClean="0">
                <a:sym typeface="Wingdings" panose="05000000000000000000" pitchFamily="2" charset="2"/>
              </a:rPr>
              <a:t> </a:t>
            </a:r>
            <a:r>
              <a:rPr lang="en-US" sz="1200" b="0" baseline="0" dirty="0" err="1" smtClean="0">
                <a:sym typeface="Wingdings" panose="05000000000000000000" pitchFamily="2" charset="2"/>
              </a:rPr>
              <a:t>cao</a:t>
            </a:r>
            <a:r>
              <a:rPr lang="en-US" sz="1200" b="0" baseline="0" dirty="0" smtClean="0">
                <a:sym typeface="Wingdings" panose="05000000000000000000" pitchFamily="2" charset="2"/>
              </a:rPr>
              <a:t> </a:t>
            </a:r>
            <a:r>
              <a:rPr lang="en-US" sz="1200" b="0" baseline="0" dirty="0" err="1" smtClean="0">
                <a:sym typeface="Wingdings" panose="05000000000000000000" pitchFamily="2" charset="2"/>
              </a:rPr>
              <a:t>tốc</a:t>
            </a:r>
            <a:r>
              <a:rPr lang="en-US" sz="1200" b="0" baseline="0" dirty="0" smtClean="0">
                <a:sym typeface="Wingdings" panose="05000000000000000000" pitchFamily="2" charset="2"/>
              </a:rPr>
              <a:t> dùng </a:t>
            </a:r>
            <a:r>
              <a:rPr lang="en-US" sz="1200" b="0" baseline="0" dirty="0" err="1" smtClean="0">
                <a:sym typeface="Wingdings" panose="05000000000000000000" pitchFamily="2" charset="2"/>
              </a:rPr>
              <a:t>năng</a:t>
            </a:r>
            <a:r>
              <a:rPr lang="en-US" sz="1200" b="0" baseline="0" dirty="0" smtClean="0">
                <a:sym typeface="Wingdings" panose="05000000000000000000" pitchFamily="2" charset="2"/>
              </a:rPr>
              <a:t> </a:t>
            </a:r>
            <a:r>
              <a:rPr lang="en-US" sz="1200" b="0" baseline="0" dirty="0" err="1" smtClean="0">
                <a:sym typeface="Wingdings" panose="05000000000000000000" pitchFamily="2" charset="2"/>
              </a:rPr>
              <a:t>lực</a:t>
            </a:r>
            <a:r>
              <a:rPr lang="en-US" sz="1200" b="0" baseline="0" dirty="0" smtClean="0">
                <a:sym typeface="Wingdings" panose="05000000000000000000" pitchFamily="2" charset="2"/>
              </a:rPr>
              <a:t> </a:t>
            </a:r>
            <a:r>
              <a:rPr lang="en-US" sz="1200" b="0" baseline="0" dirty="0" err="1" smtClean="0">
                <a:sym typeface="Wingdings" panose="05000000000000000000" pitchFamily="2" charset="2"/>
              </a:rPr>
              <a:t>vận</a:t>
            </a:r>
            <a:r>
              <a:rPr lang="en-US" sz="1200" b="0" baseline="0" dirty="0" smtClean="0">
                <a:sym typeface="Wingdings" panose="05000000000000000000" pitchFamily="2" charset="2"/>
              </a:rPr>
              <a:t> </a:t>
            </a:r>
            <a:r>
              <a:rPr lang="en-US" sz="1200" b="0" baseline="0" dirty="0" err="1" smtClean="0">
                <a:sym typeface="Wingdings" panose="05000000000000000000" pitchFamily="2" charset="2"/>
              </a:rPr>
              <a:t>chuyển</a:t>
            </a:r>
            <a:r>
              <a:rPr lang="en-US" sz="1200" b="0" baseline="0" dirty="0" smtClean="0">
                <a:sym typeface="Wingdings" panose="05000000000000000000" pitchFamily="2" charset="2"/>
              </a:rPr>
              <a:t> lớn </a:t>
            </a:r>
            <a:r>
              <a:rPr lang="en-US" sz="1200" b="0" baseline="0" dirty="0" err="1" smtClean="0">
                <a:sym typeface="Wingdings" panose="05000000000000000000" pitchFamily="2" charset="2"/>
              </a:rPr>
              <a:t>của</a:t>
            </a:r>
            <a:r>
              <a:rPr lang="en-US" sz="1200" b="0" baseline="0" dirty="0" smtClean="0">
                <a:sym typeface="Wingdings" panose="05000000000000000000" pitchFamily="2" charset="2"/>
              </a:rPr>
              <a:t> nó </a:t>
            </a:r>
            <a:r>
              <a:rPr lang="en-US" sz="1200" b="0" baseline="0" dirty="0" err="1" smtClean="0">
                <a:sym typeface="Wingdings" panose="05000000000000000000" pitchFamily="2" charset="2"/>
              </a:rPr>
              <a:t>để</a:t>
            </a:r>
            <a:r>
              <a:rPr lang="en-US" sz="1200" b="0" baseline="0" dirty="0" smtClean="0">
                <a:sym typeface="Wingdings" panose="05000000000000000000" pitchFamily="2" charset="2"/>
              </a:rPr>
              <a:t> </a:t>
            </a:r>
            <a:r>
              <a:rPr lang="en-US" sz="1200" b="0" baseline="0" dirty="0" err="1" smtClean="0">
                <a:sym typeface="Wingdings" panose="05000000000000000000" pitchFamily="2" charset="2"/>
              </a:rPr>
              <a:t>thay</a:t>
            </a:r>
            <a:r>
              <a:rPr lang="en-US" sz="1200" b="0" baseline="0" dirty="0" smtClean="0">
                <a:sym typeface="Wingdings" panose="05000000000000000000" pitchFamily="2" charset="2"/>
              </a:rPr>
              <a:t> </a:t>
            </a:r>
            <a:r>
              <a:rPr lang="en-US" sz="1200" b="0" baseline="0" dirty="0" err="1" smtClean="0">
                <a:sym typeface="Wingdings" panose="05000000000000000000" pitchFamily="2" charset="2"/>
              </a:rPr>
              <a:t>thế</a:t>
            </a:r>
            <a:r>
              <a:rPr lang="en-US" sz="1200" b="0" baseline="0" dirty="0" smtClean="0">
                <a:sym typeface="Wingdings" panose="05000000000000000000" pitchFamily="2" charset="2"/>
              </a:rPr>
              <a:t> </a:t>
            </a:r>
            <a:r>
              <a:rPr lang="en-US" sz="1200" b="0" baseline="0" dirty="0" err="1" smtClean="0">
                <a:sym typeface="Wingdings" panose="05000000000000000000" pitchFamily="2" charset="2"/>
              </a:rPr>
              <a:t>đường</a:t>
            </a:r>
            <a:r>
              <a:rPr lang="en-US" sz="1200" b="0" baseline="0" dirty="0" smtClean="0">
                <a:sym typeface="Wingdings" panose="05000000000000000000" pitchFamily="2" charset="2"/>
              </a:rPr>
              <a:t> </a:t>
            </a:r>
            <a:r>
              <a:rPr lang="en-US" sz="1200" b="0" baseline="0" dirty="0" err="1" smtClean="0">
                <a:sym typeface="Wingdings" panose="05000000000000000000" pitchFamily="2" charset="2"/>
              </a:rPr>
              <a:t>bộ</a:t>
            </a:r>
            <a:r>
              <a:rPr lang="en-US" sz="1200" b="0" baseline="0" dirty="0" smtClean="0">
                <a:sym typeface="Wingdings" panose="05000000000000000000" pitchFamily="2" charset="2"/>
              </a:rPr>
              <a:t> </a:t>
            </a:r>
            <a:r>
              <a:rPr lang="en-US" sz="1200" b="0" baseline="0" dirty="0" err="1" smtClean="0">
                <a:sym typeface="Wingdings" panose="05000000000000000000" pitchFamily="2" charset="2"/>
              </a:rPr>
              <a:t>đang</a:t>
            </a:r>
            <a:r>
              <a:rPr lang="en-US" sz="1200" b="0" baseline="0" dirty="0" smtClean="0">
                <a:sym typeface="Wingdings" panose="05000000000000000000" pitchFamily="2" charset="2"/>
              </a:rPr>
              <a:t> </a:t>
            </a:r>
            <a:r>
              <a:rPr lang="en-US" sz="1200" b="0" baseline="0" dirty="0" err="1" smtClean="0">
                <a:sym typeface="Wingdings" panose="05000000000000000000" pitchFamily="2" charset="2"/>
              </a:rPr>
              <a:t>quá</a:t>
            </a:r>
            <a:r>
              <a:rPr lang="en-US" sz="1200" b="0" baseline="0" dirty="0" smtClean="0">
                <a:sym typeface="Wingdings" panose="05000000000000000000" pitchFamily="2" charset="2"/>
              </a:rPr>
              <a:t> </a:t>
            </a:r>
            <a:r>
              <a:rPr lang="en-US" sz="1200" b="0" baseline="0" dirty="0" err="1" smtClean="0">
                <a:sym typeface="Wingdings" panose="05000000000000000000" pitchFamily="2" charset="2"/>
              </a:rPr>
              <a:t>tải</a:t>
            </a:r>
            <a:endParaRPr lang="en-US" b="1" i="0" dirty="0" smtClean="0"/>
          </a:p>
          <a:p>
            <a:pPr algn="l"/>
            <a:r>
              <a:rPr lang="en-US" b="1" i="0" dirty="0" smtClean="0"/>
              <a:t>	ĐƯỜNG</a:t>
            </a:r>
            <a:r>
              <a:rPr lang="en-US" b="1" i="0" baseline="0" dirty="0" smtClean="0"/>
              <a:t> SẮT B-N </a:t>
            </a:r>
            <a:r>
              <a:rPr lang="en-US" b="1" i="0" baseline="0" dirty="0" err="1" smtClean="0"/>
              <a:t>đi</a:t>
            </a:r>
            <a:r>
              <a:rPr lang="en-US" b="1" i="0" baseline="0" dirty="0" smtClean="0"/>
              <a:t> qua </a:t>
            </a:r>
            <a:r>
              <a:rPr lang="en-US" b="1" i="0" baseline="0" dirty="0" err="1" smtClean="0"/>
              <a:t>hơn</a:t>
            </a:r>
            <a:r>
              <a:rPr lang="en-US" b="1" i="0" baseline="0" dirty="0" smtClean="0"/>
              <a:t> 20 </a:t>
            </a:r>
            <a:r>
              <a:rPr lang="en-US" b="1" i="0" baseline="0" dirty="0" err="1" smtClean="0"/>
              <a:t>tỉnh</a:t>
            </a:r>
            <a:r>
              <a:rPr lang="en-US" b="1" i="0" baseline="0" dirty="0" smtClean="0"/>
              <a:t> </a:t>
            </a:r>
            <a:r>
              <a:rPr lang="en-US" b="1" i="0" baseline="0" dirty="0" err="1" smtClean="0"/>
              <a:t>thành</a:t>
            </a:r>
            <a:r>
              <a:rPr lang="en-US" b="1" i="0" baseline="0" dirty="0" smtClean="0"/>
              <a:t>-</a:t>
            </a:r>
            <a:endParaRPr lang="en-US" b="1" dirty="0" smtClean="0"/>
          </a:p>
          <a:p>
            <a:pPr algn="l"/>
            <a:r>
              <a:rPr lang="en-US" b="1" i="0" dirty="0" smtClean="0">
                <a:sym typeface="Wingdings" panose="05000000000000000000" pitchFamily="2" charset="2"/>
              </a:rPr>
              <a:t>	</a:t>
            </a:r>
            <a:r>
              <a:rPr lang="en-US" b="1" i="0" dirty="0" err="1" smtClean="0">
                <a:sym typeface="Wingdings" panose="05000000000000000000" pitchFamily="2" charset="2"/>
              </a:rPr>
              <a:t>Nếu</a:t>
            </a:r>
            <a:r>
              <a:rPr lang="en-US" b="1" i="0" dirty="0" smtClean="0">
                <a:sym typeface="Wingdings" panose="05000000000000000000" pitchFamily="2" charset="2"/>
              </a:rPr>
              <a:t> </a:t>
            </a:r>
            <a:r>
              <a:rPr lang="en-US" b="1" i="0" dirty="0" err="1" smtClean="0">
                <a:sym typeface="Wingdings" panose="05000000000000000000" pitchFamily="2" charset="2"/>
              </a:rPr>
              <a:t>đường</a:t>
            </a:r>
            <a:r>
              <a:rPr lang="en-US" b="1" i="0" baseline="0" dirty="0" smtClean="0">
                <a:sym typeface="Wingdings" panose="05000000000000000000" pitchFamily="2" charset="2"/>
              </a:rPr>
              <a:t> </a:t>
            </a:r>
            <a:r>
              <a:rPr lang="en-US" b="1" i="0" baseline="0" dirty="0" err="1" smtClean="0">
                <a:sym typeface="Wingdings" panose="05000000000000000000" pitchFamily="2" charset="2"/>
              </a:rPr>
              <a:t>sắt</a:t>
            </a:r>
            <a:r>
              <a:rPr lang="en-US" b="1" i="0" baseline="0" dirty="0" smtClean="0">
                <a:sym typeface="Wingdings" panose="05000000000000000000" pitchFamily="2" charset="2"/>
              </a:rPr>
              <a:t> CAO TỐC B-N </a:t>
            </a:r>
            <a:r>
              <a:rPr lang="en-US" b="1" i="0" baseline="0" dirty="0" err="1" smtClean="0">
                <a:sym typeface="Wingdings" panose="05000000000000000000" pitchFamily="2" charset="2"/>
              </a:rPr>
              <a:t>được</a:t>
            </a:r>
            <a:r>
              <a:rPr lang="en-US" b="1" i="0" baseline="0" dirty="0" smtClean="0">
                <a:sym typeface="Wingdings" panose="05000000000000000000" pitchFamily="2" charset="2"/>
              </a:rPr>
              <a:t> </a:t>
            </a:r>
            <a:r>
              <a:rPr lang="en-US" b="1" i="0" baseline="0" dirty="0" err="1" smtClean="0">
                <a:sym typeface="Wingdings" panose="05000000000000000000" pitchFamily="2" charset="2"/>
              </a:rPr>
              <a:t>sử</a:t>
            </a:r>
            <a:r>
              <a:rPr lang="en-US" b="1" i="0" baseline="0" dirty="0" smtClean="0">
                <a:sym typeface="Wingdings" panose="05000000000000000000" pitchFamily="2" charset="2"/>
              </a:rPr>
              <a:t> dụng </a:t>
            </a:r>
            <a:r>
              <a:rPr lang="en-US" b="1" i="0" baseline="0" dirty="0" err="1" smtClean="0">
                <a:sym typeface="Wingdings" panose="05000000000000000000" pitchFamily="2" charset="2"/>
              </a:rPr>
              <a:t>thì</a:t>
            </a:r>
            <a:r>
              <a:rPr lang="en-US" b="1" i="0" baseline="0" dirty="0" smtClean="0">
                <a:sym typeface="Wingdings" panose="05000000000000000000" pitchFamily="2" charset="2"/>
              </a:rPr>
              <a:t> </a:t>
            </a:r>
            <a:r>
              <a:rPr lang="en-US" b="1" i="0" baseline="0" dirty="0" err="1" smtClean="0">
                <a:sym typeface="Wingdings" panose="05000000000000000000" pitchFamily="2" charset="2"/>
              </a:rPr>
              <a:t>thời</a:t>
            </a:r>
            <a:r>
              <a:rPr lang="en-US" b="1" i="0" baseline="0" dirty="0" smtClean="0">
                <a:sym typeface="Wingdings" panose="05000000000000000000" pitchFamily="2" charset="2"/>
              </a:rPr>
              <a:t> </a:t>
            </a:r>
            <a:r>
              <a:rPr lang="en-US" b="1" i="0" baseline="0" dirty="0" err="1" smtClean="0">
                <a:sym typeface="Wingdings" panose="05000000000000000000" pitchFamily="2" charset="2"/>
              </a:rPr>
              <a:t>gian</a:t>
            </a:r>
            <a:r>
              <a:rPr lang="en-US" b="1" i="0" baseline="0" dirty="0" smtClean="0">
                <a:sym typeface="Wingdings" panose="05000000000000000000" pitchFamily="2" charset="2"/>
              </a:rPr>
              <a:t> </a:t>
            </a:r>
            <a:r>
              <a:rPr lang="en-US" b="1" i="0" baseline="0" dirty="0" err="1" smtClean="0">
                <a:sym typeface="Wingdings" panose="05000000000000000000" pitchFamily="2" charset="2"/>
              </a:rPr>
              <a:t>đi</a:t>
            </a:r>
            <a:r>
              <a:rPr lang="en-US" b="1" i="0" baseline="0" dirty="0" smtClean="0">
                <a:sym typeface="Wingdings" panose="05000000000000000000" pitchFamily="2" charset="2"/>
              </a:rPr>
              <a:t> </a:t>
            </a:r>
            <a:r>
              <a:rPr lang="en-US" b="1" i="0" baseline="0" dirty="0" err="1" smtClean="0">
                <a:sym typeface="Wingdings" panose="05000000000000000000" pitchFamily="2" charset="2"/>
              </a:rPr>
              <a:t>tử</a:t>
            </a:r>
            <a:r>
              <a:rPr lang="en-US" b="1" i="0" baseline="0" dirty="0" smtClean="0">
                <a:sym typeface="Wingdings" panose="05000000000000000000" pitchFamily="2" charset="2"/>
              </a:rPr>
              <a:t> HN-HCM </a:t>
            </a:r>
            <a:r>
              <a:rPr lang="en-US" b="1" i="0" baseline="0" dirty="0" err="1" smtClean="0">
                <a:sym typeface="Wingdings" panose="05000000000000000000" pitchFamily="2" charset="2"/>
              </a:rPr>
              <a:t>và</a:t>
            </a:r>
            <a:r>
              <a:rPr lang="en-US" b="1" i="0" baseline="0" dirty="0" smtClean="0">
                <a:sym typeface="Wingdings" panose="05000000000000000000" pitchFamily="2" charset="2"/>
              </a:rPr>
              <a:t> </a:t>
            </a:r>
            <a:r>
              <a:rPr lang="en-US" b="1" i="0" baseline="0" dirty="0" err="1" smtClean="0">
                <a:sym typeface="Wingdings" panose="05000000000000000000" pitchFamily="2" charset="2"/>
              </a:rPr>
              <a:t>ngược</a:t>
            </a:r>
            <a:r>
              <a:rPr lang="en-US" b="1" i="0" baseline="0" dirty="0" smtClean="0">
                <a:sym typeface="Wingdings" panose="05000000000000000000" pitchFamily="2" charset="2"/>
              </a:rPr>
              <a:t> </a:t>
            </a:r>
            <a:r>
              <a:rPr lang="en-US" b="1" i="0" baseline="0" dirty="0" err="1" smtClean="0">
                <a:sym typeface="Wingdings" panose="05000000000000000000" pitchFamily="2" charset="2"/>
              </a:rPr>
              <a:t>lại</a:t>
            </a:r>
            <a:r>
              <a:rPr lang="en-US" b="1" i="0" baseline="0" dirty="0" smtClean="0">
                <a:sym typeface="Wingdings" panose="05000000000000000000" pitchFamily="2" charset="2"/>
              </a:rPr>
              <a:t> chỉ mất 7h </a:t>
            </a:r>
            <a:r>
              <a:rPr lang="en-US" b="1" i="0" baseline="0" dirty="0" err="1" smtClean="0">
                <a:sym typeface="Wingdings" panose="05000000000000000000" pitchFamily="2" charset="2"/>
              </a:rPr>
              <a:t>cả</a:t>
            </a:r>
            <a:r>
              <a:rPr lang="en-US" b="1" i="0" baseline="0" dirty="0" smtClean="0">
                <a:sym typeface="Wingdings" panose="05000000000000000000" pitchFamily="2" charset="2"/>
              </a:rPr>
              <a:t> </a:t>
            </a:r>
            <a:r>
              <a:rPr lang="en-US" b="1" i="0" baseline="0" dirty="0" err="1" smtClean="0">
                <a:sym typeface="Wingdings" panose="05000000000000000000" pitchFamily="2" charset="2"/>
              </a:rPr>
              <a:t>đi</a:t>
            </a:r>
            <a:r>
              <a:rPr lang="en-US" b="1" i="0" baseline="0" dirty="0" smtClean="0">
                <a:sym typeface="Wingdings" panose="05000000000000000000" pitchFamily="2" charset="2"/>
              </a:rPr>
              <a:t> </a:t>
            </a:r>
            <a:r>
              <a:rPr lang="en-US" b="1" i="0" baseline="0" dirty="0" err="1" smtClean="0">
                <a:sym typeface="Wingdings" panose="05000000000000000000" pitchFamily="2" charset="2"/>
              </a:rPr>
              <a:t>và</a:t>
            </a:r>
            <a:r>
              <a:rPr lang="en-US" b="1" i="0" baseline="0" dirty="0" smtClean="0">
                <a:sym typeface="Wingdings" panose="05000000000000000000" pitchFamily="2" charset="2"/>
              </a:rPr>
              <a:t> về </a:t>
            </a:r>
            <a:r>
              <a:rPr lang="en-US" b="1" i="0" baseline="0" dirty="0" err="1" smtClean="0">
                <a:sym typeface="Wingdings" panose="05000000000000000000" pitchFamily="2" charset="2"/>
              </a:rPr>
              <a:t>giảm</a:t>
            </a:r>
            <a:r>
              <a:rPr lang="en-US" b="1" i="0" baseline="0" dirty="0" smtClean="0">
                <a:sym typeface="Wingdings" panose="05000000000000000000" pitchFamily="2" charset="2"/>
              </a:rPr>
              <a:t> </a:t>
            </a:r>
            <a:r>
              <a:rPr lang="en-US" b="1" i="0" baseline="0" dirty="0" err="1" smtClean="0">
                <a:sym typeface="Wingdings" panose="05000000000000000000" pitchFamily="2" charset="2"/>
              </a:rPr>
              <a:t>áp</a:t>
            </a:r>
            <a:r>
              <a:rPr lang="en-US" b="1" i="0" baseline="0" dirty="0" smtClean="0">
                <a:sym typeface="Wingdings" panose="05000000000000000000" pitchFamily="2" charset="2"/>
              </a:rPr>
              <a:t> </a:t>
            </a:r>
            <a:r>
              <a:rPr lang="en-US" b="1" i="0" baseline="0" dirty="0" err="1" smtClean="0">
                <a:sym typeface="Wingdings" panose="05000000000000000000" pitchFamily="2" charset="2"/>
              </a:rPr>
              <a:t>lực</a:t>
            </a:r>
            <a:r>
              <a:rPr lang="en-US" b="1" i="0" baseline="0" dirty="0" smtClean="0">
                <a:sym typeface="Wingdings" panose="05000000000000000000" pitchFamily="2" charset="2"/>
              </a:rPr>
              <a:t> </a:t>
            </a:r>
            <a:r>
              <a:rPr lang="en-US" b="1" i="0" baseline="0" dirty="0" err="1" smtClean="0">
                <a:sym typeface="Wingdings" panose="05000000000000000000" pitchFamily="2" charset="2"/>
              </a:rPr>
              <a:t>vận</a:t>
            </a:r>
            <a:r>
              <a:rPr lang="en-US" b="1" i="0" baseline="0" dirty="0" smtClean="0">
                <a:sym typeface="Wingdings" panose="05000000000000000000" pitchFamily="2" charset="2"/>
              </a:rPr>
              <a:t> </a:t>
            </a:r>
            <a:r>
              <a:rPr lang="en-US" b="1" i="0" baseline="0" dirty="0" err="1" smtClean="0">
                <a:sym typeface="Wingdings" panose="05000000000000000000" pitchFamily="2" charset="2"/>
              </a:rPr>
              <a:t>tải</a:t>
            </a:r>
            <a:r>
              <a:rPr lang="en-US" b="1" i="0" baseline="0" dirty="0" smtClean="0">
                <a:sym typeface="Wingdings" panose="05000000000000000000" pitchFamily="2" charset="2"/>
              </a:rPr>
              <a:t> </a:t>
            </a:r>
            <a:r>
              <a:rPr lang="en-US" b="1" i="0" baseline="0" dirty="0" err="1" smtClean="0">
                <a:sym typeface="Wingdings" panose="05000000000000000000" pitchFamily="2" charset="2"/>
              </a:rPr>
              <a:t>hàng</a:t>
            </a:r>
            <a:r>
              <a:rPr lang="en-US" b="1" i="0" baseline="0" dirty="0" smtClean="0">
                <a:sym typeface="Wingdings" panose="05000000000000000000" pitchFamily="2" charset="2"/>
              </a:rPr>
              <a:t> hóa </a:t>
            </a:r>
            <a:r>
              <a:rPr lang="en-US" b="1" i="0" baseline="0" dirty="0" err="1" smtClean="0">
                <a:sym typeface="Wingdings" panose="05000000000000000000" pitchFamily="2" charset="2"/>
              </a:rPr>
              <a:t>rất</a:t>
            </a:r>
            <a:r>
              <a:rPr lang="en-US" b="1" i="0" baseline="0" dirty="0" smtClean="0">
                <a:sym typeface="Wingdings" panose="05000000000000000000" pitchFamily="2" charset="2"/>
              </a:rPr>
              <a:t> lớn  </a:t>
            </a:r>
            <a:r>
              <a:rPr lang="en-US" b="1" i="0" baseline="0" dirty="0" err="1" smtClean="0">
                <a:sym typeface="Wingdings" panose="05000000000000000000" pitchFamily="2" charset="2"/>
              </a:rPr>
              <a:t>cho</a:t>
            </a:r>
            <a:r>
              <a:rPr lang="en-US" b="1" i="0" baseline="0" dirty="0" smtClean="0">
                <a:sym typeface="Wingdings" panose="05000000000000000000" pitchFamily="2" charset="2"/>
              </a:rPr>
              <a:t> </a:t>
            </a:r>
            <a:r>
              <a:rPr lang="en-US" b="1" i="0" baseline="0" dirty="0" err="1" smtClean="0">
                <a:sym typeface="Wingdings" panose="05000000000000000000" pitchFamily="2" charset="2"/>
              </a:rPr>
              <a:t>đường</a:t>
            </a:r>
            <a:r>
              <a:rPr lang="en-US" b="1" i="0" baseline="0" dirty="0" smtClean="0">
                <a:sym typeface="Wingdings" panose="05000000000000000000" pitchFamily="2" charset="2"/>
              </a:rPr>
              <a:t> </a:t>
            </a:r>
            <a:r>
              <a:rPr lang="en-US" b="1" i="0" baseline="0" dirty="0" err="1" smtClean="0">
                <a:sym typeface="Wingdings" panose="05000000000000000000" pitchFamily="2" charset="2"/>
              </a:rPr>
              <a:t>bộ</a:t>
            </a:r>
            <a:r>
              <a:rPr lang="en-US" b="1" i="0" baseline="0" dirty="0" smtClean="0">
                <a:sym typeface="Wingdings" panose="05000000000000000000" pitchFamily="2" charset="2"/>
              </a:rPr>
              <a:t>, </a:t>
            </a:r>
            <a:r>
              <a:rPr lang="en-US" b="1" i="0" baseline="0" dirty="0" err="1" smtClean="0">
                <a:sym typeface="Wingdings" panose="05000000000000000000" pitchFamily="2" charset="2"/>
              </a:rPr>
              <a:t>đường</a:t>
            </a:r>
            <a:r>
              <a:rPr lang="en-US" b="1" i="0" baseline="0" dirty="0" smtClean="0">
                <a:sym typeface="Wingdings" panose="05000000000000000000" pitchFamily="2" charset="2"/>
              </a:rPr>
              <a:t> </a:t>
            </a:r>
            <a:r>
              <a:rPr lang="en-US" b="1" i="0" baseline="0" dirty="0" err="1" smtClean="0">
                <a:sym typeface="Wingdings" panose="05000000000000000000" pitchFamily="2" charset="2"/>
              </a:rPr>
              <a:t>hàng</a:t>
            </a:r>
            <a:r>
              <a:rPr lang="en-US" b="1" i="0" baseline="0" dirty="0" smtClean="0">
                <a:sym typeface="Wingdings" panose="05000000000000000000" pitchFamily="2" charset="2"/>
              </a:rPr>
              <a:t> </a:t>
            </a:r>
            <a:r>
              <a:rPr lang="en-US" b="1" i="0" baseline="0" dirty="0" err="1" smtClean="0">
                <a:sym typeface="Wingdings" panose="05000000000000000000" pitchFamily="2" charset="2"/>
              </a:rPr>
              <a:t>không</a:t>
            </a:r>
            <a:r>
              <a:rPr lang="en-US" b="1" i="0" baseline="0" dirty="0" smtClean="0">
                <a:sym typeface="Wingdings" panose="05000000000000000000" pitchFamily="2" charset="2"/>
              </a:rPr>
              <a:t>, </a:t>
            </a:r>
            <a:r>
              <a:rPr lang="en-US" b="1" i="0" baseline="0" dirty="0" err="1" smtClean="0">
                <a:sym typeface="Wingdings" panose="05000000000000000000" pitchFamily="2" charset="2"/>
              </a:rPr>
              <a:t>hđ</a:t>
            </a:r>
            <a:r>
              <a:rPr lang="en-US" b="1" i="0" baseline="0" dirty="0" smtClean="0">
                <a:sym typeface="Wingdings" panose="05000000000000000000" pitchFamily="2" charset="2"/>
              </a:rPr>
              <a:t>  Logistics </a:t>
            </a:r>
            <a:r>
              <a:rPr lang="en-US" b="1" i="0" baseline="0" dirty="0" err="1" smtClean="0">
                <a:sym typeface="Wingdings" panose="05000000000000000000" pitchFamily="2" charset="2"/>
              </a:rPr>
              <a:t>càng</a:t>
            </a:r>
            <a:r>
              <a:rPr lang="en-US" b="1" i="0" baseline="0" dirty="0" smtClean="0">
                <a:sym typeface="Wingdings" panose="05000000000000000000" pitchFamily="2" charset="2"/>
              </a:rPr>
              <a:t> </a:t>
            </a:r>
            <a:r>
              <a:rPr lang="en-US" b="1" i="0" baseline="0" dirty="0" err="1" smtClean="0">
                <a:sym typeface="Wingdings" panose="05000000000000000000" pitchFamily="2" charset="2"/>
              </a:rPr>
              <a:t>thêm</a:t>
            </a:r>
            <a:r>
              <a:rPr lang="en-US" b="1" i="0" baseline="0" dirty="0" smtClean="0">
                <a:sym typeface="Wingdings" panose="05000000000000000000" pitchFamily="2" charset="2"/>
              </a:rPr>
              <a:t> </a:t>
            </a:r>
            <a:r>
              <a:rPr lang="en-US" b="1" i="0" baseline="0" dirty="0" err="1" smtClean="0">
                <a:sym typeface="Wingdings" panose="05000000000000000000" pitchFamily="2" charset="2"/>
              </a:rPr>
              <a:t>hiệu</a:t>
            </a:r>
            <a:r>
              <a:rPr lang="en-US" b="1" i="0" baseline="0" dirty="0" smtClean="0">
                <a:sym typeface="Wingdings" panose="05000000000000000000" pitchFamily="2" charset="2"/>
              </a:rPr>
              <a:t> </a:t>
            </a:r>
            <a:r>
              <a:rPr lang="en-US" b="1" i="0" baseline="0" dirty="0" err="1" smtClean="0">
                <a:sym typeface="Wingdings" panose="05000000000000000000" pitchFamily="2" charset="2"/>
              </a:rPr>
              <a:t>quả</a:t>
            </a:r>
            <a:r>
              <a:rPr lang="en-US" b="1" i="0" baseline="0" dirty="0" smtClean="0">
                <a:sym typeface="Wingdings" panose="05000000000000000000" pitchFamily="2" charset="2"/>
              </a:rPr>
              <a:t>  khi có </a:t>
            </a:r>
            <a:r>
              <a:rPr lang="en-US" b="1" i="0" baseline="0" dirty="0" err="1" smtClean="0">
                <a:sym typeface="Wingdings" panose="05000000000000000000" pitchFamily="2" charset="2"/>
              </a:rPr>
              <a:t>đường</a:t>
            </a:r>
            <a:r>
              <a:rPr lang="en-US" b="1" i="0" baseline="0" dirty="0" smtClean="0">
                <a:sym typeface="Wingdings" panose="05000000000000000000" pitchFamily="2" charset="2"/>
              </a:rPr>
              <a:t> </a:t>
            </a:r>
            <a:r>
              <a:rPr lang="en-US" b="1" i="0" baseline="0" dirty="0" err="1" smtClean="0">
                <a:sym typeface="Wingdings" panose="05000000000000000000" pitchFamily="2" charset="2"/>
              </a:rPr>
              <a:t>sắt</a:t>
            </a:r>
            <a:r>
              <a:rPr lang="en-US" b="1" i="0" baseline="0" dirty="0" smtClean="0">
                <a:sym typeface="Wingdings" panose="05000000000000000000" pitchFamily="2" charset="2"/>
              </a:rPr>
              <a:t> tham </a:t>
            </a:r>
            <a:r>
              <a:rPr lang="en-US" b="1" i="0" baseline="0" dirty="0" err="1" smtClean="0">
                <a:sym typeface="Wingdings" panose="05000000000000000000" pitchFamily="2" charset="2"/>
              </a:rPr>
              <a:t>giao</a:t>
            </a:r>
            <a:r>
              <a:rPr lang="en-US" b="1" i="0" baseline="0" dirty="0" smtClean="0">
                <a:sym typeface="Wingdings" panose="05000000000000000000" pitchFamily="2" charset="2"/>
              </a:rPr>
              <a:t> vào </a:t>
            </a:r>
            <a:r>
              <a:rPr lang="en-US" b="1" i="0" baseline="0" dirty="0" err="1" smtClean="0">
                <a:sym typeface="Wingdings" panose="05000000000000000000" pitchFamily="2" charset="2"/>
              </a:rPr>
              <a:t>chuỗi</a:t>
            </a:r>
            <a:r>
              <a:rPr lang="en-US" b="1" i="0" baseline="0" dirty="0" smtClean="0">
                <a:sym typeface="Wingdings" panose="05000000000000000000" pitchFamily="2" charset="2"/>
              </a:rPr>
              <a:t> logs </a:t>
            </a:r>
            <a:r>
              <a:rPr lang="en-US" b="1" i="0" baseline="0" dirty="0" err="1" smtClean="0">
                <a:sym typeface="Wingdings" panose="05000000000000000000" pitchFamily="2" charset="2"/>
              </a:rPr>
              <a:t>và</a:t>
            </a:r>
            <a:r>
              <a:rPr lang="en-US" b="1" i="0" baseline="0" dirty="0" smtClean="0">
                <a:sym typeface="Wingdings" panose="05000000000000000000" pitchFamily="2" charset="2"/>
              </a:rPr>
              <a:t> chi phí logs </a:t>
            </a:r>
            <a:r>
              <a:rPr lang="en-US" b="1" i="0" baseline="0" dirty="0" err="1" smtClean="0">
                <a:sym typeface="Wingdings" panose="05000000000000000000" pitchFamily="2" charset="2"/>
              </a:rPr>
              <a:t>sẽ</a:t>
            </a:r>
            <a:r>
              <a:rPr lang="en-US" b="1" i="0" baseline="0" dirty="0" smtClean="0">
                <a:sym typeface="Wingdings" panose="05000000000000000000" pitchFamily="2" charset="2"/>
              </a:rPr>
              <a:t> </a:t>
            </a:r>
            <a:r>
              <a:rPr lang="en-US" b="1" i="0" baseline="0" dirty="0" err="1" smtClean="0">
                <a:sym typeface="Wingdings" panose="05000000000000000000" pitchFamily="2" charset="2"/>
              </a:rPr>
              <a:t>giảm</a:t>
            </a:r>
            <a:endParaRPr lang="en-US" b="1" i="0" dirty="0" smtClean="0">
              <a:sym typeface="Wingdings" panose="05000000000000000000" pitchFamily="2" charset="2"/>
            </a:endParaRPr>
          </a:p>
          <a:p>
            <a:r>
              <a:rPr lang="en-US" b="1" i="0" dirty="0" smtClean="0">
                <a:sym typeface="Wingdings" panose="05000000000000000000" pitchFamily="2" charset="2"/>
              </a:rPr>
              <a:t>	</a:t>
            </a:r>
            <a:r>
              <a:rPr lang="en-US" b="1" i="0" dirty="0" err="1" smtClean="0">
                <a:sym typeface="Wingdings" panose="05000000000000000000" pitchFamily="2" charset="2"/>
              </a:rPr>
              <a:t>Tuyến</a:t>
            </a:r>
            <a:r>
              <a:rPr lang="en-US" b="1" i="0" baseline="0" dirty="0" smtClean="0">
                <a:sym typeface="Wingdings" panose="05000000000000000000" pitchFamily="2" charset="2"/>
              </a:rPr>
              <a:t> </a:t>
            </a:r>
            <a:r>
              <a:rPr lang="en-US" b="1" i="0" baseline="0" dirty="0" err="1" smtClean="0">
                <a:sym typeface="Wingdings" panose="05000000000000000000" pitchFamily="2" charset="2"/>
              </a:rPr>
              <a:t>Quốc</a:t>
            </a:r>
            <a:r>
              <a:rPr lang="en-US" b="1" i="0" baseline="0" dirty="0" smtClean="0">
                <a:sym typeface="Wingdings" panose="05000000000000000000" pitchFamily="2" charset="2"/>
              </a:rPr>
              <a:t> </a:t>
            </a:r>
            <a:r>
              <a:rPr lang="en-US" b="1" i="0" baseline="0" dirty="0" err="1" smtClean="0">
                <a:sym typeface="Wingdings" panose="05000000000000000000" pitchFamily="2" charset="2"/>
              </a:rPr>
              <a:t>Tế</a:t>
            </a:r>
            <a:r>
              <a:rPr lang="en-US" b="1" i="0" baseline="0" dirty="0" smtClean="0">
                <a:sym typeface="Wingdings" panose="05000000000000000000" pitchFamily="2" charset="2"/>
              </a:rPr>
              <a:t>: D</a:t>
            </a:r>
            <a:r>
              <a:rPr lang="vi-VN" b="1" i="0" dirty="0" smtClean="0">
                <a:sym typeface="Wingdings" panose="05000000000000000000" pitchFamily="2" charset="2"/>
              </a:rPr>
              <a:t>ịch vụ vận tải tàu chuyên </a:t>
            </a:r>
            <a:r>
              <a:rPr lang="en-US" b="1" i="0" dirty="0" smtClean="0">
                <a:sym typeface="Wingdings" panose="05000000000000000000" pitchFamily="2" charset="2"/>
              </a:rPr>
              <a:t>CONT</a:t>
            </a:r>
            <a:r>
              <a:rPr lang="en-US" b="1" i="0" baseline="0" dirty="0" smtClean="0">
                <a:sym typeface="Wingdings" panose="05000000000000000000" pitchFamily="2" charset="2"/>
              </a:rPr>
              <a:t> </a:t>
            </a:r>
            <a:r>
              <a:rPr lang="vi-VN" b="1" i="0" dirty="0" smtClean="0">
                <a:sym typeface="Wingdings" panose="05000000000000000000" pitchFamily="2" charset="2"/>
              </a:rPr>
              <a:t>đầu tiên từ ga Hoàng Cương (thành phố Nam Xương, Giang Tây, Trung Quốc) </a:t>
            </a:r>
            <a:r>
              <a:rPr lang="en-US" b="1" i="0" dirty="0" smtClean="0">
                <a:sym typeface="Wingdings" panose="05000000000000000000" pitchFamily="2" charset="2"/>
              </a:rPr>
              <a:t> </a:t>
            </a:r>
            <a:r>
              <a:rPr lang="vi-VN" b="1" i="0" dirty="0" smtClean="0">
                <a:sym typeface="Wingdings" panose="05000000000000000000" pitchFamily="2" charset="2"/>
              </a:rPr>
              <a:t>ga Yên Viên (Hà Nội, Việt Nam) chính thức </a:t>
            </a:r>
            <a:r>
              <a:rPr lang="en-US" b="1" i="0" dirty="0" err="1" smtClean="0">
                <a:sym typeface="Wingdings" panose="05000000000000000000" pitchFamily="2" charset="2"/>
              </a:rPr>
              <a:t>khai</a:t>
            </a:r>
            <a:r>
              <a:rPr lang="en-US" b="1" i="0" baseline="0" dirty="0" smtClean="0">
                <a:sym typeface="Wingdings" panose="05000000000000000000" pitchFamily="2" charset="2"/>
              </a:rPr>
              <a:t> </a:t>
            </a:r>
            <a:r>
              <a:rPr lang="en-US" b="1" i="0" baseline="0" dirty="0" err="1" smtClean="0">
                <a:sym typeface="Wingdings" panose="05000000000000000000" pitchFamily="2" charset="2"/>
              </a:rPr>
              <a:t>thác</a:t>
            </a:r>
            <a:r>
              <a:rPr lang="en-US" b="1" i="0" baseline="0" dirty="0" smtClean="0">
                <a:sym typeface="Wingdings" panose="05000000000000000000" pitchFamily="2" charset="2"/>
              </a:rPr>
              <a:t> </a:t>
            </a:r>
            <a:r>
              <a:rPr lang="vi-VN" b="1" i="0" dirty="0" smtClean="0">
                <a:sym typeface="Wingdings" panose="05000000000000000000" pitchFamily="2" charset="2"/>
              </a:rPr>
              <a:t>từ ngày 22/11/2017</a:t>
            </a:r>
            <a:r>
              <a:rPr lang="en-US" b="1" i="0" baseline="0" dirty="0" smtClean="0">
                <a:sym typeface="Wingdings" panose="05000000000000000000" pitchFamily="2" charset="2"/>
              </a:rPr>
              <a:t>  </a:t>
            </a:r>
            <a:r>
              <a:rPr lang="vi-VN" b="1" dirty="0" smtClean="0"/>
              <a:t>rút ngắn được t</a:t>
            </a:r>
            <a:r>
              <a:rPr lang="en-US" b="1" dirty="0" smtClean="0"/>
              <a:t>/</a:t>
            </a:r>
            <a:r>
              <a:rPr lang="vi-VN" b="1" dirty="0" smtClean="0"/>
              <a:t>gian </a:t>
            </a:r>
            <a:r>
              <a:rPr lang="en-US" b="1" dirty="0" err="1" smtClean="0"/>
              <a:t>vc</a:t>
            </a:r>
            <a:r>
              <a:rPr lang="vi-VN" b="1" dirty="0" smtClean="0"/>
              <a:t> từ 15 ngày bằng đường biển xuống chỉ còn 4 ngày </a:t>
            </a:r>
            <a:r>
              <a:rPr lang="vi-VN" dirty="0" smtClean="0"/>
              <a:t>với thủ tục hải quan nhanh gọn, thuận tiện và đặc biệt là cước phí vận chuyển giảm 50% so với đường</a:t>
            </a:r>
            <a:r>
              <a:rPr lang="en-US" dirty="0" smtClean="0"/>
              <a:t> </a:t>
            </a:r>
            <a:r>
              <a:rPr lang="en-US" dirty="0" err="1" smtClean="0"/>
              <a:t>biển</a:t>
            </a:r>
            <a:r>
              <a:rPr lang="en-US" dirty="0" smtClean="0"/>
              <a:t> </a:t>
            </a:r>
            <a:r>
              <a:rPr lang="en-US" dirty="0" smtClean="0">
                <a:sym typeface="Wingdings" panose="05000000000000000000" pitchFamily="2" charset="2"/>
              </a:rPr>
              <a:t> </a:t>
            </a:r>
            <a:r>
              <a:rPr lang="vi-VN" b="1" dirty="0" smtClean="0">
                <a:sym typeface="Wingdings" panose="05000000000000000000" pitchFamily="2" charset="2"/>
              </a:rPr>
              <a:t>Đoàn tàu gồm 33 container 40’ </a:t>
            </a:r>
            <a:r>
              <a:rPr lang="vi-VN" dirty="0" smtClean="0">
                <a:sym typeface="Wingdings" panose="05000000000000000000" pitchFamily="2" charset="2"/>
              </a:rPr>
              <a:t>vận chuyển các sản phẩm xuất khẩu từ Trung Quốc sang Việt Nam như nội thất văn phòng, thực phẩm, phụ tùng linh kiện ô tô... Sau khi đến Việt Nam, đoàn tàu sẽ quay về Trung Quốc với các loại hàng hóa xuất sang Trung Quốc là nông sản, khoáng sản, sản phẩm điện tử...</a:t>
            </a:r>
            <a:r>
              <a:rPr lang="vi-VN" sz="1200" b="0" i="0" kern="1200" dirty="0" smtClean="0">
                <a:solidFill>
                  <a:schemeClr val="tx1"/>
                </a:solidFill>
                <a:effectLst/>
                <a:latin typeface="+mn-lt"/>
                <a:ea typeface="+mn-ea"/>
                <a:cs typeface="+mn-cs"/>
              </a:rPr>
              <a:t> </a:t>
            </a:r>
            <a:r>
              <a:rPr lang="vi-VN" sz="1200" b="1" i="0" kern="1200" dirty="0" smtClean="0">
                <a:solidFill>
                  <a:schemeClr val="tx1"/>
                </a:solidFill>
                <a:effectLst/>
                <a:latin typeface="+mn-lt"/>
                <a:ea typeface="+mn-ea"/>
                <a:cs typeface="+mn-cs"/>
              </a:rPr>
              <a:t>Đường sắt Việt Nam nối liền với đường sắt Trung Quốc</a:t>
            </a:r>
            <a:r>
              <a:rPr lang="en-US" sz="1200" b="1" i="0" kern="1200" dirty="0" smtClean="0">
                <a:solidFill>
                  <a:schemeClr val="tx1"/>
                </a:solidFill>
                <a:effectLst/>
                <a:latin typeface="+mn-lt"/>
                <a:ea typeface="+mn-ea"/>
                <a:cs typeface="+mn-cs"/>
              </a:rPr>
              <a:t> là</a:t>
            </a:r>
            <a:r>
              <a:rPr lang="en-US" sz="1200" b="1" i="0" kern="1200" baseline="0" dirty="0" smtClean="0">
                <a:solidFill>
                  <a:schemeClr val="tx1"/>
                </a:solidFill>
                <a:effectLst/>
                <a:latin typeface="+mn-lt"/>
                <a:ea typeface="+mn-ea"/>
                <a:cs typeface="+mn-cs"/>
              </a:rPr>
              <a:t> </a:t>
            </a:r>
            <a:r>
              <a:rPr lang="en-US" sz="1200" b="1" i="0" kern="1200" baseline="0" dirty="0" err="1" smtClean="0">
                <a:solidFill>
                  <a:schemeClr val="tx1"/>
                </a:solidFill>
                <a:effectLst/>
                <a:latin typeface="+mn-lt"/>
                <a:ea typeface="+mn-ea"/>
                <a:cs typeface="+mn-cs"/>
              </a:rPr>
              <a:t>chính</a:t>
            </a:r>
            <a:r>
              <a:rPr lang="vi-VN" sz="1200" b="1" i="0" kern="1200" dirty="0" smtClean="0">
                <a:solidFill>
                  <a:schemeClr val="tx1"/>
                </a:solidFill>
                <a:effectLst/>
                <a:latin typeface="+mn-lt"/>
                <a:ea typeface="+mn-ea"/>
                <a:cs typeface="+mn-cs"/>
              </a:rPr>
              <a:t> qua hai hướng</a:t>
            </a:r>
            <a:r>
              <a:rPr lang="vi-VN" sz="1200" b="0" i="0" kern="1200" dirty="0" smtClean="0">
                <a:solidFill>
                  <a:schemeClr val="tx1"/>
                </a:solidFill>
                <a:effectLst/>
                <a:latin typeface="+mn-lt"/>
                <a:ea typeface="+mn-ea"/>
                <a:cs typeface="+mn-cs"/>
              </a:rPr>
              <a:t>: Vân Nam (Trung Quốc) qua tỉnh Lào Cai và Quảng Tây (Trung Quốc) qua tỉnh Lạng Sơn.</a:t>
            </a:r>
            <a:endParaRPr lang="en-US" sz="1200" b="0" i="0" kern="1200" dirty="0" smtClean="0">
              <a:solidFill>
                <a:schemeClr val="tx1"/>
              </a:solidFill>
              <a:effectLst/>
              <a:latin typeface="+mn-lt"/>
              <a:ea typeface="+mn-ea"/>
              <a:cs typeface="+mn-cs"/>
            </a:endParaRPr>
          </a:p>
          <a:p>
            <a:r>
              <a:rPr lang="en-US" b="1" i="0" dirty="0" smtClean="0"/>
              <a:t>	</a:t>
            </a:r>
            <a:r>
              <a:rPr lang="vi-VN" b="1" i="0" dirty="0" smtClean="0"/>
              <a:t>Đường sắt Việt Nam cũng có tiềm năng nối liền với mạng lưới Đường sắt Campuchia, Thái La</a:t>
            </a:r>
            <a:r>
              <a:rPr lang="en-US" b="1" i="0" dirty="0" smtClean="0"/>
              <a:t>n,</a:t>
            </a:r>
            <a:r>
              <a:rPr lang="vi-VN" b="1" i="0" dirty="0" smtClean="0"/>
              <a:t> tuyến đường sắt của Lào khi được phát triển</a:t>
            </a:r>
            <a:endParaRPr lang="en-US" b="1" i="0" dirty="0" smtClean="0"/>
          </a:p>
          <a:p>
            <a:r>
              <a:rPr lang="en-US" b="1" i="0" dirty="0" smtClean="0">
                <a:sym typeface="Wingdings" panose="05000000000000000000" pitchFamily="2" charset="2"/>
              </a:rPr>
              <a:t>	</a:t>
            </a:r>
          </a:p>
          <a:p>
            <a:r>
              <a:rPr lang="en-US" b="1" i="0" dirty="0" smtClean="0">
                <a:sym typeface="Wingdings" panose="05000000000000000000" pitchFamily="2" charset="2"/>
              </a:rPr>
              <a:t></a:t>
            </a:r>
            <a:r>
              <a:rPr lang="en-US" sz="1200" b="1" dirty="0" err="1" smtClean="0">
                <a:sym typeface="Wingdings" panose="05000000000000000000" pitchFamily="2" charset="2"/>
              </a:rPr>
              <a:t>Ư</a:t>
            </a:r>
            <a:r>
              <a:rPr lang="en-US" sz="1200" b="1" dirty="0" err="1" smtClean="0"/>
              <a:t>u</a:t>
            </a:r>
            <a:r>
              <a:rPr lang="en-US" sz="1200" b="1" baseline="0" dirty="0" smtClean="0"/>
              <a:t> </a:t>
            </a:r>
            <a:r>
              <a:rPr lang="en-US" sz="1200" b="1" baseline="0" dirty="0" err="1" smtClean="0"/>
              <a:t>nhược</a:t>
            </a:r>
            <a:r>
              <a:rPr lang="en-US" sz="1200" b="1" baseline="0" dirty="0" smtClean="0"/>
              <a:t> </a:t>
            </a:r>
            <a:r>
              <a:rPr lang="en-US" sz="1200" b="1" baseline="0" dirty="0" err="1" smtClean="0"/>
              <a:t>điểm</a:t>
            </a:r>
            <a:r>
              <a:rPr lang="en-US" sz="1200" b="1" baseline="0" dirty="0" smtClean="0"/>
              <a:t> </a:t>
            </a:r>
            <a:r>
              <a:rPr lang="en-US" sz="1200" b="1" baseline="0" dirty="0" err="1" smtClean="0"/>
              <a:t>của</a:t>
            </a:r>
            <a:r>
              <a:rPr lang="en-US" sz="1200" b="1" baseline="0" dirty="0" smtClean="0"/>
              <a:t> </a:t>
            </a:r>
            <a:r>
              <a:rPr lang="en-US" sz="1200" b="1" baseline="0" dirty="0" err="1" smtClean="0"/>
              <a:t>vận</a:t>
            </a:r>
            <a:r>
              <a:rPr lang="en-US" sz="1200" b="1" baseline="0" dirty="0" smtClean="0"/>
              <a:t> </a:t>
            </a:r>
            <a:r>
              <a:rPr lang="en-US" sz="1200" b="1" baseline="0" dirty="0" err="1" smtClean="0"/>
              <a:t>tải</a:t>
            </a:r>
            <a:r>
              <a:rPr lang="en-US" sz="1200" b="1" baseline="0" dirty="0" smtClean="0"/>
              <a:t> </a:t>
            </a:r>
            <a:r>
              <a:rPr lang="en-US" sz="1200" b="1" baseline="0" dirty="0" err="1" smtClean="0"/>
              <a:t>đường</a:t>
            </a:r>
            <a:r>
              <a:rPr lang="en-US" sz="1200" b="1" baseline="0" dirty="0" smtClean="0"/>
              <a:t> </a:t>
            </a:r>
            <a:r>
              <a:rPr lang="en-US" sz="1200" b="1" baseline="0" dirty="0" err="1" smtClean="0"/>
              <a:t>sắt</a:t>
            </a:r>
            <a:r>
              <a:rPr lang="en-US" sz="1200" b="1" baseline="0" dirty="0" smtClean="0"/>
              <a:t>  ???</a:t>
            </a:r>
          </a:p>
          <a:p>
            <a:r>
              <a:rPr lang="vi-VN" dirty="0" smtClean="0">
                <a:hlinkClick r:id="rId3" tooltip="Miền Bắc (Việt Nam)"/>
              </a:rPr>
              <a:t>Miền Bắc</a:t>
            </a:r>
            <a:r>
              <a:rPr lang="vi-VN" dirty="0" smtClean="0"/>
              <a:t>: gồm các tỉnh phía Bắc tỉnh </a:t>
            </a:r>
            <a:r>
              <a:rPr lang="vi-VN" dirty="0" smtClean="0">
                <a:hlinkClick r:id="rId4" tooltip="Thanh Hóa"/>
              </a:rPr>
              <a:t>Thanh Hóa</a:t>
            </a:r>
            <a:r>
              <a:rPr lang="vi-VN" dirty="0" smtClean="0"/>
              <a:t>,</a:t>
            </a:r>
          </a:p>
          <a:p>
            <a:r>
              <a:rPr lang="vi-VN" b="1" dirty="0" smtClean="0"/>
              <a:t>Tây Bắc bộ</a:t>
            </a:r>
            <a:r>
              <a:rPr lang="vi-VN" dirty="0" smtClean="0"/>
              <a:t> (6 tỉnh): </a:t>
            </a:r>
            <a:r>
              <a:rPr lang="vi-VN" dirty="0" smtClean="0">
                <a:hlinkClick r:id="rId5" tooltip="Lào Cai"/>
              </a:rPr>
              <a:t>Lào Cai</a:t>
            </a:r>
            <a:r>
              <a:rPr lang="vi-VN" dirty="0" smtClean="0"/>
              <a:t>, </a:t>
            </a:r>
            <a:r>
              <a:rPr lang="vi-VN" dirty="0" smtClean="0">
                <a:hlinkClick r:id="rId6" tooltip="Yên Bái"/>
              </a:rPr>
              <a:t>Yên Bái</a:t>
            </a:r>
            <a:r>
              <a:rPr lang="vi-VN" dirty="0" smtClean="0"/>
              <a:t>, </a:t>
            </a:r>
            <a:r>
              <a:rPr lang="vi-VN" dirty="0" smtClean="0">
                <a:hlinkClick r:id="rId7" tooltip="Lai Châu"/>
              </a:rPr>
              <a:t>Lai Châu</a:t>
            </a:r>
            <a:r>
              <a:rPr lang="vi-VN" dirty="0" smtClean="0"/>
              <a:t>, </a:t>
            </a:r>
            <a:r>
              <a:rPr lang="vi-VN" dirty="0" smtClean="0">
                <a:hlinkClick r:id="rId8" tooltip="Điện Biên"/>
              </a:rPr>
              <a:t>Điện Biên</a:t>
            </a:r>
            <a:r>
              <a:rPr lang="vi-VN" dirty="0" smtClean="0"/>
              <a:t>, </a:t>
            </a:r>
            <a:r>
              <a:rPr lang="vi-VN" dirty="0" smtClean="0">
                <a:hlinkClick r:id="rId9" tooltip="Sơn La"/>
              </a:rPr>
              <a:t>Sơn La</a:t>
            </a:r>
            <a:r>
              <a:rPr lang="vi-VN" dirty="0" smtClean="0"/>
              <a:t>, </a:t>
            </a:r>
            <a:r>
              <a:rPr lang="vi-VN" dirty="0" smtClean="0">
                <a:hlinkClick r:id="rId10" tooltip="Hòa Bình"/>
              </a:rPr>
              <a:t>Hòa Bình</a:t>
            </a:r>
            <a:r>
              <a:rPr lang="vi-VN" dirty="0" smtClean="0"/>
              <a:t>.</a:t>
            </a:r>
          </a:p>
          <a:p>
            <a:r>
              <a:rPr lang="vi-VN" b="1" dirty="0" smtClean="0"/>
              <a:t>Đông Bắc bộ</a:t>
            </a:r>
            <a:r>
              <a:rPr lang="vi-VN" dirty="0" smtClean="0"/>
              <a:t> (9 tỉnh): </a:t>
            </a:r>
            <a:r>
              <a:rPr lang="vi-VN" dirty="0" smtClean="0">
                <a:hlinkClick r:id="rId11" tooltip="Hà Giang"/>
              </a:rPr>
              <a:t>Hà Giang</a:t>
            </a:r>
            <a:r>
              <a:rPr lang="vi-VN" dirty="0" smtClean="0"/>
              <a:t>, </a:t>
            </a:r>
            <a:r>
              <a:rPr lang="vi-VN" dirty="0" smtClean="0">
                <a:hlinkClick r:id="rId12" tooltip="Tuyên Quang"/>
              </a:rPr>
              <a:t>Tuyên Quang</a:t>
            </a:r>
            <a:r>
              <a:rPr lang="vi-VN" dirty="0" smtClean="0"/>
              <a:t>, </a:t>
            </a:r>
            <a:r>
              <a:rPr lang="vi-VN" dirty="0" smtClean="0">
                <a:hlinkClick r:id="rId13" tooltip="Phú Thọ"/>
              </a:rPr>
              <a:t>Phú Thọ</a:t>
            </a:r>
            <a:r>
              <a:rPr lang="vi-VN" dirty="0" smtClean="0"/>
              <a:t>, </a:t>
            </a:r>
            <a:r>
              <a:rPr lang="vi-VN" dirty="0" smtClean="0">
                <a:hlinkClick r:id="rId14" tooltip="Thái Nguyên"/>
              </a:rPr>
              <a:t>Thái Nguyên</a:t>
            </a:r>
            <a:r>
              <a:rPr lang="vi-VN" dirty="0" smtClean="0"/>
              <a:t>, </a:t>
            </a:r>
            <a:r>
              <a:rPr lang="vi-VN" dirty="0" smtClean="0">
                <a:hlinkClick r:id="rId15" tooltip="Bắc Kạn"/>
              </a:rPr>
              <a:t>Bắc Kạn</a:t>
            </a:r>
            <a:r>
              <a:rPr lang="vi-VN" dirty="0" smtClean="0"/>
              <a:t>, </a:t>
            </a:r>
            <a:r>
              <a:rPr lang="vi-VN" dirty="0" smtClean="0">
                <a:hlinkClick r:id="rId16" tooltip="Cao Bằng"/>
              </a:rPr>
              <a:t>Cao Bằng</a:t>
            </a:r>
            <a:r>
              <a:rPr lang="vi-VN" dirty="0" smtClean="0"/>
              <a:t>, </a:t>
            </a:r>
            <a:r>
              <a:rPr lang="vi-VN" dirty="0" smtClean="0">
                <a:hlinkClick r:id="rId17" tooltip="Lạng Sơn"/>
              </a:rPr>
              <a:t>Lạng Sơn</a:t>
            </a:r>
            <a:r>
              <a:rPr lang="vi-VN" dirty="0" smtClean="0"/>
              <a:t>, </a:t>
            </a:r>
            <a:r>
              <a:rPr lang="vi-VN" dirty="0" smtClean="0">
                <a:hlinkClick r:id="rId18" tooltip="Bắc Giang"/>
              </a:rPr>
              <a:t>Bắc Giang</a:t>
            </a:r>
            <a:r>
              <a:rPr lang="vi-VN" dirty="0" smtClean="0"/>
              <a:t>, </a:t>
            </a:r>
            <a:r>
              <a:rPr lang="vi-VN" dirty="0" smtClean="0">
                <a:hlinkClick r:id="rId19" tooltip="Quảng Ninh"/>
              </a:rPr>
              <a:t>Quảng Ninh</a:t>
            </a:r>
            <a:r>
              <a:rPr lang="vi-VN" dirty="0" smtClean="0"/>
              <a:t>.</a:t>
            </a:r>
          </a:p>
          <a:p>
            <a:r>
              <a:rPr lang="vi-VN" b="1" dirty="0" smtClean="0"/>
              <a:t>Đồng bằng sông Hồng</a:t>
            </a:r>
            <a:r>
              <a:rPr lang="vi-VN" dirty="0" smtClean="0"/>
              <a:t> (10 tỉnh): </a:t>
            </a:r>
            <a:r>
              <a:rPr lang="vi-VN" dirty="0" smtClean="0">
                <a:hlinkClick r:id="rId20" tooltip="Hà Nội"/>
              </a:rPr>
              <a:t>Hà Nội</a:t>
            </a:r>
            <a:r>
              <a:rPr lang="vi-VN" dirty="0" smtClean="0"/>
              <a:t>, </a:t>
            </a:r>
            <a:r>
              <a:rPr lang="vi-VN" dirty="0" smtClean="0">
                <a:hlinkClick r:id="rId21" tooltip="Vĩnh Phúc"/>
              </a:rPr>
              <a:t>Vĩnh Phúc</a:t>
            </a:r>
            <a:r>
              <a:rPr lang="vi-VN" dirty="0" smtClean="0"/>
              <a:t>, </a:t>
            </a:r>
            <a:r>
              <a:rPr lang="vi-VN" dirty="0" smtClean="0">
                <a:hlinkClick r:id="rId22" tooltip="Bắc Ninh"/>
              </a:rPr>
              <a:t>Bắc Ninh</a:t>
            </a:r>
            <a:r>
              <a:rPr lang="vi-VN" dirty="0" smtClean="0"/>
              <a:t>, </a:t>
            </a:r>
            <a:r>
              <a:rPr lang="vi-VN" dirty="0" smtClean="0">
                <a:hlinkClick r:id="rId23" tooltip="Hưng Yên"/>
              </a:rPr>
              <a:t>Hưng Yên</a:t>
            </a:r>
            <a:r>
              <a:rPr lang="vi-VN" dirty="0" smtClean="0"/>
              <a:t>, </a:t>
            </a:r>
            <a:r>
              <a:rPr lang="vi-VN" dirty="0" smtClean="0">
                <a:hlinkClick r:id="rId24" tooltip="Hải Dương"/>
              </a:rPr>
              <a:t>Hải Dương</a:t>
            </a:r>
            <a:r>
              <a:rPr lang="vi-VN" dirty="0" smtClean="0"/>
              <a:t>, </a:t>
            </a:r>
            <a:r>
              <a:rPr lang="vi-VN" dirty="0" smtClean="0">
                <a:hlinkClick r:id="rId25" tooltip="Hải Phòng"/>
              </a:rPr>
              <a:t>Hải Phòng</a:t>
            </a:r>
            <a:r>
              <a:rPr lang="vi-VN" dirty="0" smtClean="0"/>
              <a:t>, </a:t>
            </a:r>
            <a:r>
              <a:rPr lang="vi-VN" dirty="0" smtClean="0">
                <a:hlinkClick r:id="rId26" tooltip="Thái Bình"/>
              </a:rPr>
              <a:t>Thái Bình</a:t>
            </a:r>
            <a:r>
              <a:rPr lang="vi-VN" dirty="0" smtClean="0"/>
              <a:t>, </a:t>
            </a:r>
            <a:r>
              <a:rPr lang="vi-VN" dirty="0" smtClean="0">
                <a:hlinkClick r:id="rId27" tooltip="Nam Định"/>
              </a:rPr>
              <a:t>Nam Định</a:t>
            </a:r>
            <a:r>
              <a:rPr lang="vi-VN" dirty="0" smtClean="0"/>
              <a:t>, </a:t>
            </a:r>
            <a:r>
              <a:rPr lang="vi-VN" dirty="0" smtClean="0">
                <a:hlinkClick r:id="rId28" tooltip="Ninh Bình"/>
              </a:rPr>
              <a:t>Ninh Bình</a:t>
            </a:r>
            <a:r>
              <a:rPr lang="vi-VN" dirty="0" smtClean="0"/>
              <a:t>, </a:t>
            </a:r>
            <a:r>
              <a:rPr lang="vi-VN" dirty="0" smtClean="0">
                <a:hlinkClick r:id="rId29" tooltip="Hà Nam"/>
              </a:rPr>
              <a:t>Hà Nam</a:t>
            </a:r>
            <a:r>
              <a:rPr lang="vi-VN" dirty="0" smtClean="0"/>
              <a:t>.</a:t>
            </a:r>
          </a:p>
          <a:p>
            <a:r>
              <a:rPr lang="vi-VN" dirty="0" smtClean="0"/>
              <a:t>2.</a:t>
            </a:r>
            <a:r>
              <a:rPr lang="vi-VN" dirty="0" smtClean="0">
                <a:hlinkClick r:id="rId30" tooltip="Miền Trung (Việt Nam)"/>
              </a:rPr>
              <a:t>Miền Trung</a:t>
            </a:r>
            <a:r>
              <a:rPr lang="vi-VN" dirty="0" smtClean="0"/>
              <a:t>: từ </a:t>
            </a:r>
            <a:r>
              <a:rPr lang="vi-VN" dirty="0" smtClean="0">
                <a:hlinkClick r:id="rId4" tooltip="Thanh Hóa"/>
              </a:rPr>
              <a:t>Thanh Hóa</a:t>
            </a:r>
            <a:r>
              <a:rPr lang="vi-VN" dirty="0" smtClean="0"/>
              <a:t> tới </a:t>
            </a:r>
            <a:r>
              <a:rPr lang="vi-VN" dirty="0" smtClean="0">
                <a:hlinkClick r:id="rId31" tooltip="Bình Thuận"/>
              </a:rPr>
              <a:t>Bình Thuận</a:t>
            </a:r>
            <a:endParaRPr lang="vi-VN" dirty="0" smtClean="0"/>
          </a:p>
          <a:p>
            <a:r>
              <a:rPr lang="vi-VN" b="1" dirty="0" smtClean="0"/>
              <a:t>Bắc Trung Bộ</a:t>
            </a:r>
            <a:r>
              <a:rPr lang="vi-VN" dirty="0" smtClean="0"/>
              <a:t> (6 tỉnh): </a:t>
            </a:r>
            <a:r>
              <a:rPr lang="vi-VN" dirty="0" smtClean="0">
                <a:hlinkClick r:id="rId4" tooltip="Thanh Hóa"/>
              </a:rPr>
              <a:t>Thanh Hóa</a:t>
            </a:r>
            <a:r>
              <a:rPr lang="vi-VN" dirty="0" smtClean="0"/>
              <a:t>, </a:t>
            </a:r>
            <a:r>
              <a:rPr lang="vi-VN" dirty="0" smtClean="0">
                <a:hlinkClick r:id="rId32" tooltip="Nghệ An"/>
              </a:rPr>
              <a:t>Nghệ An</a:t>
            </a:r>
            <a:r>
              <a:rPr lang="vi-VN" dirty="0" smtClean="0"/>
              <a:t>, </a:t>
            </a:r>
            <a:r>
              <a:rPr lang="vi-VN" dirty="0" smtClean="0">
                <a:hlinkClick r:id="rId33" tooltip="Hà Tĩnh"/>
              </a:rPr>
              <a:t>Hà Tĩnh</a:t>
            </a:r>
            <a:r>
              <a:rPr lang="vi-VN" dirty="0" smtClean="0"/>
              <a:t>, </a:t>
            </a:r>
            <a:r>
              <a:rPr lang="vi-VN" dirty="0" smtClean="0">
                <a:hlinkClick r:id="rId34" tooltip="Quảng Bình"/>
              </a:rPr>
              <a:t>Quảng Bình</a:t>
            </a:r>
            <a:r>
              <a:rPr lang="vi-VN" dirty="0" smtClean="0"/>
              <a:t>, </a:t>
            </a:r>
            <a:r>
              <a:rPr lang="vi-VN" dirty="0" smtClean="0">
                <a:hlinkClick r:id="rId35" tooltip="Quảng Trị"/>
              </a:rPr>
              <a:t>Quảng Trị</a:t>
            </a:r>
            <a:r>
              <a:rPr lang="vi-VN" dirty="0" smtClean="0"/>
              <a:t>, </a:t>
            </a:r>
            <a:r>
              <a:rPr lang="vi-VN" dirty="0" smtClean="0">
                <a:hlinkClick r:id="rId36" tooltip="Thừa Thiên - Huế"/>
              </a:rPr>
              <a:t>Thừa Thiên-Huế</a:t>
            </a:r>
            <a:r>
              <a:rPr lang="vi-VN" dirty="0" smtClean="0"/>
              <a:t>.</a:t>
            </a:r>
          </a:p>
          <a:p>
            <a:r>
              <a:rPr lang="vi-VN" b="1" dirty="0" smtClean="0"/>
              <a:t>Duyên hải Nam Trung Bộ</a:t>
            </a:r>
            <a:r>
              <a:rPr lang="vi-VN" dirty="0" smtClean="0"/>
              <a:t>)(8 tỉnh): </a:t>
            </a:r>
            <a:r>
              <a:rPr lang="vi-VN" dirty="0" smtClean="0">
                <a:hlinkClick r:id="rId37" tooltip="Đà Nẵng"/>
              </a:rPr>
              <a:t>Đà Nẵng</a:t>
            </a:r>
            <a:r>
              <a:rPr lang="vi-VN" dirty="0" smtClean="0"/>
              <a:t>, </a:t>
            </a:r>
            <a:r>
              <a:rPr lang="vi-VN" dirty="0" smtClean="0">
                <a:hlinkClick r:id="rId38" tooltip="Quảng Nam"/>
              </a:rPr>
              <a:t>Quảng Nam</a:t>
            </a:r>
            <a:r>
              <a:rPr lang="vi-VN" dirty="0" smtClean="0"/>
              <a:t>, </a:t>
            </a:r>
            <a:r>
              <a:rPr lang="vi-VN" dirty="0" smtClean="0">
                <a:hlinkClick r:id="rId39" tooltip="Quảng Ngãi"/>
              </a:rPr>
              <a:t>Quảng Ngãi</a:t>
            </a:r>
            <a:r>
              <a:rPr lang="vi-VN" dirty="0" smtClean="0"/>
              <a:t>, </a:t>
            </a:r>
            <a:r>
              <a:rPr lang="vi-VN" dirty="0" smtClean="0">
                <a:hlinkClick r:id="rId40" tooltip="Bình Định"/>
              </a:rPr>
              <a:t>Bình Định</a:t>
            </a:r>
            <a:r>
              <a:rPr lang="vi-VN" dirty="0" smtClean="0"/>
              <a:t>, </a:t>
            </a:r>
            <a:r>
              <a:rPr lang="vi-VN" dirty="0" smtClean="0">
                <a:hlinkClick r:id="rId41" tooltip="Phú Yên"/>
              </a:rPr>
              <a:t>Phú Yên</a:t>
            </a:r>
            <a:r>
              <a:rPr lang="vi-VN" dirty="0" smtClean="0"/>
              <a:t>, </a:t>
            </a:r>
            <a:r>
              <a:rPr lang="vi-VN" dirty="0" smtClean="0">
                <a:hlinkClick r:id="rId42" tooltip="Khánh Hòa"/>
              </a:rPr>
              <a:t>Khánh Hòa</a:t>
            </a:r>
            <a:r>
              <a:rPr lang="vi-VN" dirty="0" smtClean="0"/>
              <a:t>, </a:t>
            </a:r>
            <a:r>
              <a:rPr lang="vi-VN" dirty="0" smtClean="0">
                <a:hlinkClick r:id="rId43" tooltip="Ninh Thuận"/>
              </a:rPr>
              <a:t>Ninh Thuận</a:t>
            </a:r>
            <a:r>
              <a:rPr lang="vi-VN" dirty="0" smtClean="0"/>
              <a:t>, </a:t>
            </a:r>
            <a:r>
              <a:rPr lang="vi-VN" dirty="0" smtClean="0">
                <a:hlinkClick r:id="rId31" tooltip="Bình Thuận"/>
              </a:rPr>
              <a:t>Bình Thuận</a:t>
            </a:r>
            <a:r>
              <a:rPr lang="vi-VN" dirty="0" smtClean="0"/>
              <a:t>.</a:t>
            </a:r>
          </a:p>
          <a:p>
            <a:r>
              <a:rPr lang="vi-VN" dirty="0" smtClean="0"/>
              <a:t>3.</a:t>
            </a:r>
            <a:r>
              <a:rPr lang="vi-VN" dirty="0" smtClean="0">
                <a:hlinkClick r:id="rId44" tooltip="Miền Nam (Việt Nam)"/>
              </a:rPr>
              <a:t>Miền Nam</a:t>
            </a:r>
            <a:r>
              <a:rPr lang="vi-VN" dirty="0" smtClean="0"/>
              <a:t>: từ </a:t>
            </a:r>
            <a:r>
              <a:rPr lang="vi-VN" dirty="0" smtClean="0">
                <a:hlinkClick r:id="rId45" tooltip="Bình Phước"/>
              </a:rPr>
              <a:t>Bình Phước</a:t>
            </a:r>
            <a:r>
              <a:rPr lang="vi-VN" dirty="0" smtClean="0"/>
              <a:t> trở vào</a:t>
            </a:r>
          </a:p>
          <a:p>
            <a:r>
              <a:rPr lang="vi-VN" b="1" dirty="0" smtClean="0"/>
              <a:t>Đông Nam Bộ</a:t>
            </a:r>
            <a:r>
              <a:rPr lang="vi-VN" dirty="0" smtClean="0"/>
              <a:t> (6 tỉnh): </a:t>
            </a:r>
            <a:r>
              <a:rPr lang="vi-VN" dirty="0" smtClean="0">
                <a:hlinkClick r:id="rId46" tooltip="Thành phố Hồ Chí Minh"/>
              </a:rPr>
              <a:t>TP.HCM</a:t>
            </a:r>
            <a:r>
              <a:rPr lang="vi-VN" dirty="0" smtClean="0"/>
              <a:t>, </a:t>
            </a:r>
            <a:r>
              <a:rPr lang="vi-VN" dirty="0" smtClean="0">
                <a:hlinkClick r:id="rId47" tooltip="Đồng Nai"/>
              </a:rPr>
              <a:t>Đồng Nai</a:t>
            </a:r>
            <a:r>
              <a:rPr lang="vi-VN" dirty="0" smtClean="0"/>
              <a:t>, </a:t>
            </a:r>
            <a:r>
              <a:rPr lang="vi-VN" dirty="0" smtClean="0">
                <a:hlinkClick r:id="rId48" tooltip="Bà Rịa - Vũng Tàu"/>
              </a:rPr>
              <a:t>Bà Rịa-Vũng Tàu</a:t>
            </a:r>
            <a:r>
              <a:rPr lang="vi-VN" dirty="0" smtClean="0"/>
              <a:t>, </a:t>
            </a:r>
            <a:r>
              <a:rPr lang="vi-VN" dirty="0" smtClean="0">
                <a:hlinkClick r:id="rId49" tooltip="Bình Dương"/>
              </a:rPr>
              <a:t>Bình Dương</a:t>
            </a:r>
            <a:r>
              <a:rPr lang="vi-VN" dirty="0" smtClean="0"/>
              <a:t>, </a:t>
            </a:r>
            <a:r>
              <a:rPr lang="vi-VN" dirty="0" smtClean="0">
                <a:hlinkClick r:id="rId45" tooltip="Bình Phước"/>
              </a:rPr>
              <a:t>Bình Phước</a:t>
            </a:r>
            <a:r>
              <a:rPr lang="vi-VN" dirty="0" smtClean="0"/>
              <a:t>, </a:t>
            </a:r>
            <a:r>
              <a:rPr lang="vi-VN" dirty="0" smtClean="0">
                <a:hlinkClick r:id="rId50" tooltip="Tây Ninh"/>
              </a:rPr>
              <a:t>Tây Ninh</a:t>
            </a:r>
            <a:r>
              <a:rPr lang="vi-VN" dirty="0" smtClean="0"/>
              <a:t>.</a:t>
            </a:r>
          </a:p>
          <a:p>
            <a:r>
              <a:rPr lang="vi-VN" b="1" dirty="0" smtClean="0"/>
              <a:t>Tây Nam Bộ (miền Tây)</a:t>
            </a:r>
            <a:r>
              <a:rPr lang="vi-VN" dirty="0" smtClean="0"/>
              <a:t>(13 tỉnh): </a:t>
            </a:r>
            <a:r>
              <a:rPr lang="vi-VN" dirty="0" smtClean="0">
                <a:hlinkClick r:id="rId51" tooltip="Long An"/>
              </a:rPr>
              <a:t>Long An</a:t>
            </a:r>
            <a:r>
              <a:rPr lang="vi-VN" dirty="0" smtClean="0"/>
              <a:t>, </a:t>
            </a:r>
            <a:r>
              <a:rPr lang="vi-VN" dirty="0" smtClean="0">
                <a:hlinkClick r:id="rId52" tooltip="Tiền Giang"/>
              </a:rPr>
              <a:t>Tiền Giang</a:t>
            </a:r>
            <a:r>
              <a:rPr lang="vi-VN" dirty="0" smtClean="0"/>
              <a:t>, </a:t>
            </a:r>
            <a:r>
              <a:rPr lang="vi-VN" dirty="0" smtClean="0">
                <a:hlinkClick r:id="rId53" tooltip="Bến Tre"/>
              </a:rPr>
              <a:t>Bến Tre</a:t>
            </a:r>
            <a:r>
              <a:rPr lang="vi-VN" dirty="0" smtClean="0"/>
              <a:t>, </a:t>
            </a:r>
            <a:r>
              <a:rPr lang="vi-VN" dirty="0" smtClean="0">
                <a:hlinkClick r:id="rId54" tooltip="Vĩnh Long"/>
              </a:rPr>
              <a:t>Vĩnh Long</a:t>
            </a:r>
            <a:r>
              <a:rPr lang="vi-VN" dirty="0" smtClean="0"/>
              <a:t>, </a:t>
            </a:r>
            <a:r>
              <a:rPr lang="vi-VN" dirty="0" smtClean="0">
                <a:hlinkClick r:id="rId55" tooltip="Trà Vinh"/>
              </a:rPr>
              <a:t>Trà Vinh</a:t>
            </a:r>
            <a:r>
              <a:rPr lang="vi-VN" dirty="0" smtClean="0"/>
              <a:t>, </a:t>
            </a:r>
            <a:r>
              <a:rPr lang="vi-VN" dirty="0" smtClean="0">
                <a:hlinkClick r:id="rId56" tooltip="Đồng Tháp"/>
              </a:rPr>
              <a:t>Đồng Tháp</a:t>
            </a:r>
            <a:r>
              <a:rPr lang="vi-VN" dirty="0" smtClean="0"/>
              <a:t>, </a:t>
            </a:r>
            <a:r>
              <a:rPr lang="vi-VN" dirty="0" smtClean="0">
                <a:hlinkClick r:id="rId57" tooltip="An Giang"/>
              </a:rPr>
              <a:t>An Giang</a:t>
            </a:r>
            <a:r>
              <a:rPr lang="vi-VN" dirty="0" smtClean="0"/>
              <a:t>, </a:t>
            </a:r>
            <a:r>
              <a:rPr lang="vi-VN" dirty="0" smtClean="0">
                <a:hlinkClick r:id="rId58" tooltip="Kiên Giang"/>
              </a:rPr>
              <a:t>Kiên Giang</a:t>
            </a:r>
            <a:r>
              <a:rPr lang="vi-VN" dirty="0" smtClean="0"/>
              <a:t>, </a:t>
            </a:r>
            <a:r>
              <a:rPr lang="vi-VN" dirty="0" smtClean="0">
                <a:hlinkClick r:id="rId59" tooltip="Cần Thơ"/>
              </a:rPr>
              <a:t>Cần Thơ</a:t>
            </a:r>
            <a:r>
              <a:rPr lang="vi-VN" dirty="0" smtClean="0"/>
              <a:t>, </a:t>
            </a:r>
            <a:r>
              <a:rPr lang="vi-VN" dirty="0" smtClean="0">
                <a:hlinkClick r:id="rId60" tooltip="Hậu Giang"/>
              </a:rPr>
              <a:t>Hậu Giang</a:t>
            </a:r>
            <a:r>
              <a:rPr lang="vi-VN" dirty="0" smtClean="0"/>
              <a:t>, </a:t>
            </a:r>
            <a:r>
              <a:rPr lang="vi-VN" dirty="0" smtClean="0">
                <a:hlinkClick r:id="rId61" tooltip="Sóc Trăng"/>
              </a:rPr>
              <a:t>Sóc Trăng</a:t>
            </a:r>
            <a:r>
              <a:rPr lang="vi-VN" dirty="0" smtClean="0"/>
              <a:t>, </a:t>
            </a:r>
            <a:r>
              <a:rPr lang="vi-VN" dirty="0" smtClean="0">
                <a:hlinkClick r:id="rId62" tooltip="Bạc Liêu"/>
              </a:rPr>
              <a:t>Bạc Liêu</a:t>
            </a:r>
            <a:r>
              <a:rPr lang="vi-VN" dirty="0" smtClean="0"/>
              <a:t>, </a:t>
            </a:r>
            <a:r>
              <a:rPr lang="vi-VN" dirty="0" smtClean="0">
                <a:hlinkClick r:id="rId63" tooltip="Cà Mau"/>
              </a:rPr>
              <a:t>Cà Mau</a:t>
            </a:r>
            <a:endParaRPr lang="vi-VN" dirty="0" smtClean="0"/>
          </a:p>
          <a:p>
            <a:r>
              <a:rPr lang="vi-VN" b="1" dirty="0" smtClean="0"/>
              <a:t>Tây Nguyên</a:t>
            </a:r>
            <a:r>
              <a:rPr lang="vi-VN" dirty="0" smtClean="0"/>
              <a:t> (5 tỉnh): </a:t>
            </a:r>
            <a:r>
              <a:rPr lang="vi-VN" dirty="0" smtClean="0">
                <a:hlinkClick r:id="rId64" tooltip="Kon Tum"/>
              </a:rPr>
              <a:t>Kon Tum</a:t>
            </a:r>
            <a:r>
              <a:rPr lang="vi-VN" dirty="0" smtClean="0"/>
              <a:t>, </a:t>
            </a:r>
            <a:r>
              <a:rPr lang="vi-VN" dirty="0" smtClean="0">
                <a:hlinkClick r:id="rId65" tooltip="Gia Lai"/>
              </a:rPr>
              <a:t>Gia Lai</a:t>
            </a:r>
            <a:r>
              <a:rPr lang="vi-VN" dirty="0" smtClean="0"/>
              <a:t>, </a:t>
            </a:r>
            <a:r>
              <a:rPr lang="vi-VN" dirty="0" smtClean="0">
                <a:hlinkClick r:id="rId66" tooltip="Đắk Lắk"/>
              </a:rPr>
              <a:t>Đắk Lắk</a:t>
            </a:r>
            <a:r>
              <a:rPr lang="vi-VN" dirty="0" smtClean="0"/>
              <a:t>, </a:t>
            </a:r>
            <a:r>
              <a:rPr lang="vi-VN" dirty="0" smtClean="0">
                <a:hlinkClick r:id="rId67" tooltip="Đắk Nông"/>
              </a:rPr>
              <a:t>Đắk Nông</a:t>
            </a:r>
            <a:r>
              <a:rPr lang="vi-VN" dirty="0" smtClean="0"/>
              <a:t>, </a:t>
            </a:r>
            <a:r>
              <a:rPr lang="vi-VN" dirty="0" smtClean="0">
                <a:hlinkClick r:id="rId68" tooltip="Lâm Đồng"/>
              </a:rPr>
              <a:t>Lâm Đồng</a:t>
            </a:r>
            <a:r>
              <a:rPr lang="vi-VN" dirty="0" smtClean="0"/>
              <a:t>.</a:t>
            </a:r>
          </a:p>
          <a:p>
            <a:endParaRPr lang="en-US" sz="1200" b="1" baseline="0" dirty="0" smtClean="0"/>
          </a:p>
          <a:p>
            <a:pPr marL="0" marR="0" indent="0" algn="l" defTabSz="914400" rtl="0" eaLnBrk="1" fontAlgn="auto" latinLnBrk="0" hangingPunct="1">
              <a:lnSpc>
                <a:spcPct val="100000"/>
              </a:lnSpc>
              <a:spcBef>
                <a:spcPts val="0"/>
              </a:spcBef>
              <a:spcAft>
                <a:spcPts val="0"/>
              </a:spcAft>
              <a:buClrTx/>
              <a:buSzTx/>
              <a:buFontTx/>
              <a:buNone/>
              <a:tabLst/>
              <a:defRPr/>
            </a:pPr>
            <a:endParaRPr lang="en-US" sz="1200" b="1" baseline="0" dirty="0" smtClean="0"/>
          </a:p>
          <a:p>
            <a:endParaRPr lang="en-US" dirty="0"/>
          </a:p>
        </p:txBody>
      </p:sp>
      <p:sp>
        <p:nvSpPr>
          <p:cNvPr id="4" name="Slide Number Placeholder 3"/>
          <p:cNvSpPr>
            <a:spLocks noGrp="1"/>
          </p:cNvSpPr>
          <p:nvPr>
            <p:ph type="sldNum" sz="quarter" idx="10"/>
          </p:nvPr>
        </p:nvSpPr>
        <p:spPr/>
        <p:txBody>
          <a:bodyPr/>
          <a:lstStyle/>
          <a:p>
            <a:fld id="{CBE40377-7959-44A3-9E3A-A2263C614A7F}" type="slidenum">
              <a:rPr lang="en-US" smtClean="0"/>
              <a:t>8</a:t>
            </a:fld>
            <a:endParaRPr lang="en-US"/>
          </a:p>
        </p:txBody>
      </p:sp>
    </p:spTree>
    <p:extLst>
      <p:ext uri="{BB962C8B-B14F-4D97-AF65-F5344CB8AC3E}">
        <p14:creationId xmlns:p14="http://schemas.microsoft.com/office/powerpoint/2010/main" val="1178038542"/>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smtClean="0"/>
              <a:t>T</a:t>
            </a:r>
            <a:r>
              <a:rPr lang="vi-VN" dirty="0" smtClean="0"/>
              <a:t>heo ông Đoàn Minh Tài, phó giám đốc một công ty phân bón, </a:t>
            </a:r>
            <a:r>
              <a:rPr lang="vi-VN" b="1" dirty="0" smtClean="0"/>
              <a:t>các đoạn đường cửa ngõ ra vào các TP đều hay ùn tắc, kẹt xe vào giờ cao điểm khiến ôtô, xe tải, xe container đi lại khó khăn, ảnh hưởng đến quá trình giao nhận hàng của doanh nghiệp.</a:t>
            </a:r>
          </a:p>
          <a:p>
            <a:r>
              <a:rPr lang="en-US" dirty="0" smtClean="0"/>
              <a:t>	</a:t>
            </a:r>
            <a:r>
              <a:rPr lang="vi-VN" b="0" dirty="0" smtClean="0"/>
              <a:t>“Nếu vận chuyển bằng đường sắt, chúng tôi sẽ không còn lo lắng giao nhận hàng trễ giờ nữa, chất lượng hàng hóa cũng bảo đảm hơn” - ông Tài nói.</a:t>
            </a:r>
            <a:r>
              <a:rPr lang="en-US" b="0" baseline="0" dirty="0" smtClean="0"/>
              <a:t> </a:t>
            </a:r>
            <a:r>
              <a:rPr lang="vi-VN" b="0" dirty="0" smtClean="0"/>
              <a:t>Thế nhưng, nhiều doanh nghiệp cho biết vẫn chọn đường bộ thay vì đường sắt để vận chuyển hàng hóa do nhiều nguyên nhân</a:t>
            </a:r>
            <a:r>
              <a:rPr lang="en-US" b="0" dirty="0" smtClean="0"/>
              <a:t>:</a:t>
            </a:r>
            <a:r>
              <a:rPr lang="en-US" b="0" baseline="0" dirty="0" smtClean="0"/>
              <a:t> </a:t>
            </a:r>
            <a:r>
              <a:rPr lang="en-US" b="1" baseline="0" dirty="0" smtClean="0"/>
              <a:t> </a:t>
            </a:r>
          </a:p>
          <a:p>
            <a:r>
              <a:rPr lang="en-US" b="1" baseline="0" dirty="0" smtClean="0"/>
              <a:t>http://enternews.vn/vi-sao-duong-sat-hai-phong-van-i-ach-125434.html</a:t>
            </a:r>
            <a:endParaRPr lang="vi-VN" b="1" dirty="0" smtClean="0"/>
          </a:p>
          <a:p>
            <a:endParaRPr lang="en-US" dirty="0"/>
          </a:p>
        </p:txBody>
      </p:sp>
      <p:sp>
        <p:nvSpPr>
          <p:cNvPr id="4" name="Slide Number Placeholder 3"/>
          <p:cNvSpPr>
            <a:spLocks noGrp="1"/>
          </p:cNvSpPr>
          <p:nvPr>
            <p:ph type="sldNum" sz="quarter" idx="10"/>
          </p:nvPr>
        </p:nvSpPr>
        <p:spPr/>
        <p:txBody>
          <a:bodyPr/>
          <a:lstStyle/>
          <a:p>
            <a:fld id="{CBE40377-7959-44A3-9E3A-A2263C614A7F}" type="slidenum">
              <a:rPr lang="en-US" smtClean="0"/>
              <a:t>9</a:t>
            </a:fld>
            <a:endParaRPr lang="en-US"/>
          </a:p>
        </p:txBody>
      </p:sp>
    </p:spTree>
    <p:extLst>
      <p:ext uri="{BB962C8B-B14F-4D97-AF65-F5344CB8AC3E}">
        <p14:creationId xmlns:p14="http://schemas.microsoft.com/office/powerpoint/2010/main" val="2267083735"/>
      </p:ext>
    </p:extLst>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171450" marR="0" indent="-171450"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lang="vi-VN" sz="1200" b="1" dirty="0" smtClean="0">
                <a:solidFill>
                  <a:srgbClr val="222222"/>
                </a:solidFill>
                <a:latin typeface="Times New Roman" panose="02020603050405020304" pitchFamily="18" charset="0"/>
                <a:cs typeface="Times New Roman" panose="02020603050405020304" pitchFamily="18" charset="0"/>
              </a:rPr>
              <a:t>Độ an toàn của vận tải đường sắt cao, </a:t>
            </a:r>
            <a:r>
              <a:rPr lang="vi-VN" sz="1200" dirty="0" smtClean="0">
                <a:solidFill>
                  <a:srgbClr val="222222"/>
                </a:solidFill>
                <a:latin typeface="Times New Roman" panose="02020603050405020304" pitchFamily="18" charset="0"/>
                <a:cs typeface="Times New Roman" panose="02020603050405020304" pitchFamily="18" charset="0"/>
              </a:rPr>
              <a:t>được xếp vào dạng vận tải “</a:t>
            </a:r>
            <a:r>
              <a:rPr lang="en-US" sz="1200" dirty="0" smtClean="0">
                <a:solidFill>
                  <a:srgbClr val="222222"/>
                </a:solidFill>
                <a:latin typeface="Times New Roman" panose="02020603050405020304" pitchFamily="18" charset="0"/>
                <a:cs typeface="Times New Roman" panose="02020603050405020304" pitchFamily="18" charset="0"/>
              </a:rPr>
              <a:t>ÊM</a:t>
            </a:r>
            <a:r>
              <a:rPr lang="vi-VN" sz="1200" dirty="0" smtClean="0">
                <a:solidFill>
                  <a:srgbClr val="222222"/>
                </a:solidFill>
                <a:latin typeface="Times New Roman" panose="02020603050405020304" pitchFamily="18" charset="0"/>
                <a:cs typeface="Times New Roman" panose="02020603050405020304" pitchFamily="18" charset="0"/>
              </a:rPr>
              <a:t>” nên rất phù hợp với vận chuyển hàng khó tính, hàng dễ vỡ, dễ hư hỏng như thủy tinh gốm sứ, rau củ quả, thực phẩm tươi sống... Vận tải hàng container bằng đường sắt phổ biến trong nội địa và quốc tế. </a:t>
            </a:r>
            <a:endParaRPr lang="en-US" sz="1200" dirty="0" smtClean="0">
              <a:solidFill>
                <a:srgbClr val="222222"/>
              </a:solidFill>
              <a:latin typeface="Times New Roman" panose="02020603050405020304" pitchFamily="18" charset="0"/>
              <a:cs typeface="Times New Roman" panose="02020603050405020304" pitchFamily="18" charset="0"/>
            </a:endParaRPr>
          </a:p>
          <a:p>
            <a:pPr marL="171450" marR="0" indent="-171450"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lang="vi-VN" sz="1200" b="1" dirty="0" smtClean="0">
                <a:solidFill>
                  <a:srgbClr val="222222"/>
                </a:solidFill>
                <a:latin typeface="Times New Roman" panose="02020603050405020304" pitchFamily="18" charset="0"/>
                <a:cs typeface="Times New Roman" panose="02020603050405020304" pitchFamily="18" charset="0"/>
              </a:rPr>
              <a:t>Hầu hết các cảng biển quốc tế đều thiết kế mạng lưới hệ thống đường sắt </a:t>
            </a:r>
            <a:r>
              <a:rPr lang="vi-VN" sz="1200" dirty="0" smtClean="0">
                <a:solidFill>
                  <a:srgbClr val="222222"/>
                </a:solidFill>
                <a:latin typeface="Times New Roman" panose="02020603050405020304" pitchFamily="18" charset="0"/>
                <a:cs typeface="Times New Roman" panose="02020603050405020304" pitchFamily="18" charset="0"/>
              </a:rPr>
              <a:t>dày đặc phục vụ việc tập kết hàng, giải phóng hàng cho tàu biển, ví dụ như cảng Antwerpt của Vương Quốc Bỉ và Hamburg của Đức.</a:t>
            </a:r>
            <a:endParaRPr lang="en-US" b="1" dirty="0" smtClean="0"/>
          </a:p>
          <a:p>
            <a:pPr marL="171450" indent="-171450">
              <a:buFont typeface="Arial" panose="020B0604020202020204" pitchFamily="34" charset="0"/>
              <a:buChar char="•"/>
            </a:pPr>
            <a:r>
              <a:rPr lang="vi-VN" b="1" dirty="0" smtClean="0"/>
              <a:t>Theo Sở Giao thông vận tải Hải Phòng, cảng Hải Phòng </a:t>
            </a:r>
            <a:r>
              <a:rPr lang="vi-VN" dirty="0" smtClean="0"/>
              <a:t>là nơi có lượng hàng thông qua lớn, có đường sắt vào tận nơi,</a:t>
            </a:r>
            <a:r>
              <a:rPr lang="vi-VN" b="1" dirty="0" smtClean="0"/>
              <a:t> nhưng gần 79% vẫn phải vận chuyển bằng đường bộ, đường thủy chỉ "gánh" gần 20%, còn đường sắt chỉ đảm đương được khoảng 3%. </a:t>
            </a:r>
            <a:endParaRPr lang="en-US" b="1" dirty="0" smtClean="0"/>
          </a:p>
          <a:p>
            <a:r>
              <a:rPr lang="en-US" b="0" i="0" dirty="0" smtClean="0">
                <a:sym typeface="Wingdings" panose="05000000000000000000" pitchFamily="2" charset="2"/>
              </a:rPr>
              <a:t> </a:t>
            </a:r>
            <a:r>
              <a:rPr lang="vi-VN" b="0" i="0" dirty="0" smtClean="0"/>
              <a:t>“</a:t>
            </a:r>
            <a:r>
              <a:rPr lang="vi-VN" b="1" i="0" dirty="0" smtClean="0"/>
              <a:t>Chi phí cho vận chuyển đường sắt cơ bản </a:t>
            </a:r>
            <a:r>
              <a:rPr lang="en-US" b="1" i="0" dirty="0" err="1" smtClean="0"/>
              <a:t>rẻ</a:t>
            </a:r>
            <a:r>
              <a:rPr lang="en-US" b="1" i="0" baseline="0" dirty="0" smtClean="0"/>
              <a:t> </a:t>
            </a:r>
            <a:r>
              <a:rPr lang="en-US" b="1" i="0" baseline="0" dirty="0" err="1" smtClean="0"/>
              <a:t>hơn</a:t>
            </a:r>
            <a:r>
              <a:rPr lang="en-US" b="1" i="0" baseline="0" dirty="0" smtClean="0"/>
              <a:t> chi </a:t>
            </a:r>
            <a:r>
              <a:rPr lang="en-US" b="1" i="0" baseline="0" dirty="0" err="1" smtClean="0"/>
              <a:t>phí</a:t>
            </a:r>
            <a:r>
              <a:rPr lang="en-US" b="1" i="0" baseline="0" dirty="0" smtClean="0"/>
              <a:t> </a:t>
            </a:r>
            <a:r>
              <a:rPr lang="en-US" b="1" i="0" baseline="0" dirty="0" err="1" smtClean="0"/>
              <a:t>vc</a:t>
            </a:r>
            <a:r>
              <a:rPr lang="en-US" b="1" i="0" baseline="0" dirty="0" smtClean="0"/>
              <a:t> </a:t>
            </a:r>
            <a:r>
              <a:rPr lang="en-US" b="1" i="0" baseline="0" dirty="0" err="1" smtClean="0"/>
              <a:t>đường</a:t>
            </a:r>
            <a:r>
              <a:rPr lang="en-US" b="1" i="0" baseline="0" dirty="0" smtClean="0"/>
              <a:t> </a:t>
            </a:r>
            <a:r>
              <a:rPr lang="en-US" b="1" i="0" baseline="0" dirty="0" err="1" smtClean="0"/>
              <a:t>bộ</a:t>
            </a:r>
            <a:r>
              <a:rPr lang="vi-VN" b="0" i="0" dirty="0" smtClean="0"/>
              <a:t>, nhưng do cơ sở vật chất cũng như trang thiết bị chưa được đầu tư đồng bộ nên chi phí cho trung chuyển đường ngắn và bốc xếp 2 đầu còn cao, vì thế chưa thu hút được hàng hóa về cho đường sắt”, ông Dược cho biết.</a:t>
            </a:r>
            <a:endParaRPr lang="en-US" b="0" i="0" dirty="0" smtClean="0"/>
          </a:p>
          <a:p>
            <a:pPr marL="0" marR="0" indent="0" algn="l" defTabSz="914400" rtl="0" eaLnBrk="1" fontAlgn="auto" latinLnBrk="0" hangingPunct="1">
              <a:lnSpc>
                <a:spcPct val="100000"/>
              </a:lnSpc>
              <a:spcBef>
                <a:spcPts val="0"/>
              </a:spcBef>
              <a:spcAft>
                <a:spcPts val="0"/>
              </a:spcAft>
              <a:buClrTx/>
              <a:buSzTx/>
              <a:buFontTx/>
              <a:buNone/>
              <a:tabLst/>
              <a:defRPr/>
            </a:pPr>
            <a:r>
              <a:rPr lang="en-US" sz="1200" b="1" baseline="0" dirty="0" smtClean="0"/>
              <a:t>	</a:t>
            </a:r>
            <a:r>
              <a:rPr lang="en-US" b="1" i="0" dirty="0" smtClean="0"/>
              <a:t>	</a:t>
            </a:r>
            <a:endParaRPr lang="en-US" sz="1200" dirty="0" smtClean="0">
              <a:solidFill>
                <a:srgbClr val="222222"/>
              </a:solidFill>
              <a:latin typeface="Times New Roman" panose="02020603050405020304" pitchFamily="18" charset="0"/>
              <a:cs typeface="Times New Roman" panose="02020603050405020304" pitchFamily="18" charset="0"/>
            </a:endParaRPr>
          </a:p>
          <a:p>
            <a:pPr marL="171450" indent="-171450">
              <a:buFont typeface="Arial" panose="020B0604020202020204" pitchFamily="34" charset="0"/>
              <a:buChar char="•"/>
            </a:pPr>
            <a:r>
              <a:rPr lang="vi-VN" dirty="0" smtClean="0"/>
              <a:t>Ông Đỗ Đình Dược, phó tổng giám đốc </a:t>
            </a:r>
            <a:r>
              <a:rPr lang="vi-VN" b="1" dirty="0" smtClean="0"/>
              <a:t>Công ty CP Vận tải đường sắt Sài Gòn, cũng thừa nhận đến nay tại khu vực phía Nam chưa có hệ thống đường sắt nào kết nối với cảng biển. </a:t>
            </a:r>
            <a:r>
              <a:rPr lang="vi-VN" dirty="0" smtClean="0"/>
              <a:t>Trong khi đó, lượng hàng hóa </a:t>
            </a:r>
            <a:r>
              <a:rPr lang="vi-VN" b="1" dirty="0" smtClean="0"/>
              <a:t>từ các cảng biển về đường sắt chủ yếu trung chuyển bằng ôtô với sản lượng không nhiều và chủ yếu là các chủ hàng đơn lẻ.</a:t>
            </a:r>
            <a:endParaRPr lang="en-US" b="1" dirty="0" smtClean="0"/>
          </a:p>
          <a:p>
            <a:pPr marL="171450" indent="-171450">
              <a:buFont typeface="Arial" panose="020B0604020202020204" pitchFamily="34" charset="0"/>
              <a:buChar char="•"/>
            </a:pPr>
            <a:r>
              <a:rPr lang="en-US" b="1" dirty="0" smtClean="0"/>
              <a:t>N</a:t>
            </a:r>
            <a:r>
              <a:rPr lang="vi-VN" b="1" dirty="0" smtClean="0"/>
              <a:t>ếu tính giá vận chuyển đơn thuần (tính cho đơn giá 1 tấn/km),</a:t>
            </a:r>
            <a:r>
              <a:rPr lang="vi-VN" dirty="0" smtClean="0"/>
              <a:t> giá cước đường sắt chỉ bằng khoảng 70% giá cước đường bộ. Nhưng nếu tính vận chuyển (từ cửa tới cửa) lại đội cao hơn hẳn. Bởi chi phí tăng bo hàng hóa từ nơi sản xuất đến ga tập kết và ngược lại từ ga đến nơi tiêu thụ lại khá cao. </a:t>
            </a:r>
            <a:br>
              <a:rPr lang="vi-VN" dirty="0" smtClean="0"/>
            </a:br>
            <a:r>
              <a:rPr lang="vi-VN" b="1" dirty="0" smtClean="0"/>
              <a:t>Cụ thể, nếu vận chuyển 1 container bằng tàu hỏa từ Hải Phòng đi Hà Nội chỉ 1,8 triệu đồng </a:t>
            </a:r>
            <a:r>
              <a:rPr lang="en-US" b="1" dirty="0" err="1" smtClean="0"/>
              <a:t>tiền</a:t>
            </a:r>
            <a:r>
              <a:rPr lang="en-US" b="1" baseline="0" dirty="0" smtClean="0"/>
              <a:t> </a:t>
            </a:r>
            <a:r>
              <a:rPr lang="vi-VN" b="1" dirty="0" smtClean="0"/>
              <a:t>cước, nhưng cộng chi phí xếp dỡ, kho bãi, vận chuyển ô tô đường ngắn đến ga xếp và từ ga dỡ đến điểm giao hàng</a:t>
            </a:r>
            <a:r>
              <a:rPr lang="en-US" b="1" dirty="0" smtClean="0"/>
              <a:t> </a:t>
            </a:r>
            <a:r>
              <a:rPr lang="en-US" b="1" dirty="0" smtClean="0">
                <a:sym typeface="Wingdings" panose="05000000000000000000" pitchFamily="2" charset="2"/>
              </a:rPr>
              <a:t> </a:t>
            </a:r>
            <a:r>
              <a:rPr lang="vi-VN" b="1" dirty="0" smtClean="0"/>
              <a:t>khoảng 6 triệu đồng</a:t>
            </a:r>
            <a:r>
              <a:rPr lang="vi-VN" dirty="0" smtClean="0"/>
              <a:t>. Trong khi đó, giá cước vận tải bằng đường bộ lại chỉ khoảng 3,5 triệu đồng. Điều này khiến cho cước vận tải đường sắt tưởng như thấp nhưng lại khá cao so với đường bộ.</a:t>
            </a:r>
            <a:endParaRPr lang="en-US" b="1" dirty="0" smtClean="0"/>
          </a:p>
          <a:p>
            <a:pPr marL="0" marR="0" indent="0" algn="l" defTabSz="914400" rtl="0" eaLnBrk="1" fontAlgn="auto" latinLnBrk="0" hangingPunct="1">
              <a:lnSpc>
                <a:spcPct val="100000"/>
              </a:lnSpc>
              <a:spcBef>
                <a:spcPts val="0"/>
              </a:spcBef>
              <a:spcAft>
                <a:spcPts val="0"/>
              </a:spcAft>
              <a:buClrTx/>
              <a:buSzTx/>
              <a:buFontTx/>
              <a:buNone/>
              <a:tabLst/>
              <a:defRPr/>
            </a:pPr>
            <a:r>
              <a:rPr lang="en-US" b="1" dirty="0" smtClean="0">
                <a:sym typeface="Wingdings" panose="05000000000000000000" pitchFamily="2" charset="2"/>
              </a:rPr>
              <a:t> </a:t>
            </a:r>
            <a:r>
              <a:rPr lang="en-US" b="1" dirty="0" err="1" smtClean="0">
                <a:sym typeface="Wingdings" panose="05000000000000000000" pitchFamily="2" charset="2"/>
              </a:rPr>
              <a:t>Khai</a:t>
            </a:r>
            <a:r>
              <a:rPr lang="en-US" b="1" baseline="0" dirty="0" smtClean="0">
                <a:sym typeface="Wingdings" panose="05000000000000000000" pitchFamily="2" charset="2"/>
              </a:rPr>
              <a:t> </a:t>
            </a:r>
            <a:r>
              <a:rPr lang="en-US" b="1" baseline="0" dirty="0" err="1" smtClean="0">
                <a:sym typeface="Wingdings" panose="05000000000000000000" pitchFamily="2" charset="2"/>
              </a:rPr>
              <a:t>thác</a:t>
            </a:r>
            <a:r>
              <a:rPr lang="en-US" b="1" baseline="0" dirty="0" smtClean="0">
                <a:sym typeface="Wingdings" panose="05000000000000000000" pitchFamily="2" charset="2"/>
              </a:rPr>
              <a:t> </a:t>
            </a:r>
            <a:r>
              <a:rPr lang="en-US" b="1" baseline="0" dirty="0" err="1" smtClean="0">
                <a:sym typeface="Wingdings" panose="05000000000000000000" pitchFamily="2" charset="2"/>
              </a:rPr>
              <a:t>tốt</a:t>
            </a:r>
            <a:r>
              <a:rPr lang="en-US" b="1" baseline="0" dirty="0" smtClean="0">
                <a:sym typeface="Wingdings" panose="05000000000000000000" pitchFamily="2" charset="2"/>
              </a:rPr>
              <a:t> </a:t>
            </a:r>
            <a:r>
              <a:rPr lang="en-US" b="1" baseline="0" dirty="0" err="1" smtClean="0">
                <a:sym typeface="Wingdings" panose="05000000000000000000" pitchFamily="2" charset="2"/>
              </a:rPr>
              <a:t>chỉ</a:t>
            </a:r>
            <a:r>
              <a:rPr lang="en-US" b="1" baseline="0" dirty="0" smtClean="0">
                <a:sym typeface="Wingdings" panose="05000000000000000000" pitchFamily="2" charset="2"/>
              </a:rPr>
              <a:t> </a:t>
            </a:r>
            <a:r>
              <a:rPr lang="en-US" b="1" baseline="0" dirty="0" err="1" smtClean="0">
                <a:sym typeface="Wingdings" panose="05000000000000000000" pitchFamily="2" charset="2"/>
              </a:rPr>
              <a:t>có</a:t>
            </a:r>
            <a:r>
              <a:rPr lang="en-US" b="1" baseline="0" dirty="0" smtClean="0">
                <a:sym typeface="Wingdings" panose="05000000000000000000" pitchFamily="2" charset="2"/>
              </a:rPr>
              <a:t> </a:t>
            </a:r>
            <a:r>
              <a:rPr lang="en-US" sz="1200" b="1" baseline="0" dirty="0" err="1" smtClean="0"/>
              <a:t>tuyến</a:t>
            </a:r>
            <a:r>
              <a:rPr lang="en-US" sz="1200" b="1" baseline="0" dirty="0" smtClean="0"/>
              <a:t> </a:t>
            </a:r>
            <a:r>
              <a:rPr lang="en-US" sz="1200" b="1" baseline="0" dirty="0" err="1" smtClean="0"/>
              <a:t>đường</a:t>
            </a:r>
            <a:r>
              <a:rPr lang="en-US" sz="1200" b="1" baseline="0" dirty="0" smtClean="0"/>
              <a:t> </a:t>
            </a:r>
            <a:r>
              <a:rPr lang="en-US" sz="1200" b="1" baseline="0" dirty="0" err="1" smtClean="0"/>
              <a:t>sắt</a:t>
            </a:r>
            <a:r>
              <a:rPr lang="en-US" sz="1200" b="1" baseline="0" dirty="0" smtClean="0"/>
              <a:t> </a:t>
            </a:r>
            <a:r>
              <a:rPr lang="en-US" sz="1200" b="1" baseline="0" dirty="0" err="1" smtClean="0"/>
              <a:t>Hải</a:t>
            </a:r>
            <a:r>
              <a:rPr lang="en-US" sz="1200" b="1" baseline="0" dirty="0" smtClean="0"/>
              <a:t> </a:t>
            </a:r>
            <a:r>
              <a:rPr lang="en-US" sz="1200" b="1" baseline="0" dirty="0" err="1" smtClean="0"/>
              <a:t>phòng-Lào</a:t>
            </a:r>
            <a:r>
              <a:rPr lang="en-US" sz="1200" b="1" baseline="0" dirty="0" smtClean="0"/>
              <a:t> </a:t>
            </a:r>
            <a:r>
              <a:rPr lang="en-US" sz="1200" b="1" baseline="0" dirty="0" err="1" smtClean="0"/>
              <a:t>Cai</a:t>
            </a:r>
            <a:r>
              <a:rPr lang="en-US" sz="1200" b="1" baseline="0" dirty="0" smtClean="0"/>
              <a:t>, (</a:t>
            </a:r>
            <a:r>
              <a:rPr lang="en-US" sz="1200" b="1" baseline="0" dirty="0" err="1" smtClean="0"/>
              <a:t>giá</a:t>
            </a:r>
            <a:r>
              <a:rPr lang="en-US" sz="1200" b="1" baseline="0" dirty="0" smtClean="0"/>
              <a:t> </a:t>
            </a:r>
            <a:r>
              <a:rPr lang="en-US" sz="1200" b="1" baseline="0" dirty="0" err="1" smtClean="0"/>
              <a:t>cước</a:t>
            </a:r>
            <a:r>
              <a:rPr lang="en-US" sz="1200" b="1" baseline="0" dirty="0" smtClean="0"/>
              <a:t> </a:t>
            </a:r>
            <a:r>
              <a:rPr lang="en-US" sz="1200" b="1" baseline="0" dirty="0" err="1" smtClean="0"/>
              <a:t>đường</a:t>
            </a:r>
            <a:r>
              <a:rPr lang="en-US" sz="1200" b="1" baseline="0" dirty="0" smtClean="0"/>
              <a:t> </a:t>
            </a:r>
            <a:r>
              <a:rPr lang="en-US" sz="1200" b="1" baseline="0" dirty="0" err="1" smtClean="0"/>
              <a:t>sắt</a:t>
            </a:r>
            <a:r>
              <a:rPr lang="en-US" sz="1200" b="1" baseline="0" dirty="0" smtClean="0"/>
              <a:t>=60% </a:t>
            </a:r>
            <a:r>
              <a:rPr lang="en-US" sz="1200" b="1" baseline="0" dirty="0" err="1" smtClean="0"/>
              <a:t>giá</a:t>
            </a:r>
            <a:r>
              <a:rPr lang="en-US" sz="1200" b="1" baseline="0" dirty="0" smtClean="0"/>
              <a:t> </a:t>
            </a:r>
            <a:r>
              <a:rPr lang="en-US" sz="1200" b="1" baseline="0" dirty="0" err="1" smtClean="0"/>
              <a:t>cước</a:t>
            </a:r>
            <a:r>
              <a:rPr lang="en-US" sz="1200" b="1" baseline="0" dirty="0" smtClean="0"/>
              <a:t> </a:t>
            </a:r>
            <a:r>
              <a:rPr lang="en-US" sz="1200" b="1" baseline="0" dirty="0" err="1" smtClean="0"/>
              <a:t>đg</a:t>
            </a:r>
            <a:r>
              <a:rPr lang="en-US" sz="1200" b="1" baseline="0" dirty="0" smtClean="0"/>
              <a:t> </a:t>
            </a:r>
            <a:r>
              <a:rPr lang="en-US" sz="1200" b="1" baseline="0" dirty="0" err="1" smtClean="0"/>
              <a:t>bộ</a:t>
            </a:r>
            <a:r>
              <a:rPr lang="en-US" sz="1200" b="1" baseline="0" dirty="0" smtClean="0"/>
              <a:t>)</a:t>
            </a:r>
            <a:endParaRPr lang="en-US" b="1" dirty="0" smtClean="0"/>
          </a:p>
          <a:p>
            <a:pPr marL="0" marR="0" indent="0" algn="l" defTabSz="914400" rtl="0" eaLnBrk="1" fontAlgn="auto" latinLnBrk="0" hangingPunct="1">
              <a:lnSpc>
                <a:spcPct val="100000"/>
              </a:lnSpc>
              <a:spcBef>
                <a:spcPts val="0"/>
              </a:spcBef>
              <a:spcAft>
                <a:spcPts val="0"/>
              </a:spcAft>
              <a:buClrTx/>
              <a:buSzTx/>
              <a:buFontTx/>
              <a:buNone/>
              <a:tabLst/>
              <a:defRPr/>
            </a:pPr>
            <a:endParaRPr lang="en-US" sz="1200" dirty="0" smtClean="0">
              <a:solidFill>
                <a:srgbClr val="222222"/>
              </a:solidFill>
              <a:latin typeface="Times New Roman" panose="02020603050405020304" pitchFamily="18" charset="0"/>
              <a:cs typeface="Times New Roman" panose="02020603050405020304" pitchFamily="18" charset="0"/>
            </a:endParaRPr>
          </a:p>
          <a:p>
            <a:pPr marL="0" marR="0" indent="0" algn="l" defTabSz="914400" rtl="0" eaLnBrk="1" fontAlgn="auto" latinLnBrk="0" hangingPunct="1">
              <a:lnSpc>
                <a:spcPct val="100000"/>
              </a:lnSpc>
              <a:spcBef>
                <a:spcPts val="0"/>
              </a:spcBef>
              <a:spcAft>
                <a:spcPts val="0"/>
              </a:spcAft>
              <a:buClrTx/>
              <a:buSzTx/>
              <a:buFontTx/>
              <a:buNone/>
              <a:tabLst/>
              <a:defRPr/>
            </a:pPr>
            <a:endParaRPr lang="en-US" sz="1200" dirty="0" smtClean="0">
              <a:solidFill>
                <a:srgbClr val="222222"/>
              </a:solidFill>
              <a:latin typeface="Times New Roman" panose="02020603050405020304" pitchFamily="18" charset="0"/>
              <a:cs typeface="Times New Roman" panose="02020603050405020304" pitchFamily="18" charset="0"/>
            </a:endParaRPr>
          </a:p>
          <a:p>
            <a:pPr marL="0" marR="0" indent="0" algn="l" defTabSz="914400" rtl="0" eaLnBrk="1" fontAlgn="auto" latinLnBrk="0" hangingPunct="1">
              <a:lnSpc>
                <a:spcPct val="100000"/>
              </a:lnSpc>
              <a:spcBef>
                <a:spcPts val="0"/>
              </a:spcBef>
              <a:spcAft>
                <a:spcPts val="0"/>
              </a:spcAft>
              <a:buClrTx/>
              <a:buSzTx/>
              <a:buFontTx/>
              <a:buNone/>
              <a:tabLst/>
              <a:defRPr/>
            </a:pPr>
            <a:r>
              <a:rPr lang="en-US" sz="1200" b="1" dirty="0" err="1" smtClean="0">
                <a:solidFill>
                  <a:srgbClr val="222222"/>
                </a:solidFill>
                <a:latin typeface="Times New Roman" panose="02020603050405020304" pitchFamily="18" charset="0"/>
                <a:cs typeface="Times New Roman" panose="02020603050405020304" pitchFamily="18" charset="0"/>
              </a:rPr>
              <a:t>Phần</a:t>
            </a:r>
            <a:r>
              <a:rPr lang="en-US" sz="1200" b="1" dirty="0" smtClean="0">
                <a:solidFill>
                  <a:srgbClr val="222222"/>
                </a:solidFill>
                <a:latin typeface="Times New Roman" panose="02020603050405020304" pitchFamily="18" charset="0"/>
                <a:cs typeface="Times New Roman" panose="02020603050405020304" pitchFamily="18" charset="0"/>
              </a:rPr>
              <a:t> </a:t>
            </a:r>
            <a:r>
              <a:rPr lang="en-US" sz="1200" b="1" dirty="0" err="1" smtClean="0">
                <a:solidFill>
                  <a:srgbClr val="222222"/>
                </a:solidFill>
                <a:latin typeface="Times New Roman" panose="02020603050405020304" pitchFamily="18" charset="0"/>
                <a:cs typeface="Times New Roman" panose="02020603050405020304" pitchFamily="18" charset="0"/>
              </a:rPr>
              <a:t>lý</a:t>
            </a:r>
            <a:r>
              <a:rPr lang="en-US" sz="1200" b="1" baseline="0" dirty="0" smtClean="0">
                <a:solidFill>
                  <a:srgbClr val="222222"/>
                </a:solidFill>
                <a:latin typeface="Times New Roman" panose="02020603050405020304" pitchFamily="18" charset="0"/>
                <a:cs typeface="Times New Roman" panose="02020603050405020304" pitchFamily="18" charset="0"/>
              </a:rPr>
              <a:t> </a:t>
            </a:r>
            <a:r>
              <a:rPr lang="en-US" sz="1200" b="1" baseline="0" dirty="0" err="1" smtClean="0">
                <a:solidFill>
                  <a:srgbClr val="222222"/>
                </a:solidFill>
                <a:latin typeface="Times New Roman" panose="02020603050405020304" pitchFamily="18" charset="0"/>
                <a:cs typeface="Times New Roman" panose="02020603050405020304" pitchFamily="18" charset="0"/>
              </a:rPr>
              <a:t>thuyết</a:t>
            </a:r>
            <a:endParaRPr lang="en-US" sz="1200" b="1" dirty="0" smtClean="0">
              <a:solidFill>
                <a:srgbClr val="222222"/>
              </a:solidFill>
              <a:latin typeface="Times New Roman" panose="02020603050405020304" pitchFamily="18" charset="0"/>
              <a:cs typeface="Times New Roman" panose="02020603050405020304" pitchFamily="18" charset="0"/>
            </a:endParaRPr>
          </a:p>
          <a:p>
            <a:pPr marL="0" marR="0" indent="0" algn="l" defTabSz="914400" rtl="0" eaLnBrk="1" fontAlgn="auto" latinLnBrk="0" hangingPunct="1">
              <a:lnSpc>
                <a:spcPct val="100000"/>
              </a:lnSpc>
              <a:spcBef>
                <a:spcPts val="0"/>
              </a:spcBef>
              <a:spcAft>
                <a:spcPts val="0"/>
              </a:spcAft>
              <a:buClrTx/>
              <a:buSzTx/>
              <a:buFontTx/>
              <a:buNone/>
              <a:tabLst/>
              <a:defRPr/>
            </a:pPr>
            <a:r>
              <a:rPr lang="vi-VN" sz="1200" dirty="0" smtClean="0">
                <a:solidFill>
                  <a:srgbClr val="222222"/>
                </a:solidFill>
                <a:latin typeface="Times New Roman" panose="02020603050405020304" pitchFamily="18" charset="0"/>
                <a:cs typeface="Times New Roman" panose="02020603050405020304" pitchFamily="18" charset="0"/>
              </a:rPr>
              <a:t>Ra đời là thành quả phát triển của con người nhằm khắc phục những hạn chế nhất định của vận tải bộ. Cự ly vận tải đường sắt càng xa, càng mang lại hiệu quả cao. Khối lượng thông qua trong vận chuyển đường sắt rất cao. Chính vì vận tải khối lượng lớn, cự ly xa, dẫn đến năng suất chuyên chở cao và giá thành vận chuyển trên một đơn vị hành khách hoặc một đơn vị hàng hoá chuyên chở rẻ hơn vận tải bộ trên quãng đường trên 300km. Vận tải sắt được thiết kế theo tuyến vận tải riêng, nên vốn đầu tư cho hạ tầng cao hơn rất nhiều so với vận tải bộ. Nhưng chính điều này vận tải đường sắt được thiết kế phù hợp hơn vận tải đường bộ về khả năng vận chuyển hàng siêu trường siêu trọng, hàng nguy hiểm dễ cháy nổ, hàng có chất phóng xạ, hàng độc hại. Độ an toàn của vận tải đường sắt cao, được xếp vào dạng vận tải “ôm” nên rất phù hợp với vận chuyển hàng khó tính, hàng dễ vỡ, dễ hư hỏng như thủy tinh gốm sứ, rau củ quả, thực phẩm tươi sống... Vận tải hàng container bằng đường sắt phổ biến trong nội địa và quốc tế. Khả năng thông qua đường sắt cao, rất tương thích với khả năng thông qua của vận tải biển. Hầu hết các cảng biển quốc tế đều thiết kế mạng lưới hệ thống đường sắt dày đặc phục vụ việc tập kết hàng, giải phóng hàng cho tàu biển, ví dụ như cảng Antwerpt của Vương Quốc Bỉ và Hamburg của Đức.</a:t>
            </a:r>
            <a:endParaRPr lang="en-US" sz="1200" dirty="0" smtClean="0">
              <a:latin typeface="Times New Roman" panose="02020603050405020304" pitchFamily="18" charset="0"/>
              <a:cs typeface="Times New Roman" panose="02020603050405020304" pitchFamily="18" charset="0"/>
            </a:endParaRPr>
          </a:p>
          <a:p>
            <a:endParaRPr lang="en-US" dirty="0"/>
          </a:p>
        </p:txBody>
      </p:sp>
      <p:sp>
        <p:nvSpPr>
          <p:cNvPr id="4" name="Slide Number Placeholder 3"/>
          <p:cNvSpPr>
            <a:spLocks noGrp="1"/>
          </p:cNvSpPr>
          <p:nvPr>
            <p:ph type="sldNum" sz="quarter" idx="10"/>
          </p:nvPr>
        </p:nvSpPr>
        <p:spPr/>
        <p:txBody>
          <a:bodyPr/>
          <a:lstStyle/>
          <a:p>
            <a:fld id="{CBE40377-7959-44A3-9E3A-A2263C614A7F}" type="slidenum">
              <a:rPr lang="en-US" smtClean="0"/>
              <a:t>10</a:t>
            </a:fld>
            <a:endParaRPr lang="en-US"/>
          </a:p>
        </p:txBody>
      </p:sp>
    </p:spTree>
    <p:extLst>
      <p:ext uri="{BB962C8B-B14F-4D97-AF65-F5344CB8AC3E}">
        <p14:creationId xmlns:p14="http://schemas.microsoft.com/office/powerpoint/2010/main" val="3334973725"/>
      </p:ext>
    </p:extLst>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b="1" dirty="0" err="1" smtClean="0"/>
              <a:t>Biển</a:t>
            </a:r>
            <a:r>
              <a:rPr lang="en-US" b="1" baseline="0" dirty="0" smtClean="0"/>
              <a:t> </a:t>
            </a:r>
            <a:r>
              <a:rPr lang="en-US" b="1" dirty="0" err="1" smtClean="0"/>
              <a:t>là</a:t>
            </a:r>
            <a:r>
              <a:rPr lang="en-US" b="1" baseline="0" dirty="0" smtClean="0"/>
              <a:t> </a:t>
            </a:r>
            <a:r>
              <a:rPr lang="vi-VN" b="1" dirty="0" smtClean="0"/>
              <a:t>nước ở dạng lỏng</a:t>
            </a:r>
            <a:r>
              <a:rPr lang="en-US" b="1" dirty="0" smtClean="0"/>
              <a:t> </a:t>
            </a:r>
            <a:r>
              <a:rPr lang="en-US" b="1" baseline="0" dirty="0" err="1" smtClean="0"/>
              <a:t>tuyến</a:t>
            </a:r>
            <a:r>
              <a:rPr lang="en-US" b="1" baseline="0" dirty="0" smtClean="0"/>
              <a:t> </a:t>
            </a:r>
            <a:r>
              <a:rPr lang="en-US" b="1" baseline="0" dirty="0" err="1" smtClean="0"/>
              <a:t>đường</a:t>
            </a:r>
            <a:r>
              <a:rPr lang="en-US" b="1" baseline="0" dirty="0" smtClean="0"/>
              <a:t> </a:t>
            </a:r>
            <a:r>
              <a:rPr lang="en-US" b="1" baseline="0" dirty="0" err="1" smtClean="0"/>
              <a:t>biến</a:t>
            </a:r>
            <a:r>
              <a:rPr lang="en-US" b="1" baseline="0" dirty="0" smtClean="0"/>
              <a:t> </a:t>
            </a:r>
            <a:r>
              <a:rPr lang="en-US" b="1" baseline="0" dirty="0" err="1" smtClean="0"/>
              <a:t>là</a:t>
            </a:r>
            <a:r>
              <a:rPr lang="en-US" b="1" baseline="0" dirty="0" smtClean="0"/>
              <a:t> </a:t>
            </a:r>
            <a:r>
              <a:rPr lang="en-US" b="1" dirty="0" err="1" smtClean="0"/>
              <a:t>tự</a:t>
            </a:r>
            <a:r>
              <a:rPr lang="en-US" b="1" baseline="0" dirty="0" smtClean="0"/>
              <a:t> </a:t>
            </a:r>
            <a:r>
              <a:rPr lang="en-US" b="1" baseline="0" dirty="0" err="1" smtClean="0"/>
              <a:t>nhiên</a:t>
            </a:r>
            <a:r>
              <a:rPr lang="en-US" b="1" baseline="0" dirty="0" smtClean="0"/>
              <a:t> </a:t>
            </a:r>
            <a:r>
              <a:rPr lang="en-US" b="1" baseline="0" dirty="0" err="1" smtClean="0"/>
              <a:t>nó</a:t>
            </a:r>
            <a:r>
              <a:rPr lang="en-US" b="1" baseline="0" dirty="0" smtClean="0"/>
              <a:t> </a:t>
            </a:r>
            <a:r>
              <a:rPr lang="en-US" b="1" baseline="0" dirty="0" err="1" smtClean="0"/>
              <a:t>vỗn</a:t>
            </a:r>
            <a:r>
              <a:rPr lang="en-US" b="1" baseline="0" dirty="0" smtClean="0"/>
              <a:t> </a:t>
            </a:r>
            <a:r>
              <a:rPr lang="en-US" b="1" baseline="0" dirty="0" err="1" smtClean="0"/>
              <a:t>sẵn</a:t>
            </a:r>
            <a:r>
              <a:rPr lang="en-US" b="1" baseline="0" dirty="0" smtClean="0"/>
              <a:t> </a:t>
            </a:r>
            <a:r>
              <a:rPr lang="en-US" b="1" baseline="0" dirty="0" err="1" smtClean="0"/>
              <a:t>có</a:t>
            </a:r>
            <a:r>
              <a:rPr lang="en-US" b="1" baseline="0" dirty="0" smtClean="0"/>
              <a:t> </a:t>
            </a:r>
            <a:r>
              <a:rPr lang="en-US" b="1" baseline="0" dirty="0" err="1" smtClean="0"/>
              <a:t>ko</a:t>
            </a:r>
            <a:r>
              <a:rPr lang="en-US" b="1" baseline="0" dirty="0" smtClean="0"/>
              <a:t> </a:t>
            </a:r>
            <a:r>
              <a:rPr lang="en-US" b="1" baseline="0" dirty="0" err="1" smtClean="0"/>
              <a:t>như</a:t>
            </a:r>
            <a:r>
              <a:rPr lang="en-US" b="1" baseline="0" dirty="0" smtClean="0"/>
              <a:t> </a:t>
            </a:r>
            <a:r>
              <a:rPr lang="en-US" b="1" baseline="0" dirty="0" err="1" smtClean="0"/>
              <a:t>đường</a:t>
            </a:r>
            <a:r>
              <a:rPr lang="en-US" b="1" baseline="0" dirty="0" smtClean="0"/>
              <a:t> </a:t>
            </a:r>
            <a:r>
              <a:rPr lang="en-US" b="1" baseline="0" dirty="0" err="1" smtClean="0"/>
              <a:t>sắt</a:t>
            </a:r>
            <a:r>
              <a:rPr lang="en-US" b="1" baseline="0" dirty="0" smtClean="0"/>
              <a:t>, </a:t>
            </a:r>
            <a:r>
              <a:rPr lang="en-US" b="1" baseline="0" dirty="0" err="1" smtClean="0"/>
              <a:t>đường</a:t>
            </a:r>
            <a:r>
              <a:rPr lang="en-US" b="1" baseline="0" dirty="0" smtClean="0"/>
              <a:t> </a:t>
            </a:r>
            <a:r>
              <a:rPr lang="en-US" b="1" baseline="0" dirty="0" err="1" smtClean="0"/>
              <a:t>bộ,phải</a:t>
            </a:r>
            <a:r>
              <a:rPr lang="en-US" b="1" baseline="0" dirty="0" smtClean="0"/>
              <a:t> </a:t>
            </a:r>
            <a:r>
              <a:rPr lang="en-US" b="1" baseline="0" dirty="0" err="1" smtClean="0"/>
              <a:t>xây</a:t>
            </a:r>
            <a:r>
              <a:rPr lang="en-US" b="1" baseline="0" dirty="0" smtClean="0"/>
              <a:t> dung </a:t>
            </a:r>
            <a:r>
              <a:rPr lang="en-US" b="1" baseline="0" dirty="0" err="1" smtClean="0"/>
              <a:t>rất</a:t>
            </a:r>
            <a:r>
              <a:rPr lang="en-US" b="1" baseline="0" dirty="0" smtClean="0"/>
              <a:t> </a:t>
            </a:r>
            <a:r>
              <a:rPr lang="en-US" b="1" baseline="0" dirty="0" err="1" smtClean="0"/>
              <a:t>nhiều</a:t>
            </a:r>
            <a:r>
              <a:rPr lang="en-US" b="1" baseline="0" dirty="0" smtClean="0"/>
              <a:t> </a:t>
            </a:r>
            <a:r>
              <a:rPr lang="en-US" b="1" baseline="0" dirty="0" err="1" smtClean="0"/>
              <a:t>cơ</a:t>
            </a:r>
            <a:r>
              <a:rPr lang="en-US" b="1" baseline="0" dirty="0" smtClean="0"/>
              <a:t> </a:t>
            </a:r>
            <a:r>
              <a:rPr lang="en-US" b="1" baseline="0" dirty="0" err="1" smtClean="0"/>
              <a:t>sở</a:t>
            </a:r>
            <a:r>
              <a:rPr lang="en-US" b="1" baseline="0" dirty="0" smtClean="0"/>
              <a:t> </a:t>
            </a:r>
            <a:r>
              <a:rPr lang="en-US" b="1" baseline="0" dirty="0" err="1" smtClean="0"/>
              <a:t>hạ</a:t>
            </a:r>
            <a:r>
              <a:rPr lang="en-US" b="1" baseline="0" dirty="0" smtClean="0"/>
              <a:t> </a:t>
            </a:r>
            <a:r>
              <a:rPr lang="en-US" b="1" baseline="0" dirty="0" err="1" smtClean="0"/>
              <a:t>tầng</a:t>
            </a:r>
            <a:r>
              <a:rPr lang="en-US" b="1" baseline="0" dirty="0" smtClean="0"/>
              <a:t> </a:t>
            </a:r>
            <a:r>
              <a:rPr lang="en-US" b="1" baseline="0" dirty="0" err="1" smtClean="0"/>
              <a:t>ngoài</a:t>
            </a:r>
            <a:r>
              <a:rPr lang="en-US" b="1" baseline="0" dirty="0" smtClean="0"/>
              <a:t> </a:t>
            </a:r>
            <a:r>
              <a:rPr lang="en-US" b="1" baseline="0" dirty="0" err="1" smtClean="0"/>
              <a:t>bến</a:t>
            </a:r>
            <a:r>
              <a:rPr lang="en-US" b="1" baseline="0" dirty="0" smtClean="0"/>
              <a:t> </a:t>
            </a:r>
            <a:r>
              <a:rPr lang="en-US" b="1" baseline="0" dirty="0" err="1" smtClean="0"/>
              <a:t>đỗ</a:t>
            </a:r>
            <a:r>
              <a:rPr lang="en-US" b="1" baseline="0" dirty="0" smtClean="0"/>
              <a:t> </a:t>
            </a:r>
            <a:r>
              <a:rPr lang="en-US" b="1" baseline="0" dirty="0" err="1" smtClean="0"/>
              <a:t>cho</a:t>
            </a:r>
            <a:r>
              <a:rPr lang="en-US" b="1" baseline="0" dirty="0" smtClean="0"/>
              <a:t> </a:t>
            </a:r>
            <a:r>
              <a:rPr lang="en-US" b="1" baseline="0" dirty="0" err="1" smtClean="0"/>
              <a:t>từng</a:t>
            </a:r>
            <a:r>
              <a:rPr lang="en-US" b="1" baseline="0" dirty="0" smtClean="0"/>
              <a:t> </a:t>
            </a:r>
            <a:r>
              <a:rPr lang="en-US" b="1" baseline="0" dirty="0" err="1" smtClean="0"/>
              <a:t>hình</a:t>
            </a:r>
            <a:r>
              <a:rPr lang="en-US" b="1" baseline="0" dirty="0" smtClean="0"/>
              <a:t> </a:t>
            </a:r>
            <a:r>
              <a:rPr lang="en-US" b="1" baseline="0" dirty="0" err="1" smtClean="0"/>
              <a:t>thức</a:t>
            </a:r>
            <a:r>
              <a:rPr lang="en-US" b="1" baseline="0" dirty="0" smtClean="0"/>
              <a:t>, </a:t>
            </a:r>
          </a:p>
          <a:p>
            <a:r>
              <a:rPr lang="en-US" b="1" baseline="0" dirty="0" smtClean="0">
                <a:sym typeface="Wingdings" panose="05000000000000000000" pitchFamily="2" charset="2"/>
              </a:rPr>
              <a:t> </a:t>
            </a:r>
            <a:r>
              <a:rPr lang="en-US" b="1" i="1" baseline="0" dirty="0" err="1" smtClean="0"/>
              <a:t>tuy</a:t>
            </a:r>
            <a:r>
              <a:rPr lang="en-US" b="1" i="1" baseline="0" dirty="0" smtClean="0"/>
              <a:t> </a:t>
            </a:r>
            <a:r>
              <a:rPr lang="en-US" b="1" i="1" baseline="0" dirty="0" err="1" smtClean="0"/>
              <a:t>nhiên</a:t>
            </a:r>
            <a:r>
              <a:rPr lang="en-US" b="1" i="1" baseline="0" dirty="0" smtClean="0"/>
              <a:t> </a:t>
            </a:r>
            <a:r>
              <a:rPr lang="en-US" b="1" i="1" baseline="0" dirty="0" err="1" smtClean="0"/>
              <a:t>để</a:t>
            </a:r>
            <a:r>
              <a:rPr lang="en-US" b="1" i="1" baseline="0" dirty="0" smtClean="0"/>
              <a:t> </a:t>
            </a:r>
            <a:r>
              <a:rPr lang="en-US" b="1" i="1" baseline="0" dirty="0" err="1" smtClean="0"/>
              <a:t>có</a:t>
            </a:r>
            <a:r>
              <a:rPr lang="en-US" b="1" i="1" baseline="0" dirty="0" smtClean="0"/>
              <a:t> </a:t>
            </a:r>
            <a:r>
              <a:rPr lang="en-US" b="1" i="1" baseline="0" dirty="0" err="1" smtClean="0"/>
              <a:t>đc</a:t>
            </a:r>
            <a:r>
              <a:rPr lang="en-US" b="1" i="1" baseline="0" dirty="0" smtClean="0"/>
              <a:t> </a:t>
            </a:r>
            <a:r>
              <a:rPr lang="en-US" b="1" i="1" baseline="0" dirty="0" err="1" smtClean="0"/>
              <a:t>các</a:t>
            </a:r>
            <a:r>
              <a:rPr lang="en-US" b="1" i="1" baseline="0" dirty="0" smtClean="0"/>
              <a:t> </a:t>
            </a:r>
            <a:r>
              <a:rPr lang="en-US" b="1" i="1" baseline="0" dirty="0" err="1" smtClean="0"/>
              <a:t>tuyến</a:t>
            </a:r>
            <a:r>
              <a:rPr lang="en-US" b="1" i="1" baseline="0" dirty="0" smtClean="0"/>
              <a:t> </a:t>
            </a:r>
            <a:r>
              <a:rPr lang="en-US" b="1" i="1" baseline="0" dirty="0" err="1" smtClean="0"/>
              <a:t>đường</a:t>
            </a:r>
            <a:r>
              <a:rPr lang="en-US" b="1" i="1" baseline="0" dirty="0" smtClean="0"/>
              <a:t> </a:t>
            </a:r>
            <a:r>
              <a:rPr lang="en-US" b="1" i="1" baseline="0" dirty="0" err="1" smtClean="0"/>
              <a:t>trên</a:t>
            </a:r>
            <a:r>
              <a:rPr lang="en-US" b="1" i="1" baseline="0" dirty="0" smtClean="0"/>
              <a:t> </a:t>
            </a:r>
            <a:r>
              <a:rPr lang="en-US" b="1" i="1" baseline="0" dirty="0" err="1" smtClean="0"/>
              <a:t>biển</a:t>
            </a:r>
            <a:r>
              <a:rPr lang="en-US" b="1" i="1" baseline="0" dirty="0" smtClean="0"/>
              <a:t> </a:t>
            </a:r>
            <a:r>
              <a:rPr lang="en-US" b="1" i="1" baseline="0" dirty="0" err="1" smtClean="0"/>
              <a:t>giống</a:t>
            </a:r>
            <a:r>
              <a:rPr lang="en-US" b="1" i="1" baseline="0" dirty="0" smtClean="0"/>
              <a:t> </a:t>
            </a:r>
            <a:r>
              <a:rPr lang="en-US" b="1" i="1" baseline="0" dirty="0" err="1" smtClean="0"/>
              <a:t>như</a:t>
            </a:r>
            <a:r>
              <a:rPr lang="en-US" b="1" i="1" baseline="0" dirty="0" smtClean="0"/>
              <a:t> </a:t>
            </a:r>
            <a:r>
              <a:rPr lang="en-US" b="1" i="1" baseline="0" dirty="0" err="1" smtClean="0"/>
              <a:t>đường</a:t>
            </a:r>
            <a:r>
              <a:rPr lang="en-US" b="1" i="1" baseline="0" dirty="0" smtClean="0"/>
              <a:t> </a:t>
            </a:r>
            <a:r>
              <a:rPr lang="en-US" b="1" i="1" baseline="0" dirty="0" err="1" smtClean="0"/>
              <a:t>hàng</a:t>
            </a:r>
            <a:r>
              <a:rPr lang="en-US" b="1" i="1" baseline="0" dirty="0" smtClean="0"/>
              <a:t> </a:t>
            </a:r>
            <a:r>
              <a:rPr lang="en-US" b="1" i="1" baseline="0" dirty="0" err="1" smtClean="0"/>
              <a:t>không</a:t>
            </a:r>
            <a:r>
              <a:rPr lang="en-US" b="1" i="1" baseline="0" dirty="0" smtClean="0"/>
              <a:t> con </a:t>
            </a:r>
            <a:r>
              <a:rPr lang="en-US" b="1" i="1" baseline="0" dirty="0" err="1" smtClean="0"/>
              <a:t>người</a:t>
            </a:r>
            <a:r>
              <a:rPr lang="en-US" b="1" i="1" baseline="0" dirty="0" smtClean="0"/>
              <a:t> </a:t>
            </a:r>
            <a:r>
              <a:rPr lang="en-US" b="1" i="1" baseline="0" dirty="0" err="1" smtClean="0"/>
              <a:t>cũng</a:t>
            </a:r>
            <a:r>
              <a:rPr lang="en-US" b="1" i="1" baseline="0" dirty="0" smtClean="0"/>
              <a:t> </a:t>
            </a:r>
            <a:r>
              <a:rPr lang="en-US" b="1" i="1" baseline="0" dirty="0" err="1" smtClean="0"/>
              <a:t>phải</a:t>
            </a:r>
            <a:r>
              <a:rPr lang="en-US" b="1" i="1" baseline="0" dirty="0" smtClean="0"/>
              <a:t> </a:t>
            </a:r>
            <a:r>
              <a:rPr lang="en-US" b="1" i="1" baseline="0" dirty="0" err="1" smtClean="0"/>
              <a:t>bỏ</a:t>
            </a:r>
            <a:r>
              <a:rPr lang="en-US" b="1" i="1" baseline="0" dirty="0" smtClean="0"/>
              <a:t> </a:t>
            </a:r>
            <a:r>
              <a:rPr lang="en-US" b="1" i="1" baseline="0" dirty="0" err="1" smtClean="0"/>
              <a:t>sức</a:t>
            </a:r>
            <a:r>
              <a:rPr lang="en-US" b="1" i="1" baseline="0" dirty="0" smtClean="0"/>
              <a:t> </a:t>
            </a:r>
            <a:r>
              <a:rPr lang="en-US" b="1" i="1" baseline="0" dirty="0" err="1" smtClean="0"/>
              <a:t>ra</a:t>
            </a:r>
            <a:r>
              <a:rPr lang="en-US" b="1" i="1" baseline="0" dirty="0" smtClean="0"/>
              <a:t> </a:t>
            </a:r>
            <a:r>
              <a:rPr lang="en-US" b="1" i="1" baseline="0" dirty="0" err="1" smtClean="0"/>
              <a:t>thiết</a:t>
            </a:r>
            <a:r>
              <a:rPr lang="en-US" b="1" i="1" baseline="0" dirty="0" smtClean="0"/>
              <a:t> </a:t>
            </a:r>
            <a:r>
              <a:rPr lang="en-US" b="1" i="1" baseline="0" dirty="0" err="1" smtClean="0"/>
              <a:t>lập</a:t>
            </a:r>
            <a:r>
              <a:rPr lang="en-US" b="1" i="1" baseline="0" dirty="0" smtClean="0"/>
              <a:t> </a:t>
            </a:r>
            <a:r>
              <a:rPr lang="en-US" b="1" i="1" baseline="0" dirty="0" err="1" smtClean="0"/>
              <a:t>nghiên</a:t>
            </a:r>
            <a:r>
              <a:rPr lang="en-US" b="1" i="1" baseline="0" dirty="0" smtClean="0"/>
              <a:t> </a:t>
            </a:r>
            <a:r>
              <a:rPr lang="en-US" b="1" i="1" baseline="0" dirty="0" err="1" smtClean="0"/>
              <a:t>cứu</a:t>
            </a:r>
            <a:r>
              <a:rPr lang="en-US" b="1" i="1" baseline="0" dirty="0" smtClean="0"/>
              <a:t> </a:t>
            </a:r>
            <a:r>
              <a:rPr lang="en-US" b="1" i="1" baseline="0" dirty="0" err="1" smtClean="0"/>
              <a:t>tìm</a:t>
            </a:r>
            <a:r>
              <a:rPr lang="en-US" b="1" i="1" baseline="0" dirty="0" smtClean="0"/>
              <a:t> </a:t>
            </a:r>
            <a:r>
              <a:rPr lang="en-US" b="1" i="1" baseline="0" dirty="0" err="1" smtClean="0"/>
              <a:t>tòi</a:t>
            </a:r>
            <a:r>
              <a:rPr lang="en-US" b="1" i="1" baseline="0" dirty="0" smtClean="0"/>
              <a:t> </a:t>
            </a:r>
            <a:r>
              <a:rPr lang="en-US" b="1" i="1" baseline="0" dirty="0" err="1" smtClean="0"/>
              <a:t>đi</a:t>
            </a:r>
            <a:r>
              <a:rPr lang="en-US" b="1" i="1" baseline="0" dirty="0" smtClean="0"/>
              <a:t> </a:t>
            </a:r>
            <a:r>
              <a:rPr lang="en-US" b="1" i="1" baseline="0" dirty="0" err="1" smtClean="0"/>
              <a:t>như</a:t>
            </a:r>
            <a:r>
              <a:rPr lang="en-US" b="1" i="1" baseline="0" dirty="0" smtClean="0"/>
              <a:t> </a:t>
            </a:r>
            <a:r>
              <a:rPr lang="en-US" b="1" i="1" baseline="0" dirty="0" err="1" smtClean="0"/>
              <a:t>thế</a:t>
            </a:r>
            <a:r>
              <a:rPr lang="en-US" b="1" i="1" baseline="0" dirty="0" smtClean="0"/>
              <a:t> </a:t>
            </a:r>
            <a:r>
              <a:rPr lang="en-US" b="1" i="1" baseline="0" dirty="0" err="1" smtClean="0"/>
              <a:t>nào</a:t>
            </a:r>
            <a:r>
              <a:rPr lang="en-US" b="1" i="1" baseline="0" dirty="0" smtClean="0"/>
              <a:t> </a:t>
            </a:r>
            <a:r>
              <a:rPr lang="en-US" b="1" i="1" baseline="0" dirty="0" err="1" smtClean="0"/>
              <a:t>cho</a:t>
            </a:r>
            <a:r>
              <a:rPr lang="en-US" b="1" i="1" baseline="0" dirty="0" smtClean="0"/>
              <a:t> </a:t>
            </a:r>
            <a:r>
              <a:rPr lang="en-US" b="1" i="1" baseline="0" dirty="0" err="1" smtClean="0"/>
              <a:t>nhanh</a:t>
            </a:r>
            <a:r>
              <a:rPr lang="en-US" b="1" i="1" baseline="0" dirty="0" smtClean="0"/>
              <a:t> </a:t>
            </a:r>
            <a:r>
              <a:rPr lang="en-US" b="1" i="1" baseline="0" dirty="0" err="1" smtClean="0"/>
              <a:t>cho</a:t>
            </a:r>
            <a:r>
              <a:rPr lang="en-US" b="1" i="1" baseline="0" dirty="0" smtClean="0"/>
              <a:t> an </a:t>
            </a:r>
            <a:r>
              <a:rPr lang="en-US" b="1" i="1" baseline="0" dirty="0" err="1" smtClean="0"/>
              <a:t>toàn</a:t>
            </a:r>
            <a:r>
              <a:rPr lang="en-US" b="1" i="1" baseline="0" dirty="0" smtClean="0"/>
              <a:t> </a:t>
            </a:r>
            <a:r>
              <a:rPr lang="en-US" b="1" i="1" baseline="0" dirty="0" err="1" smtClean="0"/>
              <a:t>và</a:t>
            </a:r>
            <a:r>
              <a:rPr lang="en-US" b="1" i="1" baseline="0" dirty="0" smtClean="0"/>
              <a:t> </a:t>
            </a:r>
            <a:r>
              <a:rPr lang="en-US" b="1" i="1" baseline="0" dirty="0" err="1" smtClean="0"/>
              <a:t>đến</a:t>
            </a:r>
            <a:r>
              <a:rPr lang="en-US" b="1" i="1" baseline="0" dirty="0" smtClean="0"/>
              <a:t> </a:t>
            </a:r>
            <a:r>
              <a:rPr lang="en-US" b="1" i="1" baseline="0" dirty="0" err="1" smtClean="0"/>
              <a:t>đc</a:t>
            </a:r>
            <a:r>
              <a:rPr lang="en-US" b="1" i="1" baseline="0" dirty="0" smtClean="0"/>
              <a:t> </a:t>
            </a:r>
            <a:r>
              <a:rPr lang="en-US" b="1" i="1" baseline="0" dirty="0" err="1" smtClean="0"/>
              <a:t>địa</a:t>
            </a:r>
            <a:r>
              <a:rPr lang="en-US" b="1" i="1" baseline="0" dirty="0" smtClean="0"/>
              <a:t> </a:t>
            </a:r>
            <a:r>
              <a:rPr lang="en-US" b="1" i="1" baseline="0" dirty="0" err="1" smtClean="0"/>
              <a:t>điểm</a:t>
            </a:r>
            <a:r>
              <a:rPr lang="en-US" b="1" i="1" baseline="0" dirty="0" smtClean="0"/>
              <a:t> </a:t>
            </a:r>
            <a:r>
              <a:rPr lang="en-US" b="1" i="1" baseline="0" dirty="0" err="1" smtClean="0"/>
              <a:t>mình</a:t>
            </a:r>
            <a:r>
              <a:rPr lang="en-US" b="1" i="1" baseline="0" dirty="0" smtClean="0"/>
              <a:t> </a:t>
            </a:r>
            <a:r>
              <a:rPr lang="en-US" b="1" i="1" baseline="0" dirty="0" err="1" smtClean="0"/>
              <a:t>muốn</a:t>
            </a:r>
            <a:r>
              <a:rPr lang="en-US" b="1" i="1" baseline="0" dirty="0" smtClean="0"/>
              <a:t> </a:t>
            </a:r>
            <a:r>
              <a:rPr lang="en-US" b="1" i="1" baseline="0" dirty="0" smtClean="0">
                <a:sym typeface="Wingdings" panose="05000000000000000000" pitchFamily="2" charset="2"/>
              </a:rPr>
              <a:t> </a:t>
            </a:r>
            <a:r>
              <a:rPr lang="en-US" b="1" i="1" baseline="0" dirty="0" err="1" smtClean="0">
                <a:sym typeface="Wingdings" panose="05000000000000000000" pitchFamily="2" charset="2"/>
              </a:rPr>
              <a:t>thông</a:t>
            </a:r>
            <a:r>
              <a:rPr lang="en-US" b="1" i="1" baseline="0" dirty="0" smtClean="0">
                <a:sym typeface="Wingdings" panose="05000000000000000000" pitchFamily="2" charset="2"/>
              </a:rPr>
              <a:t> qua </a:t>
            </a:r>
            <a:r>
              <a:rPr lang="en-US" b="1" i="1" baseline="0" dirty="0" err="1" smtClean="0">
                <a:sym typeface="Wingdings" panose="05000000000000000000" pitchFamily="2" charset="2"/>
              </a:rPr>
              <a:t>sự</a:t>
            </a:r>
            <a:r>
              <a:rPr lang="en-US" b="1" i="1" baseline="0" dirty="0" smtClean="0">
                <a:sym typeface="Wingdings" panose="05000000000000000000" pitchFamily="2" charset="2"/>
              </a:rPr>
              <a:t> </a:t>
            </a:r>
            <a:r>
              <a:rPr lang="en-US" b="1" i="1" baseline="0" dirty="0" err="1" smtClean="0">
                <a:sym typeface="Wingdings" panose="05000000000000000000" pitchFamily="2" charset="2"/>
              </a:rPr>
              <a:t>khám</a:t>
            </a:r>
            <a:r>
              <a:rPr lang="en-US" b="1" i="1" baseline="0" dirty="0" smtClean="0">
                <a:sym typeface="Wingdings" panose="05000000000000000000" pitchFamily="2" charset="2"/>
              </a:rPr>
              <a:t> </a:t>
            </a:r>
            <a:r>
              <a:rPr lang="en-US" b="1" i="1" baseline="0" dirty="0" err="1" smtClean="0">
                <a:sym typeface="Wingdings" panose="05000000000000000000" pitchFamily="2" charset="2"/>
              </a:rPr>
              <a:t>phá</a:t>
            </a:r>
            <a:r>
              <a:rPr lang="en-US" b="1" i="1" baseline="0" dirty="0" smtClean="0">
                <a:sym typeface="Wingdings" panose="05000000000000000000" pitchFamily="2" charset="2"/>
              </a:rPr>
              <a:t> </a:t>
            </a:r>
            <a:r>
              <a:rPr lang="en-US" b="1" i="1" baseline="0" dirty="0" err="1" smtClean="0">
                <a:sym typeface="Wingdings" panose="05000000000000000000" pitchFamily="2" charset="2"/>
              </a:rPr>
              <a:t>các</a:t>
            </a:r>
            <a:r>
              <a:rPr lang="en-US" b="1" i="1" baseline="0" dirty="0" smtClean="0">
                <a:sym typeface="Wingdings" panose="05000000000000000000" pitchFamily="2" charset="2"/>
              </a:rPr>
              <a:t> </a:t>
            </a:r>
            <a:r>
              <a:rPr lang="en-US" b="1" i="1" baseline="0" dirty="0" err="1" smtClean="0">
                <a:sym typeface="Wingdings" panose="05000000000000000000" pitchFamily="2" charset="2"/>
              </a:rPr>
              <a:t>lục</a:t>
            </a:r>
            <a:r>
              <a:rPr lang="en-US" b="1" i="1" baseline="0" dirty="0" smtClean="0">
                <a:sym typeface="Wingdings" panose="05000000000000000000" pitchFamily="2" charset="2"/>
              </a:rPr>
              <a:t> </a:t>
            </a:r>
            <a:r>
              <a:rPr lang="en-US" b="1" i="1" baseline="0" dirty="0" err="1" smtClean="0">
                <a:sym typeface="Wingdings" panose="05000000000000000000" pitchFamily="2" charset="2"/>
              </a:rPr>
              <a:t>địa</a:t>
            </a:r>
            <a:r>
              <a:rPr lang="en-US" b="1" i="1" baseline="0" dirty="0" smtClean="0">
                <a:sym typeface="Wingdings" panose="05000000000000000000" pitchFamily="2" charset="2"/>
              </a:rPr>
              <a:t> “</a:t>
            </a:r>
            <a:r>
              <a:rPr lang="en-US" b="1" i="1" baseline="0" dirty="0" err="1" smtClean="0">
                <a:sym typeface="Wingdings" panose="05000000000000000000" pitchFamily="2" charset="2"/>
              </a:rPr>
              <a:t>những</a:t>
            </a:r>
            <a:r>
              <a:rPr lang="en-US" b="1" i="1" baseline="0" dirty="0" smtClean="0">
                <a:sym typeface="Wingdings" panose="05000000000000000000" pitchFamily="2" charset="2"/>
              </a:rPr>
              <a:t> </a:t>
            </a:r>
            <a:r>
              <a:rPr lang="en-US" b="1" i="1" baseline="0" dirty="0" err="1" smtClean="0">
                <a:sym typeface="Wingdings" panose="05000000000000000000" pitchFamily="2" charset="2"/>
              </a:rPr>
              <a:t>cuộc</a:t>
            </a:r>
            <a:r>
              <a:rPr lang="en-US" b="1" i="1" baseline="0" dirty="0" smtClean="0">
                <a:sym typeface="Wingdings" panose="05000000000000000000" pitchFamily="2" charset="2"/>
              </a:rPr>
              <a:t> </a:t>
            </a:r>
            <a:r>
              <a:rPr lang="en-US" b="1" i="1" baseline="0" dirty="0" err="1" smtClean="0">
                <a:sym typeface="Wingdings" panose="05000000000000000000" pitchFamily="2" charset="2"/>
              </a:rPr>
              <a:t>phát</a:t>
            </a:r>
            <a:r>
              <a:rPr lang="en-US" b="1" i="1" baseline="0" dirty="0" smtClean="0">
                <a:sym typeface="Wingdings" panose="05000000000000000000" pitchFamily="2" charset="2"/>
              </a:rPr>
              <a:t> </a:t>
            </a:r>
            <a:r>
              <a:rPr lang="en-US" b="1" i="1" baseline="0" dirty="0" err="1" smtClean="0">
                <a:sym typeface="Wingdings" panose="05000000000000000000" pitchFamily="2" charset="2"/>
              </a:rPr>
              <a:t>kiến</a:t>
            </a:r>
            <a:r>
              <a:rPr lang="en-US" b="1" i="1" baseline="0" dirty="0" smtClean="0">
                <a:sym typeface="Wingdings" panose="05000000000000000000" pitchFamily="2" charset="2"/>
              </a:rPr>
              <a:t> </a:t>
            </a:r>
            <a:r>
              <a:rPr lang="en-US" b="1" i="1" baseline="0" dirty="0" err="1" smtClean="0">
                <a:sym typeface="Wingdings" panose="05000000000000000000" pitchFamily="2" charset="2"/>
              </a:rPr>
              <a:t>địa</a:t>
            </a:r>
            <a:r>
              <a:rPr lang="en-US" b="1" i="1" baseline="0" dirty="0" smtClean="0">
                <a:sym typeface="Wingdings" panose="05000000000000000000" pitchFamily="2" charset="2"/>
              </a:rPr>
              <a:t> </a:t>
            </a:r>
            <a:r>
              <a:rPr lang="en-US" b="1" i="1" baseline="0" dirty="0" err="1" smtClean="0">
                <a:sym typeface="Wingdings" panose="05000000000000000000" pitchFamily="2" charset="2"/>
              </a:rPr>
              <a:t>lý</a:t>
            </a:r>
            <a:r>
              <a:rPr lang="en-US" b="1" i="1" baseline="0" dirty="0" smtClean="0">
                <a:sym typeface="Wingdings" panose="05000000000000000000" pitchFamily="2" charset="2"/>
              </a:rPr>
              <a:t> </a:t>
            </a:r>
            <a:r>
              <a:rPr lang="en-US" b="1" i="1" baseline="0" dirty="0" err="1" smtClean="0">
                <a:sym typeface="Wingdings" panose="05000000000000000000" pitchFamily="2" charset="2"/>
              </a:rPr>
              <a:t>của</a:t>
            </a:r>
            <a:r>
              <a:rPr lang="en-US" b="1" i="1" baseline="0" dirty="0" smtClean="0">
                <a:sym typeface="Wingdings" panose="05000000000000000000" pitchFamily="2" charset="2"/>
              </a:rPr>
              <a:t> </a:t>
            </a:r>
            <a:r>
              <a:rPr lang="en-US" b="1" i="1" baseline="0" dirty="0" err="1" smtClean="0">
                <a:sym typeface="Wingdings" panose="05000000000000000000" pitchFamily="2" charset="2"/>
              </a:rPr>
              <a:t>nhân</a:t>
            </a:r>
            <a:r>
              <a:rPr lang="en-US" b="1" i="1" baseline="0" dirty="0" smtClean="0">
                <a:sym typeface="Wingdings" panose="05000000000000000000" pitchFamily="2" charset="2"/>
              </a:rPr>
              <a:t> </a:t>
            </a:r>
            <a:r>
              <a:rPr lang="en-US" b="1" i="1" baseline="0" dirty="0" err="1" smtClean="0">
                <a:sym typeface="Wingdings" panose="05000000000000000000" pitchFamily="2" charset="2"/>
              </a:rPr>
              <a:t>loại</a:t>
            </a:r>
            <a:r>
              <a:rPr lang="en-US" b="1" i="1" baseline="0" dirty="0" smtClean="0">
                <a:sym typeface="Wingdings" panose="05000000000000000000" pitchFamily="2" charset="2"/>
              </a:rPr>
              <a:t>” </a:t>
            </a:r>
            <a:r>
              <a:rPr lang="en-US" b="1" i="1" baseline="0" dirty="0" err="1" smtClean="0">
                <a:sym typeface="Wingdings" panose="05000000000000000000" pitchFamily="2" charset="2"/>
              </a:rPr>
              <a:t>trog</a:t>
            </a:r>
            <a:r>
              <a:rPr lang="en-US" b="1" i="1" baseline="0" dirty="0" smtClean="0">
                <a:sym typeface="Wingdings" panose="05000000000000000000" pitchFamily="2" charset="2"/>
              </a:rPr>
              <a:t> </a:t>
            </a:r>
            <a:r>
              <a:rPr lang="en-US" i="1" dirty="0" err="1" smtClean="0">
                <a:effectLst/>
              </a:rPr>
              <a:t>Thế</a:t>
            </a:r>
            <a:r>
              <a:rPr lang="en-US" i="1" dirty="0" smtClean="0">
                <a:effectLst/>
              </a:rPr>
              <a:t> </a:t>
            </a:r>
            <a:r>
              <a:rPr lang="en-US" i="1" dirty="0" err="1" smtClean="0">
                <a:effectLst/>
              </a:rPr>
              <a:t>kỉ</a:t>
            </a:r>
            <a:r>
              <a:rPr lang="en-US" i="1" dirty="0" smtClean="0">
                <a:effectLst/>
              </a:rPr>
              <a:t> XV, </a:t>
            </a:r>
            <a:r>
              <a:rPr lang="en-US" i="1" dirty="0" err="1" smtClean="0">
                <a:effectLst/>
              </a:rPr>
              <a:t>của</a:t>
            </a:r>
            <a:r>
              <a:rPr lang="en-US" i="1" baseline="0" dirty="0" smtClean="0">
                <a:effectLst/>
              </a:rPr>
              <a:t> </a:t>
            </a:r>
            <a:r>
              <a:rPr lang="vi-VN" i="1" dirty="0" smtClean="0">
                <a:effectLst/>
              </a:rPr>
              <a:t>Vascô đơ Gama</a:t>
            </a:r>
            <a:r>
              <a:rPr lang="en-US" i="1" baseline="0" dirty="0" smtClean="0">
                <a:effectLst/>
              </a:rPr>
              <a:t> </a:t>
            </a:r>
            <a:r>
              <a:rPr lang="vi-VN" i="1" dirty="0" smtClean="0">
                <a:effectLst/>
              </a:rPr>
              <a:t>ới được Ấn Độ.</a:t>
            </a:r>
            <a:r>
              <a:rPr lang="en-US" i="1" dirty="0" smtClean="0">
                <a:effectLst/>
              </a:rPr>
              <a:t>, hay </a:t>
            </a:r>
            <a:r>
              <a:rPr lang="vi-VN" i="1" dirty="0" smtClean="0">
                <a:effectLst/>
              </a:rPr>
              <a:t>C. Colombus) tới được quần đảo miền trung Châu Mĩ</a:t>
            </a:r>
            <a:r>
              <a:rPr lang="en-US" i="1" baseline="0" dirty="0" smtClean="0">
                <a:effectLst/>
              </a:rPr>
              <a:t> </a:t>
            </a:r>
            <a:r>
              <a:rPr lang="en-US" i="1" baseline="0" dirty="0" smtClean="0">
                <a:effectLst/>
                <a:sym typeface="Wingdings" panose="05000000000000000000" pitchFamily="2" charset="2"/>
              </a:rPr>
              <a:t> </a:t>
            </a:r>
            <a:r>
              <a:rPr lang="en-US" i="1" baseline="0" dirty="0" err="1" smtClean="0">
                <a:effectLst/>
                <a:sym typeface="Wingdings" panose="05000000000000000000" pitchFamily="2" charset="2"/>
              </a:rPr>
              <a:t>có</a:t>
            </a:r>
            <a:r>
              <a:rPr lang="en-US" i="1" baseline="0" dirty="0" smtClean="0">
                <a:effectLst/>
                <a:sym typeface="Wingdings" panose="05000000000000000000" pitchFamily="2" charset="2"/>
              </a:rPr>
              <a:t> ý </a:t>
            </a:r>
            <a:r>
              <a:rPr lang="en-US" i="1" baseline="0" dirty="0" err="1" smtClean="0">
                <a:effectLst/>
                <a:sym typeface="Wingdings" panose="05000000000000000000" pitchFamily="2" charset="2"/>
              </a:rPr>
              <a:t>nghĩa</a:t>
            </a:r>
            <a:r>
              <a:rPr lang="en-US" i="1" baseline="0" dirty="0" smtClean="0">
                <a:effectLst/>
                <a:sym typeface="Wingdings" panose="05000000000000000000" pitchFamily="2" charset="2"/>
              </a:rPr>
              <a:t> </a:t>
            </a:r>
            <a:r>
              <a:rPr lang="en-US" i="1" baseline="0" dirty="0" err="1" smtClean="0">
                <a:effectLst/>
                <a:sym typeface="Wingdings" panose="05000000000000000000" pitchFamily="2" charset="2"/>
              </a:rPr>
              <a:t>quan</a:t>
            </a:r>
            <a:r>
              <a:rPr lang="en-US" i="1" baseline="0" dirty="0" smtClean="0">
                <a:effectLst/>
                <a:sym typeface="Wingdings" panose="05000000000000000000" pitchFamily="2" charset="2"/>
              </a:rPr>
              <a:t> </a:t>
            </a:r>
            <a:r>
              <a:rPr lang="en-US" i="1" baseline="0" dirty="0" err="1" smtClean="0">
                <a:effectLst/>
                <a:sym typeface="Wingdings" panose="05000000000000000000" pitchFamily="2" charset="2"/>
              </a:rPr>
              <a:t>trọng</a:t>
            </a:r>
            <a:r>
              <a:rPr lang="en-US" i="1" baseline="0" dirty="0" smtClean="0">
                <a:effectLst/>
                <a:sym typeface="Wingdings" panose="05000000000000000000" pitchFamily="2" charset="2"/>
              </a:rPr>
              <a:t> </a:t>
            </a:r>
            <a:r>
              <a:rPr lang="en-US" i="1" baseline="0" dirty="0" err="1" smtClean="0">
                <a:effectLst/>
                <a:sym typeface="Wingdings" panose="05000000000000000000" pitchFamily="2" charset="2"/>
              </a:rPr>
              <a:t>đối</a:t>
            </a:r>
            <a:r>
              <a:rPr lang="en-US" i="1" baseline="0" dirty="0" smtClean="0">
                <a:effectLst/>
                <a:sym typeface="Wingdings" panose="05000000000000000000" pitchFamily="2" charset="2"/>
              </a:rPr>
              <a:t> </a:t>
            </a:r>
            <a:r>
              <a:rPr lang="en-US" i="1" baseline="0" dirty="0" err="1" smtClean="0">
                <a:effectLst/>
                <a:sym typeface="Wingdings" panose="05000000000000000000" pitchFamily="2" charset="2"/>
              </a:rPr>
              <a:t>vơi</a:t>
            </a:r>
            <a:r>
              <a:rPr lang="en-US" i="1" baseline="0" dirty="0" smtClean="0">
                <a:effectLst/>
                <a:sym typeface="Wingdings" panose="05000000000000000000" pitchFamily="2" charset="2"/>
              </a:rPr>
              <a:t> </a:t>
            </a:r>
            <a:r>
              <a:rPr lang="en-US" i="1" baseline="0" dirty="0" err="1" smtClean="0">
                <a:effectLst/>
                <a:sym typeface="Wingdings" panose="05000000000000000000" pitchFamily="2" charset="2"/>
              </a:rPr>
              <a:t>hàng</a:t>
            </a:r>
            <a:r>
              <a:rPr lang="en-US" i="1" baseline="0" dirty="0" smtClean="0">
                <a:effectLst/>
                <a:sym typeface="Wingdings" panose="05000000000000000000" pitchFamily="2" charset="2"/>
              </a:rPr>
              <a:t> </a:t>
            </a:r>
            <a:r>
              <a:rPr lang="en-US" i="1" baseline="0" dirty="0" err="1" smtClean="0">
                <a:effectLst/>
                <a:sym typeface="Wingdings" panose="05000000000000000000" pitchFamily="2" charset="2"/>
              </a:rPr>
              <a:t>hải</a:t>
            </a:r>
            <a:r>
              <a:rPr lang="en-US" i="1" baseline="0" dirty="0" smtClean="0">
                <a:effectLst/>
                <a:sym typeface="Wingdings" panose="05000000000000000000" pitchFamily="2" charset="2"/>
              </a:rPr>
              <a:t> </a:t>
            </a:r>
            <a:r>
              <a:rPr lang="en-US" i="1" baseline="0" dirty="0" err="1" smtClean="0">
                <a:effectLst/>
                <a:sym typeface="Wingdings" panose="05000000000000000000" pitchFamily="2" charset="2"/>
              </a:rPr>
              <a:t>góp</a:t>
            </a:r>
            <a:r>
              <a:rPr lang="en-US" i="1" baseline="0" dirty="0" smtClean="0">
                <a:effectLst/>
                <a:sym typeface="Wingdings" panose="05000000000000000000" pitchFamily="2" charset="2"/>
              </a:rPr>
              <a:t> </a:t>
            </a:r>
            <a:r>
              <a:rPr lang="en-US" i="1" baseline="0" dirty="0" err="1" smtClean="0">
                <a:effectLst/>
                <a:sym typeface="Wingdings" panose="05000000000000000000" pitchFamily="2" charset="2"/>
              </a:rPr>
              <a:t>phần</a:t>
            </a:r>
            <a:r>
              <a:rPr lang="en-US" i="1" baseline="0" dirty="0" smtClean="0">
                <a:effectLst/>
                <a:sym typeface="Wingdings" panose="05000000000000000000" pitchFamily="2" charset="2"/>
              </a:rPr>
              <a:t> </a:t>
            </a:r>
            <a:r>
              <a:rPr lang="en-US" i="1" baseline="0" dirty="0" err="1" smtClean="0">
                <a:effectLst/>
                <a:sym typeface="Wingdings" panose="05000000000000000000" pitchFamily="2" charset="2"/>
              </a:rPr>
              <a:t>hình</a:t>
            </a:r>
            <a:r>
              <a:rPr lang="en-US" i="1" baseline="0" dirty="0" smtClean="0">
                <a:effectLst/>
                <a:sym typeface="Wingdings" panose="05000000000000000000" pitchFamily="2" charset="2"/>
              </a:rPr>
              <a:t> </a:t>
            </a:r>
            <a:r>
              <a:rPr lang="en-US" i="1" baseline="0" dirty="0" err="1" smtClean="0">
                <a:effectLst/>
                <a:sym typeface="Wingdings" panose="05000000000000000000" pitchFamily="2" charset="2"/>
              </a:rPr>
              <a:t>thành</a:t>
            </a:r>
            <a:r>
              <a:rPr lang="en-US" i="1" baseline="0" dirty="0" smtClean="0">
                <a:effectLst/>
                <a:sym typeface="Wingdings" panose="05000000000000000000" pitchFamily="2" charset="2"/>
              </a:rPr>
              <a:t> </a:t>
            </a:r>
            <a:r>
              <a:rPr lang="en-US" i="1" baseline="0" dirty="0" err="1" smtClean="0">
                <a:effectLst/>
                <a:sym typeface="Wingdings" panose="05000000000000000000" pitchFamily="2" charset="2"/>
              </a:rPr>
              <a:t>các</a:t>
            </a:r>
            <a:r>
              <a:rPr lang="en-US" i="1" baseline="0" dirty="0" smtClean="0">
                <a:effectLst/>
                <a:sym typeface="Wingdings" panose="05000000000000000000" pitchFamily="2" charset="2"/>
              </a:rPr>
              <a:t> </a:t>
            </a:r>
            <a:r>
              <a:rPr lang="en-US" i="1" baseline="0" dirty="0" err="1" smtClean="0">
                <a:effectLst/>
                <a:sym typeface="Wingdings" panose="05000000000000000000" pitchFamily="2" charset="2"/>
              </a:rPr>
              <a:t>tuyến</a:t>
            </a:r>
            <a:r>
              <a:rPr lang="en-US" i="1" baseline="0" dirty="0" smtClean="0">
                <a:effectLst/>
                <a:sym typeface="Wingdings" panose="05000000000000000000" pitchFamily="2" charset="2"/>
              </a:rPr>
              <a:t> </a:t>
            </a:r>
            <a:r>
              <a:rPr lang="en-US" i="1" baseline="0" dirty="0" err="1" smtClean="0">
                <a:effectLst/>
                <a:sym typeface="Wingdings" panose="05000000000000000000" pitchFamily="2" charset="2"/>
              </a:rPr>
              <a:t>đường</a:t>
            </a:r>
            <a:r>
              <a:rPr lang="en-US" i="1" baseline="0" dirty="0" smtClean="0">
                <a:effectLst/>
                <a:sym typeface="Wingdings" panose="05000000000000000000" pitchFamily="2" charset="2"/>
              </a:rPr>
              <a:t> </a:t>
            </a:r>
            <a:r>
              <a:rPr lang="en-US" i="1" baseline="0" dirty="0" err="1" smtClean="0">
                <a:effectLst/>
                <a:sym typeface="Wingdings" panose="05000000000000000000" pitchFamily="2" charset="2"/>
              </a:rPr>
              <a:t>trên</a:t>
            </a:r>
            <a:r>
              <a:rPr lang="en-US" i="1" baseline="0" dirty="0" smtClean="0">
                <a:effectLst/>
                <a:sym typeface="Wingdings" panose="05000000000000000000" pitchFamily="2" charset="2"/>
              </a:rPr>
              <a:t> </a:t>
            </a:r>
            <a:r>
              <a:rPr lang="en-US" i="1" baseline="0" dirty="0" err="1" smtClean="0">
                <a:effectLst/>
                <a:sym typeface="Wingdings" panose="05000000000000000000" pitchFamily="2" charset="2"/>
              </a:rPr>
              <a:t>thế</a:t>
            </a:r>
            <a:r>
              <a:rPr lang="en-US" i="1" baseline="0" dirty="0" smtClean="0">
                <a:effectLst/>
                <a:sym typeface="Wingdings" panose="05000000000000000000" pitchFamily="2" charset="2"/>
              </a:rPr>
              <a:t> </a:t>
            </a:r>
            <a:r>
              <a:rPr lang="en-US" i="1" baseline="0" dirty="0" err="1" smtClean="0">
                <a:effectLst/>
                <a:sym typeface="Wingdings" panose="05000000000000000000" pitchFamily="2" charset="2"/>
              </a:rPr>
              <a:t>giới</a:t>
            </a:r>
            <a:r>
              <a:rPr lang="en-US" i="1" baseline="0" dirty="0" smtClean="0">
                <a:effectLst/>
                <a:sym typeface="Wingdings" panose="05000000000000000000" pitchFamily="2" charset="2"/>
              </a:rPr>
              <a:t> </a:t>
            </a:r>
            <a:r>
              <a:rPr lang="en-US" i="1" baseline="0" dirty="0" err="1" smtClean="0">
                <a:effectLst/>
                <a:sym typeface="Wingdings" panose="05000000000000000000" pitchFamily="2" charset="2"/>
              </a:rPr>
              <a:t>như</a:t>
            </a:r>
            <a:r>
              <a:rPr lang="en-US" i="1" baseline="0" dirty="0" smtClean="0">
                <a:effectLst/>
                <a:sym typeface="Wingdings" panose="05000000000000000000" pitchFamily="2" charset="2"/>
              </a:rPr>
              <a:t> </a:t>
            </a:r>
            <a:r>
              <a:rPr lang="en-US" i="1" baseline="0" dirty="0" err="1" smtClean="0">
                <a:effectLst/>
                <a:sym typeface="Wingdings" panose="05000000000000000000" pitchFamily="2" charset="2"/>
              </a:rPr>
              <a:t>Lỗ</a:t>
            </a:r>
            <a:r>
              <a:rPr lang="en-US" i="1" baseline="0" dirty="0" smtClean="0">
                <a:effectLst/>
                <a:sym typeface="Wingdings" panose="05000000000000000000" pitchFamily="2" charset="2"/>
              </a:rPr>
              <a:t> </a:t>
            </a:r>
            <a:r>
              <a:rPr lang="en-US" i="1" baseline="0" dirty="0" err="1" smtClean="0">
                <a:effectLst/>
                <a:sym typeface="Wingdings" panose="05000000000000000000" pitchFamily="2" charset="2"/>
              </a:rPr>
              <a:t>tấn</a:t>
            </a:r>
            <a:r>
              <a:rPr lang="en-US" i="1" baseline="0" dirty="0" smtClean="0">
                <a:effectLst/>
                <a:sym typeface="Wingdings" panose="05000000000000000000" pitchFamily="2" charset="2"/>
              </a:rPr>
              <a:t> hay </a:t>
            </a:r>
            <a:r>
              <a:rPr lang="en-US" i="1" baseline="0" dirty="0" err="1" smtClean="0">
                <a:effectLst/>
                <a:sym typeface="Wingdings" panose="05000000000000000000" pitchFamily="2" charset="2"/>
              </a:rPr>
              <a:t>nói</a:t>
            </a:r>
            <a:r>
              <a:rPr lang="en-US" i="1" baseline="0" dirty="0" smtClean="0">
                <a:effectLst/>
                <a:sym typeface="Wingdings" panose="05000000000000000000" pitchFamily="2" charset="2"/>
              </a:rPr>
              <a:t> “</a:t>
            </a:r>
            <a:r>
              <a:rPr lang="en-US" i="1" baseline="0" dirty="0" err="1" smtClean="0">
                <a:effectLst/>
                <a:sym typeface="Wingdings" panose="05000000000000000000" pitchFamily="2" charset="2"/>
              </a:rPr>
              <a:t>trên</a:t>
            </a:r>
            <a:r>
              <a:rPr lang="en-US" i="1" baseline="0" dirty="0" smtClean="0">
                <a:effectLst/>
                <a:sym typeface="Wingdings" panose="05000000000000000000" pitchFamily="2" charset="2"/>
              </a:rPr>
              <a:t> </a:t>
            </a:r>
            <a:r>
              <a:rPr lang="en-US" i="1" baseline="0" dirty="0" err="1" smtClean="0">
                <a:effectLst/>
                <a:sym typeface="Wingdings" panose="05000000000000000000" pitchFamily="2" charset="2"/>
              </a:rPr>
              <a:t>đời</a:t>
            </a:r>
            <a:r>
              <a:rPr lang="en-US" i="1" baseline="0" dirty="0" smtClean="0">
                <a:effectLst/>
                <a:sym typeface="Wingdings" panose="05000000000000000000" pitchFamily="2" charset="2"/>
              </a:rPr>
              <a:t> </a:t>
            </a:r>
            <a:r>
              <a:rPr lang="en-US" i="1" baseline="0" dirty="0" err="1" smtClean="0">
                <a:effectLst/>
                <a:sym typeface="Wingdings" panose="05000000000000000000" pitchFamily="2" charset="2"/>
              </a:rPr>
              <a:t>làm</a:t>
            </a:r>
            <a:r>
              <a:rPr lang="en-US" i="1" baseline="0" dirty="0" smtClean="0">
                <a:effectLst/>
                <a:sym typeface="Wingdings" panose="05000000000000000000" pitchFamily="2" charset="2"/>
              </a:rPr>
              <a:t> </a:t>
            </a:r>
            <a:r>
              <a:rPr lang="en-US" i="1" baseline="0" dirty="0" err="1" smtClean="0">
                <a:effectLst/>
                <a:sym typeface="Wingdings" panose="05000000000000000000" pitchFamily="2" charset="2"/>
              </a:rPr>
              <a:t>gì</a:t>
            </a:r>
            <a:r>
              <a:rPr lang="en-US" i="1" baseline="0" dirty="0" smtClean="0">
                <a:effectLst/>
                <a:sym typeface="Wingdings" panose="05000000000000000000" pitchFamily="2" charset="2"/>
              </a:rPr>
              <a:t> </a:t>
            </a:r>
            <a:r>
              <a:rPr lang="en-US" i="1" baseline="0" dirty="0" err="1" smtClean="0">
                <a:effectLst/>
                <a:sym typeface="Wingdings" panose="05000000000000000000" pitchFamily="2" charset="2"/>
              </a:rPr>
              <a:t>có</a:t>
            </a:r>
            <a:r>
              <a:rPr lang="en-US" i="1" baseline="0" dirty="0" smtClean="0">
                <a:effectLst/>
                <a:sym typeface="Wingdings" panose="05000000000000000000" pitchFamily="2" charset="2"/>
              </a:rPr>
              <a:t> con </a:t>
            </a:r>
            <a:r>
              <a:rPr lang="en-US" i="1" baseline="0" dirty="0" err="1" smtClean="0">
                <a:effectLst/>
                <a:sym typeface="Wingdings" panose="05000000000000000000" pitchFamily="2" charset="2"/>
              </a:rPr>
              <a:t>đường</a:t>
            </a:r>
            <a:r>
              <a:rPr lang="en-US" i="1" baseline="0" dirty="0" smtClean="0">
                <a:effectLst/>
                <a:sym typeface="Wingdings" panose="05000000000000000000" pitchFamily="2" charset="2"/>
              </a:rPr>
              <a:t> </a:t>
            </a:r>
            <a:r>
              <a:rPr lang="en-US" i="1" baseline="0" dirty="0" err="1" smtClean="0">
                <a:effectLst/>
                <a:sym typeface="Wingdings" panose="05000000000000000000" pitchFamily="2" charset="2"/>
              </a:rPr>
              <a:t>người</a:t>
            </a:r>
            <a:r>
              <a:rPr lang="en-US" i="1" baseline="0" dirty="0" smtClean="0">
                <a:effectLst/>
                <a:sym typeface="Wingdings" panose="05000000000000000000" pitchFamily="2" charset="2"/>
              </a:rPr>
              <a:t> ta </a:t>
            </a:r>
            <a:r>
              <a:rPr lang="en-US" i="1" baseline="0" dirty="0" err="1" smtClean="0">
                <a:effectLst/>
                <a:sym typeface="Wingdings" panose="05000000000000000000" pitchFamily="2" charset="2"/>
              </a:rPr>
              <a:t>đi</a:t>
            </a:r>
            <a:r>
              <a:rPr lang="en-US" i="1" baseline="0" dirty="0" smtClean="0">
                <a:effectLst/>
                <a:sym typeface="Wingdings" panose="05000000000000000000" pitchFamily="2" charset="2"/>
              </a:rPr>
              <a:t> </a:t>
            </a:r>
            <a:r>
              <a:rPr lang="en-US" i="1" baseline="0" dirty="0" err="1" smtClean="0">
                <a:effectLst/>
                <a:sym typeface="Wingdings" panose="05000000000000000000" pitchFamily="2" charset="2"/>
              </a:rPr>
              <a:t>mãi</a:t>
            </a:r>
            <a:r>
              <a:rPr lang="en-US" i="1" baseline="0" dirty="0" smtClean="0">
                <a:effectLst/>
                <a:sym typeface="Wingdings" panose="05000000000000000000" pitchFamily="2" charset="2"/>
              </a:rPr>
              <a:t> </a:t>
            </a:r>
            <a:r>
              <a:rPr lang="en-US" i="1" baseline="0" dirty="0" err="1" smtClean="0">
                <a:effectLst/>
                <a:sym typeface="Wingdings" panose="05000000000000000000" pitchFamily="2" charset="2"/>
              </a:rPr>
              <a:t>cũng</a:t>
            </a:r>
            <a:r>
              <a:rPr lang="en-US" i="1" baseline="0" dirty="0" smtClean="0">
                <a:effectLst/>
                <a:sym typeface="Wingdings" panose="05000000000000000000" pitchFamily="2" charset="2"/>
              </a:rPr>
              <a:t> </a:t>
            </a:r>
            <a:r>
              <a:rPr lang="en-US" i="1" baseline="0" dirty="0" err="1" smtClean="0">
                <a:effectLst/>
                <a:sym typeface="Wingdings" panose="05000000000000000000" pitchFamily="2" charset="2"/>
              </a:rPr>
              <a:t>thành</a:t>
            </a:r>
            <a:r>
              <a:rPr lang="en-US" i="1" baseline="0" dirty="0" smtClean="0">
                <a:effectLst/>
                <a:sym typeface="Wingdings" panose="05000000000000000000" pitchFamily="2" charset="2"/>
              </a:rPr>
              <a:t> </a:t>
            </a:r>
            <a:r>
              <a:rPr lang="en-US" i="1" baseline="0" dirty="0" err="1" smtClean="0">
                <a:effectLst/>
                <a:sym typeface="Wingdings" panose="05000000000000000000" pitchFamily="2" charset="2"/>
              </a:rPr>
              <a:t>đường</a:t>
            </a:r>
            <a:r>
              <a:rPr lang="en-US" i="1" baseline="0" dirty="0" smtClean="0">
                <a:effectLst/>
                <a:sym typeface="Wingdings" panose="05000000000000000000" pitchFamily="2" charset="2"/>
              </a:rPr>
              <a:t> </a:t>
            </a:r>
            <a:r>
              <a:rPr lang="en-US" i="1" baseline="0" dirty="0" err="1" smtClean="0">
                <a:effectLst/>
                <a:sym typeface="Wingdings" panose="05000000000000000000" pitchFamily="2" charset="2"/>
              </a:rPr>
              <a:t>thôi</a:t>
            </a:r>
            <a:r>
              <a:rPr lang="en-US" b="1" i="1" dirty="0" smtClean="0"/>
              <a:t>.</a:t>
            </a:r>
            <a:r>
              <a:rPr lang="en-US" b="1" i="1" baseline="0" dirty="0" smtClean="0"/>
              <a:t> </a:t>
            </a:r>
          </a:p>
          <a:p>
            <a:r>
              <a:rPr lang="en-US" b="1" baseline="0" dirty="0" smtClean="0"/>
              <a:t>	</a:t>
            </a:r>
            <a:r>
              <a:rPr lang="vi-VN" b="1" dirty="0" smtClean="0"/>
              <a:t>Biển Đông </a:t>
            </a:r>
            <a:r>
              <a:rPr lang="vi-VN" dirty="0" smtClean="0"/>
              <a:t>là cửa ngõ thông ra thế giới, là “mặt tiền”, là nhân tố đảm bảo lợi thế địa - chiến lược trọng yếu của nước ta</a:t>
            </a:r>
            <a:r>
              <a:rPr lang="en-US" dirty="0" smtClean="0"/>
              <a:t>,</a:t>
            </a:r>
            <a:r>
              <a:rPr lang="en-US" baseline="0" dirty="0" smtClean="0"/>
              <a:t>  </a:t>
            </a:r>
            <a:r>
              <a:rPr lang="en-US" baseline="0" dirty="0" err="1" smtClean="0"/>
              <a:t>thời</a:t>
            </a:r>
            <a:r>
              <a:rPr lang="en-US" baseline="0" dirty="0" smtClean="0"/>
              <a:t> </a:t>
            </a:r>
            <a:r>
              <a:rPr lang="en-US" baseline="0" dirty="0" err="1" smtClean="0"/>
              <a:t>Pháp</a:t>
            </a:r>
            <a:r>
              <a:rPr lang="en-US" baseline="0" dirty="0" smtClean="0"/>
              <a:t> </a:t>
            </a:r>
            <a:r>
              <a:rPr lang="en-US" baseline="0" dirty="0" err="1" smtClean="0"/>
              <a:t>người</a:t>
            </a:r>
            <a:r>
              <a:rPr lang="en-US" baseline="0" dirty="0" smtClean="0"/>
              <a:t> ta </a:t>
            </a:r>
            <a:r>
              <a:rPr lang="en-US" baseline="0" dirty="0" err="1" smtClean="0"/>
              <a:t>ví</a:t>
            </a:r>
            <a:r>
              <a:rPr lang="en-US" baseline="0" dirty="0" smtClean="0"/>
              <a:t> von </a:t>
            </a:r>
            <a:r>
              <a:rPr lang="en-US" baseline="0" dirty="0" err="1" smtClean="0"/>
              <a:t>đường</a:t>
            </a:r>
            <a:r>
              <a:rPr lang="en-US" baseline="0" dirty="0" smtClean="0"/>
              <a:t> </a:t>
            </a:r>
            <a:r>
              <a:rPr lang="en-US" baseline="0" dirty="0" err="1" smtClean="0"/>
              <a:t>bờ</a:t>
            </a:r>
            <a:r>
              <a:rPr lang="en-US" baseline="0" dirty="0" smtClean="0"/>
              <a:t> </a:t>
            </a:r>
            <a:r>
              <a:rPr lang="en-US" baseline="0" dirty="0" err="1" smtClean="0"/>
              <a:t>biển</a:t>
            </a:r>
            <a:r>
              <a:rPr lang="en-US" baseline="0" dirty="0" smtClean="0"/>
              <a:t> </a:t>
            </a:r>
            <a:r>
              <a:rPr lang="en-US" baseline="0" dirty="0" err="1" smtClean="0"/>
              <a:t>nước</a:t>
            </a:r>
            <a:r>
              <a:rPr lang="en-US" baseline="0" dirty="0" smtClean="0"/>
              <a:t> ta </a:t>
            </a:r>
            <a:r>
              <a:rPr lang="en-US" baseline="0" dirty="0" err="1" smtClean="0"/>
              <a:t>là</a:t>
            </a:r>
            <a:r>
              <a:rPr lang="en-US" baseline="0" dirty="0" smtClean="0"/>
              <a:t> “</a:t>
            </a:r>
            <a:r>
              <a:rPr lang="en-US" baseline="0" dirty="0" err="1" smtClean="0"/>
              <a:t>hành</a:t>
            </a:r>
            <a:r>
              <a:rPr lang="en-US" baseline="0" dirty="0" smtClean="0"/>
              <a:t> </a:t>
            </a:r>
            <a:r>
              <a:rPr lang="en-US" baseline="0" dirty="0" err="1" smtClean="0"/>
              <a:t>lanh</a:t>
            </a:r>
            <a:r>
              <a:rPr lang="en-US" baseline="0" dirty="0" smtClean="0"/>
              <a:t> </a:t>
            </a:r>
            <a:r>
              <a:rPr lang="en-US" baseline="0" dirty="0" err="1" smtClean="0"/>
              <a:t>đông</a:t>
            </a:r>
            <a:r>
              <a:rPr lang="en-US" baseline="0" dirty="0" smtClean="0"/>
              <a:t> </a:t>
            </a:r>
            <a:r>
              <a:rPr lang="en-US" baseline="0" dirty="0" err="1" smtClean="0"/>
              <a:t>dương</a:t>
            </a:r>
            <a:r>
              <a:rPr lang="en-US" baseline="0" dirty="0" smtClean="0"/>
              <a:t>” </a:t>
            </a:r>
            <a:r>
              <a:rPr lang="en-US" b="1" baseline="0" dirty="0" err="1" smtClean="0"/>
              <a:t>ko</a:t>
            </a:r>
            <a:r>
              <a:rPr lang="en-US" b="1" baseline="0" dirty="0" smtClean="0"/>
              <a:t> </a:t>
            </a:r>
            <a:r>
              <a:rPr lang="en-US" b="1" baseline="0" dirty="0" err="1" smtClean="0"/>
              <a:t>có</a:t>
            </a:r>
            <a:r>
              <a:rPr lang="en-US" b="1" baseline="0" dirty="0" smtClean="0"/>
              <a:t> </a:t>
            </a:r>
            <a:r>
              <a:rPr lang="en-US" b="1" baseline="0" dirty="0" err="1" smtClean="0"/>
              <a:t>một</a:t>
            </a:r>
            <a:r>
              <a:rPr lang="en-US" b="1" baseline="0" dirty="0" smtClean="0"/>
              <a:t> </a:t>
            </a:r>
            <a:r>
              <a:rPr lang="en-US" b="1" baseline="0" dirty="0" err="1" smtClean="0"/>
              <a:t>quốc</a:t>
            </a:r>
            <a:r>
              <a:rPr lang="en-US" b="1" baseline="0" dirty="0" smtClean="0"/>
              <a:t> </a:t>
            </a:r>
            <a:r>
              <a:rPr lang="en-US" b="1" baseline="0" dirty="0" err="1" smtClean="0"/>
              <a:t>gia</a:t>
            </a:r>
            <a:r>
              <a:rPr lang="en-US" b="1" baseline="0" dirty="0" smtClean="0"/>
              <a:t> ĐNA </a:t>
            </a:r>
            <a:r>
              <a:rPr lang="en-US" b="1" baseline="0" dirty="0" err="1" smtClean="0"/>
              <a:t>nào</a:t>
            </a:r>
            <a:r>
              <a:rPr lang="en-US" b="1" baseline="0" dirty="0" smtClean="0"/>
              <a:t> </a:t>
            </a:r>
            <a:r>
              <a:rPr lang="en-US" b="1" baseline="0" dirty="0" err="1" smtClean="0"/>
              <a:t>mà</a:t>
            </a:r>
            <a:r>
              <a:rPr lang="en-US" b="1" baseline="0" dirty="0" smtClean="0"/>
              <a:t> </a:t>
            </a:r>
            <a:r>
              <a:rPr lang="en-US" b="1" baseline="0" dirty="0" err="1" smtClean="0"/>
              <a:t>môt</a:t>
            </a:r>
            <a:r>
              <a:rPr lang="en-US" b="1" baseline="0" dirty="0" smtClean="0"/>
              <a:t> </a:t>
            </a:r>
            <a:r>
              <a:rPr lang="en-US" b="1" baseline="0" dirty="0" err="1" smtClean="0"/>
              <a:t>mặt</a:t>
            </a:r>
            <a:r>
              <a:rPr lang="en-US" b="1" baseline="0" dirty="0" smtClean="0"/>
              <a:t> </a:t>
            </a:r>
            <a:r>
              <a:rPr lang="en-US" b="1" baseline="0" dirty="0" err="1" smtClean="0"/>
              <a:t>trải</a:t>
            </a:r>
            <a:r>
              <a:rPr lang="en-US" b="1" baseline="0" dirty="0" smtClean="0"/>
              <a:t> </a:t>
            </a:r>
            <a:r>
              <a:rPr lang="en-US" b="1" baseline="0" dirty="0" err="1" smtClean="0"/>
              <a:t>dài</a:t>
            </a:r>
            <a:r>
              <a:rPr lang="en-US" b="1" baseline="0" dirty="0" smtClean="0"/>
              <a:t> </a:t>
            </a:r>
            <a:r>
              <a:rPr lang="en-US" b="1" baseline="0" dirty="0" err="1" smtClean="0"/>
              <a:t>từ</a:t>
            </a:r>
            <a:r>
              <a:rPr lang="en-US" b="1" baseline="0" dirty="0" smtClean="0"/>
              <a:t> </a:t>
            </a:r>
            <a:r>
              <a:rPr lang="en-US" b="1" baseline="0" dirty="0" err="1" smtClean="0"/>
              <a:t>bắc</a:t>
            </a:r>
            <a:r>
              <a:rPr lang="en-US" b="1" baseline="0" dirty="0" smtClean="0"/>
              <a:t> </a:t>
            </a:r>
            <a:r>
              <a:rPr lang="en-US" b="1" baseline="0" dirty="0" err="1" smtClean="0"/>
              <a:t>tới</a:t>
            </a:r>
            <a:r>
              <a:rPr lang="en-US" b="1" baseline="0" dirty="0" smtClean="0"/>
              <a:t> Nam</a:t>
            </a:r>
            <a:r>
              <a:rPr lang="en-US" baseline="0" dirty="0" smtClean="0"/>
              <a:t> </a:t>
            </a:r>
            <a:r>
              <a:rPr lang="en-US" baseline="0" dirty="0" err="1" smtClean="0"/>
              <a:t>đều</a:t>
            </a:r>
            <a:r>
              <a:rPr lang="en-US" baseline="0" dirty="0" smtClean="0"/>
              <a:t> </a:t>
            </a:r>
            <a:r>
              <a:rPr lang="en-US" baseline="0" dirty="0" err="1" smtClean="0"/>
              <a:t>hướng</a:t>
            </a:r>
            <a:r>
              <a:rPr lang="en-US" baseline="0" dirty="0" smtClean="0"/>
              <a:t> </a:t>
            </a:r>
            <a:r>
              <a:rPr lang="en-US" baseline="0" dirty="0" err="1" smtClean="0"/>
              <a:t>ra</a:t>
            </a:r>
            <a:r>
              <a:rPr lang="en-US" baseline="0" dirty="0" smtClean="0"/>
              <a:t> </a:t>
            </a:r>
            <a:r>
              <a:rPr lang="en-US" baseline="0" dirty="0" err="1" smtClean="0"/>
              <a:t>biển</a:t>
            </a:r>
            <a:r>
              <a:rPr lang="en-US" baseline="0" dirty="0" smtClean="0"/>
              <a:t> </a:t>
            </a:r>
            <a:r>
              <a:rPr lang="en-US" baseline="0" dirty="0" err="1" smtClean="0"/>
              <a:t>như</a:t>
            </a:r>
            <a:r>
              <a:rPr lang="en-US" baseline="0" dirty="0" smtClean="0"/>
              <a:t> </a:t>
            </a:r>
            <a:r>
              <a:rPr lang="en-US" baseline="0" dirty="0" err="1" smtClean="0"/>
              <a:t>nước</a:t>
            </a:r>
            <a:r>
              <a:rPr lang="en-US" baseline="0" dirty="0" smtClean="0"/>
              <a:t> ta </a:t>
            </a:r>
            <a:r>
              <a:rPr lang="vi-VN" dirty="0" smtClean="0"/>
              <a:t>nhất là trong thời kỳ hội nhập kinh tế quốc tế. Biển Đông nằm án ngữ trên các tuyến hàng hải, hàng không huyết mạch của thế giới</a:t>
            </a:r>
            <a:endParaRPr lang="en-US" dirty="0" smtClean="0"/>
          </a:p>
          <a:p>
            <a:pPr marL="171450" indent="-171450">
              <a:buFont typeface="Wingdings" panose="05000000000000000000" pitchFamily="2" charset="2"/>
              <a:buChar char="Ø"/>
            </a:pPr>
            <a:r>
              <a:rPr lang="en-US" dirty="0" smtClean="0"/>
              <a:t>T</a:t>
            </a:r>
            <a:r>
              <a:rPr lang="vi-VN" dirty="0" smtClean="0"/>
              <a:t>hông thương </a:t>
            </a:r>
            <a:r>
              <a:rPr lang="vi-VN" b="1" dirty="0" smtClean="0"/>
              <a:t>giữa Ấn Độ Dương với Thái Bình Dương</a:t>
            </a:r>
            <a:r>
              <a:rPr lang="vi-VN" dirty="0" smtClean="0"/>
              <a:t>, </a:t>
            </a:r>
            <a:endParaRPr lang="en-US" dirty="0" smtClean="0"/>
          </a:p>
          <a:p>
            <a:pPr marL="171450" indent="-171450">
              <a:buFont typeface="Wingdings" panose="05000000000000000000" pitchFamily="2" charset="2"/>
              <a:buChar char="Ø"/>
            </a:pPr>
            <a:r>
              <a:rPr lang="vi-VN" dirty="0" smtClean="0"/>
              <a:t>giữa </a:t>
            </a:r>
            <a:r>
              <a:rPr lang="vi-VN" b="1" i="1" dirty="0" smtClean="0"/>
              <a:t>châu Âu, châu Phi</a:t>
            </a:r>
            <a:r>
              <a:rPr lang="vi-VN" dirty="0" smtClean="0"/>
              <a:t>, </a:t>
            </a:r>
            <a:endParaRPr lang="en-US" dirty="0" smtClean="0"/>
          </a:p>
          <a:p>
            <a:pPr marL="171450" indent="-171450">
              <a:buFont typeface="Wingdings" panose="05000000000000000000" pitchFamily="2" charset="2"/>
              <a:buChar char="Ø"/>
            </a:pPr>
            <a:r>
              <a:rPr lang="vi-VN" b="1" dirty="0" smtClean="0"/>
              <a:t>Trung Cận Đông với các nước Đông Nam á và Đông Bắc á</a:t>
            </a:r>
            <a:r>
              <a:rPr lang="vi-VN" dirty="0" smtClean="0"/>
              <a:t>. </a:t>
            </a:r>
            <a:r>
              <a:rPr lang="vi-VN" b="1" dirty="0" smtClean="0"/>
              <a:t>Biển Đông </a:t>
            </a:r>
            <a:endParaRPr lang="en-US" b="1" dirty="0" smtClean="0"/>
          </a:p>
          <a:p>
            <a:pPr marL="0" indent="0">
              <a:buFont typeface="Wingdings" panose="05000000000000000000" pitchFamily="2" charset="2"/>
              <a:buNone/>
            </a:pPr>
            <a:r>
              <a:rPr lang="en-US" b="1" dirty="0" smtClean="0">
                <a:sym typeface="Wingdings" panose="05000000000000000000" pitchFamily="2" charset="2"/>
              </a:rPr>
              <a:t></a:t>
            </a:r>
            <a:r>
              <a:rPr lang="vi-VN" b="1" dirty="0" smtClean="0"/>
              <a:t>là </a:t>
            </a:r>
            <a:r>
              <a:rPr lang="en-US" b="1" dirty="0" err="1" smtClean="0"/>
              <a:t>khu</a:t>
            </a:r>
            <a:r>
              <a:rPr lang="en-US" b="1" dirty="0" smtClean="0"/>
              <a:t> </a:t>
            </a:r>
            <a:r>
              <a:rPr lang="en-US" b="1" dirty="0" err="1" smtClean="0"/>
              <a:t>vực</a:t>
            </a:r>
            <a:r>
              <a:rPr lang="en-US" b="1" baseline="0" dirty="0" smtClean="0"/>
              <a:t> </a:t>
            </a:r>
            <a:r>
              <a:rPr lang="en-US" b="1" baseline="0" dirty="0" err="1" smtClean="0"/>
              <a:t>có</a:t>
            </a:r>
            <a:r>
              <a:rPr lang="en-US" b="1" baseline="0" dirty="0" smtClean="0"/>
              <a:t> </a:t>
            </a:r>
            <a:r>
              <a:rPr lang="en-US" b="1" baseline="0" dirty="0" err="1" smtClean="0"/>
              <a:t>nhiều</a:t>
            </a:r>
            <a:r>
              <a:rPr lang="en-US" b="1" baseline="0" dirty="0" smtClean="0"/>
              <a:t> </a:t>
            </a:r>
            <a:r>
              <a:rPr lang="en-US" b="1" baseline="0" dirty="0" err="1" smtClean="0"/>
              <a:t>tuyến</a:t>
            </a:r>
            <a:r>
              <a:rPr lang="vi-VN" b="1" dirty="0" smtClean="0"/>
              <a:t> đường biển </a:t>
            </a:r>
            <a:r>
              <a:rPr lang="en-US" b="1" dirty="0" err="1" smtClean="0"/>
              <a:t>đi</a:t>
            </a:r>
            <a:r>
              <a:rPr lang="en-US" b="1" baseline="0" dirty="0" smtClean="0"/>
              <a:t> qua </a:t>
            </a:r>
            <a:r>
              <a:rPr lang="en-US" b="1" baseline="0" dirty="0" err="1" smtClean="0"/>
              <a:t>xếp</a:t>
            </a:r>
            <a:r>
              <a:rPr lang="en-US" b="1" baseline="0" dirty="0" smtClean="0"/>
              <a:t> </a:t>
            </a:r>
            <a:r>
              <a:rPr lang="en-US" b="1" baseline="0" dirty="0" err="1" smtClean="0"/>
              <a:t>vào</a:t>
            </a:r>
            <a:r>
              <a:rPr lang="en-US" b="1" baseline="0" dirty="0" smtClean="0"/>
              <a:t> </a:t>
            </a:r>
            <a:r>
              <a:rPr lang="en-US" b="1" baseline="0" dirty="0" err="1" smtClean="0"/>
              <a:t>loại</a:t>
            </a:r>
            <a:r>
              <a:rPr lang="en-US" b="1" baseline="0" dirty="0" smtClean="0"/>
              <a:t> </a:t>
            </a:r>
            <a:r>
              <a:rPr lang="vi-VN" b="1" dirty="0" smtClean="0"/>
              <a:t>nhộn nhị</a:t>
            </a:r>
            <a:r>
              <a:rPr lang="en-US" b="1" dirty="0" smtClean="0"/>
              <a:t>p</a:t>
            </a:r>
            <a:r>
              <a:rPr lang="vi-VN" b="1" dirty="0" smtClean="0"/>
              <a:t> thứ 2 trên thế giới</a:t>
            </a:r>
            <a:r>
              <a:rPr lang="vi-VN" dirty="0" smtClean="0"/>
              <a:t>, trung bình mỗi ngày </a:t>
            </a:r>
            <a:r>
              <a:rPr lang="vi-VN" b="1" dirty="0" smtClean="0"/>
              <a:t>có 250 - 300 tàu biển </a:t>
            </a:r>
            <a:r>
              <a:rPr lang="vi-VN" dirty="0" smtClean="0"/>
              <a:t>qua lại Biển Đông.</a:t>
            </a:r>
            <a:endParaRPr lang="en-US" dirty="0" smtClean="0"/>
          </a:p>
          <a:p>
            <a:pPr marL="171450" indent="-171450">
              <a:buFont typeface="Wingdings" panose="05000000000000000000" pitchFamily="2" charset="2"/>
              <a:buChar char="Ø"/>
            </a:pPr>
            <a:r>
              <a:rPr lang="vi-VN" dirty="0" smtClean="0"/>
              <a:t>diện tích vùng biển Việt Nam bao gồm: Nội thủy, lãnh hải 226.000 km2 và vùng đặc quyền kinh tế hơn 1 triệu km2</a:t>
            </a:r>
            <a:endParaRPr lang="en-US" dirty="0" smtClean="0"/>
          </a:p>
          <a:p>
            <a:pPr marL="0" indent="0">
              <a:buFont typeface="Wingdings" panose="05000000000000000000" pitchFamily="2" charset="2"/>
              <a:buNone/>
            </a:pPr>
            <a:r>
              <a:rPr lang="en-US" dirty="0" smtClean="0"/>
              <a:t>	</a:t>
            </a:r>
            <a:r>
              <a:rPr lang="vi-VN" b="1" dirty="0" smtClean="0"/>
              <a:t>Mỗi ngày có khoảng từ 250 - 300 </a:t>
            </a:r>
            <a:r>
              <a:rPr lang="en-US" b="1" dirty="0" smtClean="0"/>
              <a:t> </a:t>
            </a:r>
            <a:r>
              <a:rPr lang="en-US" b="1" dirty="0" err="1" smtClean="0"/>
              <a:t>tàu</a:t>
            </a:r>
            <a:r>
              <a:rPr lang="en-US" b="1" baseline="0" dirty="0" smtClean="0"/>
              <a:t> </a:t>
            </a:r>
            <a:r>
              <a:rPr lang="vi-VN" dirty="0" smtClean="0"/>
              <a:t>các loại qua lại biển Đông, trong đó có khoảng </a:t>
            </a:r>
            <a:r>
              <a:rPr lang="vi-VN" b="1" dirty="0" smtClean="0"/>
              <a:t>50% là tàu </a:t>
            </a:r>
            <a:r>
              <a:rPr lang="vi-VN" dirty="0" smtClean="0"/>
              <a:t>có trọng tải trên 5.000 tấn, hơn </a:t>
            </a:r>
            <a:r>
              <a:rPr lang="vi-VN" b="1" dirty="0" smtClean="0"/>
              <a:t>10% là tàu có trọng tải từ 30.000 tấn </a:t>
            </a:r>
            <a:r>
              <a:rPr lang="vi-VN" dirty="0" smtClean="0"/>
              <a:t>trở lên. </a:t>
            </a:r>
            <a:endParaRPr lang="en-US" dirty="0" smtClean="0"/>
          </a:p>
          <a:p>
            <a:r>
              <a:rPr lang="en-US" b="1" dirty="0" err="1" smtClean="0"/>
              <a:t>Tr</a:t>
            </a:r>
            <a:r>
              <a:rPr lang="vi-VN" b="1" dirty="0" smtClean="0"/>
              <a:t>ong khu vực Đông Nam Á có khoảng 536 cảng biển, trong đó có hai cảng vào loại lớn và hiện đại nhất đó là cảng Singapore và Hongkong</a:t>
            </a:r>
            <a:r>
              <a:rPr lang="vi-VN" dirty="0" smtClean="0"/>
              <a:t>. </a:t>
            </a:r>
            <a:endParaRPr lang="en-US" dirty="0" smtClean="0"/>
          </a:p>
          <a:p>
            <a:pPr marL="0" marR="0" indent="0" algn="l" defTabSz="914400" rtl="0" eaLnBrk="1" fontAlgn="auto" latinLnBrk="0" hangingPunct="1">
              <a:lnSpc>
                <a:spcPct val="100000"/>
              </a:lnSpc>
              <a:spcBef>
                <a:spcPts val="0"/>
              </a:spcBef>
              <a:spcAft>
                <a:spcPts val="0"/>
              </a:spcAft>
              <a:buClrTx/>
              <a:buSzTx/>
              <a:buFontTx/>
              <a:buNone/>
              <a:tabLst/>
              <a:defRPr/>
            </a:pPr>
            <a:r>
              <a:rPr lang="vi-VN" dirty="0" smtClean="0"/>
              <a:t>Thương mại và công nghiệp hàng hải ngày càng gia tăng ở khu vực. Nhiều nước khu vực Đông Á có nền kinh tế phụ thuộc sống còn vào con đường biển này như Nhật Bản, Hàn Quốc, Đài Loan, Singapore và cả Trung Quốc. Đây là mạch đường thiết yếu vận chuyển dầu và các nguồn tài nguyên thương mại từ Trung cận Đông và Đông Nam Á tới Nhật Bản, Hàn Quốc và Trung Quốc.</a:t>
            </a:r>
            <a:endParaRPr lang="en-US" dirty="0" smtClean="0"/>
          </a:p>
          <a:p>
            <a:endParaRPr lang="en-US" dirty="0"/>
          </a:p>
        </p:txBody>
      </p:sp>
      <p:sp>
        <p:nvSpPr>
          <p:cNvPr id="4" name="Slide Number Placeholder 3"/>
          <p:cNvSpPr>
            <a:spLocks noGrp="1"/>
          </p:cNvSpPr>
          <p:nvPr>
            <p:ph type="sldNum" sz="quarter" idx="10"/>
          </p:nvPr>
        </p:nvSpPr>
        <p:spPr/>
        <p:txBody>
          <a:bodyPr/>
          <a:lstStyle/>
          <a:p>
            <a:fld id="{CBE40377-7959-44A3-9E3A-A2263C614A7F}" type="slidenum">
              <a:rPr lang="en-US" smtClean="0"/>
              <a:t>11</a:t>
            </a:fld>
            <a:endParaRPr lang="en-US"/>
          </a:p>
        </p:txBody>
      </p:sp>
    </p:spTree>
    <p:extLst>
      <p:ext uri="{BB962C8B-B14F-4D97-AF65-F5344CB8AC3E}">
        <p14:creationId xmlns:p14="http://schemas.microsoft.com/office/powerpoint/2010/main" val="2344751602"/>
      </p:ext>
    </p:extLst>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sz="1200" b="1" kern="1200" dirty="0" err="1" smtClean="0">
                <a:solidFill>
                  <a:schemeClr val="tx1"/>
                </a:solidFill>
                <a:effectLst/>
                <a:latin typeface="+mn-lt"/>
                <a:ea typeface="+mn-ea"/>
                <a:cs typeface="+mn-cs"/>
              </a:rPr>
              <a:t>Cảng</a:t>
            </a:r>
            <a:r>
              <a:rPr lang="en-US" sz="1200" b="1" kern="1200" dirty="0" smtClean="0">
                <a:solidFill>
                  <a:schemeClr val="tx1"/>
                </a:solidFill>
                <a:effectLst/>
                <a:latin typeface="+mn-lt"/>
                <a:ea typeface="+mn-ea"/>
                <a:cs typeface="+mn-cs"/>
              </a:rPr>
              <a:t> </a:t>
            </a:r>
            <a:r>
              <a:rPr lang="en-US" sz="1200" b="1" kern="1200" dirty="0" err="1" smtClean="0">
                <a:solidFill>
                  <a:schemeClr val="tx1"/>
                </a:solidFill>
                <a:effectLst/>
                <a:latin typeface="+mn-lt"/>
                <a:ea typeface="+mn-ea"/>
                <a:cs typeface="+mn-cs"/>
              </a:rPr>
              <a:t>Chính</a:t>
            </a:r>
            <a:r>
              <a:rPr lang="en-US" sz="1200" b="1" kern="1200" dirty="0" smtClean="0">
                <a:solidFill>
                  <a:schemeClr val="tx1"/>
                </a:solidFill>
                <a:effectLst/>
                <a:latin typeface="+mn-lt"/>
                <a:ea typeface="+mn-ea"/>
                <a:cs typeface="+mn-cs"/>
              </a:rPr>
              <a:t> </a:t>
            </a:r>
            <a:r>
              <a:rPr lang="en-US" sz="1200" b="1" kern="1200" dirty="0" err="1" smtClean="0">
                <a:solidFill>
                  <a:schemeClr val="tx1"/>
                </a:solidFill>
                <a:effectLst/>
                <a:latin typeface="+mn-lt"/>
                <a:ea typeface="+mn-ea"/>
                <a:cs typeface="+mn-cs"/>
              </a:rPr>
              <a:t>Châu</a:t>
            </a:r>
            <a:r>
              <a:rPr lang="en-US" sz="1200" b="1" kern="1200" dirty="0" smtClean="0">
                <a:solidFill>
                  <a:schemeClr val="tx1"/>
                </a:solidFill>
                <a:effectLst/>
                <a:latin typeface="+mn-lt"/>
                <a:ea typeface="+mn-ea"/>
                <a:cs typeface="+mn-cs"/>
              </a:rPr>
              <a:t> </a:t>
            </a:r>
            <a:r>
              <a:rPr lang="en-US" sz="1200" b="1" kern="1200" dirty="0" err="1" smtClean="0">
                <a:solidFill>
                  <a:schemeClr val="tx1"/>
                </a:solidFill>
                <a:effectLst/>
                <a:latin typeface="+mn-lt"/>
                <a:ea typeface="+mn-ea"/>
                <a:cs typeface="+mn-cs"/>
              </a:rPr>
              <a:t>Âu</a:t>
            </a:r>
            <a:r>
              <a:rPr lang="en-US" sz="1200" kern="1200" dirty="0" smtClean="0">
                <a:solidFill>
                  <a:schemeClr val="tx1"/>
                </a:solidFill>
                <a:effectLst/>
                <a:latin typeface="+mn-lt"/>
                <a:ea typeface="+mn-ea"/>
                <a:cs typeface="+mn-cs"/>
              </a:rPr>
              <a:t>: Hamburg/</a:t>
            </a:r>
            <a:r>
              <a:rPr lang="en-US" sz="1200" kern="1200" dirty="0" err="1" smtClean="0">
                <a:solidFill>
                  <a:schemeClr val="tx1"/>
                </a:solidFill>
                <a:effectLst/>
                <a:latin typeface="+mn-lt"/>
                <a:ea typeface="+mn-ea"/>
                <a:cs typeface="+mn-cs"/>
              </a:rPr>
              <a:t>Leharve</a:t>
            </a:r>
            <a:r>
              <a:rPr lang="en-US" sz="1200" kern="1200" dirty="0" smtClean="0">
                <a:solidFill>
                  <a:schemeClr val="tx1"/>
                </a:solidFill>
                <a:effectLst/>
                <a:latin typeface="+mn-lt"/>
                <a:ea typeface="+mn-ea"/>
                <a:cs typeface="+mn-cs"/>
              </a:rPr>
              <a:t>/Rotterdam/</a:t>
            </a:r>
            <a:r>
              <a:rPr lang="en-US" sz="1200" kern="1200" dirty="0" err="1" smtClean="0">
                <a:solidFill>
                  <a:schemeClr val="tx1"/>
                </a:solidFill>
                <a:effectLst/>
                <a:latin typeface="+mn-lt"/>
                <a:ea typeface="+mn-ea"/>
                <a:cs typeface="+mn-cs"/>
              </a:rPr>
              <a:t>Anwerp</a:t>
            </a:r>
            <a:r>
              <a:rPr lang="en-US" sz="1200" kern="1200" dirty="0" smtClean="0">
                <a:solidFill>
                  <a:schemeClr val="tx1"/>
                </a:solidFill>
                <a:effectLst/>
                <a:latin typeface="+mn-lt"/>
                <a:ea typeface="+mn-ea"/>
                <a:cs typeface="+mn-cs"/>
              </a:rPr>
              <a:t>/</a:t>
            </a:r>
            <a:r>
              <a:rPr lang="en-US" sz="1200" kern="1200" dirty="0" err="1" smtClean="0">
                <a:solidFill>
                  <a:schemeClr val="tx1"/>
                </a:solidFill>
                <a:effectLst/>
                <a:latin typeface="+mn-lt"/>
                <a:ea typeface="+mn-ea"/>
                <a:cs typeface="+mn-cs"/>
              </a:rPr>
              <a:t>Felixtowe</a:t>
            </a:r>
            <a:r>
              <a:rPr lang="en-US" sz="1200" kern="1200" dirty="0" smtClean="0">
                <a:solidFill>
                  <a:schemeClr val="tx1"/>
                </a:solidFill>
                <a:effectLst/>
                <a:latin typeface="+mn-lt"/>
                <a:ea typeface="+mn-ea"/>
                <a:cs typeface="+mn-cs"/>
              </a:rPr>
              <a:t>/</a:t>
            </a:r>
            <a:r>
              <a:rPr lang="en-US" sz="1200" kern="1200" dirty="0" err="1" smtClean="0">
                <a:solidFill>
                  <a:schemeClr val="tx1"/>
                </a:solidFill>
                <a:effectLst/>
                <a:latin typeface="+mn-lt"/>
                <a:ea typeface="+mn-ea"/>
                <a:cs typeface="+mn-cs"/>
              </a:rPr>
              <a:t>Zeebruge</a:t>
            </a:r>
            <a:r>
              <a:rPr lang="en-US" sz="1200" kern="1200" dirty="0" smtClean="0">
                <a:solidFill>
                  <a:schemeClr val="tx1"/>
                </a:solidFill>
                <a:effectLst/>
                <a:latin typeface="+mn-lt"/>
                <a:ea typeface="+mn-ea"/>
                <a:cs typeface="+mn-cs"/>
              </a:rPr>
              <a:t> ...</a:t>
            </a:r>
            <a:br>
              <a:rPr lang="en-US" sz="1200" kern="1200" dirty="0" smtClean="0">
                <a:solidFill>
                  <a:schemeClr val="tx1"/>
                </a:solidFill>
                <a:effectLst/>
                <a:latin typeface="+mn-lt"/>
                <a:ea typeface="+mn-ea"/>
                <a:cs typeface="+mn-cs"/>
              </a:rPr>
            </a:br>
            <a:endParaRPr lang="en-US" dirty="0" smtClean="0">
              <a:effectLst/>
            </a:endParaRPr>
          </a:p>
          <a:p>
            <a:r>
              <a:rPr lang="en-US" sz="1200" b="1" kern="1200" dirty="0" err="1" smtClean="0">
                <a:solidFill>
                  <a:schemeClr val="tx1"/>
                </a:solidFill>
                <a:effectLst/>
                <a:latin typeface="+mn-lt"/>
                <a:ea typeface="+mn-ea"/>
                <a:cs typeface="+mn-cs"/>
              </a:rPr>
              <a:t>Cảng</a:t>
            </a:r>
            <a:r>
              <a:rPr lang="en-US" sz="1200" b="1" kern="1200" dirty="0" smtClean="0">
                <a:solidFill>
                  <a:schemeClr val="tx1"/>
                </a:solidFill>
                <a:effectLst/>
                <a:latin typeface="+mn-lt"/>
                <a:ea typeface="+mn-ea"/>
                <a:cs typeface="+mn-cs"/>
              </a:rPr>
              <a:t> </a:t>
            </a:r>
            <a:r>
              <a:rPr lang="en-US" sz="1200" b="1" kern="1200" dirty="0" err="1" smtClean="0">
                <a:solidFill>
                  <a:schemeClr val="tx1"/>
                </a:solidFill>
                <a:effectLst/>
                <a:latin typeface="+mn-lt"/>
                <a:ea typeface="+mn-ea"/>
                <a:cs typeface="+mn-cs"/>
              </a:rPr>
              <a:t>Chính</a:t>
            </a:r>
            <a:r>
              <a:rPr lang="en-US" sz="1200" b="1" kern="1200" dirty="0" smtClean="0">
                <a:solidFill>
                  <a:schemeClr val="tx1"/>
                </a:solidFill>
                <a:effectLst/>
                <a:latin typeface="+mn-lt"/>
                <a:ea typeface="+mn-ea"/>
                <a:cs typeface="+mn-cs"/>
              </a:rPr>
              <a:t> </a:t>
            </a:r>
            <a:r>
              <a:rPr lang="en-US" sz="1200" b="1" kern="1200" dirty="0" err="1" smtClean="0">
                <a:solidFill>
                  <a:schemeClr val="tx1"/>
                </a:solidFill>
                <a:effectLst/>
                <a:latin typeface="+mn-lt"/>
                <a:ea typeface="+mn-ea"/>
                <a:cs typeface="+mn-cs"/>
              </a:rPr>
              <a:t>Hoa</a:t>
            </a:r>
            <a:r>
              <a:rPr lang="en-US" sz="1200" b="1" kern="1200" dirty="0" smtClean="0">
                <a:solidFill>
                  <a:schemeClr val="tx1"/>
                </a:solidFill>
                <a:effectLst/>
                <a:latin typeface="+mn-lt"/>
                <a:ea typeface="+mn-ea"/>
                <a:cs typeface="+mn-cs"/>
              </a:rPr>
              <a:t> </a:t>
            </a:r>
            <a:r>
              <a:rPr lang="en-US" sz="1200" b="1" kern="1200" dirty="0" err="1" smtClean="0">
                <a:solidFill>
                  <a:schemeClr val="tx1"/>
                </a:solidFill>
                <a:effectLst/>
                <a:latin typeface="+mn-lt"/>
                <a:ea typeface="+mn-ea"/>
                <a:cs typeface="+mn-cs"/>
              </a:rPr>
              <a:t>Kỳ</a:t>
            </a:r>
            <a:r>
              <a:rPr lang="en-US" sz="1200" kern="1200" dirty="0" smtClean="0">
                <a:solidFill>
                  <a:schemeClr val="tx1"/>
                </a:solidFill>
                <a:effectLst/>
                <a:latin typeface="+mn-lt"/>
                <a:ea typeface="+mn-ea"/>
                <a:cs typeface="+mn-cs"/>
              </a:rPr>
              <a:t>: Los Angeles/Long Beach/ Oak Land/New York/Savanah/Chicago...</a:t>
            </a:r>
            <a:endParaRPr lang="en-US" dirty="0" smtClean="0">
              <a:effectLst/>
            </a:endParaRPr>
          </a:p>
          <a:p>
            <a:r>
              <a:rPr lang="en-US" sz="1200" b="1" kern="1200" dirty="0" err="1" smtClean="0">
                <a:solidFill>
                  <a:schemeClr val="tx1"/>
                </a:solidFill>
                <a:effectLst/>
                <a:latin typeface="+mn-lt"/>
                <a:ea typeface="+mn-ea"/>
                <a:cs typeface="+mn-cs"/>
              </a:rPr>
              <a:t>Khu</a:t>
            </a:r>
            <a:r>
              <a:rPr lang="en-US" sz="1200" b="1" kern="1200" dirty="0" smtClean="0">
                <a:solidFill>
                  <a:schemeClr val="tx1"/>
                </a:solidFill>
                <a:effectLst/>
                <a:latin typeface="+mn-lt"/>
                <a:ea typeface="+mn-ea"/>
                <a:cs typeface="+mn-cs"/>
              </a:rPr>
              <a:t> </a:t>
            </a:r>
            <a:r>
              <a:rPr lang="en-US" sz="1200" b="1" kern="1200" dirty="0" err="1" smtClean="0">
                <a:solidFill>
                  <a:schemeClr val="tx1"/>
                </a:solidFill>
                <a:effectLst/>
                <a:latin typeface="+mn-lt"/>
                <a:ea typeface="+mn-ea"/>
                <a:cs typeface="+mn-cs"/>
              </a:rPr>
              <a:t>vực</a:t>
            </a:r>
            <a:r>
              <a:rPr lang="en-US" sz="1200" b="1" kern="1200" dirty="0" smtClean="0">
                <a:solidFill>
                  <a:schemeClr val="tx1"/>
                </a:solidFill>
                <a:effectLst/>
                <a:latin typeface="+mn-lt"/>
                <a:ea typeface="+mn-ea"/>
                <a:cs typeface="+mn-cs"/>
              </a:rPr>
              <a:t> </a:t>
            </a:r>
            <a:r>
              <a:rPr lang="en-US" sz="1200" b="1" kern="1200" dirty="0" err="1" smtClean="0">
                <a:solidFill>
                  <a:schemeClr val="tx1"/>
                </a:solidFill>
                <a:effectLst/>
                <a:latin typeface="+mn-lt"/>
                <a:ea typeface="+mn-ea"/>
                <a:cs typeface="+mn-cs"/>
              </a:rPr>
              <a:t>Trung</a:t>
            </a:r>
            <a:r>
              <a:rPr lang="en-US" sz="1200" b="1" kern="1200" dirty="0" smtClean="0">
                <a:solidFill>
                  <a:schemeClr val="tx1"/>
                </a:solidFill>
                <a:effectLst/>
                <a:latin typeface="+mn-lt"/>
                <a:ea typeface="+mn-ea"/>
                <a:cs typeface="+mn-cs"/>
              </a:rPr>
              <a:t> - Nam </a:t>
            </a:r>
            <a:r>
              <a:rPr lang="en-US" sz="1200" b="1" kern="1200" dirty="0" err="1" smtClean="0">
                <a:solidFill>
                  <a:schemeClr val="tx1"/>
                </a:solidFill>
                <a:effectLst/>
                <a:latin typeface="+mn-lt"/>
                <a:ea typeface="+mn-ea"/>
                <a:cs typeface="+mn-cs"/>
              </a:rPr>
              <a:t>Mỹ</a:t>
            </a:r>
            <a:r>
              <a:rPr lang="en-US" sz="1200" kern="1200" dirty="0" err="1" smtClean="0">
                <a:solidFill>
                  <a:schemeClr val="tx1"/>
                </a:solidFill>
                <a:effectLst/>
                <a:latin typeface="+mn-lt"/>
                <a:ea typeface="+mn-ea"/>
                <a:cs typeface="+mn-cs"/>
              </a:rPr>
              <a:t>:Panama</a:t>
            </a:r>
            <a:r>
              <a:rPr lang="en-US" sz="1200" kern="1200" dirty="0" smtClean="0">
                <a:solidFill>
                  <a:schemeClr val="tx1"/>
                </a:solidFill>
                <a:effectLst/>
                <a:latin typeface="+mn-lt"/>
                <a:ea typeface="+mn-ea"/>
                <a:cs typeface="+mn-cs"/>
              </a:rPr>
              <a:t>/Callao/San Vincente/Santiago/Rio De Janeiro...</a:t>
            </a:r>
            <a:br>
              <a:rPr lang="en-US" sz="1200" kern="1200" dirty="0" smtClean="0">
                <a:solidFill>
                  <a:schemeClr val="tx1"/>
                </a:solidFill>
                <a:effectLst/>
                <a:latin typeface="+mn-lt"/>
                <a:ea typeface="+mn-ea"/>
                <a:cs typeface="+mn-cs"/>
              </a:rPr>
            </a:br>
            <a:endParaRPr lang="en-US" dirty="0" smtClean="0">
              <a:effectLst/>
            </a:endParaRPr>
          </a:p>
          <a:p>
            <a:r>
              <a:rPr lang="en-US" sz="1200" b="1" kern="1200" dirty="0" smtClean="0">
                <a:solidFill>
                  <a:schemeClr val="tx1"/>
                </a:solidFill>
                <a:effectLst/>
                <a:latin typeface="+mn-lt"/>
                <a:ea typeface="+mn-ea"/>
                <a:cs typeface="+mn-cs"/>
              </a:rPr>
              <a:t>Nam Phi, </a:t>
            </a:r>
            <a:r>
              <a:rPr lang="en-US" sz="1200" b="1" kern="1200" dirty="0" err="1" smtClean="0">
                <a:solidFill>
                  <a:schemeClr val="tx1"/>
                </a:solidFill>
                <a:effectLst/>
                <a:latin typeface="+mn-lt"/>
                <a:ea typeface="+mn-ea"/>
                <a:cs typeface="+mn-cs"/>
              </a:rPr>
              <a:t>Trung</a:t>
            </a:r>
            <a:r>
              <a:rPr lang="en-US" sz="1200" b="1" kern="1200" dirty="0" smtClean="0">
                <a:solidFill>
                  <a:schemeClr val="tx1"/>
                </a:solidFill>
                <a:effectLst/>
                <a:latin typeface="+mn-lt"/>
                <a:ea typeface="+mn-ea"/>
                <a:cs typeface="+mn-cs"/>
              </a:rPr>
              <a:t> - </a:t>
            </a:r>
            <a:r>
              <a:rPr lang="en-US" sz="1200" b="1" kern="1200" dirty="0" err="1" smtClean="0">
                <a:solidFill>
                  <a:schemeClr val="tx1"/>
                </a:solidFill>
                <a:effectLst/>
                <a:latin typeface="+mn-lt"/>
                <a:ea typeface="+mn-ea"/>
                <a:cs typeface="+mn-cs"/>
              </a:rPr>
              <a:t>Bắc</a:t>
            </a:r>
            <a:r>
              <a:rPr lang="en-US" sz="1200" b="1" kern="1200" dirty="0" smtClean="0">
                <a:solidFill>
                  <a:schemeClr val="tx1"/>
                </a:solidFill>
                <a:effectLst/>
                <a:latin typeface="+mn-lt"/>
                <a:ea typeface="+mn-ea"/>
                <a:cs typeface="+mn-cs"/>
              </a:rPr>
              <a:t> Phi</a:t>
            </a:r>
            <a:r>
              <a:rPr lang="en-US" sz="1200" kern="1200" dirty="0" smtClean="0">
                <a:solidFill>
                  <a:schemeClr val="tx1"/>
                </a:solidFill>
                <a:effectLst/>
                <a:latin typeface="+mn-lt"/>
                <a:ea typeface="+mn-ea"/>
                <a:cs typeface="+mn-cs"/>
              </a:rPr>
              <a:t>: </a:t>
            </a:r>
            <a:r>
              <a:rPr lang="en-US" sz="1200" kern="1200" dirty="0" err="1" smtClean="0">
                <a:solidFill>
                  <a:schemeClr val="tx1"/>
                </a:solidFill>
                <a:effectLst/>
                <a:latin typeface="+mn-lt"/>
                <a:ea typeface="+mn-ea"/>
                <a:cs typeface="+mn-cs"/>
              </a:rPr>
              <a:t>Capetowe</a:t>
            </a:r>
            <a:r>
              <a:rPr lang="en-US" sz="1200" kern="1200" dirty="0" smtClean="0">
                <a:solidFill>
                  <a:schemeClr val="tx1"/>
                </a:solidFill>
                <a:effectLst/>
                <a:latin typeface="+mn-lt"/>
                <a:ea typeface="+mn-ea"/>
                <a:cs typeface="+mn-cs"/>
              </a:rPr>
              <a:t>/Durban/Port Elizabeth/Luanda/Douala/Casablanca...</a:t>
            </a:r>
            <a:br>
              <a:rPr lang="en-US" sz="1200" kern="1200" dirty="0" smtClean="0">
                <a:solidFill>
                  <a:schemeClr val="tx1"/>
                </a:solidFill>
                <a:effectLst/>
                <a:latin typeface="+mn-lt"/>
                <a:ea typeface="+mn-ea"/>
                <a:cs typeface="+mn-cs"/>
              </a:rPr>
            </a:br>
            <a:endParaRPr lang="en-US" dirty="0" smtClean="0">
              <a:effectLst/>
            </a:endParaRPr>
          </a:p>
          <a:p>
            <a:r>
              <a:rPr lang="en-US" sz="1200" b="1" kern="1200" dirty="0" smtClean="0">
                <a:solidFill>
                  <a:schemeClr val="tx1"/>
                </a:solidFill>
                <a:effectLst/>
                <a:latin typeface="+mn-lt"/>
                <a:ea typeface="+mn-ea"/>
                <a:cs typeface="+mn-cs"/>
              </a:rPr>
              <a:t>Australia</a:t>
            </a:r>
            <a:r>
              <a:rPr lang="en-US" sz="1200" kern="1200" dirty="0" smtClean="0">
                <a:solidFill>
                  <a:schemeClr val="tx1"/>
                </a:solidFill>
                <a:effectLst/>
                <a:latin typeface="+mn-lt"/>
                <a:ea typeface="+mn-ea"/>
                <a:cs typeface="+mn-cs"/>
              </a:rPr>
              <a:t>: Melbourne/Sydney/Adelaide/Brisbane/Perth/Auckland/Christchurch...</a:t>
            </a:r>
            <a:br>
              <a:rPr lang="en-US" sz="1200" kern="1200" dirty="0" smtClean="0">
                <a:solidFill>
                  <a:schemeClr val="tx1"/>
                </a:solidFill>
                <a:effectLst/>
                <a:latin typeface="+mn-lt"/>
                <a:ea typeface="+mn-ea"/>
                <a:cs typeface="+mn-cs"/>
              </a:rPr>
            </a:br>
            <a:endParaRPr lang="en-US" dirty="0" smtClean="0">
              <a:effectLst/>
            </a:endParaRPr>
          </a:p>
          <a:p>
            <a:r>
              <a:rPr lang="en-US" sz="1200" b="1" kern="1200" dirty="0" err="1" smtClean="0">
                <a:solidFill>
                  <a:schemeClr val="tx1"/>
                </a:solidFill>
                <a:effectLst/>
                <a:latin typeface="+mn-lt"/>
                <a:ea typeface="+mn-ea"/>
                <a:cs typeface="+mn-cs"/>
              </a:rPr>
              <a:t>Trung</a:t>
            </a:r>
            <a:r>
              <a:rPr lang="en-US" sz="1200" b="1" kern="1200" dirty="0" smtClean="0">
                <a:solidFill>
                  <a:schemeClr val="tx1"/>
                </a:solidFill>
                <a:effectLst/>
                <a:latin typeface="+mn-lt"/>
                <a:ea typeface="+mn-ea"/>
                <a:cs typeface="+mn-cs"/>
              </a:rPr>
              <a:t> </a:t>
            </a:r>
            <a:r>
              <a:rPr lang="en-US" sz="1200" b="1" kern="1200" dirty="0" err="1" smtClean="0">
                <a:solidFill>
                  <a:schemeClr val="tx1"/>
                </a:solidFill>
                <a:effectLst/>
                <a:latin typeface="+mn-lt"/>
                <a:ea typeface="+mn-ea"/>
                <a:cs typeface="+mn-cs"/>
              </a:rPr>
              <a:t>Quốc</a:t>
            </a:r>
            <a:r>
              <a:rPr lang="en-US" sz="1200" kern="1200" dirty="0" smtClean="0">
                <a:solidFill>
                  <a:schemeClr val="tx1"/>
                </a:solidFill>
                <a:effectLst/>
                <a:latin typeface="+mn-lt"/>
                <a:ea typeface="+mn-ea"/>
                <a:cs typeface="+mn-cs"/>
              </a:rPr>
              <a:t>: Shanghai, Ningbo, Shenzhen, </a:t>
            </a:r>
            <a:r>
              <a:rPr lang="en-US" sz="1200" kern="1200" dirty="0" err="1" smtClean="0">
                <a:solidFill>
                  <a:schemeClr val="tx1"/>
                </a:solidFill>
                <a:effectLst/>
                <a:latin typeface="+mn-lt"/>
                <a:ea typeface="+mn-ea"/>
                <a:cs typeface="+mn-cs"/>
              </a:rPr>
              <a:t>Shekou</a:t>
            </a:r>
            <a:r>
              <a:rPr lang="en-US" sz="1200" kern="1200" dirty="0" smtClean="0">
                <a:solidFill>
                  <a:schemeClr val="tx1"/>
                </a:solidFill>
                <a:effectLst/>
                <a:latin typeface="+mn-lt"/>
                <a:ea typeface="+mn-ea"/>
                <a:cs typeface="+mn-cs"/>
              </a:rPr>
              <a:t>, Qingdao, Xiamen, Tianjin, Dalian...</a:t>
            </a:r>
            <a:endParaRPr lang="en-US" dirty="0" smtClean="0">
              <a:effectLst/>
            </a:endParaRPr>
          </a:p>
          <a:p>
            <a:pPr marL="0" indent="0">
              <a:buFont typeface="Wingdings" panose="05000000000000000000" pitchFamily="2" charset="2"/>
              <a:buNone/>
            </a:pPr>
            <a:endParaRPr lang="en-US" dirty="0" smtClean="0"/>
          </a:p>
          <a:p>
            <a:r>
              <a:rPr lang="vi-VN" dirty="0" smtClean="0">
                <a:hlinkClick r:id="rId3" tooltip="Miền Bắc (Việt Nam)"/>
              </a:rPr>
              <a:t>Miền Bắc</a:t>
            </a:r>
            <a:r>
              <a:rPr lang="vi-VN" dirty="0" smtClean="0"/>
              <a:t>: gồm các tỉnh phía Bắc tỉnh </a:t>
            </a:r>
            <a:r>
              <a:rPr lang="vi-VN" dirty="0" smtClean="0">
                <a:hlinkClick r:id="rId4" tooltip="Thanh Hóa"/>
              </a:rPr>
              <a:t>Thanh Hóa</a:t>
            </a:r>
            <a:r>
              <a:rPr lang="vi-VN" dirty="0" smtClean="0"/>
              <a:t>,</a:t>
            </a:r>
          </a:p>
          <a:p>
            <a:r>
              <a:rPr lang="vi-VN" b="1" dirty="0" smtClean="0"/>
              <a:t>Tây Bắc bộ</a:t>
            </a:r>
            <a:r>
              <a:rPr lang="vi-VN" dirty="0" smtClean="0"/>
              <a:t> (6 tỉnh): </a:t>
            </a:r>
            <a:r>
              <a:rPr lang="vi-VN" dirty="0" smtClean="0">
                <a:hlinkClick r:id="rId5" tooltip="Lào Cai"/>
              </a:rPr>
              <a:t>Lào Cai</a:t>
            </a:r>
            <a:r>
              <a:rPr lang="vi-VN" dirty="0" smtClean="0"/>
              <a:t>, </a:t>
            </a:r>
            <a:r>
              <a:rPr lang="vi-VN" dirty="0" smtClean="0">
                <a:hlinkClick r:id="rId6" tooltip="Yên Bái"/>
              </a:rPr>
              <a:t>Yên Bái</a:t>
            </a:r>
            <a:r>
              <a:rPr lang="vi-VN" dirty="0" smtClean="0"/>
              <a:t>, </a:t>
            </a:r>
            <a:r>
              <a:rPr lang="vi-VN" dirty="0" smtClean="0">
                <a:hlinkClick r:id="rId7" tooltip="Lai Châu"/>
              </a:rPr>
              <a:t>Lai Châu</a:t>
            </a:r>
            <a:r>
              <a:rPr lang="vi-VN" dirty="0" smtClean="0"/>
              <a:t>, </a:t>
            </a:r>
            <a:r>
              <a:rPr lang="vi-VN" dirty="0" smtClean="0">
                <a:hlinkClick r:id="rId8" tooltip="Điện Biên"/>
              </a:rPr>
              <a:t>Điện Biên</a:t>
            </a:r>
            <a:r>
              <a:rPr lang="vi-VN" dirty="0" smtClean="0"/>
              <a:t>, </a:t>
            </a:r>
            <a:r>
              <a:rPr lang="vi-VN" dirty="0" smtClean="0">
                <a:hlinkClick r:id="rId9" tooltip="Sơn La"/>
              </a:rPr>
              <a:t>Sơn La</a:t>
            </a:r>
            <a:r>
              <a:rPr lang="vi-VN" dirty="0" smtClean="0"/>
              <a:t>, </a:t>
            </a:r>
            <a:r>
              <a:rPr lang="vi-VN" dirty="0" smtClean="0">
                <a:hlinkClick r:id="rId10" tooltip="Hòa Bình"/>
              </a:rPr>
              <a:t>Hòa Bình</a:t>
            </a:r>
            <a:r>
              <a:rPr lang="vi-VN" dirty="0" smtClean="0"/>
              <a:t>.</a:t>
            </a:r>
          </a:p>
          <a:p>
            <a:r>
              <a:rPr lang="vi-VN" b="1" dirty="0" smtClean="0"/>
              <a:t>Đông Bắc bộ</a:t>
            </a:r>
            <a:r>
              <a:rPr lang="vi-VN" dirty="0" smtClean="0"/>
              <a:t> (9 tỉnh): </a:t>
            </a:r>
            <a:r>
              <a:rPr lang="vi-VN" dirty="0" smtClean="0">
                <a:hlinkClick r:id="rId11" tooltip="Hà Giang"/>
              </a:rPr>
              <a:t>Hà Giang</a:t>
            </a:r>
            <a:r>
              <a:rPr lang="vi-VN" dirty="0" smtClean="0"/>
              <a:t>, </a:t>
            </a:r>
            <a:r>
              <a:rPr lang="vi-VN" dirty="0" smtClean="0">
                <a:hlinkClick r:id="rId12" tooltip="Tuyên Quang"/>
              </a:rPr>
              <a:t>Tuyên Quang</a:t>
            </a:r>
            <a:r>
              <a:rPr lang="vi-VN" dirty="0" smtClean="0"/>
              <a:t>, </a:t>
            </a:r>
            <a:r>
              <a:rPr lang="vi-VN" dirty="0" smtClean="0">
                <a:hlinkClick r:id="rId13" tooltip="Phú Thọ"/>
              </a:rPr>
              <a:t>Phú Thọ</a:t>
            </a:r>
            <a:r>
              <a:rPr lang="vi-VN" dirty="0" smtClean="0"/>
              <a:t>, </a:t>
            </a:r>
            <a:r>
              <a:rPr lang="vi-VN" dirty="0" smtClean="0">
                <a:hlinkClick r:id="rId14" tooltip="Thái Nguyên"/>
              </a:rPr>
              <a:t>Thái Nguyên</a:t>
            </a:r>
            <a:r>
              <a:rPr lang="vi-VN" dirty="0" smtClean="0"/>
              <a:t>, </a:t>
            </a:r>
            <a:r>
              <a:rPr lang="vi-VN" dirty="0" smtClean="0">
                <a:hlinkClick r:id="rId15" tooltip="Bắc Kạn"/>
              </a:rPr>
              <a:t>Bắc Kạn</a:t>
            </a:r>
            <a:r>
              <a:rPr lang="vi-VN" dirty="0" smtClean="0"/>
              <a:t>, </a:t>
            </a:r>
            <a:r>
              <a:rPr lang="vi-VN" dirty="0" smtClean="0">
                <a:hlinkClick r:id="rId16" tooltip="Cao Bằng"/>
              </a:rPr>
              <a:t>Cao Bằng</a:t>
            </a:r>
            <a:r>
              <a:rPr lang="vi-VN" dirty="0" smtClean="0"/>
              <a:t>, </a:t>
            </a:r>
            <a:r>
              <a:rPr lang="vi-VN" dirty="0" smtClean="0">
                <a:hlinkClick r:id="rId17" tooltip="Lạng Sơn"/>
              </a:rPr>
              <a:t>Lạng Sơn</a:t>
            </a:r>
            <a:r>
              <a:rPr lang="vi-VN" dirty="0" smtClean="0"/>
              <a:t>, </a:t>
            </a:r>
            <a:r>
              <a:rPr lang="vi-VN" dirty="0" smtClean="0">
                <a:hlinkClick r:id="rId18" tooltip="Bắc Giang"/>
              </a:rPr>
              <a:t>Bắc Giang</a:t>
            </a:r>
            <a:r>
              <a:rPr lang="vi-VN" dirty="0" smtClean="0"/>
              <a:t>, </a:t>
            </a:r>
            <a:r>
              <a:rPr lang="vi-VN" dirty="0" smtClean="0">
                <a:hlinkClick r:id="rId19" tooltip="Quảng Ninh"/>
              </a:rPr>
              <a:t>Quảng Ninh</a:t>
            </a:r>
            <a:r>
              <a:rPr lang="vi-VN" dirty="0" smtClean="0"/>
              <a:t>.</a:t>
            </a:r>
          </a:p>
          <a:p>
            <a:r>
              <a:rPr lang="vi-VN" b="1" dirty="0" smtClean="0"/>
              <a:t>Đồng bằng sông Hồng</a:t>
            </a:r>
            <a:r>
              <a:rPr lang="vi-VN" dirty="0" smtClean="0"/>
              <a:t> (10 tỉnh): </a:t>
            </a:r>
            <a:r>
              <a:rPr lang="vi-VN" dirty="0" smtClean="0">
                <a:hlinkClick r:id="rId20" tooltip="Hà Nội"/>
              </a:rPr>
              <a:t>Hà Nội</a:t>
            </a:r>
            <a:r>
              <a:rPr lang="vi-VN" dirty="0" smtClean="0"/>
              <a:t>, </a:t>
            </a:r>
            <a:r>
              <a:rPr lang="vi-VN" dirty="0" smtClean="0">
                <a:hlinkClick r:id="rId21" tooltip="Vĩnh Phúc"/>
              </a:rPr>
              <a:t>Vĩnh Phúc</a:t>
            </a:r>
            <a:r>
              <a:rPr lang="vi-VN" dirty="0" smtClean="0"/>
              <a:t>, </a:t>
            </a:r>
            <a:r>
              <a:rPr lang="vi-VN" dirty="0" smtClean="0">
                <a:hlinkClick r:id="rId22" tooltip="Bắc Ninh"/>
              </a:rPr>
              <a:t>Bắc Ninh</a:t>
            </a:r>
            <a:r>
              <a:rPr lang="vi-VN" dirty="0" smtClean="0"/>
              <a:t>, </a:t>
            </a:r>
            <a:r>
              <a:rPr lang="vi-VN" dirty="0" smtClean="0">
                <a:hlinkClick r:id="rId23" tooltip="Hưng Yên"/>
              </a:rPr>
              <a:t>Hưng Yên</a:t>
            </a:r>
            <a:r>
              <a:rPr lang="vi-VN" dirty="0" smtClean="0"/>
              <a:t>, </a:t>
            </a:r>
            <a:r>
              <a:rPr lang="vi-VN" dirty="0" smtClean="0">
                <a:hlinkClick r:id="rId24" tooltip="Hải Dương"/>
              </a:rPr>
              <a:t>Hải Dương</a:t>
            </a:r>
            <a:r>
              <a:rPr lang="vi-VN" dirty="0" smtClean="0"/>
              <a:t>, </a:t>
            </a:r>
            <a:r>
              <a:rPr lang="vi-VN" dirty="0" smtClean="0">
                <a:hlinkClick r:id="rId25" tooltip="Hải Phòng"/>
              </a:rPr>
              <a:t>Hải Phòng</a:t>
            </a:r>
            <a:r>
              <a:rPr lang="vi-VN" dirty="0" smtClean="0"/>
              <a:t>, </a:t>
            </a:r>
            <a:r>
              <a:rPr lang="vi-VN" dirty="0" smtClean="0">
                <a:hlinkClick r:id="rId26" tooltip="Thái Bình"/>
              </a:rPr>
              <a:t>Thái Bình</a:t>
            </a:r>
            <a:r>
              <a:rPr lang="vi-VN" dirty="0" smtClean="0"/>
              <a:t>, </a:t>
            </a:r>
            <a:r>
              <a:rPr lang="vi-VN" dirty="0" smtClean="0">
                <a:hlinkClick r:id="rId27" tooltip="Nam Định"/>
              </a:rPr>
              <a:t>Nam Định</a:t>
            </a:r>
            <a:r>
              <a:rPr lang="vi-VN" dirty="0" smtClean="0"/>
              <a:t>, </a:t>
            </a:r>
            <a:r>
              <a:rPr lang="vi-VN" dirty="0" smtClean="0">
                <a:hlinkClick r:id="rId28" tooltip="Ninh Bình"/>
              </a:rPr>
              <a:t>Ninh Bình</a:t>
            </a:r>
            <a:r>
              <a:rPr lang="vi-VN" dirty="0" smtClean="0"/>
              <a:t>, </a:t>
            </a:r>
            <a:r>
              <a:rPr lang="vi-VN" dirty="0" smtClean="0">
                <a:hlinkClick r:id="rId29" tooltip="Hà Nam"/>
              </a:rPr>
              <a:t>Hà Nam</a:t>
            </a:r>
            <a:r>
              <a:rPr lang="vi-VN" dirty="0" smtClean="0"/>
              <a:t>.</a:t>
            </a:r>
          </a:p>
          <a:p>
            <a:r>
              <a:rPr lang="vi-VN" dirty="0" smtClean="0"/>
              <a:t>2.</a:t>
            </a:r>
            <a:r>
              <a:rPr lang="vi-VN" dirty="0" smtClean="0">
                <a:hlinkClick r:id="rId30" tooltip="Miền Trung (Việt Nam)"/>
              </a:rPr>
              <a:t>Miền Trung</a:t>
            </a:r>
            <a:r>
              <a:rPr lang="vi-VN" dirty="0" smtClean="0"/>
              <a:t>: từ </a:t>
            </a:r>
            <a:r>
              <a:rPr lang="vi-VN" dirty="0" smtClean="0">
                <a:hlinkClick r:id="rId4" tooltip="Thanh Hóa"/>
              </a:rPr>
              <a:t>Thanh Hóa</a:t>
            </a:r>
            <a:r>
              <a:rPr lang="vi-VN" dirty="0" smtClean="0"/>
              <a:t> tới </a:t>
            </a:r>
            <a:r>
              <a:rPr lang="vi-VN" dirty="0" smtClean="0">
                <a:hlinkClick r:id="rId31" tooltip="Bình Thuận"/>
              </a:rPr>
              <a:t>Bình Thuận</a:t>
            </a:r>
            <a:endParaRPr lang="vi-VN" dirty="0" smtClean="0"/>
          </a:p>
          <a:p>
            <a:r>
              <a:rPr lang="vi-VN" b="1" dirty="0" smtClean="0"/>
              <a:t>Bắc Trung Bộ</a:t>
            </a:r>
            <a:r>
              <a:rPr lang="vi-VN" dirty="0" smtClean="0"/>
              <a:t> (6 tỉnh): </a:t>
            </a:r>
            <a:r>
              <a:rPr lang="vi-VN" dirty="0" smtClean="0">
                <a:hlinkClick r:id="rId4" tooltip="Thanh Hóa"/>
              </a:rPr>
              <a:t>Thanh Hóa</a:t>
            </a:r>
            <a:r>
              <a:rPr lang="vi-VN" dirty="0" smtClean="0"/>
              <a:t>, </a:t>
            </a:r>
            <a:r>
              <a:rPr lang="vi-VN" dirty="0" smtClean="0">
                <a:hlinkClick r:id="rId32" tooltip="Nghệ An"/>
              </a:rPr>
              <a:t>Nghệ An</a:t>
            </a:r>
            <a:r>
              <a:rPr lang="vi-VN" dirty="0" smtClean="0"/>
              <a:t>, </a:t>
            </a:r>
            <a:r>
              <a:rPr lang="vi-VN" dirty="0" smtClean="0">
                <a:hlinkClick r:id="rId33" tooltip="Hà Tĩnh"/>
              </a:rPr>
              <a:t>Hà Tĩnh</a:t>
            </a:r>
            <a:r>
              <a:rPr lang="vi-VN" dirty="0" smtClean="0"/>
              <a:t>, </a:t>
            </a:r>
            <a:r>
              <a:rPr lang="vi-VN" dirty="0" smtClean="0">
                <a:hlinkClick r:id="rId34" tooltip="Quảng Bình"/>
              </a:rPr>
              <a:t>Quảng Bình</a:t>
            </a:r>
            <a:r>
              <a:rPr lang="vi-VN" dirty="0" smtClean="0"/>
              <a:t>, </a:t>
            </a:r>
            <a:r>
              <a:rPr lang="vi-VN" dirty="0" smtClean="0">
                <a:hlinkClick r:id="rId35" tooltip="Quảng Trị"/>
              </a:rPr>
              <a:t>Quảng Trị</a:t>
            </a:r>
            <a:r>
              <a:rPr lang="vi-VN" dirty="0" smtClean="0"/>
              <a:t>, </a:t>
            </a:r>
            <a:r>
              <a:rPr lang="vi-VN" dirty="0" smtClean="0">
                <a:hlinkClick r:id="rId36" tooltip="Thừa Thiên - Huế"/>
              </a:rPr>
              <a:t>Thừa Thiên-Huế</a:t>
            </a:r>
            <a:r>
              <a:rPr lang="vi-VN" dirty="0" smtClean="0"/>
              <a:t>.</a:t>
            </a:r>
          </a:p>
          <a:p>
            <a:r>
              <a:rPr lang="vi-VN" b="1" dirty="0" smtClean="0"/>
              <a:t>Duyên hải Nam Trung Bộ</a:t>
            </a:r>
            <a:r>
              <a:rPr lang="vi-VN" dirty="0" smtClean="0"/>
              <a:t>)(8 tỉnh): </a:t>
            </a:r>
            <a:r>
              <a:rPr lang="vi-VN" dirty="0" smtClean="0">
                <a:hlinkClick r:id="rId37" tooltip="Đà Nẵng"/>
              </a:rPr>
              <a:t>Đà Nẵng</a:t>
            </a:r>
            <a:r>
              <a:rPr lang="vi-VN" dirty="0" smtClean="0"/>
              <a:t>, </a:t>
            </a:r>
            <a:r>
              <a:rPr lang="vi-VN" dirty="0" smtClean="0">
                <a:hlinkClick r:id="rId38" tooltip="Quảng Nam"/>
              </a:rPr>
              <a:t>Quảng Nam</a:t>
            </a:r>
            <a:r>
              <a:rPr lang="vi-VN" dirty="0" smtClean="0"/>
              <a:t>, </a:t>
            </a:r>
            <a:r>
              <a:rPr lang="vi-VN" dirty="0" smtClean="0">
                <a:hlinkClick r:id="rId39" tooltip="Quảng Ngãi"/>
              </a:rPr>
              <a:t>Quảng Ngãi</a:t>
            </a:r>
            <a:r>
              <a:rPr lang="vi-VN" dirty="0" smtClean="0"/>
              <a:t>, </a:t>
            </a:r>
            <a:r>
              <a:rPr lang="vi-VN" dirty="0" smtClean="0">
                <a:hlinkClick r:id="rId40" tooltip="Bình Định"/>
              </a:rPr>
              <a:t>Bình Định</a:t>
            </a:r>
            <a:r>
              <a:rPr lang="vi-VN" dirty="0" smtClean="0"/>
              <a:t>, </a:t>
            </a:r>
            <a:r>
              <a:rPr lang="vi-VN" dirty="0" smtClean="0">
                <a:hlinkClick r:id="rId41" tooltip="Phú Yên"/>
              </a:rPr>
              <a:t>Phú Yên</a:t>
            </a:r>
            <a:r>
              <a:rPr lang="vi-VN" dirty="0" smtClean="0"/>
              <a:t>, </a:t>
            </a:r>
            <a:r>
              <a:rPr lang="vi-VN" dirty="0" smtClean="0">
                <a:hlinkClick r:id="rId42" tooltip="Khánh Hòa"/>
              </a:rPr>
              <a:t>Khánh Hòa</a:t>
            </a:r>
            <a:r>
              <a:rPr lang="vi-VN" dirty="0" smtClean="0"/>
              <a:t>, </a:t>
            </a:r>
            <a:r>
              <a:rPr lang="vi-VN" dirty="0" smtClean="0">
                <a:hlinkClick r:id="rId43" tooltip="Ninh Thuận"/>
              </a:rPr>
              <a:t>Ninh Thuận</a:t>
            </a:r>
            <a:r>
              <a:rPr lang="vi-VN" dirty="0" smtClean="0"/>
              <a:t>, </a:t>
            </a:r>
            <a:r>
              <a:rPr lang="vi-VN" dirty="0" smtClean="0">
                <a:hlinkClick r:id="rId31" tooltip="Bình Thuận"/>
              </a:rPr>
              <a:t>Bình Thuận</a:t>
            </a:r>
            <a:r>
              <a:rPr lang="vi-VN" dirty="0" smtClean="0"/>
              <a:t>.</a:t>
            </a:r>
          </a:p>
          <a:p>
            <a:r>
              <a:rPr lang="vi-VN" dirty="0" smtClean="0"/>
              <a:t>3.</a:t>
            </a:r>
            <a:r>
              <a:rPr lang="vi-VN" dirty="0" smtClean="0">
                <a:hlinkClick r:id="rId44" tooltip="Miền Nam (Việt Nam)"/>
              </a:rPr>
              <a:t>Miền Nam</a:t>
            </a:r>
            <a:r>
              <a:rPr lang="vi-VN" dirty="0" smtClean="0"/>
              <a:t>: từ </a:t>
            </a:r>
            <a:r>
              <a:rPr lang="vi-VN" dirty="0" smtClean="0">
                <a:hlinkClick r:id="rId45" tooltip="Bình Phước"/>
              </a:rPr>
              <a:t>Bình Phước</a:t>
            </a:r>
            <a:r>
              <a:rPr lang="vi-VN" dirty="0" smtClean="0"/>
              <a:t> trở vào</a:t>
            </a:r>
          </a:p>
          <a:p>
            <a:r>
              <a:rPr lang="vi-VN" b="1" dirty="0" smtClean="0"/>
              <a:t>Đông Nam Bộ</a:t>
            </a:r>
            <a:r>
              <a:rPr lang="vi-VN" dirty="0" smtClean="0"/>
              <a:t> (6 tỉnh): </a:t>
            </a:r>
            <a:r>
              <a:rPr lang="vi-VN" dirty="0" smtClean="0">
                <a:hlinkClick r:id="rId46" tooltip="Thành phố Hồ Chí Minh"/>
              </a:rPr>
              <a:t>TP.HCM</a:t>
            </a:r>
            <a:r>
              <a:rPr lang="vi-VN" dirty="0" smtClean="0"/>
              <a:t>, </a:t>
            </a:r>
            <a:r>
              <a:rPr lang="vi-VN" dirty="0" smtClean="0">
                <a:hlinkClick r:id="rId47" tooltip="Đồng Nai"/>
              </a:rPr>
              <a:t>Đồng Nai</a:t>
            </a:r>
            <a:r>
              <a:rPr lang="vi-VN" dirty="0" smtClean="0"/>
              <a:t>, </a:t>
            </a:r>
            <a:r>
              <a:rPr lang="vi-VN" dirty="0" smtClean="0">
                <a:hlinkClick r:id="rId48" tooltip="Bà Rịa - Vũng Tàu"/>
              </a:rPr>
              <a:t>Bà Rịa-Vũng Tàu</a:t>
            </a:r>
            <a:r>
              <a:rPr lang="vi-VN" dirty="0" smtClean="0"/>
              <a:t>, </a:t>
            </a:r>
            <a:r>
              <a:rPr lang="vi-VN" dirty="0" smtClean="0">
                <a:hlinkClick r:id="rId49" tooltip="Bình Dương"/>
              </a:rPr>
              <a:t>Bình Dương</a:t>
            </a:r>
            <a:r>
              <a:rPr lang="vi-VN" dirty="0" smtClean="0"/>
              <a:t>, </a:t>
            </a:r>
            <a:r>
              <a:rPr lang="vi-VN" dirty="0" smtClean="0">
                <a:hlinkClick r:id="rId45" tooltip="Bình Phước"/>
              </a:rPr>
              <a:t>Bình Phước</a:t>
            </a:r>
            <a:r>
              <a:rPr lang="vi-VN" dirty="0" smtClean="0"/>
              <a:t>, </a:t>
            </a:r>
            <a:r>
              <a:rPr lang="vi-VN" dirty="0" smtClean="0">
                <a:hlinkClick r:id="rId50" tooltip="Tây Ninh"/>
              </a:rPr>
              <a:t>Tây Ninh</a:t>
            </a:r>
            <a:r>
              <a:rPr lang="vi-VN" dirty="0" smtClean="0"/>
              <a:t>.</a:t>
            </a:r>
          </a:p>
          <a:p>
            <a:r>
              <a:rPr lang="vi-VN" b="1" dirty="0" smtClean="0"/>
              <a:t>Tây Nam Bộ (miền Tây)</a:t>
            </a:r>
            <a:r>
              <a:rPr lang="vi-VN" dirty="0" smtClean="0"/>
              <a:t>(13 tỉnh): </a:t>
            </a:r>
            <a:r>
              <a:rPr lang="vi-VN" dirty="0" smtClean="0">
                <a:hlinkClick r:id="rId51" tooltip="Long An"/>
              </a:rPr>
              <a:t>Long An</a:t>
            </a:r>
            <a:r>
              <a:rPr lang="vi-VN" dirty="0" smtClean="0"/>
              <a:t>, </a:t>
            </a:r>
            <a:r>
              <a:rPr lang="vi-VN" dirty="0" smtClean="0">
                <a:hlinkClick r:id="rId52" tooltip="Tiền Giang"/>
              </a:rPr>
              <a:t>Tiền Giang</a:t>
            </a:r>
            <a:r>
              <a:rPr lang="vi-VN" dirty="0" smtClean="0"/>
              <a:t>, </a:t>
            </a:r>
            <a:r>
              <a:rPr lang="vi-VN" dirty="0" smtClean="0">
                <a:hlinkClick r:id="rId53" tooltip="Bến Tre"/>
              </a:rPr>
              <a:t>Bến Tre</a:t>
            </a:r>
            <a:r>
              <a:rPr lang="vi-VN" dirty="0" smtClean="0"/>
              <a:t>, </a:t>
            </a:r>
            <a:r>
              <a:rPr lang="vi-VN" dirty="0" smtClean="0">
                <a:hlinkClick r:id="rId54" tooltip="Vĩnh Long"/>
              </a:rPr>
              <a:t>Vĩnh Long</a:t>
            </a:r>
            <a:r>
              <a:rPr lang="vi-VN" dirty="0" smtClean="0"/>
              <a:t>, </a:t>
            </a:r>
            <a:r>
              <a:rPr lang="vi-VN" dirty="0" smtClean="0">
                <a:hlinkClick r:id="rId55" tooltip="Trà Vinh"/>
              </a:rPr>
              <a:t>Trà Vinh</a:t>
            </a:r>
            <a:r>
              <a:rPr lang="vi-VN" dirty="0" smtClean="0"/>
              <a:t>, </a:t>
            </a:r>
            <a:r>
              <a:rPr lang="vi-VN" dirty="0" smtClean="0">
                <a:hlinkClick r:id="rId56" tooltip="Đồng Tháp"/>
              </a:rPr>
              <a:t>Đồng Tháp</a:t>
            </a:r>
            <a:r>
              <a:rPr lang="vi-VN" dirty="0" smtClean="0"/>
              <a:t>, </a:t>
            </a:r>
            <a:r>
              <a:rPr lang="vi-VN" dirty="0" smtClean="0">
                <a:hlinkClick r:id="rId57" tooltip="An Giang"/>
              </a:rPr>
              <a:t>An Giang</a:t>
            </a:r>
            <a:r>
              <a:rPr lang="vi-VN" dirty="0" smtClean="0"/>
              <a:t>, </a:t>
            </a:r>
            <a:r>
              <a:rPr lang="vi-VN" dirty="0" smtClean="0">
                <a:hlinkClick r:id="rId58" tooltip="Kiên Giang"/>
              </a:rPr>
              <a:t>Kiên Giang</a:t>
            </a:r>
            <a:r>
              <a:rPr lang="vi-VN" dirty="0" smtClean="0"/>
              <a:t>, </a:t>
            </a:r>
            <a:r>
              <a:rPr lang="vi-VN" dirty="0" smtClean="0">
                <a:hlinkClick r:id="rId59" tooltip="Cần Thơ"/>
              </a:rPr>
              <a:t>Cần Thơ</a:t>
            </a:r>
            <a:r>
              <a:rPr lang="vi-VN" dirty="0" smtClean="0"/>
              <a:t>, </a:t>
            </a:r>
            <a:r>
              <a:rPr lang="vi-VN" dirty="0" smtClean="0">
                <a:hlinkClick r:id="rId60" tooltip="Hậu Giang"/>
              </a:rPr>
              <a:t>Hậu Giang</a:t>
            </a:r>
            <a:r>
              <a:rPr lang="vi-VN" dirty="0" smtClean="0"/>
              <a:t>, </a:t>
            </a:r>
            <a:r>
              <a:rPr lang="vi-VN" dirty="0" smtClean="0">
                <a:hlinkClick r:id="rId61" tooltip="Sóc Trăng"/>
              </a:rPr>
              <a:t>Sóc Trăng</a:t>
            </a:r>
            <a:r>
              <a:rPr lang="vi-VN" dirty="0" smtClean="0"/>
              <a:t>, </a:t>
            </a:r>
            <a:r>
              <a:rPr lang="vi-VN" dirty="0" smtClean="0">
                <a:hlinkClick r:id="rId62" tooltip="Bạc Liêu"/>
              </a:rPr>
              <a:t>Bạc Liêu</a:t>
            </a:r>
            <a:r>
              <a:rPr lang="vi-VN" dirty="0" smtClean="0"/>
              <a:t>, </a:t>
            </a:r>
            <a:r>
              <a:rPr lang="vi-VN" dirty="0" smtClean="0">
                <a:hlinkClick r:id="rId63" tooltip="Cà Mau"/>
              </a:rPr>
              <a:t>Cà Mau</a:t>
            </a:r>
            <a:endParaRPr lang="vi-VN" dirty="0" smtClean="0"/>
          </a:p>
          <a:p>
            <a:r>
              <a:rPr lang="vi-VN" b="1" dirty="0" smtClean="0"/>
              <a:t>Tây Nguyên</a:t>
            </a:r>
            <a:r>
              <a:rPr lang="vi-VN" dirty="0" smtClean="0"/>
              <a:t> (5 tỉnh): </a:t>
            </a:r>
            <a:r>
              <a:rPr lang="vi-VN" dirty="0" smtClean="0">
                <a:hlinkClick r:id="rId64" tooltip="Kon Tum"/>
              </a:rPr>
              <a:t>Kon Tum</a:t>
            </a:r>
            <a:r>
              <a:rPr lang="vi-VN" dirty="0" smtClean="0"/>
              <a:t>, </a:t>
            </a:r>
            <a:r>
              <a:rPr lang="vi-VN" dirty="0" smtClean="0">
                <a:hlinkClick r:id="rId65" tooltip="Gia Lai"/>
              </a:rPr>
              <a:t>Gia Lai</a:t>
            </a:r>
            <a:r>
              <a:rPr lang="vi-VN" dirty="0" smtClean="0"/>
              <a:t>, </a:t>
            </a:r>
            <a:r>
              <a:rPr lang="vi-VN" dirty="0" smtClean="0">
                <a:hlinkClick r:id="rId66" tooltip="Đắk Lắk"/>
              </a:rPr>
              <a:t>Đắk Lắk</a:t>
            </a:r>
            <a:r>
              <a:rPr lang="vi-VN" dirty="0" smtClean="0"/>
              <a:t>, </a:t>
            </a:r>
            <a:r>
              <a:rPr lang="vi-VN" dirty="0" smtClean="0">
                <a:hlinkClick r:id="rId67" tooltip="Đắk Nông"/>
              </a:rPr>
              <a:t>Đắk Nông</a:t>
            </a:r>
            <a:r>
              <a:rPr lang="vi-VN" dirty="0" smtClean="0"/>
              <a:t>, </a:t>
            </a:r>
            <a:r>
              <a:rPr lang="vi-VN" dirty="0" smtClean="0">
                <a:hlinkClick r:id="rId68" tooltip="Lâm Đồng"/>
              </a:rPr>
              <a:t>Lâm Đồng</a:t>
            </a:r>
            <a:r>
              <a:rPr lang="vi-VN" dirty="0" smtClean="0"/>
              <a:t>.</a:t>
            </a:r>
          </a:p>
          <a:p>
            <a:pPr marL="0" indent="0">
              <a:buFont typeface="Wingdings" panose="05000000000000000000" pitchFamily="2" charset="2"/>
              <a:buNone/>
            </a:pPr>
            <a:endParaRPr lang="en-US" dirty="0"/>
          </a:p>
        </p:txBody>
      </p:sp>
      <p:sp>
        <p:nvSpPr>
          <p:cNvPr id="4" name="Slide Number Placeholder 3"/>
          <p:cNvSpPr>
            <a:spLocks noGrp="1"/>
          </p:cNvSpPr>
          <p:nvPr>
            <p:ph type="sldNum" sz="quarter" idx="10"/>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CBE40377-7959-44A3-9E3A-A2263C614A7F}" type="slidenum">
              <a:rPr kumimoji="0" lang="en-US" sz="1200" b="0" i="0" u="none" strike="noStrike" kern="1200" cap="none" spc="0" normalizeH="0" baseline="0" noProof="0" smtClean="0">
                <a:ln>
                  <a:noFill/>
                </a:ln>
                <a:solidFill>
                  <a:prstClr val="black"/>
                </a:solidFill>
                <a:effectLst/>
                <a:uLnTx/>
                <a:uFillTx/>
                <a:latin typeface="Calibri"/>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12</a:t>
            </a:fld>
            <a:endParaRPr kumimoji="0" lang="en-US" sz="1200" b="0" i="0" u="none" strike="noStrike" kern="1200" cap="none" spc="0" normalizeH="0" baseline="0" noProof="0">
              <a:ln>
                <a:noFill/>
              </a:ln>
              <a:solidFill>
                <a:prstClr val="black"/>
              </a:solidFill>
              <a:effectLst/>
              <a:uLnTx/>
              <a:uFillTx/>
              <a:latin typeface="Calibri"/>
              <a:ea typeface="+mn-ea"/>
              <a:cs typeface="+mn-cs"/>
            </a:endParaRPr>
          </a:p>
        </p:txBody>
      </p:sp>
    </p:spTree>
    <p:extLst>
      <p:ext uri="{BB962C8B-B14F-4D97-AF65-F5344CB8AC3E}">
        <p14:creationId xmlns:p14="http://schemas.microsoft.com/office/powerpoint/2010/main" val="1704528108"/>
      </p:ext>
    </p:extLst>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171450" indent="-171450">
              <a:buFont typeface="Wingdings" panose="05000000000000000000" pitchFamily="2" charset="2"/>
              <a:buChar char="v"/>
            </a:pPr>
            <a:r>
              <a:rPr lang="vi-VN" b="1" dirty="0" smtClean="0"/>
              <a:t>Tàu Emma Maersk do Tập đoàn Moller-Maersk chế tạo và đặt tên theo người vợ chủ tịch tập đoàn</a:t>
            </a:r>
            <a:endParaRPr lang="en-US" b="1" dirty="0" smtClean="0"/>
          </a:p>
          <a:p>
            <a:pPr marL="171450" indent="-171450">
              <a:buFont typeface="Wingdings" panose="05000000000000000000" pitchFamily="2" charset="2"/>
              <a:buChar char="v"/>
            </a:pPr>
            <a:r>
              <a:rPr lang="en-US" dirty="0" smtClean="0"/>
              <a:t>C</a:t>
            </a:r>
            <a:r>
              <a:rPr lang="vi-VN" dirty="0" smtClean="0"/>
              <a:t>hức năng cơ bản là vận tải xa, </a:t>
            </a:r>
            <a:r>
              <a:rPr lang="vi-VN" b="1" dirty="0" smtClean="0"/>
              <a:t>từ quốc gia đến quốc.gia, từ châu lục này đến châu lục khác bằng đường biển</a:t>
            </a:r>
            <a:r>
              <a:rPr lang="vi-VN" dirty="0" smtClean="0"/>
              <a:t>. </a:t>
            </a:r>
            <a:endParaRPr lang="en-US" dirty="0" smtClean="0"/>
          </a:p>
          <a:p>
            <a:pPr marL="171450" indent="-171450">
              <a:buFont typeface="Wingdings" panose="05000000000000000000" pitchFamily="2" charset="2"/>
              <a:buChar char="v"/>
            </a:pPr>
            <a:r>
              <a:rPr lang="vi-VN" dirty="0" smtClean="0"/>
              <a:t>Vận tải hàng hoávà hành khách bằng đường biển với khả năng thông qua rất lớn, không bịhạn chế bởi luồng biển, chủ yếu phụ thuộc vào năng lực thông qua của kênhđào, luồng lạch hai đầu cảng và năng suất xếp dỡ hai đầu cảng. </a:t>
            </a:r>
            <a:endParaRPr lang="en-US" dirty="0" smtClean="0"/>
          </a:p>
          <a:p>
            <a:pPr marL="171450" indent="-171450">
              <a:buFont typeface="Wingdings" panose="05000000000000000000" pitchFamily="2" charset="2"/>
              <a:buChar char="v"/>
            </a:pPr>
            <a:r>
              <a:rPr lang="vi-VN" dirty="0" smtClean="0"/>
              <a:t>Giá thànhvận tải đường biển rất thấp do năng suất vận tải cao. Vận tải biển không kén</a:t>
            </a:r>
            <a:r>
              <a:rPr lang="en-US" dirty="0" smtClean="0"/>
              <a:t> </a:t>
            </a:r>
            <a:r>
              <a:rPr lang="vi-VN" dirty="0" smtClean="0"/>
              <a:t>hàng hoá, có thể chuyên chở nhiều loại hàng đồng thời trên cùng mộtphương tiện. </a:t>
            </a:r>
            <a:r>
              <a:rPr lang="vi-VN" b="1" dirty="0" smtClean="0"/>
              <a:t>Ngày nay công nghệ thiết kế và chế tạo tàu phát triển mạnh,thế hệ ra đời sau có trọng tải lớn hơn thế hệ trước và trang bị mức độ tựđộng hoá cao, cùng với tốc độ container hoá ngày một mạnh</a:t>
            </a:r>
            <a:r>
              <a:rPr lang="vi-VN" dirty="0" smtClean="0"/>
              <a:t>, </a:t>
            </a:r>
            <a:endParaRPr lang="en-US" dirty="0" smtClean="0"/>
          </a:p>
          <a:p>
            <a:pPr marL="171450" indent="-171450">
              <a:buFont typeface="Wingdings" panose="05000000000000000000" pitchFamily="2" charset="2"/>
              <a:buChar char="v"/>
            </a:pPr>
            <a:r>
              <a:rPr lang="vi-VN" dirty="0" smtClean="0"/>
              <a:t>các tàu biểnhiện đại có thể chuyên chở tất cả loại hoàng siêu trường, siêu trọng. </a:t>
            </a:r>
            <a:r>
              <a:rPr lang="vi-VN" b="1" dirty="0" smtClean="0"/>
              <a:t>Cảngbiển cũng tích cực đầu tư phát triển tới những vị trí có mớn nước sâu thuộcvùng hạ lưu sông lớn hoặc ven biển để có thể tiếp nhận tàu trọng tải lớn,trang bị những cần trục, phương tiện xếp dỡ và vận chuyển nội bộ chuyêndụng phù hợp với khuynh hướng container hoá của ngành, phối hợp nhịpnhàng với quá trình chuyên chở, rút ngắn thời gian chuyến đi của tàu</a:t>
            </a:r>
            <a:r>
              <a:rPr lang="vi-VN" dirty="0" smtClean="0"/>
              <a:t>, đónggóp rất lớn vào mức độ đảm bảo an toàn cho người, hàng hoá, phương tiệntrong quá trình chuyên chở. </a:t>
            </a:r>
            <a:endParaRPr lang="en-US" dirty="0" smtClean="0"/>
          </a:p>
          <a:p>
            <a:pPr marL="171450" indent="-171450">
              <a:buFont typeface="Wingdings" panose="05000000000000000000" pitchFamily="2" charset="2"/>
              <a:buChar char="v"/>
            </a:pPr>
            <a:r>
              <a:rPr lang="vi-VN" b="1" dirty="0" smtClean="0"/>
              <a:t>Vận tải biển vận chuyển mọi loại hàng hoá, từthông dụng như hàng bách hoá, hàng thùng kiện đến những hàng khó tínhphục vụ tiêu dùng, lương thực thực phẩm, chuyên chở hàng hoá từ giá trịthấp đến giá trị cao, </a:t>
            </a:r>
            <a:endParaRPr lang="en-US" b="1" dirty="0" smtClean="0"/>
          </a:p>
          <a:p>
            <a:pPr marL="171450" indent="-171450">
              <a:buFont typeface="Wingdings" panose="05000000000000000000" pitchFamily="2" charset="2"/>
              <a:buChar char="v"/>
            </a:pPr>
            <a:r>
              <a:rPr lang="vi-VN" dirty="0" smtClean="0"/>
              <a:t>với khối lượng càng lớn, cự ly càng xa thì hiệu quảkinh tế mang lại càng cao. Tương tự như vận tải đường sông, hạn chế lớnnhất hiện nay của vận tải biển là tốc độ chậm, ảnh hưởng đến mức độ antoàn đối với người, hàng hóa và phương tiện vận tải, do thời gian chuyến đikéo dài.</a:t>
            </a:r>
            <a:endParaRPr lang="en-US" dirty="0" smtClean="0"/>
          </a:p>
          <a:p>
            <a:pPr marL="171450" indent="-171450">
              <a:buFont typeface="Wingdings" panose="05000000000000000000" pitchFamily="2" charset="2"/>
              <a:buChar char="v"/>
            </a:pPr>
            <a:endParaRPr lang="en-US" dirty="0"/>
          </a:p>
        </p:txBody>
      </p:sp>
      <p:sp>
        <p:nvSpPr>
          <p:cNvPr id="4" name="Slide Number Placeholder 3"/>
          <p:cNvSpPr>
            <a:spLocks noGrp="1"/>
          </p:cNvSpPr>
          <p:nvPr>
            <p:ph type="sldNum" sz="quarter" idx="10"/>
          </p:nvPr>
        </p:nvSpPr>
        <p:spPr/>
        <p:txBody>
          <a:bodyPr/>
          <a:lstStyle/>
          <a:p>
            <a:fld id="{CBE40377-7959-44A3-9E3A-A2263C614A7F}" type="slidenum">
              <a:rPr lang="en-US" smtClean="0"/>
              <a:t>13</a:t>
            </a:fld>
            <a:endParaRPr lang="en-US"/>
          </a:p>
        </p:txBody>
      </p:sp>
    </p:spTree>
    <p:extLst>
      <p:ext uri="{BB962C8B-B14F-4D97-AF65-F5344CB8AC3E}">
        <p14:creationId xmlns:p14="http://schemas.microsoft.com/office/powerpoint/2010/main" val="2464388389"/>
      </p:ext>
    </p:extLst>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smtClean="0"/>
              <a:t>https://logistics4vn.com/so-luoc-ve-tau-container</a:t>
            </a:r>
            <a:endParaRPr lang="en-US" dirty="0"/>
          </a:p>
        </p:txBody>
      </p:sp>
      <p:sp>
        <p:nvSpPr>
          <p:cNvPr id="4" name="Slide Number Placeholder 3"/>
          <p:cNvSpPr>
            <a:spLocks noGrp="1"/>
          </p:cNvSpPr>
          <p:nvPr>
            <p:ph type="sldNum" sz="quarter" idx="10"/>
          </p:nvPr>
        </p:nvSpPr>
        <p:spPr/>
        <p:txBody>
          <a:bodyPr/>
          <a:lstStyle/>
          <a:p>
            <a:fld id="{CBE40377-7959-44A3-9E3A-A2263C614A7F}" type="slidenum">
              <a:rPr lang="en-US" smtClean="0"/>
              <a:t>14</a:t>
            </a:fld>
            <a:endParaRPr lang="en-US"/>
          </a:p>
        </p:txBody>
      </p:sp>
    </p:spTree>
    <p:extLst>
      <p:ext uri="{BB962C8B-B14F-4D97-AF65-F5344CB8AC3E}">
        <p14:creationId xmlns:p14="http://schemas.microsoft.com/office/powerpoint/2010/main" val="2742684565"/>
      </p:ext>
    </p:extLst>
  </p:cSld>
  <p:clrMapOvr>
    <a:masterClrMapping/>
  </p:clrMapOvr>
</p:notes>
</file>

<file path=ppt/notesSlides/notesSlide1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vi-VN" sz="1200" b="1" dirty="0" smtClean="0">
                <a:solidFill>
                  <a:prstClr val="black"/>
                </a:solidFill>
                <a:latin typeface="Times New Roman" panose="02020603050405020304" pitchFamily="18" charset="0"/>
                <a:cs typeface="Times New Roman" panose="02020603050405020304" pitchFamily="18" charset="0"/>
              </a:rPr>
              <a:t>Sử dụng tàu vận tải trọng tải hàng vạn dwt, tùy thuộc vào độ sâu, chiều rộng, chiều dài, bán kính cong và các đặc trưng kinh tế kỹ</a:t>
            </a:r>
            <a:r>
              <a:rPr lang="en-US" sz="1200" b="1" dirty="0" smtClean="0">
                <a:solidFill>
                  <a:prstClr val="black"/>
                </a:solidFill>
                <a:latin typeface="Times New Roman" panose="02020603050405020304" pitchFamily="18" charset="0"/>
                <a:cs typeface="Times New Roman" panose="02020603050405020304" pitchFamily="18" charset="0"/>
              </a:rPr>
              <a:t> </a:t>
            </a:r>
            <a:r>
              <a:rPr lang="en-US" sz="1200" b="1" dirty="0" err="1" smtClean="0">
                <a:solidFill>
                  <a:prstClr val="black"/>
                </a:solidFill>
                <a:latin typeface="Times New Roman" panose="02020603050405020304" pitchFamily="18" charset="0"/>
                <a:cs typeface="Times New Roman" panose="02020603050405020304" pitchFamily="18" charset="0"/>
              </a:rPr>
              <a:t>thuật</a:t>
            </a:r>
            <a:r>
              <a:rPr lang="en-US" sz="1200" b="1" dirty="0" smtClean="0">
                <a:solidFill>
                  <a:prstClr val="black"/>
                </a:solidFill>
                <a:latin typeface="Times New Roman" panose="02020603050405020304" pitchFamily="18" charset="0"/>
                <a:cs typeface="Times New Roman" panose="02020603050405020304" pitchFamily="18" charset="0"/>
              </a:rPr>
              <a:t> </a:t>
            </a:r>
            <a:r>
              <a:rPr lang="en-US" sz="1200" b="1" dirty="0" err="1" smtClean="0">
                <a:solidFill>
                  <a:prstClr val="black"/>
                </a:solidFill>
                <a:latin typeface="Times New Roman" panose="02020603050405020304" pitchFamily="18" charset="0"/>
                <a:cs typeface="Times New Roman" panose="02020603050405020304" pitchFamily="18" charset="0"/>
              </a:rPr>
              <a:t>khác</a:t>
            </a:r>
            <a:r>
              <a:rPr lang="en-US" sz="1200" b="1" dirty="0" smtClean="0">
                <a:solidFill>
                  <a:prstClr val="black"/>
                </a:solidFill>
                <a:latin typeface="Times New Roman" panose="02020603050405020304" pitchFamily="18" charset="0"/>
                <a:cs typeface="Times New Roman" panose="02020603050405020304" pitchFamily="18" charset="0"/>
              </a:rPr>
              <a:t> </a:t>
            </a:r>
            <a:r>
              <a:rPr lang="en-US" sz="1200" b="1" dirty="0" err="1" smtClean="0">
                <a:solidFill>
                  <a:prstClr val="black"/>
                </a:solidFill>
                <a:latin typeface="Times New Roman" panose="02020603050405020304" pitchFamily="18" charset="0"/>
                <a:cs typeface="Times New Roman" panose="02020603050405020304" pitchFamily="18" charset="0"/>
              </a:rPr>
              <a:t>của</a:t>
            </a:r>
            <a:r>
              <a:rPr lang="en-US" sz="1200" b="1" dirty="0" smtClean="0">
                <a:solidFill>
                  <a:prstClr val="black"/>
                </a:solidFill>
                <a:latin typeface="Times New Roman" panose="02020603050405020304" pitchFamily="18" charset="0"/>
                <a:cs typeface="Times New Roman" panose="02020603050405020304" pitchFamily="18" charset="0"/>
              </a:rPr>
              <a:t> </a:t>
            </a:r>
            <a:r>
              <a:rPr lang="en-US" sz="1200" b="1" dirty="0" err="1" smtClean="0">
                <a:solidFill>
                  <a:prstClr val="black"/>
                </a:solidFill>
                <a:latin typeface="Times New Roman" panose="02020603050405020304" pitchFamily="18" charset="0"/>
                <a:cs typeface="Times New Roman" panose="02020603050405020304" pitchFamily="18" charset="0"/>
              </a:rPr>
              <a:t>luồng</a:t>
            </a:r>
            <a:r>
              <a:rPr lang="en-US" sz="1200" b="1" dirty="0" smtClean="0">
                <a:solidFill>
                  <a:prstClr val="black"/>
                </a:solidFill>
                <a:latin typeface="Times New Roman" panose="02020603050405020304" pitchFamily="18" charset="0"/>
                <a:cs typeface="Times New Roman" panose="02020603050405020304" pitchFamily="18" charset="0"/>
              </a:rPr>
              <a:t> </a:t>
            </a:r>
            <a:r>
              <a:rPr lang="en-US" sz="1200" b="1" dirty="0" err="1" smtClean="0">
                <a:solidFill>
                  <a:prstClr val="black"/>
                </a:solidFill>
                <a:latin typeface="Times New Roman" panose="02020603050405020304" pitchFamily="18" charset="0"/>
                <a:cs typeface="Times New Roman" panose="02020603050405020304" pitchFamily="18" charset="0"/>
              </a:rPr>
              <a:t>đường</a:t>
            </a:r>
            <a:r>
              <a:rPr lang="en-US" sz="1200" b="1" dirty="0" smtClean="0">
                <a:solidFill>
                  <a:prstClr val="black"/>
                </a:solidFill>
                <a:latin typeface="Times New Roman" panose="02020603050405020304" pitchFamily="18" charset="0"/>
                <a:cs typeface="Times New Roman" panose="02020603050405020304" pitchFamily="18" charset="0"/>
              </a:rPr>
              <a:t> </a:t>
            </a:r>
            <a:r>
              <a:rPr lang="en-US" sz="1200" b="1" dirty="0" err="1" smtClean="0">
                <a:solidFill>
                  <a:prstClr val="black"/>
                </a:solidFill>
                <a:latin typeface="Times New Roman" panose="02020603050405020304" pitchFamily="18" charset="0"/>
                <a:cs typeface="Times New Roman" panose="02020603050405020304" pitchFamily="18" charset="0"/>
              </a:rPr>
              <a:t>thủy</a:t>
            </a:r>
            <a:r>
              <a:rPr lang="en-US" sz="1200" b="1" dirty="0" smtClean="0">
                <a:solidFill>
                  <a:prstClr val="black"/>
                </a:solidFill>
                <a:latin typeface="Times New Roman" panose="02020603050405020304" pitchFamily="18" charset="0"/>
                <a:cs typeface="Times New Roman" panose="02020603050405020304" pitchFamily="18" charset="0"/>
              </a:rPr>
              <a:t>.</a:t>
            </a:r>
          </a:p>
          <a:p>
            <a:r>
              <a:rPr lang="vi-VN" dirty="0" smtClean="0"/>
              <a:t>- Cung cấp nước cho sản xuất nông nghiệp, công nghiệp và sinh hoạt.</a:t>
            </a:r>
          </a:p>
          <a:p>
            <a:r>
              <a:rPr lang="vi-VN" dirty="0" smtClean="0"/>
              <a:t>- Xây dựng các nhà máy thủy điện.</a:t>
            </a:r>
          </a:p>
          <a:p>
            <a:r>
              <a:rPr lang="vi-VN" dirty="0" smtClean="0"/>
              <a:t>- Bồi đắp phù sa, mở rộng đồng bằng về phía biển.</a:t>
            </a:r>
          </a:p>
          <a:p>
            <a:r>
              <a:rPr lang="vi-VN" dirty="0" smtClean="0"/>
              <a:t>- Khai thác và nuôi trồng thủy sản.</a:t>
            </a:r>
          </a:p>
          <a:p>
            <a:pPr marL="171450" indent="-171450">
              <a:buFontTx/>
              <a:buChar char="-"/>
            </a:pPr>
            <a:r>
              <a:rPr lang="vi-VN" dirty="0" smtClean="0"/>
              <a:t>Phát triển du lịch.</a:t>
            </a:r>
            <a:endParaRPr lang="en-US" dirty="0" smtClean="0"/>
          </a:p>
          <a:p>
            <a:pPr marL="171450" indent="-171450">
              <a:buFontTx/>
              <a:buChar char="-"/>
            </a:pPr>
            <a:r>
              <a:rPr lang="vi-VN" b="1" dirty="0" smtClean="0"/>
              <a:t>Sông trẻ</a:t>
            </a:r>
            <a:r>
              <a:rPr lang="vi-VN" dirty="0" smtClean="0"/>
              <a:t>: là một con sông có độ dốc, có ít dòng chảy nhánh và có dòng chảy nhanh. Các lòng dẫn của nó xâm thực sâu phát triển mạnh hơn xâm thực ngang. Ví dụ như </a:t>
            </a:r>
            <a:r>
              <a:rPr lang="vi-VN" dirty="0" smtClean="0">
                <a:hlinkClick r:id="rId3" tooltip="Sông Brazos (trang chưa được viết)"/>
              </a:rPr>
              <a:t>sông Brazos</a:t>
            </a:r>
            <a:r>
              <a:rPr lang="vi-VN" dirty="0" smtClean="0"/>
              <a:t>, </a:t>
            </a:r>
            <a:r>
              <a:rPr lang="vi-VN" dirty="0" smtClean="0">
                <a:hlinkClick r:id="rId4" tooltip="Sông Trinity (trang chưa được viết)"/>
              </a:rPr>
              <a:t>Trinity</a:t>
            </a:r>
            <a:r>
              <a:rPr lang="vi-VN" dirty="0" smtClean="0"/>
              <a:t> và </a:t>
            </a:r>
            <a:r>
              <a:rPr lang="vi-VN" dirty="0" smtClean="0">
                <a:hlinkClick r:id="rId5" tooltip="Ebro"/>
              </a:rPr>
              <a:t>Ebro</a:t>
            </a:r>
            <a:r>
              <a:rPr lang="vi-VN" dirty="0" smtClean="0"/>
              <a:t>.</a:t>
            </a:r>
            <a:endParaRPr lang="en-US" dirty="0" smtClean="0"/>
          </a:p>
          <a:p>
            <a:pPr marL="171450" indent="-171450">
              <a:buFontTx/>
              <a:buChar char="-"/>
            </a:pPr>
            <a:r>
              <a:rPr lang="vi-VN" dirty="0" smtClean="0"/>
              <a:t> </a:t>
            </a:r>
            <a:r>
              <a:rPr lang="vi-VN" b="1" dirty="0" smtClean="0"/>
              <a:t>Sông trưởng thành</a:t>
            </a:r>
            <a:r>
              <a:rPr lang="vi-VN" dirty="0" smtClean="0"/>
              <a:t>: là một con sông có độ dốc nhỏ hơn sông trẻ và có dòng chảy chậm hơn. Sông trưởng thành có nhiều nhánh sông đổ vào và có lưu lượng lớn hơn sông trẻ. Lòng sông xâm thực ngang lớn hơn xâm thực sâu như </a:t>
            </a:r>
            <a:r>
              <a:rPr lang="vi-VN" dirty="0" smtClean="0">
                <a:hlinkClick r:id="rId6" tooltip="Sông Mississippi"/>
              </a:rPr>
              <a:t>sông Mississippi</a:t>
            </a:r>
            <a:r>
              <a:rPr lang="vi-VN" dirty="0" smtClean="0"/>
              <a:t>, </a:t>
            </a:r>
            <a:r>
              <a:rPr lang="vi-VN" dirty="0" smtClean="0">
                <a:hlinkClick r:id="rId7" tooltip="Sông Saint Lawrence"/>
              </a:rPr>
              <a:t>Saint Lawrence</a:t>
            </a:r>
            <a:r>
              <a:rPr lang="vi-VN" dirty="0" smtClean="0"/>
              <a:t>, </a:t>
            </a:r>
            <a:r>
              <a:rPr lang="vi-VN" dirty="0" smtClean="0">
                <a:hlinkClick r:id="rId8" tooltip="Sông Donau"/>
              </a:rPr>
              <a:t>Danube</a:t>
            </a:r>
            <a:r>
              <a:rPr lang="vi-VN" dirty="0" smtClean="0"/>
              <a:t>, </a:t>
            </a:r>
            <a:r>
              <a:rPr lang="vi-VN" dirty="0" smtClean="0">
                <a:hlinkClick r:id="rId9" tooltip="Sông Ohio"/>
              </a:rPr>
              <a:t>Ohio</a:t>
            </a:r>
            <a:r>
              <a:rPr lang="vi-VN" dirty="0" smtClean="0"/>
              <a:t>, </a:t>
            </a:r>
            <a:r>
              <a:rPr lang="vi-VN" dirty="0" smtClean="0">
                <a:hlinkClick r:id="rId10" tooltip="Sông Thames"/>
              </a:rPr>
              <a:t>Thames</a:t>
            </a:r>
            <a:r>
              <a:rPr lang="vi-VN" dirty="0" smtClean="0"/>
              <a:t> và </a:t>
            </a:r>
            <a:r>
              <a:rPr lang="vi-VN" dirty="0" smtClean="0">
                <a:hlinkClick r:id="rId11" tooltip="Sông Paraná"/>
              </a:rPr>
              <a:t>Paraná</a:t>
            </a:r>
            <a:r>
              <a:rPr lang="vi-VN" dirty="0" smtClean="0"/>
              <a:t>. </a:t>
            </a:r>
            <a:endParaRPr lang="en-US" dirty="0" smtClean="0"/>
          </a:p>
          <a:p>
            <a:pPr marL="171450" indent="-171450">
              <a:buFontTx/>
              <a:buChar char="-"/>
            </a:pPr>
            <a:r>
              <a:rPr lang="vi-VN" b="1" dirty="0" smtClean="0"/>
              <a:t>Sông già</a:t>
            </a:r>
            <a:r>
              <a:rPr lang="vi-VN" dirty="0" smtClean="0"/>
              <a:t>: là </a:t>
            </a:r>
            <a:r>
              <a:rPr lang="vi-VN" b="1" dirty="0" smtClean="0"/>
              <a:t>một con sông có độ dốc thấp v</a:t>
            </a:r>
            <a:r>
              <a:rPr lang="vi-VN" dirty="0" smtClean="0"/>
              <a:t>à có năng lượng xâm thực nhỏ. </a:t>
            </a:r>
            <a:r>
              <a:rPr lang="vi-VN" b="1" dirty="0" smtClean="0"/>
              <a:t>Các sông già đặc trưng bởi các bãi bồi </a:t>
            </a:r>
            <a:r>
              <a:rPr lang="vi-VN" dirty="0" smtClean="0"/>
              <a:t>như </a:t>
            </a:r>
            <a:r>
              <a:rPr lang="vi-VN" dirty="0" smtClean="0">
                <a:hlinkClick r:id="rId12" tooltip="Hoàng Hà"/>
              </a:rPr>
              <a:t>Hoàng Hà</a:t>
            </a:r>
            <a:r>
              <a:rPr lang="vi-VN" dirty="0" smtClean="0"/>
              <a:t>, </a:t>
            </a:r>
            <a:r>
              <a:rPr lang="vi-VN" dirty="0" smtClean="0">
                <a:hlinkClick r:id="rId13" tooltip="Sông Hằng"/>
              </a:rPr>
              <a:t>sông Hằng</a:t>
            </a:r>
            <a:r>
              <a:rPr lang="vi-VN" dirty="0" smtClean="0"/>
              <a:t>, </a:t>
            </a:r>
            <a:r>
              <a:rPr lang="vi-VN" dirty="0" smtClean="0">
                <a:hlinkClick r:id="rId14" tooltip="Tigris"/>
              </a:rPr>
              <a:t>Tigris</a:t>
            </a:r>
            <a:r>
              <a:rPr lang="vi-VN" dirty="0" smtClean="0"/>
              <a:t>, </a:t>
            </a:r>
            <a:r>
              <a:rPr lang="vi-VN" dirty="0" smtClean="0">
                <a:hlinkClick r:id="rId15" tooltip="Euphrates"/>
              </a:rPr>
              <a:t>Euphrates</a:t>
            </a:r>
            <a:r>
              <a:rPr lang="vi-VN" dirty="0" smtClean="0"/>
              <a:t>, </a:t>
            </a:r>
            <a:r>
              <a:rPr lang="vi-VN" dirty="0" smtClean="0">
                <a:hlinkClick r:id="rId16" tooltip="Sông Ấn"/>
              </a:rPr>
              <a:t>sông Ấn</a:t>
            </a:r>
            <a:r>
              <a:rPr lang="vi-VN" dirty="0" smtClean="0"/>
              <a:t> và </a:t>
            </a:r>
            <a:r>
              <a:rPr lang="vi-VN" dirty="0" smtClean="0">
                <a:hlinkClick r:id="rId17" tooltip="Sông Nin"/>
              </a:rPr>
              <a:t>Nile</a:t>
            </a:r>
            <a:r>
              <a:rPr lang="vi-VN" dirty="0" smtClean="0"/>
              <a:t>.</a:t>
            </a:r>
          </a:p>
          <a:p>
            <a:endParaRPr lang="en-US" dirty="0"/>
          </a:p>
        </p:txBody>
      </p:sp>
      <p:sp>
        <p:nvSpPr>
          <p:cNvPr id="4" name="Slide Number Placeholder 3"/>
          <p:cNvSpPr>
            <a:spLocks noGrp="1"/>
          </p:cNvSpPr>
          <p:nvPr>
            <p:ph type="sldNum" sz="quarter" idx="10"/>
          </p:nvPr>
        </p:nvSpPr>
        <p:spPr/>
        <p:txBody>
          <a:bodyPr/>
          <a:lstStyle/>
          <a:p>
            <a:fld id="{CBE40377-7959-44A3-9E3A-A2263C614A7F}" type="slidenum">
              <a:rPr lang="en-US" smtClean="0"/>
              <a:t>15</a:t>
            </a:fld>
            <a:endParaRPr lang="en-US"/>
          </a:p>
        </p:txBody>
      </p:sp>
    </p:spTree>
    <p:extLst>
      <p:ext uri="{BB962C8B-B14F-4D97-AF65-F5344CB8AC3E}">
        <p14:creationId xmlns:p14="http://schemas.microsoft.com/office/powerpoint/2010/main" val="4240688534"/>
      </p:ext>
    </p:extLst>
  </p:cSld>
  <p:clrMapOvr>
    <a:masterClrMapping/>
  </p:clrMapOvr>
</p:notes>
</file>

<file path=ppt/notesSlides/notesSlide1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b="1" dirty="0" err="1" smtClean="0"/>
              <a:t>Bản</a:t>
            </a:r>
            <a:r>
              <a:rPr lang="en-US" b="1" dirty="0" smtClean="0"/>
              <a:t> </a:t>
            </a:r>
            <a:r>
              <a:rPr lang="en-US" b="1" dirty="0" err="1" smtClean="0"/>
              <a:t>chất</a:t>
            </a:r>
            <a:r>
              <a:rPr lang="en-US" b="1" baseline="0" dirty="0" smtClean="0"/>
              <a:t> </a:t>
            </a:r>
            <a:r>
              <a:rPr lang="en-US" b="1" baseline="0" dirty="0" err="1" smtClean="0"/>
              <a:t>thủy</a:t>
            </a:r>
            <a:r>
              <a:rPr lang="en-US" b="1" baseline="0" dirty="0" smtClean="0"/>
              <a:t> nội </a:t>
            </a:r>
            <a:r>
              <a:rPr lang="en-US" b="1" baseline="0" dirty="0" err="1" smtClean="0"/>
              <a:t>địa</a:t>
            </a:r>
            <a:r>
              <a:rPr lang="en-US" b="1" baseline="0" dirty="0" smtClean="0"/>
              <a:t> từ hệ </a:t>
            </a:r>
            <a:r>
              <a:rPr lang="en-US" b="1" baseline="0" dirty="0" err="1" smtClean="0"/>
              <a:t>thống</a:t>
            </a:r>
            <a:r>
              <a:rPr lang="en-US" b="1" baseline="0" dirty="0" smtClean="0"/>
              <a:t> </a:t>
            </a:r>
            <a:r>
              <a:rPr lang="en-US" b="1" baseline="0" dirty="0" err="1" smtClean="0"/>
              <a:t>sông</a:t>
            </a:r>
            <a:r>
              <a:rPr lang="en-US" b="1" baseline="0" dirty="0" smtClean="0"/>
              <a:t> </a:t>
            </a:r>
            <a:r>
              <a:rPr lang="en-US" b="1" baseline="0" dirty="0" err="1" smtClean="0"/>
              <a:t>ngòi</a:t>
            </a:r>
            <a:r>
              <a:rPr lang="en-US" b="1" baseline="0" dirty="0" smtClean="0"/>
              <a:t> </a:t>
            </a:r>
            <a:r>
              <a:rPr lang="en-US" b="1" baseline="0" dirty="0" err="1" smtClean="0"/>
              <a:t>tự</a:t>
            </a:r>
            <a:r>
              <a:rPr lang="en-US" b="1" baseline="0" dirty="0" smtClean="0"/>
              <a:t> nhiên mà hình thành:</a:t>
            </a:r>
            <a:r>
              <a:rPr lang="en-US" b="0" baseline="0" dirty="0" smtClean="0"/>
              <a:t> </a:t>
            </a:r>
            <a:r>
              <a:rPr lang="en-US" b="0" baseline="0" dirty="0" err="1" smtClean="0"/>
              <a:t>sông</a:t>
            </a:r>
            <a:r>
              <a:rPr lang="en-US" b="0" baseline="0" dirty="0" smtClean="0"/>
              <a:t> chính và </a:t>
            </a:r>
            <a:r>
              <a:rPr lang="en-US" b="0" baseline="0" dirty="0" err="1" smtClean="0"/>
              <a:t>sông</a:t>
            </a:r>
            <a:r>
              <a:rPr lang="en-US" b="0" baseline="0" dirty="0" smtClean="0"/>
              <a:t> </a:t>
            </a:r>
            <a:r>
              <a:rPr lang="en-US" b="0" baseline="0" dirty="0" err="1" smtClean="0"/>
              <a:t>nhánh</a:t>
            </a:r>
            <a:r>
              <a:rPr lang="en-US" b="0" baseline="0" dirty="0" smtClean="0"/>
              <a:t> (</a:t>
            </a:r>
            <a:r>
              <a:rPr lang="en-US" b="0" baseline="0" dirty="0" err="1" smtClean="0"/>
              <a:t>giải</a:t>
            </a:r>
            <a:r>
              <a:rPr lang="en-US" b="0" baseline="0" dirty="0" smtClean="0"/>
              <a:t> </a:t>
            </a:r>
            <a:r>
              <a:rPr lang="en-US" b="0" baseline="0" dirty="0" err="1" smtClean="0"/>
              <a:t>thích</a:t>
            </a:r>
            <a:r>
              <a:rPr lang="en-US" b="0" baseline="0" dirty="0" smtClean="0"/>
              <a:t>..); </a:t>
            </a:r>
            <a:r>
              <a:rPr lang="en-US" b="0" baseline="0" dirty="0" err="1" smtClean="0"/>
              <a:t>mạng</a:t>
            </a:r>
            <a:r>
              <a:rPr lang="en-US" b="0" baseline="0" dirty="0" smtClean="0"/>
              <a:t> </a:t>
            </a:r>
            <a:r>
              <a:rPr lang="en-US" b="0" baseline="0" dirty="0" err="1" smtClean="0"/>
              <a:t>lưới</a:t>
            </a:r>
            <a:r>
              <a:rPr lang="en-US" b="0" baseline="0" dirty="0" smtClean="0"/>
              <a:t> </a:t>
            </a:r>
            <a:r>
              <a:rPr lang="en-US" b="0" baseline="0" dirty="0" err="1" smtClean="0"/>
              <a:t>sôn</a:t>
            </a:r>
            <a:r>
              <a:rPr lang="en-US" b="0" baseline="0" dirty="0" smtClean="0"/>
              <a:t> hình </a:t>
            </a:r>
            <a:r>
              <a:rPr lang="en-US" b="0" baseline="0" dirty="0" err="1" smtClean="0"/>
              <a:t>cánh</a:t>
            </a:r>
            <a:r>
              <a:rPr lang="en-US" b="0" baseline="0" dirty="0" smtClean="0"/>
              <a:t> </a:t>
            </a:r>
            <a:r>
              <a:rPr lang="en-US" b="0" baseline="0" dirty="0" err="1" smtClean="0"/>
              <a:t>chim</a:t>
            </a:r>
            <a:r>
              <a:rPr lang="en-US" b="0" baseline="0" dirty="0" smtClean="0"/>
              <a:t>, hình nan </a:t>
            </a:r>
            <a:r>
              <a:rPr lang="en-US" b="0" baseline="0" dirty="0" err="1" smtClean="0"/>
              <a:t>quạt</a:t>
            </a:r>
            <a:r>
              <a:rPr lang="en-US" b="0" baseline="0" dirty="0" smtClean="0"/>
              <a:t>, hình </a:t>
            </a:r>
            <a:r>
              <a:rPr lang="en-US" b="0" baseline="0" dirty="0" err="1" smtClean="0"/>
              <a:t>cành</a:t>
            </a:r>
            <a:r>
              <a:rPr lang="en-US" b="0" baseline="0" dirty="0" smtClean="0"/>
              <a:t> </a:t>
            </a:r>
            <a:r>
              <a:rPr lang="en-US" b="0" baseline="0" dirty="0" err="1" smtClean="0"/>
              <a:t>cây</a:t>
            </a:r>
            <a:endParaRPr lang="en-US" b="1" dirty="0" smtClean="0"/>
          </a:p>
          <a:p>
            <a:pPr marL="0" marR="0" indent="0" algn="l" defTabSz="914400" rtl="0" eaLnBrk="1" fontAlgn="auto" latinLnBrk="0" hangingPunct="1">
              <a:lnSpc>
                <a:spcPct val="100000"/>
              </a:lnSpc>
              <a:spcBef>
                <a:spcPts val="0"/>
              </a:spcBef>
              <a:spcAft>
                <a:spcPts val="0"/>
              </a:spcAft>
              <a:buClrTx/>
              <a:buSzTx/>
              <a:buFontTx/>
              <a:buNone/>
              <a:tabLst/>
              <a:defRPr/>
            </a:pPr>
            <a:r>
              <a:rPr lang="en-US" b="1" dirty="0" smtClean="0"/>
              <a:t>	</a:t>
            </a:r>
            <a:r>
              <a:rPr lang="en-US" b="1" dirty="0" err="1" smtClean="0"/>
              <a:t>Miền</a:t>
            </a:r>
            <a:r>
              <a:rPr lang="en-US" b="1" baseline="0" dirty="0" smtClean="0"/>
              <a:t> </a:t>
            </a:r>
            <a:r>
              <a:rPr lang="en-US" b="1" baseline="0" dirty="0" err="1" smtClean="0"/>
              <a:t>Bắc</a:t>
            </a:r>
            <a:r>
              <a:rPr lang="en-US" b="1" baseline="0" dirty="0" smtClean="0"/>
              <a:t> </a:t>
            </a:r>
            <a:r>
              <a:rPr lang="en-US" b="0" dirty="0" err="1" smtClean="0"/>
              <a:t>Đồng</a:t>
            </a:r>
            <a:r>
              <a:rPr lang="en-US" b="0" dirty="0" smtClean="0"/>
              <a:t> </a:t>
            </a:r>
            <a:r>
              <a:rPr lang="en-US" b="0" dirty="0" err="1" smtClean="0"/>
              <a:t>bằng</a:t>
            </a:r>
            <a:r>
              <a:rPr lang="en-US" b="0" baseline="0" dirty="0" smtClean="0"/>
              <a:t> </a:t>
            </a:r>
            <a:r>
              <a:rPr lang="en-US" b="0" baseline="0" dirty="0" err="1" smtClean="0"/>
              <a:t>sông</a:t>
            </a:r>
            <a:r>
              <a:rPr lang="en-US" b="0" baseline="0" dirty="0" smtClean="0"/>
              <a:t> Hồng (</a:t>
            </a:r>
            <a:r>
              <a:rPr lang="en-US" b="0" baseline="0" dirty="0" err="1" smtClean="0"/>
              <a:t>châu</a:t>
            </a:r>
            <a:r>
              <a:rPr lang="en-US" b="0" baseline="0" dirty="0" smtClean="0"/>
              <a:t> </a:t>
            </a:r>
            <a:r>
              <a:rPr lang="en-US" b="0" baseline="0" dirty="0" err="1" smtClean="0"/>
              <a:t>thổ</a:t>
            </a:r>
            <a:r>
              <a:rPr lang="en-US" b="0" baseline="0" dirty="0" smtClean="0"/>
              <a:t> </a:t>
            </a:r>
            <a:r>
              <a:rPr lang="en-US" b="0" baseline="0" dirty="0" err="1" smtClean="0"/>
              <a:t>sông</a:t>
            </a:r>
            <a:r>
              <a:rPr lang="en-US" b="0" baseline="0" dirty="0" smtClean="0"/>
              <a:t> </a:t>
            </a:r>
            <a:r>
              <a:rPr lang="en-US" b="0" baseline="0" dirty="0" err="1" smtClean="0"/>
              <a:t>hồng:</a:t>
            </a:r>
            <a:r>
              <a:rPr lang="en-US" dirty="0" err="1" smtClean="0"/>
              <a:t>phù</a:t>
            </a:r>
            <a:r>
              <a:rPr lang="en-US" dirty="0" smtClean="0"/>
              <a:t> </a:t>
            </a:r>
            <a:r>
              <a:rPr lang="en-US" dirty="0" err="1" smtClean="0"/>
              <a:t>sa</a:t>
            </a:r>
            <a:r>
              <a:rPr lang="en-US" dirty="0" smtClean="0"/>
              <a:t> hệ </a:t>
            </a:r>
            <a:r>
              <a:rPr lang="en-US" dirty="0" err="1" smtClean="0">
                <a:hlinkClick r:id="rId3" tooltip="Sông Hồng"/>
              </a:rPr>
              <a:t>sông</a:t>
            </a:r>
            <a:r>
              <a:rPr lang="en-US" dirty="0" smtClean="0">
                <a:hlinkClick r:id="rId3" tooltip="Sông Hồng"/>
              </a:rPr>
              <a:t> Hồng</a:t>
            </a:r>
            <a:r>
              <a:rPr lang="en-US" dirty="0" smtClean="0"/>
              <a:t> và </a:t>
            </a:r>
            <a:r>
              <a:rPr lang="en-US" dirty="0" err="1" smtClean="0"/>
              <a:t>cả</a:t>
            </a:r>
            <a:r>
              <a:rPr lang="en-US" dirty="0" smtClean="0"/>
              <a:t> hệ </a:t>
            </a:r>
            <a:r>
              <a:rPr lang="en-US" dirty="0" err="1" smtClean="0">
                <a:hlinkClick r:id="rId4" tooltip="Sông Thái Bình"/>
              </a:rPr>
              <a:t>sông</a:t>
            </a:r>
            <a:r>
              <a:rPr lang="en-US" dirty="0" smtClean="0">
                <a:hlinkClick r:id="rId4" tooltip="Sông Thái Bình"/>
              </a:rPr>
              <a:t> Thái Bình</a:t>
            </a:r>
            <a:r>
              <a:rPr lang="en-US" dirty="0" smtClean="0"/>
              <a:t>)</a:t>
            </a:r>
            <a:r>
              <a:rPr lang="en-US" baseline="0" dirty="0" smtClean="0"/>
              <a:t> hệ </a:t>
            </a:r>
            <a:r>
              <a:rPr lang="en-US" baseline="0" dirty="0" err="1" smtClean="0"/>
              <a:t>thống</a:t>
            </a:r>
            <a:r>
              <a:rPr lang="en-US" baseline="0" dirty="0" smtClean="0"/>
              <a:t> </a:t>
            </a:r>
            <a:r>
              <a:rPr lang="en-US" baseline="0" dirty="0" err="1" smtClean="0"/>
              <a:t>sông</a:t>
            </a:r>
            <a:r>
              <a:rPr lang="en-US" baseline="0" dirty="0" smtClean="0"/>
              <a:t> </a:t>
            </a:r>
            <a:r>
              <a:rPr lang="en-US" baseline="0" dirty="0" err="1" smtClean="0"/>
              <a:t>ngòi</a:t>
            </a:r>
            <a:r>
              <a:rPr lang="en-US" baseline="0" dirty="0" smtClean="0"/>
              <a:t> hình nan </a:t>
            </a:r>
            <a:r>
              <a:rPr lang="en-US" baseline="0" dirty="0" err="1" smtClean="0"/>
              <a:t>quạt</a:t>
            </a:r>
            <a:r>
              <a:rPr lang="en-US" dirty="0" smtClean="0"/>
              <a:t>, nhưng</a:t>
            </a:r>
            <a:r>
              <a:rPr lang="en-US" baseline="0" dirty="0" smtClean="0"/>
              <a:t> </a:t>
            </a:r>
            <a:r>
              <a:rPr lang="en-US" baseline="0" dirty="0" err="1" smtClean="0"/>
              <a:t>ko</a:t>
            </a:r>
            <a:r>
              <a:rPr lang="en-US" baseline="0" dirty="0" smtClean="0"/>
              <a:t> </a:t>
            </a:r>
            <a:r>
              <a:rPr lang="en-US" baseline="0" dirty="0" err="1" smtClean="0"/>
              <a:t>khai</a:t>
            </a:r>
            <a:r>
              <a:rPr lang="en-US" baseline="0" dirty="0" smtClean="0"/>
              <a:t> </a:t>
            </a:r>
            <a:r>
              <a:rPr lang="en-US" baseline="0" dirty="0" err="1" smtClean="0"/>
              <a:t>thác</a:t>
            </a:r>
            <a:r>
              <a:rPr lang="en-US" baseline="0" dirty="0" smtClean="0"/>
              <a:t> </a:t>
            </a:r>
            <a:r>
              <a:rPr lang="en-US" baseline="0" dirty="0" err="1" smtClean="0"/>
              <a:t>được</a:t>
            </a:r>
            <a:r>
              <a:rPr lang="en-US" baseline="0" dirty="0" smtClean="0"/>
              <a:t> </a:t>
            </a:r>
            <a:r>
              <a:rPr lang="en-US" b="1" baseline="0" dirty="0" smtClean="0"/>
              <a:t>vì hệ </a:t>
            </a:r>
            <a:r>
              <a:rPr lang="en-US" b="1" baseline="0" dirty="0" err="1" smtClean="0"/>
              <a:t>đường</a:t>
            </a:r>
            <a:r>
              <a:rPr lang="en-US" b="1" baseline="0" dirty="0" smtClean="0"/>
              <a:t> </a:t>
            </a:r>
            <a:r>
              <a:rPr lang="en-US" b="1" baseline="0" dirty="0" err="1" smtClean="0"/>
              <a:t>bộ</a:t>
            </a:r>
            <a:r>
              <a:rPr lang="en-US" b="1" baseline="0" dirty="0" smtClean="0"/>
              <a:t> cầu </a:t>
            </a:r>
            <a:r>
              <a:rPr lang="en-US" b="1" baseline="0" dirty="0" err="1" smtClean="0"/>
              <a:t>đường</a:t>
            </a:r>
            <a:r>
              <a:rPr lang="en-US" b="1" baseline="0" dirty="0" smtClean="0"/>
              <a:t> qua </a:t>
            </a:r>
            <a:r>
              <a:rPr lang="en-US" b="1" baseline="0" dirty="0" err="1" smtClean="0"/>
              <a:t>sốn</a:t>
            </a:r>
            <a:r>
              <a:rPr lang="en-US" b="1" baseline="0" dirty="0" smtClean="0"/>
              <a:t> và </a:t>
            </a:r>
            <a:r>
              <a:rPr lang="en-US" b="1" baseline="0" dirty="0" err="1" smtClean="0"/>
              <a:t>viễn</a:t>
            </a:r>
            <a:r>
              <a:rPr lang="en-US" b="1" baseline="0" dirty="0" smtClean="0"/>
              <a:t> thông </a:t>
            </a:r>
            <a:r>
              <a:rPr lang="en-US" b="1" baseline="0" dirty="0" err="1" smtClean="0"/>
              <a:t>xây</a:t>
            </a:r>
            <a:r>
              <a:rPr lang="en-US" b="1" baseline="0" dirty="0" smtClean="0"/>
              <a:t> </a:t>
            </a:r>
            <a:r>
              <a:rPr lang="en-US" b="1" baseline="0" dirty="0" err="1" smtClean="0"/>
              <a:t>dựng</a:t>
            </a:r>
            <a:r>
              <a:rPr lang="en-US" b="1" baseline="0" dirty="0" smtClean="0"/>
              <a:t> vô </a:t>
            </a:r>
            <a:r>
              <a:rPr lang="en-US" b="1" baseline="0" dirty="0" err="1" smtClean="0"/>
              <a:t>tội</a:t>
            </a:r>
            <a:r>
              <a:rPr lang="en-US" b="1" baseline="0" dirty="0" smtClean="0"/>
              <a:t> </a:t>
            </a:r>
            <a:r>
              <a:rPr lang="en-US" b="1" baseline="0" dirty="0" err="1" smtClean="0"/>
              <a:t>vạ</a:t>
            </a:r>
            <a:r>
              <a:rPr lang="en-US" b="1" baseline="0" dirty="0" smtClean="0"/>
              <a:t> </a:t>
            </a:r>
            <a:r>
              <a:rPr lang="en-US" baseline="0" dirty="0" smtClean="0"/>
              <a:t>làm </a:t>
            </a:r>
            <a:r>
              <a:rPr lang="en-US" baseline="0" dirty="0" err="1" smtClean="0"/>
              <a:t>cho</a:t>
            </a:r>
            <a:r>
              <a:rPr lang="en-US" baseline="0" dirty="0" smtClean="0"/>
              <a:t> hệ </a:t>
            </a:r>
            <a:r>
              <a:rPr lang="en-US" baseline="0" dirty="0" err="1" smtClean="0"/>
              <a:t>thống</a:t>
            </a:r>
            <a:r>
              <a:rPr lang="en-US" baseline="0" dirty="0" smtClean="0"/>
              <a:t> </a:t>
            </a:r>
            <a:r>
              <a:rPr lang="en-US" baseline="0" dirty="0" err="1" smtClean="0"/>
              <a:t>thủy</a:t>
            </a:r>
            <a:r>
              <a:rPr lang="en-US" baseline="0" dirty="0" smtClean="0"/>
              <a:t> nội </a:t>
            </a:r>
            <a:r>
              <a:rPr lang="en-US" baseline="0" dirty="0" err="1" smtClean="0"/>
              <a:t>đội</a:t>
            </a:r>
            <a:r>
              <a:rPr lang="en-US" baseline="0" dirty="0" smtClean="0"/>
              <a:t> </a:t>
            </a:r>
            <a:r>
              <a:rPr lang="en-US" baseline="0" dirty="0" err="1" smtClean="0"/>
              <a:t>miền</a:t>
            </a:r>
            <a:r>
              <a:rPr lang="en-US" baseline="0" dirty="0" smtClean="0"/>
              <a:t> </a:t>
            </a:r>
            <a:r>
              <a:rPr lang="en-US" baseline="0" dirty="0" err="1" smtClean="0"/>
              <a:t>Bắc</a:t>
            </a:r>
            <a:r>
              <a:rPr lang="en-US" baseline="0" dirty="0" smtClean="0"/>
              <a:t> </a:t>
            </a:r>
            <a:r>
              <a:rPr lang="en-US" baseline="0" dirty="0" err="1" smtClean="0"/>
              <a:t>phát</a:t>
            </a:r>
            <a:r>
              <a:rPr lang="en-US" baseline="0" dirty="0" smtClean="0"/>
              <a:t> </a:t>
            </a:r>
            <a:r>
              <a:rPr lang="en-US" baseline="0" dirty="0" err="1" smtClean="0"/>
              <a:t>triển</a:t>
            </a:r>
            <a:r>
              <a:rPr lang="en-US" baseline="0" dirty="0" smtClean="0"/>
              <a:t> </a:t>
            </a:r>
            <a:r>
              <a:rPr lang="en-US" baseline="0" dirty="0" err="1" smtClean="0"/>
              <a:t>rất</a:t>
            </a:r>
            <a:r>
              <a:rPr lang="en-US" baseline="0" dirty="0" smtClean="0"/>
              <a:t> </a:t>
            </a:r>
            <a:r>
              <a:rPr lang="en-US" baseline="0" dirty="0" err="1" smtClean="0"/>
              <a:t>chậm</a:t>
            </a:r>
            <a:r>
              <a:rPr lang="en-US" baseline="0" dirty="0" smtClean="0"/>
              <a:t> so với </a:t>
            </a:r>
            <a:r>
              <a:rPr lang="en-US" baseline="0" dirty="0" err="1" smtClean="0"/>
              <a:t>miền</a:t>
            </a:r>
            <a:r>
              <a:rPr lang="en-US" baseline="0" dirty="0" smtClean="0"/>
              <a:t> Nam </a:t>
            </a:r>
            <a:r>
              <a:rPr lang="en-US" baseline="0" dirty="0" err="1" smtClean="0"/>
              <a:t>chủ</a:t>
            </a:r>
            <a:r>
              <a:rPr lang="en-US" baseline="0" dirty="0" smtClean="0"/>
              <a:t> </a:t>
            </a:r>
            <a:r>
              <a:rPr lang="en-US" baseline="0" dirty="0" err="1" smtClean="0"/>
              <a:t>yếu</a:t>
            </a:r>
            <a:r>
              <a:rPr lang="en-US" baseline="0" dirty="0" smtClean="0"/>
              <a:t> là </a:t>
            </a:r>
            <a:r>
              <a:rPr lang="en-US" b="1" baseline="0" dirty="0" err="1" smtClean="0"/>
              <a:t>tuyến</a:t>
            </a:r>
            <a:r>
              <a:rPr lang="en-US" b="1" baseline="0" dirty="0" smtClean="0"/>
              <a:t> </a:t>
            </a:r>
            <a:r>
              <a:rPr lang="en-US" b="1" baseline="0" dirty="0" err="1" smtClean="0"/>
              <a:t>hải</a:t>
            </a:r>
            <a:r>
              <a:rPr lang="en-US" b="1" baseline="0" dirty="0" smtClean="0"/>
              <a:t> </a:t>
            </a:r>
            <a:r>
              <a:rPr lang="en-US" b="1" baseline="0" dirty="0" err="1" smtClean="0"/>
              <a:t>phòng</a:t>
            </a:r>
            <a:r>
              <a:rPr lang="en-US" b="1" baseline="0" dirty="0" smtClean="0"/>
              <a:t>- </a:t>
            </a:r>
            <a:r>
              <a:rPr lang="en-US" b="1" baseline="0" dirty="0" err="1" smtClean="0"/>
              <a:t>hạ</a:t>
            </a:r>
            <a:r>
              <a:rPr lang="en-US" b="1" baseline="0" dirty="0" smtClean="0"/>
              <a:t> Long, </a:t>
            </a:r>
            <a:r>
              <a:rPr lang="en-US" b="1" baseline="0" dirty="0" err="1" smtClean="0"/>
              <a:t>Việt</a:t>
            </a:r>
            <a:r>
              <a:rPr lang="en-US" b="1" baseline="0" dirty="0" smtClean="0"/>
              <a:t> </a:t>
            </a:r>
            <a:r>
              <a:rPr lang="en-US" b="1" baseline="0" dirty="0" err="1" smtClean="0"/>
              <a:t>trì</a:t>
            </a:r>
            <a:r>
              <a:rPr lang="en-US" b="1" baseline="0" dirty="0" smtClean="0"/>
              <a:t> Phú </a:t>
            </a:r>
            <a:r>
              <a:rPr lang="en-US" b="1" baseline="0" dirty="0" err="1" smtClean="0"/>
              <a:t>Thọ</a:t>
            </a:r>
            <a:r>
              <a:rPr lang="en-US" b="1" baseline="0" dirty="0" smtClean="0"/>
              <a:t>- </a:t>
            </a:r>
            <a:r>
              <a:rPr lang="en-US" b="1" baseline="0" dirty="0" err="1" smtClean="0"/>
              <a:t>Hải</a:t>
            </a:r>
            <a:r>
              <a:rPr lang="en-US" b="1" baseline="0" dirty="0" smtClean="0"/>
              <a:t> </a:t>
            </a:r>
            <a:r>
              <a:rPr lang="en-US" b="1" baseline="0" dirty="0" err="1" smtClean="0"/>
              <a:t>Phòng</a:t>
            </a:r>
            <a:r>
              <a:rPr lang="en-US" b="1" baseline="0" dirty="0" smtClean="0"/>
              <a:t> </a:t>
            </a:r>
            <a:r>
              <a:rPr lang="vi-VN" dirty="0" smtClean="0"/>
              <a:t>Đây là luồng vận tải container đường thủy duy nhất ở miền Bắc sau nhiều năm được khảo sát, lên kế hoạch.</a:t>
            </a:r>
            <a:r>
              <a:rPr lang="en-US" b="1" dirty="0" smtClean="0"/>
              <a:t>	</a:t>
            </a:r>
          </a:p>
          <a:p>
            <a:pPr marL="0" marR="0" indent="0" algn="l" defTabSz="914400" rtl="0" eaLnBrk="1" fontAlgn="auto" latinLnBrk="0" hangingPunct="1">
              <a:lnSpc>
                <a:spcPct val="100000"/>
              </a:lnSpc>
              <a:spcBef>
                <a:spcPts val="0"/>
              </a:spcBef>
              <a:spcAft>
                <a:spcPts val="0"/>
              </a:spcAft>
              <a:buClrTx/>
              <a:buSzTx/>
              <a:buFontTx/>
              <a:buNone/>
              <a:tabLst/>
              <a:defRPr/>
            </a:pPr>
            <a:r>
              <a:rPr lang="en-US" b="1" dirty="0" smtClean="0"/>
              <a:t>	</a:t>
            </a:r>
            <a:r>
              <a:rPr lang="vi-VN" dirty="0" smtClean="0"/>
              <a:t>                    </a:t>
            </a:r>
            <a:endParaRPr lang="en-US" dirty="0" smtClean="0"/>
          </a:p>
          <a:p>
            <a:pPr marL="0" marR="0" indent="0" algn="l" defTabSz="914400" rtl="0" eaLnBrk="1" fontAlgn="auto" latinLnBrk="0" hangingPunct="1">
              <a:lnSpc>
                <a:spcPct val="100000"/>
              </a:lnSpc>
              <a:spcBef>
                <a:spcPts val="0"/>
              </a:spcBef>
              <a:spcAft>
                <a:spcPts val="0"/>
              </a:spcAft>
              <a:buClrTx/>
              <a:buSzTx/>
              <a:buFont typeface="Wingdings" panose="05000000000000000000" pitchFamily="2" charset="2"/>
              <a:buNone/>
              <a:tabLst/>
              <a:defRPr/>
            </a:pPr>
            <a:endParaRPr lang="en-US" b="0" dirty="0" smtClean="0"/>
          </a:p>
          <a:p>
            <a:pPr marL="0" marR="0" indent="0" algn="l" defTabSz="914400" rtl="0" eaLnBrk="1" fontAlgn="auto" latinLnBrk="0" hangingPunct="1">
              <a:lnSpc>
                <a:spcPct val="100000"/>
              </a:lnSpc>
              <a:spcBef>
                <a:spcPts val="0"/>
              </a:spcBef>
              <a:spcAft>
                <a:spcPts val="0"/>
              </a:spcAft>
              <a:buClrTx/>
              <a:buSzTx/>
              <a:buFont typeface="Wingdings" panose="05000000000000000000" pitchFamily="2" charset="2"/>
              <a:buNone/>
              <a:tabLst/>
              <a:defRPr/>
            </a:pPr>
            <a:r>
              <a:rPr lang="en-US" b="0" dirty="0" smtClean="0"/>
              <a:t>(http://viwa.gov.vn/tin-tuc-su-kien-noi-bat/-/asset_publisher/Q3vNsTWHXMFb/content/van-tai-thuy-noi-ia-can-luc-ay-e-vuon-khoi?_101_INSTANCE_Q3vNsTWHXMFb_viewMode=view ) </a:t>
            </a:r>
            <a:r>
              <a:rPr lang="en-US" b="0" dirty="0" err="1" smtClean="0"/>
              <a:t>và</a:t>
            </a:r>
            <a:r>
              <a:rPr lang="en-US" b="0" baseline="0" dirty="0" smtClean="0"/>
              <a:t> https://www.wattpad.com/85168-song-ngoi</a:t>
            </a:r>
            <a:endParaRPr lang="en-US" b="0" dirty="0" smtClean="0"/>
          </a:p>
          <a:p>
            <a:pPr marL="0" indent="0">
              <a:buFont typeface="Wingdings" panose="05000000000000000000" pitchFamily="2" charset="2"/>
              <a:buNone/>
            </a:pPr>
            <a:r>
              <a:rPr lang="vi-VN" dirty="0" smtClean="0"/>
              <a:t>                  </a:t>
            </a:r>
            <a:endParaRPr lang="en-US" b="1" dirty="0"/>
          </a:p>
        </p:txBody>
      </p:sp>
      <p:sp>
        <p:nvSpPr>
          <p:cNvPr id="4" name="Slide Number Placeholder 3"/>
          <p:cNvSpPr>
            <a:spLocks noGrp="1"/>
          </p:cNvSpPr>
          <p:nvPr>
            <p:ph type="sldNum" sz="quarter" idx="10"/>
          </p:nvPr>
        </p:nvSpPr>
        <p:spPr/>
        <p:txBody>
          <a:bodyPr/>
          <a:lstStyle/>
          <a:p>
            <a:fld id="{CBE40377-7959-44A3-9E3A-A2263C614A7F}" type="slidenum">
              <a:rPr lang="en-US" smtClean="0"/>
              <a:t>16</a:t>
            </a:fld>
            <a:endParaRPr lang="en-US"/>
          </a:p>
        </p:txBody>
      </p:sp>
    </p:spTree>
    <p:extLst>
      <p:ext uri="{BB962C8B-B14F-4D97-AF65-F5344CB8AC3E}">
        <p14:creationId xmlns:p14="http://schemas.microsoft.com/office/powerpoint/2010/main" val="2476995274"/>
      </p:ext>
    </p:extLst>
  </p:cSld>
  <p:clrMapOvr>
    <a:masterClrMapping/>
  </p:clrMapOvr>
</p:notes>
</file>

<file path=ppt/notesSlides/notesSlide1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indent="0" algn="l" defTabSz="914400" rtl="0" eaLnBrk="1" fontAlgn="auto" latinLnBrk="0" hangingPunct="1">
              <a:lnSpc>
                <a:spcPct val="100000"/>
              </a:lnSpc>
              <a:spcBef>
                <a:spcPts val="0"/>
              </a:spcBef>
              <a:spcAft>
                <a:spcPts val="0"/>
              </a:spcAft>
              <a:buClrTx/>
              <a:buSzTx/>
              <a:buFontTx/>
              <a:buNone/>
              <a:tabLst/>
              <a:defRPr/>
            </a:pPr>
            <a:r>
              <a:rPr lang="en-US" b="1" dirty="0" err="1" smtClean="0"/>
              <a:t>Miền</a:t>
            </a:r>
            <a:r>
              <a:rPr lang="en-US" b="1" baseline="0" dirty="0" smtClean="0"/>
              <a:t> Nam ta </a:t>
            </a:r>
            <a:r>
              <a:rPr lang="en-US" b="1" baseline="0" dirty="0" err="1" smtClean="0"/>
              <a:t>có</a:t>
            </a:r>
            <a:r>
              <a:rPr lang="en-US" b="1" baseline="0" dirty="0" smtClean="0"/>
              <a:t> </a:t>
            </a:r>
            <a:r>
              <a:rPr lang="en-US" b="0" baseline="0" dirty="0" err="1" smtClean="0"/>
              <a:t>đồng</a:t>
            </a:r>
            <a:r>
              <a:rPr lang="en-US" b="0" baseline="0" dirty="0" smtClean="0"/>
              <a:t> </a:t>
            </a:r>
            <a:r>
              <a:rPr lang="en-US" b="0" baseline="0" dirty="0" err="1" smtClean="0"/>
              <a:t>bằng</a:t>
            </a:r>
            <a:r>
              <a:rPr lang="en-US" b="0" baseline="0" dirty="0" smtClean="0"/>
              <a:t> </a:t>
            </a:r>
            <a:r>
              <a:rPr lang="en-US" b="0" baseline="0" dirty="0" err="1" smtClean="0"/>
              <a:t>sông</a:t>
            </a:r>
            <a:r>
              <a:rPr lang="en-US" b="0" baseline="0" dirty="0" smtClean="0"/>
              <a:t> </a:t>
            </a:r>
            <a:r>
              <a:rPr lang="en-US" b="0" baseline="0" dirty="0" err="1" smtClean="0"/>
              <a:t>cửu</a:t>
            </a:r>
            <a:r>
              <a:rPr lang="en-US" b="0" baseline="0" dirty="0" smtClean="0"/>
              <a:t> long </a:t>
            </a:r>
            <a:r>
              <a:rPr lang="en-US" b="0" baseline="0" dirty="0" err="1" smtClean="0"/>
              <a:t>và</a:t>
            </a:r>
            <a:r>
              <a:rPr lang="en-US" b="0" baseline="0" dirty="0" smtClean="0"/>
              <a:t> </a:t>
            </a:r>
            <a:r>
              <a:rPr lang="en-US" b="0" baseline="0" dirty="0" err="1" smtClean="0"/>
              <a:t>sông</a:t>
            </a:r>
            <a:r>
              <a:rPr lang="en-US" b="0" baseline="0" dirty="0" smtClean="0"/>
              <a:t> </a:t>
            </a:r>
            <a:r>
              <a:rPr lang="en-US" b="0" baseline="0" dirty="0" err="1" smtClean="0"/>
              <a:t>đồng</a:t>
            </a:r>
            <a:r>
              <a:rPr lang="en-US" b="0" baseline="0" dirty="0" smtClean="0"/>
              <a:t> </a:t>
            </a:r>
            <a:r>
              <a:rPr lang="en-US" b="0" baseline="0" dirty="0" err="1" smtClean="0"/>
              <a:t>nai</a:t>
            </a:r>
            <a:r>
              <a:rPr lang="en-US" b="0" baseline="0" dirty="0" smtClean="0"/>
              <a:t>, </a:t>
            </a:r>
            <a:r>
              <a:rPr lang="en-US" b="1" baseline="0" dirty="0" err="1" smtClean="0"/>
              <a:t>miền</a:t>
            </a:r>
            <a:r>
              <a:rPr lang="en-US" b="1" baseline="0" dirty="0" smtClean="0"/>
              <a:t> </a:t>
            </a:r>
            <a:r>
              <a:rPr lang="en-US" b="1" baseline="0" dirty="0" err="1" smtClean="0"/>
              <a:t>Trung</a:t>
            </a:r>
            <a:r>
              <a:rPr lang="en-US" b="1" baseline="0" dirty="0" smtClean="0"/>
              <a:t> </a:t>
            </a:r>
            <a:r>
              <a:rPr lang="en-US" b="0" baseline="0" dirty="0" err="1" smtClean="0"/>
              <a:t>có</a:t>
            </a:r>
            <a:r>
              <a:rPr lang="en-US" b="0" baseline="0" dirty="0" smtClean="0"/>
              <a:t> </a:t>
            </a:r>
            <a:r>
              <a:rPr lang="en-US" b="0" baseline="0" dirty="0" err="1" smtClean="0"/>
              <a:t>sông</a:t>
            </a:r>
            <a:r>
              <a:rPr lang="en-US" b="0" baseline="0" dirty="0" smtClean="0"/>
              <a:t> </a:t>
            </a:r>
            <a:r>
              <a:rPr lang="en-US" b="0" baseline="0" dirty="0" err="1" smtClean="0"/>
              <a:t>Cả</a:t>
            </a:r>
            <a:r>
              <a:rPr lang="en-US" b="0" baseline="0" dirty="0" smtClean="0"/>
              <a:t>, </a:t>
            </a:r>
            <a:r>
              <a:rPr lang="en-US" b="0" baseline="0" dirty="0" err="1" smtClean="0"/>
              <a:t>sông</a:t>
            </a:r>
            <a:r>
              <a:rPr lang="en-US" b="0" baseline="0" dirty="0" smtClean="0"/>
              <a:t> Thu </a:t>
            </a:r>
            <a:r>
              <a:rPr lang="en-US" b="0" baseline="0" dirty="0" err="1" smtClean="0"/>
              <a:t>Bồn</a:t>
            </a:r>
            <a:r>
              <a:rPr lang="en-US" b="0" baseline="0" dirty="0" smtClean="0"/>
              <a:t>, s. </a:t>
            </a:r>
            <a:r>
              <a:rPr lang="en-US" b="0" baseline="0" dirty="0" err="1" smtClean="0"/>
              <a:t>Đà</a:t>
            </a:r>
            <a:r>
              <a:rPr lang="en-US" b="0" baseline="0" dirty="0" smtClean="0"/>
              <a:t> </a:t>
            </a:r>
            <a:r>
              <a:rPr lang="en-US" b="0" baseline="0" dirty="0" err="1" smtClean="0"/>
              <a:t>Rằng</a:t>
            </a:r>
            <a:r>
              <a:rPr lang="en-US" b="0" baseline="0" dirty="0" smtClean="0"/>
              <a:t>.</a:t>
            </a:r>
          </a:p>
          <a:p>
            <a:pPr marL="0" marR="0" indent="0" algn="l" defTabSz="914400" rtl="0" eaLnBrk="1" fontAlgn="auto" latinLnBrk="0" hangingPunct="1">
              <a:lnSpc>
                <a:spcPct val="100000"/>
              </a:lnSpc>
              <a:spcBef>
                <a:spcPts val="0"/>
              </a:spcBef>
              <a:spcAft>
                <a:spcPts val="0"/>
              </a:spcAft>
              <a:buClrTx/>
              <a:buSzTx/>
              <a:buFontTx/>
              <a:buNone/>
              <a:tabLst/>
              <a:defRPr/>
            </a:pPr>
            <a:r>
              <a:rPr lang="vi-VN" b="1" dirty="0" smtClean="0"/>
              <a:t>Việt Nam có mạng lưới sông ngòi tự nhiên dày đặc, phân bố dọc theo chiều dài đất nước, rất thuận lợi và là tiềm năng lớn cho phát triển vận tải thủy nội địa</a:t>
            </a:r>
            <a:r>
              <a:rPr lang="vi-VN" dirty="0" smtClean="0"/>
              <a:t>. </a:t>
            </a:r>
            <a:endParaRPr lang="en-US" dirty="0" smtClean="0"/>
          </a:p>
          <a:p>
            <a:pPr marL="0" marR="0" indent="0" algn="l" defTabSz="914400" rtl="0" eaLnBrk="1" fontAlgn="auto" latinLnBrk="0" hangingPunct="1">
              <a:lnSpc>
                <a:spcPct val="100000"/>
              </a:lnSpc>
              <a:spcBef>
                <a:spcPts val="0"/>
              </a:spcBef>
              <a:spcAft>
                <a:spcPts val="0"/>
              </a:spcAft>
              <a:buClrTx/>
              <a:buSzTx/>
              <a:buFontTx/>
              <a:buNone/>
              <a:tabLst/>
              <a:defRPr/>
            </a:pPr>
            <a:r>
              <a:rPr lang="en-US" dirty="0" smtClean="0"/>
              <a:t>	</a:t>
            </a:r>
            <a:r>
              <a:rPr lang="vi-VN" dirty="0" smtClean="0"/>
              <a:t>Cả nước có hơn </a:t>
            </a:r>
            <a:r>
              <a:rPr lang="vi-VN" b="1" dirty="0" smtClean="0"/>
              <a:t>3.500 sông, kênh </a:t>
            </a:r>
            <a:r>
              <a:rPr lang="vi-VN" dirty="0" smtClean="0"/>
              <a:t>(hơn 3.000 sông, kênh nội tỉnh và hơn 400 sông, kênh liên tỉnh), đa phần các sông </a:t>
            </a:r>
            <a:r>
              <a:rPr lang="vi-VN" b="1" dirty="0" smtClean="0"/>
              <a:t>chảy ra biển thông qua 124 cửa sông</a:t>
            </a:r>
            <a:r>
              <a:rPr lang="vi-VN" dirty="0" smtClean="0"/>
              <a:t>, </a:t>
            </a:r>
            <a:endParaRPr lang="en-US" dirty="0" smtClean="0"/>
          </a:p>
          <a:p>
            <a:pPr marL="0" marR="0" indent="0" algn="l" defTabSz="914400" rtl="0" eaLnBrk="1" fontAlgn="auto" latinLnBrk="0" hangingPunct="1">
              <a:lnSpc>
                <a:spcPct val="100000"/>
              </a:lnSpc>
              <a:spcBef>
                <a:spcPts val="0"/>
              </a:spcBef>
              <a:spcAft>
                <a:spcPts val="0"/>
              </a:spcAft>
              <a:buClrTx/>
              <a:buSzTx/>
              <a:buFontTx/>
              <a:buNone/>
              <a:tabLst/>
              <a:defRPr/>
            </a:pPr>
            <a:r>
              <a:rPr lang="en-US" dirty="0" smtClean="0"/>
              <a:t>	</a:t>
            </a:r>
            <a:r>
              <a:rPr lang="vi-VN" dirty="0" smtClean="0"/>
              <a:t>với tổng chiều dài hơn </a:t>
            </a:r>
            <a:r>
              <a:rPr lang="vi-VN" b="1" dirty="0" smtClean="0"/>
              <a:t>80.500 km</a:t>
            </a:r>
            <a:r>
              <a:rPr lang="en-US" b="1" dirty="0" smtClean="0"/>
              <a:t> </a:t>
            </a:r>
            <a:r>
              <a:rPr lang="en-US" b="1" dirty="0" err="1" smtClean="0"/>
              <a:t>đường</a:t>
            </a:r>
            <a:r>
              <a:rPr lang="en-US" b="1" baseline="0" dirty="0" smtClean="0"/>
              <a:t> </a:t>
            </a:r>
            <a:r>
              <a:rPr lang="en-US" b="1" baseline="0" dirty="0" err="1" smtClean="0"/>
              <a:t>thủy</a:t>
            </a:r>
            <a:r>
              <a:rPr lang="vi-VN" dirty="0" smtClean="0"/>
              <a:t>, trong </a:t>
            </a:r>
            <a:r>
              <a:rPr lang="vi-VN" b="1" dirty="0" smtClean="0"/>
              <a:t>đó có khoảng 42.000 km sông, kênh có khả năng khai thác vận tải đường thủy</a:t>
            </a:r>
            <a:r>
              <a:rPr lang="en-US" b="1" dirty="0" smtClean="0"/>
              <a:t>-</a:t>
            </a:r>
            <a:r>
              <a:rPr lang="en-US" b="1" dirty="0" smtClean="0">
                <a:sym typeface="Wingdings" panose="05000000000000000000" pitchFamily="2" charset="2"/>
              </a:rPr>
              <a:t> “</a:t>
            </a:r>
            <a:r>
              <a:rPr lang="en-US" b="1" dirty="0" err="1" smtClean="0">
                <a:sym typeface="Wingdings" panose="05000000000000000000" pitchFamily="2" charset="2"/>
              </a:rPr>
              <a:t>ko</a:t>
            </a:r>
            <a:r>
              <a:rPr lang="en-US" b="1" baseline="0" dirty="0" smtClean="0">
                <a:sym typeface="Wingdings" panose="05000000000000000000" pitchFamily="2" charset="2"/>
              </a:rPr>
              <a:t> </a:t>
            </a:r>
            <a:r>
              <a:rPr lang="en-US" b="1" baseline="0" dirty="0" err="1" smtClean="0">
                <a:sym typeface="Wingdings" panose="05000000000000000000" pitchFamily="2" charset="2"/>
              </a:rPr>
              <a:t>đồng</a:t>
            </a:r>
            <a:r>
              <a:rPr lang="en-US" b="1" baseline="0" dirty="0" smtClean="0">
                <a:sym typeface="Wingdings" panose="05000000000000000000" pitchFamily="2" charset="2"/>
              </a:rPr>
              <a:t> </a:t>
            </a:r>
            <a:r>
              <a:rPr lang="en-US" b="1" baseline="0" dirty="0" err="1" smtClean="0">
                <a:sym typeface="Wingdings" panose="05000000000000000000" pitchFamily="2" charset="2"/>
              </a:rPr>
              <a:t>cấp”</a:t>
            </a:r>
            <a:r>
              <a:rPr lang="en-US" b="0" dirty="0" err="1" smtClean="0">
                <a:sym typeface="Wingdings" panose="05000000000000000000" pitchFamily="2" charset="2"/>
              </a:rPr>
              <a:t>vì</a:t>
            </a:r>
            <a:r>
              <a:rPr lang="en-US" b="0" baseline="0" dirty="0" smtClean="0">
                <a:sym typeface="Wingdings" panose="05000000000000000000" pitchFamily="2" charset="2"/>
              </a:rPr>
              <a:t> </a:t>
            </a:r>
            <a:r>
              <a:rPr lang="en-US" b="0" baseline="0" dirty="0" err="1" smtClean="0">
                <a:sym typeface="Wingdings" panose="05000000000000000000" pitchFamily="2" charset="2"/>
              </a:rPr>
              <a:t>có</a:t>
            </a:r>
            <a:r>
              <a:rPr lang="en-US" b="0" baseline="0" dirty="0" smtClean="0">
                <a:sym typeface="Wingdings" panose="05000000000000000000" pitchFamily="2" charset="2"/>
              </a:rPr>
              <a:t> </a:t>
            </a:r>
            <a:r>
              <a:rPr lang="en-US" b="0" baseline="0" dirty="0" err="1" smtClean="0">
                <a:sym typeface="Wingdings" panose="05000000000000000000" pitchFamily="2" charset="2"/>
              </a:rPr>
              <a:t>những</a:t>
            </a:r>
            <a:r>
              <a:rPr lang="en-US" b="0" baseline="0" dirty="0" smtClean="0">
                <a:sym typeface="Wingdings" panose="05000000000000000000" pitchFamily="2" charset="2"/>
              </a:rPr>
              <a:t> </a:t>
            </a:r>
            <a:r>
              <a:rPr lang="en-US" b="0" baseline="0" dirty="0" err="1" smtClean="0">
                <a:sym typeface="Wingdings" panose="05000000000000000000" pitchFamily="2" charset="2"/>
              </a:rPr>
              <a:t>chỗ</a:t>
            </a:r>
            <a:r>
              <a:rPr lang="en-US" b="0" baseline="0" dirty="0" smtClean="0">
                <a:sym typeface="Wingdings" panose="05000000000000000000" pitchFamily="2" charset="2"/>
              </a:rPr>
              <a:t> </a:t>
            </a:r>
            <a:r>
              <a:rPr lang="en-US" b="0" baseline="0" dirty="0" err="1" smtClean="0">
                <a:sym typeface="Wingdings" panose="05000000000000000000" pitchFamily="2" charset="2"/>
              </a:rPr>
              <a:t>quá</a:t>
            </a:r>
            <a:r>
              <a:rPr lang="en-US" b="0" baseline="0" dirty="0" smtClean="0">
                <a:sym typeface="Wingdings" panose="05000000000000000000" pitchFamily="2" charset="2"/>
              </a:rPr>
              <a:t> </a:t>
            </a:r>
            <a:r>
              <a:rPr lang="en-US" b="0" baseline="0" dirty="0" err="1" smtClean="0">
                <a:sym typeface="Wingdings" panose="05000000000000000000" pitchFamily="2" charset="2"/>
              </a:rPr>
              <a:t>hẹp</a:t>
            </a:r>
            <a:r>
              <a:rPr lang="en-US" b="0" baseline="0" dirty="0" smtClean="0">
                <a:sym typeface="Wingdings" panose="05000000000000000000" pitchFamily="2" charset="2"/>
              </a:rPr>
              <a:t> </a:t>
            </a:r>
            <a:r>
              <a:rPr lang="en-US" b="0" baseline="0" dirty="0" err="1" smtClean="0">
                <a:sym typeface="Wingdings" panose="05000000000000000000" pitchFamily="2" charset="2"/>
              </a:rPr>
              <a:t>mà</a:t>
            </a:r>
            <a:r>
              <a:rPr lang="en-US" b="0" baseline="0" dirty="0" smtClean="0">
                <a:sym typeface="Wingdings" panose="05000000000000000000" pitchFamily="2" charset="2"/>
              </a:rPr>
              <a:t> </a:t>
            </a:r>
            <a:r>
              <a:rPr lang="en-US" b="0" baseline="0" dirty="0" err="1" smtClean="0">
                <a:sym typeface="Wingdings" panose="05000000000000000000" pitchFamily="2" charset="2"/>
              </a:rPr>
              <a:t>thậm</a:t>
            </a:r>
            <a:r>
              <a:rPr lang="en-US" b="0" baseline="0" dirty="0" smtClean="0">
                <a:sym typeface="Wingdings" panose="05000000000000000000" pitchFamily="2" charset="2"/>
              </a:rPr>
              <a:t> </a:t>
            </a:r>
            <a:r>
              <a:rPr lang="en-US" b="0" baseline="0" dirty="0" err="1" smtClean="0">
                <a:sym typeface="Wingdings" panose="05000000000000000000" pitchFamily="2" charset="2"/>
              </a:rPr>
              <a:t>chí</a:t>
            </a:r>
            <a:r>
              <a:rPr lang="en-US" b="0" baseline="0" dirty="0" smtClean="0">
                <a:sym typeface="Wingdings" panose="05000000000000000000" pitchFamily="2" charset="2"/>
              </a:rPr>
              <a:t> </a:t>
            </a:r>
            <a:r>
              <a:rPr lang="en-US" b="0" baseline="0" dirty="0" err="1" smtClean="0">
                <a:sym typeface="Wingdings" panose="05000000000000000000" pitchFamily="2" charset="2"/>
              </a:rPr>
              <a:t>sàn</a:t>
            </a:r>
            <a:r>
              <a:rPr lang="en-US" b="0" baseline="0" dirty="0" smtClean="0">
                <a:sym typeface="Wingdings" panose="05000000000000000000" pitchFamily="2" charset="2"/>
              </a:rPr>
              <a:t> </a:t>
            </a:r>
            <a:r>
              <a:rPr lang="en-US" b="0" baseline="0" dirty="0" err="1" smtClean="0">
                <a:sym typeface="Wingdings" panose="05000000000000000000" pitchFamily="2" charset="2"/>
              </a:rPr>
              <a:t>lan</a:t>
            </a:r>
            <a:r>
              <a:rPr lang="en-US" b="0" baseline="0" dirty="0" smtClean="0">
                <a:sym typeface="Wingdings" panose="05000000000000000000" pitchFamily="2" charset="2"/>
              </a:rPr>
              <a:t> </a:t>
            </a:r>
            <a:r>
              <a:rPr lang="en-US" b="0" baseline="0" dirty="0" err="1" smtClean="0">
                <a:sym typeface="Wingdings" panose="05000000000000000000" pitchFamily="2" charset="2"/>
              </a:rPr>
              <a:t>tàu</a:t>
            </a:r>
            <a:r>
              <a:rPr lang="en-US" b="0" baseline="0" dirty="0" smtClean="0">
                <a:sym typeface="Wingdings" panose="05000000000000000000" pitchFamily="2" charset="2"/>
              </a:rPr>
              <a:t> </a:t>
            </a:r>
            <a:r>
              <a:rPr lang="en-US" b="0" baseline="0" dirty="0" err="1" smtClean="0">
                <a:sym typeface="Wingdings" panose="05000000000000000000" pitchFamily="2" charset="2"/>
              </a:rPr>
              <a:t>chuột</a:t>
            </a:r>
            <a:r>
              <a:rPr lang="en-US" b="0" baseline="0" dirty="0" smtClean="0">
                <a:sym typeface="Wingdings" panose="05000000000000000000" pitchFamily="2" charset="2"/>
              </a:rPr>
              <a:t> </a:t>
            </a:r>
            <a:r>
              <a:rPr lang="en-US" b="0" baseline="0" dirty="0" err="1" smtClean="0">
                <a:sym typeface="Wingdings" panose="05000000000000000000" pitchFamily="2" charset="2"/>
              </a:rPr>
              <a:t>ko</a:t>
            </a:r>
            <a:r>
              <a:rPr lang="en-US" b="0" baseline="0" dirty="0" smtClean="0">
                <a:sym typeface="Wingdings" panose="05000000000000000000" pitchFamily="2" charset="2"/>
              </a:rPr>
              <a:t> </a:t>
            </a:r>
            <a:r>
              <a:rPr lang="en-US" b="0" baseline="0" dirty="0" err="1" smtClean="0">
                <a:sym typeface="Wingdings" panose="05000000000000000000" pitchFamily="2" charset="2"/>
              </a:rPr>
              <a:t>thể</a:t>
            </a:r>
            <a:r>
              <a:rPr lang="en-US" b="0" baseline="0" dirty="0" smtClean="0">
                <a:sym typeface="Wingdings" panose="05000000000000000000" pitchFamily="2" charset="2"/>
              </a:rPr>
              <a:t> qua </a:t>
            </a:r>
            <a:r>
              <a:rPr lang="en-US" b="0" baseline="0" dirty="0" err="1" smtClean="0">
                <a:sym typeface="Wingdings" panose="05000000000000000000" pitchFamily="2" charset="2"/>
              </a:rPr>
              <a:t>đc</a:t>
            </a:r>
            <a:r>
              <a:rPr lang="en-US" b="0" baseline="0" dirty="0" smtClean="0">
                <a:sym typeface="Wingdings" panose="05000000000000000000" pitchFamily="2" charset="2"/>
              </a:rPr>
              <a:t> hay </a:t>
            </a:r>
            <a:r>
              <a:rPr lang="en-US" b="0" baseline="0" dirty="0" err="1" smtClean="0">
                <a:sym typeface="Wingdings" panose="05000000000000000000" pitchFamily="2" charset="2"/>
              </a:rPr>
              <a:t>quá</a:t>
            </a:r>
            <a:r>
              <a:rPr lang="en-US" b="0" baseline="0" dirty="0" smtClean="0">
                <a:sym typeface="Wingdings" panose="05000000000000000000" pitchFamily="2" charset="2"/>
              </a:rPr>
              <a:t> </a:t>
            </a:r>
            <a:r>
              <a:rPr lang="en-US" b="0" baseline="0" dirty="0" err="1" smtClean="0">
                <a:sym typeface="Wingdings" panose="05000000000000000000" pitchFamily="2" charset="2"/>
              </a:rPr>
              <a:t>nông</a:t>
            </a:r>
            <a:r>
              <a:rPr lang="en-US" b="0" baseline="0" dirty="0" smtClean="0">
                <a:sym typeface="Wingdings" panose="05000000000000000000" pitchFamily="2" charset="2"/>
              </a:rPr>
              <a:t> </a:t>
            </a:r>
            <a:r>
              <a:rPr lang="en-US" b="0" baseline="0" dirty="0" err="1" smtClean="0">
                <a:sym typeface="Wingdings" panose="05000000000000000000" pitchFamily="2" charset="2"/>
              </a:rPr>
              <a:t>ko</a:t>
            </a:r>
            <a:r>
              <a:rPr lang="en-US" b="0" baseline="0" dirty="0" smtClean="0">
                <a:sym typeface="Wingdings" panose="05000000000000000000" pitchFamily="2" charset="2"/>
              </a:rPr>
              <a:t> </a:t>
            </a:r>
            <a:r>
              <a:rPr lang="en-US" b="0" baseline="0" dirty="0" err="1" smtClean="0">
                <a:sym typeface="Wingdings" panose="05000000000000000000" pitchFamily="2" charset="2"/>
              </a:rPr>
              <a:t>đủ</a:t>
            </a:r>
            <a:r>
              <a:rPr lang="en-US" b="0" baseline="0" dirty="0" smtClean="0">
                <a:sym typeface="Wingdings" panose="05000000000000000000" pitchFamily="2" charset="2"/>
              </a:rPr>
              <a:t> </a:t>
            </a:r>
            <a:r>
              <a:rPr lang="en-US" b="0" baseline="0" dirty="0" err="1" smtClean="0">
                <a:sym typeface="Wingdings" panose="05000000000000000000" pitchFamily="2" charset="2"/>
              </a:rPr>
              <a:t>độ</a:t>
            </a:r>
            <a:r>
              <a:rPr lang="en-US" b="0" baseline="0" dirty="0" smtClean="0">
                <a:sym typeface="Wingdings" panose="05000000000000000000" pitchFamily="2" charset="2"/>
              </a:rPr>
              <a:t> </a:t>
            </a:r>
            <a:r>
              <a:rPr lang="en-US" b="0" baseline="0" dirty="0" err="1" smtClean="0">
                <a:sym typeface="Wingdings" panose="05000000000000000000" pitchFamily="2" charset="2"/>
              </a:rPr>
              <a:t>sâu</a:t>
            </a:r>
            <a:r>
              <a:rPr lang="en-US" b="0" baseline="0" dirty="0" smtClean="0">
                <a:sym typeface="Wingdings" panose="05000000000000000000" pitchFamily="2" charset="2"/>
              </a:rPr>
              <a:t>, hay </a:t>
            </a:r>
            <a:r>
              <a:rPr lang="en-US" b="0" baseline="0" dirty="0" err="1" smtClean="0">
                <a:sym typeface="Wingdings" panose="05000000000000000000" pitchFamily="2" charset="2"/>
              </a:rPr>
              <a:t>ko</a:t>
            </a:r>
            <a:r>
              <a:rPr lang="en-US" b="0" baseline="0" dirty="0" smtClean="0">
                <a:sym typeface="Wingdings" panose="05000000000000000000" pitchFamily="2" charset="2"/>
              </a:rPr>
              <a:t> </a:t>
            </a:r>
            <a:r>
              <a:rPr lang="en-US" b="0" baseline="0" dirty="0" err="1" smtClean="0">
                <a:sym typeface="Wingdings" panose="05000000000000000000" pitchFamily="2" charset="2"/>
              </a:rPr>
              <a:t>mang</a:t>
            </a:r>
            <a:r>
              <a:rPr lang="en-US" b="0" baseline="0" dirty="0" smtClean="0">
                <a:sym typeface="Wingdings" panose="05000000000000000000" pitchFamily="2" charset="2"/>
              </a:rPr>
              <a:t> </a:t>
            </a:r>
            <a:r>
              <a:rPr lang="en-US" b="0" baseline="0" dirty="0" err="1" smtClean="0">
                <a:sym typeface="Wingdings" panose="05000000000000000000" pitchFamily="2" charset="2"/>
              </a:rPr>
              <a:t>lại</a:t>
            </a:r>
            <a:r>
              <a:rPr lang="en-US" b="0" baseline="0" dirty="0" smtClean="0">
                <a:sym typeface="Wingdings" panose="05000000000000000000" pitchFamily="2" charset="2"/>
              </a:rPr>
              <a:t> </a:t>
            </a:r>
            <a:r>
              <a:rPr lang="en-US" b="0" baseline="0" dirty="0" err="1" smtClean="0">
                <a:sym typeface="Wingdings" panose="05000000000000000000" pitchFamily="2" charset="2"/>
              </a:rPr>
              <a:t>lợi</a:t>
            </a:r>
            <a:r>
              <a:rPr lang="en-US" b="0" baseline="0" dirty="0" smtClean="0">
                <a:sym typeface="Wingdings" panose="05000000000000000000" pitchFamily="2" charset="2"/>
              </a:rPr>
              <a:t> </a:t>
            </a:r>
            <a:r>
              <a:rPr lang="en-US" b="0" baseline="0" dirty="0" err="1" smtClean="0">
                <a:sym typeface="Wingdings" panose="05000000000000000000" pitchFamily="2" charset="2"/>
              </a:rPr>
              <a:t>ích</a:t>
            </a:r>
            <a:r>
              <a:rPr lang="en-US" b="0" baseline="0" dirty="0" smtClean="0">
                <a:sym typeface="Wingdings" panose="05000000000000000000" pitchFamily="2" charset="2"/>
              </a:rPr>
              <a:t> </a:t>
            </a:r>
            <a:r>
              <a:rPr lang="en-US" b="0" baseline="0" dirty="0" err="1" smtClean="0">
                <a:sym typeface="Wingdings" panose="05000000000000000000" pitchFamily="2" charset="2"/>
              </a:rPr>
              <a:t>kinh</a:t>
            </a:r>
            <a:r>
              <a:rPr lang="en-US" b="0" baseline="0" dirty="0" smtClean="0">
                <a:sym typeface="Wingdings" panose="05000000000000000000" pitchFamily="2" charset="2"/>
              </a:rPr>
              <a:t> </a:t>
            </a:r>
            <a:r>
              <a:rPr lang="en-US" b="0" baseline="0" dirty="0" err="1" smtClean="0">
                <a:sym typeface="Wingdings" panose="05000000000000000000" pitchFamily="2" charset="2"/>
              </a:rPr>
              <a:t>tế</a:t>
            </a:r>
            <a:r>
              <a:rPr lang="en-US" b="0" baseline="0" dirty="0" smtClean="0">
                <a:sym typeface="Wingdings" panose="05000000000000000000" pitchFamily="2" charset="2"/>
              </a:rPr>
              <a:t>, </a:t>
            </a:r>
            <a:r>
              <a:rPr lang="en-US" b="1" baseline="0" dirty="0" err="1" smtClean="0">
                <a:sym typeface="Wingdings" panose="05000000000000000000" pitchFamily="2" charset="2"/>
              </a:rPr>
              <a:t>vận</a:t>
            </a:r>
            <a:r>
              <a:rPr lang="en-US" b="1" baseline="0" dirty="0" smtClean="0">
                <a:sym typeface="Wingdings" panose="05000000000000000000" pitchFamily="2" charset="2"/>
              </a:rPr>
              <a:t> </a:t>
            </a:r>
            <a:r>
              <a:rPr lang="en-US" b="1" baseline="0" dirty="0" err="1" smtClean="0">
                <a:sym typeface="Wingdings" panose="05000000000000000000" pitchFamily="2" charset="2"/>
              </a:rPr>
              <a:t>tải</a:t>
            </a:r>
            <a:r>
              <a:rPr lang="en-US" b="1" baseline="0" dirty="0" smtClean="0">
                <a:sym typeface="Wingdings" panose="05000000000000000000" pitchFamily="2" charset="2"/>
              </a:rPr>
              <a:t> </a:t>
            </a:r>
            <a:r>
              <a:rPr lang="en-US" b="1" baseline="0" dirty="0" err="1" smtClean="0">
                <a:sym typeface="Wingdings" panose="05000000000000000000" pitchFamily="2" charset="2"/>
              </a:rPr>
              <a:t>thủy</a:t>
            </a:r>
            <a:r>
              <a:rPr lang="en-US" b="1" baseline="0" dirty="0" smtClean="0">
                <a:sym typeface="Wingdings" panose="05000000000000000000" pitchFamily="2" charset="2"/>
              </a:rPr>
              <a:t> </a:t>
            </a:r>
            <a:r>
              <a:rPr lang="en-US" b="1" baseline="0" dirty="0" err="1" smtClean="0">
                <a:sym typeface="Wingdings" panose="05000000000000000000" pitchFamily="2" charset="2"/>
              </a:rPr>
              <a:t>miền</a:t>
            </a:r>
            <a:r>
              <a:rPr lang="en-US" b="1" baseline="0" dirty="0" smtClean="0">
                <a:sym typeface="Wingdings" panose="05000000000000000000" pitchFamily="2" charset="2"/>
              </a:rPr>
              <a:t> </a:t>
            </a:r>
            <a:r>
              <a:rPr lang="en-US" b="1" baseline="0" dirty="0" err="1" smtClean="0">
                <a:sym typeface="Wingdings" panose="05000000000000000000" pitchFamily="2" charset="2"/>
              </a:rPr>
              <a:t>Bắc</a:t>
            </a:r>
            <a:r>
              <a:rPr lang="en-US" b="1" baseline="0" dirty="0" smtClean="0">
                <a:sym typeface="Wingdings" panose="05000000000000000000" pitchFamily="2" charset="2"/>
              </a:rPr>
              <a:t> </a:t>
            </a:r>
            <a:r>
              <a:rPr lang="en-US" b="0" baseline="0" dirty="0" err="1" smtClean="0">
                <a:sym typeface="Wingdings" panose="05000000000000000000" pitchFamily="2" charset="2"/>
              </a:rPr>
              <a:t>rất</a:t>
            </a:r>
            <a:r>
              <a:rPr lang="en-US" b="0" baseline="0" dirty="0" smtClean="0">
                <a:sym typeface="Wingdings" panose="05000000000000000000" pitchFamily="2" charset="2"/>
              </a:rPr>
              <a:t> </a:t>
            </a:r>
            <a:r>
              <a:rPr lang="en-US" b="0" baseline="0" dirty="0" err="1" smtClean="0">
                <a:sym typeface="Wingdings" panose="05000000000000000000" pitchFamily="2" charset="2"/>
              </a:rPr>
              <a:t>kém</a:t>
            </a:r>
            <a:r>
              <a:rPr lang="en-US" b="0" baseline="0" dirty="0" smtClean="0">
                <a:sym typeface="Wingdings" panose="05000000000000000000" pitchFamily="2" charset="2"/>
              </a:rPr>
              <a:t> </a:t>
            </a:r>
            <a:r>
              <a:rPr lang="en-US" b="0" baseline="0" dirty="0" err="1" smtClean="0">
                <a:sym typeface="Wingdings" panose="05000000000000000000" pitchFamily="2" charset="2"/>
              </a:rPr>
              <a:t>phát</a:t>
            </a:r>
            <a:r>
              <a:rPr lang="en-US" b="0" baseline="0" dirty="0" smtClean="0">
                <a:sym typeface="Wingdings" panose="05000000000000000000" pitchFamily="2" charset="2"/>
              </a:rPr>
              <a:t> </a:t>
            </a:r>
            <a:r>
              <a:rPr lang="en-US" b="0" baseline="0" dirty="0" err="1" smtClean="0">
                <a:sym typeface="Wingdings" panose="05000000000000000000" pitchFamily="2" charset="2"/>
              </a:rPr>
              <a:t>triển</a:t>
            </a:r>
            <a:r>
              <a:rPr lang="en-US" b="0" baseline="0" dirty="0" smtClean="0">
                <a:sym typeface="Wingdings" panose="05000000000000000000" pitchFamily="2" charset="2"/>
              </a:rPr>
              <a:t> </a:t>
            </a:r>
            <a:r>
              <a:rPr lang="en-US" b="1" baseline="0" dirty="0" smtClean="0">
                <a:sym typeface="Wingdings" panose="05000000000000000000" pitchFamily="2" charset="2"/>
              </a:rPr>
              <a:t>(</a:t>
            </a:r>
            <a:r>
              <a:rPr lang="en-US" b="1" baseline="0" dirty="0" err="1" smtClean="0">
                <a:sym typeface="Wingdings" panose="05000000000000000000" pitchFamily="2" charset="2"/>
              </a:rPr>
              <a:t>bị</a:t>
            </a:r>
            <a:r>
              <a:rPr lang="en-US" b="1" baseline="0" dirty="0" smtClean="0">
                <a:sym typeface="Wingdings" panose="05000000000000000000" pitchFamily="2" charset="2"/>
              </a:rPr>
              <a:t> </a:t>
            </a:r>
            <a:r>
              <a:rPr lang="en-US" b="1" baseline="0" dirty="0" err="1" smtClean="0">
                <a:sym typeface="Wingdings" panose="05000000000000000000" pitchFamily="2" charset="2"/>
              </a:rPr>
              <a:t>ảnh</a:t>
            </a:r>
            <a:r>
              <a:rPr lang="en-US" b="1" baseline="0" dirty="0" smtClean="0">
                <a:sym typeface="Wingdings" panose="05000000000000000000" pitchFamily="2" charset="2"/>
              </a:rPr>
              <a:t> </a:t>
            </a:r>
            <a:r>
              <a:rPr lang="en-US" b="1" baseline="0" dirty="0" err="1" smtClean="0">
                <a:sym typeface="Wingdings" panose="05000000000000000000" pitchFamily="2" charset="2"/>
              </a:rPr>
              <a:t>hưởng</a:t>
            </a:r>
            <a:r>
              <a:rPr lang="en-US" b="1" baseline="0" dirty="0" smtClean="0">
                <a:sym typeface="Wingdings" panose="05000000000000000000" pitchFamily="2" charset="2"/>
              </a:rPr>
              <a:t> </a:t>
            </a:r>
            <a:r>
              <a:rPr lang="en-US" b="1" baseline="0" dirty="0" err="1" smtClean="0">
                <a:sym typeface="Wingdings" panose="05000000000000000000" pitchFamily="2" charset="2"/>
              </a:rPr>
              <a:t>nhiều</a:t>
            </a:r>
            <a:r>
              <a:rPr lang="en-US" b="1" baseline="0" dirty="0" smtClean="0">
                <a:sym typeface="Wingdings" panose="05000000000000000000" pitchFamily="2" charset="2"/>
              </a:rPr>
              <a:t> </a:t>
            </a:r>
            <a:r>
              <a:rPr lang="en-US" b="1" baseline="0" dirty="0" err="1" smtClean="0">
                <a:sym typeface="Wingdings" panose="05000000000000000000" pitchFamily="2" charset="2"/>
              </a:rPr>
              <a:t>bởi</a:t>
            </a:r>
            <a:r>
              <a:rPr lang="en-US" b="1" baseline="0" dirty="0" smtClean="0">
                <a:sym typeface="Wingdings" panose="05000000000000000000" pitchFamily="2" charset="2"/>
              </a:rPr>
              <a:t> </a:t>
            </a:r>
            <a:r>
              <a:rPr lang="en-US" b="1" baseline="0" dirty="0" err="1" smtClean="0">
                <a:sym typeface="Wingdings" panose="05000000000000000000" pitchFamily="2" charset="2"/>
              </a:rPr>
              <a:t>chiều</a:t>
            </a:r>
            <a:r>
              <a:rPr lang="en-US" b="1" baseline="0" dirty="0" smtClean="0">
                <a:sym typeface="Wingdings" panose="05000000000000000000" pitchFamily="2" charset="2"/>
              </a:rPr>
              <a:t> </a:t>
            </a:r>
            <a:r>
              <a:rPr lang="en-US" b="1" baseline="0" dirty="0" err="1" smtClean="0">
                <a:sym typeface="Wingdings" panose="05000000000000000000" pitchFamily="2" charset="2"/>
              </a:rPr>
              <a:t>cao</a:t>
            </a:r>
            <a:r>
              <a:rPr lang="en-US" b="1" baseline="0" dirty="0" smtClean="0">
                <a:sym typeface="Wingdings" panose="05000000000000000000" pitchFamily="2" charset="2"/>
              </a:rPr>
              <a:t> </a:t>
            </a:r>
            <a:r>
              <a:rPr lang="en-US" b="1" baseline="0" dirty="0" err="1" smtClean="0">
                <a:sym typeface="Wingdings" panose="05000000000000000000" pitchFamily="2" charset="2"/>
              </a:rPr>
              <a:t>tính</a:t>
            </a:r>
            <a:r>
              <a:rPr lang="en-US" b="1" baseline="0" dirty="0" smtClean="0">
                <a:sym typeface="Wingdings" panose="05000000000000000000" pitchFamily="2" charset="2"/>
              </a:rPr>
              <a:t> </a:t>
            </a:r>
            <a:r>
              <a:rPr lang="en-US" b="1" baseline="0" dirty="0" err="1" smtClean="0">
                <a:sym typeface="Wingdings" panose="05000000000000000000" pitchFamily="2" charset="2"/>
              </a:rPr>
              <a:t>không</a:t>
            </a:r>
            <a:r>
              <a:rPr lang="en-US" b="1" baseline="0" dirty="0" smtClean="0">
                <a:sym typeface="Wingdings" panose="05000000000000000000" pitchFamily="2" charset="2"/>
              </a:rPr>
              <a:t> </a:t>
            </a:r>
            <a:r>
              <a:rPr lang="en-US" b="1" baseline="0" dirty="0" err="1" smtClean="0">
                <a:sym typeface="Wingdings" panose="05000000000000000000" pitchFamily="2" charset="2"/>
              </a:rPr>
              <a:t>các</a:t>
            </a:r>
            <a:r>
              <a:rPr lang="en-US" b="1" baseline="0" dirty="0" smtClean="0">
                <a:sym typeface="Wingdings" panose="05000000000000000000" pitchFamily="2" charset="2"/>
              </a:rPr>
              <a:t> </a:t>
            </a:r>
            <a:r>
              <a:rPr lang="en-US" b="1" baseline="0" dirty="0" err="1" smtClean="0">
                <a:sym typeface="Wingdings" panose="05000000000000000000" pitchFamily="2" charset="2"/>
              </a:rPr>
              <a:t>công</a:t>
            </a:r>
            <a:r>
              <a:rPr lang="en-US" b="1" baseline="0" dirty="0" smtClean="0">
                <a:sym typeface="Wingdings" panose="05000000000000000000" pitchFamily="2" charset="2"/>
              </a:rPr>
              <a:t> </a:t>
            </a:r>
            <a:r>
              <a:rPr lang="en-US" b="1" baseline="0" dirty="0" err="1" smtClean="0">
                <a:sym typeface="Wingdings" panose="05000000000000000000" pitchFamily="2" charset="2"/>
              </a:rPr>
              <a:t>trình</a:t>
            </a:r>
            <a:r>
              <a:rPr lang="en-US" b="1" baseline="0" dirty="0" smtClean="0">
                <a:sym typeface="Wingdings" panose="05000000000000000000" pitchFamily="2" charset="2"/>
              </a:rPr>
              <a:t> </a:t>
            </a:r>
            <a:r>
              <a:rPr lang="en-US" b="1" baseline="0" dirty="0" err="1" smtClean="0">
                <a:sym typeface="Wingdings" panose="05000000000000000000" pitchFamily="2" charset="2"/>
              </a:rPr>
              <a:t>đường</a:t>
            </a:r>
            <a:r>
              <a:rPr lang="en-US" b="1" baseline="0" dirty="0" smtClean="0">
                <a:sym typeface="Wingdings" panose="05000000000000000000" pitchFamily="2" charset="2"/>
              </a:rPr>
              <a:t> </a:t>
            </a:r>
            <a:r>
              <a:rPr lang="en-US" b="1" baseline="0" dirty="0" err="1" smtClean="0">
                <a:sym typeface="Wingdings" panose="05000000000000000000" pitchFamily="2" charset="2"/>
              </a:rPr>
              <a:t>bộ</a:t>
            </a:r>
            <a:r>
              <a:rPr lang="en-US" b="1" baseline="0" dirty="0" smtClean="0">
                <a:sym typeface="Wingdings" panose="05000000000000000000" pitchFamily="2" charset="2"/>
              </a:rPr>
              <a:t> </a:t>
            </a:r>
            <a:r>
              <a:rPr lang="en-US" b="1" baseline="0" dirty="0" err="1" smtClean="0">
                <a:sym typeface="Wingdings" panose="05000000000000000000" pitchFamily="2" charset="2"/>
              </a:rPr>
              <a:t>và</a:t>
            </a:r>
            <a:r>
              <a:rPr lang="en-US" b="1" baseline="0" dirty="0" smtClean="0">
                <a:sym typeface="Wingdings" panose="05000000000000000000" pitchFamily="2" charset="2"/>
              </a:rPr>
              <a:t> </a:t>
            </a:r>
            <a:r>
              <a:rPr lang="en-US" b="1" baseline="0" dirty="0" err="1" smtClean="0">
                <a:sym typeface="Wingdings" panose="05000000000000000000" pitchFamily="2" charset="2"/>
              </a:rPr>
              <a:t>dây</a:t>
            </a:r>
            <a:r>
              <a:rPr lang="en-US" b="1" baseline="0" dirty="0" smtClean="0">
                <a:sym typeface="Wingdings" panose="05000000000000000000" pitchFamily="2" charset="2"/>
              </a:rPr>
              <a:t> </a:t>
            </a:r>
            <a:r>
              <a:rPr lang="en-US" b="1" baseline="0" dirty="0" err="1" smtClean="0">
                <a:sym typeface="Wingdings" panose="05000000000000000000" pitchFamily="2" charset="2"/>
              </a:rPr>
              <a:t>cáp</a:t>
            </a:r>
            <a:r>
              <a:rPr lang="en-US" b="1" baseline="0" dirty="0" smtClean="0">
                <a:sym typeface="Wingdings" panose="05000000000000000000" pitchFamily="2" charset="2"/>
              </a:rPr>
              <a:t> </a:t>
            </a:r>
            <a:r>
              <a:rPr lang="en-US" b="1" baseline="0" dirty="0" err="1" smtClean="0">
                <a:sym typeface="Wingdings" panose="05000000000000000000" pitchFamily="2" charset="2"/>
              </a:rPr>
              <a:t>điện</a:t>
            </a:r>
            <a:r>
              <a:rPr lang="en-US" b="1" baseline="0" dirty="0" smtClean="0">
                <a:sym typeface="Wingdings" panose="05000000000000000000" pitchFamily="2" charset="2"/>
              </a:rPr>
              <a:t> </a:t>
            </a:r>
            <a:r>
              <a:rPr lang="en-US" b="1" baseline="0" dirty="0" err="1" smtClean="0">
                <a:sym typeface="Wingdings" panose="05000000000000000000" pitchFamily="2" charset="2"/>
              </a:rPr>
              <a:t>viễn</a:t>
            </a:r>
            <a:r>
              <a:rPr lang="en-US" b="1" baseline="0" dirty="0" smtClean="0">
                <a:sym typeface="Wingdings" panose="05000000000000000000" pitchFamily="2" charset="2"/>
              </a:rPr>
              <a:t> </a:t>
            </a:r>
            <a:r>
              <a:rPr lang="en-US" b="1" baseline="0" dirty="0" err="1" smtClean="0">
                <a:sym typeface="Wingdings" panose="05000000000000000000" pitchFamily="2" charset="2"/>
              </a:rPr>
              <a:t>thông</a:t>
            </a:r>
            <a:r>
              <a:rPr lang="en-US" b="1" baseline="0" dirty="0" smtClean="0">
                <a:sym typeface="Wingdings" panose="05000000000000000000" pitchFamily="2" charset="2"/>
              </a:rPr>
              <a:t> </a:t>
            </a:r>
            <a:r>
              <a:rPr lang="en-US" b="1" baseline="0" dirty="0" err="1" smtClean="0">
                <a:sym typeface="Wingdings" panose="05000000000000000000" pitchFamily="2" charset="2"/>
              </a:rPr>
              <a:t>phát</a:t>
            </a:r>
            <a:r>
              <a:rPr lang="en-US" b="1" baseline="0" dirty="0" smtClean="0">
                <a:sym typeface="Wingdings" panose="05000000000000000000" pitchFamily="2" charset="2"/>
              </a:rPr>
              <a:t> </a:t>
            </a:r>
            <a:r>
              <a:rPr lang="en-US" b="1" baseline="0" dirty="0" err="1" smtClean="0">
                <a:sym typeface="Wingdings" panose="05000000000000000000" pitchFamily="2" charset="2"/>
              </a:rPr>
              <a:t>triển</a:t>
            </a:r>
            <a:r>
              <a:rPr lang="en-US" b="1" baseline="0" dirty="0" smtClean="0">
                <a:sym typeface="Wingdings" panose="05000000000000000000" pitchFamily="2" charset="2"/>
              </a:rPr>
              <a:t> </a:t>
            </a:r>
            <a:r>
              <a:rPr lang="en-US" b="1" baseline="0" dirty="0" err="1" smtClean="0">
                <a:sym typeface="Wingdings" panose="05000000000000000000" pitchFamily="2" charset="2"/>
              </a:rPr>
              <a:t>ko</a:t>
            </a:r>
            <a:r>
              <a:rPr lang="en-US" b="1" baseline="0" dirty="0" smtClean="0">
                <a:sym typeface="Wingdings" panose="05000000000000000000" pitchFamily="2" charset="2"/>
              </a:rPr>
              <a:t> </a:t>
            </a:r>
            <a:r>
              <a:rPr lang="en-US" b="1" baseline="0" dirty="0" err="1" smtClean="0">
                <a:sym typeface="Wingdings" panose="05000000000000000000" pitchFamily="2" charset="2"/>
              </a:rPr>
              <a:t>đồng</a:t>
            </a:r>
            <a:r>
              <a:rPr lang="en-US" b="1" baseline="0" dirty="0" smtClean="0">
                <a:sym typeface="Wingdings" panose="05000000000000000000" pitchFamily="2" charset="2"/>
              </a:rPr>
              <a:t> </a:t>
            </a:r>
            <a:r>
              <a:rPr lang="en-US" b="1" baseline="0" dirty="0" err="1" smtClean="0">
                <a:sym typeface="Wingdings" panose="05000000000000000000" pitchFamily="2" charset="2"/>
              </a:rPr>
              <a:t>bộ</a:t>
            </a:r>
            <a:r>
              <a:rPr lang="en-US" b="1" baseline="0" dirty="0" smtClean="0">
                <a:sym typeface="Wingdings" panose="05000000000000000000" pitchFamily="2" charset="2"/>
              </a:rPr>
              <a:t> </a:t>
            </a:r>
            <a:r>
              <a:rPr lang="en-US" b="1" baseline="0" dirty="0" err="1" smtClean="0">
                <a:sym typeface="Wingdings" panose="05000000000000000000" pitchFamily="2" charset="2"/>
              </a:rPr>
              <a:t>và</a:t>
            </a:r>
            <a:r>
              <a:rPr lang="en-US" b="1" baseline="0" dirty="0" smtClean="0">
                <a:sym typeface="Wingdings" panose="05000000000000000000" pitchFamily="2" charset="2"/>
              </a:rPr>
              <a:t> </a:t>
            </a:r>
            <a:r>
              <a:rPr lang="en-US" b="1" baseline="0" dirty="0" err="1" smtClean="0">
                <a:sym typeface="Wingdings" panose="05000000000000000000" pitchFamily="2" charset="2"/>
              </a:rPr>
              <a:t>quá</a:t>
            </a:r>
            <a:r>
              <a:rPr lang="en-US" b="1" baseline="0" dirty="0" smtClean="0">
                <a:sym typeface="Wingdings" panose="05000000000000000000" pitchFamily="2" charset="2"/>
              </a:rPr>
              <a:t> </a:t>
            </a:r>
            <a:r>
              <a:rPr lang="en-US" b="1" baseline="0" dirty="0" err="1" smtClean="0">
                <a:sym typeface="Wingdings" panose="05000000000000000000" pitchFamily="2" charset="2"/>
              </a:rPr>
              <a:t>nhanh</a:t>
            </a:r>
            <a:r>
              <a:rPr lang="en-US" b="1" baseline="0" dirty="0" smtClean="0">
                <a:sym typeface="Wingdings" panose="05000000000000000000" pitchFamily="2" charset="2"/>
              </a:rPr>
              <a:t>), </a:t>
            </a:r>
            <a:r>
              <a:rPr lang="en-US" b="1" baseline="0" dirty="0" err="1" smtClean="0">
                <a:sym typeface="Wingdings" panose="05000000000000000000" pitchFamily="2" charset="2"/>
              </a:rPr>
              <a:t>miền</a:t>
            </a:r>
            <a:r>
              <a:rPr lang="en-US" b="1" baseline="0" dirty="0" smtClean="0">
                <a:sym typeface="Wingdings" panose="05000000000000000000" pitchFamily="2" charset="2"/>
              </a:rPr>
              <a:t> Nam </a:t>
            </a:r>
            <a:r>
              <a:rPr lang="en-US" b="1" baseline="0" dirty="0" err="1" smtClean="0">
                <a:sym typeface="Wingdings" panose="05000000000000000000" pitchFamily="2" charset="2"/>
              </a:rPr>
              <a:t>đỡ</a:t>
            </a:r>
            <a:r>
              <a:rPr lang="en-US" b="1" baseline="0" dirty="0" smtClean="0">
                <a:sym typeface="Wingdings" panose="05000000000000000000" pitchFamily="2" charset="2"/>
              </a:rPr>
              <a:t> </a:t>
            </a:r>
            <a:r>
              <a:rPr lang="en-US" b="1" baseline="0" dirty="0" err="1" smtClean="0">
                <a:sym typeface="Wingdings" panose="05000000000000000000" pitchFamily="2" charset="2"/>
              </a:rPr>
              <a:t>hơn</a:t>
            </a:r>
            <a:r>
              <a:rPr lang="en-US" b="1" baseline="0" dirty="0" smtClean="0">
                <a:sym typeface="Wingdings" panose="05000000000000000000" pitchFamily="2" charset="2"/>
              </a:rPr>
              <a:t> </a:t>
            </a:r>
            <a:r>
              <a:rPr lang="en-US" b="0" baseline="0" dirty="0" err="1" smtClean="0">
                <a:sym typeface="Wingdings" panose="05000000000000000000" pitchFamily="2" charset="2"/>
              </a:rPr>
              <a:t>nhưng</a:t>
            </a:r>
            <a:r>
              <a:rPr lang="en-US" b="0" baseline="0" dirty="0" smtClean="0">
                <a:sym typeface="Wingdings" panose="05000000000000000000" pitchFamily="2" charset="2"/>
              </a:rPr>
              <a:t> </a:t>
            </a:r>
            <a:r>
              <a:rPr lang="en-US" b="0" baseline="0" dirty="0" err="1" smtClean="0">
                <a:sym typeface="Wingdings" panose="05000000000000000000" pitchFamily="2" charset="2"/>
              </a:rPr>
              <a:t>chủ</a:t>
            </a:r>
            <a:r>
              <a:rPr lang="en-US" b="0" baseline="0" dirty="0" smtClean="0">
                <a:sym typeface="Wingdings" panose="05000000000000000000" pitchFamily="2" charset="2"/>
              </a:rPr>
              <a:t> </a:t>
            </a:r>
            <a:r>
              <a:rPr lang="en-US" b="0" baseline="0" dirty="0" err="1" smtClean="0">
                <a:sym typeface="Wingdings" panose="05000000000000000000" pitchFamily="2" charset="2"/>
              </a:rPr>
              <a:t>yếu</a:t>
            </a:r>
            <a:r>
              <a:rPr lang="en-US" b="0" baseline="0" dirty="0" smtClean="0">
                <a:sym typeface="Wingdings" panose="05000000000000000000" pitchFamily="2" charset="2"/>
              </a:rPr>
              <a:t> </a:t>
            </a:r>
            <a:r>
              <a:rPr lang="en-US" b="0" baseline="0" dirty="0" err="1" smtClean="0">
                <a:sym typeface="Wingdings" panose="05000000000000000000" pitchFamily="2" charset="2"/>
              </a:rPr>
              <a:t>tập</a:t>
            </a:r>
            <a:r>
              <a:rPr lang="en-US" b="0" baseline="0" dirty="0" smtClean="0">
                <a:sym typeface="Wingdings" panose="05000000000000000000" pitchFamily="2" charset="2"/>
              </a:rPr>
              <a:t> </a:t>
            </a:r>
            <a:r>
              <a:rPr lang="en-US" b="0" baseline="0" dirty="0" err="1" smtClean="0">
                <a:sym typeface="Wingdings" panose="05000000000000000000" pitchFamily="2" charset="2"/>
              </a:rPr>
              <a:t>trung</a:t>
            </a:r>
            <a:r>
              <a:rPr lang="en-US" b="0" baseline="0" dirty="0" smtClean="0">
                <a:sym typeface="Wingdings" panose="05000000000000000000" pitchFamily="2" charset="2"/>
              </a:rPr>
              <a:t> ở </a:t>
            </a:r>
            <a:r>
              <a:rPr lang="en-US" b="0" baseline="0" dirty="0" err="1" smtClean="0">
                <a:sym typeface="Wingdings" panose="05000000000000000000" pitchFamily="2" charset="2"/>
              </a:rPr>
              <a:t>tuyến</a:t>
            </a:r>
            <a:r>
              <a:rPr lang="en-US" b="0" baseline="0" dirty="0" smtClean="0">
                <a:sym typeface="Wingdings" panose="05000000000000000000" pitchFamily="2" charset="2"/>
              </a:rPr>
              <a:t> </a:t>
            </a:r>
            <a:r>
              <a:rPr lang="en-US" b="0" baseline="0" dirty="0" err="1" smtClean="0">
                <a:sym typeface="Wingdings" panose="05000000000000000000" pitchFamily="2" charset="2"/>
              </a:rPr>
              <a:t>Cần</a:t>
            </a:r>
            <a:r>
              <a:rPr lang="en-US" b="0" baseline="0" dirty="0" smtClean="0">
                <a:sym typeface="Wingdings" panose="05000000000000000000" pitchFamily="2" charset="2"/>
              </a:rPr>
              <a:t> </a:t>
            </a:r>
            <a:r>
              <a:rPr lang="en-US" b="0" baseline="0" dirty="0" err="1" smtClean="0">
                <a:sym typeface="Wingdings" panose="05000000000000000000" pitchFamily="2" charset="2"/>
              </a:rPr>
              <a:t>thơ</a:t>
            </a:r>
            <a:r>
              <a:rPr lang="en-US" b="0" baseline="0" dirty="0" smtClean="0">
                <a:sym typeface="Wingdings" panose="05000000000000000000" pitchFamily="2" charset="2"/>
              </a:rPr>
              <a:t>-TPHCM, </a:t>
            </a:r>
            <a:r>
              <a:rPr lang="en-US" b="0" baseline="0" dirty="0" err="1" smtClean="0">
                <a:sym typeface="Wingdings" panose="05000000000000000000" pitchFamily="2" charset="2"/>
              </a:rPr>
              <a:t>tphcm</a:t>
            </a:r>
            <a:r>
              <a:rPr lang="en-US" b="0" baseline="0" dirty="0" smtClean="0">
                <a:sym typeface="Wingdings" panose="05000000000000000000" pitchFamily="2" charset="2"/>
              </a:rPr>
              <a:t>- </a:t>
            </a:r>
            <a:r>
              <a:rPr lang="en-US" b="0" baseline="0" dirty="0" err="1" smtClean="0">
                <a:sym typeface="Wingdings" panose="05000000000000000000" pitchFamily="2" charset="2"/>
              </a:rPr>
              <a:t>vũng</a:t>
            </a:r>
            <a:r>
              <a:rPr lang="en-US" b="0" baseline="0" dirty="0" smtClean="0">
                <a:sym typeface="Wingdings" panose="05000000000000000000" pitchFamily="2" charset="2"/>
              </a:rPr>
              <a:t> </a:t>
            </a:r>
            <a:r>
              <a:rPr lang="en-US" b="0" baseline="0" dirty="0" err="1" smtClean="0">
                <a:sym typeface="Wingdings" panose="05000000000000000000" pitchFamily="2" charset="2"/>
              </a:rPr>
              <a:t>tàu</a:t>
            </a:r>
            <a:r>
              <a:rPr lang="en-US" b="0" baseline="0" dirty="0" smtClean="0">
                <a:sym typeface="Wingdings" panose="05000000000000000000" pitchFamily="2" charset="2"/>
              </a:rPr>
              <a:t>, </a:t>
            </a:r>
            <a:r>
              <a:rPr lang="en-US" b="0" baseline="0" dirty="0" err="1" smtClean="0">
                <a:sym typeface="Wingdings" panose="05000000000000000000" pitchFamily="2" charset="2"/>
              </a:rPr>
              <a:t>kiên</a:t>
            </a:r>
            <a:r>
              <a:rPr lang="en-US" b="0" baseline="0" dirty="0" smtClean="0">
                <a:sym typeface="Wingdings" panose="05000000000000000000" pitchFamily="2" charset="2"/>
              </a:rPr>
              <a:t> </a:t>
            </a:r>
            <a:r>
              <a:rPr lang="en-US" b="0" baseline="0" dirty="0" err="1" smtClean="0">
                <a:sym typeface="Wingdings" panose="05000000000000000000" pitchFamily="2" charset="2"/>
              </a:rPr>
              <a:t>giang</a:t>
            </a:r>
            <a:r>
              <a:rPr lang="en-US" b="0" baseline="0" dirty="0" smtClean="0">
                <a:sym typeface="Wingdings" panose="05000000000000000000" pitchFamily="2" charset="2"/>
              </a:rPr>
              <a:t> –</a:t>
            </a:r>
            <a:r>
              <a:rPr lang="en-US" b="0" baseline="0" dirty="0" err="1" smtClean="0">
                <a:sym typeface="Wingdings" panose="05000000000000000000" pitchFamily="2" charset="2"/>
              </a:rPr>
              <a:t>phú</a:t>
            </a:r>
            <a:r>
              <a:rPr lang="en-US" b="0" baseline="0" dirty="0" smtClean="0">
                <a:sym typeface="Wingdings" panose="05000000000000000000" pitchFamily="2" charset="2"/>
              </a:rPr>
              <a:t> </a:t>
            </a:r>
            <a:r>
              <a:rPr lang="en-US" b="0" baseline="0" dirty="0" err="1" smtClean="0">
                <a:sym typeface="Wingdings" panose="05000000000000000000" pitchFamily="2" charset="2"/>
              </a:rPr>
              <a:t>quốc</a:t>
            </a:r>
            <a:r>
              <a:rPr lang="en-US" b="0" baseline="0" dirty="0" smtClean="0">
                <a:sym typeface="Wingdings" panose="05000000000000000000" pitchFamily="2" charset="2"/>
              </a:rPr>
              <a:t> </a:t>
            </a:r>
            <a:r>
              <a:rPr lang="en-US" b="0" baseline="0" dirty="0" err="1" smtClean="0">
                <a:sym typeface="Wingdings" panose="05000000000000000000" pitchFamily="2" charset="2"/>
              </a:rPr>
              <a:t>rồi</a:t>
            </a:r>
            <a:r>
              <a:rPr lang="en-US" b="0" baseline="0" dirty="0" smtClean="0">
                <a:sym typeface="Wingdings" panose="05000000000000000000" pitchFamily="2" charset="2"/>
              </a:rPr>
              <a:t> </a:t>
            </a:r>
            <a:r>
              <a:rPr lang="en-US" b="0" baseline="0" dirty="0" err="1" smtClean="0">
                <a:sym typeface="Wingdings" panose="05000000000000000000" pitchFamily="2" charset="2"/>
              </a:rPr>
              <a:t>hết</a:t>
            </a:r>
            <a:r>
              <a:rPr lang="en-US" b="0" baseline="0" dirty="0" smtClean="0">
                <a:sym typeface="Wingdings" panose="05000000000000000000" pitchFamily="2" charset="2"/>
              </a:rPr>
              <a:t>, </a:t>
            </a:r>
            <a:r>
              <a:rPr lang="en-US" b="0" baseline="0" dirty="0" err="1" smtClean="0">
                <a:sym typeface="Wingdings" panose="05000000000000000000" pitchFamily="2" charset="2"/>
              </a:rPr>
              <a:t>hình</a:t>
            </a:r>
            <a:r>
              <a:rPr lang="en-US" b="0" baseline="0" dirty="0" smtClean="0">
                <a:sym typeface="Wingdings" panose="05000000000000000000" pitchFamily="2" charset="2"/>
              </a:rPr>
              <a:t> </a:t>
            </a:r>
            <a:r>
              <a:rPr lang="en-US" b="0" baseline="0" dirty="0" err="1" smtClean="0">
                <a:sym typeface="Wingdings" panose="05000000000000000000" pitchFamily="2" charset="2"/>
              </a:rPr>
              <a:t>thức</a:t>
            </a:r>
            <a:r>
              <a:rPr lang="en-US" b="0" baseline="0" dirty="0" smtClean="0">
                <a:sym typeface="Wingdings" panose="05000000000000000000" pitchFamily="2" charset="2"/>
              </a:rPr>
              <a:t> </a:t>
            </a:r>
            <a:r>
              <a:rPr lang="en-US" b="0" baseline="0" dirty="0" err="1" smtClean="0">
                <a:sym typeface="Wingdings" panose="05000000000000000000" pitchFamily="2" charset="2"/>
              </a:rPr>
              <a:t>đi</a:t>
            </a:r>
            <a:r>
              <a:rPr lang="en-US" b="0" baseline="0" dirty="0" smtClean="0">
                <a:sym typeface="Wingdings" panose="05000000000000000000" pitchFamily="2" charset="2"/>
              </a:rPr>
              <a:t> </a:t>
            </a:r>
            <a:r>
              <a:rPr lang="en-US" b="0" baseline="0" dirty="0" err="1" smtClean="0">
                <a:sym typeface="Wingdings" panose="05000000000000000000" pitchFamily="2" charset="2"/>
              </a:rPr>
              <a:t>ghe</a:t>
            </a:r>
            <a:r>
              <a:rPr lang="en-US" b="0" baseline="0" dirty="0" smtClean="0">
                <a:sym typeface="Wingdings" panose="05000000000000000000" pitchFamily="2" charset="2"/>
              </a:rPr>
              <a:t> </a:t>
            </a:r>
            <a:r>
              <a:rPr lang="en-US" b="0" baseline="0" dirty="0" err="1" smtClean="0">
                <a:sym typeface="Wingdings" panose="05000000000000000000" pitchFamily="2" charset="2"/>
              </a:rPr>
              <a:t>bầu</a:t>
            </a:r>
            <a:r>
              <a:rPr lang="en-US" b="0" baseline="0" dirty="0" smtClean="0">
                <a:sym typeface="Wingdings" panose="05000000000000000000" pitchFamily="2" charset="2"/>
              </a:rPr>
              <a:t> </a:t>
            </a:r>
            <a:r>
              <a:rPr lang="en-US" b="0" baseline="0" dirty="0" err="1" smtClean="0">
                <a:sym typeface="Wingdings" panose="05000000000000000000" pitchFamily="2" charset="2"/>
              </a:rPr>
              <a:t>vẫn</a:t>
            </a:r>
            <a:r>
              <a:rPr lang="en-US" b="0" baseline="0" dirty="0" smtClean="0">
                <a:sym typeface="Wingdings" panose="05000000000000000000" pitchFamily="2" charset="2"/>
              </a:rPr>
              <a:t> </a:t>
            </a:r>
            <a:r>
              <a:rPr lang="en-US" b="0" baseline="0" dirty="0" err="1" smtClean="0">
                <a:sym typeface="Wingdings" panose="05000000000000000000" pitchFamily="2" charset="2"/>
              </a:rPr>
              <a:t>còn</a:t>
            </a:r>
            <a:r>
              <a:rPr lang="en-US" b="0" baseline="0" dirty="0" smtClean="0">
                <a:sym typeface="Wingdings" panose="05000000000000000000" pitchFamily="2" charset="2"/>
              </a:rPr>
              <a:t> </a:t>
            </a:r>
            <a:r>
              <a:rPr lang="en-US" b="0" baseline="0" dirty="0" err="1" smtClean="0">
                <a:sym typeface="Wingdings" panose="05000000000000000000" pitchFamily="2" charset="2"/>
              </a:rPr>
              <a:t>nhiều</a:t>
            </a:r>
            <a:endParaRPr lang="en-US" b="0" baseline="0" dirty="0" smtClean="0">
              <a:sym typeface="Wingdings" panose="05000000000000000000" pitchFamily="2" charset="2"/>
            </a:endParaRPr>
          </a:p>
          <a:p>
            <a:r>
              <a:rPr lang="en-US" dirty="0" smtClean="0"/>
              <a:t>	</a:t>
            </a:r>
            <a:r>
              <a:rPr lang="en-US" b="1" dirty="0" smtClean="0"/>
              <a:t>v</a:t>
            </a:r>
            <a:r>
              <a:rPr lang="vi-VN" b="1" dirty="0" smtClean="0"/>
              <a:t>ận tải thủy nội địa đảm nhiệm vận chuyển khoảng 18% về hàng hóa, 6,8% về hành khách </a:t>
            </a:r>
            <a:r>
              <a:rPr lang="vi-VN" dirty="0" smtClean="0"/>
              <a:t>trong tổng lượng vận tải của toàn ngành</a:t>
            </a:r>
            <a:endParaRPr lang="en-US" dirty="0" smtClean="0"/>
          </a:p>
          <a:p>
            <a:r>
              <a:rPr lang="en-US" dirty="0" smtClean="0"/>
              <a:t>	</a:t>
            </a:r>
            <a:r>
              <a:rPr lang="vi-VN" dirty="0" smtClean="0"/>
              <a:t>Vận tải thủy nội địa ở nước ta tập trung chủ yếu ở phía Bắc và phía Nam; trong đó, </a:t>
            </a:r>
            <a:r>
              <a:rPr lang="vi-VN" b="1" dirty="0" smtClean="0"/>
              <a:t>khu vực Nam bộ và Đồng bằng sông Cửu Long chiếm ưu thế mạnh</a:t>
            </a:r>
            <a:endParaRPr lang="en-US" b="1" dirty="0" smtClean="0"/>
          </a:p>
          <a:p>
            <a:r>
              <a:rPr lang="vi-VN" b="1" dirty="0" smtClean="0"/>
              <a:t>loại hình vận tải này chưa  phát huy được </a:t>
            </a:r>
            <a:r>
              <a:rPr lang="vi-VN" dirty="0" smtClean="0"/>
              <a:t>do</a:t>
            </a:r>
            <a:endParaRPr lang="en-US" dirty="0" smtClean="0"/>
          </a:p>
          <a:p>
            <a:pPr marL="171450" indent="-171450">
              <a:buFont typeface="Arial" panose="020B0604020202020204" pitchFamily="34" charset="0"/>
              <a:buChar char="•"/>
            </a:pPr>
            <a:r>
              <a:rPr lang="vi-VN" dirty="0" smtClean="0"/>
              <a:t> cơ sở hạ tầng luồng tuyến đường thuỷ nội địa </a:t>
            </a:r>
            <a:r>
              <a:rPr lang="vi-VN" b="1" dirty="0" smtClean="0"/>
              <a:t>chủ yếu vẫn lợi dụng điều kiện tự nhiên</a:t>
            </a:r>
            <a:endParaRPr lang="en-US" b="1" dirty="0" smtClean="0"/>
          </a:p>
          <a:p>
            <a:pPr marL="171450" indent="-171450">
              <a:buFont typeface="Arial" panose="020B0604020202020204" pitchFamily="34" charset="0"/>
              <a:buChar char="•"/>
            </a:pPr>
            <a:r>
              <a:rPr lang="vi-VN" b="1" dirty="0" smtClean="0"/>
              <a:t>hạn chế lớn nhất là luồng tuyến không đồng cấp trên các tuyến vận tải chính: </a:t>
            </a:r>
            <a:r>
              <a:rPr lang="vi-VN" dirty="0" smtClean="0"/>
              <a:t>Bán kính cong, </a:t>
            </a:r>
            <a:r>
              <a:rPr lang="en-US" dirty="0" smtClean="0"/>
              <a:t>ĐỘ</a:t>
            </a:r>
            <a:r>
              <a:rPr lang="en-US" baseline="0" dirty="0" smtClean="0"/>
              <a:t> CAO TĨNH KO </a:t>
            </a:r>
            <a:r>
              <a:rPr lang="en-US" baseline="0" dirty="0" err="1" smtClean="0"/>
              <a:t>của</a:t>
            </a:r>
            <a:r>
              <a:rPr lang="en-US" baseline="0" dirty="0" smtClean="0"/>
              <a:t> </a:t>
            </a:r>
            <a:r>
              <a:rPr lang="vi-VN" dirty="0" smtClean="0"/>
              <a:t>các cầu vượt sông, cống thủy lợi còn nhiều hạn chế, có nơi còn cản trở lớn cho hoạt động của phương tiện thủy.</a:t>
            </a:r>
          </a:p>
          <a:p>
            <a:pPr marL="171450" indent="-171450">
              <a:buFont typeface="Arial" panose="020B0604020202020204" pitchFamily="34" charset="0"/>
              <a:buChar char="•"/>
            </a:pPr>
            <a:r>
              <a:rPr lang="en-US" dirty="0" smtClean="0"/>
              <a:t>H</a:t>
            </a:r>
            <a:r>
              <a:rPr lang="vi-VN" dirty="0" smtClean="0"/>
              <a:t>oạt động vận tải thủy nội địa đã được xã hội hóa, </a:t>
            </a:r>
            <a:r>
              <a:rPr lang="vi-VN" b="1" dirty="0" smtClean="0"/>
              <a:t>tuy nhiên quy mô tổ chức điều hành còn manh mún,</a:t>
            </a:r>
            <a:r>
              <a:rPr lang="vi-VN" dirty="0" smtClean="0"/>
              <a:t> chưa tập trung do lực lượng phương tiện chủ yếu tư nhân và hộ gia đình nắm giữ</a:t>
            </a:r>
            <a:r>
              <a:rPr lang="en-US" baseline="0" dirty="0" smtClean="0"/>
              <a:t> THEO KIỂU HỢP TÁC XÃ</a:t>
            </a:r>
            <a:endParaRPr lang="en-US" dirty="0" smtClean="0"/>
          </a:p>
          <a:p>
            <a:pPr marL="171450" indent="-171450">
              <a:buFont typeface="Arial" panose="020B0604020202020204" pitchFamily="34" charset="0"/>
              <a:buChar char="•"/>
            </a:pPr>
            <a:r>
              <a:rPr lang="vi-VN" b="1" dirty="0" smtClean="0"/>
              <a:t> thiết bị xếp dỡ container tại các cảng thủy nội địa có nguồn vốn lớn chưa được các doanh nghiệp quan tâm đầu tư. </a:t>
            </a:r>
          </a:p>
          <a:p>
            <a:pPr marL="0" indent="0">
              <a:buFont typeface="Wingdings" panose="05000000000000000000" pitchFamily="2" charset="2"/>
              <a:buNone/>
            </a:pPr>
            <a:r>
              <a:rPr lang="en-US" b="1" dirty="0" smtClean="0"/>
              <a:t>	</a:t>
            </a:r>
            <a:r>
              <a:rPr lang="en-US" b="1" dirty="0" err="1" smtClean="0"/>
              <a:t>Hiện</a:t>
            </a:r>
            <a:r>
              <a:rPr lang="en-US" b="1" baseline="0" dirty="0" smtClean="0"/>
              <a:t> nay </a:t>
            </a:r>
            <a:r>
              <a:rPr lang="en-US" b="1" baseline="0" dirty="0" err="1" smtClean="0"/>
              <a:t>sà</a:t>
            </a:r>
            <a:r>
              <a:rPr lang="en-US" b="1" baseline="0" dirty="0" smtClean="0"/>
              <a:t> </a:t>
            </a:r>
            <a:r>
              <a:rPr lang="en-US" b="1" baseline="0" dirty="0" err="1" smtClean="0"/>
              <a:t>lan</a:t>
            </a:r>
            <a:r>
              <a:rPr lang="en-US" b="1" baseline="0" dirty="0" smtClean="0"/>
              <a:t> </a:t>
            </a:r>
            <a:r>
              <a:rPr lang="en-US" b="1" baseline="0" dirty="0" err="1" smtClean="0"/>
              <a:t>vẫn</a:t>
            </a:r>
            <a:r>
              <a:rPr lang="en-US" b="1" baseline="0" dirty="0" smtClean="0"/>
              <a:t> </a:t>
            </a:r>
            <a:r>
              <a:rPr lang="en-US" b="1" baseline="0" dirty="0" err="1" smtClean="0"/>
              <a:t>đc</a:t>
            </a:r>
            <a:r>
              <a:rPr lang="en-US" b="1" baseline="0" dirty="0" smtClean="0"/>
              <a:t> </a:t>
            </a:r>
            <a:r>
              <a:rPr lang="en-US" b="1" baseline="0" dirty="0" err="1" smtClean="0"/>
              <a:t>coi</a:t>
            </a:r>
            <a:r>
              <a:rPr lang="en-US" b="1" baseline="0" dirty="0" smtClean="0"/>
              <a:t> </a:t>
            </a:r>
            <a:r>
              <a:rPr lang="en-US" b="1" baseline="0" dirty="0" err="1" smtClean="0"/>
              <a:t>là</a:t>
            </a:r>
            <a:r>
              <a:rPr lang="en-US" b="1" baseline="0" dirty="0" smtClean="0"/>
              <a:t> PTVT </a:t>
            </a:r>
            <a:r>
              <a:rPr lang="en-US" b="1" baseline="0" dirty="0" err="1" smtClean="0"/>
              <a:t>phù</a:t>
            </a:r>
            <a:r>
              <a:rPr lang="en-US" b="1" baseline="0" dirty="0" smtClean="0"/>
              <a:t> </a:t>
            </a:r>
            <a:r>
              <a:rPr lang="en-US" b="1" baseline="0" dirty="0" err="1" smtClean="0"/>
              <a:t>hợp</a:t>
            </a:r>
            <a:r>
              <a:rPr lang="en-US" b="1" baseline="0" dirty="0" smtClean="0"/>
              <a:t> </a:t>
            </a:r>
            <a:r>
              <a:rPr lang="en-US" b="1" baseline="0" dirty="0" err="1" smtClean="0"/>
              <a:t>với</a:t>
            </a:r>
            <a:r>
              <a:rPr lang="en-US" b="1" baseline="0" dirty="0" smtClean="0"/>
              <a:t> </a:t>
            </a:r>
            <a:r>
              <a:rPr lang="en-US" b="1" baseline="0" dirty="0" err="1" smtClean="0"/>
              <a:t>các</a:t>
            </a:r>
            <a:r>
              <a:rPr lang="en-US" b="1" baseline="0" dirty="0" smtClean="0"/>
              <a:t> </a:t>
            </a:r>
            <a:r>
              <a:rPr lang="en-US" b="1" baseline="0" dirty="0" err="1" smtClean="0"/>
              <a:t>tuyến</a:t>
            </a:r>
            <a:r>
              <a:rPr lang="en-US" b="1" baseline="0" dirty="0" smtClean="0"/>
              <a:t> </a:t>
            </a:r>
            <a:r>
              <a:rPr lang="en-US" b="1" baseline="0" dirty="0" err="1" smtClean="0"/>
              <a:t>sông</a:t>
            </a:r>
            <a:r>
              <a:rPr lang="en-US" b="1" baseline="0" dirty="0" smtClean="0"/>
              <a:t> </a:t>
            </a:r>
            <a:r>
              <a:rPr lang="en-US" b="0" baseline="0" dirty="0" err="1" smtClean="0"/>
              <a:t>vì</a:t>
            </a:r>
            <a:r>
              <a:rPr lang="en-US" b="0" baseline="0" dirty="0" smtClean="0"/>
              <a:t> </a:t>
            </a:r>
            <a:r>
              <a:rPr lang="en-US" b="0" baseline="0" dirty="0" err="1" smtClean="0"/>
              <a:t>kích</a:t>
            </a:r>
            <a:r>
              <a:rPr lang="en-US" b="0" baseline="0" dirty="0" smtClean="0"/>
              <a:t> </a:t>
            </a:r>
            <a:r>
              <a:rPr lang="en-US" b="0" baseline="0" dirty="0" err="1" smtClean="0"/>
              <a:t>thước</a:t>
            </a:r>
            <a:r>
              <a:rPr lang="en-US" b="0" baseline="0" dirty="0" smtClean="0"/>
              <a:t> </a:t>
            </a:r>
            <a:r>
              <a:rPr lang="en-US" b="0" baseline="0" dirty="0" err="1" smtClean="0"/>
              <a:t>nhỏ</a:t>
            </a:r>
            <a:r>
              <a:rPr lang="en-US" b="0" baseline="0" dirty="0" smtClean="0"/>
              <a:t> </a:t>
            </a:r>
            <a:r>
              <a:rPr lang="en-US" b="0" baseline="0" dirty="0" err="1" smtClean="0"/>
              <a:t>gọn</a:t>
            </a:r>
            <a:r>
              <a:rPr lang="en-US" b="0" baseline="0" dirty="0" smtClean="0"/>
              <a:t> </a:t>
            </a:r>
            <a:r>
              <a:rPr lang="en-US" b="0" baseline="0" dirty="0" err="1" smtClean="0"/>
              <a:t>kích</a:t>
            </a:r>
            <a:r>
              <a:rPr lang="en-US" b="0" baseline="0" dirty="0" smtClean="0"/>
              <a:t> </a:t>
            </a:r>
            <a:r>
              <a:rPr lang="en-US" b="0" baseline="0" dirty="0" err="1" smtClean="0"/>
              <a:t>cỡ</a:t>
            </a:r>
            <a:r>
              <a:rPr lang="en-US" b="0" baseline="0" dirty="0" smtClean="0"/>
              <a:t> </a:t>
            </a:r>
            <a:r>
              <a:rPr lang="en-US" b="0" baseline="0" dirty="0" err="1" smtClean="0"/>
              <a:t>đa</a:t>
            </a:r>
            <a:r>
              <a:rPr lang="en-US" b="0" baseline="0" dirty="0" smtClean="0"/>
              <a:t> </a:t>
            </a:r>
            <a:r>
              <a:rPr lang="en-US" b="0" baseline="0" dirty="0" err="1" smtClean="0"/>
              <a:t>dạng</a:t>
            </a:r>
            <a:r>
              <a:rPr lang="en-US" b="0" baseline="0" dirty="0" smtClean="0"/>
              <a:t>, </a:t>
            </a:r>
            <a:r>
              <a:rPr lang="en-US" b="0" baseline="0" dirty="0" err="1" smtClean="0"/>
              <a:t>giá</a:t>
            </a:r>
            <a:r>
              <a:rPr lang="en-US" b="0" baseline="0" dirty="0" smtClean="0"/>
              <a:t> </a:t>
            </a:r>
            <a:r>
              <a:rPr lang="en-US" b="0" baseline="0" dirty="0" err="1" smtClean="0"/>
              <a:t>thành</a:t>
            </a:r>
            <a:r>
              <a:rPr lang="en-US" b="0" baseline="0" dirty="0" smtClean="0"/>
              <a:t> </a:t>
            </a:r>
            <a:r>
              <a:rPr lang="en-US" b="0" baseline="0" dirty="0" err="1" smtClean="0"/>
              <a:t>khai</a:t>
            </a:r>
            <a:r>
              <a:rPr lang="en-US" b="0" baseline="0" dirty="0" smtClean="0"/>
              <a:t> </a:t>
            </a:r>
            <a:r>
              <a:rPr lang="en-US" b="0" baseline="0" dirty="0" err="1" smtClean="0"/>
              <a:t>thác</a:t>
            </a:r>
            <a:r>
              <a:rPr lang="en-US" b="0" baseline="0" dirty="0" smtClean="0"/>
              <a:t> </a:t>
            </a:r>
            <a:r>
              <a:rPr lang="en-US" b="0" baseline="0" dirty="0" err="1" smtClean="0"/>
              <a:t>sà</a:t>
            </a:r>
            <a:r>
              <a:rPr lang="en-US" b="0" baseline="0" dirty="0" smtClean="0"/>
              <a:t> </a:t>
            </a:r>
            <a:r>
              <a:rPr lang="en-US" b="0" baseline="0" dirty="0" err="1" smtClean="0"/>
              <a:t>lan</a:t>
            </a:r>
            <a:r>
              <a:rPr lang="en-US" b="0" baseline="0" dirty="0" smtClean="0"/>
              <a:t> </a:t>
            </a:r>
            <a:r>
              <a:rPr lang="en-US" b="0" baseline="0" dirty="0" err="1" smtClean="0"/>
              <a:t>là</a:t>
            </a:r>
            <a:r>
              <a:rPr lang="en-US" b="0" baseline="0" dirty="0" smtClean="0"/>
              <a:t> </a:t>
            </a:r>
            <a:r>
              <a:rPr lang="en-US" b="0" baseline="0" dirty="0" err="1" smtClean="0"/>
              <a:t>rẻ</a:t>
            </a:r>
            <a:r>
              <a:rPr lang="en-US" b="0" baseline="0" dirty="0" smtClean="0"/>
              <a:t> </a:t>
            </a:r>
            <a:r>
              <a:rPr lang="en-US" b="0" baseline="0" dirty="0" err="1" smtClean="0"/>
              <a:t>nhất</a:t>
            </a:r>
            <a:r>
              <a:rPr lang="en-US" b="0" baseline="0" dirty="0" smtClean="0"/>
              <a:t> (</a:t>
            </a:r>
            <a:r>
              <a:rPr lang="en-US" b="0" baseline="0" dirty="0" err="1" smtClean="0"/>
              <a:t>rẻ</a:t>
            </a:r>
            <a:r>
              <a:rPr lang="en-US" b="0" baseline="0" dirty="0" smtClean="0"/>
              <a:t> </a:t>
            </a:r>
            <a:r>
              <a:rPr lang="en-US" b="0" baseline="0" dirty="0" err="1" smtClean="0"/>
              <a:t>hơn</a:t>
            </a:r>
            <a:r>
              <a:rPr lang="en-US" b="0" baseline="0" dirty="0" smtClean="0"/>
              <a:t> 30% chi </a:t>
            </a:r>
            <a:r>
              <a:rPr lang="en-US" b="0" baseline="0" dirty="0" err="1" smtClean="0"/>
              <a:t>phí</a:t>
            </a:r>
            <a:r>
              <a:rPr lang="en-US" b="0" baseline="0" dirty="0" smtClean="0"/>
              <a:t> </a:t>
            </a:r>
            <a:r>
              <a:rPr lang="en-US" b="0" baseline="0" dirty="0" err="1" smtClean="0"/>
              <a:t>đường</a:t>
            </a:r>
            <a:r>
              <a:rPr lang="en-US" b="0" baseline="0" dirty="0" smtClean="0"/>
              <a:t> </a:t>
            </a:r>
            <a:r>
              <a:rPr lang="en-US" b="0" baseline="0" dirty="0" err="1" smtClean="0"/>
              <a:t>bộ</a:t>
            </a:r>
            <a:r>
              <a:rPr lang="en-US" b="0" baseline="0" dirty="0" smtClean="0"/>
              <a:t>), </a:t>
            </a:r>
            <a:r>
              <a:rPr lang="en-US" b="0" baseline="0" dirty="0" err="1" smtClean="0"/>
              <a:t>vận</a:t>
            </a:r>
            <a:r>
              <a:rPr lang="en-US" b="0" baseline="0" dirty="0" smtClean="0"/>
              <a:t> </a:t>
            </a:r>
            <a:r>
              <a:rPr lang="en-US" b="0" baseline="0" dirty="0" err="1" smtClean="0"/>
              <a:t>hành</a:t>
            </a:r>
            <a:r>
              <a:rPr lang="en-US" b="0" baseline="0" dirty="0" smtClean="0"/>
              <a:t> </a:t>
            </a:r>
            <a:r>
              <a:rPr lang="en-US" b="0" baseline="0" dirty="0" err="1" smtClean="0"/>
              <a:t>ko</a:t>
            </a:r>
            <a:r>
              <a:rPr lang="en-US" b="0" baseline="0" dirty="0" smtClean="0"/>
              <a:t> </a:t>
            </a:r>
            <a:r>
              <a:rPr lang="en-US" b="0" baseline="0" dirty="0" err="1" smtClean="0"/>
              <a:t>phức</a:t>
            </a:r>
            <a:r>
              <a:rPr lang="en-US" b="0" baseline="0" dirty="0" smtClean="0"/>
              <a:t> </a:t>
            </a:r>
            <a:r>
              <a:rPr lang="en-US" b="0" baseline="0" dirty="0" err="1" smtClean="0"/>
              <a:t>tạp</a:t>
            </a:r>
            <a:r>
              <a:rPr lang="en-US" b="1" baseline="0" dirty="0" smtClean="0"/>
              <a:t>: </a:t>
            </a:r>
            <a:r>
              <a:rPr lang="vi-VN" sz="1200" b="1" i="0" kern="1200" dirty="0" smtClean="0">
                <a:solidFill>
                  <a:schemeClr val="tx1"/>
                </a:solidFill>
                <a:effectLst/>
                <a:latin typeface="+mn-lt"/>
                <a:ea typeface="+mn-ea"/>
                <a:cs typeface="+mn-cs"/>
              </a:rPr>
              <a:t>Cụ thể, giá vận chuyển</a:t>
            </a:r>
            <a:r>
              <a:rPr lang="en-US" sz="1200" b="1" i="0" kern="1200" baseline="0" dirty="0" smtClean="0">
                <a:solidFill>
                  <a:schemeClr val="tx1"/>
                </a:solidFill>
                <a:effectLst/>
                <a:latin typeface="+mn-lt"/>
                <a:ea typeface="+mn-ea"/>
                <a:cs typeface="+mn-cs"/>
              </a:rPr>
              <a:t> 1</a:t>
            </a:r>
            <a:r>
              <a:rPr lang="vi-VN" sz="1200" b="1" i="0" kern="1200" dirty="0" smtClean="0">
                <a:solidFill>
                  <a:schemeClr val="tx1"/>
                </a:solidFill>
                <a:effectLst/>
                <a:latin typeface="+mn-lt"/>
                <a:ea typeface="+mn-ea"/>
                <a:cs typeface="+mn-cs"/>
              </a:rPr>
              <a:t> tấn gạo từ Thốt Nốt đi TP.HCM </a:t>
            </a:r>
            <a:r>
              <a:rPr lang="vi-VN" sz="1200" b="0" i="0" kern="1200" dirty="0" smtClean="0">
                <a:solidFill>
                  <a:schemeClr val="tx1"/>
                </a:solidFill>
                <a:effectLst/>
                <a:latin typeface="+mn-lt"/>
                <a:ea typeface="+mn-ea"/>
                <a:cs typeface="+mn-cs"/>
              </a:rPr>
              <a:t>bằng đường bộ là </a:t>
            </a:r>
            <a:r>
              <a:rPr lang="vi-VN" sz="1200" b="1" i="0" kern="1200" dirty="0" smtClean="0">
                <a:solidFill>
                  <a:schemeClr val="tx1"/>
                </a:solidFill>
                <a:effectLst/>
                <a:latin typeface="+mn-lt"/>
                <a:ea typeface="+mn-ea"/>
                <a:cs typeface="+mn-cs"/>
              </a:rPr>
              <a:t>300.000 đồng, trong khi vận chuyển bằng đường thủy chỉ 100.000 đồng.</a:t>
            </a:r>
            <a:endParaRPr lang="en-US" b="1" baseline="0" dirty="0" smtClean="0"/>
          </a:p>
          <a:p>
            <a:pPr marL="171450" marR="0" indent="-171450" algn="l" defTabSz="914400" rtl="0" eaLnBrk="1" fontAlgn="auto" latinLnBrk="0" hangingPunct="1">
              <a:lnSpc>
                <a:spcPct val="100000"/>
              </a:lnSpc>
              <a:spcBef>
                <a:spcPts val="0"/>
              </a:spcBef>
              <a:spcAft>
                <a:spcPts val="0"/>
              </a:spcAft>
              <a:buClrTx/>
              <a:buSzTx/>
              <a:buFont typeface="Wingdings" panose="05000000000000000000" pitchFamily="2" charset="2"/>
              <a:buChar char="à"/>
              <a:tabLst/>
              <a:defRPr/>
            </a:pPr>
            <a:r>
              <a:rPr lang="en-US" b="1" baseline="0" dirty="0" err="1" smtClean="0"/>
              <a:t>chỉ</a:t>
            </a:r>
            <a:r>
              <a:rPr lang="en-US" b="1" baseline="0" dirty="0" smtClean="0"/>
              <a:t> </a:t>
            </a:r>
            <a:r>
              <a:rPr lang="en-US" b="1" baseline="0" dirty="0" err="1" smtClean="0"/>
              <a:t>có</a:t>
            </a:r>
            <a:r>
              <a:rPr lang="en-US" b="1" baseline="0" dirty="0" smtClean="0"/>
              <a:t> </a:t>
            </a:r>
            <a:r>
              <a:rPr lang="en-US" b="1" baseline="0" dirty="0" err="1" smtClean="0"/>
              <a:t>điều</a:t>
            </a:r>
            <a:r>
              <a:rPr lang="en-US" b="1" baseline="0" dirty="0" smtClean="0"/>
              <a:t> </a:t>
            </a:r>
            <a:r>
              <a:rPr lang="en-US" b="1" baseline="0" dirty="0" err="1" smtClean="0"/>
              <a:t>là</a:t>
            </a:r>
            <a:r>
              <a:rPr lang="en-US" b="1" baseline="0" dirty="0" smtClean="0"/>
              <a:t> </a:t>
            </a:r>
            <a:r>
              <a:rPr lang="en-US" b="1" baseline="0" dirty="0" err="1" smtClean="0"/>
              <a:t>tốc</a:t>
            </a:r>
            <a:r>
              <a:rPr lang="en-US" b="1" baseline="0" dirty="0" smtClean="0"/>
              <a:t> </a:t>
            </a:r>
            <a:r>
              <a:rPr lang="en-US" b="1" baseline="0" dirty="0" err="1" smtClean="0"/>
              <a:t>độ</a:t>
            </a:r>
            <a:r>
              <a:rPr lang="en-US" b="1" baseline="0" dirty="0" smtClean="0"/>
              <a:t> </a:t>
            </a:r>
            <a:r>
              <a:rPr lang="en-US" b="1" baseline="0" dirty="0" err="1" smtClean="0"/>
              <a:t>sà</a:t>
            </a:r>
            <a:r>
              <a:rPr lang="en-US" b="1" baseline="0" dirty="0" smtClean="0"/>
              <a:t> </a:t>
            </a:r>
            <a:r>
              <a:rPr lang="en-US" b="1" baseline="0" dirty="0" err="1" smtClean="0"/>
              <a:t>lan</a:t>
            </a:r>
            <a:r>
              <a:rPr lang="en-US" b="1" baseline="0" dirty="0" smtClean="0"/>
              <a:t> </a:t>
            </a:r>
            <a:r>
              <a:rPr lang="en-US" b="1" baseline="0" dirty="0" err="1" smtClean="0"/>
              <a:t>rất</a:t>
            </a:r>
            <a:r>
              <a:rPr lang="en-US" b="1" baseline="0" dirty="0" smtClean="0"/>
              <a:t> </a:t>
            </a:r>
            <a:r>
              <a:rPr lang="en-US" b="1" baseline="0" dirty="0" err="1" smtClean="0"/>
              <a:t>thấp</a:t>
            </a:r>
            <a:r>
              <a:rPr lang="en-US" b="1" baseline="0" dirty="0" smtClean="0"/>
              <a:t> </a:t>
            </a:r>
            <a:r>
              <a:rPr lang="en-US" b="1" baseline="0" dirty="0" err="1" smtClean="0"/>
              <a:t>chỉ</a:t>
            </a:r>
            <a:r>
              <a:rPr lang="en-US" b="1" baseline="0" dirty="0" smtClean="0"/>
              <a:t> </a:t>
            </a:r>
            <a:r>
              <a:rPr lang="en-US" b="1" baseline="0" dirty="0" err="1" smtClean="0"/>
              <a:t>chỉ</a:t>
            </a:r>
            <a:r>
              <a:rPr lang="en-US" b="1" baseline="0" dirty="0" smtClean="0"/>
              <a:t> </a:t>
            </a:r>
            <a:r>
              <a:rPr lang="en-US" b="1" baseline="0" dirty="0" err="1" smtClean="0"/>
              <a:t>có</a:t>
            </a:r>
            <a:r>
              <a:rPr lang="en-US" b="1" baseline="0" dirty="0" smtClean="0"/>
              <a:t> 12-15 hl/h </a:t>
            </a:r>
            <a:r>
              <a:rPr lang="en-US" b="0" baseline="0" dirty="0" err="1" smtClean="0"/>
              <a:t>lại</a:t>
            </a:r>
            <a:r>
              <a:rPr lang="en-US" b="0" baseline="0" dirty="0" smtClean="0"/>
              <a:t> </a:t>
            </a:r>
            <a:r>
              <a:rPr lang="en-US" b="0" baseline="0" dirty="0" err="1" smtClean="0"/>
              <a:t>phụ</a:t>
            </a:r>
            <a:r>
              <a:rPr lang="en-US" b="0" baseline="0" dirty="0" smtClean="0"/>
              <a:t> </a:t>
            </a:r>
            <a:r>
              <a:rPr lang="en-US" b="0" baseline="0" dirty="0" err="1" smtClean="0"/>
              <a:t>thuộc</a:t>
            </a:r>
            <a:r>
              <a:rPr lang="en-US" b="0" baseline="0" dirty="0" smtClean="0"/>
              <a:t> </a:t>
            </a:r>
            <a:r>
              <a:rPr lang="en-US" b="0" baseline="0" dirty="0" err="1" smtClean="0"/>
              <a:t>nhiều</a:t>
            </a:r>
            <a:r>
              <a:rPr lang="en-US" b="0" baseline="0" dirty="0" smtClean="0"/>
              <a:t> </a:t>
            </a:r>
            <a:r>
              <a:rPr lang="en-US" b="0" baseline="0" dirty="0" err="1" smtClean="0"/>
              <a:t>vào</a:t>
            </a:r>
            <a:r>
              <a:rPr lang="en-US" b="0" baseline="0" dirty="0" smtClean="0"/>
              <a:t> </a:t>
            </a:r>
            <a:r>
              <a:rPr lang="en-US" b="0" baseline="0" dirty="0" err="1" smtClean="0"/>
              <a:t>thủy</a:t>
            </a:r>
            <a:r>
              <a:rPr lang="en-US" b="0" baseline="0" dirty="0" smtClean="0"/>
              <a:t> </a:t>
            </a:r>
            <a:r>
              <a:rPr lang="en-US" b="0" baseline="0" dirty="0" err="1" smtClean="0"/>
              <a:t>triều</a:t>
            </a:r>
            <a:r>
              <a:rPr lang="en-US" b="0" baseline="0" dirty="0" smtClean="0"/>
              <a:t> </a:t>
            </a:r>
            <a:r>
              <a:rPr lang="en-US" b="0" baseline="0" dirty="0" err="1" smtClean="0"/>
              <a:t>nên</a:t>
            </a:r>
            <a:r>
              <a:rPr lang="en-US" b="0" baseline="0" dirty="0" smtClean="0"/>
              <a:t> </a:t>
            </a:r>
            <a:r>
              <a:rPr lang="en-US" b="0" baseline="0" dirty="0" err="1" smtClean="0"/>
              <a:t>đôi</a:t>
            </a:r>
            <a:r>
              <a:rPr lang="en-US" b="0" baseline="0" dirty="0" smtClean="0"/>
              <a:t> </a:t>
            </a:r>
            <a:r>
              <a:rPr lang="en-US" b="0" baseline="0" dirty="0" err="1" smtClean="0"/>
              <a:t>khi</a:t>
            </a:r>
            <a:r>
              <a:rPr lang="en-US" b="0" baseline="0" dirty="0" smtClean="0"/>
              <a:t> ban </a:t>
            </a:r>
            <a:r>
              <a:rPr lang="en-US" b="0" baseline="0" dirty="0" err="1" smtClean="0"/>
              <a:t>ngày</a:t>
            </a:r>
            <a:r>
              <a:rPr lang="en-US" b="0" baseline="0" dirty="0" smtClean="0"/>
              <a:t> </a:t>
            </a:r>
            <a:r>
              <a:rPr lang="en-US" b="0" baseline="0" dirty="0" err="1" smtClean="0"/>
              <a:t>triều</a:t>
            </a:r>
            <a:r>
              <a:rPr lang="en-US" b="0" baseline="0" dirty="0" smtClean="0"/>
              <a:t> </a:t>
            </a:r>
            <a:r>
              <a:rPr lang="en-US" b="0" baseline="0" dirty="0" err="1" smtClean="0"/>
              <a:t>xuống</a:t>
            </a:r>
            <a:r>
              <a:rPr lang="en-US" b="0" baseline="0" dirty="0" smtClean="0"/>
              <a:t>, </a:t>
            </a:r>
            <a:r>
              <a:rPr lang="en-US" b="0" baseline="0" dirty="0" err="1" smtClean="0"/>
              <a:t>chạy</a:t>
            </a:r>
            <a:r>
              <a:rPr lang="en-US" b="0" baseline="0" dirty="0" smtClean="0"/>
              <a:t> </a:t>
            </a:r>
            <a:r>
              <a:rPr lang="en-US" b="0" baseline="0" dirty="0" err="1" smtClean="0"/>
              <a:t>nghịch</a:t>
            </a:r>
            <a:r>
              <a:rPr lang="en-US" b="0" baseline="0" dirty="0" smtClean="0"/>
              <a:t> </a:t>
            </a:r>
            <a:r>
              <a:rPr lang="en-US" b="0" baseline="0" dirty="0" err="1" smtClean="0"/>
              <a:t>nước</a:t>
            </a:r>
            <a:r>
              <a:rPr lang="en-US" b="0" baseline="0" dirty="0" smtClean="0"/>
              <a:t> </a:t>
            </a:r>
            <a:r>
              <a:rPr lang="en-US" b="0" baseline="0" dirty="0" err="1" smtClean="0"/>
              <a:t>thì</a:t>
            </a:r>
            <a:r>
              <a:rPr lang="en-US" b="0" baseline="0" dirty="0" smtClean="0"/>
              <a:t> </a:t>
            </a:r>
            <a:r>
              <a:rPr lang="en-US" b="0" baseline="0" dirty="0" err="1" smtClean="0"/>
              <a:t>mấy</a:t>
            </a:r>
            <a:r>
              <a:rPr lang="en-US" b="0" baseline="0" dirty="0" smtClean="0"/>
              <a:t> a </a:t>
            </a:r>
            <a:r>
              <a:rPr lang="en-US" b="0" baseline="0" dirty="0" err="1" smtClean="0"/>
              <a:t>Tài</a:t>
            </a:r>
            <a:r>
              <a:rPr lang="en-US" b="0" baseline="0" dirty="0" smtClean="0"/>
              <a:t> </a:t>
            </a:r>
            <a:r>
              <a:rPr lang="en-US" b="0" baseline="0" dirty="0" err="1" smtClean="0"/>
              <a:t>Công</a:t>
            </a:r>
            <a:r>
              <a:rPr lang="en-US" b="0" baseline="0" dirty="0" smtClean="0"/>
              <a:t> </a:t>
            </a:r>
            <a:r>
              <a:rPr lang="en-US" b="0" baseline="0" dirty="0" err="1" smtClean="0"/>
              <a:t>ngủ</a:t>
            </a:r>
            <a:r>
              <a:rPr lang="en-US" b="0" baseline="0" dirty="0" smtClean="0"/>
              <a:t> ban </a:t>
            </a:r>
            <a:r>
              <a:rPr lang="en-US" b="0" baseline="0" dirty="0" err="1" smtClean="0"/>
              <a:t>đêm</a:t>
            </a:r>
            <a:r>
              <a:rPr lang="en-US" b="0" baseline="0" dirty="0" smtClean="0"/>
              <a:t> </a:t>
            </a:r>
            <a:r>
              <a:rPr lang="en-US" b="0" baseline="0" dirty="0" err="1" smtClean="0"/>
              <a:t>triều</a:t>
            </a:r>
            <a:r>
              <a:rPr lang="en-US" b="0" baseline="0" dirty="0" smtClean="0"/>
              <a:t> </a:t>
            </a:r>
            <a:r>
              <a:rPr lang="en-US" b="0" baseline="0" dirty="0" err="1" smtClean="0"/>
              <a:t>lên</a:t>
            </a:r>
            <a:r>
              <a:rPr lang="en-US" b="0" baseline="0" dirty="0" smtClean="0"/>
              <a:t> </a:t>
            </a:r>
            <a:r>
              <a:rPr lang="en-US" b="0" baseline="0" dirty="0" err="1" smtClean="0"/>
              <a:t>thì</a:t>
            </a:r>
            <a:r>
              <a:rPr lang="en-US" b="0" baseline="0" dirty="0" smtClean="0"/>
              <a:t> </a:t>
            </a:r>
            <a:r>
              <a:rPr lang="en-US" b="0" baseline="0" dirty="0" err="1" smtClean="0"/>
              <a:t>mới</a:t>
            </a:r>
            <a:r>
              <a:rPr lang="en-US" b="0" baseline="0" dirty="0" smtClean="0"/>
              <a:t> </a:t>
            </a:r>
            <a:r>
              <a:rPr lang="en-US" b="0" baseline="0" dirty="0" err="1" smtClean="0"/>
              <a:t>chạy</a:t>
            </a:r>
            <a:r>
              <a:rPr lang="en-US" b="0" baseline="0" dirty="0" smtClean="0"/>
              <a:t> </a:t>
            </a:r>
            <a:r>
              <a:rPr lang="en-US" b="0" baseline="0" dirty="0" err="1" smtClean="0"/>
              <a:t>tới</a:t>
            </a:r>
            <a:r>
              <a:rPr lang="en-US" b="0" baseline="0" dirty="0" smtClean="0"/>
              <a:t> </a:t>
            </a:r>
            <a:r>
              <a:rPr lang="en-US" b="0" baseline="0" dirty="0" err="1" smtClean="0"/>
              <a:t>sáng</a:t>
            </a:r>
            <a:r>
              <a:rPr lang="en-US" b="0" baseline="0" dirty="0" smtClean="0"/>
              <a:t> , </a:t>
            </a:r>
            <a:r>
              <a:rPr lang="en-US" b="1" baseline="0" dirty="0" smtClean="0"/>
              <a:t>v/c </a:t>
            </a:r>
            <a:r>
              <a:rPr lang="vi-VN" sz="1200" b="1" i="0" kern="1200" dirty="0" smtClean="0">
                <a:solidFill>
                  <a:schemeClr val="tx1"/>
                </a:solidFill>
                <a:effectLst/>
                <a:latin typeface="+mn-lt"/>
                <a:ea typeface="+mn-ea"/>
                <a:cs typeface="+mn-cs"/>
              </a:rPr>
              <a:t>gạo bằng đường thủy từ Thốt Nốt tới TP.HCM</a:t>
            </a:r>
            <a:r>
              <a:rPr lang="en-US" sz="1200" b="1" i="0" kern="1200" dirty="0" smtClean="0">
                <a:solidFill>
                  <a:schemeClr val="tx1"/>
                </a:solidFill>
                <a:effectLst/>
                <a:latin typeface="+mn-lt"/>
                <a:ea typeface="+mn-ea"/>
                <a:cs typeface="+mn-cs"/>
              </a:rPr>
              <a:t>:</a:t>
            </a:r>
            <a:r>
              <a:rPr lang="en-US" sz="1200" b="1" i="0" kern="1200" baseline="0" dirty="0" smtClean="0">
                <a:solidFill>
                  <a:schemeClr val="tx1"/>
                </a:solidFill>
                <a:effectLst/>
                <a:latin typeface="+mn-lt"/>
                <a:ea typeface="+mn-ea"/>
                <a:cs typeface="+mn-cs"/>
              </a:rPr>
              <a:t> </a:t>
            </a:r>
            <a:r>
              <a:rPr lang="en-US" sz="1200" b="1" i="0" kern="1200" dirty="0" err="1" smtClean="0">
                <a:solidFill>
                  <a:schemeClr val="tx1"/>
                </a:solidFill>
                <a:effectLst/>
                <a:latin typeface="+mn-lt"/>
                <a:ea typeface="+mn-ea"/>
                <a:cs typeface="+mn-cs"/>
              </a:rPr>
              <a:t>Thời</a:t>
            </a:r>
            <a:r>
              <a:rPr lang="en-US" sz="1200" b="1" i="0" kern="1200" dirty="0" smtClean="0">
                <a:solidFill>
                  <a:schemeClr val="tx1"/>
                </a:solidFill>
                <a:effectLst/>
                <a:latin typeface="+mn-lt"/>
                <a:ea typeface="+mn-ea"/>
                <a:cs typeface="+mn-cs"/>
              </a:rPr>
              <a:t> </a:t>
            </a:r>
            <a:r>
              <a:rPr lang="en-US" sz="1200" b="1" i="0" kern="1200" dirty="0" err="1" smtClean="0">
                <a:solidFill>
                  <a:schemeClr val="tx1"/>
                </a:solidFill>
                <a:effectLst/>
                <a:latin typeface="+mn-lt"/>
                <a:ea typeface="+mn-ea"/>
                <a:cs typeface="+mn-cs"/>
              </a:rPr>
              <a:t>gian</a:t>
            </a:r>
            <a:r>
              <a:rPr lang="en-US" sz="1200" b="1" i="0" kern="1200" dirty="0" smtClean="0">
                <a:solidFill>
                  <a:schemeClr val="tx1"/>
                </a:solidFill>
                <a:effectLst/>
                <a:latin typeface="+mn-lt"/>
                <a:ea typeface="+mn-ea"/>
                <a:cs typeface="+mn-cs"/>
              </a:rPr>
              <a:t> </a:t>
            </a:r>
            <a:r>
              <a:rPr lang="en-US" sz="1200" b="1" i="0" kern="1200" dirty="0" err="1" smtClean="0">
                <a:solidFill>
                  <a:schemeClr val="tx1"/>
                </a:solidFill>
                <a:effectLst/>
                <a:latin typeface="+mn-lt"/>
                <a:ea typeface="+mn-ea"/>
                <a:cs typeface="+mn-cs"/>
              </a:rPr>
              <a:t>vận</a:t>
            </a:r>
            <a:r>
              <a:rPr lang="en-US" sz="1200" b="1" i="0" kern="1200" dirty="0" smtClean="0">
                <a:solidFill>
                  <a:schemeClr val="tx1"/>
                </a:solidFill>
                <a:effectLst/>
                <a:latin typeface="+mn-lt"/>
                <a:ea typeface="+mn-ea"/>
                <a:cs typeface="+mn-cs"/>
              </a:rPr>
              <a:t> </a:t>
            </a:r>
            <a:r>
              <a:rPr lang="en-US" sz="1200" b="1" i="0" kern="1200" dirty="0" err="1" smtClean="0">
                <a:solidFill>
                  <a:schemeClr val="tx1"/>
                </a:solidFill>
                <a:effectLst/>
                <a:latin typeface="+mn-lt"/>
                <a:ea typeface="+mn-ea"/>
                <a:cs typeface="+mn-cs"/>
              </a:rPr>
              <a:t>chuyển</a:t>
            </a:r>
            <a:r>
              <a:rPr lang="en-US" sz="1200" b="1" i="0" kern="1200" dirty="0" smtClean="0">
                <a:solidFill>
                  <a:schemeClr val="tx1"/>
                </a:solidFill>
                <a:effectLst/>
                <a:latin typeface="+mn-lt"/>
                <a:ea typeface="+mn-ea"/>
                <a:cs typeface="+mn-cs"/>
              </a:rPr>
              <a:t> </a:t>
            </a:r>
            <a:r>
              <a:rPr lang="en-US" sz="1200" b="1" i="0" kern="1200" dirty="0" err="1" smtClean="0">
                <a:solidFill>
                  <a:schemeClr val="tx1"/>
                </a:solidFill>
                <a:effectLst/>
                <a:latin typeface="+mn-lt"/>
                <a:ea typeface="+mn-ea"/>
                <a:cs typeface="+mn-cs"/>
              </a:rPr>
              <a:t>khoảng</a:t>
            </a:r>
            <a:r>
              <a:rPr lang="en-US" sz="1200" b="1" i="0" kern="1200" dirty="0" smtClean="0">
                <a:solidFill>
                  <a:schemeClr val="tx1"/>
                </a:solidFill>
                <a:effectLst/>
                <a:latin typeface="+mn-lt"/>
                <a:ea typeface="+mn-ea"/>
                <a:cs typeface="+mn-cs"/>
              </a:rPr>
              <a:t> 24 </a:t>
            </a:r>
            <a:r>
              <a:rPr lang="en-US" sz="1200" b="1" i="0" kern="1200" dirty="0" err="1" smtClean="0">
                <a:solidFill>
                  <a:schemeClr val="tx1"/>
                </a:solidFill>
                <a:effectLst/>
                <a:latin typeface="+mn-lt"/>
                <a:ea typeface="+mn-ea"/>
                <a:cs typeface="+mn-cs"/>
              </a:rPr>
              <a:t>giờ</a:t>
            </a:r>
            <a:r>
              <a:rPr lang="en-US" sz="1200" b="1" i="0" kern="1200" dirty="0" smtClean="0">
                <a:solidFill>
                  <a:schemeClr val="tx1"/>
                </a:solidFill>
                <a:effectLst/>
                <a:latin typeface="+mn-lt"/>
                <a:ea typeface="+mn-ea"/>
                <a:cs typeface="+mn-cs"/>
              </a:rPr>
              <a:t>, </a:t>
            </a:r>
            <a:r>
              <a:rPr lang="en-US" sz="1200" b="1" i="0" kern="1200" dirty="0" err="1" smtClean="0">
                <a:solidFill>
                  <a:schemeClr val="tx1"/>
                </a:solidFill>
                <a:effectLst/>
                <a:latin typeface="+mn-lt"/>
                <a:ea typeface="+mn-ea"/>
                <a:cs typeface="+mn-cs"/>
              </a:rPr>
              <a:t>cỡ</a:t>
            </a:r>
            <a:r>
              <a:rPr lang="en-US" sz="1200" b="1" i="0" kern="1200" baseline="0" dirty="0" smtClean="0">
                <a:solidFill>
                  <a:schemeClr val="tx1"/>
                </a:solidFill>
                <a:effectLst/>
                <a:latin typeface="+mn-lt"/>
                <a:ea typeface="+mn-ea"/>
                <a:cs typeface="+mn-cs"/>
              </a:rPr>
              <a:t> 2 </a:t>
            </a:r>
            <a:r>
              <a:rPr lang="en-US" sz="1200" b="1" i="0" kern="1200" baseline="0" dirty="0" err="1" smtClean="0">
                <a:solidFill>
                  <a:schemeClr val="tx1"/>
                </a:solidFill>
                <a:effectLst/>
                <a:latin typeface="+mn-lt"/>
                <a:ea typeface="+mn-ea"/>
                <a:cs typeface="+mn-cs"/>
              </a:rPr>
              <a:t>ngày</a:t>
            </a:r>
            <a:endParaRPr lang="en-US" b="0" baseline="0" dirty="0" smtClean="0"/>
          </a:p>
          <a:p>
            <a:pPr marL="171450" indent="-171450">
              <a:buFont typeface="Wingdings" panose="05000000000000000000" pitchFamily="2" charset="2"/>
              <a:buChar char="à"/>
            </a:pPr>
            <a:r>
              <a:rPr lang="en-US" b="1" baseline="0" dirty="0" err="1" smtClean="0"/>
              <a:t>độ</a:t>
            </a:r>
            <a:r>
              <a:rPr lang="en-US" b="1" baseline="0" dirty="0" smtClean="0"/>
              <a:t> an </a:t>
            </a:r>
            <a:r>
              <a:rPr lang="en-US" b="1" baseline="0" dirty="0" err="1" smtClean="0"/>
              <a:t>toàn</a:t>
            </a:r>
            <a:r>
              <a:rPr lang="en-US" b="1" baseline="0" dirty="0" smtClean="0"/>
              <a:t> </a:t>
            </a:r>
            <a:r>
              <a:rPr lang="en-US" b="1" baseline="0" dirty="0" err="1" smtClean="0"/>
              <a:t>còn</a:t>
            </a:r>
            <a:r>
              <a:rPr lang="en-US" b="1" baseline="0" dirty="0" smtClean="0"/>
              <a:t> </a:t>
            </a:r>
            <a:r>
              <a:rPr lang="en-US" b="1" baseline="0" dirty="0" err="1" smtClean="0"/>
              <a:t>kém</a:t>
            </a:r>
            <a:r>
              <a:rPr lang="en-US" b="1" baseline="0" dirty="0" smtClean="0"/>
              <a:t> </a:t>
            </a:r>
            <a:r>
              <a:rPr lang="en-US" b="0" baseline="0" dirty="0" err="1" smtClean="0"/>
              <a:t>dễ</a:t>
            </a:r>
            <a:r>
              <a:rPr lang="en-US" b="0" baseline="0" dirty="0" smtClean="0"/>
              <a:t> </a:t>
            </a:r>
            <a:r>
              <a:rPr lang="en-US" b="0" baseline="0" dirty="0" err="1" smtClean="0"/>
              <a:t>xảy</a:t>
            </a:r>
            <a:r>
              <a:rPr lang="en-US" b="0" baseline="0" dirty="0" smtClean="0"/>
              <a:t> </a:t>
            </a:r>
            <a:r>
              <a:rPr lang="en-US" b="0" baseline="0" dirty="0" err="1" smtClean="0"/>
              <a:t>ra</a:t>
            </a:r>
            <a:r>
              <a:rPr lang="en-US" b="0" baseline="0" dirty="0" smtClean="0"/>
              <a:t> </a:t>
            </a:r>
            <a:r>
              <a:rPr lang="en-US" b="0" baseline="0" dirty="0" err="1" smtClean="0"/>
              <a:t>tại</a:t>
            </a:r>
            <a:r>
              <a:rPr lang="en-US" b="0" baseline="0" dirty="0" smtClean="0"/>
              <a:t> </a:t>
            </a:r>
            <a:r>
              <a:rPr lang="en-US" b="0" baseline="0" dirty="0" err="1" smtClean="0"/>
              <a:t>nạn</a:t>
            </a:r>
            <a:r>
              <a:rPr lang="en-US" b="0" baseline="0" dirty="0" smtClean="0"/>
              <a:t> </a:t>
            </a:r>
            <a:r>
              <a:rPr lang="en-US" b="0" baseline="0" dirty="0" err="1" smtClean="0"/>
              <a:t>khi</a:t>
            </a:r>
            <a:r>
              <a:rPr lang="en-US" b="0" baseline="0" dirty="0" smtClean="0"/>
              <a:t> </a:t>
            </a:r>
            <a:r>
              <a:rPr lang="en-US" b="0" baseline="0" dirty="0" err="1" smtClean="0"/>
              <a:t>chạy</a:t>
            </a:r>
            <a:r>
              <a:rPr lang="en-US" b="0" baseline="0" dirty="0" smtClean="0"/>
              <a:t> </a:t>
            </a:r>
            <a:r>
              <a:rPr lang="en-US" b="0" baseline="0" dirty="0" err="1" smtClean="0"/>
              <a:t>ra</a:t>
            </a:r>
            <a:r>
              <a:rPr lang="en-US" b="0" baseline="0" dirty="0" smtClean="0"/>
              <a:t> </a:t>
            </a:r>
            <a:r>
              <a:rPr lang="en-US" b="0" baseline="0" dirty="0" err="1" smtClean="0"/>
              <a:t>biển</a:t>
            </a:r>
            <a:r>
              <a:rPr lang="en-US" b="0" baseline="0" dirty="0" smtClean="0"/>
              <a:t> </a:t>
            </a:r>
            <a:r>
              <a:rPr lang="en-US" b="0" baseline="0" dirty="0" err="1" smtClean="0"/>
              <a:t>lớn</a:t>
            </a:r>
            <a:r>
              <a:rPr lang="en-US" b="0" baseline="0" dirty="0" smtClean="0"/>
              <a:t> </a:t>
            </a:r>
            <a:r>
              <a:rPr lang="en-US" b="0" baseline="0" dirty="0" err="1" smtClean="0"/>
              <a:t>chủ</a:t>
            </a:r>
            <a:r>
              <a:rPr lang="en-US" b="0" baseline="0" dirty="0" smtClean="0"/>
              <a:t> </a:t>
            </a:r>
            <a:r>
              <a:rPr lang="en-US" b="0" baseline="0" dirty="0" err="1" smtClean="0"/>
              <a:t>yếu</a:t>
            </a:r>
            <a:r>
              <a:rPr lang="en-US" b="0" baseline="0" dirty="0" smtClean="0"/>
              <a:t> </a:t>
            </a:r>
            <a:r>
              <a:rPr lang="en-US" b="0" baseline="0" dirty="0" err="1" smtClean="0"/>
              <a:t>là</a:t>
            </a:r>
            <a:r>
              <a:rPr lang="en-US" b="0" baseline="0" dirty="0" smtClean="0"/>
              <a:t> </a:t>
            </a:r>
            <a:r>
              <a:rPr lang="en-US" b="0" baseline="0" dirty="0" err="1" smtClean="0"/>
              <a:t>đâm</a:t>
            </a:r>
            <a:r>
              <a:rPr lang="en-US" b="0" baseline="0" dirty="0" smtClean="0"/>
              <a:t> </a:t>
            </a:r>
            <a:r>
              <a:rPr lang="en-US" b="0" baseline="0" dirty="0" err="1" smtClean="0"/>
              <a:t>vào</a:t>
            </a:r>
            <a:r>
              <a:rPr lang="en-US" b="0" baseline="0" dirty="0" smtClean="0"/>
              <a:t> </a:t>
            </a:r>
            <a:r>
              <a:rPr lang="en-US" b="0" baseline="0" dirty="0" err="1" smtClean="0"/>
              <a:t>tàu</a:t>
            </a:r>
            <a:r>
              <a:rPr lang="en-US" b="0" baseline="0" dirty="0" smtClean="0"/>
              <a:t> </a:t>
            </a:r>
            <a:r>
              <a:rPr lang="en-US" b="0" baseline="0" dirty="0" err="1" smtClean="0"/>
              <a:t>biển</a:t>
            </a:r>
            <a:r>
              <a:rPr lang="en-US" b="0" baseline="0" dirty="0" smtClean="0"/>
              <a:t> do </a:t>
            </a:r>
            <a:r>
              <a:rPr lang="en-US" b="0" baseline="0" dirty="0" err="1" smtClean="0"/>
              <a:t>bộ</a:t>
            </a:r>
            <a:r>
              <a:rPr lang="en-US" b="0" baseline="0" dirty="0" smtClean="0"/>
              <a:t> GTVT </a:t>
            </a:r>
            <a:r>
              <a:rPr lang="en-US" b="0" baseline="0" dirty="0" err="1" smtClean="0"/>
              <a:t>cấp</a:t>
            </a:r>
            <a:r>
              <a:rPr lang="en-US" b="0" baseline="0" dirty="0" smtClean="0"/>
              <a:t> </a:t>
            </a:r>
            <a:r>
              <a:rPr lang="en-US" b="0" baseline="0" dirty="0" err="1" smtClean="0"/>
              <a:t>cho</a:t>
            </a:r>
            <a:r>
              <a:rPr lang="en-US" b="0" baseline="0" dirty="0" smtClean="0"/>
              <a:t> </a:t>
            </a:r>
            <a:r>
              <a:rPr lang="en-US" b="0" baseline="0" dirty="0" err="1" smtClean="0"/>
              <a:t>sà</a:t>
            </a:r>
            <a:r>
              <a:rPr lang="en-US" b="0" baseline="0" dirty="0" smtClean="0"/>
              <a:t> </a:t>
            </a:r>
            <a:r>
              <a:rPr lang="en-US" b="0" baseline="0" dirty="0" err="1" smtClean="0"/>
              <a:t>lan</a:t>
            </a:r>
            <a:r>
              <a:rPr lang="en-US" b="0" baseline="0" dirty="0" smtClean="0"/>
              <a:t> </a:t>
            </a:r>
            <a:r>
              <a:rPr lang="en-US" b="0" baseline="0" dirty="0" err="1" smtClean="0"/>
              <a:t>đc</a:t>
            </a:r>
            <a:r>
              <a:rPr lang="en-US" b="0" baseline="0" dirty="0" smtClean="0"/>
              <a:t> </a:t>
            </a:r>
            <a:r>
              <a:rPr lang="en-US" b="0" baseline="0" dirty="0" err="1" smtClean="0"/>
              <a:t>đang</a:t>
            </a:r>
            <a:r>
              <a:rPr lang="en-US" b="0" baseline="0" dirty="0" smtClean="0"/>
              <a:t> </a:t>
            </a:r>
            <a:r>
              <a:rPr lang="en-US" b="0" baseline="0" dirty="0" err="1" smtClean="0"/>
              <a:t>kiểm</a:t>
            </a:r>
            <a:r>
              <a:rPr lang="en-US" b="0" baseline="0" dirty="0" smtClean="0"/>
              <a:t> </a:t>
            </a:r>
            <a:r>
              <a:rPr lang="en-US" b="0" baseline="0" dirty="0" err="1" smtClean="0"/>
              <a:t>tàu</a:t>
            </a:r>
            <a:r>
              <a:rPr lang="en-US" b="0" baseline="0" dirty="0" smtClean="0"/>
              <a:t> SB </a:t>
            </a:r>
            <a:endParaRPr lang="en-US" b="0" dirty="0" smtClean="0"/>
          </a:p>
          <a:p>
            <a:pPr marL="0" indent="0">
              <a:buFont typeface="Wingdings" panose="05000000000000000000" pitchFamily="2" charset="2"/>
              <a:buNone/>
            </a:pPr>
            <a:endParaRPr lang="en-US" b="1" dirty="0" smtClean="0"/>
          </a:p>
          <a:p>
            <a:pPr marL="0" indent="0">
              <a:buFont typeface="Wingdings" panose="05000000000000000000" pitchFamily="2" charset="2"/>
              <a:buNone/>
            </a:pPr>
            <a:endParaRPr lang="en-US" b="1" dirty="0" smtClean="0"/>
          </a:p>
          <a:p>
            <a:pPr marL="0" indent="0">
              <a:buFont typeface="Wingdings" panose="05000000000000000000" pitchFamily="2" charset="2"/>
              <a:buNone/>
            </a:pPr>
            <a:r>
              <a:rPr lang="en-US" b="1" dirty="0" err="1" smtClean="0"/>
              <a:t>Mục</a:t>
            </a:r>
            <a:r>
              <a:rPr lang="en-US" b="1" dirty="0" smtClean="0"/>
              <a:t> </a:t>
            </a:r>
            <a:r>
              <a:rPr lang="en-US" b="1" dirty="0" err="1" smtClean="0"/>
              <a:t>tiêu</a:t>
            </a:r>
            <a:r>
              <a:rPr lang="en-US" b="1" baseline="0" dirty="0" smtClean="0"/>
              <a:t> </a:t>
            </a:r>
            <a:r>
              <a:rPr lang="en-US" b="1" baseline="0" dirty="0" err="1" smtClean="0"/>
              <a:t>phát</a:t>
            </a:r>
            <a:r>
              <a:rPr lang="en-US" b="1" baseline="0" dirty="0" smtClean="0"/>
              <a:t> </a:t>
            </a:r>
            <a:r>
              <a:rPr lang="en-US" b="1" baseline="0" dirty="0" err="1" smtClean="0"/>
              <a:t>triển</a:t>
            </a:r>
            <a:r>
              <a:rPr lang="en-US" b="1" baseline="0" dirty="0" smtClean="0"/>
              <a:t>: </a:t>
            </a:r>
            <a:r>
              <a:rPr lang="vi-VN" b="1" dirty="0" smtClean="0"/>
              <a:t>giảm cước vận tải và cải thiện chất lượng dịch vụ vận tải </a:t>
            </a:r>
            <a:r>
              <a:rPr lang="vi-VN" dirty="0" smtClean="0"/>
              <a:t>từ các điểm sản xuất tới các đầu mối phân phối lớn thông qua việc cải tạo các tuyến đường thủy trọng yếu và hệ thống đường bộ nối vào các điểm này; tăng hiệu quả của các dịch vụ kho vận qua các phương thức vận tải khác nhau…</a:t>
            </a:r>
            <a:endParaRPr lang="en-US" dirty="0" smtClean="0"/>
          </a:p>
          <a:p>
            <a:pPr marL="171450" indent="-171450">
              <a:buFont typeface="Wingdings" panose="05000000000000000000" pitchFamily="2" charset="2"/>
              <a:buChar char="Ø"/>
            </a:pPr>
            <a:r>
              <a:rPr lang="vi-VN" b="1" dirty="0" smtClean="0"/>
              <a:t>khuyến khích phát triển hạ tầng giao thông đường thủy nội địa trên các tuyến vận tải thủy chính</a:t>
            </a:r>
            <a:r>
              <a:rPr lang="vi-VN" dirty="0" smtClean="0"/>
              <a:t>, cũng như tuyến vận tải thủy kết nối với phương thức vận tải đường biển; </a:t>
            </a:r>
            <a:endParaRPr lang="en-US" dirty="0" smtClean="0"/>
          </a:p>
          <a:p>
            <a:pPr marL="171450" indent="-171450">
              <a:buFont typeface="Wingdings" panose="05000000000000000000" pitchFamily="2" charset="2"/>
              <a:buChar char="Ø"/>
            </a:pPr>
            <a:r>
              <a:rPr lang="vi-VN" b="1" dirty="0" smtClean="0"/>
              <a:t>đồng thời cũng phải có chính sách ưu đãi về thuế, phí,… </a:t>
            </a:r>
            <a:r>
              <a:rPr lang="vi-VN" dirty="0" smtClean="0"/>
              <a:t>để các doanh nghiệp vay vốn đầu tư đóng mới các phương tiện có trọng tải và công suất lớn, đặc biệt là phương tiện chở hàng container,</a:t>
            </a:r>
            <a:endParaRPr lang="en-US" dirty="0" smtClean="0"/>
          </a:p>
          <a:p>
            <a:pPr marL="171450" indent="-171450">
              <a:buFont typeface="Wingdings" panose="05000000000000000000" pitchFamily="2" charset="2"/>
              <a:buChar char="Ø"/>
            </a:pPr>
            <a:r>
              <a:rPr lang="vi-VN" b="1" dirty="0" smtClean="0"/>
              <a:t>cũng như cần có chính sách hỗ trợ trong công tác đào tạo thuyền viên, người lái phương tiện thủy nội địa </a:t>
            </a:r>
            <a:r>
              <a:rPr lang="vi-VN" dirty="0" smtClean="0"/>
              <a:t>đối với khu vực kinh tế đặc biệt khó khăn, chính sách công nghệ thông tin trong vận tải và hoạt động dịch vụ logistics.     </a:t>
            </a:r>
            <a:endParaRPr lang="en-US" dirty="0"/>
          </a:p>
        </p:txBody>
      </p:sp>
      <p:sp>
        <p:nvSpPr>
          <p:cNvPr id="4" name="Slide Number Placeholder 3"/>
          <p:cNvSpPr>
            <a:spLocks noGrp="1"/>
          </p:cNvSpPr>
          <p:nvPr>
            <p:ph type="sldNum" sz="quarter" idx="10"/>
          </p:nvPr>
        </p:nvSpPr>
        <p:spPr/>
        <p:txBody>
          <a:bodyPr/>
          <a:lstStyle/>
          <a:p>
            <a:fld id="{CBE40377-7959-44A3-9E3A-A2263C614A7F}" type="slidenum">
              <a:rPr lang="en-US" smtClean="0"/>
              <a:t>17</a:t>
            </a:fld>
            <a:endParaRPr lang="en-US"/>
          </a:p>
        </p:txBody>
      </p:sp>
    </p:spTree>
    <p:extLst>
      <p:ext uri="{BB962C8B-B14F-4D97-AF65-F5344CB8AC3E}">
        <p14:creationId xmlns:p14="http://schemas.microsoft.com/office/powerpoint/2010/main" val="2507138462"/>
      </p:ext>
    </p:extLst>
  </p:cSld>
  <p:clrMapOvr>
    <a:masterClrMapping/>
  </p:clrMapOvr>
</p:notes>
</file>

<file path=ppt/notesSlides/notesSlide1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vi-VN" sz="1200" b="1" dirty="0" smtClean="0">
                <a:solidFill>
                  <a:prstClr val="black"/>
                </a:solidFill>
                <a:latin typeface="Times New Roman" panose="02020603050405020304" pitchFamily="18" charset="0"/>
                <a:cs typeface="Times New Roman" panose="02020603050405020304" pitchFamily="18" charset="0"/>
              </a:rPr>
              <a:t>Nhiều- quốc gia phát triển ở Châu Âu đã dào hệ thống sông nhân tạo, kết nối với hệ</a:t>
            </a:r>
            <a:r>
              <a:rPr lang="en-US" sz="1200" b="1" dirty="0" smtClean="0">
                <a:solidFill>
                  <a:prstClr val="black"/>
                </a:solidFill>
                <a:latin typeface="Times New Roman" panose="02020603050405020304" pitchFamily="18" charset="0"/>
                <a:cs typeface="Times New Roman" panose="02020603050405020304" pitchFamily="18" charset="0"/>
              </a:rPr>
              <a:t> </a:t>
            </a:r>
            <a:r>
              <a:rPr lang="vi-VN" sz="1200" b="1" dirty="0" smtClean="0">
                <a:solidFill>
                  <a:prstClr val="black"/>
                </a:solidFill>
                <a:latin typeface="Times New Roman" panose="02020603050405020304" pitchFamily="18" charset="0"/>
                <a:cs typeface="Times New Roman" panose="02020603050405020304" pitchFamily="18" charset="0"/>
              </a:rPr>
              <a:t>thống sông ngòi tự nhiên, tạo ra mạng lưới hạ tầng vận tải thuỷ hoàn hảo từ</a:t>
            </a:r>
            <a:r>
              <a:rPr lang="en-US" sz="1200" b="1" dirty="0" smtClean="0">
                <a:solidFill>
                  <a:prstClr val="black"/>
                </a:solidFill>
                <a:latin typeface="Times New Roman" panose="02020603050405020304" pitchFamily="18" charset="0"/>
                <a:cs typeface="Times New Roman" panose="02020603050405020304" pitchFamily="18" charset="0"/>
              </a:rPr>
              <a:t> </a:t>
            </a:r>
            <a:r>
              <a:rPr lang="vi-VN" sz="1200" b="1" dirty="0" smtClean="0">
                <a:solidFill>
                  <a:prstClr val="black"/>
                </a:solidFill>
                <a:latin typeface="Times New Roman" panose="02020603050405020304" pitchFamily="18" charset="0"/>
                <a:cs typeface="Times New Roman" panose="02020603050405020304" pitchFamily="18" charset="0"/>
              </a:rPr>
              <a:t>cảng khu công nghiệp, đến các cảng cạn trong đất liền (ICD – InlandClearance Depot).</a:t>
            </a:r>
            <a:endParaRPr lang="en-US" sz="1200" b="1" dirty="0" smtClean="0">
              <a:solidFill>
                <a:prstClr val="black"/>
              </a:solidFill>
              <a:latin typeface="Times New Roman" panose="02020603050405020304" pitchFamily="18" charset="0"/>
              <a:cs typeface="Times New Roman" panose="02020603050405020304" pitchFamily="18" charset="0"/>
            </a:endParaRPr>
          </a:p>
          <a:p>
            <a:pPr marL="0" marR="0" indent="0" algn="l" defTabSz="914400" rtl="0" eaLnBrk="1" fontAlgn="auto" latinLnBrk="0" hangingPunct="1">
              <a:lnSpc>
                <a:spcPct val="100000"/>
              </a:lnSpc>
              <a:spcBef>
                <a:spcPts val="0"/>
              </a:spcBef>
              <a:spcAft>
                <a:spcPts val="0"/>
              </a:spcAft>
              <a:buClrTx/>
              <a:buSzTx/>
              <a:buFontTx/>
              <a:buNone/>
              <a:tabLst/>
              <a:defRPr/>
            </a:pPr>
            <a:endParaRPr lang="en-US" sz="1200" b="0" i="0" kern="1200" dirty="0" smtClean="0">
              <a:solidFill>
                <a:schemeClr val="tx1"/>
              </a:solidFill>
              <a:effectLst/>
              <a:latin typeface="+mn-lt"/>
              <a:ea typeface="+mn-ea"/>
              <a:cs typeface="+mn-cs"/>
            </a:endParaRPr>
          </a:p>
          <a:p>
            <a:pPr marL="0" marR="0" indent="0" algn="l" defTabSz="914400" rtl="0" eaLnBrk="1" fontAlgn="auto" latinLnBrk="0" hangingPunct="1">
              <a:lnSpc>
                <a:spcPct val="100000"/>
              </a:lnSpc>
              <a:spcBef>
                <a:spcPts val="0"/>
              </a:spcBef>
              <a:spcAft>
                <a:spcPts val="0"/>
              </a:spcAft>
              <a:buClrTx/>
              <a:buSzTx/>
              <a:buFontTx/>
              <a:buNone/>
              <a:tabLst/>
              <a:defRPr/>
            </a:pPr>
            <a:r>
              <a:rPr lang="vi-VN" sz="1200" b="0" i="0" kern="1200" dirty="0" smtClean="0">
                <a:solidFill>
                  <a:schemeClr val="tx1"/>
                </a:solidFill>
                <a:effectLst/>
                <a:latin typeface="+mn-lt"/>
                <a:ea typeface="+mn-ea"/>
                <a:cs typeface="+mn-cs"/>
              </a:rPr>
              <a:t>Các quốc gia thường tận dụng hệ thống sông ngòi tự nhiên </a:t>
            </a:r>
            <a:r>
              <a:rPr lang="vi-VN" sz="1200" b="0" i="0" u="sng" kern="1200" dirty="0" smtClean="0">
                <a:solidFill>
                  <a:schemeClr val="tx1"/>
                </a:solidFill>
                <a:effectLst/>
                <a:latin typeface="+mn-lt"/>
                <a:ea typeface="+mn-ea"/>
                <a:cs typeface="+mn-cs"/>
              </a:rPr>
              <a:t>kết hợp với</a:t>
            </a:r>
            <a:r>
              <a:rPr lang="vi-VN" sz="1200" b="0" i="0" kern="1200" dirty="0" smtClean="0">
                <a:solidFill>
                  <a:schemeClr val="tx1"/>
                </a:solidFill>
                <a:effectLst/>
                <a:latin typeface="+mn-lt"/>
                <a:ea typeface="+mn-ea"/>
                <a:cs typeface="+mn-cs"/>
              </a:rPr>
              <a:t> hệ thống sông ngòi nhân tạo để vận chuyển hàng hoá, hành khách, chia sẻ áp lực vận tải trên đất liền và tận dụng lợi thế của vận tải thủy. Sử dụng tàu vận tải trọng tải hàng vạn dwt, tùy thuộc vào độ sâu, chiều rộng, chiều dài, bán kính cong và các đặc trưng kinh tế kỹ</a:t>
            </a:r>
            <a:r>
              <a:rPr lang="en-US" sz="1200" b="0" i="0" kern="1200" dirty="0" smtClean="0">
                <a:solidFill>
                  <a:schemeClr val="tx1"/>
                </a:solidFill>
                <a:effectLst/>
                <a:latin typeface="+mn-lt"/>
                <a:ea typeface="+mn-ea"/>
                <a:cs typeface="+mn-cs"/>
              </a:rPr>
              <a:t> </a:t>
            </a:r>
            <a:r>
              <a:rPr lang="en-US" sz="1200" b="0" i="0" kern="1200" dirty="0" err="1" smtClean="0">
                <a:solidFill>
                  <a:schemeClr val="tx1"/>
                </a:solidFill>
                <a:effectLst/>
                <a:latin typeface="+mn-lt"/>
                <a:ea typeface="+mn-ea"/>
                <a:cs typeface="+mn-cs"/>
              </a:rPr>
              <a:t>thuật</a:t>
            </a:r>
            <a:r>
              <a:rPr lang="en-US" sz="1200" b="0" i="0" kern="1200" baseline="0" dirty="0" smtClean="0">
                <a:solidFill>
                  <a:schemeClr val="tx1"/>
                </a:solidFill>
                <a:effectLst/>
                <a:latin typeface="+mn-lt"/>
                <a:ea typeface="+mn-ea"/>
                <a:cs typeface="+mn-cs"/>
              </a:rPr>
              <a:t> </a:t>
            </a:r>
            <a:r>
              <a:rPr lang="en-US" sz="1200" b="0" i="0" kern="1200" baseline="0" dirty="0" err="1" smtClean="0">
                <a:solidFill>
                  <a:schemeClr val="tx1"/>
                </a:solidFill>
                <a:effectLst/>
                <a:latin typeface="+mn-lt"/>
                <a:ea typeface="+mn-ea"/>
                <a:cs typeface="+mn-cs"/>
              </a:rPr>
              <a:t>khác</a:t>
            </a:r>
            <a:r>
              <a:rPr lang="en-US" sz="1200" b="0" i="0" kern="1200" baseline="0" dirty="0" smtClean="0">
                <a:solidFill>
                  <a:schemeClr val="tx1"/>
                </a:solidFill>
                <a:effectLst/>
                <a:latin typeface="+mn-lt"/>
                <a:ea typeface="+mn-ea"/>
                <a:cs typeface="+mn-cs"/>
              </a:rPr>
              <a:t> </a:t>
            </a:r>
            <a:r>
              <a:rPr lang="en-US" sz="1200" b="0" i="0" kern="1200" baseline="0" dirty="0" err="1" smtClean="0">
                <a:solidFill>
                  <a:schemeClr val="tx1"/>
                </a:solidFill>
                <a:effectLst/>
                <a:latin typeface="+mn-lt"/>
                <a:ea typeface="+mn-ea"/>
                <a:cs typeface="+mn-cs"/>
              </a:rPr>
              <a:t>của</a:t>
            </a:r>
            <a:r>
              <a:rPr lang="en-US" sz="1200" b="0" i="0" kern="1200" baseline="0" dirty="0" smtClean="0">
                <a:solidFill>
                  <a:schemeClr val="tx1"/>
                </a:solidFill>
                <a:effectLst/>
                <a:latin typeface="+mn-lt"/>
                <a:ea typeface="+mn-ea"/>
                <a:cs typeface="+mn-cs"/>
              </a:rPr>
              <a:t> </a:t>
            </a:r>
            <a:r>
              <a:rPr lang="en-US" sz="1200" b="0" i="0" kern="1200" baseline="0" dirty="0" err="1" smtClean="0">
                <a:solidFill>
                  <a:schemeClr val="tx1"/>
                </a:solidFill>
                <a:effectLst/>
                <a:latin typeface="+mn-lt"/>
                <a:ea typeface="+mn-ea"/>
                <a:cs typeface="+mn-cs"/>
              </a:rPr>
              <a:t>luồng</a:t>
            </a:r>
            <a:r>
              <a:rPr lang="en-US" sz="1200" b="0" i="0" kern="1200" baseline="0" dirty="0" smtClean="0">
                <a:solidFill>
                  <a:schemeClr val="tx1"/>
                </a:solidFill>
                <a:effectLst/>
                <a:latin typeface="+mn-lt"/>
                <a:ea typeface="+mn-ea"/>
                <a:cs typeface="+mn-cs"/>
              </a:rPr>
              <a:t> </a:t>
            </a:r>
            <a:r>
              <a:rPr lang="en-US" sz="1200" b="0" i="0" kern="1200" baseline="0" dirty="0" err="1" smtClean="0">
                <a:solidFill>
                  <a:schemeClr val="tx1"/>
                </a:solidFill>
                <a:effectLst/>
                <a:latin typeface="+mn-lt"/>
                <a:ea typeface="+mn-ea"/>
                <a:cs typeface="+mn-cs"/>
              </a:rPr>
              <a:t>đường</a:t>
            </a:r>
            <a:r>
              <a:rPr lang="en-US" sz="1200" b="0" i="0" kern="1200" baseline="0" dirty="0" smtClean="0">
                <a:solidFill>
                  <a:schemeClr val="tx1"/>
                </a:solidFill>
                <a:effectLst/>
                <a:latin typeface="+mn-lt"/>
                <a:ea typeface="+mn-ea"/>
                <a:cs typeface="+mn-cs"/>
              </a:rPr>
              <a:t> </a:t>
            </a:r>
            <a:r>
              <a:rPr lang="en-US" sz="1200" b="0" i="0" kern="1200" baseline="0" dirty="0" err="1" smtClean="0">
                <a:solidFill>
                  <a:schemeClr val="tx1"/>
                </a:solidFill>
                <a:effectLst/>
                <a:latin typeface="+mn-lt"/>
                <a:ea typeface="+mn-ea"/>
                <a:cs typeface="+mn-cs"/>
              </a:rPr>
              <a:t>thủy</a:t>
            </a:r>
            <a:r>
              <a:rPr lang="en-US" sz="1200" b="0" i="0" kern="1200" baseline="0" dirty="0" smtClean="0">
                <a:solidFill>
                  <a:schemeClr val="tx1"/>
                </a:solidFill>
                <a:effectLst/>
                <a:latin typeface="+mn-lt"/>
                <a:ea typeface="+mn-ea"/>
                <a:cs typeface="+mn-cs"/>
              </a:rPr>
              <a:t>,</a:t>
            </a:r>
            <a:r>
              <a:rPr lang="vi-VN" sz="1200" b="0" i="0" kern="1200" baseline="0" dirty="0" smtClean="0">
                <a:solidFill>
                  <a:schemeClr val="tx1"/>
                </a:solidFill>
                <a:effectLst/>
                <a:latin typeface="+mn-lt"/>
                <a:ea typeface="+mn-ea"/>
                <a:cs typeface="+mn-cs"/>
              </a:rPr>
              <a:t> Từ lâu đời con người đã biết sử dụng sức chảy của dòng sông</a:t>
            </a:r>
            <a:r>
              <a:rPr lang="en-US" sz="1200" b="0" i="0" kern="1200" baseline="0" dirty="0" smtClean="0">
                <a:solidFill>
                  <a:schemeClr val="tx1"/>
                </a:solidFill>
                <a:effectLst/>
                <a:latin typeface="+mn-lt"/>
                <a:ea typeface="+mn-ea"/>
                <a:cs typeface="+mn-cs"/>
              </a:rPr>
              <a:t> </a:t>
            </a:r>
            <a:r>
              <a:rPr lang="vi-VN" sz="1200" b="0" i="0" kern="1200" baseline="0" dirty="0" smtClean="0">
                <a:solidFill>
                  <a:schemeClr val="tx1"/>
                </a:solidFill>
                <a:effectLst/>
                <a:latin typeface="+mn-lt"/>
                <a:ea typeface="+mn-ea"/>
                <a:cs typeface="+mn-cs"/>
              </a:rPr>
              <a:t>kết bè mảng bằng tre, nứa, gỗ, để đi lại và vận chuyển hànghoá. </a:t>
            </a:r>
          </a:p>
          <a:p>
            <a:pPr marL="0" marR="0" indent="0" algn="l" defTabSz="914400" rtl="0" eaLnBrk="1" fontAlgn="auto" latinLnBrk="0" hangingPunct="1">
              <a:lnSpc>
                <a:spcPct val="100000"/>
              </a:lnSpc>
              <a:spcBef>
                <a:spcPts val="0"/>
              </a:spcBef>
              <a:spcAft>
                <a:spcPts val="0"/>
              </a:spcAft>
              <a:buClrTx/>
              <a:buSzTx/>
              <a:buFontTx/>
              <a:buNone/>
              <a:tabLst/>
              <a:defRPr/>
            </a:pPr>
            <a:r>
              <a:rPr lang="vi-VN" sz="1200" b="0" i="0" kern="1200" baseline="0" dirty="0" smtClean="0">
                <a:solidFill>
                  <a:schemeClr val="tx1"/>
                </a:solidFill>
                <a:effectLst/>
                <a:latin typeface="+mn-lt"/>
                <a:ea typeface="+mn-ea"/>
                <a:cs typeface="+mn-cs"/>
              </a:rPr>
              <a:t>Ngày nay, công nghệ đóng tàu vỏ sắt ra đời và phát triển, người ta đã</a:t>
            </a:r>
            <a:r>
              <a:rPr lang="en-US" sz="1200" b="0" i="0" kern="1200" baseline="0" dirty="0" smtClean="0">
                <a:solidFill>
                  <a:schemeClr val="tx1"/>
                </a:solidFill>
                <a:effectLst/>
                <a:latin typeface="+mn-lt"/>
                <a:ea typeface="+mn-ea"/>
                <a:cs typeface="+mn-cs"/>
              </a:rPr>
              <a:t> </a:t>
            </a:r>
            <a:r>
              <a:rPr lang="vi-VN" sz="1200" b="0" i="0" kern="1200" baseline="0" dirty="0" smtClean="0">
                <a:solidFill>
                  <a:schemeClr val="tx1"/>
                </a:solidFill>
                <a:effectLst/>
                <a:latin typeface="+mn-lt"/>
                <a:ea typeface="+mn-ea"/>
                <a:cs typeface="+mn-cs"/>
              </a:rPr>
              <a:t>sử dụng tàu trang thiết bị hiện đại để vận chuyển hàng ngàn container. Vận</a:t>
            </a:r>
            <a:r>
              <a:rPr lang="en-US" sz="1200" b="0" i="0" kern="1200" baseline="0" dirty="0" smtClean="0">
                <a:solidFill>
                  <a:schemeClr val="tx1"/>
                </a:solidFill>
                <a:effectLst/>
                <a:latin typeface="+mn-lt"/>
                <a:ea typeface="+mn-ea"/>
                <a:cs typeface="+mn-cs"/>
              </a:rPr>
              <a:t> </a:t>
            </a:r>
            <a:r>
              <a:rPr lang="vi-VN" sz="1200" b="0" i="0" kern="1200" baseline="0" dirty="0" smtClean="0">
                <a:solidFill>
                  <a:schemeClr val="tx1"/>
                </a:solidFill>
                <a:effectLst/>
                <a:latin typeface="+mn-lt"/>
                <a:ea typeface="+mn-ea"/>
                <a:cs typeface="+mn-cs"/>
              </a:rPr>
              <a:t>tải đường thuỷ nội địa với ưu điểm khả năng thông qua tườnglại hiệu quả kinh tế cao khi vận chuyển những lô hàng có khối lượng lớn, vì</a:t>
            </a:r>
            <a:endParaRPr lang="en-US" sz="1200" b="0" i="0" kern="1200" baseline="0" dirty="0" smtClean="0">
              <a:solidFill>
                <a:schemeClr val="tx1"/>
              </a:solidFill>
              <a:effectLst/>
              <a:latin typeface="+mn-lt"/>
              <a:ea typeface="+mn-ea"/>
              <a:cs typeface="+mn-cs"/>
            </a:endParaRPr>
          </a:p>
          <a:p>
            <a:pPr marL="0" marR="0" indent="0" algn="l" defTabSz="914400" rtl="0" eaLnBrk="1" fontAlgn="auto" latinLnBrk="0" hangingPunct="1">
              <a:lnSpc>
                <a:spcPct val="100000"/>
              </a:lnSpc>
              <a:spcBef>
                <a:spcPts val="0"/>
              </a:spcBef>
              <a:spcAft>
                <a:spcPts val="0"/>
              </a:spcAft>
              <a:buClrTx/>
              <a:buSzTx/>
              <a:buFontTx/>
              <a:buNone/>
              <a:tabLst/>
              <a:defRPr/>
            </a:pPr>
            <a:r>
              <a:rPr lang="vi-VN" sz="1200" b="0" i="0" kern="1200" baseline="0" dirty="0" smtClean="0">
                <a:solidFill>
                  <a:schemeClr val="tx1"/>
                </a:solidFill>
                <a:effectLst/>
                <a:latin typeface="+mn-lt"/>
                <a:ea typeface="+mn-ea"/>
                <a:cs typeface="+mn-cs"/>
              </a:rPr>
              <a:t>giá thành vận chuyển rẻ. Quá trình vận chuyển trên mặt nước, cách ly khudân cư nên rất an toàn đối với vận chuyển hàng độc hại, hàng nguy hiểm,đặc biệt là hàng dễ cháy nổ, hàng có chất phóng xạ. Phương tiện vận tảisống có trọng tải và kích cỡ lớn hơn ô tô và toa xe, nên thích hợp với vậnchuyển hàng siêu trường siêu trọng. Nhược điểm lớn nhất của vận tải đườngsống hiện nay là tốc độ chậm. Nếu không cải tạo tốt hạ tầng có thể dẫn tới lệthuộc vào dòng chảy, con nước thủy triều và điều kiện khí tượng. Nhiều- quốc gia phát triển ở Châu Âu đã dào hệ thống sông nhân tạo, kết nối với hệthống sông ngòi tự nhiên, tạo ra mạng lưới hạ tầng vận tải thuỷ hoàn hảo từcảng khu công nghiệp, đến các cảng cạn trong đất liền (ICD – InlandClearance Depot).</a:t>
            </a:r>
            <a:endParaRPr lang="en-US" dirty="0"/>
          </a:p>
        </p:txBody>
      </p:sp>
      <p:sp>
        <p:nvSpPr>
          <p:cNvPr id="4" name="Slide Number Placeholder 3"/>
          <p:cNvSpPr>
            <a:spLocks noGrp="1"/>
          </p:cNvSpPr>
          <p:nvPr>
            <p:ph type="sldNum" sz="quarter" idx="10"/>
          </p:nvPr>
        </p:nvSpPr>
        <p:spPr/>
        <p:txBody>
          <a:bodyPr/>
          <a:lstStyle/>
          <a:p>
            <a:fld id="{CBE40377-7959-44A3-9E3A-A2263C614A7F}" type="slidenum">
              <a:rPr lang="en-US" smtClean="0"/>
              <a:t>18</a:t>
            </a:fld>
            <a:endParaRPr lang="en-US"/>
          </a:p>
        </p:txBody>
      </p:sp>
    </p:spTree>
    <p:extLst>
      <p:ext uri="{BB962C8B-B14F-4D97-AF65-F5344CB8AC3E}">
        <p14:creationId xmlns:p14="http://schemas.microsoft.com/office/powerpoint/2010/main" val="1590357707"/>
      </p:ext>
    </p:extLst>
  </p:cSld>
  <p:clrMapOvr>
    <a:masterClrMapping/>
  </p:clrMapOvr>
</p:notes>
</file>

<file path=ppt/notesSlides/notesSlide1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indent="0" algn="l" defTabSz="914400" rtl="0" eaLnBrk="1" fontAlgn="auto" latinLnBrk="0" hangingPunct="1">
              <a:lnSpc>
                <a:spcPct val="100000"/>
              </a:lnSpc>
              <a:spcBef>
                <a:spcPts val="0"/>
              </a:spcBef>
              <a:spcAft>
                <a:spcPts val="0"/>
              </a:spcAft>
              <a:buClrTx/>
              <a:buSzTx/>
              <a:buFontTx/>
              <a:buNone/>
              <a:tabLst/>
              <a:defRPr/>
            </a:pPr>
            <a:r>
              <a:rPr lang="vi-VN" sz="1200" b="1" dirty="0" smtClean="0"/>
              <a:t>Ư</a:t>
            </a:r>
            <a:r>
              <a:rPr lang="en-US" sz="1200" b="1" dirty="0" smtClean="0"/>
              <a:t>u</a:t>
            </a:r>
            <a:r>
              <a:rPr lang="en-US" sz="1200" b="1" baseline="0" dirty="0" smtClean="0"/>
              <a:t> </a:t>
            </a:r>
            <a:r>
              <a:rPr lang="en-US" sz="1200" b="1" baseline="0" dirty="0" err="1" smtClean="0"/>
              <a:t>nhược</a:t>
            </a:r>
            <a:r>
              <a:rPr lang="en-US" sz="1200" b="1" baseline="0" dirty="0" smtClean="0"/>
              <a:t> </a:t>
            </a:r>
            <a:r>
              <a:rPr lang="en-US" sz="1200" b="1" baseline="0" dirty="0" err="1" smtClean="0"/>
              <a:t>điểm</a:t>
            </a:r>
            <a:r>
              <a:rPr lang="en-US" sz="1200" b="1" baseline="0" dirty="0" smtClean="0"/>
              <a:t> </a:t>
            </a:r>
            <a:r>
              <a:rPr lang="en-US" sz="1200" b="1" baseline="0" dirty="0" err="1" smtClean="0"/>
              <a:t>của</a:t>
            </a:r>
            <a:r>
              <a:rPr lang="en-US" sz="1200" b="1" baseline="0" dirty="0" smtClean="0"/>
              <a:t> </a:t>
            </a:r>
            <a:r>
              <a:rPr lang="en-US" sz="1200" b="1" baseline="0" dirty="0" err="1" smtClean="0"/>
              <a:t>vận</a:t>
            </a:r>
            <a:r>
              <a:rPr lang="en-US" sz="1200" b="1" baseline="0" dirty="0" smtClean="0"/>
              <a:t> </a:t>
            </a:r>
            <a:r>
              <a:rPr lang="en-US" sz="1200" b="1" baseline="0" dirty="0" err="1" smtClean="0"/>
              <a:t>tải</a:t>
            </a:r>
            <a:r>
              <a:rPr lang="en-US" sz="1200" b="1" baseline="0" dirty="0" smtClean="0"/>
              <a:t> </a:t>
            </a:r>
            <a:r>
              <a:rPr lang="en-US" sz="1200" b="1" baseline="0" dirty="0" err="1" smtClean="0"/>
              <a:t>hàng</a:t>
            </a:r>
            <a:r>
              <a:rPr lang="en-US" sz="1200" b="1" baseline="0" dirty="0" smtClean="0"/>
              <a:t> </a:t>
            </a:r>
            <a:r>
              <a:rPr lang="en-US" sz="1200" b="1" baseline="0" dirty="0" err="1" smtClean="0"/>
              <a:t>không</a:t>
            </a:r>
            <a:r>
              <a:rPr lang="en-US" sz="1200" b="1" baseline="0" dirty="0" smtClean="0"/>
              <a:t> ???</a:t>
            </a:r>
            <a:endParaRPr lang="en-US" sz="1200" b="1" dirty="0" smtClean="0"/>
          </a:p>
          <a:p>
            <a:r>
              <a:rPr lang="en-US" dirty="0" err="1" smtClean="0"/>
              <a:t>Vận</a:t>
            </a:r>
            <a:r>
              <a:rPr lang="en-US" dirty="0" smtClean="0"/>
              <a:t> </a:t>
            </a:r>
            <a:r>
              <a:rPr lang="en-US" dirty="0" err="1" smtClean="0"/>
              <a:t>tải</a:t>
            </a:r>
            <a:r>
              <a:rPr lang="en-US" baseline="0" dirty="0" smtClean="0"/>
              <a:t> </a:t>
            </a:r>
            <a:r>
              <a:rPr lang="en-US" baseline="0" dirty="0" err="1" smtClean="0"/>
              <a:t>hàng</a:t>
            </a:r>
            <a:r>
              <a:rPr lang="en-US" baseline="0" dirty="0" smtClean="0"/>
              <a:t> </a:t>
            </a:r>
            <a:r>
              <a:rPr lang="en-US" baseline="0" dirty="0" err="1" smtClean="0"/>
              <a:t>không</a:t>
            </a:r>
            <a:r>
              <a:rPr lang="en-US" baseline="0" dirty="0" smtClean="0"/>
              <a:t> </a:t>
            </a:r>
            <a:r>
              <a:rPr lang="en-US" baseline="0" dirty="0" err="1" smtClean="0"/>
              <a:t>dù</a:t>
            </a:r>
            <a:r>
              <a:rPr lang="en-US" baseline="0" dirty="0" smtClean="0"/>
              <a:t> chỉ </a:t>
            </a:r>
            <a:r>
              <a:rPr lang="en-US" baseline="0" dirty="0" err="1" smtClean="0"/>
              <a:t>chiếm</a:t>
            </a:r>
            <a:r>
              <a:rPr lang="en-US" baseline="0" dirty="0" smtClean="0"/>
              <a:t> KL </a:t>
            </a:r>
            <a:r>
              <a:rPr lang="en-US" baseline="0" dirty="0" err="1" smtClean="0"/>
              <a:t>vận</a:t>
            </a:r>
            <a:r>
              <a:rPr lang="en-US" baseline="0" dirty="0" smtClean="0"/>
              <a:t> </a:t>
            </a:r>
            <a:r>
              <a:rPr lang="en-US" baseline="0" dirty="0" err="1" smtClean="0"/>
              <a:t>tải</a:t>
            </a:r>
            <a:r>
              <a:rPr lang="en-US" baseline="0" dirty="0" smtClean="0"/>
              <a:t> </a:t>
            </a:r>
            <a:r>
              <a:rPr lang="en-US" baseline="0" dirty="0" err="1" smtClean="0"/>
              <a:t>toàn</a:t>
            </a:r>
            <a:r>
              <a:rPr lang="en-US" baseline="0" dirty="0" smtClean="0"/>
              <a:t> </a:t>
            </a:r>
            <a:r>
              <a:rPr lang="en-US" baseline="0" dirty="0" err="1" smtClean="0"/>
              <a:t>cầu</a:t>
            </a:r>
            <a:r>
              <a:rPr lang="en-US" baseline="0" dirty="0" smtClean="0"/>
              <a:t> chỉ 0.5% </a:t>
            </a:r>
            <a:r>
              <a:rPr lang="en-US" baseline="0" dirty="0" err="1" smtClean="0"/>
              <a:t>nhưng</a:t>
            </a:r>
            <a:r>
              <a:rPr lang="en-US" baseline="0" dirty="0" smtClean="0"/>
              <a:t> về </a:t>
            </a:r>
            <a:r>
              <a:rPr lang="en-US" baseline="0" dirty="0" err="1" smtClean="0"/>
              <a:t>mặt</a:t>
            </a:r>
            <a:r>
              <a:rPr lang="en-US" baseline="0" dirty="0" smtClean="0"/>
              <a:t> </a:t>
            </a:r>
            <a:r>
              <a:rPr lang="en-US" baseline="0" dirty="0" err="1" smtClean="0"/>
              <a:t>giá</a:t>
            </a:r>
            <a:r>
              <a:rPr lang="en-US" baseline="0" dirty="0" smtClean="0"/>
              <a:t> </a:t>
            </a:r>
            <a:r>
              <a:rPr lang="en-US" baseline="0" dirty="0" err="1" smtClean="0"/>
              <a:t>trị</a:t>
            </a:r>
            <a:r>
              <a:rPr lang="en-US" baseline="0" dirty="0" smtClean="0"/>
              <a:t> </a:t>
            </a:r>
            <a:r>
              <a:rPr lang="en-US" baseline="0" dirty="0" err="1" smtClean="0"/>
              <a:t>hàng</a:t>
            </a:r>
            <a:r>
              <a:rPr lang="en-US" baseline="0" dirty="0" smtClean="0"/>
              <a:t> hóa </a:t>
            </a:r>
            <a:r>
              <a:rPr lang="en-US" baseline="0" dirty="0" err="1" smtClean="0"/>
              <a:t>thì</a:t>
            </a:r>
            <a:r>
              <a:rPr lang="en-US" baseline="0" dirty="0" smtClean="0"/>
              <a:t> </a:t>
            </a:r>
            <a:r>
              <a:rPr lang="en-US" baseline="0" dirty="0" err="1" smtClean="0"/>
              <a:t>chiếm</a:t>
            </a:r>
            <a:r>
              <a:rPr lang="en-US" baseline="0" dirty="0" smtClean="0"/>
              <a:t> </a:t>
            </a:r>
            <a:r>
              <a:rPr lang="en-US" baseline="0" dirty="0" err="1" smtClean="0"/>
              <a:t>tới</a:t>
            </a:r>
            <a:r>
              <a:rPr lang="en-US" baseline="0" dirty="0" smtClean="0"/>
              <a:t> 30%</a:t>
            </a:r>
          </a:p>
          <a:p>
            <a:r>
              <a:rPr lang="en-US" baseline="0" dirty="0" err="1" smtClean="0"/>
              <a:t>Tốc</a:t>
            </a:r>
            <a:r>
              <a:rPr lang="en-US" baseline="0" dirty="0" smtClean="0"/>
              <a:t> </a:t>
            </a:r>
            <a:r>
              <a:rPr lang="en-US" baseline="0" dirty="0" err="1" smtClean="0"/>
              <a:t>đọ</a:t>
            </a:r>
            <a:r>
              <a:rPr lang="en-US" baseline="0" dirty="0" smtClean="0"/>
              <a:t> </a:t>
            </a:r>
            <a:r>
              <a:rPr lang="en-US" baseline="0" dirty="0" err="1" smtClean="0"/>
              <a:t>lên</a:t>
            </a:r>
            <a:r>
              <a:rPr lang="en-US" baseline="0" dirty="0" smtClean="0"/>
              <a:t> </a:t>
            </a:r>
            <a:r>
              <a:rPr lang="en-US" baseline="0" dirty="0" err="1" smtClean="0"/>
              <a:t>tới</a:t>
            </a:r>
            <a:r>
              <a:rPr lang="en-US" baseline="0" dirty="0" smtClean="0"/>
              <a:t> 800 -1000 km/h</a:t>
            </a:r>
          </a:p>
          <a:p>
            <a:endParaRPr lang="en-US" dirty="0"/>
          </a:p>
        </p:txBody>
      </p:sp>
      <p:sp>
        <p:nvSpPr>
          <p:cNvPr id="4" name="Slide Number Placeholder 3"/>
          <p:cNvSpPr>
            <a:spLocks noGrp="1"/>
          </p:cNvSpPr>
          <p:nvPr>
            <p:ph type="sldNum" sz="quarter" idx="10"/>
          </p:nvPr>
        </p:nvSpPr>
        <p:spPr/>
        <p:txBody>
          <a:bodyPr/>
          <a:lstStyle/>
          <a:p>
            <a:fld id="{CBE40377-7959-44A3-9E3A-A2263C614A7F}" type="slidenum">
              <a:rPr lang="en-US" smtClean="0"/>
              <a:t>19</a:t>
            </a:fld>
            <a:endParaRPr lang="en-US"/>
          </a:p>
        </p:txBody>
      </p:sp>
    </p:spTree>
    <p:extLst>
      <p:ext uri="{BB962C8B-B14F-4D97-AF65-F5344CB8AC3E}">
        <p14:creationId xmlns:p14="http://schemas.microsoft.com/office/powerpoint/2010/main" val="156093024"/>
      </p:ext>
    </p:extLst>
  </p:cSld>
  <p:clrMapOvr>
    <a:masterClrMapping/>
  </p:clrMapOvr>
</p:notes>
</file>

<file path=ppt/notesSlides/notesSlide1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indent="0" algn="l" defTabSz="914400" rtl="0" eaLnBrk="1" fontAlgn="auto" latinLnBrk="0" hangingPunct="1">
              <a:lnSpc>
                <a:spcPct val="100000"/>
              </a:lnSpc>
              <a:spcBef>
                <a:spcPts val="0"/>
              </a:spcBef>
              <a:spcAft>
                <a:spcPts val="0"/>
              </a:spcAft>
              <a:buClrTx/>
              <a:buSzTx/>
              <a:buFontTx/>
              <a:buNone/>
              <a:tabLst/>
              <a:defRPr/>
            </a:pPr>
            <a:r>
              <a:rPr lang="en-US" sz="1200" b="1" dirty="0" smtClean="0">
                <a:latin typeface="Times New Roman" panose="02020603050405020304" pitchFamily="18" charset="0"/>
                <a:cs typeface="Times New Roman" panose="02020603050405020304" pitchFamily="18" charset="0"/>
              </a:rPr>
              <a:t>r</a:t>
            </a:r>
            <a:r>
              <a:rPr lang="vi-VN" sz="1200" b="1" dirty="0" smtClean="0">
                <a:latin typeface="Times New Roman" panose="02020603050405020304" pitchFamily="18" charset="0"/>
                <a:cs typeface="Times New Roman" panose="02020603050405020304" pitchFamily="18" charset="0"/>
              </a:rPr>
              <a:t>a đời của ngành vận tải hàng không, đánh dấu</a:t>
            </a:r>
            <a:r>
              <a:rPr lang="en-US" sz="1200" b="1" dirty="0" smtClean="0">
                <a:latin typeface="Times New Roman" panose="02020603050405020304" pitchFamily="18" charset="0"/>
                <a:cs typeface="Times New Roman" panose="02020603050405020304" pitchFamily="18" charset="0"/>
              </a:rPr>
              <a:t> </a:t>
            </a:r>
            <a:r>
              <a:rPr lang="vi-VN" sz="1200" b="1" dirty="0" smtClean="0">
                <a:latin typeface="Times New Roman" panose="02020603050405020304" pitchFamily="18" charset="0"/>
                <a:cs typeface="Times New Roman" panose="02020603050405020304" pitchFamily="18" charset="0"/>
              </a:rPr>
              <a:t>kết quả sự phát minh tiên tiến về công nghệ vận tải của loài người</a:t>
            </a:r>
            <a:r>
              <a:rPr lang="vi-VN" sz="1200" dirty="0" smtClean="0">
                <a:latin typeface="Times New Roman" panose="02020603050405020304" pitchFamily="18" charset="0"/>
                <a:cs typeface="Times New Roman" panose="02020603050405020304" pitchFamily="18" charset="0"/>
              </a:rPr>
              <a:t>.</a:t>
            </a:r>
            <a:endParaRPr lang="en-US" sz="1200" dirty="0" smtClean="0">
              <a:latin typeface="Times New Roman" panose="02020603050405020304" pitchFamily="18" charset="0"/>
              <a:cs typeface="Times New Roman" panose="02020603050405020304" pitchFamily="18" charset="0"/>
            </a:endParaRPr>
          </a:p>
          <a:p>
            <a:pPr marL="0" marR="0" indent="0" algn="l" defTabSz="914400" rtl="0" eaLnBrk="1" fontAlgn="auto" latinLnBrk="0" hangingPunct="1">
              <a:lnSpc>
                <a:spcPct val="100000"/>
              </a:lnSpc>
              <a:spcBef>
                <a:spcPts val="0"/>
              </a:spcBef>
              <a:spcAft>
                <a:spcPts val="0"/>
              </a:spcAft>
              <a:buClrTx/>
              <a:buSzTx/>
              <a:buFontTx/>
              <a:buNone/>
              <a:tabLst/>
              <a:defRPr/>
            </a:pPr>
            <a:r>
              <a:rPr lang="vi-VN" sz="1200" b="1" dirty="0" smtClean="0">
                <a:solidFill>
                  <a:srgbClr val="FF0000"/>
                </a:solidFill>
                <a:latin typeface="Times New Roman" panose="02020603050405020304" pitchFamily="18" charset="0"/>
                <a:cs typeface="Times New Roman" panose="02020603050405020304" pitchFamily="18" charset="0"/>
              </a:rPr>
              <a:t> Với ưu</a:t>
            </a:r>
            <a:r>
              <a:rPr lang="en-US" sz="1200" b="1" dirty="0" smtClean="0">
                <a:solidFill>
                  <a:srgbClr val="FF0000"/>
                </a:solidFill>
                <a:latin typeface="Times New Roman" panose="02020603050405020304" pitchFamily="18" charset="0"/>
                <a:cs typeface="Times New Roman" panose="02020603050405020304" pitchFamily="18" charset="0"/>
              </a:rPr>
              <a:t> </a:t>
            </a:r>
            <a:r>
              <a:rPr lang="vi-VN" sz="1200" b="1" dirty="0" smtClean="0">
                <a:solidFill>
                  <a:srgbClr val="FF0000"/>
                </a:solidFill>
                <a:latin typeface="Times New Roman" panose="02020603050405020304" pitchFamily="18" charset="0"/>
                <a:cs typeface="Times New Roman" panose="02020603050405020304" pitchFamily="18" charset="0"/>
              </a:rPr>
              <a:t>thế vượt trội về vận tải tốc độ cao,</a:t>
            </a:r>
            <a:r>
              <a:rPr lang="vi-VN" sz="1200" dirty="0" smtClean="0">
                <a:latin typeface="Times New Roman" panose="02020603050405020304" pitchFamily="18" charset="0"/>
                <a:cs typeface="Times New Roman" panose="02020603050405020304" pitchFamily="18" charset="0"/>
              </a:rPr>
              <a:t> nhưng khả năng thông qua có nhiều hạnchế, nên được sử dụng chủ yếu cho vận tải hành khách. Các máy bay đượctrang bị kỹ thuật tối tân, mức độ tự động hoá và tiện nghi cao, nhưng hạnchế về khả năng thông qua và giá cước vận tải cao nên chủ yếu được sửdụng vận chuyển những lô hàng trọng lượng nhỏ, có kích thước gọn, hàngcó giá trị lớn. Những loại hàng hoá mau hỏng có thời hạn sử dụng ngănngày thường được vận chuyển bằng đường hàng không.</a:t>
            </a:r>
            <a:endParaRPr lang="en-US" sz="1200" dirty="0" smtClean="0">
              <a:latin typeface="Times New Roman" panose="02020603050405020304" pitchFamily="18" charset="0"/>
              <a:cs typeface="Times New Roman" panose="02020603050405020304" pitchFamily="18" charset="0"/>
            </a:endParaRPr>
          </a:p>
          <a:p>
            <a:endParaRPr lang="en-US" dirty="0"/>
          </a:p>
        </p:txBody>
      </p:sp>
      <p:sp>
        <p:nvSpPr>
          <p:cNvPr id="4" name="Slide Number Placeholder 3"/>
          <p:cNvSpPr>
            <a:spLocks noGrp="1"/>
          </p:cNvSpPr>
          <p:nvPr>
            <p:ph type="sldNum" sz="quarter" idx="10"/>
          </p:nvPr>
        </p:nvSpPr>
        <p:spPr/>
        <p:txBody>
          <a:bodyPr/>
          <a:lstStyle/>
          <a:p>
            <a:fld id="{CBE40377-7959-44A3-9E3A-A2263C614A7F}" type="slidenum">
              <a:rPr lang="en-US" smtClean="0"/>
              <a:t>20</a:t>
            </a:fld>
            <a:endParaRPr lang="en-US"/>
          </a:p>
        </p:txBody>
      </p:sp>
    </p:spTree>
    <p:extLst>
      <p:ext uri="{BB962C8B-B14F-4D97-AF65-F5344CB8AC3E}">
        <p14:creationId xmlns:p14="http://schemas.microsoft.com/office/powerpoint/2010/main" val="4258759852"/>
      </p:ext>
    </p:extLst>
  </p:cSld>
  <p:clrMapOvr>
    <a:masterClrMapping/>
  </p:clrMapOvr>
</p:notes>
</file>

<file path=ppt/notesSlides/notesSlide2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sz="1200" kern="1200" dirty="0" smtClean="0">
                <a:solidFill>
                  <a:schemeClr val="tx1"/>
                </a:solidFill>
                <a:effectLst/>
                <a:latin typeface="+mn-lt"/>
                <a:ea typeface="+mn-ea"/>
                <a:cs typeface="+mn-cs"/>
              </a:rPr>
              <a:t>- </a:t>
            </a:r>
            <a:r>
              <a:rPr lang="en-US" sz="1200" b="1" kern="1200" dirty="0" err="1" smtClean="0">
                <a:solidFill>
                  <a:schemeClr val="tx1"/>
                </a:solidFill>
                <a:effectLst/>
                <a:latin typeface="+mn-lt"/>
                <a:ea typeface="+mn-ea"/>
                <a:cs typeface="+mn-cs"/>
              </a:rPr>
              <a:t>Vận</a:t>
            </a:r>
            <a:r>
              <a:rPr lang="en-US" sz="1200" b="1" kern="1200" dirty="0" smtClean="0">
                <a:solidFill>
                  <a:schemeClr val="tx1"/>
                </a:solidFill>
                <a:effectLst/>
                <a:latin typeface="+mn-lt"/>
                <a:ea typeface="+mn-ea"/>
                <a:cs typeface="+mn-cs"/>
              </a:rPr>
              <a:t> </a:t>
            </a:r>
            <a:r>
              <a:rPr lang="en-US" sz="1200" b="1" kern="1200" dirty="0" err="1" smtClean="0">
                <a:solidFill>
                  <a:schemeClr val="tx1"/>
                </a:solidFill>
                <a:effectLst/>
                <a:latin typeface="+mn-lt"/>
                <a:ea typeface="+mn-ea"/>
                <a:cs typeface="+mn-cs"/>
              </a:rPr>
              <a:t>tải</a:t>
            </a:r>
            <a:r>
              <a:rPr lang="en-US" sz="1200" b="1" kern="1200" dirty="0" smtClean="0">
                <a:solidFill>
                  <a:schemeClr val="tx1"/>
                </a:solidFill>
                <a:effectLst/>
                <a:latin typeface="+mn-lt"/>
                <a:ea typeface="+mn-ea"/>
                <a:cs typeface="+mn-cs"/>
              </a:rPr>
              <a:t> </a:t>
            </a:r>
            <a:r>
              <a:rPr lang="en-US" sz="1200" b="1" kern="1200" dirty="0" err="1" smtClean="0">
                <a:solidFill>
                  <a:schemeClr val="tx1"/>
                </a:solidFill>
                <a:effectLst/>
                <a:latin typeface="+mn-lt"/>
                <a:ea typeface="+mn-ea"/>
                <a:cs typeface="+mn-cs"/>
              </a:rPr>
              <a:t>đa</a:t>
            </a:r>
            <a:r>
              <a:rPr lang="en-US" sz="1200" b="1" kern="1200" dirty="0" smtClean="0">
                <a:solidFill>
                  <a:schemeClr val="tx1"/>
                </a:solidFill>
                <a:effectLst/>
                <a:latin typeface="+mn-lt"/>
                <a:ea typeface="+mn-ea"/>
                <a:cs typeface="+mn-cs"/>
              </a:rPr>
              <a:t> </a:t>
            </a:r>
            <a:r>
              <a:rPr lang="en-US" sz="1200" b="1" kern="1200" dirty="0" err="1" smtClean="0">
                <a:solidFill>
                  <a:schemeClr val="tx1"/>
                </a:solidFill>
                <a:effectLst/>
                <a:latin typeface="+mn-lt"/>
                <a:ea typeface="+mn-ea"/>
                <a:cs typeface="+mn-cs"/>
              </a:rPr>
              <a:t>phương</a:t>
            </a:r>
            <a:r>
              <a:rPr lang="en-US" sz="1200" b="1" kern="1200" dirty="0" smtClean="0">
                <a:solidFill>
                  <a:schemeClr val="tx1"/>
                </a:solidFill>
                <a:effectLst/>
                <a:latin typeface="+mn-lt"/>
                <a:ea typeface="+mn-ea"/>
                <a:cs typeface="+mn-cs"/>
              </a:rPr>
              <a:t> </a:t>
            </a:r>
            <a:r>
              <a:rPr lang="en-US" sz="1200" b="1" kern="1200" dirty="0" err="1" smtClean="0">
                <a:solidFill>
                  <a:schemeClr val="tx1"/>
                </a:solidFill>
                <a:effectLst/>
                <a:latin typeface="+mn-lt"/>
                <a:ea typeface="+mn-ea"/>
                <a:cs typeface="+mn-cs"/>
              </a:rPr>
              <a:t>thức</a:t>
            </a:r>
            <a:r>
              <a:rPr lang="en-US" sz="1200" b="1" kern="1200" dirty="0" smtClean="0">
                <a:solidFill>
                  <a:schemeClr val="tx1"/>
                </a:solidFill>
                <a:effectLst/>
                <a:latin typeface="+mn-lt"/>
                <a:ea typeface="+mn-ea"/>
                <a:cs typeface="+mn-cs"/>
              </a:rPr>
              <a:t> </a:t>
            </a:r>
            <a:r>
              <a:rPr lang="en-US" sz="1200" b="1" kern="1200" dirty="0" err="1" smtClean="0">
                <a:solidFill>
                  <a:schemeClr val="tx1"/>
                </a:solidFill>
                <a:effectLst/>
                <a:latin typeface="+mn-lt"/>
                <a:ea typeface="+mn-ea"/>
                <a:cs typeface="+mn-cs"/>
              </a:rPr>
              <a:t>quốc</a:t>
            </a:r>
            <a:r>
              <a:rPr lang="en-US" sz="1200" b="1" kern="1200" dirty="0" smtClean="0">
                <a:solidFill>
                  <a:schemeClr val="tx1"/>
                </a:solidFill>
                <a:effectLst/>
                <a:latin typeface="+mn-lt"/>
                <a:ea typeface="+mn-ea"/>
                <a:cs typeface="+mn-cs"/>
              </a:rPr>
              <a:t> </a:t>
            </a:r>
            <a:r>
              <a:rPr lang="en-US" sz="1200" b="1" kern="1200" dirty="0" err="1" smtClean="0">
                <a:solidFill>
                  <a:schemeClr val="tx1"/>
                </a:solidFill>
                <a:effectLst/>
                <a:latin typeface="+mn-lt"/>
                <a:ea typeface="+mn-ea"/>
                <a:cs typeface="+mn-cs"/>
              </a:rPr>
              <a:t>tế</a:t>
            </a:r>
            <a:r>
              <a:rPr lang="en-US" sz="1200" b="1" kern="1200" dirty="0" smtClean="0">
                <a:solidFill>
                  <a:schemeClr val="tx1"/>
                </a:solidFill>
                <a:effectLst/>
                <a:latin typeface="+mn-lt"/>
                <a:ea typeface="+mn-ea"/>
                <a:cs typeface="+mn-cs"/>
              </a:rPr>
              <a:t> </a:t>
            </a:r>
            <a:r>
              <a:rPr lang="en-US" sz="1200" b="1" kern="1200" dirty="0" err="1" smtClean="0">
                <a:solidFill>
                  <a:schemeClr val="tx1"/>
                </a:solidFill>
                <a:effectLst/>
                <a:latin typeface="+mn-lt"/>
                <a:ea typeface="+mn-ea"/>
                <a:cs typeface="+mn-cs"/>
              </a:rPr>
              <a:t>dựa</a:t>
            </a:r>
            <a:r>
              <a:rPr lang="en-US" sz="1200" b="1" kern="1200" dirty="0" smtClean="0">
                <a:solidFill>
                  <a:schemeClr val="tx1"/>
                </a:solidFill>
                <a:effectLst/>
                <a:latin typeface="+mn-lt"/>
                <a:ea typeface="+mn-ea"/>
                <a:cs typeface="+mn-cs"/>
              </a:rPr>
              <a:t> </a:t>
            </a:r>
            <a:r>
              <a:rPr lang="en-US" sz="1200" b="1" kern="1200" dirty="0" err="1" smtClean="0">
                <a:solidFill>
                  <a:schemeClr val="tx1"/>
                </a:solidFill>
                <a:effectLst/>
                <a:latin typeface="+mn-lt"/>
                <a:ea typeface="+mn-ea"/>
                <a:cs typeface="+mn-cs"/>
              </a:rPr>
              <a:t>trên</a:t>
            </a:r>
            <a:r>
              <a:rPr lang="en-US" sz="1200" b="1" kern="1200" dirty="0" smtClean="0">
                <a:solidFill>
                  <a:schemeClr val="tx1"/>
                </a:solidFill>
                <a:effectLst/>
                <a:latin typeface="+mn-lt"/>
                <a:ea typeface="+mn-ea"/>
                <a:cs typeface="+mn-cs"/>
              </a:rPr>
              <a:t> </a:t>
            </a:r>
            <a:r>
              <a:rPr lang="en-US" sz="1200" b="1" kern="1200" dirty="0" err="1" smtClean="0">
                <a:solidFill>
                  <a:schemeClr val="tx1"/>
                </a:solidFill>
                <a:effectLst/>
                <a:latin typeface="+mn-lt"/>
                <a:ea typeface="+mn-ea"/>
                <a:cs typeface="+mn-cs"/>
              </a:rPr>
              <a:t>một</a:t>
            </a:r>
            <a:r>
              <a:rPr lang="en-US" sz="1200" b="1" kern="1200" dirty="0" smtClean="0">
                <a:solidFill>
                  <a:schemeClr val="tx1"/>
                </a:solidFill>
                <a:effectLst/>
                <a:latin typeface="+mn-lt"/>
                <a:ea typeface="+mn-ea"/>
                <a:cs typeface="+mn-cs"/>
              </a:rPr>
              <a:t> </a:t>
            </a:r>
            <a:r>
              <a:rPr lang="en-US" sz="1200" b="1" kern="1200" dirty="0" err="1" smtClean="0">
                <a:solidFill>
                  <a:schemeClr val="tx1"/>
                </a:solidFill>
                <a:effectLst/>
                <a:latin typeface="+mn-lt"/>
                <a:ea typeface="+mn-ea"/>
                <a:cs typeface="+mn-cs"/>
              </a:rPr>
              <a:t>hợp</a:t>
            </a:r>
            <a:r>
              <a:rPr lang="en-US" sz="1200" b="1" kern="1200" dirty="0" smtClean="0">
                <a:solidFill>
                  <a:schemeClr val="tx1"/>
                </a:solidFill>
                <a:effectLst/>
                <a:latin typeface="+mn-lt"/>
                <a:ea typeface="+mn-ea"/>
                <a:cs typeface="+mn-cs"/>
              </a:rPr>
              <a:t> </a:t>
            </a:r>
            <a:r>
              <a:rPr lang="en-US" sz="1200" b="1" kern="1200" dirty="0" err="1" smtClean="0">
                <a:solidFill>
                  <a:schemeClr val="tx1"/>
                </a:solidFill>
                <a:effectLst/>
                <a:latin typeface="+mn-lt"/>
                <a:ea typeface="+mn-ea"/>
                <a:cs typeface="+mn-cs"/>
              </a:rPr>
              <a:t>đồng</a:t>
            </a:r>
            <a:r>
              <a:rPr lang="en-US" sz="1200" b="1" kern="1200" dirty="0" smtClean="0">
                <a:solidFill>
                  <a:schemeClr val="tx1"/>
                </a:solidFill>
                <a:effectLst/>
                <a:latin typeface="+mn-lt"/>
                <a:ea typeface="+mn-ea"/>
                <a:cs typeface="+mn-cs"/>
              </a:rPr>
              <a:t> </a:t>
            </a:r>
            <a:r>
              <a:rPr lang="en-US" sz="1200" b="1" kern="1200" dirty="0" err="1" smtClean="0">
                <a:solidFill>
                  <a:schemeClr val="tx1"/>
                </a:solidFill>
                <a:effectLst/>
                <a:latin typeface="+mn-lt"/>
                <a:ea typeface="+mn-ea"/>
                <a:cs typeface="+mn-cs"/>
              </a:rPr>
              <a:t>đơn</a:t>
            </a:r>
            <a:r>
              <a:rPr lang="en-US" sz="1200" b="1" kern="1200" dirty="0" smtClean="0">
                <a:solidFill>
                  <a:schemeClr val="tx1"/>
                </a:solidFill>
                <a:effectLst/>
                <a:latin typeface="+mn-lt"/>
                <a:ea typeface="+mn-ea"/>
                <a:cs typeface="+mn-cs"/>
              </a:rPr>
              <a:t> </a:t>
            </a:r>
            <a:r>
              <a:rPr lang="en-US" sz="1200" b="1" kern="1200" dirty="0" err="1" smtClean="0">
                <a:solidFill>
                  <a:schemeClr val="tx1"/>
                </a:solidFill>
                <a:effectLst/>
                <a:latin typeface="+mn-lt"/>
                <a:ea typeface="+mn-ea"/>
                <a:cs typeface="+mn-cs"/>
              </a:rPr>
              <a:t>nhất</a:t>
            </a:r>
            <a:r>
              <a:rPr lang="en-US" sz="1200" b="1" kern="1200" dirty="0" smtClean="0">
                <a:solidFill>
                  <a:schemeClr val="tx1"/>
                </a:solidFill>
                <a:effectLst/>
                <a:latin typeface="+mn-lt"/>
                <a:ea typeface="+mn-ea"/>
                <a:cs typeface="+mn-cs"/>
              </a:rPr>
              <a:t> </a:t>
            </a:r>
            <a:r>
              <a:rPr lang="en-US" sz="1200" b="1" kern="1200" dirty="0" err="1" smtClean="0">
                <a:solidFill>
                  <a:schemeClr val="tx1"/>
                </a:solidFill>
                <a:effectLst/>
                <a:latin typeface="+mn-lt"/>
                <a:ea typeface="+mn-ea"/>
                <a:cs typeface="+mn-cs"/>
              </a:rPr>
              <a:t>và</a:t>
            </a:r>
            <a:r>
              <a:rPr lang="en-US" sz="1200" b="1" kern="1200" dirty="0" smtClean="0">
                <a:solidFill>
                  <a:schemeClr val="tx1"/>
                </a:solidFill>
                <a:effectLst/>
                <a:latin typeface="+mn-lt"/>
                <a:ea typeface="+mn-ea"/>
                <a:cs typeface="+mn-cs"/>
              </a:rPr>
              <a:t> </a:t>
            </a:r>
            <a:r>
              <a:rPr lang="en-US" sz="1200" b="1" kern="1200" dirty="0" err="1" smtClean="0">
                <a:solidFill>
                  <a:schemeClr val="tx1"/>
                </a:solidFill>
                <a:effectLst/>
                <a:latin typeface="+mn-lt"/>
                <a:ea typeface="+mn-ea"/>
                <a:cs typeface="+mn-cs"/>
              </a:rPr>
              <a:t>được</a:t>
            </a:r>
            <a:r>
              <a:rPr lang="en-US" sz="1200" b="1" kern="1200" dirty="0" smtClean="0">
                <a:solidFill>
                  <a:schemeClr val="tx1"/>
                </a:solidFill>
                <a:effectLst/>
                <a:latin typeface="+mn-lt"/>
                <a:ea typeface="+mn-ea"/>
                <a:cs typeface="+mn-cs"/>
              </a:rPr>
              <a:t> </a:t>
            </a:r>
            <a:r>
              <a:rPr lang="en-US" sz="1200" b="1" kern="1200" dirty="0" err="1" smtClean="0">
                <a:solidFill>
                  <a:schemeClr val="tx1"/>
                </a:solidFill>
                <a:effectLst/>
                <a:latin typeface="+mn-lt"/>
                <a:ea typeface="+mn-ea"/>
                <a:cs typeface="+mn-cs"/>
              </a:rPr>
              <a:t>thể</a:t>
            </a:r>
            <a:r>
              <a:rPr lang="en-US" sz="1200" b="1" kern="1200" dirty="0" smtClean="0">
                <a:solidFill>
                  <a:schemeClr val="tx1"/>
                </a:solidFill>
                <a:effectLst/>
                <a:latin typeface="+mn-lt"/>
                <a:ea typeface="+mn-ea"/>
                <a:cs typeface="+mn-cs"/>
              </a:rPr>
              <a:t> </a:t>
            </a:r>
            <a:r>
              <a:rPr lang="en-US" sz="1200" b="1" kern="1200" dirty="0" err="1" smtClean="0">
                <a:solidFill>
                  <a:schemeClr val="tx1"/>
                </a:solidFill>
                <a:effectLst/>
                <a:latin typeface="+mn-lt"/>
                <a:ea typeface="+mn-ea"/>
                <a:cs typeface="+mn-cs"/>
              </a:rPr>
              <a:t>hiện</a:t>
            </a:r>
            <a:r>
              <a:rPr lang="en-US" sz="1200" b="1" kern="1200" dirty="0" smtClean="0">
                <a:solidFill>
                  <a:schemeClr val="tx1"/>
                </a:solidFill>
                <a:effectLst/>
                <a:latin typeface="+mn-lt"/>
                <a:ea typeface="+mn-ea"/>
                <a:cs typeface="+mn-cs"/>
              </a:rPr>
              <a:t> </a:t>
            </a:r>
            <a:r>
              <a:rPr lang="en-US" sz="1200" b="1" kern="1200" dirty="0" err="1" smtClean="0">
                <a:solidFill>
                  <a:schemeClr val="tx1"/>
                </a:solidFill>
                <a:effectLst/>
                <a:latin typeface="+mn-lt"/>
                <a:ea typeface="+mn-ea"/>
                <a:cs typeface="+mn-cs"/>
              </a:rPr>
              <a:t>trên</a:t>
            </a:r>
            <a:r>
              <a:rPr lang="en-US" sz="1200" b="1" kern="1200" dirty="0" smtClean="0">
                <a:solidFill>
                  <a:schemeClr val="tx1"/>
                </a:solidFill>
                <a:effectLst/>
                <a:latin typeface="+mn-lt"/>
                <a:ea typeface="+mn-ea"/>
                <a:cs typeface="+mn-cs"/>
              </a:rPr>
              <a:t> </a:t>
            </a:r>
            <a:r>
              <a:rPr lang="en-US" sz="1200" b="1" kern="1200" dirty="0" err="1" smtClean="0">
                <a:solidFill>
                  <a:schemeClr val="tx1"/>
                </a:solidFill>
                <a:effectLst/>
                <a:latin typeface="+mn-lt"/>
                <a:ea typeface="+mn-ea"/>
                <a:cs typeface="+mn-cs"/>
              </a:rPr>
              <a:t>một</a:t>
            </a:r>
            <a:r>
              <a:rPr lang="en-US" sz="1200" b="1" kern="1200" dirty="0" smtClean="0">
                <a:solidFill>
                  <a:schemeClr val="tx1"/>
                </a:solidFill>
                <a:effectLst/>
                <a:latin typeface="+mn-lt"/>
                <a:ea typeface="+mn-ea"/>
                <a:cs typeface="+mn-cs"/>
              </a:rPr>
              <a:t> </a:t>
            </a:r>
            <a:r>
              <a:rPr lang="en-US" sz="1200" b="1" kern="1200" dirty="0" err="1" smtClean="0">
                <a:solidFill>
                  <a:schemeClr val="tx1"/>
                </a:solidFill>
                <a:effectLst/>
                <a:latin typeface="+mn-lt"/>
                <a:ea typeface="+mn-ea"/>
                <a:cs typeface="+mn-cs"/>
              </a:rPr>
              <a:t>chứng</a:t>
            </a:r>
            <a:r>
              <a:rPr lang="en-US" sz="1200" b="1" kern="1200" dirty="0" smtClean="0">
                <a:solidFill>
                  <a:schemeClr val="tx1"/>
                </a:solidFill>
                <a:effectLst/>
                <a:latin typeface="+mn-lt"/>
                <a:ea typeface="+mn-ea"/>
                <a:cs typeface="+mn-cs"/>
              </a:rPr>
              <a:t> </a:t>
            </a:r>
            <a:r>
              <a:rPr lang="en-US" sz="1200" b="1" kern="1200" dirty="0" err="1" smtClean="0">
                <a:solidFill>
                  <a:schemeClr val="tx1"/>
                </a:solidFill>
                <a:effectLst/>
                <a:latin typeface="+mn-lt"/>
                <a:ea typeface="+mn-ea"/>
                <a:cs typeface="+mn-cs"/>
              </a:rPr>
              <a:t>từ</a:t>
            </a:r>
            <a:r>
              <a:rPr lang="en-US" sz="1200" b="1" kern="1200" dirty="0" smtClean="0">
                <a:solidFill>
                  <a:schemeClr val="tx1"/>
                </a:solidFill>
                <a:effectLst/>
                <a:latin typeface="+mn-lt"/>
                <a:ea typeface="+mn-ea"/>
                <a:cs typeface="+mn-cs"/>
              </a:rPr>
              <a:t> </a:t>
            </a:r>
            <a:r>
              <a:rPr lang="en-US" sz="1200" b="1" kern="1200" dirty="0" err="1" smtClean="0">
                <a:solidFill>
                  <a:schemeClr val="tx1"/>
                </a:solidFill>
                <a:effectLst/>
                <a:latin typeface="+mn-lt"/>
                <a:ea typeface="+mn-ea"/>
                <a:cs typeface="+mn-cs"/>
              </a:rPr>
              <a:t>đơn</a:t>
            </a:r>
            <a:r>
              <a:rPr lang="en-US" sz="1200" b="1" kern="1200" dirty="0" smtClean="0">
                <a:solidFill>
                  <a:schemeClr val="tx1"/>
                </a:solidFill>
                <a:effectLst/>
                <a:latin typeface="+mn-lt"/>
                <a:ea typeface="+mn-ea"/>
                <a:cs typeface="+mn-cs"/>
              </a:rPr>
              <a:t> </a:t>
            </a:r>
            <a:r>
              <a:rPr lang="en-US" sz="1200" b="1" kern="1200" dirty="0" err="1" smtClean="0">
                <a:solidFill>
                  <a:schemeClr val="tx1"/>
                </a:solidFill>
                <a:effectLst/>
                <a:latin typeface="+mn-lt"/>
                <a:ea typeface="+mn-ea"/>
                <a:cs typeface="+mn-cs"/>
              </a:rPr>
              <a:t>nhất</a:t>
            </a:r>
            <a:r>
              <a:rPr lang="en-US" sz="1200" b="1" kern="1200" dirty="0" smtClean="0">
                <a:solidFill>
                  <a:schemeClr val="tx1"/>
                </a:solidFill>
                <a:effectLst/>
                <a:latin typeface="+mn-lt"/>
                <a:ea typeface="+mn-ea"/>
                <a:cs typeface="+mn-cs"/>
              </a:rPr>
              <a:t> (Multimodal transport document) </a:t>
            </a:r>
            <a:r>
              <a:rPr lang="en-US" sz="1200" kern="1200" dirty="0" err="1" smtClean="0">
                <a:solidFill>
                  <a:schemeClr val="tx1"/>
                </a:solidFill>
                <a:effectLst/>
                <a:latin typeface="+mn-lt"/>
                <a:ea typeface="+mn-ea"/>
                <a:cs typeface="+mn-cs"/>
              </a:rPr>
              <a:t>hoặc</a:t>
            </a:r>
            <a:r>
              <a:rPr lang="en-US" sz="1200" kern="1200" dirty="0" smtClean="0">
                <a:solidFill>
                  <a:schemeClr val="tx1"/>
                </a:solidFill>
                <a:effectLst/>
                <a:latin typeface="+mn-lt"/>
                <a:ea typeface="+mn-ea"/>
                <a:cs typeface="+mn-cs"/>
              </a:rPr>
              <a:t> </a:t>
            </a:r>
            <a:r>
              <a:rPr lang="en-US" sz="1200" kern="1200" dirty="0" err="1" smtClean="0">
                <a:solidFill>
                  <a:schemeClr val="tx1"/>
                </a:solidFill>
                <a:effectLst/>
                <a:latin typeface="+mn-lt"/>
                <a:ea typeface="+mn-ea"/>
                <a:cs typeface="+mn-cs"/>
              </a:rPr>
              <a:t>một</a:t>
            </a:r>
            <a:r>
              <a:rPr lang="en-US" sz="1200" kern="1200" dirty="0" smtClean="0">
                <a:solidFill>
                  <a:schemeClr val="tx1"/>
                </a:solidFill>
                <a:effectLst/>
                <a:latin typeface="+mn-lt"/>
                <a:ea typeface="+mn-ea"/>
                <a:cs typeface="+mn-cs"/>
              </a:rPr>
              <a:t> </a:t>
            </a:r>
            <a:r>
              <a:rPr lang="en-US" sz="1200" kern="1200" dirty="0" err="1" smtClean="0">
                <a:solidFill>
                  <a:schemeClr val="tx1"/>
                </a:solidFill>
                <a:effectLst/>
                <a:latin typeface="+mn-lt"/>
                <a:ea typeface="+mn-ea"/>
                <a:cs typeface="+mn-cs"/>
              </a:rPr>
              <a:t>vận</a:t>
            </a:r>
            <a:r>
              <a:rPr lang="en-US" sz="1200" kern="1200" dirty="0" smtClean="0">
                <a:solidFill>
                  <a:schemeClr val="tx1"/>
                </a:solidFill>
                <a:effectLst/>
                <a:latin typeface="+mn-lt"/>
                <a:ea typeface="+mn-ea"/>
                <a:cs typeface="+mn-cs"/>
              </a:rPr>
              <a:t> </a:t>
            </a:r>
            <a:r>
              <a:rPr lang="en-US" sz="1200" kern="1200" dirty="0" err="1" smtClean="0">
                <a:solidFill>
                  <a:schemeClr val="tx1"/>
                </a:solidFill>
                <a:effectLst/>
                <a:latin typeface="+mn-lt"/>
                <a:ea typeface="+mn-ea"/>
                <a:cs typeface="+mn-cs"/>
              </a:rPr>
              <a:t>đơn</a:t>
            </a:r>
            <a:r>
              <a:rPr lang="en-US" sz="1200" kern="1200" dirty="0" smtClean="0">
                <a:solidFill>
                  <a:schemeClr val="tx1"/>
                </a:solidFill>
                <a:effectLst/>
                <a:latin typeface="+mn-lt"/>
                <a:ea typeface="+mn-ea"/>
                <a:cs typeface="+mn-cs"/>
              </a:rPr>
              <a:t> </a:t>
            </a:r>
            <a:r>
              <a:rPr lang="en-US" sz="1200" kern="1200" dirty="0" err="1" smtClean="0">
                <a:solidFill>
                  <a:schemeClr val="tx1"/>
                </a:solidFill>
                <a:effectLst/>
                <a:latin typeface="+mn-lt"/>
                <a:ea typeface="+mn-ea"/>
                <a:cs typeface="+mn-cs"/>
              </a:rPr>
              <a:t>vận</a:t>
            </a:r>
            <a:r>
              <a:rPr lang="en-US" sz="1200" kern="1200" dirty="0" smtClean="0">
                <a:solidFill>
                  <a:schemeClr val="tx1"/>
                </a:solidFill>
                <a:effectLst/>
                <a:latin typeface="+mn-lt"/>
                <a:ea typeface="+mn-ea"/>
                <a:cs typeface="+mn-cs"/>
              </a:rPr>
              <a:t> </a:t>
            </a:r>
            <a:r>
              <a:rPr lang="en-US" sz="1200" kern="1200" dirty="0" err="1" smtClean="0">
                <a:solidFill>
                  <a:schemeClr val="tx1"/>
                </a:solidFill>
                <a:effectLst/>
                <a:latin typeface="+mn-lt"/>
                <a:ea typeface="+mn-ea"/>
                <a:cs typeface="+mn-cs"/>
              </a:rPr>
              <a:t>tải</a:t>
            </a:r>
            <a:r>
              <a:rPr lang="en-US" sz="1200" kern="1200" dirty="0" smtClean="0">
                <a:solidFill>
                  <a:schemeClr val="tx1"/>
                </a:solidFill>
                <a:effectLst/>
                <a:latin typeface="+mn-lt"/>
                <a:ea typeface="+mn-ea"/>
                <a:cs typeface="+mn-cs"/>
              </a:rPr>
              <a:t> </a:t>
            </a:r>
            <a:r>
              <a:rPr lang="en-US" sz="1200" kern="1200" dirty="0" err="1" smtClean="0">
                <a:solidFill>
                  <a:schemeClr val="tx1"/>
                </a:solidFill>
                <a:effectLst/>
                <a:latin typeface="+mn-lt"/>
                <a:ea typeface="+mn-ea"/>
                <a:cs typeface="+mn-cs"/>
              </a:rPr>
              <a:t>đa</a:t>
            </a:r>
            <a:r>
              <a:rPr lang="en-US" sz="1200" kern="1200" dirty="0" smtClean="0">
                <a:solidFill>
                  <a:schemeClr val="tx1"/>
                </a:solidFill>
                <a:effectLst/>
                <a:latin typeface="+mn-lt"/>
                <a:ea typeface="+mn-ea"/>
                <a:cs typeface="+mn-cs"/>
              </a:rPr>
              <a:t> </a:t>
            </a:r>
            <a:r>
              <a:rPr lang="en-US" sz="1200" kern="1200" dirty="0" err="1" smtClean="0">
                <a:solidFill>
                  <a:schemeClr val="tx1"/>
                </a:solidFill>
                <a:effectLst/>
                <a:latin typeface="+mn-lt"/>
                <a:ea typeface="+mn-ea"/>
                <a:cs typeface="+mn-cs"/>
              </a:rPr>
              <a:t>phương</a:t>
            </a:r>
            <a:r>
              <a:rPr lang="en-US" sz="1200" kern="1200" dirty="0" smtClean="0">
                <a:solidFill>
                  <a:schemeClr val="tx1"/>
                </a:solidFill>
                <a:effectLst/>
                <a:latin typeface="+mn-lt"/>
                <a:ea typeface="+mn-ea"/>
                <a:cs typeface="+mn-cs"/>
              </a:rPr>
              <a:t> </a:t>
            </a:r>
            <a:r>
              <a:rPr lang="en-US" sz="1200" kern="1200" dirty="0" err="1" smtClean="0">
                <a:solidFill>
                  <a:schemeClr val="tx1"/>
                </a:solidFill>
                <a:effectLst/>
                <a:latin typeface="+mn-lt"/>
                <a:ea typeface="+mn-ea"/>
                <a:cs typeface="+mn-cs"/>
              </a:rPr>
              <a:t>thức</a:t>
            </a:r>
            <a:r>
              <a:rPr lang="en-US" sz="1200" kern="1200" dirty="0" smtClean="0">
                <a:solidFill>
                  <a:schemeClr val="tx1"/>
                </a:solidFill>
                <a:effectLst/>
                <a:latin typeface="+mn-lt"/>
                <a:ea typeface="+mn-ea"/>
                <a:cs typeface="+mn-cs"/>
              </a:rPr>
              <a:t> (Multimodal transport Bill of Lading) hay </a:t>
            </a:r>
            <a:r>
              <a:rPr lang="en-US" sz="1200" kern="1200" dirty="0" err="1" smtClean="0">
                <a:solidFill>
                  <a:schemeClr val="tx1"/>
                </a:solidFill>
                <a:effectLst/>
                <a:latin typeface="+mn-lt"/>
                <a:ea typeface="+mn-ea"/>
                <a:cs typeface="+mn-cs"/>
              </a:rPr>
              <a:t>vận</a:t>
            </a:r>
            <a:r>
              <a:rPr lang="en-US" sz="1200" kern="1200" dirty="0" smtClean="0">
                <a:solidFill>
                  <a:schemeClr val="tx1"/>
                </a:solidFill>
                <a:effectLst/>
                <a:latin typeface="+mn-lt"/>
                <a:ea typeface="+mn-ea"/>
                <a:cs typeface="+mn-cs"/>
              </a:rPr>
              <a:t> </a:t>
            </a:r>
            <a:r>
              <a:rPr lang="en-US" sz="1200" kern="1200" dirty="0" err="1" smtClean="0">
                <a:solidFill>
                  <a:schemeClr val="tx1"/>
                </a:solidFill>
                <a:effectLst/>
                <a:latin typeface="+mn-lt"/>
                <a:ea typeface="+mn-ea"/>
                <a:cs typeface="+mn-cs"/>
              </a:rPr>
              <a:t>đơn</a:t>
            </a:r>
            <a:r>
              <a:rPr lang="en-US" sz="1200" kern="1200" dirty="0" smtClean="0">
                <a:solidFill>
                  <a:schemeClr val="tx1"/>
                </a:solidFill>
                <a:effectLst/>
                <a:latin typeface="+mn-lt"/>
                <a:ea typeface="+mn-ea"/>
                <a:cs typeface="+mn-cs"/>
              </a:rPr>
              <a:t> </a:t>
            </a:r>
            <a:r>
              <a:rPr lang="en-US" sz="1200" kern="1200" dirty="0" err="1" smtClean="0">
                <a:solidFill>
                  <a:schemeClr val="tx1"/>
                </a:solidFill>
                <a:effectLst/>
                <a:latin typeface="+mn-lt"/>
                <a:ea typeface="+mn-ea"/>
                <a:cs typeface="+mn-cs"/>
              </a:rPr>
              <a:t>vận</a:t>
            </a:r>
            <a:r>
              <a:rPr lang="en-US" sz="1200" kern="1200" dirty="0" smtClean="0">
                <a:solidFill>
                  <a:schemeClr val="tx1"/>
                </a:solidFill>
                <a:effectLst/>
                <a:latin typeface="+mn-lt"/>
                <a:ea typeface="+mn-ea"/>
                <a:cs typeface="+mn-cs"/>
              </a:rPr>
              <a:t> </a:t>
            </a:r>
            <a:r>
              <a:rPr lang="en-US" sz="1200" kern="1200" dirty="0" err="1" smtClean="0">
                <a:solidFill>
                  <a:schemeClr val="tx1"/>
                </a:solidFill>
                <a:effectLst/>
                <a:latin typeface="+mn-lt"/>
                <a:ea typeface="+mn-ea"/>
                <a:cs typeface="+mn-cs"/>
              </a:rPr>
              <a:t>tải</a:t>
            </a:r>
            <a:r>
              <a:rPr lang="en-US" sz="1200" kern="1200" dirty="0" smtClean="0">
                <a:solidFill>
                  <a:schemeClr val="tx1"/>
                </a:solidFill>
                <a:effectLst/>
                <a:latin typeface="+mn-lt"/>
                <a:ea typeface="+mn-ea"/>
                <a:cs typeface="+mn-cs"/>
              </a:rPr>
              <a:t> </a:t>
            </a:r>
            <a:r>
              <a:rPr lang="en-US" sz="1200" kern="1200" dirty="0" err="1" smtClean="0">
                <a:solidFill>
                  <a:schemeClr val="tx1"/>
                </a:solidFill>
                <a:effectLst/>
                <a:latin typeface="+mn-lt"/>
                <a:ea typeface="+mn-ea"/>
                <a:cs typeface="+mn-cs"/>
              </a:rPr>
              <a:t>liên</a:t>
            </a:r>
            <a:r>
              <a:rPr lang="en-US" sz="1200" kern="1200" dirty="0" smtClean="0">
                <a:solidFill>
                  <a:schemeClr val="tx1"/>
                </a:solidFill>
                <a:effectLst/>
                <a:latin typeface="+mn-lt"/>
                <a:ea typeface="+mn-ea"/>
                <a:cs typeface="+mn-cs"/>
              </a:rPr>
              <a:t> </a:t>
            </a:r>
            <a:r>
              <a:rPr lang="en-US" sz="1200" kern="1200" dirty="0" err="1" smtClean="0">
                <a:solidFill>
                  <a:schemeClr val="tx1"/>
                </a:solidFill>
                <a:effectLst/>
                <a:latin typeface="+mn-lt"/>
                <a:ea typeface="+mn-ea"/>
                <a:cs typeface="+mn-cs"/>
              </a:rPr>
              <a:t>hợp</a:t>
            </a:r>
            <a:r>
              <a:rPr lang="en-US" sz="1200" kern="1200" dirty="0" smtClean="0">
                <a:solidFill>
                  <a:schemeClr val="tx1"/>
                </a:solidFill>
                <a:effectLst/>
                <a:latin typeface="+mn-lt"/>
                <a:ea typeface="+mn-ea"/>
                <a:cs typeface="+mn-cs"/>
              </a:rPr>
              <a:t> (Combined transport Bill of Lading).</a:t>
            </a:r>
            <a:endParaRPr lang="en-US" sz="1200" b="0" kern="1200" dirty="0" smtClean="0">
              <a:solidFill>
                <a:schemeClr val="tx1"/>
              </a:solidFill>
              <a:effectLst/>
              <a:latin typeface="+mn-lt"/>
              <a:ea typeface="+mn-ea"/>
              <a:cs typeface="+mn-cs"/>
            </a:endParaRPr>
          </a:p>
          <a:p>
            <a:r>
              <a:rPr lang="en-US" sz="1200" b="1" kern="1200" dirty="0" smtClean="0">
                <a:solidFill>
                  <a:schemeClr val="tx1"/>
                </a:solidFill>
                <a:effectLst/>
                <a:latin typeface="+mn-lt"/>
                <a:ea typeface="+mn-ea"/>
                <a:cs typeface="+mn-cs"/>
              </a:rPr>
              <a:t>- </a:t>
            </a:r>
            <a:r>
              <a:rPr lang="en-US" sz="1200" b="1" kern="1200" dirty="0" err="1" smtClean="0">
                <a:solidFill>
                  <a:schemeClr val="tx1"/>
                </a:solidFill>
                <a:effectLst/>
                <a:latin typeface="+mn-lt"/>
                <a:ea typeface="+mn-ea"/>
                <a:cs typeface="+mn-cs"/>
              </a:rPr>
              <a:t>Người</a:t>
            </a:r>
            <a:r>
              <a:rPr lang="en-US" sz="1200" b="1" kern="1200" dirty="0" smtClean="0">
                <a:solidFill>
                  <a:schemeClr val="tx1"/>
                </a:solidFill>
                <a:effectLst/>
                <a:latin typeface="+mn-lt"/>
                <a:ea typeface="+mn-ea"/>
                <a:cs typeface="+mn-cs"/>
              </a:rPr>
              <a:t> </a:t>
            </a:r>
            <a:r>
              <a:rPr lang="en-US" sz="1200" b="1" kern="1200" dirty="0" err="1" smtClean="0">
                <a:solidFill>
                  <a:schemeClr val="tx1"/>
                </a:solidFill>
                <a:effectLst/>
                <a:latin typeface="+mn-lt"/>
                <a:ea typeface="+mn-ea"/>
                <a:cs typeface="+mn-cs"/>
              </a:rPr>
              <a:t>kinh</a:t>
            </a:r>
            <a:r>
              <a:rPr lang="en-US" sz="1200" b="1" kern="1200" dirty="0" smtClean="0">
                <a:solidFill>
                  <a:schemeClr val="tx1"/>
                </a:solidFill>
                <a:effectLst/>
                <a:latin typeface="+mn-lt"/>
                <a:ea typeface="+mn-ea"/>
                <a:cs typeface="+mn-cs"/>
              </a:rPr>
              <a:t> </a:t>
            </a:r>
            <a:r>
              <a:rPr lang="en-US" sz="1200" b="1" kern="1200" dirty="0" err="1" smtClean="0">
                <a:solidFill>
                  <a:schemeClr val="tx1"/>
                </a:solidFill>
                <a:effectLst/>
                <a:latin typeface="+mn-lt"/>
                <a:ea typeface="+mn-ea"/>
                <a:cs typeface="+mn-cs"/>
              </a:rPr>
              <a:t>doanh</a:t>
            </a:r>
            <a:r>
              <a:rPr lang="en-US" sz="1200" b="1" kern="1200" dirty="0" smtClean="0">
                <a:solidFill>
                  <a:schemeClr val="tx1"/>
                </a:solidFill>
                <a:effectLst/>
                <a:latin typeface="+mn-lt"/>
                <a:ea typeface="+mn-ea"/>
                <a:cs typeface="+mn-cs"/>
              </a:rPr>
              <a:t> </a:t>
            </a:r>
            <a:r>
              <a:rPr lang="en-US" sz="1200" b="1" kern="1200" dirty="0" err="1" smtClean="0">
                <a:solidFill>
                  <a:schemeClr val="tx1"/>
                </a:solidFill>
                <a:effectLst/>
                <a:latin typeface="+mn-lt"/>
                <a:ea typeface="+mn-ea"/>
                <a:cs typeface="+mn-cs"/>
              </a:rPr>
              <a:t>vận</a:t>
            </a:r>
            <a:r>
              <a:rPr lang="en-US" sz="1200" b="1" kern="1200" dirty="0" smtClean="0">
                <a:solidFill>
                  <a:schemeClr val="tx1"/>
                </a:solidFill>
                <a:effectLst/>
                <a:latin typeface="+mn-lt"/>
                <a:ea typeface="+mn-ea"/>
                <a:cs typeface="+mn-cs"/>
              </a:rPr>
              <a:t> </a:t>
            </a:r>
            <a:r>
              <a:rPr lang="en-US" sz="1200" b="1" kern="1200" dirty="0" err="1" smtClean="0">
                <a:solidFill>
                  <a:schemeClr val="tx1"/>
                </a:solidFill>
                <a:effectLst/>
                <a:latin typeface="+mn-lt"/>
                <a:ea typeface="+mn-ea"/>
                <a:cs typeface="+mn-cs"/>
              </a:rPr>
              <a:t>tải</a:t>
            </a:r>
            <a:r>
              <a:rPr lang="en-US" sz="1200" b="1" kern="1200" dirty="0" smtClean="0">
                <a:solidFill>
                  <a:schemeClr val="tx1"/>
                </a:solidFill>
                <a:effectLst/>
                <a:latin typeface="+mn-lt"/>
                <a:ea typeface="+mn-ea"/>
                <a:cs typeface="+mn-cs"/>
              </a:rPr>
              <a:t> </a:t>
            </a:r>
            <a:r>
              <a:rPr lang="en-US" sz="1200" b="1" kern="1200" dirty="0" err="1" smtClean="0">
                <a:solidFill>
                  <a:schemeClr val="tx1"/>
                </a:solidFill>
                <a:effectLst/>
                <a:latin typeface="+mn-lt"/>
                <a:ea typeface="+mn-ea"/>
                <a:cs typeface="+mn-cs"/>
              </a:rPr>
              <a:t>đa</a:t>
            </a:r>
            <a:r>
              <a:rPr lang="en-US" sz="1200" b="1" kern="1200" dirty="0" smtClean="0">
                <a:solidFill>
                  <a:schemeClr val="tx1"/>
                </a:solidFill>
                <a:effectLst/>
                <a:latin typeface="+mn-lt"/>
                <a:ea typeface="+mn-ea"/>
                <a:cs typeface="+mn-cs"/>
              </a:rPr>
              <a:t> </a:t>
            </a:r>
            <a:r>
              <a:rPr lang="en-US" sz="1200" b="1" kern="1200" dirty="0" err="1" smtClean="0">
                <a:solidFill>
                  <a:schemeClr val="tx1"/>
                </a:solidFill>
                <a:effectLst/>
                <a:latin typeface="+mn-lt"/>
                <a:ea typeface="+mn-ea"/>
                <a:cs typeface="+mn-cs"/>
              </a:rPr>
              <a:t>phương</a:t>
            </a:r>
            <a:r>
              <a:rPr lang="en-US" sz="1200" b="1" kern="1200" dirty="0" smtClean="0">
                <a:solidFill>
                  <a:schemeClr val="tx1"/>
                </a:solidFill>
                <a:effectLst/>
                <a:latin typeface="+mn-lt"/>
                <a:ea typeface="+mn-ea"/>
                <a:cs typeface="+mn-cs"/>
              </a:rPr>
              <a:t> </a:t>
            </a:r>
            <a:r>
              <a:rPr lang="en-US" sz="1200" b="1" kern="1200" dirty="0" err="1" smtClean="0">
                <a:solidFill>
                  <a:schemeClr val="tx1"/>
                </a:solidFill>
                <a:effectLst/>
                <a:latin typeface="+mn-lt"/>
                <a:ea typeface="+mn-ea"/>
                <a:cs typeface="+mn-cs"/>
              </a:rPr>
              <a:t>thức</a:t>
            </a:r>
            <a:r>
              <a:rPr lang="en-US" sz="1200" b="1" kern="1200" dirty="0" smtClean="0">
                <a:solidFill>
                  <a:schemeClr val="tx1"/>
                </a:solidFill>
                <a:effectLst/>
                <a:latin typeface="+mn-lt"/>
                <a:ea typeface="+mn-ea"/>
                <a:cs typeface="+mn-cs"/>
              </a:rPr>
              <a:t> (Multimodal Transport Operator - MTO) </a:t>
            </a:r>
            <a:r>
              <a:rPr lang="en-US" sz="1200" kern="1200" dirty="0" err="1" smtClean="0">
                <a:solidFill>
                  <a:schemeClr val="tx1"/>
                </a:solidFill>
                <a:effectLst/>
                <a:latin typeface="+mn-lt"/>
                <a:ea typeface="+mn-ea"/>
                <a:cs typeface="+mn-cs"/>
              </a:rPr>
              <a:t>hành</a:t>
            </a:r>
            <a:r>
              <a:rPr lang="en-US" sz="1200" kern="1200" dirty="0" smtClean="0">
                <a:solidFill>
                  <a:schemeClr val="tx1"/>
                </a:solidFill>
                <a:effectLst/>
                <a:latin typeface="+mn-lt"/>
                <a:ea typeface="+mn-ea"/>
                <a:cs typeface="+mn-cs"/>
              </a:rPr>
              <a:t> </a:t>
            </a:r>
            <a:r>
              <a:rPr lang="en-US" sz="1200" kern="1200" dirty="0" err="1" smtClean="0">
                <a:solidFill>
                  <a:schemeClr val="tx1"/>
                </a:solidFill>
                <a:effectLst/>
                <a:latin typeface="+mn-lt"/>
                <a:ea typeface="+mn-ea"/>
                <a:cs typeface="+mn-cs"/>
              </a:rPr>
              <a:t>động</a:t>
            </a:r>
            <a:r>
              <a:rPr lang="en-US" sz="1200" kern="1200" dirty="0" smtClean="0">
                <a:solidFill>
                  <a:schemeClr val="tx1"/>
                </a:solidFill>
                <a:effectLst/>
                <a:latin typeface="+mn-lt"/>
                <a:ea typeface="+mn-ea"/>
                <a:cs typeface="+mn-cs"/>
              </a:rPr>
              <a:t> </a:t>
            </a:r>
            <a:r>
              <a:rPr lang="en-US" sz="1200" kern="1200" dirty="0" err="1" smtClean="0">
                <a:solidFill>
                  <a:schemeClr val="tx1"/>
                </a:solidFill>
                <a:effectLst/>
                <a:latin typeface="+mn-lt"/>
                <a:ea typeface="+mn-ea"/>
                <a:cs typeface="+mn-cs"/>
              </a:rPr>
              <a:t>như</a:t>
            </a:r>
            <a:r>
              <a:rPr lang="en-US" sz="1200" kern="1200" dirty="0" smtClean="0">
                <a:solidFill>
                  <a:schemeClr val="tx1"/>
                </a:solidFill>
                <a:effectLst/>
                <a:latin typeface="+mn-lt"/>
                <a:ea typeface="+mn-ea"/>
                <a:cs typeface="+mn-cs"/>
              </a:rPr>
              <a:t> </a:t>
            </a:r>
            <a:r>
              <a:rPr lang="en-US" sz="1200" kern="1200" dirty="0" err="1" smtClean="0">
                <a:solidFill>
                  <a:schemeClr val="tx1"/>
                </a:solidFill>
                <a:effectLst/>
                <a:latin typeface="+mn-lt"/>
                <a:ea typeface="+mn-ea"/>
                <a:cs typeface="+mn-cs"/>
              </a:rPr>
              <a:t>người</a:t>
            </a:r>
            <a:r>
              <a:rPr lang="en-US" sz="1200" kern="1200" dirty="0" smtClean="0">
                <a:solidFill>
                  <a:schemeClr val="tx1"/>
                </a:solidFill>
                <a:effectLst/>
                <a:latin typeface="+mn-lt"/>
                <a:ea typeface="+mn-ea"/>
                <a:cs typeface="+mn-cs"/>
              </a:rPr>
              <a:t> </a:t>
            </a:r>
            <a:r>
              <a:rPr lang="en-US" sz="1200" kern="1200" dirty="0" err="1" smtClean="0">
                <a:solidFill>
                  <a:schemeClr val="tx1"/>
                </a:solidFill>
                <a:effectLst/>
                <a:latin typeface="+mn-lt"/>
                <a:ea typeface="+mn-ea"/>
                <a:cs typeface="+mn-cs"/>
              </a:rPr>
              <a:t>chủ</a:t>
            </a:r>
            <a:r>
              <a:rPr lang="en-US" sz="1200" kern="1200" dirty="0" smtClean="0">
                <a:solidFill>
                  <a:schemeClr val="tx1"/>
                </a:solidFill>
                <a:effectLst/>
                <a:latin typeface="+mn-lt"/>
                <a:ea typeface="+mn-ea"/>
                <a:cs typeface="+mn-cs"/>
              </a:rPr>
              <a:t> </a:t>
            </a:r>
            <a:r>
              <a:rPr lang="en-US" sz="1200" kern="1200" dirty="0" err="1" smtClean="0">
                <a:solidFill>
                  <a:schemeClr val="tx1"/>
                </a:solidFill>
                <a:effectLst/>
                <a:latin typeface="+mn-lt"/>
                <a:ea typeface="+mn-ea"/>
                <a:cs typeface="+mn-cs"/>
              </a:rPr>
              <a:t>ủy</a:t>
            </a:r>
            <a:r>
              <a:rPr lang="en-US" sz="1200" kern="1200" dirty="0" smtClean="0">
                <a:solidFill>
                  <a:schemeClr val="tx1"/>
                </a:solidFill>
                <a:effectLst/>
                <a:latin typeface="+mn-lt"/>
                <a:ea typeface="+mn-ea"/>
                <a:cs typeface="+mn-cs"/>
              </a:rPr>
              <a:t> </a:t>
            </a:r>
            <a:r>
              <a:rPr lang="en-US" sz="1200" kern="1200" dirty="0" err="1" smtClean="0">
                <a:solidFill>
                  <a:schemeClr val="tx1"/>
                </a:solidFill>
                <a:effectLst/>
                <a:latin typeface="+mn-lt"/>
                <a:ea typeface="+mn-ea"/>
                <a:cs typeface="+mn-cs"/>
              </a:rPr>
              <a:t>thác</a:t>
            </a:r>
            <a:r>
              <a:rPr lang="en-US" sz="1200" kern="1200" dirty="0" smtClean="0">
                <a:solidFill>
                  <a:schemeClr val="tx1"/>
                </a:solidFill>
                <a:effectLst/>
                <a:latin typeface="+mn-lt"/>
                <a:ea typeface="+mn-ea"/>
                <a:cs typeface="+mn-cs"/>
              </a:rPr>
              <a:t> </a:t>
            </a:r>
            <a:r>
              <a:rPr lang="en-US" sz="1200" kern="1200" dirty="0" err="1" smtClean="0">
                <a:solidFill>
                  <a:schemeClr val="tx1"/>
                </a:solidFill>
                <a:effectLst/>
                <a:latin typeface="+mn-lt"/>
                <a:ea typeface="+mn-ea"/>
                <a:cs typeface="+mn-cs"/>
              </a:rPr>
              <a:t>chứ</a:t>
            </a:r>
            <a:r>
              <a:rPr lang="en-US" sz="1200" kern="1200" dirty="0" smtClean="0">
                <a:solidFill>
                  <a:schemeClr val="tx1"/>
                </a:solidFill>
                <a:effectLst/>
                <a:latin typeface="+mn-lt"/>
                <a:ea typeface="+mn-ea"/>
                <a:cs typeface="+mn-cs"/>
              </a:rPr>
              <a:t> </a:t>
            </a:r>
            <a:r>
              <a:rPr lang="en-US" sz="1200" kern="1200" dirty="0" err="1" smtClean="0">
                <a:solidFill>
                  <a:schemeClr val="tx1"/>
                </a:solidFill>
                <a:effectLst/>
                <a:latin typeface="+mn-lt"/>
                <a:ea typeface="+mn-ea"/>
                <a:cs typeface="+mn-cs"/>
              </a:rPr>
              <a:t>không</a:t>
            </a:r>
            <a:r>
              <a:rPr lang="en-US" sz="1200" kern="1200" dirty="0" smtClean="0">
                <a:solidFill>
                  <a:schemeClr val="tx1"/>
                </a:solidFill>
                <a:effectLst/>
                <a:latin typeface="+mn-lt"/>
                <a:ea typeface="+mn-ea"/>
                <a:cs typeface="+mn-cs"/>
              </a:rPr>
              <a:t> </a:t>
            </a:r>
            <a:r>
              <a:rPr lang="en-US" sz="1200" kern="1200" dirty="0" err="1" smtClean="0">
                <a:solidFill>
                  <a:schemeClr val="tx1"/>
                </a:solidFill>
                <a:effectLst/>
                <a:latin typeface="+mn-lt"/>
                <a:ea typeface="+mn-ea"/>
                <a:cs typeface="+mn-cs"/>
              </a:rPr>
              <a:t>phải</a:t>
            </a:r>
            <a:r>
              <a:rPr lang="en-US" sz="1200" kern="1200" dirty="0" smtClean="0">
                <a:solidFill>
                  <a:schemeClr val="tx1"/>
                </a:solidFill>
                <a:effectLst/>
                <a:latin typeface="+mn-lt"/>
                <a:ea typeface="+mn-ea"/>
                <a:cs typeface="+mn-cs"/>
              </a:rPr>
              <a:t> </a:t>
            </a:r>
            <a:r>
              <a:rPr lang="en-US" sz="1200" kern="1200" dirty="0" err="1" smtClean="0">
                <a:solidFill>
                  <a:schemeClr val="tx1"/>
                </a:solidFill>
                <a:effectLst/>
                <a:latin typeface="+mn-lt"/>
                <a:ea typeface="+mn-ea"/>
                <a:cs typeface="+mn-cs"/>
              </a:rPr>
              <a:t>như</a:t>
            </a:r>
            <a:r>
              <a:rPr lang="en-US" sz="1200" kern="1200" dirty="0" smtClean="0">
                <a:solidFill>
                  <a:schemeClr val="tx1"/>
                </a:solidFill>
                <a:effectLst/>
                <a:latin typeface="+mn-lt"/>
                <a:ea typeface="+mn-ea"/>
                <a:cs typeface="+mn-cs"/>
              </a:rPr>
              <a:t> </a:t>
            </a:r>
            <a:r>
              <a:rPr lang="en-US" sz="1200" kern="1200" dirty="0" err="1" smtClean="0">
                <a:solidFill>
                  <a:schemeClr val="tx1"/>
                </a:solidFill>
                <a:effectLst/>
                <a:latin typeface="+mn-lt"/>
                <a:ea typeface="+mn-ea"/>
                <a:cs typeface="+mn-cs"/>
              </a:rPr>
              <a:t>đại</a:t>
            </a:r>
            <a:r>
              <a:rPr lang="en-US" sz="1200" kern="1200" dirty="0" smtClean="0">
                <a:solidFill>
                  <a:schemeClr val="tx1"/>
                </a:solidFill>
                <a:effectLst/>
                <a:latin typeface="+mn-lt"/>
                <a:ea typeface="+mn-ea"/>
                <a:cs typeface="+mn-cs"/>
              </a:rPr>
              <a:t> </a:t>
            </a:r>
            <a:r>
              <a:rPr lang="en-US" sz="1200" kern="1200" dirty="0" err="1" smtClean="0">
                <a:solidFill>
                  <a:schemeClr val="tx1"/>
                </a:solidFill>
                <a:effectLst/>
                <a:latin typeface="+mn-lt"/>
                <a:ea typeface="+mn-ea"/>
                <a:cs typeface="+mn-cs"/>
              </a:rPr>
              <a:t>lý</a:t>
            </a:r>
            <a:r>
              <a:rPr lang="en-US" sz="1200" kern="1200" dirty="0" smtClean="0">
                <a:solidFill>
                  <a:schemeClr val="tx1"/>
                </a:solidFill>
                <a:effectLst/>
                <a:latin typeface="+mn-lt"/>
                <a:ea typeface="+mn-ea"/>
                <a:cs typeface="+mn-cs"/>
              </a:rPr>
              <a:t> </a:t>
            </a:r>
            <a:r>
              <a:rPr lang="en-US" sz="1200" kern="1200" dirty="0" err="1" smtClean="0">
                <a:solidFill>
                  <a:schemeClr val="tx1"/>
                </a:solidFill>
                <a:effectLst/>
                <a:latin typeface="+mn-lt"/>
                <a:ea typeface="+mn-ea"/>
                <a:cs typeface="+mn-cs"/>
              </a:rPr>
              <a:t>của</a:t>
            </a:r>
            <a:r>
              <a:rPr lang="en-US" sz="1200" kern="1200" dirty="0" smtClean="0">
                <a:solidFill>
                  <a:schemeClr val="tx1"/>
                </a:solidFill>
                <a:effectLst/>
                <a:latin typeface="+mn-lt"/>
                <a:ea typeface="+mn-ea"/>
                <a:cs typeface="+mn-cs"/>
              </a:rPr>
              <a:t> </a:t>
            </a:r>
            <a:r>
              <a:rPr lang="en-US" sz="1200" kern="1200" dirty="0" err="1" smtClean="0">
                <a:solidFill>
                  <a:schemeClr val="tx1"/>
                </a:solidFill>
                <a:effectLst/>
                <a:latin typeface="+mn-lt"/>
                <a:ea typeface="+mn-ea"/>
                <a:cs typeface="+mn-cs"/>
              </a:rPr>
              <a:t>người</a:t>
            </a:r>
            <a:r>
              <a:rPr lang="en-US" sz="1200" kern="1200" dirty="0" smtClean="0">
                <a:solidFill>
                  <a:schemeClr val="tx1"/>
                </a:solidFill>
                <a:effectLst/>
                <a:latin typeface="+mn-lt"/>
                <a:ea typeface="+mn-ea"/>
                <a:cs typeface="+mn-cs"/>
              </a:rPr>
              <a:t> </a:t>
            </a:r>
            <a:r>
              <a:rPr lang="en-US" sz="1200" kern="1200" dirty="0" err="1" smtClean="0">
                <a:solidFill>
                  <a:schemeClr val="tx1"/>
                </a:solidFill>
                <a:effectLst/>
                <a:latin typeface="+mn-lt"/>
                <a:ea typeface="+mn-ea"/>
                <a:cs typeface="+mn-cs"/>
              </a:rPr>
              <a:t>gửi</a:t>
            </a:r>
            <a:r>
              <a:rPr lang="en-US" sz="1200" kern="1200" dirty="0" smtClean="0">
                <a:solidFill>
                  <a:schemeClr val="tx1"/>
                </a:solidFill>
                <a:effectLst/>
                <a:latin typeface="+mn-lt"/>
                <a:ea typeface="+mn-ea"/>
                <a:cs typeface="+mn-cs"/>
              </a:rPr>
              <a:t> </a:t>
            </a:r>
            <a:r>
              <a:rPr lang="en-US" sz="1200" kern="1200" dirty="0" err="1" smtClean="0">
                <a:solidFill>
                  <a:schemeClr val="tx1"/>
                </a:solidFill>
                <a:effectLst/>
                <a:latin typeface="+mn-lt"/>
                <a:ea typeface="+mn-ea"/>
                <a:cs typeface="+mn-cs"/>
              </a:rPr>
              <a:t>hàng</a:t>
            </a:r>
            <a:r>
              <a:rPr lang="en-US" sz="1200" kern="1200" dirty="0" smtClean="0">
                <a:solidFill>
                  <a:schemeClr val="tx1"/>
                </a:solidFill>
                <a:effectLst/>
                <a:latin typeface="+mn-lt"/>
                <a:ea typeface="+mn-ea"/>
                <a:cs typeface="+mn-cs"/>
              </a:rPr>
              <a:t> hay </a:t>
            </a:r>
            <a:r>
              <a:rPr lang="en-US" sz="1200" kern="1200" dirty="0" err="1" smtClean="0">
                <a:solidFill>
                  <a:schemeClr val="tx1"/>
                </a:solidFill>
                <a:effectLst/>
                <a:latin typeface="+mn-lt"/>
                <a:ea typeface="+mn-ea"/>
                <a:cs typeface="+mn-cs"/>
              </a:rPr>
              <a:t>đại</a:t>
            </a:r>
            <a:r>
              <a:rPr lang="en-US" sz="1200" kern="1200" dirty="0" smtClean="0">
                <a:solidFill>
                  <a:schemeClr val="tx1"/>
                </a:solidFill>
                <a:effectLst/>
                <a:latin typeface="+mn-lt"/>
                <a:ea typeface="+mn-ea"/>
                <a:cs typeface="+mn-cs"/>
              </a:rPr>
              <a:t> </a:t>
            </a:r>
            <a:r>
              <a:rPr lang="en-US" sz="1200" kern="1200" dirty="0" err="1" smtClean="0">
                <a:solidFill>
                  <a:schemeClr val="tx1"/>
                </a:solidFill>
                <a:effectLst/>
                <a:latin typeface="+mn-lt"/>
                <a:ea typeface="+mn-ea"/>
                <a:cs typeface="+mn-cs"/>
              </a:rPr>
              <a:t>lý</a:t>
            </a:r>
            <a:r>
              <a:rPr lang="en-US" sz="1200" kern="1200" dirty="0" smtClean="0">
                <a:solidFill>
                  <a:schemeClr val="tx1"/>
                </a:solidFill>
                <a:effectLst/>
                <a:latin typeface="+mn-lt"/>
                <a:ea typeface="+mn-ea"/>
                <a:cs typeface="+mn-cs"/>
              </a:rPr>
              <a:t> </a:t>
            </a:r>
            <a:r>
              <a:rPr lang="en-US" sz="1200" kern="1200" dirty="0" err="1" smtClean="0">
                <a:solidFill>
                  <a:schemeClr val="tx1"/>
                </a:solidFill>
                <a:effectLst/>
                <a:latin typeface="+mn-lt"/>
                <a:ea typeface="+mn-ea"/>
                <a:cs typeface="+mn-cs"/>
              </a:rPr>
              <a:t>của</a:t>
            </a:r>
            <a:r>
              <a:rPr lang="en-US" sz="1200" kern="1200" dirty="0" smtClean="0">
                <a:solidFill>
                  <a:schemeClr val="tx1"/>
                </a:solidFill>
                <a:effectLst/>
                <a:latin typeface="+mn-lt"/>
                <a:ea typeface="+mn-ea"/>
                <a:cs typeface="+mn-cs"/>
              </a:rPr>
              <a:t> </a:t>
            </a:r>
            <a:r>
              <a:rPr lang="en-US" sz="1200" kern="1200" dirty="0" err="1" smtClean="0">
                <a:solidFill>
                  <a:schemeClr val="tx1"/>
                </a:solidFill>
                <a:effectLst/>
                <a:latin typeface="+mn-lt"/>
                <a:ea typeface="+mn-ea"/>
                <a:cs typeface="+mn-cs"/>
              </a:rPr>
              <a:t>ngưòi</a:t>
            </a:r>
            <a:r>
              <a:rPr lang="en-US" sz="1200" kern="1200" dirty="0" smtClean="0">
                <a:solidFill>
                  <a:schemeClr val="tx1"/>
                </a:solidFill>
                <a:effectLst/>
                <a:latin typeface="+mn-lt"/>
                <a:ea typeface="+mn-ea"/>
                <a:cs typeface="+mn-cs"/>
              </a:rPr>
              <a:t> </a:t>
            </a:r>
            <a:r>
              <a:rPr lang="en-US" sz="1200" kern="1200" dirty="0" err="1" smtClean="0">
                <a:solidFill>
                  <a:schemeClr val="tx1"/>
                </a:solidFill>
                <a:effectLst/>
                <a:latin typeface="+mn-lt"/>
                <a:ea typeface="+mn-ea"/>
                <a:cs typeface="+mn-cs"/>
              </a:rPr>
              <a:t>chuyên</a:t>
            </a:r>
            <a:r>
              <a:rPr lang="en-US" sz="1200" kern="1200" dirty="0" smtClean="0">
                <a:solidFill>
                  <a:schemeClr val="tx1"/>
                </a:solidFill>
                <a:effectLst/>
                <a:latin typeface="+mn-lt"/>
                <a:ea typeface="+mn-ea"/>
                <a:cs typeface="+mn-cs"/>
              </a:rPr>
              <a:t> </a:t>
            </a:r>
            <a:r>
              <a:rPr lang="en-US" sz="1200" kern="1200" dirty="0" err="1" smtClean="0">
                <a:solidFill>
                  <a:schemeClr val="tx1"/>
                </a:solidFill>
                <a:effectLst/>
                <a:latin typeface="+mn-lt"/>
                <a:ea typeface="+mn-ea"/>
                <a:cs typeface="+mn-cs"/>
              </a:rPr>
              <a:t>chở</a:t>
            </a:r>
            <a:r>
              <a:rPr lang="en-US" sz="1200" kern="1200" dirty="0" smtClean="0">
                <a:solidFill>
                  <a:schemeClr val="tx1"/>
                </a:solidFill>
                <a:effectLst/>
                <a:latin typeface="+mn-lt"/>
                <a:ea typeface="+mn-ea"/>
                <a:cs typeface="+mn-cs"/>
              </a:rPr>
              <a:t> </a:t>
            </a:r>
            <a:r>
              <a:rPr lang="en-US" sz="1200" kern="1200" dirty="0" err="1" smtClean="0">
                <a:solidFill>
                  <a:schemeClr val="tx1"/>
                </a:solidFill>
                <a:effectLst/>
                <a:latin typeface="+mn-lt"/>
                <a:ea typeface="+mn-ea"/>
                <a:cs typeface="+mn-cs"/>
              </a:rPr>
              <a:t>tham</a:t>
            </a:r>
            <a:r>
              <a:rPr lang="en-US" sz="1200" kern="1200" dirty="0" smtClean="0">
                <a:solidFill>
                  <a:schemeClr val="tx1"/>
                </a:solidFill>
                <a:effectLst/>
                <a:latin typeface="+mn-lt"/>
                <a:ea typeface="+mn-ea"/>
                <a:cs typeface="+mn-cs"/>
              </a:rPr>
              <a:t> </a:t>
            </a:r>
            <a:r>
              <a:rPr lang="en-US" sz="1200" kern="1200" dirty="0" err="1" smtClean="0">
                <a:solidFill>
                  <a:schemeClr val="tx1"/>
                </a:solidFill>
                <a:effectLst/>
                <a:latin typeface="+mn-lt"/>
                <a:ea typeface="+mn-ea"/>
                <a:cs typeface="+mn-cs"/>
              </a:rPr>
              <a:t>gia</a:t>
            </a:r>
            <a:r>
              <a:rPr lang="en-US" sz="1200" kern="1200" dirty="0" smtClean="0">
                <a:solidFill>
                  <a:schemeClr val="tx1"/>
                </a:solidFill>
                <a:effectLst/>
                <a:latin typeface="+mn-lt"/>
                <a:ea typeface="+mn-ea"/>
                <a:cs typeface="+mn-cs"/>
              </a:rPr>
              <a:t> </a:t>
            </a:r>
            <a:r>
              <a:rPr lang="en-US" sz="1200" kern="1200" dirty="0" err="1" smtClean="0">
                <a:solidFill>
                  <a:schemeClr val="tx1"/>
                </a:solidFill>
                <a:effectLst/>
                <a:latin typeface="+mn-lt"/>
                <a:ea typeface="+mn-ea"/>
                <a:cs typeface="+mn-cs"/>
              </a:rPr>
              <a:t>vào</a:t>
            </a:r>
            <a:r>
              <a:rPr lang="en-US" sz="1200" kern="1200" dirty="0" smtClean="0">
                <a:solidFill>
                  <a:schemeClr val="tx1"/>
                </a:solidFill>
                <a:effectLst/>
                <a:latin typeface="+mn-lt"/>
                <a:ea typeface="+mn-ea"/>
                <a:cs typeface="+mn-cs"/>
              </a:rPr>
              <a:t> </a:t>
            </a:r>
            <a:r>
              <a:rPr lang="en-US" sz="1200" kern="1200" dirty="0" err="1" smtClean="0">
                <a:solidFill>
                  <a:schemeClr val="tx1"/>
                </a:solidFill>
                <a:effectLst/>
                <a:latin typeface="+mn-lt"/>
                <a:ea typeface="+mn-ea"/>
                <a:cs typeface="+mn-cs"/>
              </a:rPr>
              <a:t>vận</a:t>
            </a:r>
            <a:r>
              <a:rPr lang="en-US" sz="1200" kern="1200" dirty="0" smtClean="0">
                <a:solidFill>
                  <a:schemeClr val="tx1"/>
                </a:solidFill>
                <a:effectLst/>
                <a:latin typeface="+mn-lt"/>
                <a:ea typeface="+mn-ea"/>
                <a:cs typeface="+mn-cs"/>
              </a:rPr>
              <a:t> </a:t>
            </a:r>
            <a:r>
              <a:rPr lang="en-US" sz="1200" kern="1200" dirty="0" err="1" smtClean="0">
                <a:solidFill>
                  <a:schemeClr val="tx1"/>
                </a:solidFill>
                <a:effectLst/>
                <a:latin typeface="+mn-lt"/>
                <a:ea typeface="+mn-ea"/>
                <a:cs typeface="+mn-cs"/>
              </a:rPr>
              <a:t>tải</a:t>
            </a:r>
            <a:r>
              <a:rPr lang="en-US" sz="1200" kern="1200" dirty="0" smtClean="0">
                <a:solidFill>
                  <a:schemeClr val="tx1"/>
                </a:solidFill>
                <a:effectLst/>
                <a:latin typeface="+mn-lt"/>
                <a:ea typeface="+mn-ea"/>
                <a:cs typeface="+mn-cs"/>
              </a:rPr>
              <a:t> </a:t>
            </a:r>
            <a:r>
              <a:rPr lang="en-US" sz="1200" kern="1200" dirty="0" err="1" smtClean="0">
                <a:solidFill>
                  <a:schemeClr val="tx1"/>
                </a:solidFill>
                <a:effectLst/>
                <a:latin typeface="+mn-lt"/>
                <a:ea typeface="+mn-ea"/>
                <a:cs typeface="+mn-cs"/>
              </a:rPr>
              <a:t>đa</a:t>
            </a:r>
            <a:r>
              <a:rPr lang="en-US" sz="1200" kern="1200" dirty="0" smtClean="0">
                <a:solidFill>
                  <a:schemeClr val="tx1"/>
                </a:solidFill>
                <a:effectLst/>
                <a:latin typeface="+mn-lt"/>
                <a:ea typeface="+mn-ea"/>
                <a:cs typeface="+mn-cs"/>
              </a:rPr>
              <a:t> </a:t>
            </a:r>
            <a:r>
              <a:rPr lang="en-US" sz="1200" kern="1200" dirty="0" err="1" smtClean="0">
                <a:solidFill>
                  <a:schemeClr val="tx1"/>
                </a:solidFill>
                <a:effectLst/>
                <a:latin typeface="+mn-lt"/>
                <a:ea typeface="+mn-ea"/>
                <a:cs typeface="+mn-cs"/>
              </a:rPr>
              <a:t>phương</a:t>
            </a:r>
            <a:r>
              <a:rPr lang="en-US" sz="1200" kern="1200" dirty="0" smtClean="0">
                <a:solidFill>
                  <a:schemeClr val="tx1"/>
                </a:solidFill>
                <a:effectLst/>
                <a:latin typeface="+mn-lt"/>
                <a:ea typeface="+mn-ea"/>
                <a:cs typeface="+mn-cs"/>
              </a:rPr>
              <a:t> </a:t>
            </a:r>
            <a:r>
              <a:rPr lang="en-US" sz="1200" kern="1200" dirty="0" err="1" smtClean="0">
                <a:solidFill>
                  <a:schemeClr val="tx1"/>
                </a:solidFill>
                <a:effectLst/>
                <a:latin typeface="+mn-lt"/>
                <a:ea typeface="+mn-ea"/>
                <a:cs typeface="+mn-cs"/>
              </a:rPr>
              <a:t>thức</a:t>
            </a:r>
            <a:r>
              <a:rPr lang="en-US" sz="1200" kern="1200" dirty="0" smtClean="0">
                <a:solidFill>
                  <a:schemeClr val="tx1"/>
                </a:solidFill>
                <a:effectLst/>
                <a:latin typeface="+mn-lt"/>
                <a:ea typeface="+mn-ea"/>
                <a:cs typeface="+mn-cs"/>
              </a:rPr>
              <a:t>.</a:t>
            </a:r>
          </a:p>
          <a:p>
            <a:pPr marL="171450" marR="0" indent="-171450" algn="l" defTabSz="914400" rtl="0" eaLnBrk="1" fontAlgn="auto" latinLnBrk="0" hangingPunct="1">
              <a:lnSpc>
                <a:spcPct val="100000"/>
              </a:lnSpc>
              <a:spcBef>
                <a:spcPts val="0"/>
              </a:spcBef>
              <a:spcAft>
                <a:spcPts val="0"/>
              </a:spcAft>
              <a:buClrTx/>
              <a:buSzTx/>
              <a:buFontTx/>
              <a:buChar char="-"/>
              <a:tabLst/>
              <a:defRPr/>
            </a:pPr>
            <a:r>
              <a:rPr lang="en-US" sz="1200" b="1" kern="1200" dirty="0" err="1" smtClean="0">
                <a:solidFill>
                  <a:schemeClr val="tx1"/>
                </a:solidFill>
                <a:effectLst/>
                <a:latin typeface="+mn-lt"/>
                <a:ea typeface="+mn-ea"/>
                <a:cs typeface="+mn-cs"/>
              </a:rPr>
              <a:t>Người</a:t>
            </a:r>
            <a:r>
              <a:rPr lang="en-US" sz="1200" b="1" kern="1200" dirty="0" smtClean="0">
                <a:solidFill>
                  <a:schemeClr val="tx1"/>
                </a:solidFill>
                <a:effectLst/>
                <a:latin typeface="+mn-lt"/>
                <a:ea typeface="+mn-ea"/>
                <a:cs typeface="+mn-cs"/>
              </a:rPr>
              <a:t> </a:t>
            </a:r>
            <a:r>
              <a:rPr lang="en-US" sz="1200" b="1" kern="1200" dirty="0" err="1" smtClean="0">
                <a:solidFill>
                  <a:schemeClr val="tx1"/>
                </a:solidFill>
                <a:effectLst/>
                <a:latin typeface="+mn-lt"/>
                <a:ea typeface="+mn-ea"/>
                <a:cs typeface="+mn-cs"/>
              </a:rPr>
              <a:t>kinh</a:t>
            </a:r>
            <a:r>
              <a:rPr lang="en-US" sz="1200" b="1" kern="1200" dirty="0" smtClean="0">
                <a:solidFill>
                  <a:schemeClr val="tx1"/>
                </a:solidFill>
                <a:effectLst/>
                <a:latin typeface="+mn-lt"/>
                <a:ea typeface="+mn-ea"/>
                <a:cs typeface="+mn-cs"/>
              </a:rPr>
              <a:t> </a:t>
            </a:r>
            <a:r>
              <a:rPr lang="en-US" sz="1200" b="1" kern="1200" dirty="0" err="1" smtClean="0">
                <a:solidFill>
                  <a:schemeClr val="tx1"/>
                </a:solidFill>
                <a:effectLst/>
                <a:latin typeface="+mn-lt"/>
                <a:ea typeface="+mn-ea"/>
                <a:cs typeface="+mn-cs"/>
              </a:rPr>
              <a:t>doanh</a:t>
            </a:r>
            <a:r>
              <a:rPr lang="en-US" sz="1200" b="1" kern="1200" dirty="0" smtClean="0">
                <a:solidFill>
                  <a:schemeClr val="tx1"/>
                </a:solidFill>
                <a:effectLst/>
                <a:latin typeface="+mn-lt"/>
                <a:ea typeface="+mn-ea"/>
                <a:cs typeface="+mn-cs"/>
              </a:rPr>
              <a:t> </a:t>
            </a:r>
            <a:r>
              <a:rPr lang="en-US" sz="1200" b="1" kern="1200" dirty="0" err="1" smtClean="0">
                <a:solidFill>
                  <a:schemeClr val="tx1"/>
                </a:solidFill>
                <a:effectLst/>
                <a:latin typeface="+mn-lt"/>
                <a:ea typeface="+mn-ea"/>
                <a:cs typeface="+mn-cs"/>
              </a:rPr>
              <a:t>vận</a:t>
            </a:r>
            <a:r>
              <a:rPr lang="en-US" sz="1200" b="1" kern="1200" dirty="0" smtClean="0">
                <a:solidFill>
                  <a:schemeClr val="tx1"/>
                </a:solidFill>
                <a:effectLst/>
                <a:latin typeface="+mn-lt"/>
                <a:ea typeface="+mn-ea"/>
                <a:cs typeface="+mn-cs"/>
              </a:rPr>
              <a:t> </a:t>
            </a:r>
            <a:r>
              <a:rPr lang="en-US" sz="1200" b="1" kern="1200" dirty="0" err="1" smtClean="0">
                <a:solidFill>
                  <a:schemeClr val="tx1"/>
                </a:solidFill>
                <a:effectLst/>
                <a:latin typeface="+mn-lt"/>
                <a:ea typeface="+mn-ea"/>
                <a:cs typeface="+mn-cs"/>
              </a:rPr>
              <a:t>tải</a:t>
            </a:r>
            <a:r>
              <a:rPr lang="en-US" sz="1200" b="1" kern="1200" dirty="0" smtClean="0">
                <a:solidFill>
                  <a:schemeClr val="tx1"/>
                </a:solidFill>
                <a:effectLst/>
                <a:latin typeface="+mn-lt"/>
                <a:ea typeface="+mn-ea"/>
                <a:cs typeface="+mn-cs"/>
              </a:rPr>
              <a:t> </a:t>
            </a:r>
            <a:r>
              <a:rPr lang="en-US" sz="1200" b="1" kern="1200" dirty="0" err="1" smtClean="0">
                <a:solidFill>
                  <a:schemeClr val="tx1"/>
                </a:solidFill>
                <a:effectLst/>
                <a:latin typeface="+mn-lt"/>
                <a:ea typeface="+mn-ea"/>
                <a:cs typeface="+mn-cs"/>
              </a:rPr>
              <a:t>đa</a:t>
            </a:r>
            <a:r>
              <a:rPr lang="en-US" sz="1200" b="1" kern="1200" dirty="0" smtClean="0">
                <a:solidFill>
                  <a:schemeClr val="tx1"/>
                </a:solidFill>
                <a:effectLst/>
                <a:latin typeface="+mn-lt"/>
                <a:ea typeface="+mn-ea"/>
                <a:cs typeface="+mn-cs"/>
              </a:rPr>
              <a:t> </a:t>
            </a:r>
            <a:r>
              <a:rPr lang="en-US" sz="1200" b="1" kern="1200" dirty="0" err="1" smtClean="0">
                <a:solidFill>
                  <a:schemeClr val="tx1"/>
                </a:solidFill>
                <a:effectLst/>
                <a:latin typeface="+mn-lt"/>
                <a:ea typeface="+mn-ea"/>
                <a:cs typeface="+mn-cs"/>
              </a:rPr>
              <a:t>phương</a:t>
            </a:r>
            <a:r>
              <a:rPr lang="en-US" sz="1200" b="1" kern="1200" dirty="0" smtClean="0">
                <a:solidFill>
                  <a:schemeClr val="tx1"/>
                </a:solidFill>
                <a:effectLst/>
                <a:latin typeface="+mn-lt"/>
                <a:ea typeface="+mn-ea"/>
                <a:cs typeface="+mn-cs"/>
              </a:rPr>
              <a:t> </a:t>
            </a:r>
            <a:r>
              <a:rPr lang="en-US" sz="1200" b="1" kern="1200" dirty="0" err="1" smtClean="0">
                <a:solidFill>
                  <a:schemeClr val="tx1"/>
                </a:solidFill>
                <a:effectLst/>
                <a:latin typeface="+mn-lt"/>
                <a:ea typeface="+mn-ea"/>
                <a:cs typeface="+mn-cs"/>
              </a:rPr>
              <a:t>thức</a:t>
            </a:r>
            <a:r>
              <a:rPr lang="en-US" sz="1200" b="1" kern="1200" dirty="0" smtClean="0">
                <a:solidFill>
                  <a:schemeClr val="tx1"/>
                </a:solidFill>
                <a:effectLst/>
                <a:latin typeface="+mn-lt"/>
                <a:ea typeface="+mn-ea"/>
                <a:cs typeface="+mn-cs"/>
              </a:rPr>
              <a:t> </a:t>
            </a:r>
            <a:r>
              <a:rPr lang="en-US" sz="1200" b="1" kern="1200" dirty="0" err="1" smtClean="0">
                <a:solidFill>
                  <a:schemeClr val="tx1"/>
                </a:solidFill>
                <a:effectLst/>
                <a:latin typeface="+mn-lt"/>
                <a:ea typeface="+mn-ea"/>
                <a:cs typeface="+mn-cs"/>
              </a:rPr>
              <a:t>là</a:t>
            </a:r>
            <a:r>
              <a:rPr lang="en-US" sz="1200" b="1" kern="1200" dirty="0" smtClean="0">
                <a:solidFill>
                  <a:schemeClr val="tx1"/>
                </a:solidFill>
                <a:effectLst/>
                <a:latin typeface="+mn-lt"/>
                <a:ea typeface="+mn-ea"/>
                <a:cs typeface="+mn-cs"/>
              </a:rPr>
              <a:t> </a:t>
            </a:r>
            <a:r>
              <a:rPr lang="en-US" sz="1200" b="1" kern="1200" dirty="0" err="1" smtClean="0">
                <a:solidFill>
                  <a:schemeClr val="tx1"/>
                </a:solidFill>
                <a:effectLst/>
                <a:latin typeface="+mn-lt"/>
                <a:ea typeface="+mn-ea"/>
                <a:cs typeface="+mn-cs"/>
              </a:rPr>
              <a:t>người</a:t>
            </a:r>
            <a:r>
              <a:rPr lang="en-US" sz="1200" b="1" kern="1200" dirty="0" smtClean="0">
                <a:solidFill>
                  <a:schemeClr val="tx1"/>
                </a:solidFill>
                <a:effectLst/>
                <a:latin typeface="+mn-lt"/>
                <a:ea typeface="+mn-ea"/>
                <a:cs typeface="+mn-cs"/>
              </a:rPr>
              <a:t> </a:t>
            </a:r>
            <a:r>
              <a:rPr lang="en-US" sz="1200" b="1" kern="1200" dirty="0" err="1" smtClean="0">
                <a:solidFill>
                  <a:schemeClr val="tx1"/>
                </a:solidFill>
                <a:effectLst/>
                <a:latin typeface="+mn-lt"/>
                <a:ea typeface="+mn-ea"/>
                <a:cs typeface="+mn-cs"/>
              </a:rPr>
              <a:t>phải</a:t>
            </a:r>
            <a:r>
              <a:rPr lang="en-US" sz="1200" b="1" kern="1200" dirty="0" smtClean="0">
                <a:solidFill>
                  <a:schemeClr val="tx1"/>
                </a:solidFill>
                <a:effectLst/>
                <a:latin typeface="+mn-lt"/>
                <a:ea typeface="+mn-ea"/>
                <a:cs typeface="+mn-cs"/>
              </a:rPr>
              <a:t> </a:t>
            </a:r>
            <a:r>
              <a:rPr lang="en-US" sz="1200" b="1" kern="1200" dirty="0" err="1" smtClean="0">
                <a:solidFill>
                  <a:schemeClr val="tx1"/>
                </a:solidFill>
                <a:effectLst/>
                <a:latin typeface="+mn-lt"/>
                <a:ea typeface="+mn-ea"/>
                <a:cs typeface="+mn-cs"/>
              </a:rPr>
              <a:t>chịu</a:t>
            </a:r>
            <a:r>
              <a:rPr lang="en-US" sz="1200" b="1" kern="1200" dirty="0" smtClean="0">
                <a:solidFill>
                  <a:schemeClr val="tx1"/>
                </a:solidFill>
                <a:effectLst/>
                <a:latin typeface="+mn-lt"/>
                <a:ea typeface="+mn-ea"/>
                <a:cs typeface="+mn-cs"/>
              </a:rPr>
              <a:t> </a:t>
            </a:r>
            <a:r>
              <a:rPr lang="en-US" sz="1200" b="1" kern="1200" dirty="0" err="1" smtClean="0">
                <a:solidFill>
                  <a:schemeClr val="tx1"/>
                </a:solidFill>
                <a:effectLst/>
                <a:latin typeface="+mn-lt"/>
                <a:ea typeface="+mn-ea"/>
                <a:cs typeface="+mn-cs"/>
              </a:rPr>
              <a:t>trách</a:t>
            </a:r>
            <a:r>
              <a:rPr lang="en-US" sz="1200" b="1" kern="1200" dirty="0" smtClean="0">
                <a:solidFill>
                  <a:schemeClr val="tx1"/>
                </a:solidFill>
                <a:effectLst/>
                <a:latin typeface="+mn-lt"/>
                <a:ea typeface="+mn-ea"/>
                <a:cs typeface="+mn-cs"/>
              </a:rPr>
              <a:t> </a:t>
            </a:r>
            <a:r>
              <a:rPr lang="en-US" sz="1200" b="1" kern="1200" dirty="0" err="1" smtClean="0">
                <a:solidFill>
                  <a:schemeClr val="tx1"/>
                </a:solidFill>
                <a:effectLst/>
                <a:latin typeface="+mn-lt"/>
                <a:ea typeface="+mn-ea"/>
                <a:cs typeface="+mn-cs"/>
              </a:rPr>
              <a:t>nhiệm</a:t>
            </a:r>
            <a:r>
              <a:rPr lang="en-US" sz="1200" b="1" kern="1200" dirty="0" smtClean="0">
                <a:solidFill>
                  <a:schemeClr val="tx1"/>
                </a:solidFill>
                <a:effectLst/>
                <a:latin typeface="+mn-lt"/>
                <a:ea typeface="+mn-ea"/>
                <a:cs typeface="+mn-cs"/>
              </a:rPr>
              <a:t> </a:t>
            </a:r>
            <a:r>
              <a:rPr lang="en-US" sz="1200" b="1" kern="1200" dirty="0" err="1" smtClean="0">
                <a:solidFill>
                  <a:schemeClr val="tx1"/>
                </a:solidFill>
                <a:effectLst/>
                <a:latin typeface="+mn-lt"/>
                <a:ea typeface="+mn-ea"/>
                <a:cs typeface="+mn-cs"/>
              </a:rPr>
              <a:t>đối</a:t>
            </a:r>
            <a:r>
              <a:rPr lang="en-US" sz="1200" b="1" kern="1200" dirty="0" smtClean="0">
                <a:solidFill>
                  <a:schemeClr val="tx1"/>
                </a:solidFill>
                <a:effectLst/>
                <a:latin typeface="+mn-lt"/>
                <a:ea typeface="+mn-ea"/>
                <a:cs typeface="+mn-cs"/>
              </a:rPr>
              <a:t> </a:t>
            </a:r>
            <a:r>
              <a:rPr lang="en-US" sz="1200" kern="1200" dirty="0" err="1" smtClean="0">
                <a:solidFill>
                  <a:schemeClr val="tx1"/>
                </a:solidFill>
                <a:effectLst/>
                <a:latin typeface="+mn-lt"/>
                <a:ea typeface="+mn-ea"/>
                <a:cs typeface="+mn-cs"/>
              </a:rPr>
              <a:t>với</a:t>
            </a:r>
            <a:r>
              <a:rPr lang="en-US" sz="1200" kern="1200" dirty="0" smtClean="0">
                <a:solidFill>
                  <a:schemeClr val="tx1"/>
                </a:solidFill>
                <a:effectLst/>
                <a:latin typeface="+mn-lt"/>
                <a:ea typeface="+mn-ea"/>
                <a:cs typeface="+mn-cs"/>
              </a:rPr>
              <a:t> </a:t>
            </a:r>
            <a:r>
              <a:rPr lang="en-US" sz="1200" kern="1200" dirty="0" err="1" smtClean="0">
                <a:solidFill>
                  <a:schemeClr val="tx1"/>
                </a:solidFill>
                <a:effectLst/>
                <a:latin typeface="+mn-lt"/>
                <a:ea typeface="+mn-ea"/>
                <a:cs typeface="+mn-cs"/>
              </a:rPr>
              <a:t>hàng</a:t>
            </a:r>
            <a:r>
              <a:rPr lang="en-US" sz="1200" kern="1200" dirty="0" smtClean="0">
                <a:solidFill>
                  <a:schemeClr val="tx1"/>
                </a:solidFill>
                <a:effectLst/>
                <a:latin typeface="+mn-lt"/>
                <a:ea typeface="+mn-ea"/>
                <a:cs typeface="+mn-cs"/>
              </a:rPr>
              <a:t> </a:t>
            </a:r>
            <a:r>
              <a:rPr lang="en-US" sz="1200" kern="1200" dirty="0" err="1" smtClean="0">
                <a:solidFill>
                  <a:schemeClr val="tx1"/>
                </a:solidFill>
                <a:effectLst/>
                <a:latin typeface="+mn-lt"/>
                <a:ea typeface="+mn-ea"/>
                <a:cs typeface="+mn-cs"/>
              </a:rPr>
              <a:t>hóa</a:t>
            </a:r>
            <a:r>
              <a:rPr lang="en-US" sz="1200" kern="1200" dirty="0" smtClean="0">
                <a:solidFill>
                  <a:schemeClr val="tx1"/>
                </a:solidFill>
                <a:effectLst/>
                <a:latin typeface="+mn-lt"/>
                <a:ea typeface="+mn-ea"/>
                <a:cs typeface="+mn-cs"/>
              </a:rPr>
              <a:t> </a:t>
            </a:r>
            <a:r>
              <a:rPr lang="en-US" sz="1200" kern="1200" dirty="0" err="1" smtClean="0">
                <a:solidFill>
                  <a:schemeClr val="tx1"/>
                </a:solidFill>
                <a:effectLst/>
                <a:latin typeface="+mn-lt"/>
                <a:ea typeface="+mn-ea"/>
                <a:cs typeface="+mn-cs"/>
              </a:rPr>
              <a:t>trong</a:t>
            </a:r>
            <a:r>
              <a:rPr lang="en-US" sz="1200" kern="1200" dirty="0" smtClean="0">
                <a:solidFill>
                  <a:schemeClr val="tx1"/>
                </a:solidFill>
                <a:effectLst/>
                <a:latin typeface="+mn-lt"/>
                <a:ea typeface="+mn-ea"/>
                <a:cs typeface="+mn-cs"/>
              </a:rPr>
              <a:t> </a:t>
            </a:r>
            <a:r>
              <a:rPr lang="en-US" sz="1200" kern="1200" dirty="0" err="1" smtClean="0">
                <a:solidFill>
                  <a:schemeClr val="tx1"/>
                </a:solidFill>
                <a:effectLst/>
                <a:latin typeface="+mn-lt"/>
                <a:ea typeface="+mn-ea"/>
                <a:cs typeface="+mn-cs"/>
              </a:rPr>
              <a:t>một</a:t>
            </a:r>
            <a:r>
              <a:rPr lang="en-US" sz="1200" kern="1200" dirty="0" smtClean="0">
                <a:solidFill>
                  <a:schemeClr val="tx1"/>
                </a:solidFill>
                <a:effectLst/>
                <a:latin typeface="+mn-lt"/>
                <a:ea typeface="+mn-ea"/>
                <a:cs typeface="+mn-cs"/>
              </a:rPr>
              <a:t> </a:t>
            </a:r>
            <a:r>
              <a:rPr lang="en-US" sz="1200" kern="1200" dirty="0" err="1" smtClean="0">
                <a:solidFill>
                  <a:schemeClr val="tx1"/>
                </a:solidFill>
                <a:effectLst/>
                <a:latin typeface="+mn-lt"/>
                <a:ea typeface="+mn-ea"/>
                <a:cs typeface="+mn-cs"/>
              </a:rPr>
              <a:t>quá</a:t>
            </a:r>
            <a:r>
              <a:rPr lang="en-US" sz="1200" kern="1200" dirty="0" smtClean="0">
                <a:solidFill>
                  <a:schemeClr val="tx1"/>
                </a:solidFill>
                <a:effectLst/>
                <a:latin typeface="+mn-lt"/>
                <a:ea typeface="+mn-ea"/>
                <a:cs typeface="+mn-cs"/>
              </a:rPr>
              <a:t> </a:t>
            </a:r>
            <a:r>
              <a:rPr lang="en-US" sz="1200" kern="1200" dirty="0" err="1" smtClean="0">
                <a:solidFill>
                  <a:schemeClr val="tx1"/>
                </a:solidFill>
                <a:effectLst/>
                <a:latin typeface="+mn-lt"/>
                <a:ea typeface="+mn-ea"/>
                <a:cs typeface="+mn-cs"/>
              </a:rPr>
              <a:t>trình</a:t>
            </a:r>
            <a:r>
              <a:rPr lang="en-US" sz="1200" kern="1200" dirty="0" smtClean="0">
                <a:solidFill>
                  <a:schemeClr val="tx1"/>
                </a:solidFill>
                <a:effectLst/>
                <a:latin typeface="+mn-lt"/>
                <a:ea typeface="+mn-ea"/>
                <a:cs typeface="+mn-cs"/>
              </a:rPr>
              <a:t> </a:t>
            </a:r>
            <a:r>
              <a:rPr lang="en-US" sz="1200" kern="1200" dirty="0" err="1" smtClean="0">
                <a:solidFill>
                  <a:schemeClr val="tx1"/>
                </a:solidFill>
                <a:effectLst/>
                <a:latin typeface="+mn-lt"/>
                <a:ea typeface="+mn-ea"/>
                <a:cs typeface="+mn-cs"/>
              </a:rPr>
              <a:t>vận</a:t>
            </a:r>
            <a:r>
              <a:rPr lang="en-US" sz="1200" kern="1200" dirty="0" smtClean="0">
                <a:solidFill>
                  <a:schemeClr val="tx1"/>
                </a:solidFill>
                <a:effectLst/>
                <a:latin typeface="+mn-lt"/>
                <a:ea typeface="+mn-ea"/>
                <a:cs typeface="+mn-cs"/>
              </a:rPr>
              <a:t> </a:t>
            </a:r>
            <a:r>
              <a:rPr lang="en-US" sz="1200" kern="1200" dirty="0" err="1" smtClean="0">
                <a:solidFill>
                  <a:schemeClr val="tx1"/>
                </a:solidFill>
                <a:effectLst/>
                <a:latin typeface="+mn-lt"/>
                <a:ea typeface="+mn-ea"/>
                <a:cs typeface="+mn-cs"/>
              </a:rPr>
              <a:t>chuyển</a:t>
            </a:r>
            <a:r>
              <a:rPr lang="en-US" sz="1200" kern="1200" dirty="0" smtClean="0">
                <a:solidFill>
                  <a:schemeClr val="tx1"/>
                </a:solidFill>
                <a:effectLst/>
                <a:latin typeface="+mn-lt"/>
                <a:ea typeface="+mn-ea"/>
                <a:cs typeface="+mn-cs"/>
              </a:rPr>
              <a:t> </a:t>
            </a:r>
            <a:r>
              <a:rPr lang="en-US" sz="1200" kern="1200" dirty="0" err="1" smtClean="0">
                <a:solidFill>
                  <a:schemeClr val="tx1"/>
                </a:solidFill>
                <a:effectLst/>
                <a:latin typeface="+mn-lt"/>
                <a:ea typeface="+mn-ea"/>
                <a:cs typeface="+mn-cs"/>
              </a:rPr>
              <a:t>từ</a:t>
            </a:r>
            <a:r>
              <a:rPr lang="en-US" sz="1200" kern="1200" dirty="0" smtClean="0">
                <a:solidFill>
                  <a:schemeClr val="tx1"/>
                </a:solidFill>
                <a:effectLst/>
                <a:latin typeface="+mn-lt"/>
                <a:ea typeface="+mn-ea"/>
                <a:cs typeface="+mn-cs"/>
              </a:rPr>
              <a:t> </a:t>
            </a:r>
            <a:r>
              <a:rPr lang="en-US" sz="1200" kern="1200" dirty="0" err="1" smtClean="0">
                <a:solidFill>
                  <a:schemeClr val="tx1"/>
                </a:solidFill>
                <a:effectLst/>
                <a:latin typeface="+mn-lt"/>
                <a:ea typeface="+mn-ea"/>
                <a:cs typeface="+mn-cs"/>
              </a:rPr>
              <a:t>khi</a:t>
            </a:r>
            <a:r>
              <a:rPr lang="en-US" sz="1200" kern="1200" dirty="0" smtClean="0">
                <a:solidFill>
                  <a:schemeClr val="tx1"/>
                </a:solidFill>
                <a:effectLst/>
                <a:latin typeface="+mn-lt"/>
                <a:ea typeface="+mn-ea"/>
                <a:cs typeface="+mn-cs"/>
              </a:rPr>
              <a:t> </a:t>
            </a:r>
            <a:r>
              <a:rPr lang="en-US" sz="1200" kern="1200" dirty="0" err="1" smtClean="0">
                <a:solidFill>
                  <a:schemeClr val="tx1"/>
                </a:solidFill>
                <a:effectLst/>
                <a:latin typeface="+mn-lt"/>
                <a:ea typeface="+mn-ea"/>
                <a:cs typeface="+mn-cs"/>
              </a:rPr>
              <a:t>nhận</a:t>
            </a:r>
            <a:r>
              <a:rPr lang="en-US" sz="1200" kern="1200" dirty="0" smtClean="0">
                <a:solidFill>
                  <a:schemeClr val="tx1"/>
                </a:solidFill>
                <a:effectLst/>
                <a:latin typeface="+mn-lt"/>
                <a:ea typeface="+mn-ea"/>
                <a:cs typeface="+mn-cs"/>
              </a:rPr>
              <a:t> </a:t>
            </a:r>
            <a:r>
              <a:rPr lang="en-US" sz="1200" kern="1200" dirty="0" err="1" smtClean="0">
                <a:solidFill>
                  <a:schemeClr val="tx1"/>
                </a:solidFill>
                <a:effectLst/>
                <a:latin typeface="+mn-lt"/>
                <a:ea typeface="+mn-ea"/>
                <a:cs typeface="+mn-cs"/>
              </a:rPr>
              <a:t>hàng</a:t>
            </a:r>
            <a:r>
              <a:rPr lang="en-US" sz="1200" kern="1200" dirty="0" smtClean="0">
                <a:solidFill>
                  <a:schemeClr val="tx1"/>
                </a:solidFill>
                <a:effectLst/>
                <a:latin typeface="+mn-lt"/>
                <a:ea typeface="+mn-ea"/>
                <a:cs typeface="+mn-cs"/>
              </a:rPr>
              <a:t> </a:t>
            </a:r>
            <a:r>
              <a:rPr lang="en-US" sz="1200" kern="1200" dirty="0" err="1" smtClean="0">
                <a:solidFill>
                  <a:schemeClr val="tx1"/>
                </a:solidFill>
                <a:effectLst/>
                <a:latin typeface="+mn-lt"/>
                <a:ea typeface="+mn-ea"/>
                <a:cs typeface="+mn-cs"/>
              </a:rPr>
              <a:t>để</a:t>
            </a:r>
            <a:r>
              <a:rPr lang="en-US" sz="1200" kern="1200" dirty="0" smtClean="0">
                <a:solidFill>
                  <a:schemeClr val="tx1"/>
                </a:solidFill>
                <a:effectLst/>
                <a:latin typeface="+mn-lt"/>
                <a:ea typeface="+mn-ea"/>
                <a:cs typeface="+mn-cs"/>
              </a:rPr>
              <a:t> </a:t>
            </a:r>
            <a:r>
              <a:rPr lang="en-US" sz="1200" kern="1200" dirty="0" err="1" smtClean="0">
                <a:solidFill>
                  <a:schemeClr val="tx1"/>
                </a:solidFill>
                <a:effectLst/>
                <a:latin typeface="+mn-lt"/>
                <a:ea typeface="+mn-ea"/>
                <a:cs typeface="+mn-cs"/>
              </a:rPr>
              <a:t>chuyên</a:t>
            </a:r>
            <a:r>
              <a:rPr lang="en-US" sz="1200" kern="1200" dirty="0" smtClean="0">
                <a:solidFill>
                  <a:schemeClr val="tx1"/>
                </a:solidFill>
                <a:effectLst/>
                <a:latin typeface="+mn-lt"/>
                <a:ea typeface="+mn-ea"/>
                <a:cs typeface="+mn-cs"/>
              </a:rPr>
              <a:t> </a:t>
            </a:r>
            <a:r>
              <a:rPr lang="en-US" sz="1200" kern="1200" dirty="0" err="1" smtClean="0">
                <a:solidFill>
                  <a:schemeClr val="tx1"/>
                </a:solidFill>
                <a:effectLst/>
                <a:latin typeface="+mn-lt"/>
                <a:ea typeface="+mn-ea"/>
                <a:cs typeface="+mn-cs"/>
              </a:rPr>
              <a:t>chở</a:t>
            </a:r>
            <a:r>
              <a:rPr lang="en-US" sz="1200" kern="1200" dirty="0" smtClean="0">
                <a:solidFill>
                  <a:schemeClr val="tx1"/>
                </a:solidFill>
                <a:effectLst/>
                <a:latin typeface="+mn-lt"/>
                <a:ea typeface="+mn-ea"/>
                <a:cs typeface="+mn-cs"/>
              </a:rPr>
              <a:t> </a:t>
            </a:r>
            <a:r>
              <a:rPr lang="en-US" sz="1200" kern="1200" dirty="0" err="1" smtClean="0">
                <a:solidFill>
                  <a:schemeClr val="tx1"/>
                </a:solidFill>
                <a:effectLst/>
                <a:latin typeface="+mn-lt"/>
                <a:ea typeface="+mn-ea"/>
                <a:cs typeface="+mn-cs"/>
              </a:rPr>
              <a:t>cho</a:t>
            </a:r>
            <a:r>
              <a:rPr lang="en-US" sz="1200" kern="1200" dirty="0" smtClean="0">
                <a:solidFill>
                  <a:schemeClr val="tx1"/>
                </a:solidFill>
                <a:effectLst/>
                <a:latin typeface="+mn-lt"/>
                <a:ea typeface="+mn-ea"/>
                <a:cs typeface="+mn-cs"/>
              </a:rPr>
              <a:t> </a:t>
            </a:r>
            <a:r>
              <a:rPr lang="en-US" sz="1200" kern="1200" dirty="0" err="1" smtClean="0">
                <a:solidFill>
                  <a:schemeClr val="tx1"/>
                </a:solidFill>
                <a:effectLst/>
                <a:latin typeface="+mn-lt"/>
                <a:ea typeface="+mn-ea"/>
                <a:cs typeface="+mn-cs"/>
              </a:rPr>
              <a:t>tới</a:t>
            </a:r>
            <a:r>
              <a:rPr lang="en-US" sz="1200" kern="1200" dirty="0" smtClean="0">
                <a:solidFill>
                  <a:schemeClr val="tx1"/>
                </a:solidFill>
                <a:effectLst/>
                <a:latin typeface="+mn-lt"/>
                <a:ea typeface="+mn-ea"/>
                <a:cs typeface="+mn-cs"/>
              </a:rPr>
              <a:t> </a:t>
            </a:r>
            <a:r>
              <a:rPr lang="en-US" sz="1200" kern="1200" dirty="0" err="1" smtClean="0">
                <a:solidFill>
                  <a:schemeClr val="tx1"/>
                </a:solidFill>
                <a:effectLst/>
                <a:latin typeface="+mn-lt"/>
                <a:ea typeface="+mn-ea"/>
                <a:cs typeface="+mn-cs"/>
              </a:rPr>
              <a:t>khi</a:t>
            </a:r>
            <a:r>
              <a:rPr lang="en-US" sz="1200" kern="1200" dirty="0" smtClean="0">
                <a:solidFill>
                  <a:schemeClr val="tx1"/>
                </a:solidFill>
                <a:effectLst/>
                <a:latin typeface="+mn-lt"/>
                <a:ea typeface="+mn-ea"/>
                <a:cs typeface="+mn-cs"/>
              </a:rPr>
              <a:t> </a:t>
            </a:r>
            <a:r>
              <a:rPr lang="en-US" sz="1200" kern="1200" dirty="0" err="1" smtClean="0">
                <a:solidFill>
                  <a:schemeClr val="tx1"/>
                </a:solidFill>
                <a:effectLst/>
                <a:latin typeface="+mn-lt"/>
                <a:ea typeface="+mn-ea"/>
                <a:cs typeface="+mn-cs"/>
              </a:rPr>
              <a:t>giao</a:t>
            </a:r>
            <a:r>
              <a:rPr lang="en-US" sz="1200" kern="1200" dirty="0" smtClean="0">
                <a:solidFill>
                  <a:schemeClr val="tx1"/>
                </a:solidFill>
                <a:effectLst/>
                <a:latin typeface="+mn-lt"/>
                <a:ea typeface="+mn-ea"/>
                <a:cs typeface="+mn-cs"/>
              </a:rPr>
              <a:t> </a:t>
            </a:r>
            <a:r>
              <a:rPr lang="en-US" sz="1200" kern="1200" dirty="0" err="1" smtClean="0">
                <a:solidFill>
                  <a:schemeClr val="tx1"/>
                </a:solidFill>
                <a:effectLst/>
                <a:latin typeface="+mn-lt"/>
                <a:ea typeface="+mn-ea"/>
                <a:cs typeface="+mn-cs"/>
              </a:rPr>
              <a:t>xong</a:t>
            </a:r>
            <a:r>
              <a:rPr lang="en-US" sz="1200" kern="1200" dirty="0" smtClean="0">
                <a:solidFill>
                  <a:schemeClr val="tx1"/>
                </a:solidFill>
                <a:effectLst/>
                <a:latin typeface="+mn-lt"/>
                <a:ea typeface="+mn-ea"/>
                <a:cs typeface="+mn-cs"/>
              </a:rPr>
              <a:t> </a:t>
            </a:r>
            <a:r>
              <a:rPr lang="en-US" sz="1200" kern="1200" dirty="0" err="1" smtClean="0">
                <a:solidFill>
                  <a:schemeClr val="tx1"/>
                </a:solidFill>
                <a:effectLst/>
                <a:latin typeface="+mn-lt"/>
                <a:ea typeface="+mn-ea"/>
                <a:cs typeface="+mn-cs"/>
              </a:rPr>
              <a:t>hàng</a:t>
            </a:r>
            <a:r>
              <a:rPr lang="en-US" sz="1200" kern="1200" dirty="0" smtClean="0">
                <a:solidFill>
                  <a:schemeClr val="tx1"/>
                </a:solidFill>
                <a:effectLst/>
                <a:latin typeface="+mn-lt"/>
                <a:ea typeface="+mn-ea"/>
                <a:cs typeface="+mn-cs"/>
              </a:rPr>
              <a:t> </a:t>
            </a:r>
            <a:r>
              <a:rPr lang="en-US" sz="1200" kern="1200" dirty="0" err="1" smtClean="0">
                <a:solidFill>
                  <a:schemeClr val="tx1"/>
                </a:solidFill>
                <a:effectLst/>
                <a:latin typeface="+mn-lt"/>
                <a:ea typeface="+mn-ea"/>
                <a:cs typeface="+mn-cs"/>
              </a:rPr>
              <a:t>cho</a:t>
            </a:r>
            <a:r>
              <a:rPr lang="en-US" sz="1200" kern="1200" dirty="0" smtClean="0">
                <a:solidFill>
                  <a:schemeClr val="tx1"/>
                </a:solidFill>
                <a:effectLst/>
                <a:latin typeface="+mn-lt"/>
                <a:ea typeface="+mn-ea"/>
                <a:cs typeface="+mn-cs"/>
              </a:rPr>
              <a:t> </a:t>
            </a:r>
            <a:r>
              <a:rPr lang="en-US" sz="1200" kern="1200" dirty="0" err="1" smtClean="0">
                <a:solidFill>
                  <a:schemeClr val="tx1"/>
                </a:solidFill>
                <a:effectLst/>
                <a:latin typeface="+mn-lt"/>
                <a:ea typeface="+mn-ea"/>
                <a:cs typeface="+mn-cs"/>
              </a:rPr>
              <a:t>người</a:t>
            </a:r>
            <a:r>
              <a:rPr lang="en-US" sz="1200" kern="1200" dirty="0" smtClean="0">
                <a:solidFill>
                  <a:schemeClr val="tx1"/>
                </a:solidFill>
                <a:effectLst/>
                <a:latin typeface="+mn-lt"/>
                <a:ea typeface="+mn-ea"/>
                <a:cs typeface="+mn-cs"/>
              </a:rPr>
              <a:t> </a:t>
            </a:r>
            <a:r>
              <a:rPr lang="en-US" sz="1200" kern="1200" dirty="0" err="1" smtClean="0">
                <a:solidFill>
                  <a:schemeClr val="tx1"/>
                </a:solidFill>
                <a:effectLst/>
                <a:latin typeface="+mn-lt"/>
                <a:ea typeface="+mn-ea"/>
                <a:cs typeface="+mn-cs"/>
              </a:rPr>
              <a:t>nhận</a:t>
            </a:r>
            <a:r>
              <a:rPr lang="en-US" sz="1200" kern="1200" dirty="0" smtClean="0">
                <a:solidFill>
                  <a:schemeClr val="tx1"/>
                </a:solidFill>
                <a:effectLst/>
                <a:latin typeface="+mn-lt"/>
                <a:ea typeface="+mn-ea"/>
                <a:cs typeface="+mn-cs"/>
              </a:rPr>
              <a:t> </a:t>
            </a:r>
            <a:r>
              <a:rPr lang="en-US" sz="1200" kern="1200" dirty="0" err="1" smtClean="0">
                <a:solidFill>
                  <a:schemeClr val="tx1"/>
                </a:solidFill>
                <a:effectLst/>
                <a:latin typeface="+mn-lt"/>
                <a:ea typeface="+mn-ea"/>
                <a:cs typeface="+mn-cs"/>
              </a:rPr>
              <a:t>kể</a:t>
            </a:r>
            <a:r>
              <a:rPr lang="en-US" sz="1200" kern="1200" dirty="0" smtClean="0">
                <a:solidFill>
                  <a:schemeClr val="tx1"/>
                </a:solidFill>
                <a:effectLst/>
                <a:latin typeface="+mn-lt"/>
                <a:ea typeface="+mn-ea"/>
                <a:cs typeface="+mn-cs"/>
              </a:rPr>
              <a:t> </a:t>
            </a:r>
            <a:r>
              <a:rPr lang="en-US" sz="1200" kern="1200" dirty="0" err="1" smtClean="0">
                <a:solidFill>
                  <a:schemeClr val="tx1"/>
                </a:solidFill>
                <a:effectLst/>
                <a:latin typeface="+mn-lt"/>
                <a:ea typeface="+mn-ea"/>
                <a:cs typeface="+mn-cs"/>
              </a:rPr>
              <a:t>cả</a:t>
            </a:r>
            <a:r>
              <a:rPr lang="en-US" sz="1200" kern="1200" dirty="0" smtClean="0">
                <a:solidFill>
                  <a:schemeClr val="tx1"/>
                </a:solidFill>
                <a:effectLst/>
                <a:latin typeface="+mn-lt"/>
                <a:ea typeface="+mn-ea"/>
                <a:cs typeface="+mn-cs"/>
              </a:rPr>
              <a:t> </a:t>
            </a:r>
            <a:r>
              <a:rPr lang="en-US" sz="1200" kern="1200" dirty="0" err="1" smtClean="0">
                <a:solidFill>
                  <a:schemeClr val="tx1"/>
                </a:solidFill>
                <a:effectLst/>
                <a:latin typeface="+mn-lt"/>
                <a:ea typeface="+mn-ea"/>
                <a:cs typeface="+mn-cs"/>
              </a:rPr>
              <a:t>việc</a:t>
            </a:r>
            <a:r>
              <a:rPr lang="en-US" sz="1200" kern="1200" dirty="0" smtClean="0">
                <a:solidFill>
                  <a:schemeClr val="tx1"/>
                </a:solidFill>
                <a:effectLst/>
                <a:latin typeface="+mn-lt"/>
                <a:ea typeface="+mn-ea"/>
                <a:cs typeface="+mn-cs"/>
              </a:rPr>
              <a:t> </a:t>
            </a:r>
            <a:r>
              <a:rPr lang="en-US" sz="1200" kern="1200" dirty="0" err="1" smtClean="0">
                <a:solidFill>
                  <a:schemeClr val="tx1"/>
                </a:solidFill>
                <a:effectLst/>
                <a:latin typeface="+mn-lt"/>
                <a:ea typeface="+mn-ea"/>
                <a:cs typeface="+mn-cs"/>
              </a:rPr>
              <a:t>chậm</a:t>
            </a:r>
            <a:r>
              <a:rPr lang="en-US" sz="1200" kern="1200" dirty="0" smtClean="0">
                <a:solidFill>
                  <a:schemeClr val="tx1"/>
                </a:solidFill>
                <a:effectLst/>
                <a:latin typeface="+mn-lt"/>
                <a:ea typeface="+mn-ea"/>
                <a:cs typeface="+mn-cs"/>
              </a:rPr>
              <a:t> </a:t>
            </a:r>
            <a:r>
              <a:rPr lang="en-US" sz="1200" kern="1200" dirty="0" err="1" smtClean="0">
                <a:solidFill>
                  <a:schemeClr val="tx1"/>
                </a:solidFill>
                <a:effectLst/>
                <a:latin typeface="+mn-lt"/>
                <a:ea typeface="+mn-ea"/>
                <a:cs typeface="+mn-cs"/>
              </a:rPr>
              <a:t>giao</a:t>
            </a:r>
            <a:r>
              <a:rPr lang="en-US" sz="1200" kern="1200" dirty="0" smtClean="0">
                <a:solidFill>
                  <a:schemeClr val="tx1"/>
                </a:solidFill>
                <a:effectLst/>
                <a:latin typeface="+mn-lt"/>
                <a:ea typeface="+mn-ea"/>
                <a:cs typeface="+mn-cs"/>
              </a:rPr>
              <a:t> </a:t>
            </a:r>
            <a:r>
              <a:rPr lang="en-US" sz="1200" kern="1200" dirty="0" err="1" smtClean="0">
                <a:solidFill>
                  <a:schemeClr val="tx1"/>
                </a:solidFill>
                <a:effectLst/>
                <a:latin typeface="+mn-lt"/>
                <a:ea typeface="+mn-ea"/>
                <a:cs typeface="+mn-cs"/>
              </a:rPr>
              <a:t>hàng</a:t>
            </a:r>
            <a:r>
              <a:rPr lang="en-US" sz="1200" kern="1200" dirty="0" smtClean="0">
                <a:solidFill>
                  <a:schemeClr val="tx1"/>
                </a:solidFill>
                <a:effectLst/>
                <a:latin typeface="+mn-lt"/>
                <a:ea typeface="+mn-ea"/>
                <a:cs typeface="+mn-cs"/>
              </a:rPr>
              <a:t> ở </a:t>
            </a:r>
            <a:r>
              <a:rPr lang="en-US" sz="1200" kern="1200" dirty="0" err="1" smtClean="0">
                <a:solidFill>
                  <a:schemeClr val="tx1"/>
                </a:solidFill>
                <a:effectLst/>
                <a:latin typeface="+mn-lt"/>
                <a:ea typeface="+mn-ea"/>
                <a:cs typeface="+mn-cs"/>
              </a:rPr>
              <a:t>nơi</a:t>
            </a:r>
            <a:r>
              <a:rPr lang="en-US" sz="1200" kern="1200" dirty="0" smtClean="0">
                <a:solidFill>
                  <a:schemeClr val="tx1"/>
                </a:solidFill>
                <a:effectLst/>
                <a:latin typeface="+mn-lt"/>
                <a:ea typeface="+mn-ea"/>
                <a:cs typeface="+mn-cs"/>
              </a:rPr>
              <a:t> </a:t>
            </a:r>
            <a:r>
              <a:rPr lang="en-US" sz="1200" kern="1200" dirty="0" err="1" smtClean="0">
                <a:solidFill>
                  <a:schemeClr val="tx1"/>
                </a:solidFill>
                <a:effectLst/>
                <a:latin typeface="+mn-lt"/>
                <a:ea typeface="+mn-ea"/>
                <a:cs typeface="+mn-cs"/>
              </a:rPr>
              <a:t>đến</a:t>
            </a:r>
            <a:r>
              <a:rPr lang="en-US" sz="1200" kern="1200" dirty="0" smtClean="0">
                <a:solidFill>
                  <a:schemeClr val="tx1"/>
                </a:solidFill>
                <a:effectLst/>
                <a:latin typeface="+mn-lt"/>
                <a:ea typeface="+mn-ea"/>
                <a:cs typeface="+mn-cs"/>
              </a:rPr>
              <a:t>.</a:t>
            </a:r>
          </a:p>
          <a:p>
            <a:pPr marL="0" marR="0" indent="0" algn="l" defTabSz="914400" rtl="0" eaLnBrk="1" fontAlgn="auto" latinLnBrk="0" hangingPunct="1">
              <a:lnSpc>
                <a:spcPct val="100000"/>
              </a:lnSpc>
              <a:spcBef>
                <a:spcPts val="0"/>
              </a:spcBef>
              <a:spcAft>
                <a:spcPts val="0"/>
              </a:spcAft>
              <a:buClrTx/>
              <a:buSzTx/>
              <a:buFontTx/>
              <a:buNone/>
              <a:tabLst/>
              <a:defRPr/>
            </a:pPr>
            <a:r>
              <a:rPr lang="en-US" sz="1200" b="1" kern="1200" dirty="0" err="1" smtClean="0">
                <a:solidFill>
                  <a:schemeClr val="tx1"/>
                </a:solidFill>
                <a:effectLst/>
                <a:latin typeface="+mn-lt"/>
                <a:ea typeface="+mn-ea"/>
                <a:cs typeface="+mn-cs"/>
              </a:rPr>
              <a:t>Mô</a:t>
            </a:r>
            <a:r>
              <a:rPr lang="en-US" sz="1200" b="1" kern="1200" baseline="0" dirty="0" smtClean="0">
                <a:solidFill>
                  <a:schemeClr val="tx1"/>
                </a:solidFill>
                <a:effectLst/>
                <a:latin typeface="+mn-lt"/>
                <a:ea typeface="+mn-ea"/>
                <a:cs typeface="+mn-cs"/>
              </a:rPr>
              <a:t> </a:t>
            </a:r>
            <a:r>
              <a:rPr lang="en-US" sz="1200" b="1" kern="1200" baseline="0" dirty="0" err="1" smtClean="0">
                <a:solidFill>
                  <a:schemeClr val="tx1"/>
                </a:solidFill>
                <a:effectLst/>
                <a:latin typeface="+mn-lt"/>
                <a:ea typeface="+mn-ea"/>
                <a:cs typeface="+mn-cs"/>
              </a:rPr>
              <a:t>hình</a:t>
            </a:r>
            <a:r>
              <a:rPr lang="en-US" sz="1200" b="1" kern="1200" baseline="0" dirty="0" smtClean="0">
                <a:solidFill>
                  <a:schemeClr val="tx1"/>
                </a:solidFill>
                <a:effectLst/>
                <a:latin typeface="+mn-lt"/>
                <a:ea typeface="+mn-ea"/>
                <a:cs typeface="+mn-cs"/>
              </a:rPr>
              <a:t> a): </a:t>
            </a:r>
            <a:r>
              <a:rPr lang="vi-VN" sz="1200" b="1" kern="1200" baseline="0" dirty="0" smtClean="0">
                <a:solidFill>
                  <a:schemeClr val="tx1"/>
                </a:solidFill>
                <a:effectLst/>
                <a:latin typeface="+mn-lt"/>
                <a:ea typeface="+mn-ea"/>
                <a:cs typeface="+mn-cs"/>
              </a:rPr>
              <a:t>Đó là, tận dụng sức chở lớn và chi phí vận tải thấp của vận tải biển trong một chặng đường biển (từ nơi sản xuất ra rất nhiều loại sản phẩm và cần đem đi tiêu thụ) </a:t>
            </a:r>
            <a:r>
              <a:rPr lang="en-US" sz="1200" b="0" kern="1200" baseline="0" dirty="0" err="1" smtClean="0">
                <a:solidFill>
                  <a:schemeClr val="tx1"/>
                </a:solidFill>
                <a:effectLst/>
                <a:latin typeface="+mn-lt"/>
                <a:ea typeface="+mn-ea"/>
                <a:cs typeface="+mn-cs"/>
              </a:rPr>
              <a:t>kết</a:t>
            </a:r>
            <a:r>
              <a:rPr lang="en-US" sz="1200" b="0" kern="1200" baseline="0" dirty="0" smtClean="0">
                <a:solidFill>
                  <a:schemeClr val="tx1"/>
                </a:solidFill>
                <a:effectLst/>
                <a:latin typeface="+mn-lt"/>
                <a:ea typeface="+mn-ea"/>
                <a:cs typeface="+mn-cs"/>
              </a:rPr>
              <a:t> </a:t>
            </a:r>
            <a:r>
              <a:rPr lang="en-US" sz="1200" b="0" kern="1200" baseline="0" dirty="0" err="1" smtClean="0">
                <a:solidFill>
                  <a:schemeClr val="tx1"/>
                </a:solidFill>
                <a:effectLst/>
                <a:latin typeface="+mn-lt"/>
                <a:ea typeface="+mn-ea"/>
                <a:cs typeface="+mn-cs"/>
              </a:rPr>
              <a:t>hợp</a:t>
            </a:r>
            <a:r>
              <a:rPr lang="en-US" sz="1200" b="0" kern="1200" baseline="0" dirty="0" smtClean="0">
                <a:solidFill>
                  <a:schemeClr val="tx1"/>
                </a:solidFill>
                <a:effectLst/>
                <a:latin typeface="+mn-lt"/>
                <a:ea typeface="+mn-ea"/>
                <a:cs typeface="+mn-cs"/>
              </a:rPr>
              <a:t> </a:t>
            </a:r>
            <a:r>
              <a:rPr lang="en-US" sz="1200" b="0" kern="1200" baseline="0" dirty="0" err="1" smtClean="0">
                <a:solidFill>
                  <a:schemeClr val="tx1"/>
                </a:solidFill>
                <a:effectLst/>
                <a:latin typeface="+mn-lt"/>
                <a:ea typeface="+mn-ea"/>
                <a:cs typeface="+mn-cs"/>
              </a:rPr>
              <a:t>với</a:t>
            </a:r>
            <a:r>
              <a:rPr lang="vi-VN" sz="1200" b="0" kern="1200" baseline="0" dirty="0" smtClean="0">
                <a:solidFill>
                  <a:schemeClr val="tx1"/>
                </a:solidFill>
                <a:effectLst/>
                <a:latin typeface="+mn-lt"/>
                <a:ea typeface="+mn-ea"/>
                <a:cs typeface="+mn-cs"/>
              </a:rPr>
              <a:t> </a:t>
            </a:r>
            <a:r>
              <a:rPr lang="vi-VN" sz="1200" b="0" u="sng" kern="1200" baseline="0" dirty="0" smtClean="0">
                <a:solidFill>
                  <a:schemeClr val="tx1"/>
                </a:solidFill>
                <a:effectLst/>
                <a:latin typeface="+mn-lt"/>
                <a:ea typeface="+mn-ea"/>
                <a:cs typeface="+mn-cs"/>
              </a:rPr>
              <a:t>tính ưu việt về mạng lưới quốc tế rộng khắp, tốc độ nhanh của vận tải đường hàng không</a:t>
            </a:r>
            <a:r>
              <a:rPr lang="vi-VN" sz="1200" b="0" kern="1200" baseline="0" dirty="0" smtClean="0">
                <a:solidFill>
                  <a:schemeClr val="tx1"/>
                </a:solidFill>
                <a:effectLst/>
                <a:latin typeface="+mn-lt"/>
                <a:ea typeface="+mn-ea"/>
                <a:cs typeface="+mn-cs"/>
              </a:rPr>
              <a:t>.</a:t>
            </a:r>
            <a:r>
              <a:rPr lang="en-US" i="1" dirty="0" smtClean="0"/>
              <a:t> </a:t>
            </a:r>
            <a:r>
              <a:rPr lang="en-US" i="1" dirty="0" err="1" smtClean="0"/>
              <a:t>sự</a:t>
            </a:r>
            <a:r>
              <a:rPr lang="en-US" i="1" dirty="0" smtClean="0"/>
              <a:t> </a:t>
            </a:r>
            <a:r>
              <a:rPr lang="en-US" i="1" dirty="0" err="1" smtClean="0"/>
              <a:t>kết</a:t>
            </a:r>
            <a:r>
              <a:rPr lang="en-US" i="1" dirty="0" smtClean="0"/>
              <a:t> </a:t>
            </a:r>
            <a:r>
              <a:rPr lang="en-US" i="1" dirty="0" err="1" smtClean="0"/>
              <a:t>hợp</a:t>
            </a:r>
            <a:r>
              <a:rPr lang="en-US" i="1" dirty="0" smtClean="0"/>
              <a:t> </a:t>
            </a:r>
            <a:r>
              <a:rPr lang="en-US" i="1" dirty="0" err="1" smtClean="0"/>
              <a:t>của</a:t>
            </a:r>
            <a:r>
              <a:rPr lang="en-US" i="1" dirty="0" smtClean="0"/>
              <a:t> </a:t>
            </a:r>
            <a:r>
              <a:rPr lang="en-US" i="1" dirty="0" err="1" smtClean="0"/>
              <a:t>việc</a:t>
            </a:r>
            <a:r>
              <a:rPr lang="en-US" i="1" dirty="0" smtClean="0"/>
              <a:t> </a:t>
            </a:r>
            <a:r>
              <a:rPr lang="en-US" i="1" dirty="0" err="1" smtClean="0"/>
              <a:t>vận</a:t>
            </a:r>
            <a:r>
              <a:rPr lang="en-US" i="1" dirty="0" smtClean="0"/>
              <a:t> </a:t>
            </a:r>
            <a:r>
              <a:rPr lang="en-US" i="1" dirty="0" err="1" smtClean="0"/>
              <a:t>tải</a:t>
            </a:r>
            <a:r>
              <a:rPr lang="en-US" i="1" dirty="0" smtClean="0"/>
              <a:t> </a:t>
            </a:r>
            <a:r>
              <a:rPr lang="en-US" i="1" dirty="0" err="1" smtClean="0"/>
              <a:t>biển</a:t>
            </a:r>
            <a:r>
              <a:rPr lang="en-US" i="1" dirty="0" smtClean="0"/>
              <a:t> </a:t>
            </a:r>
            <a:r>
              <a:rPr lang="en-US" i="1" dirty="0" err="1" smtClean="0"/>
              <a:t>với</a:t>
            </a:r>
            <a:r>
              <a:rPr lang="en-US" i="1" dirty="0" smtClean="0"/>
              <a:t> </a:t>
            </a:r>
            <a:r>
              <a:rPr lang="en-US" i="1" dirty="0" err="1" smtClean="0"/>
              <a:t>vận</a:t>
            </a:r>
            <a:r>
              <a:rPr lang="en-US" i="1" dirty="0" smtClean="0"/>
              <a:t> </a:t>
            </a:r>
            <a:r>
              <a:rPr lang="en-US" i="1" dirty="0" err="1" smtClean="0"/>
              <a:t>tải</a:t>
            </a:r>
            <a:r>
              <a:rPr lang="en-US" i="1" dirty="0" smtClean="0"/>
              <a:t> </a:t>
            </a:r>
            <a:r>
              <a:rPr lang="en-US" i="1" dirty="0" err="1" smtClean="0"/>
              <a:t>hàng</a:t>
            </a:r>
            <a:r>
              <a:rPr lang="en-US" i="1" dirty="0" smtClean="0"/>
              <a:t> </a:t>
            </a:r>
            <a:r>
              <a:rPr lang="en-US" i="1" dirty="0" err="1" smtClean="0"/>
              <a:t>không</a:t>
            </a:r>
            <a:r>
              <a:rPr lang="en-US" i="1" dirty="0" smtClean="0"/>
              <a:t> </a:t>
            </a:r>
            <a:r>
              <a:rPr lang="en-US" i="1" dirty="0" err="1" smtClean="0"/>
              <a:t>để</a:t>
            </a:r>
            <a:r>
              <a:rPr lang="en-US" i="1" dirty="0" smtClean="0"/>
              <a:t> </a:t>
            </a:r>
            <a:r>
              <a:rPr lang="en-US" i="1" dirty="0" err="1" smtClean="0"/>
              <a:t>chuyên</a:t>
            </a:r>
            <a:r>
              <a:rPr lang="en-US" i="1" dirty="0" smtClean="0"/>
              <a:t> </a:t>
            </a:r>
            <a:r>
              <a:rPr lang="en-US" i="1" dirty="0" err="1" smtClean="0"/>
              <a:t>chở</a:t>
            </a:r>
            <a:r>
              <a:rPr lang="en-US" i="1" dirty="0" smtClean="0"/>
              <a:t> </a:t>
            </a:r>
            <a:r>
              <a:rPr lang="en-US" i="1" dirty="0" err="1" smtClean="0"/>
              <a:t>các</a:t>
            </a:r>
            <a:r>
              <a:rPr lang="en-US" i="1" dirty="0" smtClean="0"/>
              <a:t> </a:t>
            </a:r>
            <a:r>
              <a:rPr lang="en-US" i="1" dirty="0" err="1" smtClean="0"/>
              <a:t>hàng</a:t>
            </a:r>
            <a:r>
              <a:rPr lang="en-US" i="1" dirty="0" smtClean="0"/>
              <a:t> </a:t>
            </a:r>
            <a:r>
              <a:rPr lang="en-US" i="1" dirty="0" err="1" smtClean="0"/>
              <a:t>hóa</a:t>
            </a:r>
            <a:r>
              <a:rPr lang="en-US" i="1" dirty="0" smtClean="0"/>
              <a:t> </a:t>
            </a:r>
            <a:r>
              <a:rPr lang="en-US" i="1" dirty="0" err="1" smtClean="0"/>
              <a:t>là</a:t>
            </a:r>
            <a:r>
              <a:rPr lang="en-US" i="1" dirty="0" smtClean="0"/>
              <a:t> </a:t>
            </a:r>
            <a:r>
              <a:rPr lang="en-US" i="1" dirty="0" err="1" smtClean="0"/>
              <a:t>linh</a:t>
            </a:r>
            <a:r>
              <a:rPr lang="en-US" i="1" dirty="0" smtClean="0"/>
              <a:t> </a:t>
            </a:r>
            <a:r>
              <a:rPr lang="en-US" i="1" dirty="0" err="1" smtClean="0"/>
              <a:t>kiện</a:t>
            </a:r>
            <a:r>
              <a:rPr lang="en-US" i="1" dirty="0" smtClean="0"/>
              <a:t> </a:t>
            </a:r>
            <a:r>
              <a:rPr lang="en-US" i="1" dirty="0" err="1" smtClean="0"/>
              <a:t>trong</a:t>
            </a:r>
            <a:r>
              <a:rPr lang="en-US" i="1" dirty="0" smtClean="0"/>
              <a:t> </a:t>
            </a:r>
            <a:r>
              <a:rPr lang="en-US" i="1" dirty="0" err="1" smtClean="0"/>
              <a:t>ngành</a:t>
            </a:r>
            <a:r>
              <a:rPr lang="en-US" i="1" dirty="0" smtClean="0"/>
              <a:t> </a:t>
            </a:r>
            <a:r>
              <a:rPr lang="en-US" i="1" dirty="0" err="1" smtClean="0"/>
              <a:t>sản</a:t>
            </a:r>
            <a:r>
              <a:rPr lang="en-US" i="1" dirty="0" smtClean="0"/>
              <a:t> </a:t>
            </a:r>
            <a:r>
              <a:rPr lang="en-US" i="1" dirty="0" err="1" smtClean="0"/>
              <a:t>xuất</a:t>
            </a:r>
            <a:r>
              <a:rPr lang="en-US" i="1" dirty="0" smtClean="0"/>
              <a:t> ô </a:t>
            </a:r>
            <a:r>
              <a:rPr lang="en-US" i="1" dirty="0" err="1" smtClean="0"/>
              <a:t>tô</a:t>
            </a:r>
            <a:r>
              <a:rPr lang="en-US" i="1" dirty="0" smtClean="0"/>
              <a:t>, </a:t>
            </a:r>
            <a:r>
              <a:rPr lang="en-US" i="1" dirty="0" err="1" smtClean="0"/>
              <a:t>máy</a:t>
            </a:r>
            <a:r>
              <a:rPr lang="en-US" i="1" dirty="0" smtClean="0"/>
              <a:t> bay,… </a:t>
            </a:r>
            <a:r>
              <a:rPr lang="en-US" i="1" dirty="0" err="1" smtClean="0"/>
              <a:t>từ</a:t>
            </a:r>
            <a:r>
              <a:rPr lang="en-US" i="1" dirty="0" smtClean="0"/>
              <a:t> </a:t>
            </a:r>
            <a:r>
              <a:rPr lang="en-US" i="1" dirty="0" err="1" smtClean="0"/>
              <a:t>Trung</a:t>
            </a:r>
            <a:r>
              <a:rPr lang="en-US" i="1" dirty="0" smtClean="0"/>
              <a:t> </a:t>
            </a:r>
            <a:r>
              <a:rPr lang="en-US" i="1" dirty="0" err="1" smtClean="0"/>
              <a:t>quốc</a:t>
            </a:r>
            <a:r>
              <a:rPr lang="en-US" i="1" dirty="0" smtClean="0"/>
              <a:t> sang </a:t>
            </a:r>
            <a:r>
              <a:rPr lang="en-US" i="1" dirty="0" err="1" smtClean="0"/>
              <a:t>Châu</a:t>
            </a:r>
            <a:r>
              <a:rPr lang="en-US" i="1" dirty="0" smtClean="0"/>
              <a:t> </a:t>
            </a:r>
            <a:r>
              <a:rPr lang="en-US" i="1" dirty="0" err="1" smtClean="0"/>
              <a:t>âu</a:t>
            </a:r>
            <a:r>
              <a:rPr lang="en-US" i="1" dirty="0" smtClean="0"/>
              <a:t> (</a:t>
            </a:r>
            <a:r>
              <a:rPr lang="en-US" i="1" dirty="0" err="1" smtClean="0"/>
              <a:t>cảng</a:t>
            </a:r>
            <a:r>
              <a:rPr lang="en-US" i="1" baseline="0" dirty="0" smtClean="0"/>
              <a:t> </a:t>
            </a:r>
            <a:r>
              <a:rPr lang="en-US" i="1" baseline="0" dirty="0" err="1" smtClean="0"/>
              <a:t>beienr</a:t>
            </a:r>
            <a:r>
              <a:rPr lang="en-US" i="1" baseline="0" dirty="0" smtClean="0"/>
              <a:t> </a:t>
            </a:r>
            <a:r>
              <a:rPr lang="en-US" i="1" baseline="0" dirty="0" err="1" smtClean="0"/>
              <a:t>và</a:t>
            </a:r>
            <a:r>
              <a:rPr lang="en-US" i="1" baseline="0" dirty="0" smtClean="0"/>
              <a:t> </a:t>
            </a:r>
            <a:r>
              <a:rPr lang="en-US" i="1" baseline="0" dirty="0" err="1" smtClean="0"/>
              <a:t>cảng</a:t>
            </a:r>
            <a:r>
              <a:rPr lang="en-US" i="1" baseline="0" dirty="0" smtClean="0"/>
              <a:t> </a:t>
            </a:r>
            <a:r>
              <a:rPr lang="en-US" i="1" baseline="0" dirty="0" err="1" smtClean="0"/>
              <a:t>hàng</a:t>
            </a:r>
            <a:r>
              <a:rPr lang="en-US" i="1" baseline="0" dirty="0" smtClean="0"/>
              <a:t> </a:t>
            </a:r>
            <a:r>
              <a:rPr lang="en-US" i="1" baseline="0" dirty="0" err="1" smtClean="0"/>
              <a:t>không</a:t>
            </a:r>
            <a:r>
              <a:rPr lang="en-US" i="1" baseline="0" dirty="0" smtClean="0"/>
              <a:t> </a:t>
            </a:r>
            <a:r>
              <a:rPr lang="en-US" i="1" baseline="0" dirty="0" err="1" smtClean="0"/>
              <a:t>có</a:t>
            </a:r>
            <a:r>
              <a:rPr lang="en-US" i="1" baseline="0" dirty="0" smtClean="0"/>
              <a:t> </a:t>
            </a:r>
            <a:r>
              <a:rPr lang="en-US" i="1" baseline="0" dirty="0" err="1" smtClean="0"/>
              <a:t>kết</a:t>
            </a:r>
            <a:r>
              <a:rPr lang="en-US" i="1" baseline="0" dirty="0" smtClean="0"/>
              <a:t> </a:t>
            </a:r>
            <a:r>
              <a:rPr lang="en-US" i="1" baseline="0" dirty="0" err="1" smtClean="0"/>
              <a:t>nối</a:t>
            </a:r>
            <a:r>
              <a:rPr lang="en-US" i="1" baseline="0" dirty="0" smtClean="0"/>
              <a:t> </a:t>
            </a:r>
            <a:r>
              <a:rPr lang="en-US" i="1" baseline="0" dirty="0" err="1" smtClean="0"/>
              <a:t>với</a:t>
            </a:r>
            <a:r>
              <a:rPr lang="en-US" i="1" baseline="0" dirty="0" smtClean="0"/>
              <a:t> </a:t>
            </a:r>
            <a:r>
              <a:rPr lang="en-US" i="1" baseline="0" dirty="0" err="1" smtClean="0"/>
              <a:t>nhau</a:t>
            </a:r>
            <a:r>
              <a:rPr lang="en-US" i="1" baseline="0" dirty="0" smtClean="0"/>
              <a:t>)</a:t>
            </a:r>
            <a:endParaRPr lang="en-US" sz="1200" b="0" kern="1200" baseline="0" dirty="0" smtClean="0">
              <a:solidFill>
                <a:schemeClr val="tx1"/>
              </a:solidFill>
              <a:effectLst/>
              <a:latin typeface="+mn-lt"/>
              <a:ea typeface="+mn-ea"/>
              <a:cs typeface="+mn-cs"/>
            </a:endParaRPr>
          </a:p>
          <a:p>
            <a:pPr marL="0" marR="0" indent="0" algn="l" defTabSz="914400" rtl="0" eaLnBrk="1" fontAlgn="auto" latinLnBrk="0" hangingPunct="1">
              <a:lnSpc>
                <a:spcPct val="100000"/>
              </a:lnSpc>
              <a:spcBef>
                <a:spcPts val="0"/>
              </a:spcBef>
              <a:spcAft>
                <a:spcPts val="0"/>
              </a:spcAft>
              <a:buClrTx/>
              <a:buSzTx/>
              <a:buFontTx/>
              <a:buNone/>
              <a:tabLst/>
              <a:defRPr/>
            </a:pPr>
            <a:r>
              <a:rPr lang="en-US" sz="1200" b="1" kern="1200" dirty="0" err="1" smtClean="0">
                <a:solidFill>
                  <a:schemeClr val="tx1"/>
                </a:solidFill>
                <a:effectLst/>
                <a:latin typeface="+mn-lt"/>
                <a:ea typeface="+mn-ea"/>
                <a:cs typeface="+mn-cs"/>
              </a:rPr>
              <a:t>Mô</a:t>
            </a:r>
            <a:r>
              <a:rPr lang="en-US" sz="1200" b="1" kern="1200" baseline="0" dirty="0" smtClean="0">
                <a:solidFill>
                  <a:schemeClr val="tx1"/>
                </a:solidFill>
                <a:effectLst/>
                <a:latin typeface="+mn-lt"/>
                <a:ea typeface="+mn-ea"/>
                <a:cs typeface="+mn-cs"/>
              </a:rPr>
              <a:t> </a:t>
            </a:r>
            <a:r>
              <a:rPr lang="en-US" sz="1200" b="1" kern="1200" baseline="0" dirty="0" err="1" smtClean="0">
                <a:solidFill>
                  <a:schemeClr val="tx1"/>
                </a:solidFill>
                <a:effectLst/>
                <a:latin typeface="+mn-lt"/>
                <a:ea typeface="+mn-ea"/>
                <a:cs typeface="+mn-cs"/>
              </a:rPr>
              <a:t>hình</a:t>
            </a:r>
            <a:r>
              <a:rPr lang="en-US" sz="1200" b="1" kern="1200" baseline="0" dirty="0" smtClean="0">
                <a:solidFill>
                  <a:schemeClr val="tx1"/>
                </a:solidFill>
                <a:effectLst/>
                <a:latin typeface="+mn-lt"/>
                <a:ea typeface="+mn-ea"/>
                <a:cs typeface="+mn-cs"/>
              </a:rPr>
              <a:t> b) </a:t>
            </a:r>
            <a:r>
              <a:rPr lang="vi-VN" b="1" dirty="0" smtClean="0"/>
              <a:t>Hình thức này rất phổ biến khi thực hiện Express</a:t>
            </a:r>
            <a:r>
              <a:rPr lang="en-US" b="1" dirty="0" smtClean="0"/>
              <a:t> (</a:t>
            </a:r>
            <a:r>
              <a:rPr lang="en-US" b="1" dirty="0" err="1" smtClean="0"/>
              <a:t>vận</a:t>
            </a:r>
            <a:r>
              <a:rPr lang="en-US" b="1" baseline="0" dirty="0" smtClean="0"/>
              <a:t> </a:t>
            </a:r>
            <a:r>
              <a:rPr lang="en-US" b="1" baseline="0" dirty="0" err="1" smtClean="0"/>
              <a:t>chuyển</a:t>
            </a:r>
            <a:r>
              <a:rPr lang="en-US" b="1" baseline="0" dirty="0" smtClean="0"/>
              <a:t> </a:t>
            </a:r>
            <a:r>
              <a:rPr lang="en-US" b="1" baseline="0" dirty="0" err="1" smtClean="0"/>
              <a:t>bưu</a:t>
            </a:r>
            <a:r>
              <a:rPr lang="en-US" b="1" baseline="0" dirty="0" smtClean="0"/>
              <a:t> </a:t>
            </a:r>
            <a:r>
              <a:rPr lang="en-US" b="1" baseline="0" dirty="0" err="1" smtClean="0"/>
              <a:t>tín</a:t>
            </a:r>
            <a:r>
              <a:rPr lang="en-US" b="1" baseline="0" dirty="0" smtClean="0"/>
              <a:t>)</a:t>
            </a:r>
            <a:r>
              <a:rPr lang="vi-VN" b="1" dirty="0" smtClean="0"/>
              <a:t> </a:t>
            </a:r>
            <a:r>
              <a:rPr lang="vi-VN" dirty="0" smtClean="0"/>
              <a:t>những kiện hàng nhỏ, giá trị cao, cần vận tải nhanh chóng, thư tín, chứng từ quan trọng…. Trong hình thức kết hợp này, vận tải ô tô đóng vai trò là gom hàng và phân phối hàng hóa ở hai đầu còn vận tải hàng không sẽ đảm nhận khâu vận tải chặng chính nhằm rút ngắn thời gian vận chuyển và thời gian nhận/giao hàng sẽ nhanh hơn</a:t>
            </a:r>
            <a:endParaRPr lang="en-US" sz="1200" kern="1200" dirty="0" smtClean="0">
              <a:solidFill>
                <a:schemeClr val="tx1"/>
              </a:solidFill>
              <a:effectLst/>
              <a:latin typeface="+mn-lt"/>
              <a:ea typeface="+mn-ea"/>
              <a:cs typeface="+mn-cs"/>
            </a:endParaRPr>
          </a:p>
          <a:p>
            <a:r>
              <a:rPr lang="en-US" b="1" dirty="0" err="1" smtClean="0"/>
              <a:t>Mô</a:t>
            </a:r>
            <a:r>
              <a:rPr lang="en-US" b="1" baseline="0" dirty="0" smtClean="0"/>
              <a:t> </a:t>
            </a:r>
            <a:r>
              <a:rPr lang="en-US" b="1" baseline="0" dirty="0" err="1" smtClean="0"/>
              <a:t>hình</a:t>
            </a:r>
            <a:r>
              <a:rPr lang="en-US" b="1" baseline="0" dirty="0" smtClean="0"/>
              <a:t> c) : </a:t>
            </a:r>
            <a:r>
              <a:rPr lang="en-US" b="1" baseline="0" dirty="0" err="1" smtClean="0"/>
              <a:t>hàng</a:t>
            </a:r>
            <a:r>
              <a:rPr lang="en-US" b="1" baseline="0" dirty="0" smtClean="0"/>
              <a:t> </a:t>
            </a:r>
            <a:r>
              <a:rPr lang="en-US" b="1" baseline="0" dirty="0" err="1" smtClean="0"/>
              <a:t>từ</a:t>
            </a:r>
            <a:r>
              <a:rPr lang="en-US" b="1" baseline="0" dirty="0" smtClean="0"/>
              <a:t> </a:t>
            </a:r>
            <a:r>
              <a:rPr lang="en-US" b="1" baseline="0" dirty="0" err="1" smtClean="0"/>
              <a:t>cơ</a:t>
            </a:r>
            <a:r>
              <a:rPr lang="en-US" b="1" baseline="0" dirty="0" smtClean="0"/>
              <a:t> </a:t>
            </a:r>
            <a:r>
              <a:rPr lang="en-US" b="1" baseline="0" dirty="0" err="1" smtClean="0"/>
              <a:t>sở</a:t>
            </a:r>
            <a:r>
              <a:rPr lang="en-US" b="1" baseline="0" dirty="0" smtClean="0"/>
              <a:t> KHO </a:t>
            </a:r>
            <a:r>
              <a:rPr lang="en-US" b="1" baseline="0" dirty="0" err="1" smtClean="0"/>
              <a:t>người</a:t>
            </a:r>
            <a:r>
              <a:rPr lang="en-US" b="1" baseline="0" dirty="0" smtClean="0"/>
              <a:t> </a:t>
            </a:r>
            <a:r>
              <a:rPr lang="en-US" b="1" baseline="0" dirty="0" err="1" smtClean="0"/>
              <a:t>bán</a:t>
            </a:r>
            <a:r>
              <a:rPr lang="en-US" b="1" baseline="0" dirty="0" smtClean="0"/>
              <a:t> ở </a:t>
            </a:r>
            <a:r>
              <a:rPr lang="en-US" b="1" baseline="0" dirty="0" err="1" smtClean="0"/>
              <a:t>Hà</a:t>
            </a:r>
            <a:r>
              <a:rPr lang="en-US" b="1" baseline="0" dirty="0" smtClean="0"/>
              <a:t> </a:t>
            </a:r>
            <a:r>
              <a:rPr lang="en-US" b="1" baseline="0" dirty="0" err="1" smtClean="0"/>
              <a:t>nội</a:t>
            </a:r>
            <a:r>
              <a:rPr lang="en-US" b="1" baseline="0" dirty="0" smtClean="0"/>
              <a:t> </a:t>
            </a:r>
            <a:r>
              <a:rPr lang="en-US" b="1" baseline="0" dirty="0" err="1" smtClean="0"/>
              <a:t>vận</a:t>
            </a:r>
            <a:r>
              <a:rPr lang="en-US" b="1" baseline="0" dirty="0" smtClean="0"/>
              <a:t> ô </a:t>
            </a:r>
            <a:r>
              <a:rPr lang="en-US" b="1" baseline="0" dirty="0" err="1" smtClean="0"/>
              <a:t>tô</a:t>
            </a:r>
            <a:r>
              <a:rPr lang="en-US" b="1" baseline="0" dirty="0" smtClean="0"/>
              <a:t> </a:t>
            </a:r>
            <a:r>
              <a:rPr lang="en-US" b="1" baseline="0" dirty="0" err="1" smtClean="0"/>
              <a:t>ra</a:t>
            </a:r>
            <a:r>
              <a:rPr lang="en-US" b="1" baseline="0" dirty="0" smtClean="0"/>
              <a:t>  </a:t>
            </a:r>
            <a:r>
              <a:rPr lang="en-US" b="1" baseline="0" dirty="0" err="1" smtClean="0"/>
              <a:t>nhà</a:t>
            </a:r>
            <a:r>
              <a:rPr lang="en-US" b="1" baseline="0" dirty="0" smtClean="0"/>
              <a:t> </a:t>
            </a:r>
            <a:r>
              <a:rPr lang="en-US" b="1" baseline="0" dirty="0" err="1" smtClean="0"/>
              <a:t>ga</a:t>
            </a:r>
            <a:r>
              <a:rPr lang="en-US" b="1" baseline="0" dirty="0" smtClean="0"/>
              <a:t> </a:t>
            </a:r>
            <a:r>
              <a:rPr lang="en-US" b="1" baseline="0" dirty="0" err="1" smtClean="0"/>
              <a:t>đường</a:t>
            </a:r>
            <a:r>
              <a:rPr lang="en-US" b="1" baseline="0" dirty="0" smtClean="0"/>
              <a:t> </a:t>
            </a:r>
            <a:r>
              <a:rPr lang="en-US" b="1" baseline="0" dirty="0" err="1" smtClean="0"/>
              <a:t>sắt</a:t>
            </a:r>
            <a:r>
              <a:rPr lang="en-US" b="1" baseline="0" dirty="0" smtClean="0"/>
              <a:t> </a:t>
            </a:r>
            <a:r>
              <a:rPr lang="en-US" b="1" baseline="0" dirty="0" err="1" smtClean="0"/>
              <a:t>Yên</a:t>
            </a:r>
            <a:r>
              <a:rPr lang="en-US" b="1" baseline="0" dirty="0" smtClean="0"/>
              <a:t> </a:t>
            </a:r>
            <a:r>
              <a:rPr lang="en-US" b="1" baseline="0" dirty="0" err="1" smtClean="0"/>
              <a:t>Viên</a:t>
            </a:r>
            <a:r>
              <a:rPr lang="en-US" b="1" baseline="0" dirty="0" smtClean="0"/>
              <a:t> (- </a:t>
            </a:r>
            <a:r>
              <a:rPr lang="en-US" b="1" baseline="0" dirty="0" err="1" smtClean="0"/>
              <a:t>Hạ</a:t>
            </a:r>
            <a:r>
              <a:rPr lang="en-US" b="1" baseline="0" dirty="0" smtClean="0"/>
              <a:t> Long ; </a:t>
            </a:r>
            <a:r>
              <a:rPr lang="en-US" b="1" baseline="0" dirty="0" err="1" smtClean="0"/>
              <a:t>Cái</a:t>
            </a:r>
            <a:r>
              <a:rPr lang="en-US" b="1" baseline="0" dirty="0" smtClean="0"/>
              <a:t> </a:t>
            </a:r>
            <a:r>
              <a:rPr lang="en-US" b="1" baseline="0" dirty="0" err="1" smtClean="0"/>
              <a:t>Lân</a:t>
            </a:r>
            <a:r>
              <a:rPr lang="en-US" b="1" baseline="0" dirty="0" smtClean="0"/>
              <a:t>; TQ) </a:t>
            </a:r>
            <a:r>
              <a:rPr lang="en-US" b="1" baseline="0" dirty="0" smtClean="0">
                <a:sym typeface="Wingdings" panose="05000000000000000000" pitchFamily="2" charset="2"/>
              </a:rPr>
              <a:t> </a:t>
            </a:r>
            <a:r>
              <a:rPr lang="en-US" b="1" baseline="0" dirty="0" err="1" smtClean="0">
                <a:sym typeface="Wingdings" panose="05000000000000000000" pitchFamily="2" charset="2"/>
              </a:rPr>
              <a:t>đi</a:t>
            </a:r>
            <a:r>
              <a:rPr lang="en-US" b="1" baseline="0" dirty="0" smtClean="0">
                <a:sym typeface="Wingdings" panose="05000000000000000000" pitchFamily="2" charset="2"/>
              </a:rPr>
              <a:t> </a:t>
            </a:r>
            <a:r>
              <a:rPr lang="en-US" b="1" baseline="0" dirty="0" err="1" smtClean="0">
                <a:sym typeface="Wingdings" panose="05000000000000000000" pitchFamily="2" charset="2"/>
              </a:rPr>
              <a:t>đường</a:t>
            </a:r>
            <a:r>
              <a:rPr lang="en-US" b="1" baseline="0" dirty="0" smtClean="0">
                <a:sym typeface="Wingdings" panose="05000000000000000000" pitchFamily="2" charset="2"/>
              </a:rPr>
              <a:t> </a:t>
            </a:r>
            <a:r>
              <a:rPr lang="en-US" b="1" baseline="0" dirty="0" err="1" smtClean="0">
                <a:sym typeface="Wingdings" panose="05000000000000000000" pitchFamily="2" charset="2"/>
              </a:rPr>
              <a:t>sắt</a:t>
            </a:r>
            <a:r>
              <a:rPr lang="en-US" b="1" baseline="0" dirty="0" smtClean="0">
                <a:sym typeface="Wingdings" panose="05000000000000000000" pitchFamily="2" charset="2"/>
              </a:rPr>
              <a:t> XK </a:t>
            </a:r>
            <a:r>
              <a:rPr lang="en-US" b="1" baseline="0" dirty="0" err="1" smtClean="0">
                <a:sym typeface="Wingdings" panose="05000000000000000000" pitchFamily="2" charset="2"/>
              </a:rPr>
              <a:t>sáng</a:t>
            </a:r>
            <a:r>
              <a:rPr lang="en-US" b="1" baseline="0" dirty="0" smtClean="0">
                <a:sym typeface="Wingdings" panose="05000000000000000000" pitchFamily="2" charset="2"/>
              </a:rPr>
              <a:t> TQ </a:t>
            </a:r>
            <a:r>
              <a:rPr lang="en-US" b="1" baseline="0" dirty="0" err="1" smtClean="0">
                <a:sym typeface="Wingdings" panose="05000000000000000000" pitchFamily="2" charset="2"/>
              </a:rPr>
              <a:t>nhà</a:t>
            </a:r>
            <a:r>
              <a:rPr lang="en-US" b="1" baseline="0" dirty="0" smtClean="0">
                <a:sym typeface="Wingdings" panose="05000000000000000000" pitchFamily="2" charset="2"/>
              </a:rPr>
              <a:t> </a:t>
            </a:r>
            <a:r>
              <a:rPr lang="en-US" b="1" baseline="0" dirty="0" err="1" smtClean="0">
                <a:sym typeface="Wingdings" panose="05000000000000000000" pitchFamily="2" charset="2"/>
              </a:rPr>
              <a:t>ga</a:t>
            </a:r>
            <a:r>
              <a:rPr lang="en-US" b="1" baseline="0" dirty="0" smtClean="0">
                <a:sym typeface="Wingdings" panose="05000000000000000000" pitchFamily="2" charset="2"/>
              </a:rPr>
              <a:t> </a:t>
            </a:r>
            <a:r>
              <a:rPr lang="en-US" b="1" baseline="0" dirty="0" err="1" smtClean="0">
                <a:sym typeface="Wingdings" panose="05000000000000000000" pitchFamily="2" charset="2"/>
              </a:rPr>
              <a:t>hoàng</a:t>
            </a:r>
            <a:r>
              <a:rPr lang="en-US" b="1" baseline="0" dirty="0" smtClean="0">
                <a:sym typeface="Wingdings" panose="05000000000000000000" pitchFamily="2" charset="2"/>
              </a:rPr>
              <a:t> </a:t>
            </a:r>
            <a:r>
              <a:rPr lang="en-US" b="1" baseline="0" dirty="0" err="1" smtClean="0">
                <a:sym typeface="Wingdings" panose="05000000000000000000" pitchFamily="2" charset="2"/>
              </a:rPr>
              <a:t>cương</a:t>
            </a:r>
            <a:r>
              <a:rPr lang="en-US" b="1" baseline="0" dirty="0" smtClean="0">
                <a:sym typeface="Wingdings" panose="05000000000000000000" pitchFamily="2" charset="2"/>
              </a:rPr>
              <a:t> (</a:t>
            </a:r>
            <a:r>
              <a:rPr lang="vi-VN" b="1" i="0" dirty="0" smtClean="0">
                <a:sym typeface="Wingdings" panose="05000000000000000000" pitchFamily="2" charset="2"/>
              </a:rPr>
              <a:t>ga Hoàng Cương (thành phố Nam Xương, Giang Tây, Trung Quốc) </a:t>
            </a:r>
            <a:r>
              <a:rPr lang="en-US" b="1" i="0" dirty="0" smtClean="0">
                <a:sym typeface="Wingdings" panose="05000000000000000000" pitchFamily="2" charset="2"/>
              </a:rPr>
              <a:t> </a:t>
            </a:r>
            <a:r>
              <a:rPr lang="vi-VN" b="1" i="0" dirty="0" smtClean="0">
                <a:sym typeface="Wingdings" panose="05000000000000000000" pitchFamily="2" charset="2"/>
              </a:rPr>
              <a:t>ga Yên Viên (Hà Nội, Việt Nam) </a:t>
            </a:r>
            <a:r>
              <a:rPr lang="en-US" b="1" baseline="0" dirty="0" smtClean="0">
                <a:sym typeface="Wingdings" panose="05000000000000000000" pitchFamily="2" charset="2"/>
              </a:rPr>
              <a:t> </a:t>
            </a:r>
            <a:endParaRPr lang="en-US" b="1" dirty="0" smtClean="0"/>
          </a:p>
          <a:p>
            <a:r>
              <a:rPr lang="en-US" b="1" dirty="0" err="1" smtClean="0"/>
              <a:t>Mô</a:t>
            </a:r>
            <a:r>
              <a:rPr lang="en-US" b="1" baseline="0" dirty="0" smtClean="0"/>
              <a:t> </a:t>
            </a:r>
            <a:r>
              <a:rPr lang="en-US" b="1" baseline="0" dirty="0" err="1" smtClean="0"/>
              <a:t>hình</a:t>
            </a:r>
            <a:r>
              <a:rPr lang="en-US" b="1" baseline="0" dirty="0" smtClean="0"/>
              <a:t> d : </a:t>
            </a:r>
            <a:r>
              <a:rPr lang="vi-VN" dirty="0" smtClean="0"/>
              <a:t>trong cả một chuỗi vận tải đa phương thức thì có một phương thức vận tải Bộ hoặc vận tải đường sắt đi xuyên qua cả một châu lục nhằm rút ngắn quãng đường vận chuyển đường biển xuống (vì nếu vận chuyển bằng đường biển thí phải đi qua các vùng biển, các eo biển thậm chí phải đi vòng xuống cực nam của các châu lục để vận chuyển hàng hóa đến cảng đí</a:t>
            </a:r>
            <a:endParaRPr lang="en-US" dirty="0" smtClean="0"/>
          </a:p>
          <a:p>
            <a:r>
              <a:rPr lang="vi-VN" b="1" i="1" dirty="0" smtClean="0"/>
              <a:t>Ví dụ 1:</a:t>
            </a:r>
            <a:r>
              <a:rPr lang="vi-VN" b="1" dirty="0" smtClean="0"/>
              <a:t> Khai thác tuyến vận tải đa phương thức Giữa Châu Âu và Trung Đông và Viễn Đông qua lãnh thổ của Liên xô (cũ), bằng đường sắt xuyên Xibiri. Rút ngắn còn 13.000 km so với 21.000 km theo đường biển qua kênh Suez.</a:t>
            </a:r>
            <a:endParaRPr lang="en-US" b="1" dirty="0" smtClean="0"/>
          </a:p>
          <a:p>
            <a:r>
              <a:rPr lang="en-US" b="1" dirty="0" smtClean="0"/>
              <a:t>https://logistics4vn.com/van-tai-da-phuong-thuc-va-hieu-qua-dem-lai</a:t>
            </a:r>
            <a:endParaRPr lang="en-US" b="1" dirty="0"/>
          </a:p>
        </p:txBody>
      </p:sp>
      <p:sp>
        <p:nvSpPr>
          <p:cNvPr id="4" name="Slide Number Placeholder 3"/>
          <p:cNvSpPr>
            <a:spLocks noGrp="1"/>
          </p:cNvSpPr>
          <p:nvPr>
            <p:ph type="sldNum" sz="quarter" idx="10"/>
          </p:nvPr>
        </p:nvSpPr>
        <p:spPr/>
        <p:txBody>
          <a:bodyPr/>
          <a:lstStyle/>
          <a:p>
            <a:fld id="{CBE40377-7959-44A3-9E3A-A2263C614A7F}" type="slidenum">
              <a:rPr lang="en-US" smtClean="0"/>
              <a:t>21</a:t>
            </a:fld>
            <a:endParaRPr lang="en-US"/>
          </a:p>
        </p:txBody>
      </p:sp>
    </p:spTree>
    <p:extLst>
      <p:ext uri="{BB962C8B-B14F-4D97-AF65-F5344CB8AC3E}">
        <p14:creationId xmlns:p14="http://schemas.microsoft.com/office/powerpoint/2010/main" val="641102034"/>
      </p:ext>
    </p:extLst>
  </p:cSld>
  <p:clrMapOvr>
    <a:masterClrMapping/>
  </p:clrMapOvr>
</p:notes>
</file>

<file path=ppt/notesSlides/notesSlide2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sz="1200" b="0" i="0" kern="1200" dirty="0" smtClean="0">
                <a:solidFill>
                  <a:schemeClr val="tx1"/>
                </a:solidFill>
                <a:effectLst/>
                <a:latin typeface="+mn-lt"/>
                <a:ea typeface="+mn-ea"/>
                <a:cs typeface="+mn-cs"/>
              </a:rPr>
              <a:t>Hiện nay doanh </a:t>
            </a:r>
            <a:r>
              <a:rPr lang="en-US" sz="1200" b="0" i="0" kern="1200" dirty="0" err="1" smtClean="0">
                <a:solidFill>
                  <a:schemeClr val="tx1"/>
                </a:solidFill>
                <a:effectLst/>
                <a:latin typeface="+mn-lt"/>
                <a:ea typeface="+mn-ea"/>
                <a:cs typeface="+mn-cs"/>
              </a:rPr>
              <a:t>nghiệp</a:t>
            </a:r>
            <a:r>
              <a:rPr lang="en-US" sz="1200" b="0" i="0" kern="1200" dirty="0" smtClean="0">
                <a:solidFill>
                  <a:schemeClr val="tx1"/>
                </a:solidFill>
                <a:effectLst/>
                <a:latin typeface="+mn-lt"/>
                <a:ea typeface="+mn-ea"/>
                <a:cs typeface="+mn-cs"/>
              </a:rPr>
              <a:t> logistics </a:t>
            </a:r>
            <a:r>
              <a:rPr lang="en-US" sz="1200" b="0" i="0" kern="1200" dirty="0" err="1" smtClean="0">
                <a:solidFill>
                  <a:schemeClr val="tx1"/>
                </a:solidFill>
                <a:effectLst/>
                <a:latin typeface="+mn-lt"/>
                <a:ea typeface="+mn-ea"/>
                <a:cs typeface="+mn-cs"/>
              </a:rPr>
              <a:t>Việt</a:t>
            </a:r>
            <a:r>
              <a:rPr lang="en-US" sz="1200" b="0" i="0" kern="1200" dirty="0" smtClean="0">
                <a:solidFill>
                  <a:schemeClr val="tx1"/>
                </a:solidFill>
                <a:effectLst/>
                <a:latin typeface="+mn-lt"/>
                <a:ea typeface="+mn-ea"/>
                <a:cs typeface="+mn-cs"/>
              </a:rPr>
              <a:t> Nam </a:t>
            </a:r>
            <a:r>
              <a:rPr lang="en-US" sz="1200" b="0" i="0" kern="1200" dirty="0" err="1" smtClean="0">
                <a:solidFill>
                  <a:schemeClr val="tx1"/>
                </a:solidFill>
                <a:effectLst/>
                <a:latin typeface="+mn-lt"/>
                <a:ea typeface="+mn-ea"/>
                <a:cs typeface="+mn-cs"/>
              </a:rPr>
              <a:t>chúng</a:t>
            </a:r>
            <a:r>
              <a:rPr lang="en-US" sz="1200" b="0" i="0" kern="1200" dirty="0" smtClean="0">
                <a:solidFill>
                  <a:schemeClr val="tx1"/>
                </a:solidFill>
                <a:effectLst/>
                <a:latin typeface="+mn-lt"/>
                <a:ea typeface="+mn-ea"/>
                <a:cs typeface="+mn-cs"/>
              </a:rPr>
              <a:t> ta có </a:t>
            </a:r>
            <a:r>
              <a:rPr lang="en-US" sz="1200" b="0" i="0" kern="1200" dirty="0" err="1" smtClean="0">
                <a:solidFill>
                  <a:schemeClr val="tx1"/>
                </a:solidFill>
                <a:effectLst/>
                <a:latin typeface="+mn-lt"/>
                <a:ea typeface="+mn-ea"/>
                <a:cs typeface="+mn-cs"/>
              </a:rPr>
              <a:t>tới</a:t>
            </a:r>
            <a:r>
              <a:rPr lang="en-US" sz="1200" b="0" i="0" kern="1200" dirty="0" smtClean="0">
                <a:solidFill>
                  <a:schemeClr val="tx1"/>
                </a:solidFill>
                <a:effectLst/>
                <a:latin typeface="+mn-lt"/>
                <a:ea typeface="+mn-ea"/>
                <a:cs typeface="+mn-cs"/>
              </a:rPr>
              <a:t> 1.300 </a:t>
            </a:r>
            <a:r>
              <a:rPr lang="en-US" sz="1200" b="0" i="0" kern="1200" dirty="0" err="1" smtClean="0">
                <a:solidFill>
                  <a:schemeClr val="tx1"/>
                </a:solidFill>
                <a:effectLst/>
                <a:latin typeface="+mn-lt"/>
                <a:ea typeface="+mn-ea"/>
                <a:cs typeface="+mn-cs"/>
              </a:rPr>
              <a:t>đến</a:t>
            </a:r>
            <a:r>
              <a:rPr lang="en-US" sz="1200" b="0" i="0" kern="1200" dirty="0" smtClean="0">
                <a:solidFill>
                  <a:schemeClr val="tx1"/>
                </a:solidFill>
                <a:effectLst/>
                <a:latin typeface="+mn-lt"/>
                <a:ea typeface="+mn-ea"/>
                <a:cs typeface="+mn-cs"/>
              </a:rPr>
              <a:t> 1.500 doanh </a:t>
            </a:r>
            <a:r>
              <a:rPr lang="en-US" sz="1200" b="0" i="0" kern="1200" dirty="0" err="1" smtClean="0">
                <a:solidFill>
                  <a:schemeClr val="tx1"/>
                </a:solidFill>
                <a:effectLst/>
                <a:latin typeface="+mn-lt"/>
                <a:ea typeface="+mn-ea"/>
                <a:cs typeface="+mn-cs"/>
              </a:rPr>
              <a:t>nghiệp</a:t>
            </a:r>
            <a:r>
              <a:rPr lang="en-US" sz="1200" b="0" i="0" kern="1200" dirty="0" smtClean="0">
                <a:solidFill>
                  <a:schemeClr val="tx1"/>
                </a:solidFill>
                <a:effectLst/>
                <a:latin typeface="+mn-lt"/>
                <a:ea typeface="+mn-ea"/>
                <a:cs typeface="+mn-cs"/>
              </a:rPr>
              <a:t> chỉ </a:t>
            </a:r>
            <a:r>
              <a:rPr lang="en-US" sz="1200" b="0" i="0" kern="1200" dirty="0" err="1" smtClean="0">
                <a:solidFill>
                  <a:schemeClr val="tx1"/>
                </a:solidFill>
                <a:effectLst/>
                <a:latin typeface="+mn-lt"/>
                <a:ea typeface="+mn-ea"/>
                <a:cs typeface="+mn-cs"/>
              </a:rPr>
              <a:t>tính</a:t>
            </a:r>
            <a:r>
              <a:rPr lang="en-US" sz="1200" b="0" i="0" kern="1200" dirty="0" smtClean="0">
                <a:solidFill>
                  <a:schemeClr val="tx1"/>
                </a:solidFill>
                <a:effectLst/>
                <a:latin typeface="+mn-lt"/>
                <a:ea typeface="+mn-ea"/>
                <a:cs typeface="+mn-cs"/>
              </a:rPr>
              <a:t> </a:t>
            </a:r>
            <a:r>
              <a:rPr lang="en-US" sz="1200" b="0" i="0" kern="1200" dirty="0" err="1" smtClean="0">
                <a:solidFill>
                  <a:schemeClr val="tx1"/>
                </a:solidFill>
                <a:effectLst/>
                <a:latin typeface="+mn-lt"/>
                <a:ea typeface="+mn-ea"/>
                <a:cs typeface="+mn-cs"/>
              </a:rPr>
              <a:t>những</a:t>
            </a:r>
            <a:r>
              <a:rPr lang="en-US" sz="1200" b="0" i="0" kern="1200" dirty="0" smtClean="0">
                <a:solidFill>
                  <a:schemeClr val="tx1"/>
                </a:solidFill>
                <a:effectLst/>
                <a:latin typeface="+mn-lt"/>
                <a:ea typeface="+mn-ea"/>
                <a:cs typeface="+mn-cs"/>
              </a:rPr>
              <a:t> doanh </a:t>
            </a:r>
            <a:r>
              <a:rPr lang="en-US" sz="1200" b="0" i="0" kern="1200" dirty="0" err="1" smtClean="0">
                <a:solidFill>
                  <a:schemeClr val="tx1"/>
                </a:solidFill>
                <a:effectLst/>
                <a:latin typeface="+mn-lt"/>
                <a:ea typeface="+mn-ea"/>
                <a:cs typeface="+mn-cs"/>
              </a:rPr>
              <a:t>nghiệp</a:t>
            </a:r>
            <a:r>
              <a:rPr lang="en-US" sz="1200" b="0" i="0" kern="1200" dirty="0" smtClean="0">
                <a:solidFill>
                  <a:schemeClr val="tx1"/>
                </a:solidFill>
                <a:effectLst/>
                <a:latin typeface="+mn-lt"/>
                <a:ea typeface="+mn-ea"/>
                <a:cs typeface="+mn-cs"/>
              </a:rPr>
              <a:t> </a:t>
            </a:r>
            <a:r>
              <a:rPr lang="en-US" sz="1200" b="0" i="0" kern="1200" dirty="0" err="1" smtClean="0">
                <a:solidFill>
                  <a:schemeClr val="tx1"/>
                </a:solidFill>
                <a:effectLst/>
                <a:latin typeface="+mn-lt"/>
                <a:ea typeface="+mn-ea"/>
                <a:cs typeface="+mn-cs"/>
              </a:rPr>
              <a:t>thực</a:t>
            </a:r>
            <a:r>
              <a:rPr lang="en-US" sz="1200" b="0" i="0" kern="1200" dirty="0" smtClean="0">
                <a:solidFill>
                  <a:schemeClr val="tx1"/>
                </a:solidFill>
                <a:effectLst/>
                <a:latin typeface="+mn-lt"/>
                <a:ea typeface="+mn-ea"/>
                <a:cs typeface="+mn-cs"/>
              </a:rPr>
              <a:t> hiện Logistic </a:t>
            </a:r>
            <a:r>
              <a:rPr lang="en-US" sz="1200" b="0" i="0" kern="1200" dirty="0" err="1" smtClean="0">
                <a:solidFill>
                  <a:schemeClr val="tx1"/>
                </a:solidFill>
                <a:effectLst/>
                <a:latin typeface="+mn-lt"/>
                <a:ea typeface="+mn-ea"/>
                <a:cs typeface="+mn-cs"/>
              </a:rPr>
              <a:t>không</a:t>
            </a:r>
            <a:r>
              <a:rPr lang="en-US" sz="1200" b="0" i="0" kern="1200" dirty="0" smtClean="0">
                <a:solidFill>
                  <a:schemeClr val="tx1"/>
                </a:solidFill>
                <a:effectLst/>
                <a:latin typeface="+mn-lt"/>
                <a:ea typeface="+mn-ea"/>
                <a:cs typeface="+mn-cs"/>
              </a:rPr>
              <a:t> </a:t>
            </a:r>
            <a:r>
              <a:rPr lang="en-US" sz="1200" b="0" i="0" kern="1200" dirty="0" err="1" smtClean="0">
                <a:solidFill>
                  <a:schemeClr val="tx1"/>
                </a:solidFill>
                <a:effectLst/>
                <a:latin typeface="+mn-lt"/>
                <a:ea typeface="+mn-ea"/>
                <a:cs typeface="+mn-cs"/>
              </a:rPr>
              <a:t>tính</a:t>
            </a:r>
            <a:r>
              <a:rPr lang="en-US" sz="1200" b="0" i="0" kern="1200" dirty="0" smtClean="0">
                <a:solidFill>
                  <a:schemeClr val="tx1"/>
                </a:solidFill>
                <a:effectLst/>
                <a:latin typeface="+mn-lt"/>
                <a:ea typeface="+mn-ea"/>
                <a:cs typeface="+mn-cs"/>
              </a:rPr>
              <a:t> </a:t>
            </a:r>
            <a:r>
              <a:rPr lang="en-US" sz="1200" b="0" i="0" kern="1200" dirty="0" err="1" smtClean="0">
                <a:solidFill>
                  <a:schemeClr val="tx1"/>
                </a:solidFill>
                <a:effectLst/>
                <a:latin typeface="+mn-lt"/>
                <a:ea typeface="+mn-ea"/>
                <a:cs typeface="+mn-cs"/>
              </a:rPr>
              <a:t>những</a:t>
            </a:r>
            <a:r>
              <a:rPr lang="en-US" sz="1200" b="0" i="0" kern="1200" dirty="0" smtClean="0">
                <a:solidFill>
                  <a:schemeClr val="tx1"/>
                </a:solidFill>
                <a:effectLst/>
                <a:latin typeface="+mn-lt"/>
                <a:ea typeface="+mn-ea"/>
                <a:cs typeface="+mn-cs"/>
              </a:rPr>
              <a:t> doanh </a:t>
            </a:r>
            <a:r>
              <a:rPr lang="en-US" sz="1200" b="0" i="0" kern="1200" dirty="0" err="1" smtClean="0">
                <a:solidFill>
                  <a:schemeClr val="tx1"/>
                </a:solidFill>
                <a:effectLst/>
                <a:latin typeface="+mn-lt"/>
                <a:ea typeface="+mn-ea"/>
                <a:cs typeface="+mn-cs"/>
              </a:rPr>
              <a:t>nghiệp</a:t>
            </a:r>
            <a:r>
              <a:rPr lang="en-US" sz="1200" b="0" i="0" kern="1200" dirty="0" smtClean="0">
                <a:solidFill>
                  <a:schemeClr val="tx1"/>
                </a:solidFill>
                <a:effectLst/>
                <a:latin typeface="+mn-lt"/>
                <a:ea typeface="+mn-ea"/>
                <a:cs typeface="+mn-cs"/>
              </a:rPr>
              <a:t> </a:t>
            </a:r>
            <a:r>
              <a:rPr lang="en-US" sz="1200" b="0" i="0" kern="1200" dirty="0" err="1" smtClean="0">
                <a:solidFill>
                  <a:schemeClr val="tx1"/>
                </a:solidFill>
                <a:effectLst/>
                <a:latin typeface="+mn-lt"/>
                <a:ea typeface="+mn-ea"/>
                <a:cs typeface="+mn-cs"/>
              </a:rPr>
              <a:t>thực</a:t>
            </a:r>
            <a:r>
              <a:rPr lang="en-US" sz="1200" b="0" i="0" kern="1200" dirty="0" smtClean="0">
                <a:solidFill>
                  <a:schemeClr val="tx1"/>
                </a:solidFill>
                <a:effectLst/>
                <a:latin typeface="+mn-lt"/>
                <a:ea typeface="+mn-ea"/>
                <a:cs typeface="+mn-cs"/>
              </a:rPr>
              <a:t> hiện </a:t>
            </a:r>
            <a:r>
              <a:rPr lang="en-US" sz="1200" b="0" i="0" kern="1200" dirty="0" err="1" smtClean="0">
                <a:solidFill>
                  <a:schemeClr val="tx1"/>
                </a:solidFill>
                <a:effectLst/>
                <a:latin typeface="+mn-lt"/>
                <a:ea typeface="+mn-ea"/>
                <a:cs typeface="+mn-cs"/>
              </a:rPr>
              <a:t>luôn</a:t>
            </a:r>
            <a:r>
              <a:rPr lang="en-US" sz="1200" b="0" i="0" kern="1200" dirty="0" smtClean="0">
                <a:solidFill>
                  <a:schemeClr val="tx1"/>
                </a:solidFill>
                <a:effectLst/>
                <a:latin typeface="+mn-lt"/>
                <a:ea typeface="+mn-ea"/>
                <a:cs typeface="+mn-cs"/>
              </a:rPr>
              <a:t> chi </a:t>
            </a:r>
            <a:r>
              <a:rPr lang="en-US" sz="1200" b="0" i="0" kern="1200" dirty="0" err="1" smtClean="0">
                <a:solidFill>
                  <a:schemeClr val="tx1"/>
                </a:solidFill>
                <a:effectLst/>
                <a:latin typeface="+mn-lt"/>
                <a:ea typeface="+mn-ea"/>
                <a:cs typeface="+mn-cs"/>
              </a:rPr>
              <a:t>tiết</a:t>
            </a:r>
            <a:r>
              <a:rPr lang="en-US" sz="1200" b="0" i="0" kern="1200" dirty="0" smtClean="0">
                <a:solidFill>
                  <a:schemeClr val="tx1"/>
                </a:solidFill>
                <a:effectLst/>
                <a:latin typeface="+mn-lt"/>
                <a:ea typeface="+mn-ea"/>
                <a:cs typeface="+mn-cs"/>
              </a:rPr>
              <a:t> chỉ </a:t>
            </a:r>
            <a:r>
              <a:rPr lang="en-US" sz="1200" b="0" i="0" kern="1200" dirty="0" err="1" smtClean="0">
                <a:solidFill>
                  <a:schemeClr val="tx1"/>
                </a:solidFill>
                <a:effectLst/>
                <a:latin typeface="+mn-lt"/>
                <a:ea typeface="+mn-ea"/>
                <a:cs typeface="+mn-cs"/>
              </a:rPr>
              <a:t>liên</a:t>
            </a:r>
            <a:r>
              <a:rPr lang="en-US" sz="1200" b="0" i="0" kern="1200" dirty="0" smtClean="0">
                <a:solidFill>
                  <a:schemeClr val="tx1"/>
                </a:solidFill>
                <a:effectLst/>
                <a:latin typeface="+mn-lt"/>
                <a:ea typeface="+mn-ea"/>
                <a:cs typeface="+mn-cs"/>
              </a:rPr>
              <a:t> </a:t>
            </a:r>
            <a:r>
              <a:rPr lang="en-US" sz="1200" b="0" i="0" kern="1200" dirty="0" err="1" smtClean="0">
                <a:solidFill>
                  <a:schemeClr val="tx1"/>
                </a:solidFill>
                <a:effectLst/>
                <a:latin typeface="+mn-lt"/>
                <a:ea typeface="+mn-ea"/>
                <a:cs typeface="+mn-cs"/>
              </a:rPr>
              <a:t>quan</a:t>
            </a:r>
            <a:r>
              <a:rPr lang="en-US" sz="1200" b="0" i="0" kern="1200" dirty="0" smtClean="0">
                <a:solidFill>
                  <a:schemeClr val="tx1"/>
                </a:solidFill>
                <a:effectLst/>
                <a:latin typeface="+mn-lt"/>
                <a:ea typeface="+mn-ea"/>
                <a:cs typeface="+mn-cs"/>
              </a:rPr>
              <a:t> </a:t>
            </a:r>
            <a:r>
              <a:rPr lang="en-US" sz="1200" b="0" i="0" kern="1200" dirty="0" err="1" smtClean="0">
                <a:solidFill>
                  <a:schemeClr val="tx1"/>
                </a:solidFill>
                <a:effectLst/>
                <a:latin typeface="+mn-lt"/>
                <a:ea typeface="+mn-ea"/>
                <a:cs typeface="+mn-cs"/>
              </a:rPr>
              <a:t>tới</a:t>
            </a:r>
            <a:r>
              <a:rPr lang="en-US" sz="1200" b="0" i="0" kern="1200" dirty="0" smtClean="0">
                <a:solidFill>
                  <a:schemeClr val="tx1"/>
                </a:solidFill>
                <a:effectLst/>
                <a:latin typeface="+mn-lt"/>
                <a:ea typeface="+mn-ea"/>
                <a:cs typeface="+mn-cs"/>
              </a:rPr>
              <a:t> </a:t>
            </a:r>
            <a:r>
              <a:rPr lang="en-US" sz="1200" b="0" i="0" kern="1200" dirty="0" err="1" smtClean="0">
                <a:solidFill>
                  <a:schemeClr val="tx1"/>
                </a:solidFill>
                <a:effectLst/>
                <a:latin typeface="+mn-lt"/>
                <a:ea typeface="+mn-ea"/>
                <a:cs typeface="+mn-cs"/>
              </a:rPr>
              <a:t>vận</a:t>
            </a:r>
            <a:r>
              <a:rPr lang="en-US" sz="1200" b="0" i="0" kern="1200" dirty="0" smtClean="0">
                <a:solidFill>
                  <a:schemeClr val="tx1"/>
                </a:solidFill>
                <a:effectLst/>
                <a:latin typeface="+mn-lt"/>
                <a:ea typeface="+mn-ea"/>
                <a:cs typeface="+mn-cs"/>
              </a:rPr>
              <a:t> </a:t>
            </a:r>
            <a:r>
              <a:rPr lang="en-US" sz="1200" b="0" i="0" kern="1200" dirty="0" err="1" smtClean="0">
                <a:solidFill>
                  <a:schemeClr val="tx1"/>
                </a:solidFill>
                <a:effectLst/>
                <a:latin typeface="+mn-lt"/>
                <a:ea typeface="+mn-ea"/>
                <a:cs typeface="+mn-cs"/>
              </a:rPr>
              <a:t>tải</a:t>
            </a:r>
            <a:endParaRPr lang="en-US" sz="1200" b="0" i="0" kern="1200" dirty="0" smtClean="0">
              <a:solidFill>
                <a:schemeClr val="tx1"/>
              </a:solidFill>
              <a:effectLst/>
              <a:latin typeface="+mn-lt"/>
              <a:ea typeface="+mn-ea"/>
              <a:cs typeface="+mn-cs"/>
            </a:endParaRPr>
          </a:p>
          <a:p>
            <a:r>
              <a:rPr lang="vi-VN" sz="1200" b="1" i="0" kern="1200" dirty="0" smtClean="0">
                <a:solidFill>
                  <a:schemeClr val="tx1"/>
                </a:solidFill>
                <a:effectLst/>
                <a:latin typeface="+mn-lt"/>
                <a:ea typeface="+mn-ea"/>
                <a:cs typeface="+mn-cs"/>
              </a:rPr>
              <a:t>Trong đó có tới 25 doanh nghiệp Logistic là tập đoàn đa quốc </a:t>
            </a:r>
            <a:r>
              <a:rPr lang="vi-VN" sz="1200" b="0" i="0" kern="1200" dirty="0" smtClean="0">
                <a:solidFill>
                  <a:schemeClr val="tx1"/>
                </a:solidFill>
                <a:effectLst/>
                <a:latin typeface="+mn-lt"/>
                <a:ea typeface="+mn-ea"/>
                <a:cs typeface="+mn-cs"/>
              </a:rPr>
              <a:t>gia hoạt động tại Việt Nam nhưng lại chiếm tới 70 đến 80% thị phần Logistic của cả nước trong khi doanh nghiệp Việt Nam với phần lớn chỉ chiếm được 20 đến 30% doanh nghiệp Logistic hiện nay tổng chi phí vận tải của chúng ta chiếm tới 60% trong tổng chi phí Logistics</a:t>
            </a:r>
            <a:r>
              <a:rPr lang="en-US" sz="1200" b="0" i="0" kern="1200" dirty="0" smtClean="0">
                <a:solidFill>
                  <a:schemeClr val="tx1"/>
                </a:solidFill>
                <a:effectLst/>
                <a:latin typeface="+mn-lt"/>
                <a:ea typeface="+mn-ea"/>
                <a:cs typeface="+mn-cs"/>
              </a:rPr>
              <a:t> </a:t>
            </a:r>
            <a:r>
              <a:rPr lang="en-US" sz="1200" b="0" i="0" kern="1200" dirty="0" err="1" smtClean="0">
                <a:solidFill>
                  <a:schemeClr val="tx1"/>
                </a:solidFill>
                <a:effectLst/>
                <a:latin typeface="+mn-lt"/>
                <a:ea typeface="+mn-ea"/>
                <a:cs typeface="+mn-cs"/>
              </a:rPr>
              <a:t>như</a:t>
            </a:r>
            <a:r>
              <a:rPr lang="en-US" sz="1200" b="0" i="0" kern="1200" baseline="0" dirty="0" smtClean="0">
                <a:solidFill>
                  <a:schemeClr val="tx1"/>
                </a:solidFill>
                <a:effectLst/>
                <a:latin typeface="+mn-lt"/>
                <a:ea typeface="+mn-ea"/>
                <a:cs typeface="+mn-cs"/>
              </a:rPr>
              <a:t> </a:t>
            </a:r>
            <a:r>
              <a:rPr lang="en-US" sz="1200" b="0" i="0" kern="1200" baseline="0" dirty="0" err="1" smtClean="0">
                <a:solidFill>
                  <a:schemeClr val="tx1"/>
                </a:solidFill>
                <a:effectLst/>
                <a:latin typeface="+mn-lt"/>
                <a:ea typeface="+mn-ea"/>
                <a:cs typeface="+mn-cs"/>
              </a:rPr>
              <a:t>c</a:t>
            </a:r>
            <a:r>
              <a:rPr lang="en-US" sz="1200" b="1" i="0" kern="1200" baseline="0" dirty="0" err="1" smtClean="0">
                <a:solidFill>
                  <a:schemeClr val="tx1"/>
                </a:solidFill>
                <a:effectLst/>
                <a:latin typeface="+mn-lt"/>
                <a:ea typeface="+mn-ea"/>
                <a:cs typeface="+mn-cs"/>
              </a:rPr>
              <a:t>ty</a:t>
            </a:r>
            <a:r>
              <a:rPr lang="en-US" sz="1200" b="1" i="0" kern="1200" baseline="0" dirty="0" smtClean="0">
                <a:solidFill>
                  <a:schemeClr val="tx1"/>
                </a:solidFill>
                <a:effectLst/>
                <a:latin typeface="+mn-lt"/>
                <a:ea typeface="+mn-ea"/>
                <a:cs typeface="+mn-cs"/>
              </a:rPr>
              <a:t> DHL, A.P Moller Maersk, Hitachi transport system, </a:t>
            </a:r>
            <a:r>
              <a:rPr lang="en-US" sz="1200" b="1" i="0" kern="1200" baseline="0" dirty="0" err="1" smtClean="0">
                <a:solidFill>
                  <a:schemeClr val="tx1"/>
                </a:solidFill>
                <a:effectLst/>
                <a:latin typeface="+mn-lt"/>
                <a:ea typeface="+mn-ea"/>
                <a:cs typeface="+mn-cs"/>
              </a:rPr>
              <a:t>Kuehne-nagel</a:t>
            </a:r>
            <a:r>
              <a:rPr lang="en-US" sz="1200" b="1" i="0" kern="1200" baseline="0" dirty="0" smtClean="0">
                <a:solidFill>
                  <a:schemeClr val="tx1"/>
                </a:solidFill>
                <a:effectLst/>
                <a:latin typeface="+mn-lt"/>
                <a:ea typeface="+mn-ea"/>
                <a:cs typeface="+mn-cs"/>
              </a:rPr>
              <a:t> </a:t>
            </a:r>
            <a:r>
              <a:rPr lang="en-US" sz="1200" b="1" i="0" kern="1200" baseline="0" dirty="0" err="1" smtClean="0">
                <a:solidFill>
                  <a:schemeClr val="tx1"/>
                </a:solidFill>
                <a:effectLst/>
                <a:latin typeface="+mn-lt"/>
                <a:ea typeface="+mn-ea"/>
                <a:cs typeface="+mn-cs"/>
              </a:rPr>
              <a:t>của</a:t>
            </a:r>
            <a:r>
              <a:rPr lang="en-US" sz="1200" b="1" i="0" kern="1200" baseline="0" dirty="0" smtClean="0">
                <a:solidFill>
                  <a:schemeClr val="tx1"/>
                </a:solidFill>
                <a:effectLst/>
                <a:latin typeface="+mn-lt"/>
                <a:ea typeface="+mn-ea"/>
                <a:cs typeface="+mn-cs"/>
              </a:rPr>
              <a:t> </a:t>
            </a:r>
            <a:r>
              <a:rPr lang="en-US" sz="1200" b="1" i="0" kern="1200" baseline="0" dirty="0" err="1" smtClean="0">
                <a:solidFill>
                  <a:schemeClr val="tx1"/>
                </a:solidFill>
                <a:effectLst/>
                <a:latin typeface="+mn-lt"/>
                <a:ea typeface="+mn-ea"/>
                <a:cs typeface="+mn-cs"/>
              </a:rPr>
              <a:t>Đức</a:t>
            </a:r>
            <a:r>
              <a:rPr lang="en-US" sz="1200" b="1" i="0" kern="1200" baseline="0" dirty="0" smtClean="0">
                <a:solidFill>
                  <a:schemeClr val="tx1"/>
                </a:solidFill>
                <a:effectLst/>
                <a:latin typeface="+mn-lt"/>
                <a:ea typeface="+mn-ea"/>
                <a:cs typeface="+mn-cs"/>
              </a:rPr>
              <a:t>, DB </a:t>
            </a:r>
            <a:r>
              <a:rPr lang="en-US" sz="1200" b="1" i="0" kern="1200" baseline="0" dirty="0" err="1" smtClean="0">
                <a:solidFill>
                  <a:schemeClr val="tx1"/>
                </a:solidFill>
                <a:effectLst/>
                <a:latin typeface="+mn-lt"/>
                <a:ea typeface="+mn-ea"/>
                <a:cs typeface="+mn-cs"/>
              </a:rPr>
              <a:t>Schenkẻr</a:t>
            </a:r>
            <a:r>
              <a:rPr lang="en-US" sz="1200" b="1" i="0" kern="1200" baseline="0" dirty="0" smtClean="0">
                <a:solidFill>
                  <a:schemeClr val="tx1"/>
                </a:solidFill>
                <a:effectLst/>
                <a:latin typeface="+mn-lt"/>
                <a:ea typeface="+mn-ea"/>
                <a:cs typeface="+mn-cs"/>
              </a:rPr>
              <a:t>, </a:t>
            </a:r>
            <a:r>
              <a:rPr lang="en-US" sz="1200" b="1" i="0" kern="1200" baseline="0" dirty="0" err="1" smtClean="0">
                <a:solidFill>
                  <a:schemeClr val="tx1"/>
                </a:solidFill>
                <a:effectLst/>
                <a:latin typeface="+mn-lt"/>
                <a:ea typeface="+mn-ea"/>
                <a:cs typeface="+mn-cs"/>
              </a:rPr>
              <a:t>Wordwide</a:t>
            </a:r>
            <a:r>
              <a:rPr lang="en-US" sz="1200" b="1" i="0" kern="1200" baseline="0" dirty="0" smtClean="0">
                <a:solidFill>
                  <a:schemeClr val="tx1"/>
                </a:solidFill>
                <a:effectLst/>
                <a:latin typeface="+mn-lt"/>
                <a:ea typeface="+mn-ea"/>
                <a:cs typeface="+mn-cs"/>
              </a:rPr>
              <a:t> logs, Nippon Express</a:t>
            </a:r>
          </a:p>
          <a:p>
            <a:pPr marL="0" marR="0" indent="0" algn="l" defTabSz="914400" rtl="0" eaLnBrk="1" fontAlgn="auto" latinLnBrk="0" hangingPunct="1">
              <a:lnSpc>
                <a:spcPct val="100000"/>
              </a:lnSpc>
              <a:spcBef>
                <a:spcPts val="0"/>
              </a:spcBef>
              <a:spcAft>
                <a:spcPts val="0"/>
              </a:spcAft>
              <a:buClrTx/>
              <a:buSzTx/>
              <a:buFontTx/>
              <a:buNone/>
              <a:tabLst/>
              <a:defRPr/>
            </a:pPr>
            <a:r>
              <a:rPr lang="en-US" sz="1200" b="1" i="0" kern="1200" dirty="0" err="1" smtClean="0">
                <a:solidFill>
                  <a:schemeClr val="tx1"/>
                </a:solidFill>
                <a:effectLst/>
                <a:latin typeface="+mn-lt"/>
                <a:ea typeface="+mn-ea"/>
                <a:cs typeface="+mn-cs"/>
              </a:rPr>
              <a:t>Đội</a:t>
            </a:r>
            <a:r>
              <a:rPr lang="en-US" sz="1200" b="1" i="0" kern="1200" dirty="0" smtClean="0">
                <a:solidFill>
                  <a:schemeClr val="tx1"/>
                </a:solidFill>
                <a:effectLst/>
                <a:latin typeface="+mn-lt"/>
                <a:ea typeface="+mn-ea"/>
                <a:cs typeface="+mn-cs"/>
              </a:rPr>
              <a:t> </a:t>
            </a:r>
            <a:r>
              <a:rPr lang="en-US" sz="1200" b="1" i="0" kern="1200" dirty="0" err="1" smtClean="0">
                <a:solidFill>
                  <a:schemeClr val="tx1"/>
                </a:solidFill>
                <a:effectLst/>
                <a:latin typeface="+mn-lt"/>
                <a:ea typeface="+mn-ea"/>
                <a:cs typeface="+mn-cs"/>
              </a:rPr>
              <a:t>tàu</a:t>
            </a:r>
            <a:r>
              <a:rPr lang="en-US" sz="1200" b="1" i="0" kern="1200" dirty="0" smtClean="0">
                <a:solidFill>
                  <a:schemeClr val="tx1"/>
                </a:solidFill>
                <a:effectLst/>
                <a:latin typeface="+mn-lt"/>
                <a:ea typeface="+mn-ea"/>
                <a:cs typeface="+mn-cs"/>
              </a:rPr>
              <a:t> </a:t>
            </a:r>
            <a:r>
              <a:rPr lang="en-US" sz="1200" b="1" i="0" kern="1200" dirty="0" err="1" smtClean="0">
                <a:solidFill>
                  <a:schemeClr val="tx1"/>
                </a:solidFill>
                <a:effectLst/>
                <a:latin typeface="+mn-lt"/>
                <a:ea typeface="+mn-ea"/>
                <a:cs typeface="+mn-cs"/>
              </a:rPr>
              <a:t>biển</a:t>
            </a:r>
            <a:r>
              <a:rPr lang="en-US" sz="1200" b="1" i="0" kern="1200" dirty="0" smtClean="0">
                <a:solidFill>
                  <a:schemeClr val="tx1"/>
                </a:solidFill>
                <a:effectLst/>
                <a:latin typeface="+mn-lt"/>
                <a:ea typeface="+mn-ea"/>
                <a:cs typeface="+mn-cs"/>
              </a:rPr>
              <a:t> </a:t>
            </a:r>
            <a:r>
              <a:rPr lang="en-US" sz="1200" b="1" i="0" kern="1200" dirty="0" err="1" smtClean="0">
                <a:solidFill>
                  <a:schemeClr val="tx1"/>
                </a:solidFill>
                <a:effectLst/>
                <a:latin typeface="+mn-lt"/>
                <a:ea typeface="+mn-ea"/>
                <a:cs typeface="+mn-cs"/>
              </a:rPr>
              <a:t>Việt</a:t>
            </a:r>
            <a:r>
              <a:rPr lang="en-US" sz="1200" b="1" i="0" kern="1200" dirty="0" smtClean="0">
                <a:solidFill>
                  <a:schemeClr val="tx1"/>
                </a:solidFill>
                <a:effectLst/>
                <a:latin typeface="+mn-lt"/>
                <a:ea typeface="+mn-ea"/>
                <a:cs typeface="+mn-cs"/>
              </a:rPr>
              <a:t> Nam </a:t>
            </a:r>
            <a:r>
              <a:rPr lang="en-US" sz="1200" b="1" i="0" kern="1200" dirty="0" err="1" smtClean="0">
                <a:solidFill>
                  <a:schemeClr val="tx1"/>
                </a:solidFill>
                <a:effectLst/>
                <a:latin typeface="+mn-lt"/>
                <a:ea typeface="+mn-ea"/>
                <a:cs typeface="+mn-cs"/>
              </a:rPr>
              <a:t>đứng</a:t>
            </a:r>
            <a:r>
              <a:rPr lang="en-US" sz="1200" b="1" i="0" kern="1200" dirty="0" smtClean="0">
                <a:solidFill>
                  <a:schemeClr val="tx1"/>
                </a:solidFill>
                <a:effectLst/>
                <a:latin typeface="+mn-lt"/>
                <a:ea typeface="+mn-ea"/>
                <a:cs typeface="+mn-cs"/>
              </a:rPr>
              <a:t> </a:t>
            </a:r>
            <a:r>
              <a:rPr lang="en-US" sz="1200" b="1" i="0" kern="1200" dirty="0" err="1" smtClean="0">
                <a:solidFill>
                  <a:schemeClr val="tx1"/>
                </a:solidFill>
                <a:effectLst/>
                <a:latin typeface="+mn-lt"/>
                <a:ea typeface="+mn-ea"/>
                <a:cs typeface="+mn-cs"/>
              </a:rPr>
              <a:t>thứ</a:t>
            </a:r>
            <a:r>
              <a:rPr lang="en-US" sz="1200" b="1" i="0" kern="1200" dirty="0" smtClean="0">
                <a:solidFill>
                  <a:schemeClr val="tx1"/>
                </a:solidFill>
                <a:effectLst/>
                <a:latin typeface="+mn-lt"/>
                <a:ea typeface="+mn-ea"/>
                <a:cs typeface="+mn-cs"/>
              </a:rPr>
              <a:t> </a:t>
            </a:r>
            <a:r>
              <a:rPr lang="en-US" sz="1200" b="1" i="0" kern="1200" dirty="0" err="1" smtClean="0">
                <a:solidFill>
                  <a:schemeClr val="tx1"/>
                </a:solidFill>
                <a:effectLst/>
                <a:latin typeface="+mn-lt"/>
                <a:ea typeface="+mn-ea"/>
                <a:cs typeface="+mn-cs"/>
              </a:rPr>
              <a:t>mấy</a:t>
            </a:r>
            <a:r>
              <a:rPr lang="en-US" sz="1200" b="1" i="0" kern="1200" dirty="0" smtClean="0">
                <a:solidFill>
                  <a:schemeClr val="tx1"/>
                </a:solidFill>
                <a:effectLst/>
                <a:latin typeface="+mn-lt"/>
                <a:ea typeface="+mn-ea"/>
                <a:cs typeface="+mn-cs"/>
              </a:rPr>
              <a:t> ở </a:t>
            </a:r>
            <a:r>
              <a:rPr lang="en-US" sz="1200" b="1" i="0" kern="1200" dirty="0" err="1" smtClean="0">
                <a:solidFill>
                  <a:schemeClr val="tx1"/>
                </a:solidFill>
                <a:effectLst/>
                <a:latin typeface="+mn-lt"/>
                <a:ea typeface="+mn-ea"/>
                <a:cs typeface="+mn-cs"/>
              </a:rPr>
              <a:t>Đông</a:t>
            </a:r>
            <a:r>
              <a:rPr lang="en-US" sz="1200" b="1" i="0" kern="1200" dirty="0" smtClean="0">
                <a:solidFill>
                  <a:schemeClr val="tx1"/>
                </a:solidFill>
                <a:effectLst/>
                <a:latin typeface="+mn-lt"/>
                <a:ea typeface="+mn-ea"/>
                <a:cs typeface="+mn-cs"/>
              </a:rPr>
              <a:t> Nam Á </a:t>
            </a:r>
            <a:r>
              <a:rPr lang="en-US" sz="1200" b="1" i="0" kern="1200" dirty="0" err="1" smtClean="0">
                <a:solidFill>
                  <a:schemeClr val="tx1"/>
                </a:solidFill>
                <a:effectLst/>
                <a:latin typeface="+mn-lt"/>
                <a:ea typeface="+mn-ea"/>
                <a:cs typeface="+mn-cs"/>
              </a:rPr>
              <a:t>và</a:t>
            </a:r>
            <a:r>
              <a:rPr lang="en-US" sz="1200" b="1" i="0" kern="1200" dirty="0" smtClean="0">
                <a:solidFill>
                  <a:schemeClr val="tx1"/>
                </a:solidFill>
                <a:effectLst/>
                <a:latin typeface="+mn-lt"/>
                <a:ea typeface="+mn-ea"/>
                <a:cs typeface="+mn-cs"/>
              </a:rPr>
              <a:t> </a:t>
            </a:r>
            <a:r>
              <a:rPr lang="en-US" sz="1200" b="1" i="0" kern="1200" dirty="0" err="1" smtClean="0">
                <a:solidFill>
                  <a:schemeClr val="tx1"/>
                </a:solidFill>
                <a:effectLst/>
                <a:latin typeface="+mn-lt"/>
                <a:ea typeface="+mn-ea"/>
                <a:cs typeface="+mn-cs"/>
              </a:rPr>
              <a:t>đứng</a:t>
            </a:r>
            <a:r>
              <a:rPr lang="en-US" sz="1200" b="1" i="0" kern="1200" dirty="0" smtClean="0">
                <a:solidFill>
                  <a:schemeClr val="tx1"/>
                </a:solidFill>
                <a:effectLst/>
                <a:latin typeface="+mn-lt"/>
                <a:ea typeface="+mn-ea"/>
                <a:cs typeface="+mn-cs"/>
              </a:rPr>
              <a:t> </a:t>
            </a:r>
            <a:r>
              <a:rPr lang="en-US" sz="1200" b="1" i="0" kern="1200" dirty="0" err="1" smtClean="0">
                <a:solidFill>
                  <a:schemeClr val="tx1"/>
                </a:solidFill>
                <a:effectLst/>
                <a:latin typeface="+mn-lt"/>
                <a:ea typeface="+mn-ea"/>
                <a:cs typeface="+mn-cs"/>
              </a:rPr>
              <a:t>thứ</a:t>
            </a:r>
            <a:r>
              <a:rPr lang="en-US" sz="1200" b="1" i="0" kern="1200" dirty="0" smtClean="0">
                <a:solidFill>
                  <a:schemeClr val="tx1"/>
                </a:solidFill>
                <a:effectLst/>
                <a:latin typeface="+mn-lt"/>
                <a:ea typeface="+mn-ea"/>
                <a:cs typeface="+mn-cs"/>
              </a:rPr>
              <a:t> 30 </a:t>
            </a:r>
            <a:r>
              <a:rPr lang="en-US" sz="1200" b="1" i="0" kern="1200" dirty="0" err="1" smtClean="0">
                <a:solidFill>
                  <a:schemeClr val="tx1"/>
                </a:solidFill>
                <a:effectLst/>
                <a:latin typeface="+mn-lt"/>
                <a:ea typeface="+mn-ea"/>
                <a:cs typeface="+mn-cs"/>
              </a:rPr>
              <a:t>trên</a:t>
            </a:r>
            <a:r>
              <a:rPr lang="en-US" sz="1200" b="1" i="0" kern="1200" dirty="0" smtClean="0">
                <a:solidFill>
                  <a:schemeClr val="tx1"/>
                </a:solidFill>
                <a:effectLst/>
                <a:latin typeface="+mn-lt"/>
                <a:ea typeface="+mn-ea"/>
                <a:cs typeface="+mn-cs"/>
              </a:rPr>
              <a:t> </a:t>
            </a:r>
            <a:r>
              <a:rPr lang="en-US" sz="1200" b="1" i="0" kern="1200" dirty="0" err="1" smtClean="0">
                <a:solidFill>
                  <a:schemeClr val="tx1"/>
                </a:solidFill>
                <a:effectLst/>
                <a:latin typeface="+mn-lt"/>
                <a:ea typeface="+mn-ea"/>
                <a:cs typeface="+mn-cs"/>
              </a:rPr>
              <a:t>thế</a:t>
            </a:r>
            <a:r>
              <a:rPr lang="en-US" sz="1200" b="1" i="0" kern="1200" dirty="0" smtClean="0">
                <a:solidFill>
                  <a:schemeClr val="tx1"/>
                </a:solidFill>
                <a:effectLst/>
                <a:latin typeface="+mn-lt"/>
                <a:ea typeface="+mn-ea"/>
                <a:cs typeface="+mn-cs"/>
              </a:rPr>
              <a:t> giới </a:t>
            </a:r>
            <a:r>
              <a:rPr lang="en-US" sz="1200" b="0" i="0" kern="1200" dirty="0" smtClean="0">
                <a:solidFill>
                  <a:schemeClr val="tx1"/>
                </a:solidFill>
                <a:effectLst/>
                <a:latin typeface="+mn-lt"/>
                <a:ea typeface="+mn-ea"/>
                <a:cs typeface="+mn-cs"/>
              </a:rPr>
              <a:t>=&gt; Về </a:t>
            </a:r>
            <a:r>
              <a:rPr lang="en-US" sz="1200" b="0" i="0" kern="1200" dirty="0" err="1" smtClean="0">
                <a:solidFill>
                  <a:schemeClr val="tx1"/>
                </a:solidFill>
                <a:effectLst/>
                <a:latin typeface="+mn-lt"/>
                <a:ea typeface="+mn-ea"/>
                <a:cs typeface="+mn-cs"/>
              </a:rPr>
              <a:t>vận</a:t>
            </a:r>
            <a:r>
              <a:rPr lang="en-US" sz="1200" b="0" i="0" kern="1200" dirty="0" smtClean="0">
                <a:solidFill>
                  <a:schemeClr val="tx1"/>
                </a:solidFill>
                <a:effectLst/>
                <a:latin typeface="+mn-lt"/>
                <a:ea typeface="+mn-ea"/>
                <a:cs typeface="+mn-cs"/>
              </a:rPr>
              <a:t> </a:t>
            </a:r>
            <a:r>
              <a:rPr lang="en-US" sz="1200" b="0" i="0" kern="1200" dirty="0" err="1" smtClean="0">
                <a:solidFill>
                  <a:schemeClr val="tx1"/>
                </a:solidFill>
                <a:effectLst/>
                <a:latin typeface="+mn-lt"/>
                <a:ea typeface="+mn-ea"/>
                <a:cs typeface="+mn-cs"/>
              </a:rPr>
              <a:t>tải</a:t>
            </a:r>
            <a:r>
              <a:rPr lang="en-US" sz="1200" b="0" i="0" kern="1200" dirty="0" smtClean="0">
                <a:solidFill>
                  <a:schemeClr val="tx1"/>
                </a:solidFill>
                <a:effectLst/>
                <a:latin typeface="+mn-lt"/>
                <a:ea typeface="+mn-ea"/>
                <a:cs typeface="+mn-cs"/>
              </a:rPr>
              <a:t> </a:t>
            </a:r>
            <a:r>
              <a:rPr lang="en-US" sz="1200" b="0" i="0" kern="1200" dirty="0" err="1" smtClean="0">
                <a:solidFill>
                  <a:schemeClr val="tx1"/>
                </a:solidFill>
                <a:effectLst/>
                <a:latin typeface="+mn-lt"/>
                <a:ea typeface="+mn-ea"/>
                <a:cs typeface="+mn-cs"/>
              </a:rPr>
              <a:t>biển</a:t>
            </a:r>
            <a:r>
              <a:rPr lang="en-US" sz="1200" b="0" i="0" kern="1200" dirty="0" smtClean="0">
                <a:solidFill>
                  <a:schemeClr val="tx1"/>
                </a:solidFill>
                <a:effectLst/>
                <a:latin typeface="+mn-lt"/>
                <a:ea typeface="+mn-ea"/>
                <a:cs typeface="+mn-cs"/>
              </a:rPr>
              <a:t>, </a:t>
            </a:r>
            <a:r>
              <a:rPr lang="en-US" sz="1200" b="0" i="0" kern="1200" dirty="0" err="1" smtClean="0">
                <a:solidFill>
                  <a:schemeClr val="tx1"/>
                </a:solidFill>
                <a:effectLst/>
                <a:latin typeface="+mn-lt"/>
                <a:ea typeface="+mn-ea"/>
                <a:cs typeface="+mn-cs"/>
              </a:rPr>
              <a:t>tính</a:t>
            </a:r>
            <a:r>
              <a:rPr lang="en-US" sz="1200" b="0" i="0" kern="1200" dirty="0" smtClean="0">
                <a:solidFill>
                  <a:schemeClr val="tx1"/>
                </a:solidFill>
                <a:effectLst/>
                <a:latin typeface="+mn-lt"/>
                <a:ea typeface="+mn-ea"/>
                <a:cs typeface="+mn-cs"/>
              </a:rPr>
              <a:t> </a:t>
            </a:r>
            <a:r>
              <a:rPr lang="en-US" sz="1200" b="0" i="0" kern="1200" dirty="0" err="1" smtClean="0">
                <a:solidFill>
                  <a:schemeClr val="tx1"/>
                </a:solidFill>
                <a:effectLst/>
                <a:latin typeface="+mn-lt"/>
                <a:ea typeface="+mn-ea"/>
                <a:cs typeface="+mn-cs"/>
              </a:rPr>
              <a:t>đến</a:t>
            </a:r>
            <a:r>
              <a:rPr lang="en-US" sz="1200" b="0" i="0" kern="1200" dirty="0" smtClean="0">
                <a:solidFill>
                  <a:schemeClr val="tx1"/>
                </a:solidFill>
                <a:effectLst/>
                <a:latin typeface="+mn-lt"/>
                <a:ea typeface="+mn-ea"/>
                <a:cs typeface="+mn-cs"/>
              </a:rPr>
              <a:t> tháng 6/2019, </a:t>
            </a:r>
            <a:r>
              <a:rPr lang="en-US" sz="1200" b="0" i="0" kern="1200" dirty="0" err="1" smtClean="0">
                <a:solidFill>
                  <a:schemeClr val="tx1"/>
                </a:solidFill>
                <a:effectLst/>
                <a:latin typeface="+mn-lt"/>
                <a:ea typeface="+mn-ea"/>
                <a:cs typeface="+mn-cs"/>
              </a:rPr>
              <a:t>đội</a:t>
            </a:r>
            <a:r>
              <a:rPr lang="en-US" sz="1200" b="0" i="0" kern="1200" dirty="0" smtClean="0">
                <a:solidFill>
                  <a:schemeClr val="tx1"/>
                </a:solidFill>
                <a:effectLst/>
                <a:latin typeface="+mn-lt"/>
                <a:ea typeface="+mn-ea"/>
                <a:cs typeface="+mn-cs"/>
              </a:rPr>
              <a:t> </a:t>
            </a:r>
            <a:r>
              <a:rPr lang="en-US" sz="1200" b="0" i="0" kern="1200" dirty="0" err="1" smtClean="0">
                <a:solidFill>
                  <a:schemeClr val="tx1"/>
                </a:solidFill>
                <a:effectLst/>
                <a:latin typeface="+mn-lt"/>
                <a:ea typeface="+mn-ea"/>
                <a:cs typeface="+mn-cs"/>
              </a:rPr>
              <a:t>tàu</a:t>
            </a:r>
            <a:r>
              <a:rPr lang="en-US" sz="1200" b="0" i="0" kern="1200" dirty="0" smtClean="0">
                <a:solidFill>
                  <a:schemeClr val="tx1"/>
                </a:solidFill>
                <a:effectLst/>
                <a:latin typeface="+mn-lt"/>
                <a:ea typeface="+mn-ea"/>
                <a:cs typeface="+mn-cs"/>
              </a:rPr>
              <a:t> </a:t>
            </a:r>
            <a:r>
              <a:rPr lang="en-US" sz="1200" b="0" i="0" kern="1200" dirty="0" err="1" smtClean="0">
                <a:solidFill>
                  <a:schemeClr val="tx1"/>
                </a:solidFill>
                <a:effectLst/>
                <a:latin typeface="+mn-lt"/>
                <a:ea typeface="+mn-ea"/>
                <a:cs typeface="+mn-cs"/>
              </a:rPr>
              <a:t>biển</a:t>
            </a:r>
            <a:r>
              <a:rPr lang="en-US" sz="1200" b="0" i="0" kern="1200" dirty="0" smtClean="0">
                <a:solidFill>
                  <a:schemeClr val="tx1"/>
                </a:solidFill>
                <a:effectLst/>
                <a:latin typeface="+mn-lt"/>
                <a:ea typeface="+mn-ea"/>
                <a:cs typeface="+mn-cs"/>
              </a:rPr>
              <a:t> </a:t>
            </a:r>
            <a:r>
              <a:rPr lang="en-US" sz="1200" b="0" i="0" kern="1200" dirty="0" err="1" smtClean="0">
                <a:solidFill>
                  <a:schemeClr val="tx1"/>
                </a:solidFill>
                <a:effectLst/>
                <a:latin typeface="+mn-lt"/>
                <a:ea typeface="+mn-ea"/>
                <a:cs typeface="+mn-cs"/>
              </a:rPr>
              <a:t>Việt</a:t>
            </a:r>
            <a:r>
              <a:rPr lang="en-US" sz="1200" b="0" i="0" kern="1200" dirty="0" smtClean="0">
                <a:solidFill>
                  <a:schemeClr val="tx1"/>
                </a:solidFill>
                <a:effectLst/>
                <a:latin typeface="+mn-lt"/>
                <a:ea typeface="+mn-ea"/>
                <a:cs typeface="+mn-cs"/>
              </a:rPr>
              <a:t> Nam có 1.568 </a:t>
            </a:r>
            <a:r>
              <a:rPr lang="en-US" sz="1200" b="0" i="0" kern="1200" dirty="0" err="1" smtClean="0">
                <a:solidFill>
                  <a:schemeClr val="tx1"/>
                </a:solidFill>
                <a:effectLst/>
                <a:latin typeface="+mn-lt"/>
                <a:ea typeface="+mn-ea"/>
                <a:cs typeface="+mn-cs"/>
              </a:rPr>
              <a:t>tàu</a:t>
            </a:r>
            <a:r>
              <a:rPr lang="en-US" sz="1200" b="0" i="0" kern="1200" dirty="0" smtClean="0">
                <a:solidFill>
                  <a:schemeClr val="tx1"/>
                </a:solidFill>
                <a:effectLst/>
                <a:latin typeface="+mn-lt"/>
                <a:ea typeface="+mn-ea"/>
                <a:cs typeface="+mn-cs"/>
              </a:rPr>
              <a:t> </a:t>
            </a:r>
            <a:r>
              <a:rPr lang="en-US" sz="1200" b="0" i="0" kern="1200" dirty="0" err="1" smtClean="0">
                <a:solidFill>
                  <a:schemeClr val="tx1"/>
                </a:solidFill>
                <a:effectLst/>
                <a:latin typeface="+mn-lt"/>
                <a:ea typeface="+mn-ea"/>
                <a:cs typeface="+mn-cs"/>
              </a:rPr>
              <a:t>với</a:t>
            </a:r>
            <a:r>
              <a:rPr lang="en-US" sz="1200" b="0" i="0" kern="1200" dirty="0" smtClean="0">
                <a:solidFill>
                  <a:schemeClr val="tx1"/>
                </a:solidFill>
                <a:effectLst/>
                <a:latin typeface="+mn-lt"/>
                <a:ea typeface="+mn-ea"/>
                <a:cs typeface="+mn-cs"/>
              </a:rPr>
              <a:t> tổng dung </a:t>
            </a:r>
            <a:r>
              <a:rPr lang="en-US" sz="1200" b="0" i="0" kern="1200" dirty="0" err="1" smtClean="0">
                <a:solidFill>
                  <a:schemeClr val="tx1"/>
                </a:solidFill>
                <a:effectLst/>
                <a:latin typeface="+mn-lt"/>
                <a:ea typeface="+mn-ea"/>
                <a:cs typeface="+mn-cs"/>
              </a:rPr>
              <a:t>tích</a:t>
            </a:r>
            <a:r>
              <a:rPr lang="en-US" sz="1200" b="0" i="0" kern="1200" dirty="0" smtClean="0">
                <a:solidFill>
                  <a:schemeClr val="tx1"/>
                </a:solidFill>
                <a:effectLst/>
                <a:latin typeface="+mn-lt"/>
                <a:ea typeface="+mn-ea"/>
                <a:cs typeface="+mn-cs"/>
              </a:rPr>
              <a:t> </a:t>
            </a:r>
            <a:r>
              <a:rPr lang="en-US" sz="1200" b="0" i="0" kern="1200" dirty="0" err="1" smtClean="0">
                <a:solidFill>
                  <a:schemeClr val="tx1"/>
                </a:solidFill>
                <a:effectLst/>
                <a:latin typeface="+mn-lt"/>
                <a:ea typeface="+mn-ea"/>
                <a:cs typeface="+mn-cs"/>
              </a:rPr>
              <a:t>khoảng</a:t>
            </a:r>
            <a:r>
              <a:rPr lang="en-US" sz="1200" b="0" i="0" kern="1200" dirty="0" smtClean="0">
                <a:solidFill>
                  <a:schemeClr val="tx1"/>
                </a:solidFill>
                <a:effectLst/>
                <a:latin typeface="+mn-lt"/>
                <a:ea typeface="+mn-ea"/>
                <a:cs typeface="+mn-cs"/>
              </a:rPr>
              <a:t> 4,8 </a:t>
            </a:r>
            <a:r>
              <a:rPr lang="en-US" sz="1200" b="0" i="0" kern="1200" dirty="0" err="1" smtClean="0">
                <a:solidFill>
                  <a:schemeClr val="tx1"/>
                </a:solidFill>
                <a:effectLst/>
                <a:latin typeface="+mn-lt"/>
                <a:ea typeface="+mn-ea"/>
                <a:cs typeface="+mn-cs"/>
              </a:rPr>
              <a:t>triệu</a:t>
            </a:r>
            <a:r>
              <a:rPr lang="en-US" sz="1200" b="0" i="0" kern="1200" dirty="0" smtClean="0">
                <a:solidFill>
                  <a:schemeClr val="tx1"/>
                </a:solidFill>
                <a:effectLst/>
                <a:latin typeface="+mn-lt"/>
                <a:ea typeface="+mn-ea"/>
                <a:cs typeface="+mn-cs"/>
              </a:rPr>
              <a:t> GT, tổng </a:t>
            </a:r>
            <a:r>
              <a:rPr lang="en-US" sz="1200" b="0" i="0" kern="1200" dirty="0" err="1" smtClean="0">
                <a:solidFill>
                  <a:schemeClr val="tx1"/>
                </a:solidFill>
                <a:effectLst/>
                <a:latin typeface="+mn-lt"/>
                <a:ea typeface="+mn-ea"/>
                <a:cs typeface="+mn-cs"/>
              </a:rPr>
              <a:t>trọng</a:t>
            </a:r>
            <a:r>
              <a:rPr lang="en-US" sz="1200" b="0" i="0" kern="1200" dirty="0" smtClean="0">
                <a:solidFill>
                  <a:schemeClr val="tx1"/>
                </a:solidFill>
                <a:effectLst/>
                <a:latin typeface="+mn-lt"/>
                <a:ea typeface="+mn-ea"/>
                <a:cs typeface="+mn-cs"/>
              </a:rPr>
              <a:t> </a:t>
            </a:r>
            <a:r>
              <a:rPr lang="en-US" sz="1200" b="0" i="0" kern="1200" dirty="0" err="1" smtClean="0">
                <a:solidFill>
                  <a:schemeClr val="tx1"/>
                </a:solidFill>
                <a:effectLst/>
                <a:latin typeface="+mn-lt"/>
                <a:ea typeface="+mn-ea"/>
                <a:cs typeface="+mn-cs"/>
              </a:rPr>
              <a:t>tải</a:t>
            </a:r>
            <a:r>
              <a:rPr lang="en-US" sz="1200" b="0" i="0" kern="1200" dirty="0" smtClean="0">
                <a:solidFill>
                  <a:schemeClr val="tx1"/>
                </a:solidFill>
                <a:effectLst/>
                <a:latin typeface="+mn-lt"/>
                <a:ea typeface="+mn-ea"/>
                <a:cs typeface="+mn-cs"/>
              </a:rPr>
              <a:t> </a:t>
            </a:r>
            <a:r>
              <a:rPr lang="en-US" sz="1200" b="0" i="0" kern="1200" dirty="0" err="1" smtClean="0">
                <a:solidFill>
                  <a:schemeClr val="tx1"/>
                </a:solidFill>
                <a:effectLst/>
                <a:latin typeface="+mn-lt"/>
                <a:ea typeface="+mn-ea"/>
                <a:cs typeface="+mn-cs"/>
              </a:rPr>
              <a:t>khoảng</a:t>
            </a:r>
            <a:r>
              <a:rPr lang="en-US" sz="1200" b="0" i="0" kern="1200" dirty="0" smtClean="0">
                <a:solidFill>
                  <a:schemeClr val="tx1"/>
                </a:solidFill>
                <a:effectLst/>
                <a:latin typeface="+mn-lt"/>
                <a:ea typeface="+mn-ea"/>
                <a:cs typeface="+mn-cs"/>
              </a:rPr>
              <a:t> 7,8 </a:t>
            </a:r>
            <a:r>
              <a:rPr lang="en-US" sz="1200" b="0" i="0" kern="1200" dirty="0" err="1" smtClean="0">
                <a:solidFill>
                  <a:schemeClr val="tx1"/>
                </a:solidFill>
                <a:effectLst/>
                <a:latin typeface="+mn-lt"/>
                <a:ea typeface="+mn-ea"/>
                <a:cs typeface="+mn-cs"/>
              </a:rPr>
              <a:t>triệu</a:t>
            </a:r>
            <a:r>
              <a:rPr lang="en-US" sz="1200" b="0" i="0" kern="1200" dirty="0" smtClean="0">
                <a:solidFill>
                  <a:schemeClr val="tx1"/>
                </a:solidFill>
                <a:effectLst/>
                <a:latin typeface="+mn-lt"/>
                <a:ea typeface="+mn-ea"/>
                <a:cs typeface="+mn-cs"/>
              </a:rPr>
              <a:t> DWT</a:t>
            </a:r>
          </a:p>
          <a:p>
            <a:pPr marL="171450" marR="0" indent="-171450" algn="l" defTabSz="914400" rtl="0" eaLnBrk="1" fontAlgn="auto" latinLnBrk="0" hangingPunct="1">
              <a:lnSpc>
                <a:spcPct val="100000"/>
              </a:lnSpc>
              <a:spcBef>
                <a:spcPts val="0"/>
              </a:spcBef>
              <a:spcAft>
                <a:spcPts val="0"/>
              </a:spcAft>
              <a:buClrTx/>
              <a:buSzTx/>
              <a:buFont typeface="Symbol" panose="05050102010706020507" pitchFamily="18" charset="2"/>
              <a:buChar char="Þ"/>
              <a:tabLst/>
              <a:defRPr/>
            </a:pPr>
            <a:r>
              <a:rPr lang="vi-VN" sz="1200" b="1" i="0" kern="1200" dirty="0" smtClean="0">
                <a:solidFill>
                  <a:schemeClr val="tx1"/>
                </a:solidFill>
                <a:effectLst/>
                <a:latin typeface="+mn-lt"/>
                <a:ea typeface="+mn-ea"/>
                <a:cs typeface="+mn-cs"/>
              </a:rPr>
              <a:t>Tuổi tàu bình quân của đội tàu Việt Nam hiện là 15,6, trẻ hơn 5,2 tuổi so với thế giới (20,8 tuổi)</a:t>
            </a:r>
            <a:r>
              <a:rPr lang="vi-VN" sz="1200" b="0" i="0" kern="1200" dirty="0" smtClean="0">
                <a:solidFill>
                  <a:schemeClr val="tx1"/>
                </a:solidFill>
                <a:effectLst/>
                <a:latin typeface="+mn-lt"/>
                <a:ea typeface="+mn-ea"/>
                <a:cs typeface="+mn-cs"/>
              </a:rPr>
              <a:t>. Cơ cấu đội tàu biển Việt Nam cũng phát triển theo hướng chuyên dụng hóa, đặc biệt, </a:t>
            </a:r>
            <a:r>
              <a:rPr lang="vi-VN" sz="1200" b="1" i="0" kern="1200" dirty="0" smtClean="0">
                <a:solidFill>
                  <a:schemeClr val="tx1"/>
                </a:solidFill>
                <a:effectLst/>
                <a:latin typeface="+mn-lt"/>
                <a:ea typeface="+mn-ea"/>
                <a:cs typeface="+mn-cs"/>
              </a:rPr>
              <a:t>đội tàu container Việt Nam tăng trưởng khá tốt từ 19 tàu trong (năm 2013) lên 39 tàu (năm 2019)”,</a:t>
            </a:r>
            <a:endParaRPr lang="en-US" sz="1200" b="1" i="0" kern="1200" dirty="0" smtClean="0">
              <a:solidFill>
                <a:schemeClr val="tx1"/>
              </a:solidFill>
              <a:effectLst/>
              <a:latin typeface="+mn-lt"/>
              <a:ea typeface="+mn-ea"/>
              <a:cs typeface="+mn-cs"/>
            </a:endParaRPr>
          </a:p>
          <a:p>
            <a:r>
              <a:rPr lang="en-US" sz="1200" b="1" i="0" kern="1200" dirty="0" smtClean="0">
                <a:solidFill>
                  <a:schemeClr val="tx1"/>
                </a:solidFill>
                <a:effectLst/>
                <a:latin typeface="+mn-lt"/>
                <a:ea typeface="+mn-ea"/>
                <a:cs typeface="+mn-cs"/>
              </a:rPr>
              <a:t>=&gt; </a:t>
            </a:r>
            <a:r>
              <a:rPr lang="vi-VN" sz="1200" b="1" i="0" kern="1200" dirty="0" smtClean="0">
                <a:solidFill>
                  <a:schemeClr val="tx1"/>
                </a:solidFill>
                <a:effectLst/>
                <a:latin typeface="+mn-lt"/>
                <a:ea typeface="+mn-ea"/>
                <a:cs typeface="+mn-cs"/>
              </a:rPr>
              <a:t>đảm nhận </a:t>
            </a:r>
            <a:r>
              <a:rPr lang="en-US" sz="1200" b="1" i="0" kern="1200" dirty="0" err="1" smtClean="0">
                <a:solidFill>
                  <a:schemeClr val="tx1"/>
                </a:solidFill>
                <a:effectLst/>
                <a:latin typeface="+mn-lt"/>
                <a:ea typeface="+mn-ea"/>
                <a:cs typeface="+mn-cs"/>
              </a:rPr>
              <a:t>khoảng</a:t>
            </a:r>
            <a:r>
              <a:rPr lang="en-US" sz="1200" b="1" i="0" kern="1200" baseline="0" dirty="0" smtClean="0">
                <a:solidFill>
                  <a:schemeClr val="tx1"/>
                </a:solidFill>
                <a:effectLst/>
                <a:latin typeface="+mn-lt"/>
                <a:ea typeface="+mn-ea"/>
                <a:cs typeface="+mn-cs"/>
              </a:rPr>
              <a:t> 90</a:t>
            </a:r>
            <a:r>
              <a:rPr lang="vi-VN" sz="1200" b="1" i="0" kern="1200" dirty="0" smtClean="0">
                <a:solidFill>
                  <a:schemeClr val="tx1"/>
                </a:solidFill>
                <a:effectLst/>
                <a:latin typeface="+mn-lt"/>
                <a:ea typeface="+mn-ea"/>
                <a:cs typeface="+mn-cs"/>
              </a:rPr>
              <a:t>% lượng hàng vận tải nội địa qua đường biển</a:t>
            </a:r>
            <a:r>
              <a:rPr lang="vi-VN" sz="1200" b="0" i="0" kern="1200" dirty="0" smtClean="0">
                <a:solidFill>
                  <a:schemeClr val="tx1"/>
                </a:solidFill>
                <a:effectLst/>
                <a:latin typeface="+mn-lt"/>
                <a:ea typeface="+mn-ea"/>
                <a:cs typeface="+mn-cs"/>
              </a:rPr>
              <a:t>, song mới chỉ đảm đương khoảng </a:t>
            </a:r>
            <a:r>
              <a:rPr lang="vi-VN" sz="1200" b="1" i="0" kern="1200" dirty="0" smtClean="0">
                <a:solidFill>
                  <a:schemeClr val="tx1"/>
                </a:solidFill>
                <a:effectLst/>
                <a:latin typeface="+mn-lt"/>
                <a:ea typeface="+mn-ea"/>
                <a:cs typeface="+mn-cs"/>
              </a:rPr>
              <a:t>10 đến 12% thị phần vận tải hàng hóa xuất nhập khẩu qua đường biển</a:t>
            </a:r>
            <a:r>
              <a:rPr lang="en-US" sz="1200" b="1" i="0" kern="1200" dirty="0" smtClean="0">
                <a:solidFill>
                  <a:schemeClr val="tx1"/>
                </a:solidFill>
                <a:effectLst/>
                <a:latin typeface="+mn-lt"/>
                <a:ea typeface="+mn-ea"/>
                <a:cs typeface="+mn-cs"/>
              </a:rPr>
              <a:t>-</a:t>
            </a:r>
            <a:r>
              <a:rPr lang="en-US" sz="1200" b="1" i="0" kern="1200" dirty="0" err="1" smtClean="0">
                <a:solidFill>
                  <a:schemeClr val="tx1"/>
                </a:solidFill>
                <a:effectLst/>
                <a:latin typeface="+mn-lt"/>
                <a:ea typeface="+mn-ea"/>
                <a:cs typeface="+mn-cs"/>
              </a:rPr>
              <a:t>tuyến</a:t>
            </a:r>
            <a:r>
              <a:rPr lang="en-US" sz="1200" b="1" i="0" kern="1200" baseline="0" dirty="0" smtClean="0">
                <a:solidFill>
                  <a:schemeClr val="tx1"/>
                </a:solidFill>
                <a:effectLst/>
                <a:latin typeface="+mn-lt"/>
                <a:ea typeface="+mn-ea"/>
                <a:cs typeface="+mn-cs"/>
              </a:rPr>
              <a:t> </a:t>
            </a:r>
            <a:r>
              <a:rPr lang="en-US" sz="1200" b="1" i="0" kern="1200" baseline="0" dirty="0" err="1" smtClean="0">
                <a:solidFill>
                  <a:schemeClr val="tx1"/>
                </a:solidFill>
                <a:effectLst/>
                <a:latin typeface="+mn-lt"/>
                <a:ea typeface="+mn-ea"/>
                <a:cs typeface="+mn-cs"/>
              </a:rPr>
              <a:t>quốc</a:t>
            </a:r>
            <a:r>
              <a:rPr lang="en-US" sz="1200" b="1" i="0" kern="1200" baseline="0" dirty="0" smtClean="0">
                <a:solidFill>
                  <a:schemeClr val="tx1"/>
                </a:solidFill>
                <a:effectLst/>
                <a:latin typeface="+mn-lt"/>
                <a:ea typeface="+mn-ea"/>
                <a:cs typeface="+mn-cs"/>
              </a:rPr>
              <a:t> </a:t>
            </a:r>
            <a:r>
              <a:rPr lang="en-US" sz="1200" b="1" i="0" kern="1200" baseline="0" dirty="0" err="1" smtClean="0">
                <a:solidFill>
                  <a:schemeClr val="tx1"/>
                </a:solidFill>
                <a:effectLst/>
                <a:latin typeface="+mn-lt"/>
                <a:ea typeface="+mn-ea"/>
                <a:cs typeface="+mn-cs"/>
              </a:rPr>
              <a:t>tế</a:t>
            </a:r>
            <a:r>
              <a:rPr lang="vi-VN" sz="1200" b="0" i="0" kern="1200" dirty="0" smtClean="0">
                <a:solidFill>
                  <a:schemeClr val="tx1"/>
                </a:solidFill>
                <a:effectLst/>
                <a:latin typeface="+mn-lt"/>
                <a:ea typeface="+mn-ea"/>
                <a:cs typeface="+mn-cs"/>
              </a:rPr>
              <a:t>. Các tàu Việt Nam chủ yếu mới chỉ hoạt động trên các tuyến </a:t>
            </a:r>
            <a:r>
              <a:rPr lang="vi-VN" sz="1200" b="1" i="0" kern="1200" dirty="0" smtClean="0">
                <a:solidFill>
                  <a:schemeClr val="tx1"/>
                </a:solidFill>
                <a:effectLst/>
                <a:latin typeface="+mn-lt"/>
                <a:ea typeface="+mn-ea"/>
                <a:cs typeface="+mn-cs"/>
              </a:rPr>
              <a:t>vận tải ngắn Đông Nam Á, Đông Bắc Á </a:t>
            </a:r>
            <a:r>
              <a:rPr lang="vi-VN" sz="1200" b="0" i="0" kern="1200" dirty="0" smtClean="0">
                <a:solidFill>
                  <a:schemeClr val="tx1"/>
                </a:solidFill>
                <a:effectLst/>
                <a:latin typeface="+mn-lt"/>
                <a:ea typeface="+mn-ea"/>
                <a:cs typeface="+mn-cs"/>
              </a:rPr>
              <a:t>và Trung Đông. Tuy nhiên, vận tải ở thị trường nào thì cũng lấy chỉ số BDI làm căn cứ tính giá.</a:t>
            </a:r>
            <a:endParaRPr lang="en-US" smtClean="0"/>
          </a:p>
          <a:p>
            <a:endParaRPr lang="en-US" b="1" dirty="0"/>
          </a:p>
        </p:txBody>
      </p:sp>
      <p:sp>
        <p:nvSpPr>
          <p:cNvPr id="4" name="Slide Number Placeholder 3"/>
          <p:cNvSpPr>
            <a:spLocks noGrp="1"/>
          </p:cNvSpPr>
          <p:nvPr>
            <p:ph type="sldNum" sz="quarter" idx="10"/>
          </p:nvPr>
        </p:nvSpPr>
        <p:spPr/>
        <p:txBody>
          <a:bodyPr/>
          <a:lstStyle/>
          <a:p>
            <a:fld id="{CBE40377-7959-44A3-9E3A-A2263C614A7F}" type="slidenum">
              <a:rPr lang="en-US" smtClean="0"/>
              <a:t>22</a:t>
            </a:fld>
            <a:endParaRPr lang="en-US"/>
          </a:p>
        </p:txBody>
      </p:sp>
    </p:spTree>
    <p:extLst>
      <p:ext uri="{BB962C8B-B14F-4D97-AF65-F5344CB8AC3E}">
        <p14:creationId xmlns:p14="http://schemas.microsoft.com/office/powerpoint/2010/main" val="481858331"/>
      </p:ext>
    </p:extLst>
  </p:cSld>
  <p:clrMapOvr>
    <a:masterClrMapping/>
  </p:clrMapOvr>
</p:notes>
</file>

<file path=ppt/notesSlides/notesSlide2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indent="0" algn="l" defTabSz="914400" rtl="0" eaLnBrk="1" fontAlgn="auto" latinLnBrk="0" hangingPunct="1">
              <a:lnSpc>
                <a:spcPct val="100000"/>
              </a:lnSpc>
              <a:spcBef>
                <a:spcPts val="0"/>
              </a:spcBef>
              <a:spcAft>
                <a:spcPts val="0"/>
              </a:spcAft>
              <a:buClrTx/>
              <a:buSzTx/>
              <a:buFontTx/>
              <a:buNone/>
              <a:tabLst/>
              <a:defRPr/>
            </a:pPr>
            <a:r>
              <a:rPr lang="vi-VN" sz="1200" b="1" dirty="0" smtClean="0"/>
              <a:t>Ư</a:t>
            </a:r>
            <a:r>
              <a:rPr lang="en-US" sz="1200" b="1" dirty="0" smtClean="0"/>
              <a:t>u</a:t>
            </a:r>
            <a:r>
              <a:rPr lang="en-US" sz="1200" b="1" baseline="0" dirty="0" smtClean="0"/>
              <a:t> </a:t>
            </a:r>
            <a:r>
              <a:rPr lang="en-US" sz="1200" b="1" baseline="0" dirty="0" err="1" smtClean="0"/>
              <a:t>nhược</a:t>
            </a:r>
            <a:r>
              <a:rPr lang="en-US" sz="1200" b="1" baseline="0" dirty="0" smtClean="0"/>
              <a:t> </a:t>
            </a:r>
            <a:r>
              <a:rPr lang="en-US" sz="1200" b="1" baseline="0" dirty="0" err="1" smtClean="0"/>
              <a:t>điểm</a:t>
            </a:r>
            <a:r>
              <a:rPr lang="en-US" sz="1200" b="1" baseline="0" dirty="0" smtClean="0"/>
              <a:t> </a:t>
            </a:r>
            <a:r>
              <a:rPr lang="en-US" sz="1200" b="1" baseline="0" dirty="0" err="1" smtClean="0"/>
              <a:t>của</a:t>
            </a:r>
            <a:r>
              <a:rPr lang="en-US" sz="1200" b="1" baseline="0" dirty="0" smtClean="0"/>
              <a:t> </a:t>
            </a:r>
            <a:r>
              <a:rPr lang="en-US" sz="1200" b="1" baseline="0" dirty="0" err="1" smtClean="0"/>
              <a:t>vận</a:t>
            </a:r>
            <a:r>
              <a:rPr lang="en-US" sz="1200" b="1" baseline="0" dirty="0" smtClean="0"/>
              <a:t> </a:t>
            </a:r>
            <a:r>
              <a:rPr lang="en-US" sz="1200" b="1" baseline="0" dirty="0" err="1" smtClean="0"/>
              <a:t>tải</a:t>
            </a:r>
            <a:r>
              <a:rPr lang="en-US" sz="1200" b="1" baseline="0" dirty="0" smtClean="0"/>
              <a:t> </a:t>
            </a:r>
            <a:r>
              <a:rPr lang="en-US" sz="1200" b="1" baseline="0" dirty="0" err="1" smtClean="0"/>
              <a:t>đường</a:t>
            </a:r>
            <a:r>
              <a:rPr lang="en-US" sz="1200" b="1" baseline="0" dirty="0" smtClean="0"/>
              <a:t> </a:t>
            </a:r>
            <a:r>
              <a:rPr lang="en-US" sz="1200" b="1" baseline="0" dirty="0" err="1" smtClean="0"/>
              <a:t>ống</a:t>
            </a:r>
            <a:r>
              <a:rPr lang="en-US" sz="1200" b="1" baseline="0" dirty="0" smtClean="0"/>
              <a:t> ???</a:t>
            </a:r>
            <a:endParaRPr lang="en-US" sz="1200" b="1" dirty="0" smtClean="0"/>
          </a:p>
          <a:p>
            <a:r>
              <a:rPr lang="en-US" sz="1200" dirty="0" smtClean="0">
                <a:latin typeface="Times New Roman" panose="02020603050405020304" pitchFamily="18" charset="0"/>
                <a:cs typeface="Times New Roman" panose="02020603050405020304" pitchFamily="18" charset="0"/>
              </a:rPr>
              <a:t>MỨC VỐN DẦU TƯ NƯỚC NGOÀI  ĐƯỢC ĐẦU TƯ VÔ CÁC HÌNH THỨC VẬN TẢI (NĐ 140 CP)</a:t>
            </a:r>
          </a:p>
          <a:p>
            <a:pPr marL="457200" indent="-457200">
              <a:buFont typeface="Wingdings" panose="05000000000000000000" pitchFamily="2" charset="2"/>
              <a:buChar char="Ø"/>
            </a:pPr>
            <a:r>
              <a:rPr lang="en-US" sz="1200" dirty="0" smtClean="0">
                <a:latin typeface="Times New Roman" panose="02020603050405020304" pitchFamily="18" charset="0"/>
                <a:cs typeface="Times New Roman" panose="02020603050405020304" pitchFamily="18" charset="0"/>
              </a:rPr>
              <a:t>DỊCH VỤ VẬN TẢI HÀNG HẢI 100%</a:t>
            </a:r>
          </a:p>
          <a:p>
            <a:pPr marL="457200" indent="-457200">
              <a:buFont typeface="Wingdings" panose="05000000000000000000" pitchFamily="2" charset="2"/>
              <a:buChar char="Ø"/>
            </a:pPr>
            <a:r>
              <a:rPr lang="en-US" sz="1200" dirty="0" smtClean="0">
                <a:latin typeface="Times New Roman" panose="02020603050405020304" pitchFamily="18" charset="0"/>
                <a:cs typeface="Times New Roman" panose="02020603050405020304" pitchFamily="18" charset="0"/>
              </a:rPr>
              <a:t>DỊCH VỤ VẬN TẢI BỘ SẮT &lt;=49%</a:t>
            </a:r>
          </a:p>
          <a:p>
            <a:pPr marL="457200" indent="-457200">
              <a:buFont typeface="Wingdings" panose="05000000000000000000" pitchFamily="2" charset="2"/>
              <a:buChar char="Ø"/>
            </a:pPr>
            <a:r>
              <a:rPr lang="en-US" sz="1200" dirty="0" err="1" smtClean="0">
                <a:latin typeface="Times New Roman" panose="02020603050405020304" pitchFamily="18" charset="0"/>
                <a:cs typeface="Times New Roman" panose="02020603050405020304" pitchFamily="18" charset="0"/>
              </a:rPr>
              <a:t>Dịch</a:t>
            </a:r>
            <a:r>
              <a:rPr lang="en-US" sz="1200" dirty="0" smtClean="0">
                <a:latin typeface="Times New Roman" panose="02020603050405020304" pitchFamily="18" charset="0"/>
                <a:cs typeface="Times New Roman" panose="02020603050405020304" pitchFamily="18" charset="0"/>
              </a:rPr>
              <a:t> </a:t>
            </a:r>
            <a:r>
              <a:rPr lang="en-US" sz="1200" dirty="0" err="1" smtClean="0">
                <a:latin typeface="Times New Roman" panose="02020603050405020304" pitchFamily="18" charset="0"/>
                <a:cs typeface="Times New Roman" panose="02020603050405020304" pitchFamily="18" charset="0"/>
              </a:rPr>
              <a:t>vụ</a:t>
            </a:r>
            <a:r>
              <a:rPr lang="en-US" sz="1200" baseline="0" dirty="0" smtClean="0">
                <a:latin typeface="Times New Roman" panose="02020603050405020304" pitchFamily="18" charset="0"/>
                <a:cs typeface="Times New Roman" panose="02020603050405020304" pitchFamily="18" charset="0"/>
              </a:rPr>
              <a:t> </a:t>
            </a:r>
            <a:r>
              <a:rPr lang="en-US" sz="1200" baseline="0" dirty="0" err="1" smtClean="0">
                <a:latin typeface="Times New Roman" panose="02020603050405020304" pitchFamily="18" charset="0"/>
                <a:cs typeface="Times New Roman" panose="02020603050405020304" pitchFamily="18" charset="0"/>
              </a:rPr>
              <a:t>bốc</a:t>
            </a:r>
            <a:r>
              <a:rPr lang="en-US" sz="1200" baseline="0" dirty="0" smtClean="0">
                <a:latin typeface="Times New Roman" panose="02020603050405020304" pitchFamily="18" charset="0"/>
                <a:cs typeface="Times New Roman" panose="02020603050405020304" pitchFamily="18" charset="0"/>
              </a:rPr>
              <a:t> </a:t>
            </a:r>
            <a:r>
              <a:rPr lang="en-US" sz="1200" baseline="0" dirty="0" err="1" smtClean="0">
                <a:latin typeface="Times New Roman" panose="02020603050405020304" pitchFamily="18" charset="0"/>
                <a:cs typeface="Times New Roman" panose="02020603050405020304" pitchFamily="18" charset="0"/>
              </a:rPr>
              <a:t>xếp</a:t>
            </a:r>
            <a:r>
              <a:rPr lang="en-US" sz="1200" baseline="0" dirty="0" smtClean="0">
                <a:latin typeface="Times New Roman" panose="02020603050405020304" pitchFamily="18" charset="0"/>
                <a:cs typeface="Times New Roman" panose="02020603050405020304" pitchFamily="18" charset="0"/>
              </a:rPr>
              <a:t> &lt;= 50%</a:t>
            </a:r>
            <a:endParaRPr lang="en-US" sz="1200" dirty="0" smtClean="0">
              <a:latin typeface="Times New Roman" panose="02020603050405020304" pitchFamily="18" charset="0"/>
              <a:cs typeface="Times New Roman" panose="02020603050405020304" pitchFamily="18" charset="0"/>
            </a:endParaRPr>
          </a:p>
          <a:p>
            <a:pPr marL="457200" indent="-457200">
              <a:buFont typeface="Wingdings" panose="05000000000000000000" pitchFamily="2" charset="2"/>
              <a:buChar char="Ø"/>
            </a:pPr>
            <a:r>
              <a:rPr lang="en-US" sz="1200" dirty="0" smtClean="0">
                <a:latin typeface="Times New Roman" panose="02020603050405020304" pitchFamily="18" charset="0"/>
                <a:cs typeface="Times New Roman" panose="02020603050405020304" pitchFamily="18" charset="0"/>
              </a:rPr>
              <a:t>DỊCH VỤ ĐƯỜNG ỐNG (KHÔNG ĐƯỢC)</a:t>
            </a:r>
          </a:p>
          <a:p>
            <a:r>
              <a:rPr lang="en-US" b="1" dirty="0" err="1" smtClean="0"/>
              <a:t>Giải</a:t>
            </a:r>
            <a:r>
              <a:rPr lang="en-US" b="1" baseline="0" dirty="0" smtClean="0"/>
              <a:t> </a:t>
            </a:r>
            <a:r>
              <a:rPr lang="en-US" b="1" baseline="0" dirty="0" err="1" smtClean="0"/>
              <a:t>thích</a:t>
            </a:r>
            <a:r>
              <a:rPr lang="en-US" b="1" baseline="0" dirty="0" smtClean="0"/>
              <a:t> </a:t>
            </a:r>
            <a:r>
              <a:rPr lang="en-US" b="1" baseline="0" dirty="0" err="1" smtClean="0"/>
              <a:t>bản</a:t>
            </a:r>
            <a:r>
              <a:rPr lang="en-US" b="1" baseline="0" dirty="0" smtClean="0"/>
              <a:t> </a:t>
            </a:r>
            <a:r>
              <a:rPr lang="en-US" b="1" baseline="0" dirty="0" err="1" smtClean="0"/>
              <a:t>đồ</a:t>
            </a:r>
            <a:r>
              <a:rPr lang="en-US" b="1" baseline="0" dirty="0" smtClean="0"/>
              <a:t>  </a:t>
            </a:r>
            <a:r>
              <a:rPr lang="en-US" b="1" baseline="0" dirty="0" err="1" smtClean="0"/>
              <a:t>vận</a:t>
            </a:r>
            <a:r>
              <a:rPr lang="en-US" b="1" baseline="0" dirty="0" smtClean="0"/>
              <a:t> </a:t>
            </a:r>
            <a:r>
              <a:rPr lang="en-US" b="1" baseline="0" dirty="0" err="1" smtClean="0"/>
              <a:t>tải</a:t>
            </a:r>
            <a:r>
              <a:rPr lang="en-US" b="1" baseline="0" dirty="0" smtClean="0"/>
              <a:t> </a:t>
            </a:r>
            <a:r>
              <a:rPr lang="en-US" b="1" baseline="0" dirty="0" err="1" smtClean="0"/>
              <a:t>đường</a:t>
            </a:r>
            <a:r>
              <a:rPr lang="en-US" b="1" baseline="0" dirty="0" smtClean="0"/>
              <a:t> </a:t>
            </a:r>
            <a:r>
              <a:rPr lang="en-US" b="1" baseline="0" dirty="0" err="1" smtClean="0"/>
              <a:t>ống</a:t>
            </a:r>
            <a:r>
              <a:rPr lang="en-US" b="1" baseline="0" dirty="0" smtClean="0"/>
              <a:t> ở </a:t>
            </a:r>
            <a:r>
              <a:rPr lang="en-US" b="1" baseline="0" dirty="0" err="1" smtClean="0"/>
              <a:t>nước</a:t>
            </a:r>
            <a:r>
              <a:rPr lang="en-US" b="1" baseline="0" dirty="0" smtClean="0"/>
              <a:t> </a:t>
            </a:r>
            <a:r>
              <a:rPr lang="en-US" b="1" baseline="0" dirty="0" err="1" smtClean="0"/>
              <a:t>ngoài</a:t>
            </a:r>
            <a:r>
              <a:rPr lang="en-US" b="1" baseline="0" dirty="0" smtClean="0"/>
              <a:t>:</a:t>
            </a:r>
          </a:p>
          <a:p>
            <a:r>
              <a:rPr lang="en-US" baseline="0" dirty="0" smtClean="0"/>
              <a:t>(</a:t>
            </a:r>
            <a:r>
              <a:rPr lang="en-US" baseline="0" dirty="0" err="1" smtClean="0"/>
              <a:t>nhìn</a:t>
            </a:r>
            <a:r>
              <a:rPr lang="en-US" baseline="0" dirty="0" smtClean="0"/>
              <a:t> </a:t>
            </a:r>
            <a:r>
              <a:rPr lang="en-US" baseline="0" dirty="0" err="1" smtClean="0"/>
              <a:t>vận</a:t>
            </a:r>
            <a:r>
              <a:rPr lang="en-US" baseline="0" dirty="0" smtClean="0"/>
              <a:t> </a:t>
            </a:r>
            <a:r>
              <a:rPr lang="en-US" baseline="0" dirty="0" err="1" smtClean="0"/>
              <a:t>tải</a:t>
            </a:r>
            <a:r>
              <a:rPr lang="en-US" baseline="0" dirty="0" smtClean="0"/>
              <a:t> </a:t>
            </a:r>
            <a:r>
              <a:rPr lang="en-US" baseline="0" dirty="0" err="1" smtClean="0"/>
              <a:t>đường</a:t>
            </a:r>
            <a:r>
              <a:rPr lang="en-US" baseline="0" dirty="0" smtClean="0"/>
              <a:t> </a:t>
            </a:r>
            <a:r>
              <a:rPr lang="en-US" baseline="0" dirty="0" err="1" smtClean="0"/>
              <a:t>ống</a:t>
            </a:r>
            <a:r>
              <a:rPr lang="en-US" baseline="0" dirty="0" smtClean="0"/>
              <a:t> </a:t>
            </a:r>
            <a:r>
              <a:rPr lang="en-US" baseline="0" dirty="0" err="1" smtClean="0"/>
              <a:t>có</a:t>
            </a:r>
            <a:r>
              <a:rPr lang="en-US" baseline="0" dirty="0" smtClean="0"/>
              <a:t> </a:t>
            </a:r>
            <a:r>
              <a:rPr lang="en-US" baseline="0" dirty="0" err="1" smtClean="0"/>
              <a:t>thể</a:t>
            </a:r>
            <a:r>
              <a:rPr lang="en-US" baseline="0" dirty="0" smtClean="0"/>
              <a:t> </a:t>
            </a:r>
            <a:r>
              <a:rPr lang="en-US" baseline="0" dirty="0" err="1" smtClean="0"/>
              <a:t>vận</a:t>
            </a:r>
            <a:r>
              <a:rPr lang="en-US" baseline="0" dirty="0" smtClean="0"/>
              <a:t> </a:t>
            </a:r>
            <a:r>
              <a:rPr lang="en-US" baseline="0" dirty="0" err="1" smtClean="0"/>
              <a:t>chuyển</a:t>
            </a:r>
            <a:r>
              <a:rPr lang="en-US" baseline="0" dirty="0" smtClean="0"/>
              <a:t> </a:t>
            </a:r>
            <a:r>
              <a:rPr lang="en-US" baseline="0" dirty="0" err="1" smtClean="0"/>
              <a:t>nhiều</a:t>
            </a:r>
            <a:r>
              <a:rPr lang="en-US" baseline="0" dirty="0" smtClean="0"/>
              <a:t> </a:t>
            </a:r>
            <a:r>
              <a:rPr lang="en-US" baseline="0" dirty="0" err="1" smtClean="0"/>
              <a:t>loại</a:t>
            </a:r>
            <a:r>
              <a:rPr lang="en-US" baseline="0" dirty="0" smtClean="0"/>
              <a:t> </a:t>
            </a:r>
            <a:r>
              <a:rPr lang="en-US" baseline="0" dirty="0" err="1" smtClean="0"/>
              <a:t>hàng</a:t>
            </a:r>
            <a:r>
              <a:rPr lang="en-US" baseline="0" dirty="0" smtClean="0"/>
              <a:t> </a:t>
            </a:r>
            <a:r>
              <a:rPr lang="en-US" baseline="0" dirty="0" err="1" smtClean="0"/>
              <a:t>hóa</a:t>
            </a:r>
            <a:r>
              <a:rPr lang="en-US" baseline="0" dirty="0" smtClean="0"/>
              <a:t> </a:t>
            </a:r>
            <a:r>
              <a:rPr lang="en-US" baseline="0" dirty="0" err="1" smtClean="0"/>
              <a:t>khác</a:t>
            </a:r>
            <a:r>
              <a:rPr lang="en-US" baseline="0" dirty="0" smtClean="0"/>
              <a:t> </a:t>
            </a:r>
            <a:r>
              <a:rPr lang="en-US" baseline="0" dirty="0" err="1" smtClean="0"/>
              <a:t>nhau</a:t>
            </a:r>
            <a:r>
              <a:rPr lang="en-US" baseline="0" dirty="0" smtClean="0"/>
              <a:t> </a:t>
            </a:r>
            <a:r>
              <a:rPr lang="en-US" baseline="0" dirty="0" err="1" smtClean="0"/>
              <a:t>như</a:t>
            </a:r>
            <a:r>
              <a:rPr lang="en-US" baseline="0" dirty="0" smtClean="0"/>
              <a:t> </a:t>
            </a:r>
            <a:r>
              <a:rPr lang="en-US" baseline="0" dirty="0" err="1" smtClean="0"/>
              <a:t>khí</a:t>
            </a:r>
            <a:r>
              <a:rPr lang="en-US" baseline="0" dirty="0" smtClean="0"/>
              <a:t> gas, </a:t>
            </a:r>
            <a:r>
              <a:rPr lang="en-US" baseline="0" dirty="0" err="1" smtClean="0"/>
              <a:t>nước</a:t>
            </a:r>
            <a:r>
              <a:rPr lang="en-US" baseline="0" dirty="0" smtClean="0"/>
              <a:t>, </a:t>
            </a:r>
            <a:r>
              <a:rPr lang="en-US" baseline="0" dirty="0" err="1" smtClean="0"/>
              <a:t>chất</a:t>
            </a:r>
            <a:r>
              <a:rPr lang="en-US" baseline="0" dirty="0" smtClean="0"/>
              <a:t> </a:t>
            </a:r>
            <a:r>
              <a:rPr lang="en-US" baseline="0" dirty="0" err="1" smtClean="0"/>
              <a:t>thải</a:t>
            </a:r>
            <a:r>
              <a:rPr lang="en-US" baseline="0" dirty="0" smtClean="0"/>
              <a:t>, </a:t>
            </a:r>
            <a:r>
              <a:rPr lang="en-US" baseline="0" dirty="0" err="1" smtClean="0"/>
              <a:t>hàng</a:t>
            </a:r>
            <a:r>
              <a:rPr lang="en-US" baseline="0" dirty="0" smtClean="0"/>
              <a:t> </a:t>
            </a:r>
            <a:r>
              <a:rPr lang="en-US" baseline="0" dirty="0" err="1" smtClean="0"/>
              <a:t>rời</a:t>
            </a:r>
            <a:r>
              <a:rPr lang="en-US" baseline="0" dirty="0" smtClean="0"/>
              <a:t> , </a:t>
            </a:r>
            <a:r>
              <a:rPr lang="en-US" baseline="0" dirty="0" err="1" smtClean="0"/>
              <a:t>dầu</a:t>
            </a:r>
            <a:r>
              <a:rPr lang="en-US" baseline="0" dirty="0" smtClean="0"/>
              <a:t> </a:t>
            </a:r>
            <a:r>
              <a:rPr lang="en-US" baseline="0" dirty="0" err="1" smtClean="0"/>
              <a:t>thô</a:t>
            </a:r>
            <a:r>
              <a:rPr lang="en-US" baseline="0" dirty="0" smtClean="0"/>
              <a:t>,…</a:t>
            </a:r>
            <a:r>
              <a:rPr lang="en-US" baseline="0" dirty="0" smtClean="0">
                <a:sym typeface="Wingdings" panose="05000000000000000000" pitchFamily="2" charset="2"/>
              </a:rPr>
              <a:t> </a:t>
            </a:r>
            <a:r>
              <a:rPr lang="en-US" b="1" baseline="0" dirty="0" err="1" smtClean="0">
                <a:sym typeface="Wingdings" panose="05000000000000000000" pitchFamily="2" charset="2"/>
              </a:rPr>
              <a:t>vận</a:t>
            </a:r>
            <a:r>
              <a:rPr lang="en-US" b="1" baseline="0" dirty="0" smtClean="0">
                <a:sym typeface="Wingdings" panose="05000000000000000000" pitchFamily="2" charset="2"/>
              </a:rPr>
              <a:t> </a:t>
            </a:r>
            <a:r>
              <a:rPr lang="en-US" b="1" baseline="0" dirty="0" err="1" smtClean="0">
                <a:sym typeface="Wingdings" panose="05000000000000000000" pitchFamily="2" charset="2"/>
              </a:rPr>
              <a:t>chuyển</a:t>
            </a:r>
            <a:r>
              <a:rPr lang="en-US" b="1" baseline="0" dirty="0" smtClean="0">
                <a:sym typeface="Wingdings" panose="05000000000000000000" pitchFamily="2" charset="2"/>
              </a:rPr>
              <a:t> </a:t>
            </a:r>
            <a:r>
              <a:rPr lang="en-US" b="1" baseline="0" dirty="0" err="1" smtClean="0">
                <a:sym typeface="Wingdings" panose="05000000000000000000" pitchFamily="2" charset="2"/>
              </a:rPr>
              <a:t>hàng</a:t>
            </a:r>
            <a:r>
              <a:rPr lang="en-US" b="1" baseline="0" dirty="0" smtClean="0">
                <a:sym typeface="Wingdings" panose="05000000000000000000" pitchFamily="2" charset="2"/>
              </a:rPr>
              <a:t> </a:t>
            </a:r>
            <a:r>
              <a:rPr lang="en-US" b="1" baseline="0" dirty="0" err="1" smtClean="0">
                <a:sym typeface="Wingdings" panose="05000000000000000000" pitchFamily="2" charset="2"/>
              </a:rPr>
              <a:t>hóa</a:t>
            </a:r>
            <a:r>
              <a:rPr lang="en-US" b="1" baseline="0" dirty="0" smtClean="0">
                <a:sym typeface="Wingdings" panose="05000000000000000000" pitchFamily="2" charset="2"/>
              </a:rPr>
              <a:t> </a:t>
            </a:r>
            <a:r>
              <a:rPr lang="en-US" b="1" baseline="0" dirty="0" err="1" smtClean="0">
                <a:sym typeface="Wingdings" panose="05000000000000000000" pitchFamily="2" charset="2"/>
              </a:rPr>
              <a:t>là</a:t>
            </a:r>
            <a:r>
              <a:rPr lang="en-US" b="1" baseline="0" dirty="0" smtClean="0">
                <a:sym typeface="Wingdings" panose="05000000000000000000" pitchFamily="2" charset="2"/>
              </a:rPr>
              <a:t> </a:t>
            </a:r>
            <a:r>
              <a:rPr lang="en-US" b="1" baseline="0" dirty="0" err="1" smtClean="0">
                <a:sym typeface="Wingdings" panose="05000000000000000000" pitchFamily="2" charset="2"/>
              </a:rPr>
              <a:t>hàng</a:t>
            </a:r>
            <a:r>
              <a:rPr lang="en-US" b="1" baseline="0" dirty="0" smtClean="0">
                <a:sym typeface="Wingdings" panose="05000000000000000000" pitchFamily="2" charset="2"/>
              </a:rPr>
              <a:t> </a:t>
            </a:r>
            <a:r>
              <a:rPr lang="en-US" b="1" baseline="0" dirty="0" err="1" smtClean="0">
                <a:sym typeface="Wingdings" panose="05000000000000000000" pitchFamily="2" charset="2"/>
              </a:rPr>
              <a:t>lỏng</a:t>
            </a:r>
            <a:r>
              <a:rPr lang="en-US" b="1" baseline="0" dirty="0" smtClean="0">
                <a:sym typeface="Wingdings" panose="05000000000000000000" pitchFamily="2" charset="2"/>
              </a:rPr>
              <a:t>, </a:t>
            </a:r>
            <a:r>
              <a:rPr lang="en-US" b="1" baseline="0" dirty="0" err="1" smtClean="0">
                <a:sym typeface="Wingdings" panose="05000000000000000000" pitchFamily="2" charset="2"/>
              </a:rPr>
              <a:t>khí</a:t>
            </a:r>
            <a:r>
              <a:rPr lang="en-US" b="1" baseline="0" dirty="0" smtClean="0">
                <a:sym typeface="Wingdings" panose="05000000000000000000" pitchFamily="2" charset="2"/>
              </a:rPr>
              <a:t> </a:t>
            </a:r>
            <a:r>
              <a:rPr lang="en-US" b="1" baseline="0" dirty="0" err="1" smtClean="0">
                <a:sym typeface="Wingdings" panose="05000000000000000000" pitchFamily="2" charset="2"/>
              </a:rPr>
              <a:t>đốt</a:t>
            </a:r>
            <a:r>
              <a:rPr lang="en-US" b="1" baseline="0" dirty="0" smtClean="0">
                <a:sym typeface="Wingdings" panose="05000000000000000000" pitchFamily="2" charset="2"/>
              </a:rPr>
              <a:t> </a:t>
            </a:r>
            <a:r>
              <a:rPr lang="en-US" b="1" baseline="0" dirty="0" err="1" smtClean="0">
                <a:sym typeface="Wingdings" panose="05000000000000000000" pitchFamily="2" charset="2"/>
              </a:rPr>
              <a:t>nói</a:t>
            </a:r>
            <a:r>
              <a:rPr lang="en-US" b="1" baseline="0" dirty="0" smtClean="0">
                <a:sym typeface="Wingdings" panose="05000000000000000000" pitchFamily="2" charset="2"/>
              </a:rPr>
              <a:t> </a:t>
            </a:r>
            <a:r>
              <a:rPr lang="en-US" b="1" baseline="0" dirty="0" err="1" smtClean="0">
                <a:sym typeface="Wingdings" panose="05000000000000000000" pitchFamily="2" charset="2"/>
              </a:rPr>
              <a:t>chung</a:t>
            </a:r>
            <a:r>
              <a:rPr lang="en-US" b="1" baseline="0" dirty="0" smtClean="0">
                <a:sym typeface="Wingdings" panose="05000000000000000000" pitchFamily="2" charset="2"/>
              </a:rPr>
              <a:t>, </a:t>
            </a:r>
            <a:r>
              <a:rPr lang="en-US" b="1" baseline="0" dirty="0" err="1" smtClean="0">
                <a:sym typeface="Wingdings" panose="05000000000000000000" pitchFamily="2" charset="2"/>
              </a:rPr>
              <a:t>hàng</a:t>
            </a:r>
            <a:r>
              <a:rPr lang="en-US" b="1" baseline="0" dirty="0" smtClean="0">
                <a:sym typeface="Wingdings" panose="05000000000000000000" pitchFamily="2" charset="2"/>
              </a:rPr>
              <a:t> </a:t>
            </a:r>
            <a:r>
              <a:rPr lang="en-US" b="1" baseline="0" dirty="0" err="1" smtClean="0">
                <a:sym typeface="Wingdings" panose="05000000000000000000" pitchFamily="2" charset="2"/>
              </a:rPr>
              <a:t>rời</a:t>
            </a:r>
            <a:r>
              <a:rPr lang="en-US" b="1" baseline="0" dirty="0" smtClean="0">
                <a:sym typeface="Wingdings" panose="05000000000000000000" pitchFamily="2" charset="2"/>
              </a:rPr>
              <a:t> </a:t>
            </a:r>
            <a:r>
              <a:rPr lang="en-US" b="1" baseline="0" dirty="0" err="1" smtClean="0">
                <a:sym typeface="Wingdings" panose="05000000000000000000" pitchFamily="2" charset="2"/>
              </a:rPr>
              <a:t>có</a:t>
            </a:r>
            <a:r>
              <a:rPr lang="en-US" b="1" baseline="0" dirty="0" smtClean="0">
                <a:sym typeface="Wingdings" panose="05000000000000000000" pitchFamily="2" charset="2"/>
              </a:rPr>
              <a:t> </a:t>
            </a:r>
            <a:r>
              <a:rPr lang="en-US" b="1" baseline="0" dirty="0" err="1" smtClean="0">
                <a:sym typeface="Wingdings" panose="05000000000000000000" pitchFamily="2" charset="2"/>
              </a:rPr>
              <a:t>tính</a:t>
            </a:r>
            <a:r>
              <a:rPr lang="en-US" b="1" baseline="0" dirty="0" smtClean="0">
                <a:sym typeface="Wingdings" panose="05000000000000000000" pitchFamily="2" charset="2"/>
              </a:rPr>
              <a:t> </a:t>
            </a:r>
            <a:r>
              <a:rPr lang="en-US" b="1" baseline="0" dirty="0" err="1" smtClean="0">
                <a:sym typeface="Wingdings" panose="05000000000000000000" pitchFamily="2" charset="2"/>
              </a:rPr>
              <a:t>chất</a:t>
            </a:r>
            <a:r>
              <a:rPr lang="en-US" b="1" baseline="0" dirty="0" smtClean="0">
                <a:sym typeface="Wingdings" panose="05000000000000000000" pitchFamily="2" charset="2"/>
              </a:rPr>
              <a:t> </a:t>
            </a:r>
            <a:r>
              <a:rPr lang="en-US" b="1" baseline="0" dirty="0" err="1" smtClean="0">
                <a:sym typeface="Wingdings" panose="05000000000000000000" pitchFamily="2" charset="2"/>
              </a:rPr>
              <a:t>là</a:t>
            </a:r>
            <a:r>
              <a:rPr lang="en-US" b="1" baseline="0" dirty="0" smtClean="0">
                <a:sym typeface="Wingdings" panose="05000000000000000000" pitchFamily="2" charset="2"/>
              </a:rPr>
              <a:t> </a:t>
            </a:r>
            <a:r>
              <a:rPr lang="en-US" b="1" baseline="0" dirty="0" err="1" smtClean="0">
                <a:sym typeface="Wingdings" panose="05000000000000000000" pitchFamily="2" charset="2"/>
              </a:rPr>
              <a:t>kích</a:t>
            </a:r>
            <a:r>
              <a:rPr lang="en-US" b="1" baseline="0" dirty="0" smtClean="0">
                <a:sym typeface="Wingdings" panose="05000000000000000000" pitchFamily="2" charset="2"/>
              </a:rPr>
              <a:t> </a:t>
            </a:r>
            <a:r>
              <a:rPr lang="en-US" b="1" baseline="0" dirty="0" err="1" smtClean="0">
                <a:sym typeface="Wingdings" panose="05000000000000000000" pitchFamily="2" charset="2"/>
              </a:rPr>
              <a:t>thước</a:t>
            </a:r>
            <a:r>
              <a:rPr lang="en-US" b="1" baseline="0" dirty="0" smtClean="0">
                <a:sym typeface="Wingdings" panose="05000000000000000000" pitchFamily="2" charset="2"/>
              </a:rPr>
              <a:t> </a:t>
            </a:r>
            <a:r>
              <a:rPr lang="en-US" b="1" baseline="0" dirty="0" err="1" smtClean="0">
                <a:sym typeface="Wingdings" panose="05000000000000000000" pitchFamily="2" charset="2"/>
              </a:rPr>
              <a:t>rất</a:t>
            </a:r>
            <a:r>
              <a:rPr lang="en-US" b="1" baseline="0" dirty="0" smtClean="0">
                <a:sym typeface="Wingdings" panose="05000000000000000000" pitchFamily="2" charset="2"/>
              </a:rPr>
              <a:t> </a:t>
            </a:r>
            <a:r>
              <a:rPr lang="en-US" b="1" baseline="0" dirty="0" err="1" smtClean="0">
                <a:sym typeface="Wingdings" panose="05000000000000000000" pitchFamily="2" charset="2"/>
              </a:rPr>
              <a:t>nhỏ</a:t>
            </a:r>
            <a:r>
              <a:rPr lang="en-US" b="1" baseline="0" dirty="0" smtClean="0">
                <a:sym typeface="Wingdings" panose="05000000000000000000" pitchFamily="2" charset="2"/>
              </a:rPr>
              <a:t>, </a:t>
            </a:r>
            <a:r>
              <a:rPr lang="en-US" b="1" baseline="0" dirty="0" err="1" smtClean="0">
                <a:sym typeface="Wingdings" panose="05000000000000000000" pitchFamily="2" charset="2"/>
              </a:rPr>
              <a:t>hạt</a:t>
            </a:r>
            <a:r>
              <a:rPr lang="en-US" b="1" baseline="0" dirty="0" smtClean="0">
                <a:sym typeface="Wingdings" panose="05000000000000000000" pitchFamily="2" charset="2"/>
              </a:rPr>
              <a:t> </a:t>
            </a:r>
            <a:r>
              <a:rPr lang="en-US" b="1" baseline="0" dirty="0" err="1" smtClean="0">
                <a:sym typeface="Wingdings" panose="05000000000000000000" pitchFamily="2" charset="2"/>
              </a:rPr>
              <a:t>mịn</a:t>
            </a:r>
            <a:r>
              <a:rPr lang="en-US" b="1" baseline="0" dirty="0" smtClean="0">
                <a:sym typeface="Wingdings" panose="05000000000000000000" pitchFamily="2" charset="2"/>
              </a:rPr>
              <a:t>  </a:t>
            </a:r>
            <a:r>
              <a:rPr lang="en-US" b="1" baseline="0" dirty="0" err="1" smtClean="0">
                <a:sym typeface="Wingdings" panose="05000000000000000000" pitchFamily="2" charset="2"/>
              </a:rPr>
              <a:t>nói</a:t>
            </a:r>
            <a:r>
              <a:rPr lang="en-US" b="1" baseline="0" dirty="0" smtClean="0">
                <a:sym typeface="Wingdings" panose="05000000000000000000" pitchFamily="2" charset="2"/>
              </a:rPr>
              <a:t> ở </a:t>
            </a:r>
            <a:r>
              <a:rPr lang="en-US" b="1" baseline="0" dirty="0" err="1" smtClean="0">
                <a:sym typeface="Wingdings" panose="05000000000000000000" pitchFamily="2" charset="2"/>
              </a:rPr>
              <a:t>phần</a:t>
            </a:r>
            <a:r>
              <a:rPr lang="en-US" b="1" baseline="0" dirty="0" smtClean="0">
                <a:sym typeface="Wingdings" panose="05000000000000000000" pitchFamily="2" charset="2"/>
              </a:rPr>
              <a:t> </a:t>
            </a:r>
            <a:r>
              <a:rPr lang="en-US" b="1" baseline="0" dirty="0" err="1" smtClean="0">
                <a:sym typeface="Wingdings" panose="05000000000000000000" pitchFamily="2" charset="2"/>
              </a:rPr>
              <a:t>ưu</a:t>
            </a:r>
            <a:r>
              <a:rPr lang="en-US" b="1" baseline="0" dirty="0" smtClean="0">
                <a:sym typeface="Wingdings" panose="05000000000000000000" pitchFamily="2" charset="2"/>
              </a:rPr>
              <a:t> </a:t>
            </a:r>
            <a:r>
              <a:rPr lang="en-US" b="1" baseline="0" dirty="0" err="1" smtClean="0">
                <a:sym typeface="Wingdings" panose="05000000000000000000" pitchFamily="2" charset="2"/>
              </a:rPr>
              <a:t>nhược</a:t>
            </a:r>
            <a:r>
              <a:rPr lang="en-US" b="1" baseline="0" dirty="0" smtClean="0">
                <a:sym typeface="Wingdings" panose="05000000000000000000" pitchFamily="2" charset="2"/>
              </a:rPr>
              <a:t> </a:t>
            </a:r>
            <a:r>
              <a:rPr lang="en-US" b="1" baseline="0" dirty="0" err="1" smtClean="0">
                <a:sym typeface="Wingdings" panose="05000000000000000000" pitchFamily="2" charset="2"/>
              </a:rPr>
              <a:t>điểm</a:t>
            </a:r>
            <a:r>
              <a:rPr lang="en-US" b="1" baseline="0" dirty="0" smtClean="0">
                <a:sym typeface="Wingdings" panose="05000000000000000000" pitchFamily="2" charset="2"/>
              </a:rPr>
              <a:t> </a:t>
            </a:r>
            <a:r>
              <a:rPr lang="en-US" b="1" baseline="0" dirty="0" err="1" smtClean="0">
                <a:sym typeface="Wingdings" panose="05000000000000000000" pitchFamily="2" charset="2"/>
              </a:rPr>
              <a:t>cuối</a:t>
            </a:r>
            <a:r>
              <a:rPr lang="en-US" b="1" baseline="0" dirty="0" smtClean="0">
                <a:sym typeface="Wingdings" panose="05000000000000000000" pitchFamily="2" charset="2"/>
              </a:rPr>
              <a:t> </a:t>
            </a:r>
            <a:r>
              <a:rPr lang="en-US" b="1" baseline="0" dirty="0" err="1" smtClean="0">
                <a:sym typeface="Wingdings" panose="05000000000000000000" pitchFamily="2" charset="2"/>
              </a:rPr>
              <a:t>cùng</a:t>
            </a:r>
            <a:r>
              <a:rPr lang="en-US" baseline="0" dirty="0" smtClean="0">
                <a:sym typeface="Wingdings" panose="05000000000000000000" pitchFamily="2" charset="2"/>
              </a:rPr>
              <a:t>)</a:t>
            </a:r>
          </a:p>
          <a:p>
            <a:r>
              <a:rPr lang="en-US" baseline="0" dirty="0" err="1" smtClean="0">
                <a:sym typeface="Wingdings" panose="05000000000000000000" pitchFamily="2" charset="2"/>
              </a:rPr>
              <a:t>Bản</a:t>
            </a:r>
            <a:r>
              <a:rPr lang="en-US" baseline="0" dirty="0" smtClean="0">
                <a:sym typeface="Wingdings" panose="05000000000000000000" pitchFamily="2" charset="2"/>
              </a:rPr>
              <a:t> </a:t>
            </a:r>
            <a:r>
              <a:rPr lang="en-US" baseline="0" dirty="0" err="1" smtClean="0">
                <a:sym typeface="Wingdings" panose="05000000000000000000" pitchFamily="2" charset="2"/>
              </a:rPr>
              <a:t>đồ</a:t>
            </a:r>
            <a:r>
              <a:rPr lang="en-US" baseline="0" dirty="0" smtClean="0">
                <a:sym typeface="Wingdings" panose="05000000000000000000" pitchFamily="2" charset="2"/>
              </a:rPr>
              <a:t> </a:t>
            </a:r>
            <a:r>
              <a:rPr lang="en-US" baseline="0" dirty="0" err="1" smtClean="0">
                <a:sym typeface="Wingdings" panose="05000000000000000000" pitchFamily="2" charset="2"/>
              </a:rPr>
              <a:t>này</a:t>
            </a:r>
            <a:r>
              <a:rPr lang="en-US" baseline="0" dirty="0" smtClean="0">
                <a:sym typeface="Wingdings" panose="05000000000000000000" pitchFamily="2" charset="2"/>
              </a:rPr>
              <a:t> </a:t>
            </a:r>
            <a:r>
              <a:rPr lang="en-US" baseline="0" dirty="0" err="1" smtClean="0">
                <a:sym typeface="Wingdings" panose="05000000000000000000" pitchFamily="2" charset="2"/>
              </a:rPr>
              <a:t>là</a:t>
            </a:r>
            <a:r>
              <a:rPr lang="en-US" baseline="0" dirty="0" smtClean="0">
                <a:sym typeface="Wingdings" panose="05000000000000000000" pitchFamily="2" charset="2"/>
              </a:rPr>
              <a:t> </a:t>
            </a:r>
            <a:r>
              <a:rPr lang="en-US" baseline="0" dirty="0" err="1" smtClean="0">
                <a:sym typeface="Wingdings" panose="05000000000000000000" pitchFamily="2" charset="2"/>
              </a:rPr>
              <a:t>biểu</a:t>
            </a:r>
            <a:r>
              <a:rPr lang="en-US" baseline="0" dirty="0" smtClean="0">
                <a:sym typeface="Wingdings" panose="05000000000000000000" pitchFamily="2" charset="2"/>
              </a:rPr>
              <a:t> </a:t>
            </a:r>
            <a:r>
              <a:rPr lang="en-US" baseline="0" dirty="0" err="1" smtClean="0">
                <a:sym typeface="Wingdings" panose="05000000000000000000" pitchFamily="2" charset="2"/>
              </a:rPr>
              <a:t>hiện</a:t>
            </a:r>
            <a:r>
              <a:rPr lang="en-US" baseline="0" dirty="0" smtClean="0">
                <a:sym typeface="Wingdings" panose="05000000000000000000" pitchFamily="2" charset="2"/>
              </a:rPr>
              <a:t> </a:t>
            </a:r>
            <a:r>
              <a:rPr lang="en-US" baseline="0" dirty="0" err="1" smtClean="0">
                <a:sym typeface="Wingdings" panose="05000000000000000000" pitchFamily="2" charset="2"/>
              </a:rPr>
              <a:t>cho</a:t>
            </a:r>
            <a:r>
              <a:rPr lang="en-US" baseline="0" dirty="0" smtClean="0">
                <a:sym typeface="Wingdings" panose="05000000000000000000" pitchFamily="2" charset="2"/>
              </a:rPr>
              <a:t> </a:t>
            </a:r>
            <a:r>
              <a:rPr lang="en-US" baseline="0" dirty="0" err="1" smtClean="0">
                <a:sym typeface="Wingdings" panose="05000000000000000000" pitchFamily="2" charset="2"/>
              </a:rPr>
              <a:t>dự</a:t>
            </a:r>
            <a:r>
              <a:rPr lang="en-US" baseline="0" dirty="0" smtClean="0">
                <a:sym typeface="Wingdings" panose="05000000000000000000" pitchFamily="2" charset="2"/>
              </a:rPr>
              <a:t> </a:t>
            </a:r>
            <a:r>
              <a:rPr lang="en-US" baseline="0" dirty="0" err="1" smtClean="0">
                <a:sym typeface="Wingdings" panose="05000000000000000000" pitchFamily="2" charset="2"/>
              </a:rPr>
              <a:t>án</a:t>
            </a:r>
            <a:r>
              <a:rPr lang="en-US" baseline="0" dirty="0" smtClean="0">
                <a:sym typeface="Wingdings" panose="05000000000000000000" pitchFamily="2" charset="2"/>
              </a:rPr>
              <a:t> </a:t>
            </a:r>
            <a:r>
              <a:rPr lang="en-US" baseline="0" dirty="0" err="1" smtClean="0">
                <a:sym typeface="Wingdings" panose="05000000000000000000" pitchFamily="2" charset="2"/>
              </a:rPr>
              <a:t>vận</a:t>
            </a:r>
            <a:r>
              <a:rPr lang="en-US" baseline="0" dirty="0" smtClean="0">
                <a:sym typeface="Wingdings" panose="05000000000000000000" pitchFamily="2" charset="2"/>
              </a:rPr>
              <a:t> </a:t>
            </a:r>
            <a:r>
              <a:rPr lang="en-US" baseline="0" dirty="0" err="1" smtClean="0">
                <a:sym typeface="Wingdings" panose="05000000000000000000" pitchFamily="2" charset="2"/>
              </a:rPr>
              <a:t>tải</a:t>
            </a:r>
            <a:r>
              <a:rPr lang="en-US" baseline="0" dirty="0" smtClean="0">
                <a:sym typeface="Wingdings" panose="05000000000000000000" pitchFamily="2" charset="2"/>
              </a:rPr>
              <a:t> </a:t>
            </a:r>
            <a:r>
              <a:rPr lang="en-US" baseline="0" dirty="0" err="1" smtClean="0">
                <a:sym typeface="Wingdings" panose="05000000000000000000" pitchFamily="2" charset="2"/>
              </a:rPr>
              <a:t>khí</a:t>
            </a:r>
            <a:r>
              <a:rPr lang="en-US" baseline="0" dirty="0" smtClean="0">
                <a:sym typeface="Wingdings" panose="05000000000000000000" pitchFamily="2" charset="2"/>
              </a:rPr>
              <a:t> gas: </a:t>
            </a:r>
            <a:r>
              <a:rPr lang="en-US" baseline="0" dirty="0" err="1" smtClean="0">
                <a:sym typeface="Wingdings" panose="05000000000000000000" pitchFamily="2" charset="2"/>
              </a:rPr>
              <a:t>được</a:t>
            </a:r>
            <a:r>
              <a:rPr lang="en-US" baseline="0" dirty="0" smtClean="0">
                <a:sym typeface="Wingdings" panose="05000000000000000000" pitchFamily="2" charset="2"/>
              </a:rPr>
              <a:t> </a:t>
            </a:r>
            <a:r>
              <a:rPr lang="en-US" baseline="0" dirty="0" err="1" smtClean="0">
                <a:sym typeface="Wingdings" panose="05000000000000000000" pitchFamily="2" charset="2"/>
              </a:rPr>
              <a:t>đầu</a:t>
            </a:r>
            <a:r>
              <a:rPr lang="en-US" baseline="0" dirty="0" smtClean="0">
                <a:sym typeface="Wingdings" panose="05000000000000000000" pitchFamily="2" charset="2"/>
              </a:rPr>
              <a:t> </a:t>
            </a:r>
            <a:r>
              <a:rPr lang="en-US" baseline="0" dirty="0" err="1" smtClean="0">
                <a:sym typeface="Wingdings" panose="05000000000000000000" pitchFamily="2" charset="2"/>
              </a:rPr>
              <a:t>từ</a:t>
            </a:r>
            <a:r>
              <a:rPr lang="en-US" baseline="0" dirty="0" smtClean="0">
                <a:sym typeface="Wingdings" panose="05000000000000000000" pitchFamily="2" charset="2"/>
              </a:rPr>
              <a:t> </a:t>
            </a:r>
            <a:r>
              <a:rPr lang="en-US" baseline="0" dirty="0" err="1" smtClean="0">
                <a:sym typeface="Wingdings" panose="05000000000000000000" pitchFamily="2" charset="2"/>
              </a:rPr>
              <a:t>hơn</a:t>
            </a:r>
            <a:r>
              <a:rPr lang="en-US" baseline="0" dirty="0" smtClean="0">
                <a:sym typeface="Wingdings" panose="05000000000000000000" pitchFamily="2" charset="2"/>
              </a:rPr>
              <a:t> </a:t>
            </a:r>
            <a:r>
              <a:rPr lang="en-US" b="1" baseline="0" dirty="0" smtClean="0">
                <a:sym typeface="Wingdings" panose="05000000000000000000" pitchFamily="2" charset="2"/>
              </a:rPr>
              <a:t>10 </a:t>
            </a:r>
            <a:r>
              <a:rPr lang="en-US" b="1" baseline="0" dirty="0" err="1" smtClean="0">
                <a:sym typeface="Wingdings" panose="05000000000000000000" pitchFamily="2" charset="2"/>
              </a:rPr>
              <a:t>tỷ</a:t>
            </a:r>
            <a:r>
              <a:rPr lang="en-US" b="1" baseline="0" dirty="0" smtClean="0">
                <a:sym typeface="Wingdings" panose="05000000000000000000" pitchFamily="2" charset="2"/>
              </a:rPr>
              <a:t> </a:t>
            </a:r>
            <a:r>
              <a:rPr lang="en-US" b="1" baseline="0" dirty="0" err="1" smtClean="0">
                <a:sym typeface="Wingdings" panose="05000000000000000000" pitchFamily="2" charset="2"/>
              </a:rPr>
              <a:t>đô</a:t>
            </a:r>
            <a:r>
              <a:rPr lang="en-US" b="1" baseline="0" dirty="0" smtClean="0">
                <a:sym typeface="Wingdings" panose="05000000000000000000" pitchFamily="2" charset="2"/>
              </a:rPr>
              <a:t> </a:t>
            </a:r>
            <a:r>
              <a:rPr lang="en-US" b="1" baseline="0" dirty="0" err="1" smtClean="0">
                <a:sym typeface="Wingdings" panose="05000000000000000000" pitchFamily="2" charset="2"/>
              </a:rPr>
              <a:t>với</a:t>
            </a:r>
            <a:r>
              <a:rPr lang="en-US" b="1" baseline="0" dirty="0" smtClean="0">
                <a:sym typeface="Wingdings" panose="05000000000000000000" pitchFamily="2" charset="2"/>
              </a:rPr>
              <a:t> </a:t>
            </a:r>
            <a:r>
              <a:rPr lang="en-US" b="1" baseline="0" dirty="0" err="1" smtClean="0">
                <a:sym typeface="Wingdings" panose="05000000000000000000" pitchFamily="2" charset="2"/>
              </a:rPr>
              <a:t>hơn</a:t>
            </a:r>
            <a:r>
              <a:rPr lang="en-US" b="1" baseline="0" dirty="0" smtClean="0">
                <a:sym typeface="Wingdings" panose="05000000000000000000" pitchFamily="2" charset="2"/>
              </a:rPr>
              <a:t> 180 km </a:t>
            </a:r>
            <a:r>
              <a:rPr lang="en-US" baseline="0" dirty="0" err="1" smtClean="0">
                <a:sym typeface="Wingdings" panose="05000000000000000000" pitchFamily="2" charset="2"/>
              </a:rPr>
              <a:t>két</a:t>
            </a:r>
            <a:r>
              <a:rPr lang="en-US" baseline="0" dirty="0" smtClean="0">
                <a:sym typeface="Wingdings" panose="05000000000000000000" pitchFamily="2" charset="2"/>
              </a:rPr>
              <a:t> </a:t>
            </a:r>
            <a:r>
              <a:rPr lang="en-US" baseline="0" dirty="0" err="1" smtClean="0">
                <a:sym typeface="Wingdings" panose="05000000000000000000" pitchFamily="2" charset="2"/>
              </a:rPr>
              <a:t>nối</a:t>
            </a:r>
            <a:r>
              <a:rPr lang="en-US" baseline="0" dirty="0" smtClean="0">
                <a:sym typeface="Wingdings" panose="05000000000000000000" pitchFamily="2" charset="2"/>
              </a:rPr>
              <a:t> </a:t>
            </a:r>
            <a:r>
              <a:rPr lang="en-US" baseline="0" dirty="0" err="1" smtClean="0">
                <a:sym typeface="Wingdings" panose="05000000000000000000" pitchFamily="2" charset="2"/>
              </a:rPr>
              <a:t>nguồn</a:t>
            </a:r>
            <a:r>
              <a:rPr lang="en-US" baseline="0" dirty="0" smtClean="0">
                <a:sym typeface="Wingdings" panose="05000000000000000000" pitchFamily="2" charset="2"/>
              </a:rPr>
              <a:t> </a:t>
            </a:r>
            <a:r>
              <a:rPr lang="en-US" baseline="0" dirty="0" err="1" smtClean="0">
                <a:sym typeface="Wingdings" panose="05000000000000000000" pitchFamily="2" charset="2"/>
              </a:rPr>
              <a:t>khi</a:t>
            </a:r>
            <a:r>
              <a:rPr lang="en-US" baseline="0" dirty="0" smtClean="0">
                <a:sym typeface="Wingdings" panose="05000000000000000000" pitchFamily="2" charset="2"/>
              </a:rPr>
              <a:t> gas ở </a:t>
            </a:r>
            <a:r>
              <a:rPr lang="en-US" baseline="0" dirty="0" err="1" smtClean="0">
                <a:sym typeface="Wingdings" panose="05000000000000000000" pitchFamily="2" charset="2"/>
              </a:rPr>
              <a:t>khu</a:t>
            </a:r>
            <a:r>
              <a:rPr lang="en-US" baseline="0" dirty="0" smtClean="0">
                <a:sym typeface="Wingdings" panose="05000000000000000000" pitchFamily="2" charset="2"/>
              </a:rPr>
              <a:t> </a:t>
            </a:r>
            <a:r>
              <a:rPr lang="en-US" baseline="0" dirty="0" err="1" smtClean="0">
                <a:sym typeface="Wingdings" panose="05000000000000000000" pitchFamily="2" charset="2"/>
              </a:rPr>
              <a:t>vực</a:t>
            </a:r>
            <a:r>
              <a:rPr lang="en-US" baseline="0" dirty="0" smtClean="0">
                <a:sym typeface="Wingdings" panose="05000000000000000000" pitchFamily="2" charset="2"/>
              </a:rPr>
              <a:t> </a:t>
            </a:r>
            <a:r>
              <a:rPr lang="en-US" baseline="0" dirty="0" err="1" smtClean="0">
                <a:sym typeface="Wingdings" panose="05000000000000000000" pitchFamily="2" charset="2"/>
              </a:rPr>
              <a:t>của</a:t>
            </a:r>
            <a:r>
              <a:rPr lang="en-US" baseline="0" dirty="0" smtClean="0">
                <a:sym typeface="Wingdings" panose="05000000000000000000" pitchFamily="2" charset="2"/>
              </a:rPr>
              <a:t> </a:t>
            </a:r>
            <a:r>
              <a:rPr lang="en-US" baseline="0" dirty="0" err="1" smtClean="0">
                <a:sym typeface="Wingdings" panose="05000000000000000000" pitchFamily="2" charset="2"/>
              </a:rPr>
              <a:t>nước</a:t>
            </a:r>
            <a:r>
              <a:rPr lang="en-US" baseline="0" dirty="0" smtClean="0">
                <a:sym typeface="Wingdings" panose="05000000000000000000" pitchFamily="2" charset="2"/>
              </a:rPr>
              <a:t> </a:t>
            </a:r>
            <a:r>
              <a:rPr lang="en-US" baseline="0" dirty="0" err="1" smtClean="0">
                <a:sym typeface="Wingdings" panose="05000000000000000000" pitchFamily="2" charset="2"/>
              </a:rPr>
              <a:t>cộng</a:t>
            </a:r>
            <a:r>
              <a:rPr lang="en-US" baseline="0" dirty="0" smtClean="0">
                <a:sym typeface="Wingdings" panose="05000000000000000000" pitchFamily="2" charset="2"/>
              </a:rPr>
              <a:t> </a:t>
            </a:r>
            <a:r>
              <a:rPr lang="en-US" baseline="0" dirty="0" err="1" smtClean="0">
                <a:sym typeface="Wingdings" panose="05000000000000000000" pitchFamily="2" charset="2"/>
              </a:rPr>
              <a:t>hòa</a:t>
            </a:r>
            <a:r>
              <a:rPr lang="en-US" baseline="0" dirty="0" smtClean="0">
                <a:sym typeface="Wingdings" panose="05000000000000000000" pitchFamily="2" charset="2"/>
              </a:rPr>
              <a:t> </a:t>
            </a:r>
            <a:r>
              <a:rPr lang="en-US" b="1" dirty="0" smtClean="0"/>
              <a:t>A-</a:t>
            </a:r>
            <a:r>
              <a:rPr lang="en-US" b="1" dirty="0" err="1" smtClean="0"/>
              <a:t>déc</a:t>
            </a:r>
            <a:r>
              <a:rPr lang="en-US" b="1" dirty="0" smtClean="0"/>
              <a:t>-</a:t>
            </a:r>
            <a:r>
              <a:rPr lang="en-US" b="1" dirty="0" err="1" smtClean="0"/>
              <a:t>bai-dan</a:t>
            </a:r>
            <a:r>
              <a:rPr lang="en-US" b="0" baseline="30000" dirty="0" smtClean="0"/>
              <a:t> </a:t>
            </a:r>
            <a:r>
              <a:rPr lang="en-US" b="0" baseline="0" dirty="0" smtClean="0"/>
              <a:t> </a:t>
            </a:r>
            <a:r>
              <a:rPr lang="en-US" b="0" baseline="0" dirty="0" err="1" smtClean="0"/>
              <a:t>đi</a:t>
            </a:r>
            <a:r>
              <a:rPr lang="en-US" b="0" baseline="0" dirty="0" smtClean="0"/>
              <a:t> </a:t>
            </a:r>
            <a:r>
              <a:rPr lang="en-US" b="0" baseline="0" dirty="0" err="1" smtClean="0"/>
              <a:t>về</a:t>
            </a:r>
            <a:r>
              <a:rPr lang="en-US" b="0" baseline="0" dirty="0" smtClean="0"/>
              <a:t> </a:t>
            </a:r>
            <a:r>
              <a:rPr lang="en-US" b="0" baseline="0" dirty="0" err="1" smtClean="0"/>
              <a:t>phía</a:t>
            </a:r>
            <a:r>
              <a:rPr lang="en-US" b="0" baseline="0" dirty="0" smtClean="0"/>
              <a:t> </a:t>
            </a:r>
            <a:r>
              <a:rPr lang="en-US" b="0" baseline="0" dirty="0" err="1" smtClean="0"/>
              <a:t>tây</a:t>
            </a:r>
            <a:r>
              <a:rPr lang="en-US" b="0" baseline="0" dirty="0" smtClean="0"/>
              <a:t> </a:t>
            </a:r>
            <a:r>
              <a:rPr lang="en-US" b="0" baseline="0" dirty="0" err="1" smtClean="0"/>
              <a:t>bắc</a:t>
            </a:r>
            <a:r>
              <a:rPr lang="en-US" b="0" baseline="0" dirty="0" smtClean="0"/>
              <a:t> </a:t>
            </a:r>
            <a:r>
              <a:rPr lang="en-US" b="0" baseline="0" dirty="0" err="1" smtClean="0"/>
              <a:t>của</a:t>
            </a:r>
            <a:r>
              <a:rPr lang="en-US" b="0" baseline="0" dirty="0" smtClean="0"/>
              <a:t> </a:t>
            </a:r>
            <a:r>
              <a:rPr lang="en-US" b="0" baseline="0" dirty="0" err="1" smtClean="0"/>
              <a:t>nước</a:t>
            </a:r>
            <a:r>
              <a:rPr lang="en-US" b="0" baseline="0" dirty="0" smtClean="0"/>
              <a:t> TURKEY (</a:t>
            </a:r>
            <a:r>
              <a:rPr lang="en-US" b="0" baseline="0" dirty="0" err="1" smtClean="0"/>
              <a:t>thổ</a:t>
            </a:r>
            <a:r>
              <a:rPr lang="en-US" b="0" baseline="0" dirty="0" smtClean="0"/>
              <a:t> </a:t>
            </a:r>
            <a:r>
              <a:rPr lang="en-US" b="0" baseline="0" dirty="0" err="1" smtClean="0"/>
              <a:t>nhĩ</a:t>
            </a:r>
            <a:r>
              <a:rPr lang="en-US" b="0" baseline="0" dirty="0" smtClean="0"/>
              <a:t> </a:t>
            </a:r>
            <a:r>
              <a:rPr lang="en-US" b="0" baseline="0" dirty="0" err="1" smtClean="0"/>
              <a:t>kỳ</a:t>
            </a:r>
            <a:r>
              <a:rPr lang="en-US" b="0" baseline="0" dirty="0" smtClean="0"/>
              <a:t>) </a:t>
            </a:r>
            <a:r>
              <a:rPr lang="vi-VN" dirty="0" smtClean="0"/>
              <a:t>Dự án này là một liên doanh giữa công ty năng lượng nhà nước SOCAR của Azerbaijan, Thổ Nhĩ Kỳ Botaş và BP của Anh, với một sản xuất theo kế hoạch là </a:t>
            </a:r>
            <a:r>
              <a:rPr lang="vi-VN" b="1" dirty="0" smtClean="0"/>
              <a:t>16 tỷ mét khối khí đốt mỗi năm</a:t>
            </a:r>
            <a:r>
              <a:rPr lang="vi-VN" dirty="0" smtClean="0"/>
              <a:t>.</a:t>
            </a:r>
            <a:r>
              <a:rPr lang="en-US" dirty="0" smtClean="0"/>
              <a:t>--</a:t>
            </a:r>
            <a:r>
              <a:rPr lang="en-US" dirty="0" smtClean="0">
                <a:sym typeface="Wingdings" panose="05000000000000000000" pitchFamily="2" charset="2"/>
              </a:rPr>
              <a:t> </a:t>
            </a:r>
            <a:r>
              <a:rPr lang="en-US" dirty="0" err="1" smtClean="0">
                <a:sym typeface="Wingdings" panose="05000000000000000000" pitchFamily="2" charset="2"/>
              </a:rPr>
              <a:t>lý</a:t>
            </a:r>
            <a:r>
              <a:rPr lang="en-US" baseline="0" dirty="0" smtClean="0">
                <a:sym typeface="Wingdings" panose="05000000000000000000" pitchFamily="2" charset="2"/>
              </a:rPr>
              <a:t> do </a:t>
            </a:r>
            <a:r>
              <a:rPr lang="en-US" baseline="0" dirty="0" err="1" smtClean="0">
                <a:sym typeface="Wingdings" panose="05000000000000000000" pitchFamily="2" charset="2"/>
              </a:rPr>
              <a:t>xây</a:t>
            </a:r>
            <a:r>
              <a:rPr lang="en-US" baseline="0" dirty="0" smtClean="0">
                <a:sym typeface="Wingdings" panose="05000000000000000000" pitchFamily="2" charset="2"/>
              </a:rPr>
              <a:t> dung: (</a:t>
            </a:r>
            <a:r>
              <a:rPr lang="en-US" baseline="0" dirty="0" err="1" smtClean="0">
                <a:sym typeface="Wingdings" panose="05000000000000000000" pitchFamily="2" charset="2"/>
              </a:rPr>
              <a:t>trong</a:t>
            </a:r>
            <a:r>
              <a:rPr lang="en-US" baseline="0" dirty="0" smtClean="0">
                <a:sym typeface="Wingdings" panose="05000000000000000000" pitchFamily="2" charset="2"/>
              </a:rPr>
              <a:t> </a:t>
            </a:r>
            <a:r>
              <a:rPr lang="en-US" baseline="0" dirty="0" err="1" smtClean="0">
                <a:sym typeface="Wingdings" panose="05000000000000000000" pitchFamily="2" charset="2"/>
              </a:rPr>
              <a:t>khi</a:t>
            </a:r>
            <a:r>
              <a:rPr lang="en-US" baseline="0" dirty="0" smtClean="0">
                <a:sym typeface="Wingdings" panose="05000000000000000000" pitchFamily="2" charset="2"/>
              </a:rPr>
              <a:t> </a:t>
            </a:r>
            <a:r>
              <a:rPr lang="en-US" baseline="0" dirty="0" err="1" smtClean="0">
                <a:sym typeface="Wingdings" panose="05000000000000000000" pitchFamily="2" charset="2"/>
              </a:rPr>
              <a:t>nước</a:t>
            </a:r>
            <a:r>
              <a:rPr lang="en-US" baseline="0" dirty="0" smtClean="0">
                <a:sym typeface="Wingdings" panose="05000000000000000000" pitchFamily="2" charset="2"/>
              </a:rPr>
              <a:t> </a:t>
            </a:r>
            <a:r>
              <a:rPr lang="en-US" baseline="0" dirty="0" err="1" smtClean="0">
                <a:sym typeface="Wingdings" panose="05000000000000000000" pitchFamily="2" charset="2"/>
              </a:rPr>
              <a:t>Nga</a:t>
            </a:r>
            <a:r>
              <a:rPr lang="en-US" baseline="0" dirty="0" smtClean="0">
                <a:sym typeface="Wingdings" panose="05000000000000000000" pitchFamily="2" charset="2"/>
              </a:rPr>
              <a:t> </a:t>
            </a:r>
            <a:r>
              <a:rPr lang="en-US" baseline="0" dirty="0" err="1" smtClean="0">
                <a:sym typeface="Wingdings" panose="05000000000000000000" pitchFamily="2" charset="2"/>
              </a:rPr>
              <a:t>cung</a:t>
            </a:r>
            <a:r>
              <a:rPr lang="en-US" baseline="0" dirty="0" smtClean="0">
                <a:sym typeface="Wingdings" panose="05000000000000000000" pitchFamily="2" charset="2"/>
              </a:rPr>
              <a:t> </a:t>
            </a:r>
            <a:r>
              <a:rPr lang="en-US" baseline="0" dirty="0" err="1" smtClean="0">
                <a:sym typeface="Wingdings" panose="05000000000000000000" pitchFamily="2" charset="2"/>
              </a:rPr>
              <a:t>cấp</a:t>
            </a:r>
            <a:r>
              <a:rPr lang="en-US" baseline="0" dirty="0" smtClean="0">
                <a:sym typeface="Wingdings" panose="05000000000000000000" pitchFamily="2" charset="2"/>
              </a:rPr>
              <a:t> </a:t>
            </a:r>
            <a:r>
              <a:rPr lang="en-US" baseline="0" dirty="0" err="1" smtClean="0">
                <a:sym typeface="Wingdings" panose="05000000000000000000" pitchFamily="2" charset="2"/>
              </a:rPr>
              <a:t>khí</a:t>
            </a:r>
            <a:r>
              <a:rPr lang="en-US" baseline="0" dirty="0" smtClean="0">
                <a:sym typeface="Wingdings" panose="05000000000000000000" pitchFamily="2" charset="2"/>
              </a:rPr>
              <a:t> </a:t>
            </a:r>
            <a:r>
              <a:rPr lang="en-US" baseline="0" dirty="0" err="1" smtClean="0">
                <a:sym typeface="Wingdings" panose="05000000000000000000" pitchFamily="2" charset="2"/>
              </a:rPr>
              <a:t>đốt</a:t>
            </a:r>
            <a:r>
              <a:rPr lang="en-US" baseline="0" dirty="0" smtClean="0">
                <a:sym typeface="Wingdings" panose="05000000000000000000" pitchFamily="2" charset="2"/>
              </a:rPr>
              <a:t> </a:t>
            </a:r>
            <a:r>
              <a:rPr lang="en-US" baseline="0" dirty="0" err="1" smtClean="0">
                <a:sym typeface="Wingdings" panose="05000000000000000000" pitchFamily="2" charset="2"/>
              </a:rPr>
              <a:t>cho</a:t>
            </a:r>
            <a:r>
              <a:rPr lang="en-US" baseline="0" dirty="0" smtClean="0">
                <a:sym typeface="Wingdings" panose="05000000000000000000" pitchFamily="2" charset="2"/>
              </a:rPr>
              <a:t> </a:t>
            </a:r>
            <a:r>
              <a:rPr lang="en-US" baseline="0" dirty="0" err="1" smtClean="0">
                <a:sym typeface="Wingdings" panose="05000000000000000000" pitchFamily="2" charset="2"/>
              </a:rPr>
              <a:t>cả</a:t>
            </a:r>
            <a:r>
              <a:rPr lang="en-US" baseline="0" dirty="0" smtClean="0">
                <a:sym typeface="Wingdings" panose="05000000000000000000" pitchFamily="2" charset="2"/>
              </a:rPr>
              <a:t> </a:t>
            </a:r>
            <a:r>
              <a:rPr lang="en-US" baseline="0" dirty="0" err="1" smtClean="0">
                <a:sym typeface="Wingdings" panose="05000000000000000000" pitchFamily="2" charset="2"/>
              </a:rPr>
              <a:t>Châu</a:t>
            </a:r>
            <a:r>
              <a:rPr lang="en-US" baseline="0" dirty="0" smtClean="0">
                <a:sym typeface="Wingdings" panose="05000000000000000000" pitchFamily="2" charset="2"/>
              </a:rPr>
              <a:t> </a:t>
            </a:r>
            <a:r>
              <a:rPr lang="en-US" baseline="0" dirty="0" err="1" smtClean="0">
                <a:sym typeface="Wingdings" panose="05000000000000000000" pitchFamily="2" charset="2"/>
              </a:rPr>
              <a:t>Âu</a:t>
            </a:r>
            <a:r>
              <a:rPr lang="en-US" baseline="0" dirty="0" smtClean="0">
                <a:sym typeface="Wingdings" panose="05000000000000000000" pitchFamily="2" charset="2"/>
              </a:rPr>
              <a:t>: đ</a:t>
            </a:r>
            <a:r>
              <a:rPr lang="vi-VN" dirty="0" smtClean="0"/>
              <a:t>ược xem là một cách cho cả hai nước để giảm sự phụ thuộc vào khí đốt của Nga. TANAP là một phần của hành lang phía Nam Gas, một kế hoạch dài chờ đợi để mang lại khí đốt cho châu Âu từ Azerbaijan, và từ các nguồn khác hơn Nga</a:t>
            </a:r>
            <a:r>
              <a:rPr lang="en-US" dirty="0" smtClean="0">
                <a:sym typeface="Wingdings" panose="05000000000000000000" pitchFamily="2" charset="2"/>
              </a:rPr>
              <a:t> </a:t>
            </a:r>
            <a:r>
              <a:rPr lang="en-US" b="1" dirty="0" err="1" smtClean="0">
                <a:sym typeface="Wingdings" panose="05000000000000000000" pitchFamily="2" charset="2"/>
              </a:rPr>
              <a:t>lệ</a:t>
            </a:r>
            <a:r>
              <a:rPr lang="en-US" b="1" baseline="0" dirty="0" smtClean="0">
                <a:sym typeface="Wingdings" panose="05000000000000000000" pitchFamily="2" charset="2"/>
              </a:rPr>
              <a:t> </a:t>
            </a:r>
            <a:r>
              <a:rPr lang="en-US" b="1" baseline="0" dirty="0" err="1" smtClean="0">
                <a:sym typeface="Wingdings" panose="05000000000000000000" pitchFamily="2" charset="2"/>
              </a:rPr>
              <a:t>thuộc</a:t>
            </a:r>
            <a:r>
              <a:rPr lang="en-US" b="1" baseline="0" dirty="0" smtClean="0">
                <a:sym typeface="Wingdings" panose="05000000000000000000" pitchFamily="2" charset="2"/>
              </a:rPr>
              <a:t> </a:t>
            </a:r>
            <a:r>
              <a:rPr lang="en-US" b="1" baseline="0" dirty="0" err="1" smtClean="0">
                <a:sym typeface="Wingdings" panose="05000000000000000000" pitchFamily="2" charset="2"/>
              </a:rPr>
              <a:t>vào</a:t>
            </a:r>
            <a:r>
              <a:rPr lang="en-US" b="1" baseline="0" dirty="0" smtClean="0">
                <a:sym typeface="Wingdings" panose="05000000000000000000" pitchFamily="2" charset="2"/>
              </a:rPr>
              <a:t> </a:t>
            </a:r>
            <a:r>
              <a:rPr lang="en-US" b="1" baseline="0" dirty="0" err="1" smtClean="0">
                <a:sym typeface="Wingdings" panose="05000000000000000000" pitchFamily="2" charset="2"/>
              </a:rPr>
              <a:t>kinh</a:t>
            </a:r>
            <a:r>
              <a:rPr lang="en-US" b="1" baseline="0" dirty="0" smtClean="0">
                <a:sym typeface="Wingdings" panose="05000000000000000000" pitchFamily="2" charset="2"/>
              </a:rPr>
              <a:t> </a:t>
            </a:r>
            <a:r>
              <a:rPr lang="en-US" b="1" baseline="0" dirty="0" err="1" smtClean="0">
                <a:sym typeface="Wingdings" panose="05000000000000000000" pitchFamily="2" charset="2"/>
              </a:rPr>
              <a:t>tế</a:t>
            </a:r>
            <a:r>
              <a:rPr lang="en-US" b="1" baseline="0" dirty="0" smtClean="0">
                <a:sym typeface="Wingdings" panose="05000000000000000000" pitchFamily="2" charset="2"/>
              </a:rPr>
              <a:t> </a:t>
            </a:r>
            <a:r>
              <a:rPr lang="en-US" b="1" baseline="0" dirty="0" err="1" smtClean="0">
                <a:sym typeface="Wingdings" panose="05000000000000000000" pitchFamily="2" charset="2"/>
              </a:rPr>
              <a:t>thì</a:t>
            </a:r>
            <a:r>
              <a:rPr lang="en-US" b="1" baseline="0" dirty="0" smtClean="0">
                <a:sym typeface="Wingdings" panose="05000000000000000000" pitchFamily="2" charset="2"/>
              </a:rPr>
              <a:t> </a:t>
            </a:r>
            <a:r>
              <a:rPr lang="en-US" b="1" baseline="0" dirty="0" err="1" smtClean="0">
                <a:sym typeface="Wingdings" panose="05000000000000000000" pitchFamily="2" charset="2"/>
              </a:rPr>
              <a:t>lệ</a:t>
            </a:r>
            <a:r>
              <a:rPr lang="en-US" b="1" baseline="0" dirty="0" smtClean="0">
                <a:sym typeface="Wingdings" panose="05000000000000000000" pitchFamily="2" charset="2"/>
              </a:rPr>
              <a:t> </a:t>
            </a:r>
            <a:r>
              <a:rPr lang="en-US" b="1" baseline="0" dirty="0" err="1" smtClean="0">
                <a:sym typeface="Wingdings" panose="05000000000000000000" pitchFamily="2" charset="2"/>
              </a:rPr>
              <a:t>thuộc</a:t>
            </a:r>
            <a:r>
              <a:rPr lang="en-US" b="1" baseline="0" dirty="0" smtClean="0">
                <a:sym typeface="Wingdings" panose="05000000000000000000" pitchFamily="2" charset="2"/>
              </a:rPr>
              <a:t> </a:t>
            </a:r>
            <a:r>
              <a:rPr lang="en-US" b="1" baseline="0" dirty="0" err="1" smtClean="0">
                <a:sym typeface="Wingdings" panose="05000000000000000000" pitchFamily="2" charset="2"/>
              </a:rPr>
              <a:t>vào</a:t>
            </a:r>
            <a:r>
              <a:rPr lang="en-US" b="1" baseline="0" dirty="0" smtClean="0">
                <a:sym typeface="Wingdings" panose="05000000000000000000" pitchFamily="2" charset="2"/>
              </a:rPr>
              <a:t> </a:t>
            </a:r>
            <a:r>
              <a:rPr lang="en-US" b="1" baseline="0" dirty="0" err="1" smtClean="0">
                <a:sym typeface="Wingdings" panose="05000000000000000000" pitchFamily="2" charset="2"/>
              </a:rPr>
              <a:t>chính</a:t>
            </a:r>
            <a:r>
              <a:rPr lang="en-US" b="1" baseline="0" dirty="0" smtClean="0">
                <a:sym typeface="Wingdings" panose="05000000000000000000" pitchFamily="2" charset="2"/>
              </a:rPr>
              <a:t> </a:t>
            </a:r>
            <a:r>
              <a:rPr lang="en-US" b="1" baseline="0" dirty="0" err="1" smtClean="0">
                <a:sym typeface="Wingdings" panose="05000000000000000000" pitchFamily="2" charset="2"/>
              </a:rPr>
              <a:t>trị</a:t>
            </a:r>
            <a:r>
              <a:rPr lang="vi-VN" dirty="0" smtClean="0"/>
              <a:t/>
            </a:r>
            <a:br>
              <a:rPr lang="vi-VN" dirty="0" smtClean="0"/>
            </a:br>
            <a:endParaRPr lang="en-US" baseline="0" dirty="0" smtClean="0">
              <a:sym typeface="Wingdings" panose="05000000000000000000" pitchFamily="2" charset="2"/>
            </a:endParaRPr>
          </a:p>
          <a:p>
            <a:endParaRPr lang="en-US" baseline="0" dirty="0" smtClean="0">
              <a:sym typeface="Wingdings" panose="05000000000000000000" pitchFamily="2" charset="2"/>
            </a:endParaRPr>
          </a:p>
          <a:p>
            <a:endParaRPr lang="en-US" baseline="0" dirty="0" smtClean="0">
              <a:sym typeface="Wingdings" panose="05000000000000000000" pitchFamily="2" charset="2"/>
            </a:endParaRPr>
          </a:p>
          <a:p>
            <a:endParaRPr lang="en-US" dirty="0"/>
          </a:p>
        </p:txBody>
      </p:sp>
      <p:sp>
        <p:nvSpPr>
          <p:cNvPr id="4" name="Slide Number Placeholder 3"/>
          <p:cNvSpPr>
            <a:spLocks noGrp="1"/>
          </p:cNvSpPr>
          <p:nvPr>
            <p:ph type="sldNum" sz="quarter" idx="10"/>
          </p:nvPr>
        </p:nvSpPr>
        <p:spPr/>
        <p:txBody>
          <a:bodyPr/>
          <a:lstStyle/>
          <a:p>
            <a:fld id="{CBE40377-7959-44A3-9E3A-A2263C614A7F}" type="slidenum">
              <a:rPr lang="en-US" smtClean="0"/>
              <a:t>24</a:t>
            </a:fld>
            <a:endParaRPr lang="en-US"/>
          </a:p>
        </p:txBody>
      </p:sp>
    </p:spTree>
    <p:extLst>
      <p:ext uri="{BB962C8B-B14F-4D97-AF65-F5344CB8AC3E}">
        <p14:creationId xmlns:p14="http://schemas.microsoft.com/office/powerpoint/2010/main" val="1771297371"/>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showMasterSp="0" type="title" preserve="1">
  <p:cSld name="Title Slide">
    <p:spTree>
      <p:nvGrpSpPr>
        <p:cNvPr id="1" name=""/>
        <p:cNvGrpSpPr/>
        <p:nvPr/>
      </p:nvGrpSpPr>
      <p:grpSpPr>
        <a:xfrm>
          <a:off x="0" y="0"/>
          <a:ext cx="0" cy="0"/>
          <a:chOff x="0" y="0"/>
          <a:chExt cx="0" cy="0"/>
        </a:xfrm>
      </p:grpSpPr>
      <p:sp>
        <p:nvSpPr>
          <p:cNvPr id="11" name="Rectangle 10"/>
          <p:cNvSpPr/>
          <p:nvPr/>
        </p:nvSpPr>
        <p:spPr>
          <a:xfrm>
            <a:off x="0" y="3866920"/>
            <a:ext cx="9144000" cy="2991080"/>
          </a:xfrm>
          <a:prstGeom prst="rect">
            <a:avLst/>
          </a:prstGeom>
          <a:gradFill>
            <a:gsLst>
              <a:gs pos="0">
                <a:schemeClr val="bg1">
                  <a:alpha val="91000"/>
                </a:schemeClr>
              </a:gs>
              <a:gs pos="37000">
                <a:schemeClr val="bg1">
                  <a:alpha val="76000"/>
                </a:schemeClr>
              </a:gs>
              <a:gs pos="100000">
                <a:schemeClr val="bg2">
                  <a:alpha val="79000"/>
                </a:schemeClr>
              </a:gs>
            </a:gsLst>
            <a:path path="circle">
              <a:fillToRect l="50000" t="50000" r="50000" b="50000"/>
            </a:path>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2" name="Rectangle 11"/>
          <p:cNvSpPr/>
          <p:nvPr/>
        </p:nvSpPr>
        <p:spPr>
          <a:xfrm>
            <a:off x="0" y="0"/>
            <a:ext cx="9144000" cy="3866920"/>
          </a:xfrm>
          <a:prstGeom prst="rect">
            <a:avLst/>
          </a:prstGeom>
          <a:gradFill flip="none" rotWithShape="1">
            <a:gsLst>
              <a:gs pos="0">
                <a:schemeClr val="bg1">
                  <a:alpha val="89000"/>
                </a:schemeClr>
              </a:gs>
              <a:gs pos="48000">
                <a:schemeClr val="bg1">
                  <a:alpha val="62000"/>
                </a:schemeClr>
              </a:gs>
              <a:gs pos="100000">
                <a:schemeClr val="bg2">
                  <a:alpha val="79000"/>
                </a:schemeClr>
              </a:gs>
            </a:gsLst>
            <a:path path="circle">
              <a:fillToRect l="50000" t="50000" r="50000" b="50000"/>
            </a:path>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13" name="Rectangle 12"/>
          <p:cNvSpPr/>
          <p:nvPr/>
        </p:nvSpPr>
        <p:spPr>
          <a:xfrm>
            <a:off x="0" y="2652311"/>
            <a:ext cx="9144000" cy="2286000"/>
          </a:xfrm>
          <a:prstGeom prst="rect">
            <a:avLst/>
          </a:prstGeom>
          <a:gradFill flip="none" rotWithShape="1">
            <a:gsLst>
              <a:gs pos="0">
                <a:schemeClr val="bg1">
                  <a:alpha val="0"/>
                </a:schemeClr>
              </a:gs>
              <a:gs pos="29000">
                <a:schemeClr val="bg1">
                  <a:alpha val="30000"/>
                </a:schemeClr>
              </a:gs>
              <a:gs pos="45000">
                <a:schemeClr val="bg2">
                  <a:alpha val="40000"/>
                </a:schemeClr>
              </a:gs>
              <a:gs pos="55000">
                <a:schemeClr val="bg1">
                  <a:alpha val="26000"/>
                </a:schemeClr>
              </a:gs>
              <a:gs pos="65000">
                <a:schemeClr val="bg2">
                  <a:alpha val="60000"/>
                </a:schemeClr>
              </a:gs>
              <a:gs pos="100000">
                <a:schemeClr val="bg1">
                  <a:alpha val="0"/>
                </a:schemeClr>
              </a:gs>
            </a:gsLst>
            <a:lin ang="5400000" scaled="0"/>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4" name="Oval 13"/>
          <p:cNvSpPr/>
          <p:nvPr/>
        </p:nvSpPr>
        <p:spPr>
          <a:xfrm>
            <a:off x="0" y="1600200"/>
            <a:ext cx="9144000" cy="5105400"/>
          </a:xfrm>
          <a:prstGeom prst="ellipse">
            <a:avLst/>
          </a:prstGeom>
          <a:gradFill flip="none" rotWithShape="1">
            <a:gsLst>
              <a:gs pos="0">
                <a:schemeClr val="bg1"/>
              </a:gs>
              <a:gs pos="54000">
                <a:schemeClr val="bg1">
                  <a:alpha val="0"/>
                </a:schemeClr>
              </a:gs>
            </a:gsLst>
            <a:path path="circle">
              <a:fillToRect l="50000" t="50000" r="50000" b="50000"/>
            </a:path>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 name="Subtitle 2"/>
          <p:cNvSpPr>
            <a:spLocks noGrp="1"/>
          </p:cNvSpPr>
          <p:nvPr>
            <p:ph type="subTitle" idx="1"/>
          </p:nvPr>
        </p:nvSpPr>
        <p:spPr>
          <a:xfrm>
            <a:off x="1473795" y="5052545"/>
            <a:ext cx="5637010" cy="882119"/>
          </a:xfrm>
        </p:spPr>
        <p:txBody>
          <a:bodyPr>
            <a:normAutofit/>
          </a:bodyPr>
          <a:lstStyle>
            <a:lvl1pPr marL="0" indent="0" algn="l">
              <a:buNone/>
              <a:defRPr sz="2200">
                <a:solidFill>
                  <a:schemeClr val="tx2"/>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n-US" smtClean="0"/>
              <a:t>Click to edit Master subtitle style</a:t>
            </a:r>
            <a:endParaRPr lang="en-US" dirty="0"/>
          </a:p>
        </p:txBody>
      </p:sp>
      <p:sp>
        <p:nvSpPr>
          <p:cNvPr id="4" name="Date Placeholder 3"/>
          <p:cNvSpPr>
            <a:spLocks noGrp="1"/>
          </p:cNvSpPr>
          <p:nvPr>
            <p:ph type="dt" sz="half" idx="10"/>
          </p:nvPr>
        </p:nvSpPr>
        <p:spPr/>
        <p:txBody>
          <a:bodyPr/>
          <a:lstStyle/>
          <a:p>
            <a:fld id="{433E563A-6C69-4D40-91BA-F587E74DA044}" type="datetimeFigureOut">
              <a:rPr lang="en-US" smtClean="0"/>
              <a:t>12/22/2020</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EC23081B-D9DD-402E-94C9-878938D5A2A5}" type="slidenum">
              <a:rPr lang="en-US" smtClean="0"/>
              <a:t>‹#›</a:t>
            </a:fld>
            <a:endParaRPr lang="en-US"/>
          </a:p>
        </p:txBody>
      </p:sp>
      <p:sp>
        <p:nvSpPr>
          <p:cNvPr id="2" name="Title 1"/>
          <p:cNvSpPr>
            <a:spLocks noGrp="1"/>
          </p:cNvSpPr>
          <p:nvPr>
            <p:ph type="ctrTitle"/>
          </p:nvPr>
        </p:nvSpPr>
        <p:spPr>
          <a:xfrm>
            <a:off x="817581" y="3132290"/>
            <a:ext cx="7175351" cy="1793167"/>
          </a:xfrm>
          <a:effectLst/>
        </p:spPr>
        <p:txBody>
          <a:bodyPr>
            <a:noAutofit/>
          </a:bodyPr>
          <a:lstStyle>
            <a:lvl1pPr marL="640080" indent="-457200" algn="l">
              <a:defRPr sz="5400"/>
            </a:lvl1pPr>
          </a:lstStyle>
          <a:p>
            <a:r>
              <a:rPr lang="en-US" smtClean="0"/>
              <a:t>Click to edit Master title style</a:t>
            </a:r>
            <a:endParaRPr lang="en-US" dirty="0"/>
          </a:p>
        </p:txBody>
      </p:sp>
    </p:spTree>
  </p:cSld>
  <p:clrMapOvr>
    <a:masterClrMapping/>
  </p:clrMapOvr>
  <p:timing>
    <p:tnLst>
      <p:par>
        <p:cTn id="1" dur="indefinite" restart="never" nodeType="tmRoot"/>
      </p:par>
    </p:tnLst>
  </p:timing>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4" name="Date Placeholder 3"/>
          <p:cNvSpPr>
            <a:spLocks noGrp="1"/>
          </p:cNvSpPr>
          <p:nvPr>
            <p:ph type="dt" sz="half" idx="10"/>
          </p:nvPr>
        </p:nvSpPr>
        <p:spPr/>
        <p:txBody>
          <a:bodyPr/>
          <a:lstStyle/>
          <a:p>
            <a:fld id="{433E563A-6C69-4D40-91BA-F587E74DA044}" type="datetimeFigureOut">
              <a:rPr lang="en-US" smtClean="0"/>
              <a:t>12/22/2020</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EC23081B-D9DD-402E-94C9-878938D5A2A5}" type="slidenum">
              <a:rPr lang="en-US" smtClean="0"/>
              <a:t>‹#›</a:t>
            </a:fld>
            <a:endParaRPr lang="en-US"/>
          </a:p>
        </p:txBody>
      </p:sp>
      <p:sp>
        <p:nvSpPr>
          <p:cNvPr id="8" name="Title 7"/>
          <p:cNvSpPr>
            <a:spLocks noGrp="1"/>
          </p:cNvSpPr>
          <p:nvPr>
            <p:ph type="title"/>
          </p:nvPr>
        </p:nvSpPr>
        <p:spPr/>
        <p:txBody>
          <a:bodyPr/>
          <a:lstStyle/>
          <a:p>
            <a:r>
              <a:rPr lang="en-US" smtClean="0"/>
              <a:t>Click to edit Master title style</a:t>
            </a:r>
            <a:endParaRPr lang="en-US"/>
          </a:p>
        </p:txBody>
      </p:sp>
      <p:sp>
        <p:nvSpPr>
          <p:cNvPr id="10" name="Content Placeholder 9"/>
          <p:cNvSpPr>
            <a:spLocks noGrp="1"/>
          </p:cNvSpPr>
          <p:nvPr>
            <p:ph sz="quarter" idx="13"/>
          </p:nvPr>
        </p:nvSpPr>
        <p:spPr>
          <a:xfrm>
            <a:off x="1143000" y="731520"/>
            <a:ext cx="6400800" cy="3474720"/>
          </a:xfrm>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Tree>
  </p:cSld>
  <p:clrMapOvr>
    <a:masterClrMapping/>
  </p:clrMapOvr>
  <p:timing>
    <p:tnLst>
      <p:par>
        <p:cTn id="1" dur="indefinite" restart="never" nodeType="tmRoot"/>
      </p:par>
    </p:tnLst>
  </p:timing>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7" name="Rectangle 6"/>
          <p:cNvSpPr/>
          <p:nvPr/>
        </p:nvSpPr>
        <p:spPr>
          <a:xfrm>
            <a:off x="0" y="3866920"/>
            <a:ext cx="9144000" cy="2991080"/>
          </a:xfrm>
          <a:prstGeom prst="rect">
            <a:avLst/>
          </a:prstGeom>
          <a:gradFill>
            <a:gsLst>
              <a:gs pos="0">
                <a:schemeClr val="bg1">
                  <a:alpha val="92000"/>
                </a:schemeClr>
              </a:gs>
              <a:gs pos="37000">
                <a:schemeClr val="bg1">
                  <a:alpha val="77000"/>
                </a:schemeClr>
              </a:gs>
              <a:gs pos="100000">
                <a:schemeClr val="bg2">
                  <a:alpha val="80000"/>
                </a:schemeClr>
              </a:gs>
            </a:gsLst>
            <a:path path="circle">
              <a:fillToRect l="50000" t="50000" r="50000" b="50000"/>
            </a:path>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8" name="Rectangle 7"/>
          <p:cNvSpPr/>
          <p:nvPr/>
        </p:nvSpPr>
        <p:spPr>
          <a:xfrm>
            <a:off x="0" y="0"/>
            <a:ext cx="9144000" cy="3866920"/>
          </a:xfrm>
          <a:prstGeom prst="rect">
            <a:avLst/>
          </a:prstGeom>
          <a:gradFill flip="none" rotWithShape="1">
            <a:gsLst>
              <a:gs pos="0">
                <a:schemeClr val="bg1">
                  <a:alpha val="90000"/>
                </a:schemeClr>
              </a:gs>
              <a:gs pos="48000">
                <a:schemeClr val="bg1">
                  <a:alpha val="63000"/>
                </a:schemeClr>
              </a:gs>
              <a:gs pos="100000">
                <a:schemeClr val="bg2">
                  <a:alpha val="80000"/>
                </a:schemeClr>
              </a:gs>
            </a:gsLst>
            <a:path path="circle">
              <a:fillToRect l="50000" t="50000" r="50000" b="50000"/>
            </a:path>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9" name="Rectangle 8"/>
          <p:cNvSpPr/>
          <p:nvPr/>
        </p:nvSpPr>
        <p:spPr>
          <a:xfrm>
            <a:off x="0" y="2652311"/>
            <a:ext cx="9144000" cy="2286000"/>
          </a:xfrm>
          <a:prstGeom prst="rect">
            <a:avLst/>
          </a:prstGeom>
          <a:gradFill flip="none" rotWithShape="1">
            <a:gsLst>
              <a:gs pos="0">
                <a:schemeClr val="bg1">
                  <a:alpha val="0"/>
                </a:schemeClr>
              </a:gs>
              <a:gs pos="29000">
                <a:schemeClr val="bg1">
                  <a:alpha val="30000"/>
                </a:schemeClr>
              </a:gs>
              <a:gs pos="45000">
                <a:schemeClr val="bg2">
                  <a:alpha val="40000"/>
                </a:schemeClr>
              </a:gs>
              <a:gs pos="55000">
                <a:schemeClr val="bg1">
                  <a:alpha val="26000"/>
                </a:schemeClr>
              </a:gs>
              <a:gs pos="65000">
                <a:schemeClr val="bg2">
                  <a:alpha val="60000"/>
                </a:schemeClr>
              </a:gs>
              <a:gs pos="100000">
                <a:schemeClr val="bg1">
                  <a:alpha val="0"/>
                </a:schemeClr>
              </a:gs>
            </a:gsLst>
            <a:lin ang="5400000" scaled="0"/>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0" name="Oval 9"/>
          <p:cNvSpPr/>
          <p:nvPr/>
        </p:nvSpPr>
        <p:spPr>
          <a:xfrm>
            <a:off x="0" y="1600200"/>
            <a:ext cx="9144000" cy="5105400"/>
          </a:xfrm>
          <a:prstGeom prst="ellipse">
            <a:avLst/>
          </a:prstGeom>
          <a:gradFill flip="none" rotWithShape="1">
            <a:gsLst>
              <a:gs pos="0">
                <a:schemeClr val="bg1"/>
              </a:gs>
              <a:gs pos="54000">
                <a:schemeClr val="bg1">
                  <a:alpha val="0"/>
                </a:schemeClr>
              </a:gs>
            </a:gsLst>
            <a:path path="circle">
              <a:fillToRect l="50000" t="50000" r="50000" b="50000"/>
            </a:path>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p:cNvSpPr>
            <a:spLocks noGrp="1"/>
          </p:cNvSpPr>
          <p:nvPr>
            <p:ph type="title"/>
          </p:nvPr>
        </p:nvSpPr>
        <p:spPr>
          <a:xfrm>
            <a:off x="2033195" y="2172648"/>
            <a:ext cx="5966666" cy="2423346"/>
          </a:xfrm>
          <a:effectLst/>
        </p:spPr>
        <p:txBody>
          <a:bodyPr anchor="b"/>
          <a:lstStyle>
            <a:lvl1pPr algn="r">
              <a:defRPr sz="4600" b="1" cap="none" baseline="0"/>
            </a:lvl1pPr>
          </a:lstStyle>
          <a:p>
            <a:r>
              <a:rPr lang="en-US" smtClean="0"/>
              <a:t>Click to edit Master title style</a:t>
            </a:r>
            <a:endParaRPr lang="en-US" dirty="0"/>
          </a:p>
        </p:txBody>
      </p:sp>
      <p:sp>
        <p:nvSpPr>
          <p:cNvPr id="3" name="Text Placeholder 2"/>
          <p:cNvSpPr>
            <a:spLocks noGrp="1"/>
          </p:cNvSpPr>
          <p:nvPr>
            <p:ph type="body" idx="1"/>
          </p:nvPr>
        </p:nvSpPr>
        <p:spPr>
          <a:xfrm>
            <a:off x="2022438" y="4607511"/>
            <a:ext cx="5970494" cy="835460"/>
          </a:xfrm>
        </p:spPr>
        <p:txBody>
          <a:bodyPr anchor="t"/>
          <a:lstStyle>
            <a:lvl1pPr marL="0" indent="0" algn="r">
              <a:buNone/>
              <a:defRPr sz="2000">
                <a:solidFill>
                  <a:schemeClr val="tx2"/>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smtClean="0"/>
              <a:t>Click to edit Master text styles</a:t>
            </a:r>
          </a:p>
        </p:txBody>
      </p:sp>
      <p:sp>
        <p:nvSpPr>
          <p:cNvPr id="4" name="Date Placeholder 3"/>
          <p:cNvSpPr>
            <a:spLocks noGrp="1"/>
          </p:cNvSpPr>
          <p:nvPr>
            <p:ph type="dt" sz="half" idx="10"/>
          </p:nvPr>
        </p:nvSpPr>
        <p:spPr/>
        <p:txBody>
          <a:bodyPr/>
          <a:lstStyle/>
          <a:p>
            <a:fld id="{433E563A-6C69-4D40-91BA-F587E74DA044}" type="datetimeFigureOut">
              <a:rPr lang="en-US" smtClean="0"/>
              <a:t>12/22/2020</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EC23081B-D9DD-402E-94C9-878938D5A2A5}" type="slidenum">
              <a:rPr lang="en-US" smtClean="0"/>
              <a:t>‹#›</a:t>
            </a:fld>
            <a:endParaRPr lang="en-US"/>
          </a:p>
        </p:txBody>
      </p:sp>
    </p:spTree>
  </p:cSld>
  <p:clrMapOvr>
    <a:masterClrMapping/>
  </p:clrMapOvr>
  <p:timing>
    <p:tnLst>
      <p:par>
        <p:cTn id="1" dur="indefinite" restart="never" nodeType="tmRoot"/>
      </p:par>
    </p:tnLst>
  </p:timing>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5" name="Date Placeholder 4"/>
          <p:cNvSpPr>
            <a:spLocks noGrp="1"/>
          </p:cNvSpPr>
          <p:nvPr>
            <p:ph type="dt" sz="half" idx="10"/>
          </p:nvPr>
        </p:nvSpPr>
        <p:spPr/>
        <p:txBody>
          <a:bodyPr/>
          <a:lstStyle/>
          <a:p>
            <a:fld id="{433E563A-6C69-4D40-91BA-F587E74DA044}" type="datetimeFigureOut">
              <a:rPr lang="en-US" smtClean="0"/>
              <a:t>12/22/2020</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EC23081B-D9DD-402E-94C9-878938D5A2A5}" type="slidenum">
              <a:rPr lang="en-US" smtClean="0"/>
              <a:t>‹#›</a:t>
            </a:fld>
            <a:endParaRPr lang="en-US"/>
          </a:p>
        </p:txBody>
      </p:sp>
      <p:sp>
        <p:nvSpPr>
          <p:cNvPr id="8" name="Title 7"/>
          <p:cNvSpPr>
            <a:spLocks noGrp="1"/>
          </p:cNvSpPr>
          <p:nvPr>
            <p:ph type="title"/>
          </p:nvPr>
        </p:nvSpPr>
        <p:spPr/>
        <p:txBody>
          <a:bodyPr/>
          <a:lstStyle/>
          <a:p>
            <a:r>
              <a:rPr lang="en-US" smtClean="0"/>
              <a:t>Click to edit Master title style</a:t>
            </a:r>
            <a:endParaRPr lang="en-US"/>
          </a:p>
        </p:txBody>
      </p:sp>
      <p:sp>
        <p:nvSpPr>
          <p:cNvPr id="9" name="Content Placeholder 8"/>
          <p:cNvSpPr>
            <a:spLocks noGrp="1"/>
          </p:cNvSpPr>
          <p:nvPr>
            <p:ph sz="quarter" idx="13"/>
          </p:nvPr>
        </p:nvSpPr>
        <p:spPr>
          <a:xfrm>
            <a:off x="1142999" y="731519"/>
            <a:ext cx="3346704" cy="3474720"/>
          </a:xfrm>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11" name="Content Placeholder 10"/>
          <p:cNvSpPr>
            <a:spLocks noGrp="1"/>
          </p:cNvSpPr>
          <p:nvPr>
            <p:ph sz="quarter" idx="14"/>
          </p:nvPr>
        </p:nvSpPr>
        <p:spPr>
          <a:xfrm>
            <a:off x="4645152" y="731520"/>
            <a:ext cx="3346704" cy="3474720"/>
          </a:xfrm>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Tree>
  </p:cSld>
  <p:clrMapOvr>
    <a:masterClrMapping/>
  </p:clrMapOvr>
  <p:timing>
    <p:tnLst>
      <p:par>
        <p:cTn id="1" dur="indefinite" restart="never" nodeType="tmRoot"/>
      </p:par>
    </p:tnLst>
  </p:timing>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3" name="Text Placeholder 2"/>
          <p:cNvSpPr>
            <a:spLocks noGrp="1"/>
          </p:cNvSpPr>
          <p:nvPr>
            <p:ph type="body" idx="1"/>
          </p:nvPr>
        </p:nvSpPr>
        <p:spPr>
          <a:xfrm>
            <a:off x="1143000" y="731520"/>
            <a:ext cx="3346704" cy="639762"/>
          </a:xfrm>
        </p:spPr>
        <p:txBody>
          <a:bodyPr anchor="b">
            <a:noAutofit/>
          </a:bodyPr>
          <a:lstStyle>
            <a:lvl1pPr marL="0" indent="0" algn="ctr">
              <a:buNone/>
              <a:defRPr lang="en-US" sz="2400" b="1" i="0" kern="1200" dirty="0" smtClean="0">
                <a:gradFill>
                  <a:gsLst>
                    <a:gs pos="0">
                      <a:schemeClr val="tx1"/>
                    </a:gs>
                    <a:gs pos="40000">
                      <a:schemeClr val="tx1">
                        <a:lumMod val="75000"/>
                        <a:lumOff val="25000"/>
                      </a:schemeClr>
                    </a:gs>
                    <a:gs pos="100000">
                      <a:schemeClr val="tx2">
                        <a:alpha val="65000"/>
                      </a:schemeClr>
                    </a:gs>
                  </a:gsLst>
                  <a:lin ang="5400000" scaled="0"/>
                </a:gradFill>
                <a:effectLst/>
                <a:latin typeface="+mj-lt"/>
                <a:ea typeface="+mj-ea"/>
                <a:cs typeface="+mj-cs"/>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4" name="Content Placeholder 3"/>
          <p:cNvSpPr>
            <a:spLocks noGrp="1"/>
          </p:cNvSpPr>
          <p:nvPr>
            <p:ph sz="half" idx="2"/>
          </p:nvPr>
        </p:nvSpPr>
        <p:spPr>
          <a:xfrm>
            <a:off x="1156447" y="1400327"/>
            <a:ext cx="3346704" cy="2743200"/>
          </a:xfrm>
        </p:spPr>
        <p:txBody>
          <a:bodyPr>
            <a:normAutofit/>
          </a:bodyPr>
          <a:lstStyle>
            <a:lvl1pPr>
              <a:defRPr sz="1800"/>
            </a:lvl1pPr>
            <a:lvl2pPr>
              <a:defRPr sz="1800"/>
            </a:lvl2pPr>
            <a:lvl3pPr>
              <a:defRPr sz="1600"/>
            </a:lvl3pPr>
            <a:lvl4pPr>
              <a:defRPr sz="1600"/>
            </a:lvl4pPr>
            <a:lvl5pPr>
              <a:defRPr sz="1600"/>
            </a:lvl5pPr>
            <a:lvl6pPr>
              <a:defRPr sz="1600"/>
            </a:lvl6pPr>
            <a:lvl7pPr>
              <a:defRPr sz="1600"/>
            </a:lvl7pPr>
            <a:lvl8pPr>
              <a:defRPr sz="1600"/>
            </a:lvl8pPr>
            <a:lvl9pPr>
              <a:defRPr sz="16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5" name="Text Placeholder 4"/>
          <p:cNvSpPr>
            <a:spLocks noGrp="1"/>
          </p:cNvSpPr>
          <p:nvPr>
            <p:ph type="body" sz="quarter" idx="3"/>
          </p:nvPr>
        </p:nvSpPr>
        <p:spPr>
          <a:xfrm>
            <a:off x="4647302" y="731520"/>
            <a:ext cx="3346704" cy="639762"/>
          </a:xfrm>
        </p:spPr>
        <p:txBody>
          <a:bodyPr anchor="b">
            <a:noAutofit/>
          </a:bodyPr>
          <a:lstStyle>
            <a:lvl1pPr marL="0" indent="0" algn="ctr">
              <a:buNone/>
              <a:defRPr lang="en-US" sz="2400" b="1" i="0" kern="1200" dirty="0" smtClean="0">
                <a:gradFill>
                  <a:gsLst>
                    <a:gs pos="0">
                      <a:schemeClr val="tx1"/>
                    </a:gs>
                    <a:gs pos="40000">
                      <a:schemeClr val="tx1">
                        <a:lumMod val="75000"/>
                        <a:lumOff val="25000"/>
                      </a:schemeClr>
                    </a:gs>
                    <a:gs pos="100000">
                      <a:schemeClr val="tx2">
                        <a:alpha val="65000"/>
                      </a:schemeClr>
                    </a:gs>
                  </a:gsLst>
                  <a:lin ang="5400000" scaled="0"/>
                </a:gradFill>
                <a:effectLst/>
                <a:latin typeface="+mj-lt"/>
                <a:ea typeface="+mj-ea"/>
                <a:cs typeface="+mj-cs"/>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marL="0" lvl="0" indent="0" algn="ctr" defTabSz="914400" rtl="0" eaLnBrk="1" latinLnBrk="0" hangingPunct="1">
              <a:spcBef>
                <a:spcPct val="20000"/>
              </a:spcBef>
              <a:spcAft>
                <a:spcPts val="300"/>
              </a:spcAft>
              <a:buClr>
                <a:schemeClr val="accent6">
                  <a:lumMod val="75000"/>
                </a:schemeClr>
              </a:buClr>
              <a:buSzPct val="130000"/>
              <a:buFont typeface="Georgia" pitchFamily="18" charset="0"/>
              <a:buNone/>
            </a:pPr>
            <a:r>
              <a:rPr lang="en-US" smtClean="0"/>
              <a:t>Click to edit Master text styles</a:t>
            </a:r>
          </a:p>
        </p:txBody>
      </p:sp>
      <p:sp>
        <p:nvSpPr>
          <p:cNvPr id="6" name="Content Placeholder 5"/>
          <p:cNvSpPr>
            <a:spLocks noGrp="1"/>
          </p:cNvSpPr>
          <p:nvPr>
            <p:ph sz="quarter" idx="4"/>
          </p:nvPr>
        </p:nvSpPr>
        <p:spPr>
          <a:xfrm>
            <a:off x="4645025" y="1399032"/>
            <a:ext cx="3346704" cy="2743200"/>
          </a:xfrm>
        </p:spPr>
        <p:txBody>
          <a:bodyPr>
            <a:normAutofit/>
          </a:bodyPr>
          <a:lstStyle>
            <a:lvl1pPr>
              <a:defRPr sz="1800"/>
            </a:lvl1pPr>
            <a:lvl2pPr>
              <a:defRPr sz="1800"/>
            </a:lvl2pPr>
            <a:lvl3pPr>
              <a:defRPr sz="1600"/>
            </a:lvl3pPr>
            <a:lvl4pPr>
              <a:defRPr sz="1600"/>
            </a:lvl4pPr>
            <a:lvl5pPr>
              <a:defRPr sz="1600"/>
            </a:lvl5pPr>
            <a:lvl6pPr>
              <a:defRPr sz="1600"/>
            </a:lvl6pPr>
            <a:lvl7pPr>
              <a:defRPr sz="1600"/>
            </a:lvl7pPr>
            <a:lvl8pPr>
              <a:defRPr sz="1600"/>
            </a:lvl8pPr>
            <a:lvl9pPr>
              <a:defRPr sz="16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7" name="Date Placeholder 6"/>
          <p:cNvSpPr>
            <a:spLocks noGrp="1"/>
          </p:cNvSpPr>
          <p:nvPr>
            <p:ph type="dt" sz="half" idx="10"/>
          </p:nvPr>
        </p:nvSpPr>
        <p:spPr/>
        <p:txBody>
          <a:bodyPr/>
          <a:lstStyle/>
          <a:p>
            <a:fld id="{433E563A-6C69-4D40-91BA-F587E74DA044}" type="datetimeFigureOut">
              <a:rPr lang="en-US" smtClean="0"/>
              <a:t>12/22/2020</a:t>
            </a:fld>
            <a:endParaRPr lang="en-US"/>
          </a:p>
        </p:txBody>
      </p:sp>
      <p:sp>
        <p:nvSpPr>
          <p:cNvPr id="8" name="Footer Placeholder 7"/>
          <p:cNvSpPr>
            <a:spLocks noGrp="1"/>
          </p:cNvSpPr>
          <p:nvPr>
            <p:ph type="ftr" sz="quarter" idx="11"/>
          </p:nvPr>
        </p:nvSpPr>
        <p:spPr/>
        <p:txBody>
          <a:bodyPr/>
          <a:lstStyle/>
          <a:p>
            <a:endParaRPr lang="en-US"/>
          </a:p>
        </p:txBody>
      </p:sp>
      <p:sp>
        <p:nvSpPr>
          <p:cNvPr id="9" name="Slide Number Placeholder 8"/>
          <p:cNvSpPr>
            <a:spLocks noGrp="1"/>
          </p:cNvSpPr>
          <p:nvPr>
            <p:ph type="sldNum" sz="quarter" idx="12"/>
          </p:nvPr>
        </p:nvSpPr>
        <p:spPr/>
        <p:txBody>
          <a:bodyPr/>
          <a:lstStyle/>
          <a:p>
            <a:fld id="{EC23081B-D9DD-402E-94C9-878938D5A2A5}" type="slidenum">
              <a:rPr lang="en-US" smtClean="0"/>
              <a:t>‹#›</a:t>
            </a:fld>
            <a:endParaRPr lang="en-US"/>
          </a:p>
        </p:txBody>
      </p:sp>
      <p:sp>
        <p:nvSpPr>
          <p:cNvPr id="10" name="Title 9"/>
          <p:cNvSpPr>
            <a:spLocks noGrp="1"/>
          </p:cNvSpPr>
          <p:nvPr>
            <p:ph type="title"/>
          </p:nvPr>
        </p:nvSpPr>
        <p:spPr/>
        <p:txBody>
          <a:bodyPr/>
          <a:lstStyle/>
          <a:p>
            <a:r>
              <a:rPr lang="en-US" smtClean="0"/>
              <a:t>Click to edit Master title style</a:t>
            </a:r>
            <a:endParaRPr lang="en-US" dirty="0"/>
          </a:p>
        </p:txBody>
      </p:sp>
    </p:spTree>
  </p:cSld>
  <p:clrMapOvr>
    <a:masterClrMapping/>
  </p:clrMapOvr>
  <p:timing>
    <p:tnLst>
      <p:par>
        <p:cTn id="1" dur="indefinite" restart="never" nodeType="tmRoot"/>
      </p:par>
    </p:tnLst>
  </p:timing>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dirty="0"/>
          </a:p>
        </p:txBody>
      </p:sp>
      <p:sp>
        <p:nvSpPr>
          <p:cNvPr id="3" name="Date Placeholder 2"/>
          <p:cNvSpPr>
            <a:spLocks noGrp="1"/>
          </p:cNvSpPr>
          <p:nvPr>
            <p:ph type="dt" sz="half" idx="10"/>
          </p:nvPr>
        </p:nvSpPr>
        <p:spPr/>
        <p:txBody>
          <a:bodyPr/>
          <a:lstStyle/>
          <a:p>
            <a:fld id="{433E563A-6C69-4D40-91BA-F587E74DA044}" type="datetimeFigureOut">
              <a:rPr lang="en-US" smtClean="0"/>
              <a:t>12/22/2020</a:t>
            </a:fld>
            <a:endParaRPr lang="en-US"/>
          </a:p>
        </p:txBody>
      </p:sp>
      <p:sp>
        <p:nvSpPr>
          <p:cNvPr id="4" name="Footer Placeholder 3"/>
          <p:cNvSpPr>
            <a:spLocks noGrp="1"/>
          </p:cNvSpPr>
          <p:nvPr>
            <p:ph type="ftr" sz="quarter" idx="11"/>
          </p:nvPr>
        </p:nvSpPr>
        <p:spPr/>
        <p:txBody>
          <a:bodyPr/>
          <a:lstStyle/>
          <a:p>
            <a:endParaRPr lang="en-US"/>
          </a:p>
        </p:txBody>
      </p:sp>
      <p:sp>
        <p:nvSpPr>
          <p:cNvPr id="5" name="Slide Number Placeholder 4"/>
          <p:cNvSpPr>
            <a:spLocks noGrp="1"/>
          </p:cNvSpPr>
          <p:nvPr>
            <p:ph type="sldNum" sz="quarter" idx="12"/>
          </p:nvPr>
        </p:nvSpPr>
        <p:spPr/>
        <p:txBody>
          <a:bodyPr/>
          <a:lstStyle/>
          <a:p>
            <a:fld id="{EC23081B-D9DD-402E-94C9-878938D5A2A5}" type="slidenum">
              <a:rPr lang="en-US" smtClean="0"/>
              <a:t>‹#›</a:t>
            </a:fld>
            <a:endParaRPr lang="en-US"/>
          </a:p>
        </p:txBody>
      </p:sp>
    </p:spTree>
  </p:cSld>
  <p:clrMapOvr>
    <a:masterClrMapping/>
  </p:clrMapOvr>
  <p:timing>
    <p:tnLst>
      <p:par>
        <p:cTn id="1" dur="indefinite" restart="never" nodeType="tmRoot"/>
      </p:par>
    </p:tnLst>
  </p:timing>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433E563A-6C69-4D40-91BA-F587E74DA044}" type="datetimeFigureOut">
              <a:rPr lang="en-US" smtClean="0"/>
              <a:t>12/22/2020</a:t>
            </a:fld>
            <a:endParaRPr lang="en-US"/>
          </a:p>
        </p:txBody>
      </p:sp>
      <p:sp>
        <p:nvSpPr>
          <p:cNvPr id="3" name="Footer Placeholder 2"/>
          <p:cNvSpPr>
            <a:spLocks noGrp="1"/>
          </p:cNvSpPr>
          <p:nvPr>
            <p:ph type="ftr" sz="quarter" idx="11"/>
          </p:nvPr>
        </p:nvSpPr>
        <p:spPr/>
        <p:txBody>
          <a:bodyPr/>
          <a:lstStyle/>
          <a:p>
            <a:endParaRPr lang="en-US"/>
          </a:p>
        </p:txBody>
      </p:sp>
      <p:sp>
        <p:nvSpPr>
          <p:cNvPr id="4" name="Slide Number Placeholder 3"/>
          <p:cNvSpPr>
            <a:spLocks noGrp="1"/>
          </p:cNvSpPr>
          <p:nvPr>
            <p:ph type="sldNum" sz="quarter" idx="12"/>
          </p:nvPr>
        </p:nvSpPr>
        <p:spPr/>
        <p:txBody>
          <a:bodyPr/>
          <a:lstStyle/>
          <a:p>
            <a:fld id="{EC23081B-D9DD-402E-94C9-878938D5A2A5}" type="slidenum">
              <a:rPr lang="en-US" smtClean="0"/>
              <a:t>‹#›</a:t>
            </a:fld>
            <a:endParaRPr lang="en-US"/>
          </a:p>
        </p:txBody>
      </p:sp>
    </p:spTree>
  </p:cSld>
  <p:clrMapOvr>
    <a:masterClrMapping/>
  </p:clrMapOvr>
  <p:timing>
    <p:tnLst>
      <p:par>
        <p:cTn id="1" dur="indefinite" restart="never" nodeType="tmRoot"/>
      </p:par>
    </p:tnLst>
  </p:timing>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095" y="2209800"/>
            <a:ext cx="3636085" cy="1258493"/>
          </a:xfrm>
          <a:effectLst/>
        </p:spPr>
        <p:txBody>
          <a:bodyPr anchor="b">
            <a:noAutofit/>
          </a:bodyPr>
          <a:lstStyle>
            <a:lvl1pPr marL="228600" indent="-228600" algn="l">
              <a:defRPr sz="2800" b="1">
                <a:effectLst/>
              </a:defRPr>
            </a:lvl1pPr>
          </a:lstStyle>
          <a:p>
            <a:r>
              <a:rPr lang="en-US" smtClean="0"/>
              <a:t>Click to edit Master title style</a:t>
            </a:r>
            <a:endParaRPr lang="en-US" dirty="0"/>
          </a:p>
        </p:txBody>
      </p:sp>
      <p:sp>
        <p:nvSpPr>
          <p:cNvPr id="3" name="Content Placeholder 2"/>
          <p:cNvSpPr>
            <a:spLocks noGrp="1"/>
          </p:cNvSpPr>
          <p:nvPr>
            <p:ph idx="1"/>
          </p:nvPr>
        </p:nvSpPr>
        <p:spPr>
          <a:xfrm>
            <a:off x="4593515" y="731520"/>
            <a:ext cx="4017085" cy="4894730"/>
          </a:xfrm>
        </p:spPr>
        <p:txBody>
          <a:bodyPr anchor="ctr"/>
          <a:lstStyle>
            <a:lvl1pPr>
              <a:defRPr sz="2200"/>
            </a:lvl1pPr>
            <a:lvl2pPr>
              <a:defRPr sz="2000"/>
            </a:lvl2pPr>
            <a:lvl3pPr>
              <a:defRPr sz="1800"/>
            </a:lvl3pPr>
            <a:lvl4pPr>
              <a:defRPr sz="1600"/>
            </a:lvl4pPr>
            <a:lvl5pPr>
              <a:defRPr sz="1400"/>
            </a:lvl5pPr>
            <a:lvl6pPr>
              <a:defRPr sz="2000"/>
            </a:lvl6pPr>
            <a:lvl7pPr>
              <a:defRPr sz="2000"/>
            </a:lvl7pPr>
            <a:lvl8pPr>
              <a:defRPr sz="2000"/>
            </a:lvl8pPr>
            <a:lvl9pPr>
              <a:defRPr sz="20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4" name="Text Placeholder 3"/>
          <p:cNvSpPr>
            <a:spLocks noGrp="1"/>
          </p:cNvSpPr>
          <p:nvPr>
            <p:ph type="body" sz="half" idx="2"/>
          </p:nvPr>
        </p:nvSpPr>
        <p:spPr>
          <a:xfrm>
            <a:off x="1075765" y="3497802"/>
            <a:ext cx="3388660" cy="2139518"/>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
        <p:nvSpPr>
          <p:cNvPr id="5" name="Date Placeholder 4"/>
          <p:cNvSpPr>
            <a:spLocks noGrp="1"/>
          </p:cNvSpPr>
          <p:nvPr>
            <p:ph type="dt" sz="half" idx="10"/>
          </p:nvPr>
        </p:nvSpPr>
        <p:spPr/>
        <p:txBody>
          <a:bodyPr/>
          <a:lstStyle/>
          <a:p>
            <a:fld id="{433E563A-6C69-4D40-91BA-F587E74DA044}" type="datetimeFigureOut">
              <a:rPr lang="en-US" smtClean="0"/>
              <a:t>12/22/2020</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EC23081B-D9DD-402E-94C9-878938D5A2A5}" type="slidenum">
              <a:rPr lang="en-US" smtClean="0"/>
              <a:t>‹#›</a:t>
            </a:fld>
            <a:endParaRPr lang="en-US"/>
          </a:p>
        </p:txBody>
      </p:sp>
    </p:spTree>
  </p:cSld>
  <p:clrMapOvr>
    <a:masterClrMapping/>
  </p:clrMapOvr>
  <p:timing>
    <p:tnLst>
      <p:par>
        <p:cTn id="1" dur="indefinite" restart="never" nodeType="tmRoot"/>
      </p:par>
    </p:tnLst>
  </p:timing>
</p:sldLayout>
</file>

<file path=ppt/slideLayouts/slideLayout9.xml><?xml version="1.0" encoding="utf-8"?>
<p:sldLayout xmlns:a="http://schemas.openxmlformats.org/drawingml/2006/main" xmlns:r="http://schemas.openxmlformats.org/officeDocument/2006/relationships" xmlns:p="http://schemas.openxmlformats.org/presentationml/2006/main" showMasterSp="0" type="picTx" preserve="1">
  <p:cSld name="Picture with Caption">
    <p:spTree>
      <p:nvGrpSpPr>
        <p:cNvPr id="1" name=""/>
        <p:cNvGrpSpPr/>
        <p:nvPr/>
      </p:nvGrpSpPr>
      <p:grpSpPr>
        <a:xfrm>
          <a:off x="0" y="0"/>
          <a:ext cx="0" cy="0"/>
          <a:chOff x="0" y="0"/>
          <a:chExt cx="0" cy="0"/>
        </a:xfrm>
      </p:grpSpPr>
      <p:sp>
        <p:nvSpPr>
          <p:cNvPr id="8" name="Rectangle 7"/>
          <p:cNvSpPr/>
          <p:nvPr/>
        </p:nvSpPr>
        <p:spPr>
          <a:xfrm>
            <a:off x="0" y="3866920"/>
            <a:ext cx="9144000" cy="2991080"/>
          </a:xfrm>
          <a:prstGeom prst="rect">
            <a:avLst/>
          </a:prstGeom>
          <a:gradFill>
            <a:gsLst>
              <a:gs pos="0">
                <a:schemeClr val="bg1">
                  <a:alpha val="92000"/>
                </a:schemeClr>
              </a:gs>
              <a:gs pos="37000">
                <a:schemeClr val="bg1">
                  <a:alpha val="77000"/>
                </a:schemeClr>
              </a:gs>
              <a:gs pos="100000">
                <a:schemeClr val="bg2">
                  <a:alpha val="80000"/>
                </a:schemeClr>
              </a:gs>
            </a:gsLst>
            <a:path path="circle">
              <a:fillToRect l="50000" t="50000" r="50000" b="50000"/>
            </a:path>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9" name="Rectangle 8"/>
          <p:cNvSpPr/>
          <p:nvPr/>
        </p:nvSpPr>
        <p:spPr>
          <a:xfrm>
            <a:off x="0" y="0"/>
            <a:ext cx="9144000" cy="3866920"/>
          </a:xfrm>
          <a:prstGeom prst="rect">
            <a:avLst/>
          </a:prstGeom>
          <a:gradFill flip="none" rotWithShape="1">
            <a:gsLst>
              <a:gs pos="0">
                <a:schemeClr val="bg1">
                  <a:alpha val="90000"/>
                </a:schemeClr>
              </a:gs>
              <a:gs pos="48000">
                <a:schemeClr val="bg1">
                  <a:alpha val="63000"/>
                </a:schemeClr>
              </a:gs>
              <a:gs pos="100000">
                <a:schemeClr val="bg2">
                  <a:alpha val="80000"/>
                </a:schemeClr>
              </a:gs>
            </a:gsLst>
            <a:path path="circle">
              <a:fillToRect l="50000" t="50000" r="50000" b="50000"/>
            </a:path>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10" name="Rectangle 9"/>
          <p:cNvSpPr/>
          <p:nvPr/>
        </p:nvSpPr>
        <p:spPr>
          <a:xfrm>
            <a:off x="0" y="2652311"/>
            <a:ext cx="9144000" cy="2286000"/>
          </a:xfrm>
          <a:prstGeom prst="rect">
            <a:avLst/>
          </a:prstGeom>
          <a:gradFill flip="none" rotWithShape="1">
            <a:gsLst>
              <a:gs pos="0">
                <a:schemeClr val="bg1">
                  <a:alpha val="0"/>
                </a:schemeClr>
              </a:gs>
              <a:gs pos="29000">
                <a:schemeClr val="bg1">
                  <a:alpha val="30000"/>
                </a:schemeClr>
              </a:gs>
              <a:gs pos="45000">
                <a:schemeClr val="bg2">
                  <a:alpha val="40000"/>
                </a:schemeClr>
              </a:gs>
              <a:gs pos="55000">
                <a:schemeClr val="bg1">
                  <a:alpha val="26000"/>
                </a:schemeClr>
              </a:gs>
              <a:gs pos="65000">
                <a:schemeClr val="bg2">
                  <a:alpha val="60000"/>
                </a:schemeClr>
              </a:gs>
              <a:gs pos="100000">
                <a:schemeClr val="bg1">
                  <a:alpha val="0"/>
                </a:schemeClr>
              </a:gs>
            </a:gsLst>
            <a:lin ang="5400000" scaled="0"/>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1" name="Oval 10"/>
          <p:cNvSpPr/>
          <p:nvPr/>
        </p:nvSpPr>
        <p:spPr>
          <a:xfrm>
            <a:off x="0" y="1600200"/>
            <a:ext cx="9144000" cy="5105400"/>
          </a:xfrm>
          <a:prstGeom prst="ellipse">
            <a:avLst/>
          </a:prstGeom>
          <a:gradFill flip="none" rotWithShape="1">
            <a:gsLst>
              <a:gs pos="0">
                <a:schemeClr val="bg1"/>
              </a:gs>
              <a:gs pos="54000">
                <a:schemeClr val="bg1">
                  <a:alpha val="0"/>
                </a:schemeClr>
              </a:gs>
            </a:gsLst>
            <a:path path="circle">
              <a:fillToRect l="50000" t="50000" r="50000" b="50000"/>
            </a:path>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 name="Picture Placeholder 2"/>
          <p:cNvSpPr>
            <a:spLocks noGrp="1"/>
          </p:cNvSpPr>
          <p:nvPr>
            <p:ph type="pic" idx="1"/>
          </p:nvPr>
        </p:nvSpPr>
        <p:spPr>
          <a:xfrm>
            <a:off x="4475175" y="1143000"/>
            <a:ext cx="4114800" cy="3127806"/>
          </a:xfrm>
          <a:prstGeom prst="roundRect">
            <a:avLst>
              <a:gd name="adj" fmla="val 4230"/>
            </a:avLst>
          </a:prstGeom>
          <a:solidFill>
            <a:schemeClr val="bg2">
              <a:lumMod val="90000"/>
            </a:schemeClr>
          </a:solidFill>
          <a:effectLst>
            <a:reflection blurRad="4350" stA="23000" endA="300" endPos="28000" dir="5400000" sy="-100000" algn="bl" rotWithShape="0"/>
          </a:effectLst>
          <a:scene3d>
            <a:camera prst="perspectiveContrastingLeftFacing" fov="1800000">
              <a:rot lat="300000" lon="2100000" rev="0"/>
            </a:camera>
            <a:lightRig rig="balanced" dir="t"/>
          </a:scene3d>
          <a:sp3d>
            <a:bevelT w="50800" h="50800"/>
          </a:sp3d>
        </p:spPr>
        <p:txBody>
          <a:bodyPr>
            <a:normAutofit/>
            <a:flatTx/>
          </a:bodyPr>
          <a:lstStyle>
            <a:lvl1pPr marL="0" indent="0" algn="ctr">
              <a:buNone/>
              <a:defRPr sz="20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en-US" smtClean="0"/>
              <a:t>Click icon to add picture</a:t>
            </a:r>
            <a:endParaRPr lang="en-US" dirty="0"/>
          </a:p>
        </p:txBody>
      </p:sp>
      <p:sp>
        <p:nvSpPr>
          <p:cNvPr id="4" name="Text Placeholder 3"/>
          <p:cNvSpPr>
            <a:spLocks noGrp="1"/>
          </p:cNvSpPr>
          <p:nvPr>
            <p:ph type="body" sz="half" idx="2"/>
          </p:nvPr>
        </p:nvSpPr>
        <p:spPr>
          <a:xfrm>
            <a:off x="877887" y="1010486"/>
            <a:ext cx="3694114" cy="2163020"/>
          </a:xfrm>
        </p:spPr>
        <p:txBody>
          <a:bodyPr anchor="b"/>
          <a:lstStyle>
            <a:lvl1pPr marL="182880" indent="-182880">
              <a:buFont typeface="Georgia" pitchFamily="18" charset="0"/>
              <a:buChar char="*"/>
              <a:defRPr sz="16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
        <p:nvSpPr>
          <p:cNvPr id="5" name="Date Placeholder 4"/>
          <p:cNvSpPr>
            <a:spLocks noGrp="1"/>
          </p:cNvSpPr>
          <p:nvPr>
            <p:ph type="dt" sz="half" idx="10"/>
          </p:nvPr>
        </p:nvSpPr>
        <p:spPr/>
        <p:txBody>
          <a:bodyPr/>
          <a:lstStyle/>
          <a:p>
            <a:fld id="{433E563A-6C69-4D40-91BA-F587E74DA044}" type="datetimeFigureOut">
              <a:rPr lang="en-US" smtClean="0"/>
              <a:t>12/22/2020</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EC23081B-D9DD-402E-94C9-878938D5A2A5}" type="slidenum">
              <a:rPr lang="en-US" smtClean="0"/>
              <a:t>‹#›</a:t>
            </a:fld>
            <a:endParaRPr lang="en-US"/>
          </a:p>
        </p:txBody>
      </p:sp>
      <p:sp>
        <p:nvSpPr>
          <p:cNvPr id="2" name="Title 1"/>
          <p:cNvSpPr>
            <a:spLocks noGrp="1"/>
          </p:cNvSpPr>
          <p:nvPr>
            <p:ph type="title"/>
          </p:nvPr>
        </p:nvSpPr>
        <p:spPr>
          <a:xfrm>
            <a:off x="727268" y="4464421"/>
            <a:ext cx="6383538" cy="1143000"/>
          </a:xfrm>
        </p:spPr>
        <p:txBody>
          <a:bodyPr anchor="b">
            <a:noAutofit/>
          </a:bodyPr>
          <a:lstStyle>
            <a:lvl1pPr algn="l">
              <a:defRPr sz="4600" b="1"/>
            </a:lvl1pPr>
          </a:lstStyle>
          <a:p>
            <a:r>
              <a:rPr lang="en-US" smtClean="0"/>
              <a:t>Click to edit Master title style</a:t>
            </a:r>
            <a:endParaRPr lang="en-US" dirty="0"/>
          </a:p>
        </p:txBody>
      </p:sp>
    </p:spTree>
  </p:cSld>
  <p:clrMapOvr>
    <a:masterClrMapping/>
  </p:clrMapOvr>
  <p:timing>
    <p:tnLst>
      <p:par>
        <p:cTn id="1" dur="indefinite" restart="never" nodeType="tmRoot"/>
      </p:par>
    </p:tnLst>
  </p:timing>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Vertical Text Placeholder 2"/>
          <p:cNvSpPr>
            <a:spLocks noGrp="1"/>
          </p:cNvSpPr>
          <p:nvPr>
            <p:ph type="body" orient="vert" idx="1"/>
          </p:nvPr>
        </p:nvSpPr>
        <p:spPr>
          <a:xfrm>
            <a:off x="1905000" y="731519"/>
            <a:ext cx="6400800" cy="3474720"/>
          </a:xfrm>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10"/>
          </p:nvPr>
        </p:nvSpPr>
        <p:spPr/>
        <p:txBody>
          <a:bodyPr/>
          <a:lstStyle/>
          <a:p>
            <a:fld id="{433E563A-6C69-4D40-91BA-F587E74DA044}" type="datetimeFigureOut">
              <a:rPr lang="en-US" smtClean="0"/>
              <a:t>12/22/2020</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EC23081B-D9DD-402E-94C9-878938D5A2A5}" type="slidenum">
              <a:rPr lang="en-US" smtClean="0"/>
              <a:t>‹#›</a:t>
            </a:fld>
            <a:endParaRPr lang="en-US"/>
          </a:p>
        </p:txBody>
      </p:sp>
    </p:spTree>
  </p:cSld>
  <p:clrMapOvr>
    <a:masterClrMapping/>
  </p:clrMapOvr>
  <p:timing>
    <p:tnLst>
      <p:par>
        <p:cTn id="1" dur="indefinite" restart="never" nodeType="tmRoot"/>
      </p:par>
    </p:tnLst>
  </p:timing>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1153758" y="376517"/>
            <a:ext cx="2057400" cy="5238339"/>
          </a:xfrm>
          <a:effectLst/>
        </p:spPr>
        <p:txBody>
          <a:bodyPr vert="eaVert"/>
          <a:lstStyle>
            <a:lvl1pPr algn="l">
              <a:defRPr/>
            </a:lvl1pPr>
          </a:lstStyle>
          <a:p>
            <a:r>
              <a:rPr lang="en-US" smtClean="0"/>
              <a:t>Click to edit Master title style</a:t>
            </a:r>
            <a:endParaRPr lang="en-US"/>
          </a:p>
        </p:txBody>
      </p:sp>
      <p:sp>
        <p:nvSpPr>
          <p:cNvPr id="3" name="Vertical Text Placeholder 2"/>
          <p:cNvSpPr>
            <a:spLocks noGrp="1"/>
          </p:cNvSpPr>
          <p:nvPr>
            <p:ph type="body" orient="vert" idx="1"/>
          </p:nvPr>
        </p:nvSpPr>
        <p:spPr>
          <a:xfrm>
            <a:off x="3324113" y="731519"/>
            <a:ext cx="4829287" cy="4894729"/>
          </a:xfrm>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4" name="Date Placeholder 3"/>
          <p:cNvSpPr>
            <a:spLocks noGrp="1"/>
          </p:cNvSpPr>
          <p:nvPr>
            <p:ph type="dt" sz="half" idx="10"/>
          </p:nvPr>
        </p:nvSpPr>
        <p:spPr/>
        <p:txBody>
          <a:bodyPr/>
          <a:lstStyle/>
          <a:p>
            <a:fld id="{433E563A-6C69-4D40-91BA-F587E74DA044}" type="datetimeFigureOut">
              <a:rPr lang="en-US" smtClean="0"/>
              <a:t>12/22/2020</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EC23081B-D9DD-402E-94C9-878938D5A2A5}" type="slidenum">
              <a:rPr lang="en-US" smtClean="0"/>
              <a:t>‹#›</a:t>
            </a:fld>
            <a:endParaRPr lang="en-US"/>
          </a:p>
        </p:txBody>
      </p:sp>
    </p:spTree>
  </p:cSld>
  <p:clrMapOvr>
    <a:masterClrMapping/>
  </p:clrMapOvr>
  <p:timing>
    <p:tnLst>
      <p:par>
        <p:cTn id="1" dur="indefinite" restart="never" nodeType="tmRoot"/>
      </p:par>
    </p:tnLst>
  </p:timing>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2">
        <a:schemeClr val="bg2"/>
      </p:bgRef>
    </p:bg>
    <p:spTree>
      <p:nvGrpSpPr>
        <p:cNvPr id="1" name=""/>
        <p:cNvGrpSpPr/>
        <p:nvPr/>
      </p:nvGrpSpPr>
      <p:grpSpPr>
        <a:xfrm>
          <a:off x="0" y="0"/>
          <a:ext cx="0" cy="0"/>
          <a:chOff x="0" y="0"/>
          <a:chExt cx="0" cy="0"/>
        </a:xfrm>
      </p:grpSpPr>
      <p:sp>
        <p:nvSpPr>
          <p:cNvPr id="7" name="Rectangle 6"/>
          <p:cNvSpPr/>
          <p:nvPr/>
        </p:nvSpPr>
        <p:spPr>
          <a:xfrm>
            <a:off x="0" y="5105400"/>
            <a:ext cx="9144000" cy="1752600"/>
          </a:xfrm>
          <a:prstGeom prst="rect">
            <a:avLst/>
          </a:prstGeom>
          <a:gradFill>
            <a:gsLst>
              <a:gs pos="0">
                <a:schemeClr val="bg1">
                  <a:alpha val="91000"/>
                </a:schemeClr>
              </a:gs>
              <a:gs pos="37000">
                <a:schemeClr val="bg1">
                  <a:alpha val="76000"/>
                </a:schemeClr>
              </a:gs>
              <a:gs pos="100000">
                <a:schemeClr val="bg2">
                  <a:alpha val="79000"/>
                </a:schemeClr>
              </a:gs>
            </a:gsLst>
            <a:path path="circle">
              <a:fillToRect l="50000" t="50000" r="50000" b="50000"/>
            </a:path>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8" name="Rectangle 7"/>
          <p:cNvSpPr/>
          <p:nvPr/>
        </p:nvSpPr>
        <p:spPr>
          <a:xfrm>
            <a:off x="0" y="0"/>
            <a:ext cx="9144000" cy="5105400"/>
          </a:xfrm>
          <a:prstGeom prst="rect">
            <a:avLst/>
          </a:prstGeom>
          <a:gradFill flip="none" rotWithShape="1">
            <a:gsLst>
              <a:gs pos="0">
                <a:schemeClr val="bg1">
                  <a:alpha val="89000"/>
                </a:schemeClr>
              </a:gs>
              <a:gs pos="48000">
                <a:schemeClr val="bg1">
                  <a:alpha val="62000"/>
                </a:schemeClr>
              </a:gs>
              <a:gs pos="100000">
                <a:schemeClr val="bg2">
                  <a:alpha val="79000"/>
                </a:schemeClr>
              </a:gs>
            </a:gsLst>
            <a:path path="circle">
              <a:fillToRect l="50000" t="50000" r="50000" b="50000"/>
            </a:path>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9" name="Rectangle 8"/>
          <p:cNvSpPr/>
          <p:nvPr/>
        </p:nvSpPr>
        <p:spPr>
          <a:xfrm>
            <a:off x="0" y="3768304"/>
            <a:ext cx="9144000" cy="2286000"/>
          </a:xfrm>
          <a:prstGeom prst="rect">
            <a:avLst/>
          </a:prstGeom>
          <a:gradFill flip="none" rotWithShape="1">
            <a:gsLst>
              <a:gs pos="0">
                <a:schemeClr val="bg1">
                  <a:alpha val="0"/>
                </a:schemeClr>
              </a:gs>
              <a:gs pos="29000">
                <a:schemeClr val="bg1">
                  <a:alpha val="30000"/>
                </a:schemeClr>
              </a:gs>
              <a:gs pos="45000">
                <a:schemeClr val="bg2">
                  <a:alpha val="40000"/>
                </a:schemeClr>
              </a:gs>
              <a:gs pos="55000">
                <a:schemeClr val="bg1">
                  <a:alpha val="26000"/>
                </a:schemeClr>
              </a:gs>
              <a:gs pos="65000">
                <a:schemeClr val="bg2">
                  <a:alpha val="60000"/>
                </a:schemeClr>
              </a:gs>
              <a:gs pos="100000">
                <a:schemeClr val="bg1">
                  <a:alpha val="0"/>
                </a:schemeClr>
              </a:gs>
            </a:gsLst>
            <a:lin ang="5400000" scaled="0"/>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0" name="Oval 9"/>
          <p:cNvSpPr/>
          <p:nvPr/>
        </p:nvSpPr>
        <p:spPr>
          <a:xfrm>
            <a:off x="0" y="1600200"/>
            <a:ext cx="9144000" cy="5105400"/>
          </a:xfrm>
          <a:prstGeom prst="ellipse">
            <a:avLst/>
          </a:prstGeom>
          <a:gradFill flip="none" rotWithShape="1">
            <a:gsLst>
              <a:gs pos="0">
                <a:schemeClr val="bg1"/>
              </a:gs>
              <a:gs pos="56000">
                <a:schemeClr val="bg1">
                  <a:alpha val="0"/>
                </a:schemeClr>
              </a:gs>
            </a:gsLst>
            <a:path path="circle">
              <a:fillToRect l="50000" t="50000" r="50000" b="50000"/>
            </a:path>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Placeholder 1"/>
          <p:cNvSpPr>
            <a:spLocks noGrp="1"/>
          </p:cNvSpPr>
          <p:nvPr>
            <p:ph type="title"/>
          </p:nvPr>
        </p:nvSpPr>
        <p:spPr>
          <a:xfrm>
            <a:off x="1793289" y="4372168"/>
            <a:ext cx="6512511" cy="1143000"/>
          </a:xfrm>
          <a:prstGeom prst="rect">
            <a:avLst/>
          </a:prstGeom>
          <a:effectLst/>
        </p:spPr>
        <p:txBody>
          <a:bodyPr vert="horz" lIns="91440" tIns="45720" rIns="91440" bIns="45720" rtlCol="0" anchor="t" anchorCtr="0">
            <a:noAutofit/>
          </a:bodyPr>
          <a:lstStyle/>
          <a:p>
            <a:r>
              <a:rPr lang="en-US" smtClean="0"/>
              <a:t>Click to edit Master title style</a:t>
            </a:r>
            <a:endParaRPr lang="en-US" dirty="0"/>
          </a:p>
        </p:txBody>
      </p:sp>
      <p:sp>
        <p:nvSpPr>
          <p:cNvPr id="3" name="Text Placeholder 2"/>
          <p:cNvSpPr>
            <a:spLocks noGrp="1"/>
          </p:cNvSpPr>
          <p:nvPr>
            <p:ph type="body" idx="1"/>
          </p:nvPr>
        </p:nvSpPr>
        <p:spPr>
          <a:xfrm>
            <a:off x="1143000" y="732260"/>
            <a:ext cx="6400800" cy="3474720"/>
          </a:xfrm>
          <a:prstGeom prst="rect">
            <a:avLst/>
          </a:prstGeom>
        </p:spPr>
        <p:txBody>
          <a:bodyPr vert="horz" lIns="91440" tIns="45720" rIns="91440" bIns="45720" rtlCol="0">
            <a:normAutofit/>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4" name="Date Placeholder 3"/>
          <p:cNvSpPr>
            <a:spLocks noGrp="1"/>
          </p:cNvSpPr>
          <p:nvPr>
            <p:ph type="dt" sz="half" idx="2"/>
          </p:nvPr>
        </p:nvSpPr>
        <p:spPr>
          <a:xfrm>
            <a:off x="6172200" y="6172200"/>
            <a:ext cx="2514600" cy="365125"/>
          </a:xfrm>
          <a:prstGeom prst="rect">
            <a:avLst/>
          </a:prstGeom>
        </p:spPr>
        <p:txBody>
          <a:bodyPr vert="horz" lIns="91440" tIns="45720" rIns="91440" bIns="45720" rtlCol="0" anchor="ctr"/>
          <a:lstStyle>
            <a:lvl1pPr algn="r">
              <a:defRPr sz="1100" b="1">
                <a:solidFill>
                  <a:schemeClr val="tx1">
                    <a:lumMod val="50000"/>
                    <a:lumOff val="50000"/>
                  </a:schemeClr>
                </a:solidFill>
              </a:defRPr>
            </a:lvl1pPr>
          </a:lstStyle>
          <a:p>
            <a:fld id="{433E563A-6C69-4D40-91BA-F587E74DA044}" type="datetimeFigureOut">
              <a:rPr lang="en-US" smtClean="0"/>
              <a:t>12/22/2020</a:t>
            </a:fld>
            <a:endParaRPr lang="en-US"/>
          </a:p>
        </p:txBody>
      </p:sp>
      <p:sp>
        <p:nvSpPr>
          <p:cNvPr id="5" name="Footer Placeholder 4"/>
          <p:cNvSpPr>
            <a:spLocks noGrp="1"/>
          </p:cNvSpPr>
          <p:nvPr>
            <p:ph type="ftr" sz="quarter" idx="3"/>
          </p:nvPr>
        </p:nvSpPr>
        <p:spPr>
          <a:xfrm>
            <a:off x="457199" y="6172200"/>
            <a:ext cx="3352801" cy="365125"/>
          </a:xfrm>
          <a:prstGeom prst="rect">
            <a:avLst/>
          </a:prstGeom>
        </p:spPr>
        <p:txBody>
          <a:bodyPr vert="horz" lIns="91440" tIns="45720" rIns="91440" bIns="45720" rtlCol="0" anchor="ctr"/>
          <a:lstStyle>
            <a:lvl1pPr algn="l">
              <a:defRPr sz="1100" b="1">
                <a:solidFill>
                  <a:schemeClr val="tx1">
                    <a:lumMod val="50000"/>
                    <a:lumOff val="50000"/>
                  </a:schemeClr>
                </a:solidFill>
              </a:defRPr>
            </a:lvl1pPr>
          </a:lstStyle>
          <a:p>
            <a:endParaRPr lang="en-US"/>
          </a:p>
        </p:txBody>
      </p:sp>
      <p:sp>
        <p:nvSpPr>
          <p:cNvPr id="6" name="Slide Number Placeholder 5"/>
          <p:cNvSpPr>
            <a:spLocks noGrp="1"/>
          </p:cNvSpPr>
          <p:nvPr>
            <p:ph type="sldNum" sz="quarter" idx="4"/>
          </p:nvPr>
        </p:nvSpPr>
        <p:spPr>
          <a:xfrm>
            <a:off x="3810000" y="6172200"/>
            <a:ext cx="1828800" cy="365125"/>
          </a:xfrm>
          <a:prstGeom prst="rect">
            <a:avLst/>
          </a:prstGeom>
        </p:spPr>
        <p:txBody>
          <a:bodyPr vert="horz" lIns="91440" tIns="45720" rIns="91440" bIns="45720" rtlCol="0" anchor="ctr"/>
          <a:lstStyle>
            <a:lvl1pPr algn="ctr">
              <a:defRPr sz="1200" b="1">
                <a:solidFill>
                  <a:schemeClr val="tx1">
                    <a:lumMod val="50000"/>
                    <a:lumOff val="50000"/>
                  </a:schemeClr>
                </a:solidFill>
              </a:defRPr>
            </a:lvl1pPr>
          </a:lstStyle>
          <a:p>
            <a:fld id="{EC23081B-D9DD-402E-94C9-878938D5A2A5}" type="slidenum">
              <a:rPr lang="en-US" smtClean="0"/>
              <a:t>‹#›</a:t>
            </a:fld>
            <a:endParaRPr lang="en-US"/>
          </a:p>
        </p:txBody>
      </p:sp>
    </p:spTree>
  </p:cSld>
  <p:clrMap bg1="lt1" tx1="dk1" bg2="lt2" tx2="dk2" accent1="accent1" accent2="accent2" accent3="accent3" accent4="accent4" accent5="accent5" accent6="accent6" hlink="hlink" folHlink="folHlink"/>
  <p:sldLayoutIdLst>
    <p:sldLayoutId id="2147483661" r:id="rId1"/>
    <p:sldLayoutId id="2147483662" r:id="rId2"/>
    <p:sldLayoutId id="2147483663" r:id="rId3"/>
    <p:sldLayoutId id="2147483664" r:id="rId4"/>
    <p:sldLayoutId id="2147483665" r:id="rId5"/>
    <p:sldLayoutId id="2147483666" r:id="rId6"/>
    <p:sldLayoutId id="2147483667" r:id="rId7"/>
    <p:sldLayoutId id="2147483668" r:id="rId8"/>
    <p:sldLayoutId id="2147483669" r:id="rId9"/>
    <p:sldLayoutId id="2147483670" r:id="rId10"/>
    <p:sldLayoutId id="2147483671" r:id="rId11"/>
  </p:sldLayoutIdLst>
  <p:timing>
    <p:tnLst>
      <p:par>
        <p:cTn id="1" dur="indefinite" restart="never" nodeType="tmRoot"/>
      </p:par>
    </p:tnLst>
  </p:timing>
  <p:txStyles>
    <p:titleStyle>
      <a:lvl1pPr marL="320040" indent="-320040" algn="r" defTabSz="914400" rtl="0" eaLnBrk="1" latinLnBrk="0" hangingPunct="1">
        <a:spcBef>
          <a:spcPct val="0"/>
        </a:spcBef>
        <a:buClr>
          <a:schemeClr val="accent6">
            <a:lumMod val="75000"/>
          </a:schemeClr>
        </a:buClr>
        <a:buSzPct val="128000"/>
        <a:buFont typeface="Georgia" pitchFamily="18" charset="0"/>
        <a:buChar char="*"/>
        <a:defRPr sz="4600" b="1" i="0" kern="1200">
          <a:gradFill>
            <a:gsLst>
              <a:gs pos="0">
                <a:schemeClr val="tx1"/>
              </a:gs>
              <a:gs pos="40000">
                <a:schemeClr val="tx1">
                  <a:lumMod val="75000"/>
                  <a:lumOff val="25000"/>
                </a:schemeClr>
              </a:gs>
              <a:gs pos="100000">
                <a:schemeClr val="tx2">
                  <a:alpha val="65000"/>
                </a:schemeClr>
              </a:gs>
            </a:gsLst>
            <a:lin ang="5400000" scaled="0"/>
          </a:gradFill>
          <a:effectLst>
            <a:reflection blurRad="6350" stA="55000" endA="300" endPos="45500" dir="5400000" sy="-100000" algn="bl" rotWithShape="0"/>
          </a:effectLst>
          <a:latin typeface="+mj-lt"/>
          <a:ea typeface="+mj-ea"/>
          <a:cs typeface="+mj-cs"/>
        </a:defRPr>
      </a:lvl1pPr>
      <a:lvl2pPr eaLnBrk="1" hangingPunct="1">
        <a:defRPr>
          <a:solidFill>
            <a:schemeClr val="tx2"/>
          </a:solidFill>
        </a:defRPr>
      </a:lvl2pPr>
      <a:lvl3pPr eaLnBrk="1" hangingPunct="1">
        <a:defRPr>
          <a:solidFill>
            <a:schemeClr val="tx2"/>
          </a:solidFill>
        </a:defRPr>
      </a:lvl3pPr>
      <a:lvl4pPr eaLnBrk="1" hangingPunct="1">
        <a:defRPr>
          <a:solidFill>
            <a:schemeClr val="tx2"/>
          </a:solidFill>
        </a:defRPr>
      </a:lvl4pPr>
      <a:lvl5pPr eaLnBrk="1" hangingPunct="1">
        <a:defRPr>
          <a:solidFill>
            <a:schemeClr val="tx2"/>
          </a:solidFill>
        </a:defRPr>
      </a:lvl5pPr>
      <a:lvl6pPr eaLnBrk="1" hangingPunct="1">
        <a:defRPr>
          <a:solidFill>
            <a:schemeClr val="tx2"/>
          </a:solidFill>
        </a:defRPr>
      </a:lvl6pPr>
      <a:lvl7pPr eaLnBrk="1" hangingPunct="1">
        <a:defRPr>
          <a:solidFill>
            <a:schemeClr val="tx2"/>
          </a:solidFill>
        </a:defRPr>
      </a:lvl7pPr>
      <a:lvl8pPr eaLnBrk="1" hangingPunct="1">
        <a:defRPr>
          <a:solidFill>
            <a:schemeClr val="tx2"/>
          </a:solidFill>
        </a:defRPr>
      </a:lvl8pPr>
      <a:lvl9pPr eaLnBrk="1" hangingPunct="1">
        <a:defRPr>
          <a:solidFill>
            <a:schemeClr val="tx2"/>
          </a:solidFill>
        </a:defRPr>
      </a:lvl9pPr>
    </p:titleStyle>
    <p:bodyStyle>
      <a:lvl1pPr marL="228600" indent="-182880" algn="l" defTabSz="914400" rtl="0" eaLnBrk="1" latinLnBrk="0" hangingPunct="1">
        <a:spcBef>
          <a:spcPct val="20000"/>
        </a:spcBef>
        <a:spcAft>
          <a:spcPts val="300"/>
        </a:spcAft>
        <a:buClr>
          <a:schemeClr val="accent6">
            <a:lumMod val="75000"/>
          </a:schemeClr>
        </a:buClr>
        <a:buSzPct val="130000"/>
        <a:buFont typeface="Georgia" pitchFamily="18" charset="0"/>
        <a:buChar char="*"/>
        <a:defRPr sz="2200" kern="1200">
          <a:solidFill>
            <a:schemeClr val="tx1">
              <a:lumMod val="75000"/>
              <a:lumOff val="25000"/>
            </a:schemeClr>
          </a:solidFill>
          <a:latin typeface="+mn-lt"/>
          <a:ea typeface="+mn-ea"/>
          <a:cs typeface="+mn-cs"/>
        </a:defRPr>
      </a:lvl1pPr>
      <a:lvl2pPr marL="548640" indent="-182880" algn="l" defTabSz="914400" rtl="0" eaLnBrk="1" latinLnBrk="0" hangingPunct="1">
        <a:spcBef>
          <a:spcPct val="20000"/>
        </a:spcBef>
        <a:spcAft>
          <a:spcPts val="300"/>
        </a:spcAft>
        <a:buClr>
          <a:schemeClr val="accent6">
            <a:lumMod val="75000"/>
          </a:schemeClr>
        </a:buClr>
        <a:buSzPct val="130000"/>
        <a:buFont typeface="Georgia" pitchFamily="18" charset="0"/>
        <a:buChar char="*"/>
        <a:defRPr sz="2000" kern="1200">
          <a:solidFill>
            <a:schemeClr val="tx1">
              <a:lumMod val="75000"/>
              <a:lumOff val="25000"/>
            </a:schemeClr>
          </a:solidFill>
          <a:latin typeface="+mn-lt"/>
          <a:ea typeface="+mn-ea"/>
          <a:cs typeface="+mn-cs"/>
        </a:defRPr>
      </a:lvl2pPr>
      <a:lvl3pPr marL="822960" indent="-182880" algn="l" defTabSz="914400" rtl="0" eaLnBrk="1" latinLnBrk="0" hangingPunct="1">
        <a:spcBef>
          <a:spcPct val="20000"/>
        </a:spcBef>
        <a:spcAft>
          <a:spcPts val="300"/>
        </a:spcAft>
        <a:buClr>
          <a:schemeClr val="accent6">
            <a:lumMod val="75000"/>
          </a:schemeClr>
        </a:buClr>
        <a:buSzPct val="130000"/>
        <a:buFont typeface="Georgia" pitchFamily="18" charset="0"/>
        <a:buChar char="*"/>
        <a:defRPr sz="1800" kern="1200">
          <a:solidFill>
            <a:schemeClr val="tx1">
              <a:lumMod val="75000"/>
              <a:lumOff val="25000"/>
            </a:schemeClr>
          </a:solidFill>
          <a:latin typeface="+mn-lt"/>
          <a:ea typeface="+mn-ea"/>
          <a:cs typeface="+mn-cs"/>
        </a:defRPr>
      </a:lvl3pPr>
      <a:lvl4pPr marL="1097280" indent="-182880" algn="l" defTabSz="914400" rtl="0" eaLnBrk="1" latinLnBrk="0" hangingPunct="1">
        <a:spcBef>
          <a:spcPct val="20000"/>
        </a:spcBef>
        <a:spcAft>
          <a:spcPts val="300"/>
        </a:spcAft>
        <a:buClr>
          <a:schemeClr val="accent6">
            <a:lumMod val="75000"/>
          </a:schemeClr>
        </a:buClr>
        <a:buSzPct val="130000"/>
        <a:buFont typeface="Georgia" pitchFamily="18" charset="0"/>
        <a:buChar char="*"/>
        <a:defRPr sz="1600" kern="1200">
          <a:solidFill>
            <a:schemeClr val="tx1">
              <a:lumMod val="75000"/>
              <a:lumOff val="25000"/>
            </a:schemeClr>
          </a:solidFill>
          <a:latin typeface="+mn-lt"/>
          <a:ea typeface="+mn-ea"/>
          <a:cs typeface="+mn-cs"/>
        </a:defRPr>
      </a:lvl4pPr>
      <a:lvl5pPr marL="1389888" indent="-182880" algn="l" defTabSz="914400" rtl="0" eaLnBrk="1" latinLnBrk="0" hangingPunct="1">
        <a:spcBef>
          <a:spcPct val="20000"/>
        </a:spcBef>
        <a:spcAft>
          <a:spcPts val="300"/>
        </a:spcAft>
        <a:buClr>
          <a:schemeClr val="accent6">
            <a:lumMod val="75000"/>
          </a:schemeClr>
        </a:buClr>
        <a:buSzPct val="130000"/>
        <a:buFont typeface="Georgia" pitchFamily="18" charset="0"/>
        <a:buChar char="*"/>
        <a:defRPr sz="1400" kern="1200">
          <a:solidFill>
            <a:schemeClr val="tx1">
              <a:lumMod val="75000"/>
              <a:lumOff val="25000"/>
            </a:schemeClr>
          </a:solidFill>
          <a:latin typeface="+mn-lt"/>
          <a:ea typeface="+mn-ea"/>
          <a:cs typeface="+mn-cs"/>
        </a:defRPr>
      </a:lvl5pPr>
      <a:lvl6pPr marL="1664208" indent="-182880" algn="l" defTabSz="914400" rtl="0" eaLnBrk="1" latinLnBrk="0" hangingPunct="1">
        <a:spcBef>
          <a:spcPct val="20000"/>
        </a:spcBef>
        <a:spcAft>
          <a:spcPts val="300"/>
        </a:spcAft>
        <a:buClr>
          <a:schemeClr val="accent6">
            <a:lumMod val="75000"/>
          </a:schemeClr>
        </a:buClr>
        <a:buSzPct val="130000"/>
        <a:buFont typeface="Georgia" pitchFamily="18" charset="0"/>
        <a:buChar char="*"/>
        <a:defRPr sz="1400" kern="1200">
          <a:solidFill>
            <a:schemeClr val="tx1">
              <a:lumMod val="75000"/>
              <a:lumOff val="25000"/>
            </a:schemeClr>
          </a:solidFill>
          <a:latin typeface="+mn-lt"/>
          <a:ea typeface="+mn-ea"/>
          <a:cs typeface="+mn-cs"/>
        </a:defRPr>
      </a:lvl6pPr>
      <a:lvl7pPr marL="1965960" indent="-182880" algn="l" defTabSz="914400" rtl="0" eaLnBrk="1" latinLnBrk="0" hangingPunct="1">
        <a:spcBef>
          <a:spcPct val="20000"/>
        </a:spcBef>
        <a:spcAft>
          <a:spcPts val="300"/>
        </a:spcAft>
        <a:buClr>
          <a:schemeClr val="accent6">
            <a:lumMod val="75000"/>
          </a:schemeClr>
        </a:buClr>
        <a:buSzPct val="130000"/>
        <a:buFont typeface="Georgia" pitchFamily="18" charset="0"/>
        <a:buChar char="*"/>
        <a:defRPr sz="1400" kern="1200">
          <a:solidFill>
            <a:schemeClr val="tx1">
              <a:lumMod val="75000"/>
              <a:lumOff val="25000"/>
            </a:schemeClr>
          </a:solidFill>
          <a:latin typeface="+mn-lt"/>
          <a:ea typeface="+mn-ea"/>
          <a:cs typeface="+mn-cs"/>
        </a:defRPr>
      </a:lvl7pPr>
      <a:lvl8pPr marL="2286000" indent="-182880" algn="l" defTabSz="914400" rtl="0" eaLnBrk="1" latinLnBrk="0" hangingPunct="1">
        <a:spcBef>
          <a:spcPct val="20000"/>
        </a:spcBef>
        <a:spcAft>
          <a:spcPts val="300"/>
        </a:spcAft>
        <a:buClr>
          <a:schemeClr val="accent6">
            <a:lumMod val="75000"/>
          </a:schemeClr>
        </a:buClr>
        <a:buSzPct val="130000"/>
        <a:buFont typeface="Georgia" pitchFamily="18" charset="0"/>
        <a:buChar char="*"/>
        <a:defRPr sz="1400" kern="1200">
          <a:solidFill>
            <a:schemeClr val="tx1">
              <a:lumMod val="75000"/>
              <a:lumOff val="25000"/>
            </a:schemeClr>
          </a:solidFill>
          <a:latin typeface="+mn-lt"/>
          <a:ea typeface="+mn-ea"/>
          <a:cs typeface="+mn-cs"/>
        </a:defRPr>
      </a:lvl8pPr>
      <a:lvl9pPr marL="2587752" indent="-182880" algn="l" defTabSz="914400" rtl="0" eaLnBrk="1" latinLnBrk="0" hangingPunct="1">
        <a:spcBef>
          <a:spcPct val="20000"/>
        </a:spcBef>
        <a:spcAft>
          <a:spcPts val="300"/>
        </a:spcAft>
        <a:buClr>
          <a:schemeClr val="accent6">
            <a:lumMod val="75000"/>
          </a:schemeClr>
        </a:buClr>
        <a:buSzPct val="130000"/>
        <a:buFont typeface="Georgia" pitchFamily="18" charset="0"/>
        <a:buChar char="*"/>
        <a:defRPr sz="1400" kern="1200">
          <a:solidFill>
            <a:schemeClr val="tx1">
              <a:lumMod val="75000"/>
              <a:lumOff val="25000"/>
            </a:schemeClr>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1.png"/><Relationship Id="rId7" Type="http://schemas.microsoft.com/office/2007/relationships/hdphoto" Target="../media/hdphoto1.wdp"/><Relationship Id="rId2" Type="http://schemas.openxmlformats.org/officeDocument/2006/relationships/notesSlide" Target="../notesSlides/notesSlide1.xml"/><Relationship Id="rId1" Type="http://schemas.openxmlformats.org/officeDocument/2006/relationships/slideLayout" Target="../slideLayouts/slideLayout7.xml"/><Relationship Id="rId6" Type="http://schemas.openxmlformats.org/officeDocument/2006/relationships/image" Target="../media/image4.png"/><Relationship Id="rId5" Type="http://schemas.openxmlformats.org/officeDocument/2006/relationships/image" Target="../media/image3.png"/><Relationship Id="rId4" Type="http://schemas.openxmlformats.org/officeDocument/2006/relationships/image" Target="../media/image2.png"/></Relationships>
</file>

<file path=ppt/slides/_rels/slide2.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notesSlide" Target="../notesSlides/notesSlide2.xml"/><Relationship Id="rId1" Type="http://schemas.openxmlformats.org/officeDocument/2006/relationships/slideLayout" Target="../slideLayouts/slideLayout7.xml"/><Relationship Id="rId4" Type="http://schemas.microsoft.com/office/2007/relationships/hdphoto" Target="../media/hdphoto2.wdp"/></Relationships>
</file>

<file path=ppt/slides/_rels/slide3.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7.xml"/></Relationships>
</file>

<file path=ppt/slides/_rels/slide4.xml.rels><?xml version="1.0" encoding="UTF-8" standalone="yes"?>
<Relationships xmlns="http://schemas.openxmlformats.org/package/2006/relationships"><Relationship Id="rId8" Type="http://schemas.openxmlformats.org/officeDocument/2006/relationships/image" Target="../media/image12.png"/><Relationship Id="rId3" Type="http://schemas.openxmlformats.org/officeDocument/2006/relationships/image" Target="../media/image7.png"/><Relationship Id="rId7" Type="http://schemas.openxmlformats.org/officeDocument/2006/relationships/image" Target="../media/image11.png"/><Relationship Id="rId2" Type="http://schemas.openxmlformats.org/officeDocument/2006/relationships/notesSlide" Target="../notesSlides/notesSlide3.xml"/><Relationship Id="rId1" Type="http://schemas.openxmlformats.org/officeDocument/2006/relationships/slideLayout" Target="../slideLayouts/slideLayout7.xml"/><Relationship Id="rId6" Type="http://schemas.openxmlformats.org/officeDocument/2006/relationships/image" Target="../media/image10.png"/><Relationship Id="rId5" Type="http://schemas.openxmlformats.org/officeDocument/2006/relationships/image" Target="../media/image9.png"/><Relationship Id="rId4" Type="http://schemas.openxmlformats.org/officeDocument/2006/relationships/image" Target="../media/image8.png"/></Relationships>
</file>

<file path=ppt/slides/_rels/slide5.xml.rels><?xml version="1.0" encoding="UTF-8" standalone="yes"?>
<Relationships xmlns="http://schemas.openxmlformats.org/package/2006/relationships"><Relationship Id="rId2" Type="http://schemas.openxmlformats.org/officeDocument/2006/relationships/notesSlide" Target="../notesSlides/notesSlide4.xml"/><Relationship Id="rId1" Type="http://schemas.openxmlformats.org/officeDocument/2006/relationships/slideLayout" Target="../slideLayouts/slideLayout7.xml"/></Relationships>
</file>

<file path=ppt/slides/_rels/slide6.xml.rels><?xml version="1.0" encoding="UTF-8" standalone="yes"?>
<Relationships xmlns="http://schemas.openxmlformats.org/package/2006/relationships"><Relationship Id="rId8" Type="http://schemas.openxmlformats.org/officeDocument/2006/relationships/image" Target="../media/image18.png"/><Relationship Id="rId3" Type="http://schemas.openxmlformats.org/officeDocument/2006/relationships/image" Target="../media/image13.png"/><Relationship Id="rId7" Type="http://schemas.openxmlformats.org/officeDocument/2006/relationships/image" Target="../media/image17.png"/><Relationship Id="rId2" Type="http://schemas.openxmlformats.org/officeDocument/2006/relationships/notesSlide" Target="../notesSlides/notesSlide5.xml"/><Relationship Id="rId1" Type="http://schemas.openxmlformats.org/officeDocument/2006/relationships/slideLayout" Target="../slideLayouts/slideLayout7.xml"/><Relationship Id="rId6" Type="http://schemas.openxmlformats.org/officeDocument/2006/relationships/image" Target="../media/image16.png"/><Relationship Id="rId5" Type="http://schemas.openxmlformats.org/officeDocument/2006/relationships/image" Target="../media/image15.png"/><Relationship Id="rId4" Type="http://schemas.openxmlformats.org/officeDocument/2006/relationships/image" Target="../media/image14.png"/></Relationships>
</file>

<file path=ppt/slides/_rels/slide7.xml.rels><?xml version="1.0" encoding="UTF-8" standalone="yes"?>
<Relationships xmlns="http://schemas.openxmlformats.org/package/2006/relationships"><Relationship Id="rId2" Type="http://schemas.openxmlformats.org/officeDocument/2006/relationships/notesSlide" Target="../notesSlides/notesSlide6.xml"/><Relationship Id="rId1" Type="http://schemas.openxmlformats.org/officeDocument/2006/relationships/slideLayout" Target="../slideLayouts/slideLayout7.xml"/></Relationships>
</file>

<file path=ppt/slides/_rels/slide8.xml.rels><?xml version="1.0" encoding="UTF-8" standalone="yes"?>
<Relationships xmlns="http://schemas.openxmlformats.org/package/2006/relationships"><Relationship Id="rId3" Type="http://schemas.openxmlformats.org/officeDocument/2006/relationships/image" Target="../media/image19.png"/><Relationship Id="rId2" Type="http://schemas.openxmlformats.org/officeDocument/2006/relationships/notesSlide" Target="../notesSlides/notesSlide7.xml"/><Relationship Id="rId1" Type="http://schemas.openxmlformats.org/officeDocument/2006/relationships/slideLayout" Target="../slideLayouts/slideLayout7.xml"/><Relationship Id="rId5" Type="http://schemas.openxmlformats.org/officeDocument/2006/relationships/image" Target="../media/image21.png"/><Relationship Id="rId4" Type="http://schemas.openxmlformats.org/officeDocument/2006/relationships/image" Target="../media/image20.png"/></Relationships>
</file>

<file path=ppt/slides/_rels/slide9.xml.rels><?xml version="1.0" encoding="UTF-8" standalone="yes"?>
<Relationships xmlns="http://schemas.openxmlformats.org/package/2006/relationships"><Relationship Id="rId8" Type="http://schemas.openxmlformats.org/officeDocument/2006/relationships/image" Target="../media/image27.png"/><Relationship Id="rId3" Type="http://schemas.openxmlformats.org/officeDocument/2006/relationships/image" Target="../media/image22.png"/><Relationship Id="rId7" Type="http://schemas.openxmlformats.org/officeDocument/2006/relationships/image" Target="../media/image26.png"/><Relationship Id="rId2" Type="http://schemas.openxmlformats.org/officeDocument/2006/relationships/notesSlide" Target="../notesSlides/notesSlide8.xml"/><Relationship Id="rId1" Type="http://schemas.openxmlformats.org/officeDocument/2006/relationships/slideLayout" Target="../slideLayouts/slideLayout7.xml"/><Relationship Id="rId6" Type="http://schemas.openxmlformats.org/officeDocument/2006/relationships/image" Target="../media/image25.png"/><Relationship Id="rId5" Type="http://schemas.openxmlformats.org/officeDocument/2006/relationships/image" Target="../media/image24.png"/><Relationship Id="rId4" Type="http://schemas.openxmlformats.org/officeDocument/2006/relationships/image" Target="../media/image23.png"/><Relationship Id="rId9" Type="http://schemas.microsoft.com/office/2007/relationships/hdphoto" Target="../media/hdphoto3.wdp"/></Relationships>
</file>

<file path=ppt/slides/_rels/slide10.xml.rels><?xml version="1.0" encoding="UTF-8" standalone="yes"?>
<Relationships xmlns="http://schemas.openxmlformats.org/package/2006/relationships"><Relationship Id="rId2" Type="http://schemas.openxmlformats.org/officeDocument/2006/relationships/notesSlide" Target="../notesSlides/notesSlide9.xml"/><Relationship Id="rId1" Type="http://schemas.openxmlformats.org/officeDocument/2006/relationships/slideLayout" Target="../slideLayouts/slideLayout7.xml"/></Relationships>
</file>

<file path=ppt/slides/_rels/slide11.xml.rels><?xml version="1.0" encoding="UTF-8" standalone="yes"?>
<Relationships xmlns="http://schemas.openxmlformats.org/package/2006/relationships"><Relationship Id="rId3" Type="http://schemas.openxmlformats.org/officeDocument/2006/relationships/image" Target="../media/image28.png"/><Relationship Id="rId2" Type="http://schemas.openxmlformats.org/officeDocument/2006/relationships/notesSlide" Target="../notesSlides/notesSlide10.xml"/><Relationship Id="rId1" Type="http://schemas.openxmlformats.org/officeDocument/2006/relationships/slideLayout" Target="../slideLayouts/slideLayout7.xml"/></Relationships>
</file>

<file path=ppt/slides/_rels/slide12.xml.rels><?xml version="1.0" encoding="UTF-8" standalone="yes"?>
<Relationships xmlns="http://schemas.openxmlformats.org/package/2006/relationships"><Relationship Id="rId3" Type="http://schemas.openxmlformats.org/officeDocument/2006/relationships/image" Target="../media/image29.jpeg"/><Relationship Id="rId2" Type="http://schemas.openxmlformats.org/officeDocument/2006/relationships/notesSlide" Target="../notesSlides/notesSlide11.xml"/><Relationship Id="rId1" Type="http://schemas.openxmlformats.org/officeDocument/2006/relationships/slideLayout" Target="../slideLayouts/slideLayout7.xml"/><Relationship Id="rId4" Type="http://schemas.openxmlformats.org/officeDocument/2006/relationships/image" Target="../media/image30.png"/></Relationships>
</file>

<file path=ppt/slides/_rels/slide13.xml.rels><?xml version="1.0" encoding="UTF-8" standalone="yes"?>
<Relationships xmlns="http://schemas.openxmlformats.org/package/2006/relationships"><Relationship Id="rId3" Type="http://schemas.openxmlformats.org/officeDocument/2006/relationships/image" Target="../media/image31.png"/><Relationship Id="rId2" Type="http://schemas.openxmlformats.org/officeDocument/2006/relationships/notesSlide" Target="../notesSlides/notesSlide12.xml"/><Relationship Id="rId1" Type="http://schemas.openxmlformats.org/officeDocument/2006/relationships/slideLayout" Target="../slideLayouts/slideLayout7.xml"/></Relationships>
</file>

<file path=ppt/slides/_rels/slide14.xml.rels><?xml version="1.0" encoding="UTF-8" standalone="yes"?>
<Relationships xmlns="http://schemas.openxmlformats.org/package/2006/relationships"><Relationship Id="rId3" Type="http://schemas.openxmlformats.org/officeDocument/2006/relationships/image" Target="../media/image32.png"/><Relationship Id="rId2" Type="http://schemas.openxmlformats.org/officeDocument/2006/relationships/notesSlide" Target="../notesSlides/notesSlide13.xml"/><Relationship Id="rId1" Type="http://schemas.openxmlformats.org/officeDocument/2006/relationships/slideLayout" Target="../slideLayouts/slideLayout7.xml"/></Relationships>
</file>

<file path=ppt/slides/_rels/slide15.xml.rels><?xml version="1.0" encoding="UTF-8" standalone="yes"?>
<Relationships xmlns="http://schemas.openxmlformats.org/package/2006/relationships"><Relationship Id="rId8" Type="http://schemas.microsoft.com/office/2007/relationships/hdphoto" Target="../media/hdphoto6.wdp"/><Relationship Id="rId3" Type="http://schemas.openxmlformats.org/officeDocument/2006/relationships/image" Target="../media/image33.png"/><Relationship Id="rId7" Type="http://schemas.openxmlformats.org/officeDocument/2006/relationships/image" Target="../media/image35.png"/><Relationship Id="rId2" Type="http://schemas.openxmlformats.org/officeDocument/2006/relationships/notesSlide" Target="../notesSlides/notesSlide14.xml"/><Relationship Id="rId1" Type="http://schemas.openxmlformats.org/officeDocument/2006/relationships/slideLayout" Target="../slideLayouts/slideLayout7.xml"/><Relationship Id="rId6" Type="http://schemas.microsoft.com/office/2007/relationships/hdphoto" Target="../media/hdphoto5.wdp"/><Relationship Id="rId5" Type="http://schemas.openxmlformats.org/officeDocument/2006/relationships/image" Target="../media/image34.png"/><Relationship Id="rId4" Type="http://schemas.microsoft.com/office/2007/relationships/hdphoto" Target="../media/hdphoto4.wdp"/><Relationship Id="rId9" Type="http://schemas.openxmlformats.org/officeDocument/2006/relationships/image" Target="../media/image36.png"/></Relationships>
</file>

<file path=ppt/slides/_rels/slide16.xml.rels><?xml version="1.0" encoding="UTF-8" standalone="yes"?>
<Relationships xmlns="http://schemas.openxmlformats.org/package/2006/relationships"><Relationship Id="rId3" Type="http://schemas.openxmlformats.org/officeDocument/2006/relationships/image" Target="../media/image37.jpeg"/><Relationship Id="rId2" Type="http://schemas.openxmlformats.org/officeDocument/2006/relationships/notesSlide" Target="../notesSlides/notesSlide15.xml"/><Relationship Id="rId1" Type="http://schemas.openxmlformats.org/officeDocument/2006/relationships/slideLayout" Target="../slideLayouts/slideLayout7.xml"/></Relationships>
</file>

<file path=ppt/slides/_rels/slide17.xml.rels><?xml version="1.0" encoding="UTF-8" standalone="yes"?>
<Relationships xmlns="http://schemas.openxmlformats.org/package/2006/relationships"><Relationship Id="rId3" Type="http://schemas.openxmlformats.org/officeDocument/2006/relationships/image" Target="../media/image38.png"/><Relationship Id="rId2" Type="http://schemas.openxmlformats.org/officeDocument/2006/relationships/notesSlide" Target="../notesSlides/notesSlide16.xml"/><Relationship Id="rId1" Type="http://schemas.openxmlformats.org/officeDocument/2006/relationships/slideLayout" Target="../slideLayouts/slideLayout7.xml"/></Relationships>
</file>

<file path=ppt/slides/_rels/slide18.xml.rels><?xml version="1.0" encoding="UTF-8" standalone="yes"?>
<Relationships xmlns="http://schemas.openxmlformats.org/package/2006/relationships"><Relationship Id="rId2" Type="http://schemas.openxmlformats.org/officeDocument/2006/relationships/notesSlide" Target="../notesSlides/notesSlide17.xml"/><Relationship Id="rId1" Type="http://schemas.openxmlformats.org/officeDocument/2006/relationships/slideLayout" Target="../slideLayouts/slideLayout7.xml"/></Relationships>
</file>

<file path=ppt/slides/_rels/slide19.xml.rels><?xml version="1.0" encoding="UTF-8" standalone="yes"?>
<Relationships xmlns="http://schemas.openxmlformats.org/package/2006/relationships"><Relationship Id="rId3" Type="http://schemas.openxmlformats.org/officeDocument/2006/relationships/image" Target="../media/image39.png"/><Relationship Id="rId2" Type="http://schemas.openxmlformats.org/officeDocument/2006/relationships/notesSlide" Target="../notesSlides/notesSlide18.xml"/><Relationship Id="rId1" Type="http://schemas.openxmlformats.org/officeDocument/2006/relationships/slideLayout" Target="../slideLayouts/slideLayout7.xml"/><Relationship Id="rId5" Type="http://schemas.openxmlformats.org/officeDocument/2006/relationships/image" Target="../media/image41.png"/><Relationship Id="rId4" Type="http://schemas.openxmlformats.org/officeDocument/2006/relationships/image" Target="../media/image40.png"/></Relationships>
</file>

<file path=ppt/slides/_rels/slide20.xml.rels><?xml version="1.0" encoding="UTF-8" standalone="yes"?>
<Relationships xmlns="http://schemas.openxmlformats.org/package/2006/relationships"><Relationship Id="rId3" Type="http://schemas.openxmlformats.org/officeDocument/2006/relationships/image" Target="../media/image42.png"/><Relationship Id="rId2" Type="http://schemas.openxmlformats.org/officeDocument/2006/relationships/notesSlide" Target="../notesSlides/notesSlide19.xml"/><Relationship Id="rId1" Type="http://schemas.openxmlformats.org/officeDocument/2006/relationships/slideLayout" Target="../slideLayouts/slideLayout7.xml"/><Relationship Id="rId4" Type="http://schemas.openxmlformats.org/officeDocument/2006/relationships/image" Target="../media/image43.png"/></Relationships>
</file>

<file path=ppt/slides/_rels/slide21.xml.rels><?xml version="1.0" encoding="UTF-8" standalone="yes"?>
<Relationships xmlns="http://schemas.openxmlformats.org/package/2006/relationships"><Relationship Id="rId2" Type="http://schemas.openxmlformats.org/officeDocument/2006/relationships/notesSlide" Target="../notesSlides/notesSlide20.xml"/><Relationship Id="rId1" Type="http://schemas.openxmlformats.org/officeDocument/2006/relationships/slideLayout" Target="../slideLayouts/slideLayout7.xml"/></Relationships>
</file>

<file path=ppt/slides/_rels/slide22.xml.rels><?xml version="1.0" encoding="UTF-8" standalone="yes"?>
<Relationships xmlns="http://schemas.openxmlformats.org/package/2006/relationships"><Relationship Id="rId2" Type="http://schemas.openxmlformats.org/officeDocument/2006/relationships/notesSlide" Target="../notesSlides/notesSlide21.xml"/><Relationship Id="rId1" Type="http://schemas.openxmlformats.org/officeDocument/2006/relationships/slideLayout" Target="../slideLayouts/slideLayout7.xml"/></Relationships>
</file>

<file path=ppt/slides/_rels/slide23.xml.rels><?xml version="1.0" encoding="UTF-8" standalone="yes"?>
<Relationships xmlns="http://schemas.openxmlformats.org/package/2006/relationships"><Relationship Id="rId2" Type="http://schemas.openxmlformats.org/officeDocument/2006/relationships/image" Target="../media/image44.png"/><Relationship Id="rId1" Type="http://schemas.openxmlformats.org/officeDocument/2006/relationships/slideLayout" Target="../slideLayouts/slideLayout7.xml"/></Relationships>
</file>

<file path=ppt/slides/_rels/slide24.xml.rels><?xml version="1.0" encoding="UTF-8" standalone="yes"?>
<Relationships xmlns="http://schemas.openxmlformats.org/package/2006/relationships"><Relationship Id="rId3" Type="http://schemas.openxmlformats.org/officeDocument/2006/relationships/image" Target="../media/image45.png"/><Relationship Id="rId2" Type="http://schemas.openxmlformats.org/officeDocument/2006/relationships/notesSlide" Target="../notesSlides/notesSlide22.xml"/><Relationship Id="rId1" Type="http://schemas.openxmlformats.org/officeDocument/2006/relationships/slideLayout" Target="../slideLayouts/slideLayout7.xml"/><Relationship Id="rId6" Type="http://schemas.openxmlformats.org/officeDocument/2006/relationships/image" Target="../media/image48.png"/><Relationship Id="rId5" Type="http://schemas.openxmlformats.org/officeDocument/2006/relationships/image" Target="../media/image47.png"/><Relationship Id="rId4" Type="http://schemas.openxmlformats.org/officeDocument/2006/relationships/image" Target="../media/image46.png"/></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extBox 2"/>
          <p:cNvSpPr txBox="1"/>
          <p:nvPr/>
        </p:nvSpPr>
        <p:spPr>
          <a:xfrm>
            <a:off x="32950" y="1535646"/>
            <a:ext cx="9137176" cy="584775"/>
          </a:xfrm>
          <a:prstGeom prst="rect">
            <a:avLst/>
          </a:prstGeom>
          <a:solidFill>
            <a:srgbClr val="FFFF00"/>
          </a:solidFill>
        </p:spPr>
        <p:txBody>
          <a:bodyPr wrap="square" rtlCol="0">
            <a:spAutoFit/>
          </a:bodyPr>
          <a:lstStyle/>
          <a:p>
            <a:pPr algn="ctr"/>
            <a:r>
              <a:rPr lang="en-US" sz="3200" b="1" dirty="0" smtClean="0">
                <a:latin typeface="Times New Roman" panose="02020603050405020304" pitchFamily="18" charset="0"/>
                <a:cs typeface="Times New Roman" panose="02020603050405020304" pitchFamily="18" charset="0"/>
              </a:rPr>
              <a:t>ĐIỀU HÀNH VẬN TẢI</a:t>
            </a:r>
            <a:endParaRPr lang="en-US" sz="3200" b="1" dirty="0">
              <a:latin typeface="Times New Roman" panose="02020603050405020304" pitchFamily="18" charset="0"/>
              <a:cs typeface="Times New Roman" panose="02020603050405020304" pitchFamily="18" charset="0"/>
            </a:endParaRPr>
          </a:p>
        </p:txBody>
      </p:sp>
      <p:sp>
        <p:nvSpPr>
          <p:cNvPr id="5" name="Rectangle 3"/>
          <p:cNvSpPr>
            <a:spLocks noChangeArrowheads="1"/>
          </p:cNvSpPr>
          <p:nvPr/>
        </p:nvSpPr>
        <p:spPr bwMode="auto">
          <a:xfrm>
            <a:off x="564407" y="-152350"/>
            <a:ext cx="8579593" cy="1685846"/>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none" lIns="91440" tIns="45720" rIns="91440" bIns="45720" numCol="1" anchor="ctr" anchorCtr="0" compatLnSpc="1">
            <a:prstTxWarp prst="textNoShape">
              <a:avLst/>
            </a:prstTxWarp>
            <a:spAutoFit/>
          </a:bodyPr>
          <a:lstStyle>
            <a:lvl1pPr eaLnBrk="0" fontAlgn="base" hangingPunct="0">
              <a:spcBef>
                <a:spcPct val="0"/>
              </a:spcBef>
              <a:spcAft>
                <a:spcPct val="0"/>
              </a:spcAft>
              <a:tabLst>
                <a:tab pos="809625" algn="ctr"/>
                <a:tab pos="3960813" algn="ctr"/>
              </a:tabLst>
              <a:defRPr>
                <a:solidFill>
                  <a:schemeClr val="tx1"/>
                </a:solidFill>
                <a:latin typeface="Arial" panose="020B0604020202020204" pitchFamily="34" charset="0"/>
              </a:defRPr>
            </a:lvl1pPr>
            <a:lvl2pPr eaLnBrk="0" fontAlgn="base" hangingPunct="0">
              <a:spcBef>
                <a:spcPct val="0"/>
              </a:spcBef>
              <a:spcAft>
                <a:spcPct val="0"/>
              </a:spcAft>
              <a:tabLst>
                <a:tab pos="809625" algn="ctr"/>
                <a:tab pos="3960813" algn="ctr"/>
              </a:tabLst>
              <a:defRPr>
                <a:solidFill>
                  <a:schemeClr val="tx1"/>
                </a:solidFill>
                <a:latin typeface="Arial" panose="020B0604020202020204" pitchFamily="34" charset="0"/>
              </a:defRPr>
            </a:lvl2pPr>
            <a:lvl3pPr eaLnBrk="0" fontAlgn="base" hangingPunct="0">
              <a:spcBef>
                <a:spcPct val="0"/>
              </a:spcBef>
              <a:spcAft>
                <a:spcPct val="0"/>
              </a:spcAft>
              <a:tabLst>
                <a:tab pos="809625" algn="ctr"/>
                <a:tab pos="3960813" algn="ctr"/>
              </a:tabLst>
              <a:defRPr>
                <a:solidFill>
                  <a:schemeClr val="tx1"/>
                </a:solidFill>
                <a:latin typeface="Arial" panose="020B0604020202020204" pitchFamily="34" charset="0"/>
              </a:defRPr>
            </a:lvl3pPr>
            <a:lvl4pPr eaLnBrk="0" fontAlgn="base" hangingPunct="0">
              <a:spcBef>
                <a:spcPct val="0"/>
              </a:spcBef>
              <a:spcAft>
                <a:spcPct val="0"/>
              </a:spcAft>
              <a:tabLst>
                <a:tab pos="809625" algn="ctr"/>
                <a:tab pos="3960813" algn="ctr"/>
              </a:tabLst>
              <a:defRPr>
                <a:solidFill>
                  <a:schemeClr val="tx1"/>
                </a:solidFill>
                <a:latin typeface="Arial" panose="020B0604020202020204" pitchFamily="34" charset="0"/>
              </a:defRPr>
            </a:lvl4pPr>
            <a:lvl5pPr eaLnBrk="0" fontAlgn="base" hangingPunct="0">
              <a:spcBef>
                <a:spcPct val="0"/>
              </a:spcBef>
              <a:spcAft>
                <a:spcPct val="0"/>
              </a:spcAft>
              <a:tabLst>
                <a:tab pos="809625" algn="ctr"/>
                <a:tab pos="3960813" algn="ctr"/>
              </a:tabLst>
              <a:defRPr>
                <a:solidFill>
                  <a:schemeClr val="tx1"/>
                </a:solidFill>
                <a:latin typeface="Arial" panose="020B0604020202020204" pitchFamily="34" charset="0"/>
              </a:defRPr>
            </a:lvl5pPr>
            <a:lvl6pPr eaLnBrk="0" fontAlgn="base" hangingPunct="0">
              <a:spcBef>
                <a:spcPct val="0"/>
              </a:spcBef>
              <a:spcAft>
                <a:spcPct val="0"/>
              </a:spcAft>
              <a:tabLst>
                <a:tab pos="809625" algn="ctr"/>
                <a:tab pos="3960813" algn="ctr"/>
              </a:tabLst>
              <a:defRPr>
                <a:solidFill>
                  <a:schemeClr val="tx1"/>
                </a:solidFill>
                <a:latin typeface="Arial" panose="020B0604020202020204" pitchFamily="34" charset="0"/>
              </a:defRPr>
            </a:lvl6pPr>
            <a:lvl7pPr eaLnBrk="0" fontAlgn="base" hangingPunct="0">
              <a:spcBef>
                <a:spcPct val="0"/>
              </a:spcBef>
              <a:spcAft>
                <a:spcPct val="0"/>
              </a:spcAft>
              <a:tabLst>
                <a:tab pos="809625" algn="ctr"/>
                <a:tab pos="3960813" algn="ctr"/>
              </a:tabLst>
              <a:defRPr>
                <a:solidFill>
                  <a:schemeClr val="tx1"/>
                </a:solidFill>
                <a:latin typeface="Arial" panose="020B0604020202020204" pitchFamily="34" charset="0"/>
              </a:defRPr>
            </a:lvl7pPr>
            <a:lvl8pPr eaLnBrk="0" fontAlgn="base" hangingPunct="0">
              <a:spcBef>
                <a:spcPct val="0"/>
              </a:spcBef>
              <a:spcAft>
                <a:spcPct val="0"/>
              </a:spcAft>
              <a:tabLst>
                <a:tab pos="809625" algn="ctr"/>
                <a:tab pos="3960813" algn="ctr"/>
              </a:tabLst>
              <a:defRPr>
                <a:solidFill>
                  <a:schemeClr val="tx1"/>
                </a:solidFill>
                <a:latin typeface="Arial" panose="020B0604020202020204" pitchFamily="34" charset="0"/>
              </a:defRPr>
            </a:lvl8pPr>
            <a:lvl9pPr eaLnBrk="0" fontAlgn="base" hangingPunct="0">
              <a:spcBef>
                <a:spcPct val="0"/>
              </a:spcBef>
              <a:spcAft>
                <a:spcPct val="0"/>
              </a:spcAft>
              <a:tabLst>
                <a:tab pos="809625" algn="ctr"/>
                <a:tab pos="3960813" algn="ctr"/>
              </a:tabLst>
              <a:defRPr>
                <a:solidFill>
                  <a:schemeClr val="tx1"/>
                </a:solidFill>
                <a:latin typeface="Arial" panose="020B0604020202020204" pitchFamily="34" charset="0"/>
              </a:defRPr>
            </a:lvl9pPr>
          </a:lstStyle>
          <a:p>
            <a:pPr marL="0" marR="0" lvl="0" indent="0" defTabSz="914400" eaLnBrk="0" fontAlgn="base" latinLnBrk="0" hangingPunct="0">
              <a:lnSpc>
                <a:spcPct val="150000"/>
              </a:lnSpc>
              <a:spcBef>
                <a:spcPct val="0"/>
              </a:spcBef>
              <a:spcAft>
                <a:spcPct val="0"/>
              </a:spcAft>
              <a:buClrTx/>
              <a:buSzTx/>
              <a:buFontTx/>
              <a:buNone/>
              <a:tabLst>
                <a:tab pos="809625" algn="ctr"/>
                <a:tab pos="3960813" algn="ctr"/>
              </a:tabLst>
              <a:defRPr/>
            </a:pPr>
            <a:r>
              <a:rPr kumimoji="0" lang="en-US" altLang="en-US" sz="2400" b="1" i="0" u="none" strike="noStrike" kern="0" cap="none" spc="0" normalizeH="0" baseline="0" noProof="0" dirty="0" smtClean="0">
                <a:ln>
                  <a:noFill/>
                </a:ln>
                <a:solidFill>
                  <a:srgbClr val="002060"/>
                </a:solidFill>
                <a:effectLst/>
                <a:uLnTx/>
                <a:uFillTx/>
                <a:latin typeface="Arial" panose="020B0604020202020204" pitchFamily="34" charset="0"/>
                <a:ea typeface="Times New Roman" panose="02020603050405020304" pitchFamily="18" charset="0"/>
              </a:rPr>
              <a:t>TRƯỜNG CAO ĐẲNG LÝ TỰ TRONG TP. HỒ CHÍ MINH</a:t>
            </a:r>
            <a:r>
              <a:rPr kumimoji="0" lang="vi-VN" altLang="en-US" sz="2400" b="1" i="0" u="none" strike="noStrike" kern="0" cap="none" spc="0" normalizeH="0" baseline="0" noProof="0" dirty="0" smtClean="0">
                <a:ln>
                  <a:noFill/>
                </a:ln>
                <a:solidFill>
                  <a:srgbClr val="002060"/>
                </a:solidFill>
                <a:effectLst/>
                <a:uLnTx/>
                <a:uFillTx/>
                <a:latin typeface="Arial" panose="020B0604020202020204" pitchFamily="34" charset="0"/>
                <a:ea typeface="Times New Roman" panose="02020603050405020304" pitchFamily="18" charset="0"/>
              </a:rPr>
              <a:t>	</a:t>
            </a:r>
            <a:r>
              <a:rPr kumimoji="0" lang="en-US" altLang="en-US" sz="2400" b="1" i="0" u="none" strike="noStrike" kern="0" cap="none" spc="0" normalizeH="0" baseline="0" noProof="0" dirty="0" smtClean="0">
                <a:ln>
                  <a:noFill/>
                </a:ln>
                <a:solidFill>
                  <a:srgbClr val="002060"/>
                </a:solidFill>
                <a:effectLst/>
                <a:uLnTx/>
                <a:uFillTx/>
                <a:latin typeface="Arial" panose="020B0604020202020204" pitchFamily="34" charset="0"/>
                <a:ea typeface="Times New Roman" panose="02020603050405020304" pitchFamily="18" charset="0"/>
              </a:rPr>
              <a:t> </a:t>
            </a:r>
          </a:p>
          <a:p>
            <a:pPr marL="0" marR="0" lvl="0" indent="0" algn="ctr" defTabSz="914400" eaLnBrk="0" fontAlgn="base" latinLnBrk="0" hangingPunct="0">
              <a:lnSpc>
                <a:spcPct val="150000"/>
              </a:lnSpc>
              <a:spcBef>
                <a:spcPct val="0"/>
              </a:spcBef>
              <a:spcAft>
                <a:spcPct val="0"/>
              </a:spcAft>
              <a:buClrTx/>
              <a:buSzTx/>
              <a:buFontTx/>
              <a:buNone/>
              <a:tabLst>
                <a:tab pos="809625" algn="ctr"/>
                <a:tab pos="3960813" algn="ctr"/>
              </a:tabLst>
              <a:defRPr/>
            </a:pPr>
            <a:r>
              <a:rPr kumimoji="0" lang="vi-VN" altLang="en-US" sz="2400" b="1" i="0" u="none" strike="noStrike" kern="0" cap="none" spc="0" normalizeH="0" baseline="0" noProof="0" dirty="0" smtClean="0">
                <a:ln>
                  <a:noFill/>
                </a:ln>
                <a:solidFill>
                  <a:srgbClr val="002060"/>
                </a:solidFill>
                <a:effectLst/>
                <a:uLnTx/>
                <a:uFillTx/>
                <a:latin typeface="Arial" panose="020B0604020202020204" pitchFamily="34" charset="0"/>
                <a:ea typeface="Times New Roman" panose="02020603050405020304" pitchFamily="18" charset="0"/>
              </a:rPr>
              <a:t>	</a:t>
            </a:r>
            <a:r>
              <a:rPr kumimoji="0" lang="en-US" altLang="en-US" sz="2400" b="1" i="0" u="none" strike="noStrike" kern="0" cap="none" spc="0" normalizeH="0" baseline="0" noProof="0" dirty="0" smtClean="0">
                <a:ln>
                  <a:noFill/>
                </a:ln>
                <a:solidFill>
                  <a:srgbClr val="002060"/>
                </a:solidFill>
                <a:effectLst/>
                <a:uLnTx/>
                <a:uFillTx/>
                <a:latin typeface="Arial" panose="020B0604020202020204" pitchFamily="34" charset="0"/>
                <a:ea typeface="Times New Roman" panose="02020603050405020304" pitchFamily="18" charset="0"/>
              </a:rPr>
              <a:t>KHOA KINH TÊ</a:t>
            </a:r>
          </a:p>
          <a:p>
            <a:pPr marL="0" marR="0" lvl="0" indent="0" algn="ctr" defTabSz="914400" eaLnBrk="0" fontAlgn="base" latinLnBrk="0" hangingPunct="0">
              <a:lnSpc>
                <a:spcPct val="150000"/>
              </a:lnSpc>
              <a:spcBef>
                <a:spcPct val="0"/>
              </a:spcBef>
              <a:spcAft>
                <a:spcPct val="0"/>
              </a:spcAft>
              <a:buClrTx/>
              <a:buSzTx/>
              <a:buFontTx/>
              <a:buNone/>
              <a:tabLst>
                <a:tab pos="809625" algn="ctr"/>
                <a:tab pos="3960813" algn="ctr"/>
              </a:tabLst>
              <a:defRPr/>
            </a:pPr>
            <a:r>
              <a:rPr kumimoji="0" lang="en-US" altLang="en-US" sz="2400" b="1" i="0" u="none" strike="noStrike" kern="0" cap="none" spc="0" normalizeH="0" baseline="0" noProof="0" dirty="0" smtClean="0">
                <a:ln>
                  <a:noFill/>
                </a:ln>
                <a:solidFill>
                  <a:srgbClr val="002060"/>
                </a:solidFill>
                <a:effectLst/>
                <a:uLnTx/>
                <a:uFillTx/>
                <a:latin typeface="Arial" panose="020B0604020202020204" pitchFamily="34" charset="0"/>
              </a:rPr>
              <a:t>BỘ MÔN LOGISTICS</a:t>
            </a:r>
          </a:p>
        </p:txBody>
      </p:sp>
      <p:pic>
        <p:nvPicPr>
          <p:cNvPr id="6" name="Picture 5"/>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76200" y="397445"/>
            <a:ext cx="2287921" cy="853440"/>
          </a:xfrm>
          <a:prstGeom prst="rect">
            <a:avLst/>
          </a:prstGeom>
        </p:spPr>
      </p:pic>
      <p:pic>
        <p:nvPicPr>
          <p:cNvPr id="8" name="Picture 3"/>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8370616" y="824165"/>
            <a:ext cx="3730664" cy="2834148"/>
          </a:xfrm>
          <a:prstGeom prst="rect">
            <a:avLst/>
          </a:prstGeom>
          <a:ln>
            <a:noFill/>
          </a:ln>
          <a:effectLst>
            <a:softEdge rad="112500"/>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pic>
        <p:nvPicPr>
          <p:cNvPr id="9" name="Picture 6"/>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7162800" y="2667000"/>
            <a:ext cx="4472609" cy="2743200"/>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pic>
        <p:nvPicPr>
          <p:cNvPr id="2" name="Picture 1"/>
          <p:cNvPicPr>
            <a:picLocks noChangeAspect="1"/>
          </p:cNvPicPr>
          <p:nvPr/>
        </p:nvPicPr>
        <p:blipFill>
          <a:blip r:embed="rId6">
            <a:extLst>
              <a:ext uri="{BEBA8EAE-BF5A-486C-A8C5-ECC9F3942E4B}">
                <a14:imgProps xmlns:a14="http://schemas.microsoft.com/office/drawing/2010/main">
                  <a14:imgLayer r:embed="rId7">
                    <a14:imgEffect>
                      <a14:brightnessContrast bright="20000" contrast="-40000"/>
                    </a14:imgEffect>
                  </a14:imgLayer>
                </a14:imgProps>
              </a:ext>
            </a:extLst>
          </a:blip>
          <a:stretch>
            <a:fillRect/>
          </a:stretch>
        </p:blipFill>
        <p:spPr>
          <a:xfrm>
            <a:off x="-20320" y="2120422"/>
            <a:ext cx="9164320" cy="4737578"/>
          </a:xfrm>
          <a:prstGeom prst="rect">
            <a:avLst/>
          </a:prstGeom>
        </p:spPr>
      </p:pic>
    </p:spTree>
    <p:extLst>
      <p:ext uri="{BB962C8B-B14F-4D97-AF65-F5344CB8AC3E}">
        <p14:creationId xmlns:p14="http://schemas.microsoft.com/office/powerpoint/2010/main" val="3182287520"/>
      </p:ext>
    </p:extLst>
  </p:cSld>
  <p:clrMapOvr>
    <a:masterClrMapping/>
  </p:clrMapOvr>
  <p:timing>
    <p:tnLst>
      <p:par>
        <p:cTn id="1" dur="indefinite" restart="never" nodeType="tmRoot"/>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Rectangle 4"/>
          <p:cNvSpPr/>
          <p:nvPr/>
        </p:nvSpPr>
        <p:spPr>
          <a:xfrm>
            <a:off x="0" y="0"/>
            <a:ext cx="9144000" cy="1015663"/>
          </a:xfrm>
          <a:prstGeom prst="rect">
            <a:avLst/>
          </a:prstGeom>
          <a:solidFill>
            <a:srgbClr val="FFFF00"/>
          </a:solidFill>
        </p:spPr>
        <p:txBody>
          <a:bodyPr wrap="square">
            <a:spAutoFit/>
          </a:bodyPr>
          <a:lstStyle/>
          <a:p>
            <a:pPr algn="ctr"/>
            <a:r>
              <a:rPr lang="en-US" sz="6000" b="1" cap="all" dirty="0" err="1">
                <a:solidFill>
                  <a:srgbClr val="000000"/>
                </a:solidFill>
                <a:latin typeface="Times New Roman" panose="02020603050405020304" pitchFamily="18" charset="0"/>
                <a:ea typeface="Times New Roman" panose="02020603050405020304" pitchFamily="18" charset="0"/>
                <a:cs typeface="Times New Roman" panose="02020603050405020304" pitchFamily="18" charset="0"/>
              </a:rPr>
              <a:t>Chương</a:t>
            </a:r>
            <a:r>
              <a:rPr lang="en-US" sz="6000" b="1" cap="all" dirty="0">
                <a:solidFill>
                  <a:srgbClr val="000000"/>
                </a:solidFill>
                <a:latin typeface="Times New Roman" panose="02020603050405020304" pitchFamily="18" charset="0"/>
                <a:ea typeface="Times New Roman" panose="02020603050405020304" pitchFamily="18" charset="0"/>
                <a:cs typeface="Times New Roman" panose="02020603050405020304" pitchFamily="18" charset="0"/>
              </a:rPr>
              <a:t> </a:t>
            </a:r>
            <a:r>
              <a:rPr lang="en-US" sz="6000" b="1" cap="all" dirty="0" smtClean="0">
                <a:solidFill>
                  <a:srgbClr val="000000"/>
                </a:solidFill>
                <a:latin typeface="Times New Roman" panose="02020603050405020304" pitchFamily="18" charset="0"/>
                <a:ea typeface="Times New Roman" panose="02020603050405020304" pitchFamily="18" charset="0"/>
                <a:cs typeface="Times New Roman" panose="02020603050405020304" pitchFamily="18" charset="0"/>
              </a:rPr>
              <a:t>2</a:t>
            </a:r>
            <a:endParaRPr lang="en-US" sz="6000" dirty="0"/>
          </a:p>
        </p:txBody>
      </p:sp>
      <p:pic>
        <p:nvPicPr>
          <p:cNvPr id="3" name="Picture 2"/>
          <p:cNvPicPr>
            <a:picLocks noChangeAspect="1"/>
          </p:cNvPicPr>
          <p:nvPr/>
        </p:nvPicPr>
        <p:blipFill>
          <a:blip r:embed="rId3">
            <a:extLst>
              <a:ext uri="{BEBA8EAE-BF5A-486C-A8C5-ECC9F3942E4B}">
                <a14:imgProps xmlns:a14="http://schemas.microsoft.com/office/drawing/2010/main">
                  <a14:imgLayer r:embed="rId4">
                    <a14:imgEffect>
                      <a14:brightnessContrast bright="40000" contrast="20000"/>
                    </a14:imgEffect>
                  </a14:imgLayer>
                </a14:imgProps>
              </a:ext>
            </a:extLst>
          </a:blip>
          <a:stretch>
            <a:fillRect/>
          </a:stretch>
        </p:blipFill>
        <p:spPr>
          <a:xfrm>
            <a:off x="0" y="951995"/>
            <a:ext cx="9156032" cy="5846347"/>
          </a:xfrm>
          <a:prstGeom prst="rect">
            <a:avLst/>
          </a:prstGeom>
        </p:spPr>
      </p:pic>
      <p:sp>
        <p:nvSpPr>
          <p:cNvPr id="2" name="Rectangle 1"/>
          <p:cNvSpPr/>
          <p:nvPr/>
        </p:nvSpPr>
        <p:spPr>
          <a:xfrm>
            <a:off x="704186" y="2743200"/>
            <a:ext cx="8141972" cy="2696444"/>
          </a:xfrm>
          <a:prstGeom prst="rect">
            <a:avLst/>
          </a:prstGeom>
        </p:spPr>
        <p:txBody>
          <a:bodyPr wrap="none">
            <a:spAutoFit/>
          </a:bodyPr>
          <a:lstStyle/>
          <a:p>
            <a:pPr algn="ctr">
              <a:lnSpc>
                <a:spcPct val="150000"/>
              </a:lnSpc>
            </a:pPr>
            <a:r>
              <a:rPr lang="en-US" sz="6000" b="1" kern="0" cap="all" dirty="0" smtClean="0">
                <a:solidFill>
                  <a:srgbClr val="FF0000"/>
                </a:solidFill>
                <a:latin typeface="Times New Roman" panose="02020603050405020304" pitchFamily="18" charset="0"/>
                <a:ea typeface="Calibri" panose="020F0502020204030204" pitchFamily="34" charset="0"/>
              </a:rPr>
              <a:t>CÁC PHƯƠNG THỨC </a:t>
            </a:r>
          </a:p>
          <a:p>
            <a:pPr algn="ctr">
              <a:lnSpc>
                <a:spcPct val="150000"/>
              </a:lnSpc>
            </a:pPr>
            <a:r>
              <a:rPr lang="en-US" sz="6000" b="1" kern="0" cap="all" dirty="0" smtClean="0">
                <a:solidFill>
                  <a:srgbClr val="FF0000"/>
                </a:solidFill>
                <a:latin typeface="Times New Roman" panose="02020603050405020304" pitchFamily="18" charset="0"/>
                <a:ea typeface="Calibri" panose="020F0502020204030204" pitchFamily="34" charset="0"/>
              </a:rPr>
              <a:t>VẬN TẢI</a:t>
            </a:r>
            <a:endParaRPr lang="en-US" sz="6000" b="1" kern="0" cap="all" dirty="0">
              <a:solidFill>
                <a:srgbClr val="FF0000"/>
              </a:solidFill>
              <a:effectLst/>
              <a:latin typeface="Times New Roman" panose="02020603050405020304" pitchFamily="18" charset="0"/>
              <a:ea typeface="Calibri" panose="020F0502020204030204" pitchFamily="34" charset="0"/>
            </a:endParaRPr>
          </a:p>
        </p:txBody>
      </p:sp>
    </p:spTree>
    <p:extLst>
      <p:ext uri="{BB962C8B-B14F-4D97-AF65-F5344CB8AC3E}">
        <p14:creationId xmlns:p14="http://schemas.microsoft.com/office/powerpoint/2010/main" val="3635683420"/>
      </p:ext>
    </p:extLst>
  </p:cSld>
  <p:clrMapOvr>
    <a:masterClrMapping/>
  </p:clrMapOvr>
  <p:timing>
    <p:tnLst>
      <p:par>
        <p:cTn id="1" dur="indefinite" restart="never" nodeType="tmRoot"/>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p:cNvSpPr/>
          <p:nvPr/>
        </p:nvSpPr>
        <p:spPr>
          <a:xfrm>
            <a:off x="152400" y="642320"/>
            <a:ext cx="8991600" cy="6001643"/>
          </a:xfrm>
          <a:prstGeom prst="rect">
            <a:avLst/>
          </a:prstGeom>
        </p:spPr>
        <p:txBody>
          <a:bodyPr wrap="square">
            <a:spAutoFit/>
          </a:bodyPr>
          <a:lstStyle/>
          <a:p>
            <a:pPr algn="just">
              <a:lnSpc>
                <a:spcPct val="150000"/>
              </a:lnSpc>
            </a:pPr>
            <a:r>
              <a:rPr lang="vi-VN" sz="3200" b="1" cap="all" dirty="0">
                <a:solidFill>
                  <a:srgbClr val="000000"/>
                </a:solidFill>
                <a:latin typeface="Times New Roman" panose="02020603050405020304" pitchFamily="18" charset="0"/>
                <a:ea typeface="Times New Roman" panose="02020603050405020304" pitchFamily="18" charset="0"/>
                <a:cs typeface="Times New Roman" panose="02020603050405020304" pitchFamily="18" charset="0"/>
              </a:rPr>
              <a:t>2.1. VẬN TẢI HÀNG HÓA ĐƯỜNG </a:t>
            </a:r>
            <a:r>
              <a:rPr lang="vi-VN" sz="3200" b="1" cap="all" dirty="0" smtClean="0">
                <a:solidFill>
                  <a:srgbClr val="000000"/>
                </a:solidFill>
                <a:latin typeface="Times New Roman" panose="02020603050405020304" pitchFamily="18" charset="0"/>
                <a:ea typeface="Times New Roman" panose="02020603050405020304" pitchFamily="18" charset="0"/>
                <a:cs typeface="Times New Roman" panose="02020603050405020304" pitchFamily="18" charset="0"/>
              </a:rPr>
              <a:t>BIỂN</a:t>
            </a:r>
            <a:endParaRPr lang="en-US" sz="3200" b="1" cap="all" dirty="0" smtClean="0">
              <a:solidFill>
                <a:srgbClr val="000000"/>
              </a:solidFill>
              <a:latin typeface="Times New Roman" panose="02020603050405020304" pitchFamily="18" charset="0"/>
              <a:ea typeface="Times New Roman" panose="02020603050405020304" pitchFamily="18" charset="0"/>
              <a:cs typeface="Times New Roman" panose="02020603050405020304" pitchFamily="18" charset="0"/>
            </a:endParaRPr>
          </a:p>
          <a:p>
            <a:pPr algn="just">
              <a:lnSpc>
                <a:spcPct val="150000"/>
              </a:lnSpc>
            </a:pPr>
            <a:r>
              <a:rPr lang="vi-VN" sz="3200" b="1" cap="all" dirty="0" smtClean="0">
                <a:solidFill>
                  <a:srgbClr val="000000"/>
                </a:solidFill>
                <a:latin typeface="Times New Roman" panose="02020603050405020304" pitchFamily="18" charset="0"/>
                <a:ea typeface="Times New Roman" panose="02020603050405020304" pitchFamily="18" charset="0"/>
                <a:cs typeface="Times New Roman" panose="02020603050405020304" pitchFamily="18" charset="0"/>
              </a:rPr>
              <a:t>2.2</a:t>
            </a:r>
            <a:r>
              <a:rPr lang="vi-VN" sz="3200" b="1" cap="all" dirty="0">
                <a:solidFill>
                  <a:srgbClr val="000000"/>
                </a:solidFill>
                <a:latin typeface="Times New Roman" panose="02020603050405020304" pitchFamily="18" charset="0"/>
                <a:ea typeface="Times New Roman" panose="02020603050405020304" pitchFamily="18" charset="0"/>
                <a:cs typeface="Times New Roman" panose="02020603050405020304" pitchFamily="18" charset="0"/>
              </a:rPr>
              <a:t>. VẬN TẢI HÀNG HÓA ĐƯỜNG HÀNG KHÔNG	</a:t>
            </a:r>
            <a:endParaRPr lang="en-US" sz="3200" b="1" cap="all" dirty="0" smtClean="0">
              <a:solidFill>
                <a:srgbClr val="000000"/>
              </a:solidFill>
              <a:latin typeface="Times New Roman" panose="02020603050405020304" pitchFamily="18" charset="0"/>
              <a:ea typeface="Times New Roman" panose="02020603050405020304" pitchFamily="18" charset="0"/>
              <a:cs typeface="Times New Roman" panose="02020603050405020304" pitchFamily="18" charset="0"/>
            </a:endParaRPr>
          </a:p>
          <a:p>
            <a:pPr algn="just">
              <a:lnSpc>
                <a:spcPct val="150000"/>
              </a:lnSpc>
            </a:pPr>
            <a:r>
              <a:rPr lang="vi-VN" sz="3200" b="1" cap="all" dirty="0" smtClean="0">
                <a:solidFill>
                  <a:srgbClr val="000000"/>
                </a:solidFill>
                <a:latin typeface="Times New Roman" panose="02020603050405020304" pitchFamily="18" charset="0"/>
                <a:ea typeface="Times New Roman" panose="02020603050405020304" pitchFamily="18" charset="0"/>
                <a:cs typeface="Times New Roman" panose="02020603050405020304" pitchFamily="18" charset="0"/>
              </a:rPr>
              <a:t>2.3</a:t>
            </a:r>
            <a:r>
              <a:rPr lang="vi-VN" sz="3200" b="1" cap="all" dirty="0">
                <a:solidFill>
                  <a:srgbClr val="000000"/>
                </a:solidFill>
                <a:latin typeface="Times New Roman" panose="02020603050405020304" pitchFamily="18" charset="0"/>
                <a:ea typeface="Times New Roman" panose="02020603050405020304" pitchFamily="18" charset="0"/>
                <a:cs typeface="Times New Roman" panose="02020603050405020304" pitchFamily="18" charset="0"/>
              </a:rPr>
              <a:t>. VẬN TẢI ĐƯỜNG BỘ, ĐƯỜNG SẮT	</a:t>
            </a:r>
            <a:endParaRPr lang="en-US" sz="3200" b="1" cap="all" dirty="0" smtClean="0">
              <a:solidFill>
                <a:srgbClr val="000000"/>
              </a:solidFill>
              <a:latin typeface="Times New Roman" panose="02020603050405020304" pitchFamily="18" charset="0"/>
              <a:ea typeface="Times New Roman" panose="02020603050405020304" pitchFamily="18" charset="0"/>
              <a:cs typeface="Times New Roman" panose="02020603050405020304" pitchFamily="18" charset="0"/>
            </a:endParaRPr>
          </a:p>
          <a:p>
            <a:pPr algn="just">
              <a:lnSpc>
                <a:spcPct val="150000"/>
              </a:lnSpc>
            </a:pPr>
            <a:r>
              <a:rPr lang="vi-VN" sz="3200" b="1" cap="all" dirty="0" smtClean="0">
                <a:solidFill>
                  <a:srgbClr val="000000"/>
                </a:solidFill>
                <a:latin typeface="Times New Roman" panose="02020603050405020304" pitchFamily="18" charset="0"/>
                <a:ea typeface="Times New Roman" panose="02020603050405020304" pitchFamily="18" charset="0"/>
                <a:cs typeface="Times New Roman" panose="02020603050405020304" pitchFamily="18" charset="0"/>
              </a:rPr>
              <a:t>2.3.1</a:t>
            </a:r>
            <a:r>
              <a:rPr lang="vi-VN" sz="3200" b="1" cap="all" dirty="0">
                <a:solidFill>
                  <a:srgbClr val="000000"/>
                </a:solidFill>
                <a:latin typeface="Times New Roman" panose="02020603050405020304" pitchFamily="18" charset="0"/>
                <a:ea typeface="Times New Roman" panose="02020603050405020304" pitchFamily="18" charset="0"/>
                <a:cs typeface="Times New Roman" panose="02020603050405020304" pitchFamily="18" charset="0"/>
              </a:rPr>
              <a:t>. VẬN TẢI ĐƯỜNG BỘ	</a:t>
            </a:r>
            <a:endParaRPr lang="en-US" sz="3200" b="1" cap="all" dirty="0" smtClean="0">
              <a:solidFill>
                <a:srgbClr val="000000"/>
              </a:solidFill>
              <a:latin typeface="Times New Roman" panose="02020603050405020304" pitchFamily="18" charset="0"/>
              <a:ea typeface="Times New Roman" panose="02020603050405020304" pitchFamily="18" charset="0"/>
              <a:cs typeface="Times New Roman" panose="02020603050405020304" pitchFamily="18" charset="0"/>
            </a:endParaRPr>
          </a:p>
          <a:p>
            <a:pPr algn="just">
              <a:lnSpc>
                <a:spcPct val="150000"/>
              </a:lnSpc>
            </a:pPr>
            <a:r>
              <a:rPr lang="vi-VN" sz="3200" b="1" cap="all" dirty="0" smtClean="0">
                <a:solidFill>
                  <a:srgbClr val="000000"/>
                </a:solidFill>
                <a:latin typeface="Times New Roman" panose="02020603050405020304" pitchFamily="18" charset="0"/>
                <a:ea typeface="Times New Roman" panose="02020603050405020304" pitchFamily="18" charset="0"/>
                <a:cs typeface="Times New Roman" panose="02020603050405020304" pitchFamily="18" charset="0"/>
              </a:rPr>
              <a:t>2.3.2</a:t>
            </a:r>
            <a:r>
              <a:rPr lang="vi-VN" sz="3200" b="1" cap="all" dirty="0">
                <a:solidFill>
                  <a:srgbClr val="000000"/>
                </a:solidFill>
                <a:latin typeface="Times New Roman" panose="02020603050405020304" pitchFamily="18" charset="0"/>
                <a:ea typeface="Times New Roman" panose="02020603050405020304" pitchFamily="18" charset="0"/>
                <a:cs typeface="Times New Roman" panose="02020603050405020304" pitchFamily="18" charset="0"/>
              </a:rPr>
              <a:t>. VẬN TẢI ĐƯỜNG SẮT	</a:t>
            </a:r>
            <a:endParaRPr lang="en-US" sz="3200" b="1" cap="all" dirty="0" smtClean="0">
              <a:solidFill>
                <a:srgbClr val="000000"/>
              </a:solidFill>
              <a:latin typeface="Times New Roman" panose="02020603050405020304" pitchFamily="18" charset="0"/>
              <a:ea typeface="Times New Roman" panose="02020603050405020304" pitchFamily="18" charset="0"/>
              <a:cs typeface="Times New Roman" panose="02020603050405020304" pitchFamily="18" charset="0"/>
            </a:endParaRPr>
          </a:p>
          <a:p>
            <a:pPr algn="just">
              <a:lnSpc>
                <a:spcPct val="150000"/>
              </a:lnSpc>
            </a:pPr>
            <a:r>
              <a:rPr lang="vi-VN" sz="3200" b="1" cap="all" dirty="0" smtClean="0">
                <a:solidFill>
                  <a:srgbClr val="000000"/>
                </a:solidFill>
                <a:latin typeface="Times New Roman" panose="02020603050405020304" pitchFamily="18" charset="0"/>
                <a:ea typeface="Times New Roman" panose="02020603050405020304" pitchFamily="18" charset="0"/>
                <a:cs typeface="Times New Roman" panose="02020603050405020304" pitchFamily="18" charset="0"/>
              </a:rPr>
              <a:t>2.4</a:t>
            </a:r>
            <a:r>
              <a:rPr lang="vi-VN" sz="3200" b="1" cap="all" dirty="0">
                <a:solidFill>
                  <a:srgbClr val="000000"/>
                </a:solidFill>
                <a:latin typeface="Times New Roman" panose="02020603050405020304" pitchFamily="18" charset="0"/>
                <a:ea typeface="Times New Roman" panose="02020603050405020304" pitchFamily="18" charset="0"/>
                <a:cs typeface="Times New Roman" panose="02020603050405020304" pitchFamily="18" charset="0"/>
              </a:rPr>
              <a:t>. VẬN TẢI ĐƯỜNG THỦY NỘI ĐỊA	</a:t>
            </a:r>
            <a:endParaRPr lang="en-US" sz="3200" b="1" cap="all" dirty="0" smtClean="0">
              <a:solidFill>
                <a:srgbClr val="000000"/>
              </a:solidFill>
              <a:latin typeface="Times New Roman" panose="02020603050405020304" pitchFamily="18" charset="0"/>
              <a:ea typeface="Times New Roman" panose="02020603050405020304" pitchFamily="18" charset="0"/>
              <a:cs typeface="Times New Roman" panose="02020603050405020304" pitchFamily="18" charset="0"/>
            </a:endParaRPr>
          </a:p>
          <a:p>
            <a:pPr algn="just">
              <a:lnSpc>
                <a:spcPct val="150000"/>
              </a:lnSpc>
            </a:pPr>
            <a:r>
              <a:rPr lang="vi-VN" sz="3200" b="1" cap="all" dirty="0" smtClean="0">
                <a:solidFill>
                  <a:srgbClr val="000000"/>
                </a:solidFill>
                <a:latin typeface="Times New Roman" panose="02020603050405020304" pitchFamily="18" charset="0"/>
                <a:ea typeface="Times New Roman" panose="02020603050405020304" pitchFamily="18" charset="0"/>
                <a:cs typeface="Times New Roman" panose="02020603050405020304" pitchFamily="18" charset="0"/>
              </a:rPr>
              <a:t>2.5</a:t>
            </a:r>
            <a:r>
              <a:rPr lang="vi-VN" sz="3200" b="1" cap="all" dirty="0">
                <a:solidFill>
                  <a:srgbClr val="000000"/>
                </a:solidFill>
                <a:latin typeface="Times New Roman" panose="02020603050405020304" pitchFamily="18" charset="0"/>
                <a:ea typeface="Times New Roman" panose="02020603050405020304" pitchFamily="18" charset="0"/>
                <a:cs typeface="Times New Roman" panose="02020603050405020304" pitchFamily="18" charset="0"/>
              </a:rPr>
              <a:t>. VẬN TẢI ĐA PHƯƠNG THỨC	</a:t>
            </a:r>
          </a:p>
        </p:txBody>
      </p:sp>
      <p:sp>
        <p:nvSpPr>
          <p:cNvPr id="3" name="TextBox 2"/>
          <p:cNvSpPr txBox="1"/>
          <p:nvPr/>
        </p:nvSpPr>
        <p:spPr>
          <a:xfrm>
            <a:off x="0" y="0"/>
            <a:ext cx="9144000" cy="646331"/>
          </a:xfrm>
          <a:prstGeom prst="rect">
            <a:avLst/>
          </a:prstGeom>
          <a:solidFill>
            <a:srgbClr val="FFFF00"/>
          </a:solidFill>
        </p:spPr>
        <p:txBody>
          <a:bodyPr wrap="square" rtlCol="0">
            <a:spAutoFit/>
          </a:bodyPr>
          <a:lstStyle/>
          <a:p>
            <a:pPr algn="ctr"/>
            <a:r>
              <a:rPr lang="en-US" sz="3600" b="1" dirty="0" smtClean="0">
                <a:latin typeface="Times New Roman" panose="02020603050405020304" pitchFamily="18" charset="0"/>
                <a:cs typeface="Times New Roman" panose="02020603050405020304" pitchFamily="18" charset="0"/>
              </a:rPr>
              <a:t>NỘI DUNG</a:t>
            </a:r>
            <a:endParaRPr lang="en-US" sz="3600" b="1" dirty="0">
              <a:latin typeface="Times New Roman" panose="02020603050405020304" pitchFamily="18" charset="0"/>
              <a:cs typeface="Times New Roman" panose="02020603050405020304" pitchFamily="18" charset="0"/>
            </a:endParaRPr>
          </a:p>
        </p:txBody>
      </p:sp>
      <p:pic>
        <p:nvPicPr>
          <p:cNvPr id="4" name="Picture 3"/>
          <p:cNvPicPr>
            <a:picLocks noChangeAspect="1"/>
          </p:cNvPicPr>
          <p:nvPr/>
        </p:nvPicPr>
        <p:blipFill>
          <a:blip r:embed="rId2"/>
          <a:stretch>
            <a:fillRect/>
          </a:stretch>
        </p:blipFill>
        <p:spPr>
          <a:xfrm>
            <a:off x="6858000" y="5284694"/>
            <a:ext cx="2286000" cy="1573306"/>
          </a:xfrm>
          <a:prstGeom prst="ellipse">
            <a:avLst/>
          </a:prstGeom>
          <a:ln>
            <a:noFill/>
          </a:ln>
          <a:effectLst>
            <a:softEdge rad="112500"/>
          </a:effectLst>
        </p:spPr>
      </p:pic>
    </p:spTree>
    <p:extLst>
      <p:ext uri="{BB962C8B-B14F-4D97-AF65-F5344CB8AC3E}">
        <p14:creationId xmlns:p14="http://schemas.microsoft.com/office/powerpoint/2010/main" val="2571941696"/>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nodeType="clickEffect">
                                  <p:stCondLst>
                                    <p:cond delay="0"/>
                                  </p:stCondLst>
                                  <p:childTnLst>
                                    <p:set>
                                      <p:cBhvr>
                                        <p:cTn id="6" dur="1" fill="hold">
                                          <p:stCondLst>
                                            <p:cond delay="0"/>
                                          </p:stCondLst>
                                        </p:cTn>
                                        <p:tgtEl>
                                          <p:spTgt spid="2">
                                            <p:txEl>
                                              <p:pRg st="0" end="0"/>
                                            </p:txEl>
                                          </p:spTgt>
                                        </p:tgtEl>
                                        <p:attrNameLst>
                                          <p:attrName>style.visibility</p:attrName>
                                        </p:attrNameLst>
                                      </p:cBhvr>
                                      <p:to>
                                        <p:strVal val="visible"/>
                                      </p:to>
                                    </p:set>
                                    <p:anim calcmode="lin" valueType="num">
                                      <p:cBhvr additive="base">
                                        <p:cTn id="7" dur="500" fill="hold"/>
                                        <p:tgtEl>
                                          <p:spTgt spid="2">
                                            <p:txEl>
                                              <p:pRg st="0" end="0"/>
                                            </p:txEl>
                                          </p:spTgt>
                                        </p:tgtEl>
                                        <p:attrNameLst>
                                          <p:attrName>ppt_x</p:attrName>
                                        </p:attrNameLst>
                                      </p:cBhvr>
                                      <p:tavLst>
                                        <p:tav tm="0">
                                          <p:val>
                                            <p:strVal val="#ppt_x"/>
                                          </p:val>
                                        </p:tav>
                                        <p:tav tm="100000">
                                          <p:val>
                                            <p:strVal val="#ppt_x"/>
                                          </p:val>
                                        </p:tav>
                                      </p:tavLst>
                                    </p:anim>
                                    <p:anim calcmode="lin" valueType="num">
                                      <p:cBhvr additive="base">
                                        <p:cTn id="8" dur="500" fill="hold"/>
                                        <p:tgtEl>
                                          <p:spTgt spid="2">
                                            <p:txEl>
                                              <p:pRg st="0" end="0"/>
                                            </p:txEl>
                                          </p:spTgt>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2" presetClass="entr" presetSubtype="4" fill="hold" nodeType="clickEffect">
                                  <p:stCondLst>
                                    <p:cond delay="0"/>
                                  </p:stCondLst>
                                  <p:childTnLst>
                                    <p:set>
                                      <p:cBhvr>
                                        <p:cTn id="12" dur="1" fill="hold">
                                          <p:stCondLst>
                                            <p:cond delay="0"/>
                                          </p:stCondLst>
                                        </p:cTn>
                                        <p:tgtEl>
                                          <p:spTgt spid="2">
                                            <p:txEl>
                                              <p:pRg st="1" end="1"/>
                                            </p:txEl>
                                          </p:spTgt>
                                        </p:tgtEl>
                                        <p:attrNameLst>
                                          <p:attrName>style.visibility</p:attrName>
                                        </p:attrNameLst>
                                      </p:cBhvr>
                                      <p:to>
                                        <p:strVal val="visible"/>
                                      </p:to>
                                    </p:set>
                                    <p:anim calcmode="lin" valueType="num">
                                      <p:cBhvr additive="base">
                                        <p:cTn id="13" dur="500" fill="hold"/>
                                        <p:tgtEl>
                                          <p:spTgt spid="2">
                                            <p:txEl>
                                              <p:pRg st="1" end="1"/>
                                            </p:txEl>
                                          </p:spTgt>
                                        </p:tgtEl>
                                        <p:attrNameLst>
                                          <p:attrName>ppt_x</p:attrName>
                                        </p:attrNameLst>
                                      </p:cBhvr>
                                      <p:tavLst>
                                        <p:tav tm="0">
                                          <p:val>
                                            <p:strVal val="#ppt_x"/>
                                          </p:val>
                                        </p:tav>
                                        <p:tav tm="100000">
                                          <p:val>
                                            <p:strVal val="#ppt_x"/>
                                          </p:val>
                                        </p:tav>
                                      </p:tavLst>
                                    </p:anim>
                                    <p:anim calcmode="lin" valueType="num">
                                      <p:cBhvr additive="base">
                                        <p:cTn id="14" dur="500" fill="hold"/>
                                        <p:tgtEl>
                                          <p:spTgt spid="2">
                                            <p:txEl>
                                              <p:pRg st="1" end="1"/>
                                            </p:txEl>
                                          </p:spTgt>
                                        </p:tgtEl>
                                        <p:attrNameLst>
                                          <p:attrName>ppt_y</p:attrName>
                                        </p:attrNameLst>
                                      </p:cBhvr>
                                      <p:tavLst>
                                        <p:tav tm="0">
                                          <p:val>
                                            <p:strVal val="1+#ppt_h/2"/>
                                          </p:val>
                                        </p:tav>
                                        <p:tav tm="100000">
                                          <p:val>
                                            <p:strVal val="#ppt_y"/>
                                          </p:val>
                                        </p:tav>
                                      </p:tavLst>
                                    </p:anim>
                                  </p:childTnLst>
                                </p:cTn>
                              </p:par>
                            </p:childTnLst>
                          </p:cTn>
                        </p:par>
                      </p:childTnLst>
                    </p:cTn>
                  </p:par>
                  <p:par>
                    <p:cTn id="15" fill="hold">
                      <p:stCondLst>
                        <p:cond delay="indefinite"/>
                      </p:stCondLst>
                      <p:childTnLst>
                        <p:par>
                          <p:cTn id="16" fill="hold">
                            <p:stCondLst>
                              <p:cond delay="0"/>
                            </p:stCondLst>
                            <p:childTnLst>
                              <p:par>
                                <p:cTn id="17" presetID="2" presetClass="entr" presetSubtype="4" fill="hold" nodeType="clickEffect">
                                  <p:stCondLst>
                                    <p:cond delay="0"/>
                                  </p:stCondLst>
                                  <p:childTnLst>
                                    <p:set>
                                      <p:cBhvr>
                                        <p:cTn id="18" dur="1" fill="hold">
                                          <p:stCondLst>
                                            <p:cond delay="0"/>
                                          </p:stCondLst>
                                        </p:cTn>
                                        <p:tgtEl>
                                          <p:spTgt spid="2">
                                            <p:txEl>
                                              <p:pRg st="2" end="2"/>
                                            </p:txEl>
                                          </p:spTgt>
                                        </p:tgtEl>
                                        <p:attrNameLst>
                                          <p:attrName>style.visibility</p:attrName>
                                        </p:attrNameLst>
                                      </p:cBhvr>
                                      <p:to>
                                        <p:strVal val="visible"/>
                                      </p:to>
                                    </p:set>
                                    <p:anim calcmode="lin" valueType="num">
                                      <p:cBhvr additive="base">
                                        <p:cTn id="19" dur="500" fill="hold"/>
                                        <p:tgtEl>
                                          <p:spTgt spid="2">
                                            <p:txEl>
                                              <p:pRg st="2" end="2"/>
                                            </p:txEl>
                                          </p:spTgt>
                                        </p:tgtEl>
                                        <p:attrNameLst>
                                          <p:attrName>ppt_x</p:attrName>
                                        </p:attrNameLst>
                                      </p:cBhvr>
                                      <p:tavLst>
                                        <p:tav tm="0">
                                          <p:val>
                                            <p:strVal val="#ppt_x"/>
                                          </p:val>
                                        </p:tav>
                                        <p:tav tm="100000">
                                          <p:val>
                                            <p:strVal val="#ppt_x"/>
                                          </p:val>
                                        </p:tav>
                                      </p:tavLst>
                                    </p:anim>
                                    <p:anim calcmode="lin" valueType="num">
                                      <p:cBhvr additive="base">
                                        <p:cTn id="20" dur="500" fill="hold"/>
                                        <p:tgtEl>
                                          <p:spTgt spid="2">
                                            <p:txEl>
                                              <p:pRg st="2" end="2"/>
                                            </p:txEl>
                                          </p:spTgt>
                                        </p:tgtEl>
                                        <p:attrNameLst>
                                          <p:attrName>ppt_y</p:attrName>
                                        </p:attrNameLst>
                                      </p:cBhvr>
                                      <p:tavLst>
                                        <p:tav tm="0">
                                          <p:val>
                                            <p:strVal val="1+#ppt_h/2"/>
                                          </p:val>
                                        </p:tav>
                                        <p:tav tm="100000">
                                          <p:val>
                                            <p:strVal val="#ppt_y"/>
                                          </p:val>
                                        </p:tav>
                                      </p:tavLst>
                                    </p:anim>
                                  </p:childTnLst>
                                </p:cTn>
                              </p:par>
                            </p:childTnLst>
                          </p:cTn>
                        </p:par>
                      </p:childTnLst>
                    </p:cTn>
                  </p:par>
                  <p:par>
                    <p:cTn id="21" fill="hold">
                      <p:stCondLst>
                        <p:cond delay="indefinite"/>
                      </p:stCondLst>
                      <p:childTnLst>
                        <p:par>
                          <p:cTn id="22" fill="hold">
                            <p:stCondLst>
                              <p:cond delay="0"/>
                            </p:stCondLst>
                            <p:childTnLst>
                              <p:par>
                                <p:cTn id="23" presetID="2" presetClass="entr" presetSubtype="4" fill="hold" nodeType="clickEffect">
                                  <p:stCondLst>
                                    <p:cond delay="0"/>
                                  </p:stCondLst>
                                  <p:childTnLst>
                                    <p:set>
                                      <p:cBhvr>
                                        <p:cTn id="24" dur="1" fill="hold">
                                          <p:stCondLst>
                                            <p:cond delay="0"/>
                                          </p:stCondLst>
                                        </p:cTn>
                                        <p:tgtEl>
                                          <p:spTgt spid="2">
                                            <p:txEl>
                                              <p:pRg st="3" end="3"/>
                                            </p:txEl>
                                          </p:spTgt>
                                        </p:tgtEl>
                                        <p:attrNameLst>
                                          <p:attrName>style.visibility</p:attrName>
                                        </p:attrNameLst>
                                      </p:cBhvr>
                                      <p:to>
                                        <p:strVal val="visible"/>
                                      </p:to>
                                    </p:set>
                                    <p:anim calcmode="lin" valueType="num">
                                      <p:cBhvr additive="base">
                                        <p:cTn id="25" dur="500" fill="hold"/>
                                        <p:tgtEl>
                                          <p:spTgt spid="2">
                                            <p:txEl>
                                              <p:pRg st="3" end="3"/>
                                            </p:txEl>
                                          </p:spTgt>
                                        </p:tgtEl>
                                        <p:attrNameLst>
                                          <p:attrName>ppt_x</p:attrName>
                                        </p:attrNameLst>
                                      </p:cBhvr>
                                      <p:tavLst>
                                        <p:tav tm="0">
                                          <p:val>
                                            <p:strVal val="#ppt_x"/>
                                          </p:val>
                                        </p:tav>
                                        <p:tav tm="100000">
                                          <p:val>
                                            <p:strVal val="#ppt_x"/>
                                          </p:val>
                                        </p:tav>
                                      </p:tavLst>
                                    </p:anim>
                                    <p:anim calcmode="lin" valueType="num">
                                      <p:cBhvr additive="base">
                                        <p:cTn id="26" dur="500" fill="hold"/>
                                        <p:tgtEl>
                                          <p:spTgt spid="2">
                                            <p:txEl>
                                              <p:pRg st="3" end="3"/>
                                            </p:txEl>
                                          </p:spTgt>
                                        </p:tgtEl>
                                        <p:attrNameLst>
                                          <p:attrName>ppt_y</p:attrName>
                                        </p:attrNameLst>
                                      </p:cBhvr>
                                      <p:tavLst>
                                        <p:tav tm="0">
                                          <p:val>
                                            <p:strVal val="1+#ppt_h/2"/>
                                          </p:val>
                                        </p:tav>
                                        <p:tav tm="100000">
                                          <p:val>
                                            <p:strVal val="#ppt_y"/>
                                          </p:val>
                                        </p:tav>
                                      </p:tavLst>
                                    </p:anim>
                                  </p:childTnLst>
                                </p:cTn>
                              </p:par>
                            </p:childTnLst>
                          </p:cTn>
                        </p:par>
                      </p:childTnLst>
                    </p:cTn>
                  </p:par>
                  <p:par>
                    <p:cTn id="27" fill="hold">
                      <p:stCondLst>
                        <p:cond delay="indefinite"/>
                      </p:stCondLst>
                      <p:childTnLst>
                        <p:par>
                          <p:cTn id="28" fill="hold">
                            <p:stCondLst>
                              <p:cond delay="0"/>
                            </p:stCondLst>
                            <p:childTnLst>
                              <p:par>
                                <p:cTn id="29" presetID="2" presetClass="entr" presetSubtype="4" fill="hold" nodeType="clickEffect">
                                  <p:stCondLst>
                                    <p:cond delay="0"/>
                                  </p:stCondLst>
                                  <p:childTnLst>
                                    <p:set>
                                      <p:cBhvr>
                                        <p:cTn id="30" dur="1" fill="hold">
                                          <p:stCondLst>
                                            <p:cond delay="0"/>
                                          </p:stCondLst>
                                        </p:cTn>
                                        <p:tgtEl>
                                          <p:spTgt spid="2">
                                            <p:txEl>
                                              <p:pRg st="4" end="4"/>
                                            </p:txEl>
                                          </p:spTgt>
                                        </p:tgtEl>
                                        <p:attrNameLst>
                                          <p:attrName>style.visibility</p:attrName>
                                        </p:attrNameLst>
                                      </p:cBhvr>
                                      <p:to>
                                        <p:strVal val="visible"/>
                                      </p:to>
                                    </p:set>
                                    <p:anim calcmode="lin" valueType="num">
                                      <p:cBhvr additive="base">
                                        <p:cTn id="31" dur="500" fill="hold"/>
                                        <p:tgtEl>
                                          <p:spTgt spid="2">
                                            <p:txEl>
                                              <p:pRg st="4" end="4"/>
                                            </p:txEl>
                                          </p:spTgt>
                                        </p:tgtEl>
                                        <p:attrNameLst>
                                          <p:attrName>ppt_x</p:attrName>
                                        </p:attrNameLst>
                                      </p:cBhvr>
                                      <p:tavLst>
                                        <p:tav tm="0">
                                          <p:val>
                                            <p:strVal val="#ppt_x"/>
                                          </p:val>
                                        </p:tav>
                                        <p:tav tm="100000">
                                          <p:val>
                                            <p:strVal val="#ppt_x"/>
                                          </p:val>
                                        </p:tav>
                                      </p:tavLst>
                                    </p:anim>
                                    <p:anim calcmode="lin" valueType="num">
                                      <p:cBhvr additive="base">
                                        <p:cTn id="32" dur="500" fill="hold"/>
                                        <p:tgtEl>
                                          <p:spTgt spid="2">
                                            <p:txEl>
                                              <p:pRg st="4" end="4"/>
                                            </p:txEl>
                                          </p:spTgt>
                                        </p:tgtEl>
                                        <p:attrNameLst>
                                          <p:attrName>ppt_y</p:attrName>
                                        </p:attrNameLst>
                                      </p:cBhvr>
                                      <p:tavLst>
                                        <p:tav tm="0">
                                          <p:val>
                                            <p:strVal val="1+#ppt_h/2"/>
                                          </p:val>
                                        </p:tav>
                                        <p:tav tm="100000">
                                          <p:val>
                                            <p:strVal val="#ppt_y"/>
                                          </p:val>
                                        </p:tav>
                                      </p:tavLst>
                                    </p:anim>
                                  </p:childTnLst>
                                </p:cTn>
                              </p:par>
                            </p:childTnLst>
                          </p:cTn>
                        </p:par>
                      </p:childTnLst>
                    </p:cTn>
                  </p:par>
                  <p:par>
                    <p:cTn id="33" fill="hold">
                      <p:stCondLst>
                        <p:cond delay="indefinite"/>
                      </p:stCondLst>
                      <p:childTnLst>
                        <p:par>
                          <p:cTn id="34" fill="hold">
                            <p:stCondLst>
                              <p:cond delay="0"/>
                            </p:stCondLst>
                            <p:childTnLst>
                              <p:par>
                                <p:cTn id="35" presetID="2" presetClass="entr" presetSubtype="4" fill="hold" nodeType="clickEffect">
                                  <p:stCondLst>
                                    <p:cond delay="0"/>
                                  </p:stCondLst>
                                  <p:childTnLst>
                                    <p:set>
                                      <p:cBhvr>
                                        <p:cTn id="36" dur="1" fill="hold">
                                          <p:stCondLst>
                                            <p:cond delay="0"/>
                                          </p:stCondLst>
                                        </p:cTn>
                                        <p:tgtEl>
                                          <p:spTgt spid="2">
                                            <p:txEl>
                                              <p:pRg st="5" end="5"/>
                                            </p:txEl>
                                          </p:spTgt>
                                        </p:tgtEl>
                                        <p:attrNameLst>
                                          <p:attrName>style.visibility</p:attrName>
                                        </p:attrNameLst>
                                      </p:cBhvr>
                                      <p:to>
                                        <p:strVal val="visible"/>
                                      </p:to>
                                    </p:set>
                                    <p:anim calcmode="lin" valueType="num">
                                      <p:cBhvr additive="base">
                                        <p:cTn id="37" dur="500" fill="hold"/>
                                        <p:tgtEl>
                                          <p:spTgt spid="2">
                                            <p:txEl>
                                              <p:pRg st="5" end="5"/>
                                            </p:txEl>
                                          </p:spTgt>
                                        </p:tgtEl>
                                        <p:attrNameLst>
                                          <p:attrName>ppt_x</p:attrName>
                                        </p:attrNameLst>
                                      </p:cBhvr>
                                      <p:tavLst>
                                        <p:tav tm="0">
                                          <p:val>
                                            <p:strVal val="#ppt_x"/>
                                          </p:val>
                                        </p:tav>
                                        <p:tav tm="100000">
                                          <p:val>
                                            <p:strVal val="#ppt_x"/>
                                          </p:val>
                                        </p:tav>
                                      </p:tavLst>
                                    </p:anim>
                                    <p:anim calcmode="lin" valueType="num">
                                      <p:cBhvr additive="base">
                                        <p:cTn id="38" dur="500" fill="hold"/>
                                        <p:tgtEl>
                                          <p:spTgt spid="2">
                                            <p:txEl>
                                              <p:pRg st="5" end="5"/>
                                            </p:txEl>
                                          </p:spTgt>
                                        </p:tgtEl>
                                        <p:attrNameLst>
                                          <p:attrName>ppt_y</p:attrName>
                                        </p:attrNameLst>
                                      </p:cBhvr>
                                      <p:tavLst>
                                        <p:tav tm="0">
                                          <p:val>
                                            <p:strVal val="1+#ppt_h/2"/>
                                          </p:val>
                                        </p:tav>
                                        <p:tav tm="100000">
                                          <p:val>
                                            <p:strVal val="#ppt_y"/>
                                          </p:val>
                                        </p:tav>
                                      </p:tavLst>
                                    </p:anim>
                                  </p:childTnLst>
                                </p:cTn>
                              </p:par>
                            </p:childTnLst>
                          </p:cTn>
                        </p:par>
                      </p:childTnLst>
                    </p:cTn>
                  </p:par>
                  <p:par>
                    <p:cTn id="39" fill="hold">
                      <p:stCondLst>
                        <p:cond delay="indefinite"/>
                      </p:stCondLst>
                      <p:childTnLst>
                        <p:par>
                          <p:cTn id="40" fill="hold">
                            <p:stCondLst>
                              <p:cond delay="0"/>
                            </p:stCondLst>
                            <p:childTnLst>
                              <p:par>
                                <p:cTn id="41" presetID="2" presetClass="entr" presetSubtype="4" fill="hold" nodeType="clickEffect">
                                  <p:stCondLst>
                                    <p:cond delay="0"/>
                                  </p:stCondLst>
                                  <p:childTnLst>
                                    <p:set>
                                      <p:cBhvr>
                                        <p:cTn id="42" dur="1" fill="hold">
                                          <p:stCondLst>
                                            <p:cond delay="0"/>
                                          </p:stCondLst>
                                        </p:cTn>
                                        <p:tgtEl>
                                          <p:spTgt spid="2">
                                            <p:txEl>
                                              <p:pRg st="6" end="6"/>
                                            </p:txEl>
                                          </p:spTgt>
                                        </p:tgtEl>
                                        <p:attrNameLst>
                                          <p:attrName>style.visibility</p:attrName>
                                        </p:attrNameLst>
                                      </p:cBhvr>
                                      <p:to>
                                        <p:strVal val="visible"/>
                                      </p:to>
                                    </p:set>
                                    <p:anim calcmode="lin" valueType="num">
                                      <p:cBhvr additive="base">
                                        <p:cTn id="43" dur="500" fill="hold"/>
                                        <p:tgtEl>
                                          <p:spTgt spid="2">
                                            <p:txEl>
                                              <p:pRg st="6" end="6"/>
                                            </p:txEl>
                                          </p:spTgt>
                                        </p:tgtEl>
                                        <p:attrNameLst>
                                          <p:attrName>ppt_x</p:attrName>
                                        </p:attrNameLst>
                                      </p:cBhvr>
                                      <p:tavLst>
                                        <p:tav tm="0">
                                          <p:val>
                                            <p:strVal val="#ppt_x"/>
                                          </p:val>
                                        </p:tav>
                                        <p:tav tm="100000">
                                          <p:val>
                                            <p:strVal val="#ppt_x"/>
                                          </p:val>
                                        </p:tav>
                                      </p:tavLst>
                                    </p:anim>
                                    <p:anim calcmode="lin" valueType="num">
                                      <p:cBhvr additive="base">
                                        <p:cTn id="44" dur="500" fill="hold"/>
                                        <p:tgtEl>
                                          <p:spTgt spid="2">
                                            <p:txEl>
                                              <p:pRg st="6" end="6"/>
                                            </p:txEl>
                                          </p:spTgt>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ounded Rectangle 1"/>
          <p:cNvSpPr/>
          <p:nvPr/>
        </p:nvSpPr>
        <p:spPr>
          <a:xfrm>
            <a:off x="3427549" y="3372465"/>
            <a:ext cx="1826006" cy="996591"/>
          </a:xfrm>
          <a:prstGeom prst="roundRect">
            <a:avLst/>
          </a:prstGeom>
        </p:spPr>
        <p:style>
          <a:lnRef idx="1">
            <a:schemeClr val="accent2"/>
          </a:lnRef>
          <a:fillRef idx="3">
            <a:schemeClr val="accent2"/>
          </a:fillRef>
          <a:effectRef idx="2">
            <a:schemeClr val="accent2"/>
          </a:effectRef>
          <a:fontRef idx="minor">
            <a:schemeClr val="lt1"/>
          </a:fontRef>
        </p:style>
        <p:txBody>
          <a:bodyPr rtlCol="0" anchor="ctr"/>
          <a:lstStyle/>
          <a:p>
            <a:pPr algn="ctr"/>
            <a:r>
              <a:rPr lang="en-US" sz="2800" b="1" dirty="0" smtClean="0">
                <a:latin typeface="Times New Roman" panose="02020603050405020304" pitchFamily="18" charset="0"/>
                <a:cs typeface="Times New Roman" panose="02020603050405020304" pitchFamily="18" charset="0"/>
              </a:rPr>
              <a:t>CÁC HTVT</a:t>
            </a:r>
            <a:endParaRPr lang="en-US" sz="2800" b="1" dirty="0">
              <a:latin typeface="Times New Roman" panose="02020603050405020304" pitchFamily="18" charset="0"/>
              <a:cs typeface="Times New Roman" panose="02020603050405020304" pitchFamily="18" charset="0"/>
            </a:endParaRPr>
          </a:p>
        </p:txBody>
      </p:sp>
      <p:sp>
        <p:nvSpPr>
          <p:cNvPr id="4" name="Oval 3"/>
          <p:cNvSpPr/>
          <p:nvPr/>
        </p:nvSpPr>
        <p:spPr>
          <a:xfrm>
            <a:off x="4953000" y="1108239"/>
            <a:ext cx="1787999" cy="1219200"/>
          </a:xfrm>
          <a:prstGeom prst="ellipse">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b="1" dirty="0" smtClean="0"/>
              <a:t>ĐƯỜNG</a:t>
            </a:r>
          </a:p>
          <a:p>
            <a:pPr algn="ctr"/>
            <a:r>
              <a:rPr lang="en-US" b="1" dirty="0" smtClean="0"/>
              <a:t>BỘ</a:t>
            </a:r>
          </a:p>
          <a:p>
            <a:pPr algn="ctr"/>
            <a:r>
              <a:rPr lang="en-US" b="1" dirty="0" smtClean="0"/>
              <a:t>(ROAD)</a:t>
            </a:r>
            <a:endParaRPr lang="en-US" b="1" dirty="0"/>
          </a:p>
        </p:txBody>
      </p:sp>
      <p:sp>
        <p:nvSpPr>
          <p:cNvPr id="5" name="Oval 4"/>
          <p:cNvSpPr/>
          <p:nvPr/>
        </p:nvSpPr>
        <p:spPr>
          <a:xfrm>
            <a:off x="6519234" y="3261851"/>
            <a:ext cx="1647239" cy="1219200"/>
          </a:xfrm>
          <a:prstGeom prst="ellipse">
            <a:avLst/>
          </a:prstGeom>
        </p:spPr>
        <p:style>
          <a:lnRef idx="1">
            <a:schemeClr val="accent5"/>
          </a:lnRef>
          <a:fillRef idx="2">
            <a:schemeClr val="accent5"/>
          </a:fillRef>
          <a:effectRef idx="1">
            <a:schemeClr val="accent5"/>
          </a:effectRef>
          <a:fontRef idx="minor">
            <a:schemeClr val="dk1"/>
          </a:fontRef>
        </p:style>
        <p:txBody>
          <a:bodyPr rtlCol="0" anchor="ctr"/>
          <a:lstStyle/>
          <a:p>
            <a:pPr algn="ctr"/>
            <a:r>
              <a:rPr lang="en-US" b="1" dirty="0" smtClean="0"/>
              <a:t>ĐƯỜNG</a:t>
            </a:r>
          </a:p>
          <a:p>
            <a:pPr algn="ctr"/>
            <a:r>
              <a:rPr lang="en-US" b="1" dirty="0" smtClean="0"/>
              <a:t>SẮT</a:t>
            </a:r>
          </a:p>
          <a:p>
            <a:pPr algn="ctr"/>
            <a:r>
              <a:rPr lang="en-US" b="1" dirty="0" smtClean="0"/>
              <a:t>(RAIL)</a:t>
            </a:r>
            <a:endParaRPr lang="en-US" b="1" dirty="0"/>
          </a:p>
        </p:txBody>
      </p:sp>
      <p:sp>
        <p:nvSpPr>
          <p:cNvPr id="6" name="Oval 5"/>
          <p:cNvSpPr/>
          <p:nvPr/>
        </p:nvSpPr>
        <p:spPr>
          <a:xfrm>
            <a:off x="707413" y="3645281"/>
            <a:ext cx="1647239" cy="1219200"/>
          </a:xfrm>
          <a:prstGeom prst="ellipse">
            <a:avLst/>
          </a:prstGeom>
        </p:spPr>
        <p:style>
          <a:lnRef idx="1">
            <a:schemeClr val="accent3"/>
          </a:lnRef>
          <a:fillRef idx="2">
            <a:schemeClr val="accent3"/>
          </a:fillRef>
          <a:effectRef idx="1">
            <a:schemeClr val="accent3"/>
          </a:effectRef>
          <a:fontRef idx="minor">
            <a:schemeClr val="dk1"/>
          </a:fontRef>
        </p:style>
        <p:txBody>
          <a:bodyPr rtlCol="0" anchor="ctr"/>
          <a:lstStyle/>
          <a:p>
            <a:pPr algn="ctr"/>
            <a:r>
              <a:rPr lang="en-US" b="1" dirty="0" smtClean="0"/>
              <a:t>ĐƯỜNG</a:t>
            </a:r>
          </a:p>
          <a:p>
            <a:pPr algn="ctr"/>
            <a:r>
              <a:rPr lang="en-US" b="1" dirty="0" smtClean="0"/>
              <a:t>SÔNG</a:t>
            </a:r>
          </a:p>
          <a:p>
            <a:pPr algn="ctr"/>
            <a:r>
              <a:rPr lang="en-US" b="1" dirty="0" smtClean="0"/>
              <a:t>(RIVER)</a:t>
            </a:r>
            <a:endParaRPr lang="en-US" b="1" dirty="0"/>
          </a:p>
        </p:txBody>
      </p:sp>
      <p:sp>
        <p:nvSpPr>
          <p:cNvPr id="7" name="Oval 6"/>
          <p:cNvSpPr/>
          <p:nvPr/>
        </p:nvSpPr>
        <p:spPr>
          <a:xfrm>
            <a:off x="2354652" y="1319827"/>
            <a:ext cx="1647239" cy="1219200"/>
          </a:xfrm>
          <a:prstGeom prst="ellipse">
            <a:avLst/>
          </a:prstGeom>
        </p:spPr>
        <p:style>
          <a:lnRef idx="1">
            <a:schemeClr val="accent2"/>
          </a:lnRef>
          <a:fillRef idx="2">
            <a:schemeClr val="accent2"/>
          </a:fillRef>
          <a:effectRef idx="1">
            <a:schemeClr val="accent2"/>
          </a:effectRef>
          <a:fontRef idx="minor">
            <a:schemeClr val="dk1"/>
          </a:fontRef>
        </p:style>
        <p:txBody>
          <a:bodyPr rtlCol="0" anchor="ctr"/>
          <a:lstStyle/>
          <a:p>
            <a:pPr algn="ctr"/>
            <a:r>
              <a:rPr lang="en-US" b="1" dirty="0" smtClean="0"/>
              <a:t>ĐƯỜNG</a:t>
            </a:r>
          </a:p>
          <a:p>
            <a:pPr algn="ctr"/>
            <a:r>
              <a:rPr lang="en-US" b="1" dirty="0" smtClean="0"/>
              <a:t>BIỂN</a:t>
            </a:r>
          </a:p>
          <a:p>
            <a:pPr algn="ctr"/>
            <a:r>
              <a:rPr lang="en-US" b="1" dirty="0" smtClean="0"/>
              <a:t>(SEA)</a:t>
            </a:r>
            <a:endParaRPr lang="en-US" b="1" dirty="0"/>
          </a:p>
        </p:txBody>
      </p:sp>
      <p:sp>
        <p:nvSpPr>
          <p:cNvPr id="8" name="Oval 7"/>
          <p:cNvSpPr/>
          <p:nvPr/>
        </p:nvSpPr>
        <p:spPr>
          <a:xfrm>
            <a:off x="5518125" y="5291691"/>
            <a:ext cx="1647239" cy="1219200"/>
          </a:xfrm>
          <a:prstGeom prst="ellipse">
            <a:avLst/>
          </a:prstGeom>
        </p:spPr>
        <p:style>
          <a:lnRef idx="1">
            <a:schemeClr val="dk1"/>
          </a:lnRef>
          <a:fillRef idx="2">
            <a:schemeClr val="dk1"/>
          </a:fillRef>
          <a:effectRef idx="1">
            <a:schemeClr val="dk1"/>
          </a:effectRef>
          <a:fontRef idx="minor">
            <a:schemeClr val="dk1"/>
          </a:fontRef>
        </p:style>
        <p:txBody>
          <a:bodyPr rtlCol="0" anchor="ctr"/>
          <a:lstStyle/>
          <a:p>
            <a:pPr algn="ctr"/>
            <a:r>
              <a:rPr lang="en-US" b="1" dirty="0" smtClean="0"/>
              <a:t>ĐƯỜNG</a:t>
            </a:r>
          </a:p>
          <a:p>
            <a:pPr algn="ctr"/>
            <a:r>
              <a:rPr lang="en-US" b="1" dirty="0" smtClean="0"/>
              <a:t>KHÔNG</a:t>
            </a:r>
          </a:p>
          <a:p>
            <a:pPr algn="ctr"/>
            <a:r>
              <a:rPr lang="en-US" b="1" dirty="0" smtClean="0"/>
              <a:t>(AIR)</a:t>
            </a:r>
            <a:endParaRPr lang="en-US" b="1" dirty="0"/>
          </a:p>
        </p:txBody>
      </p:sp>
      <p:cxnSp>
        <p:nvCxnSpPr>
          <p:cNvPr id="10" name="Straight Arrow Connector 9"/>
          <p:cNvCxnSpPr/>
          <p:nvPr/>
        </p:nvCxnSpPr>
        <p:spPr>
          <a:xfrm flipV="1">
            <a:off x="4911884" y="2332703"/>
            <a:ext cx="606241" cy="943897"/>
          </a:xfrm>
          <a:prstGeom prst="straightConnector1">
            <a:avLst/>
          </a:prstGeom>
          <a:ln w="76200">
            <a:solidFill>
              <a:srgbClr val="FF0000"/>
            </a:solidFill>
            <a:tailEnd type="arrow"/>
          </a:ln>
        </p:spPr>
        <p:style>
          <a:lnRef idx="3">
            <a:schemeClr val="dk1"/>
          </a:lnRef>
          <a:fillRef idx="0">
            <a:schemeClr val="dk1"/>
          </a:fillRef>
          <a:effectRef idx="2">
            <a:schemeClr val="dk1"/>
          </a:effectRef>
          <a:fontRef idx="minor">
            <a:schemeClr val="tx1"/>
          </a:fontRef>
        </p:style>
      </p:cxnSp>
      <p:cxnSp>
        <p:nvCxnSpPr>
          <p:cNvPr id="14" name="Straight Arrow Connector 13"/>
          <p:cNvCxnSpPr/>
          <p:nvPr/>
        </p:nvCxnSpPr>
        <p:spPr>
          <a:xfrm>
            <a:off x="5275919" y="3932904"/>
            <a:ext cx="1215885" cy="0"/>
          </a:xfrm>
          <a:prstGeom prst="straightConnector1">
            <a:avLst/>
          </a:prstGeom>
          <a:ln w="76200">
            <a:solidFill>
              <a:srgbClr val="FF0000"/>
            </a:solidFill>
            <a:tailEnd type="arrow"/>
          </a:ln>
        </p:spPr>
        <p:style>
          <a:lnRef idx="3">
            <a:schemeClr val="dk1"/>
          </a:lnRef>
          <a:fillRef idx="0">
            <a:schemeClr val="dk1"/>
          </a:fillRef>
          <a:effectRef idx="2">
            <a:schemeClr val="dk1"/>
          </a:effectRef>
          <a:fontRef idx="minor">
            <a:schemeClr val="tx1"/>
          </a:fontRef>
        </p:style>
      </p:cxnSp>
      <p:cxnSp>
        <p:nvCxnSpPr>
          <p:cNvPr id="16" name="Straight Arrow Connector 15"/>
          <p:cNvCxnSpPr/>
          <p:nvPr/>
        </p:nvCxnSpPr>
        <p:spPr>
          <a:xfrm flipH="1">
            <a:off x="2213892" y="3972234"/>
            <a:ext cx="1199800" cy="0"/>
          </a:xfrm>
          <a:prstGeom prst="straightConnector1">
            <a:avLst/>
          </a:prstGeom>
          <a:ln w="76200">
            <a:solidFill>
              <a:srgbClr val="FF0000"/>
            </a:solidFill>
            <a:tailEnd type="arrow"/>
          </a:ln>
        </p:spPr>
        <p:style>
          <a:lnRef idx="3">
            <a:schemeClr val="dk1"/>
          </a:lnRef>
          <a:fillRef idx="0">
            <a:schemeClr val="dk1"/>
          </a:fillRef>
          <a:effectRef idx="2">
            <a:schemeClr val="dk1"/>
          </a:effectRef>
          <a:fontRef idx="minor">
            <a:schemeClr val="tx1"/>
          </a:fontRef>
        </p:style>
      </p:cxnSp>
      <p:cxnSp>
        <p:nvCxnSpPr>
          <p:cNvPr id="18" name="Straight Arrow Connector 17"/>
          <p:cNvCxnSpPr/>
          <p:nvPr/>
        </p:nvCxnSpPr>
        <p:spPr>
          <a:xfrm flipH="1">
            <a:off x="3427549" y="4369056"/>
            <a:ext cx="656685" cy="922635"/>
          </a:xfrm>
          <a:prstGeom prst="straightConnector1">
            <a:avLst/>
          </a:prstGeom>
          <a:ln w="76200">
            <a:solidFill>
              <a:srgbClr val="FF0000"/>
            </a:solidFill>
            <a:tailEnd type="arrow"/>
          </a:ln>
        </p:spPr>
        <p:style>
          <a:lnRef idx="3">
            <a:schemeClr val="dk1"/>
          </a:lnRef>
          <a:fillRef idx="0">
            <a:schemeClr val="dk1"/>
          </a:fillRef>
          <a:effectRef idx="2">
            <a:schemeClr val="dk1"/>
          </a:effectRef>
          <a:fontRef idx="minor">
            <a:schemeClr val="tx1"/>
          </a:fontRef>
        </p:style>
      </p:cxnSp>
      <p:cxnSp>
        <p:nvCxnSpPr>
          <p:cNvPr id="21" name="Straight Arrow Connector 20"/>
          <p:cNvCxnSpPr/>
          <p:nvPr/>
        </p:nvCxnSpPr>
        <p:spPr>
          <a:xfrm>
            <a:off x="4724400" y="4358148"/>
            <a:ext cx="793725" cy="891973"/>
          </a:xfrm>
          <a:prstGeom prst="straightConnector1">
            <a:avLst/>
          </a:prstGeom>
          <a:ln w="76200">
            <a:solidFill>
              <a:srgbClr val="FF0000"/>
            </a:solidFill>
            <a:tailEnd type="arrow"/>
          </a:ln>
        </p:spPr>
        <p:style>
          <a:lnRef idx="3">
            <a:schemeClr val="dk1"/>
          </a:lnRef>
          <a:fillRef idx="0">
            <a:schemeClr val="dk1"/>
          </a:fillRef>
          <a:effectRef idx="2">
            <a:schemeClr val="dk1"/>
          </a:effectRef>
          <a:fontRef idx="minor">
            <a:schemeClr val="tx1"/>
          </a:fontRef>
        </p:style>
      </p:cxnSp>
      <p:sp>
        <p:nvSpPr>
          <p:cNvPr id="29" name="Oval 28"/>
          <p:cNvSpPr/>
          <p:nvPr/>
        </p:nvSpPr>
        <p:spPr>
          <a:xfrm>
            <a:off x="2213892" y="5468310"/>
            <a:ext cx="1787999" cy="1219200"/>
          </a:xfrm>
          <a:prstGeom prst="ellipse">
            <a:avLst/>
          </a:prstGeom>
        </p:spPr>
        <p:style>
          <a:lnRef idx="2">
            <a:schemeClr val="accent5">
              <a:shade val="50000"/>
            </a:schemeClr>
          </a:lnRef>
          <a:fillRef idx="1">
            <a:schemeClr val="accent5"/>
          </a:fillRef>
          <a:effectRef idx="0">
            <a:schemeClr val="accent5"/>
          </a:effectRef>
          <a:fontRef idx="minor">
            <a:schemeClr val="lt1"/>
          </a:fontRef>
        </p:style>
        <p:txBody>
          <a:bodyPr rtlCol="0" anchor="ctr"/>
          <a:lstStyle/>
          <a:p>
            <a:pPr algn="ctr"/>
            <a:r>
              <a:rPr lang="en-US" b="1" dirty="0" smtClean="0"/>
              <a:t>ĐƯỜNG</a:t>
            </a:r>
          </a:p>
          <a:p>
            <a:pPr algn="ctr"/>
            <a:r>
              <a:rPr lang="en-US" b="1" dirty="0" smtClean="0"/>
              <a:t>ỐNG</a:t>
            </a:r>
          </a:p>
          <a:p>
            <a:pPr algn="ctr"/>
            <a:r>
              <a:rPr lang="en-US" b="1" dirty="0" smtClean="0"/>
              <a:t>(PIPE)</a:t>
            </a:r>
            <a:endParaRPr lang="en-US" b="1" dirty="0"/>
          </a:p>
        </p:txBody>
      </p:sp>
      <p:cxnSp>
        <p:nvCxnSpPr>
          <p:cNvPr id="30" name="Straight Arrow Connector 29"/>
          <p:cNvCxnSpPr/>
          <p:nvPr/>
        </p:nvCxnSpPr>
        <p:spPr>
          <a:xfrm flipH="1" flipV="1">
            <a:off x="3281304" y="2315320"/>
            <a:ext cx="720587" cy="978659"/>
          </a:xfrm>
          <a:prstGeom prst="straightConnector1">
            <a:avLst/>
          </a:prstGeom>
          <a:ln w="76200">
            <a:solidFill>
              <a:srgbClr val="FF0000"/>
            </a:solidFill>
            <a:tailEnd type="arrow"/>
          </a:ln>
        </p:spPr>
        <p:style>
          <a:lnRef idx="3">
            <a:schemeClr val="dk1"/>
          </a:lnRef>
          <a:fillRef idx="0">
            <a:schemeClr val="dk1"/>
          </a:fillRef>
          <a:effectRef idx="2">
            <a:schemeClr val="dk1"/>
          </a:effectRef>
          <a:fontRef idx="minor">
            <a:schemeClr val="tx1"/>
          </a:fontRef>
        </p:style>
      </p:cxnSp>
      <p:pic>
        <p:nvPicPr>
          <p:cNvPr id="2050" name="Picture 2"/>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6462079" y="-1"/>
            <a:ext cx="2250601" cy="1446815"/>
          </a:xfrm>
          <a:prstGeom prst="rect">
            <a:avLst/>
          </a:prstGeom>
          <a:ln>
            <a:noFill/>
          </a:ln>
          <a:effectLst>
            <a:softEdge rad="112500"/>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pic>
        <p:nvPicPr>
          <p:cNvPr id="2052" name="Picture 4"/>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7050623" y="1975343"/>
            <a:ext cx="2231700" cy="1479714"/>
          </a:xfrm>
          <a:prstGeom prst="ellipse">
            <a:avLst/>
          </a:prstGeom>
          <a:ln>
            <a:noFill/>
          </a:ln>
          <a:effectLst>
            <a:softEdge rad="112500"/>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pic>
        <p:nvPicPr>
          <p:cNvPr id="2053" name="Picture 5"/>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43052" y="2342536"/>
            <a:ext cx="2397704" cy="1456938"/>
          </a:xfrm>
          <a:prstGeom prst="rect">
            <a:avLst/>
          </a:prstGeom>
          <a:solidFill>
            <a:srgbClr val="FFFFFF">
              <a:shade val="85000"/>
            </a:srgbClr>
          </a:solidFill>
          <a:ln w="190500" cap="rnd">
            <a:solidFill>
              <a:srgbClr val="FFFFFF"/>
            </a:solidFill>
          </a:ln>
          <a:effectLst>
            <a:outerShdw blurRad="36195" dist="12700" dir="11400000" algn="tl" rotWithShape="0">
              <a:srgbClr val="000000">
                <a:alpha val="33000"/>
              </a:srgbClr>
            </a:outerShdw>
          </a:effectLst>
          <a:scene3d>
            <a:camera prst="perspectiveContrastingLeftFacing">
              <a:rot lat="540000" lon="2100000" rev="0"/>
            </a:camera>
            <a:lightRig rig="soft" dir="t"/>
          </a:scene3d>
          <a:sp3d contourW="12700" prstMaterial="matte">
            <a:bevelT w="63500" h="50800"/>
            <a:contourClr>
              <a:srgbClr val="C0C0C0"/>
            </a:contourClr>
          </a:sp3d>
          <a:extLst/>
        </p:spPr>
      </p:pic>
      <p:pic>
        <p:nvPicPr>
          <p:cNvPr id="2054" name="Picture 6"/>
          <p:cNvPicPr>
            <a:picLocks noChangeAspect="1" noChangeArrowheads="1"/>
          </p:cNvPicPr>
          <p:nvPr/>
        </p:nvPicPr>
        <p:blipFill>
          <a:blip r:embed="rId6">
            <a:extLst>
              <a:ext uri="{28A0092B-C50C-407E-A947-70E740481C1C}">
                <a14:useLocalDpi xmlns:a14="http://schemas.microsoft.com/office/drawing/2010/main" val="0"/>
              </a:ext>
            </a:extLst>
          </a:blip>
          <a:srcRect/>
          <a:stretch>
            <a:fillRect/>
          </a:stretch>
        </p:blipFill>
        <p:spPr bwMode="auto">
          <a:xfrm>
            <a:off x="111529" y="321780"/>
            <a:ext cx="2367239" cy="1675686"/>
          </a:xfrm>
          <a:prstGeom prst="rect">
            <a:avLst/>
          </a:prstGeom>
          <a:ln>
            <a:noFill/>
          </a:ln>
          <a:effectLst>
            <a:reflection blurRad="12700" stA="30000" endPos="30000" dist="5000" dir="5400000" sy="-100000" algn="bl" rotWithShape="0"/>
          </a:effectLst>
          <a:scene3d>
            <a:camera prst="perspectiveContrastingLeftFacing">
              <a:rot lat="300000" lon="19800000" rev="0"/>
            </a:camera>
            <a:lightRig rig="threePt" dir="t">
              <a:rot lat="0" lon="0" rev="2700000"/>
            </a:lightRig>
          </a:scene3d>
          <a:sp3d>
            <a:bevelT w="63500" h="50800"/>
          </a:sp3d>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pic>
        <p:nvPicPr>
          <p:cNvPr id="2055" name="Picture 7"/>
          <p:cNvPicPr>
            <a:picLocks noChangeAspect="1" noChangeArrowheads="1"/>
          </p:cNvPicPr>
          <p:nvPr/>
        </p:nvPicPr>
        <p:blipFill>
          <a:blip r:embed="rId7">
            <a:extLst>
              <a:ext uri="{28A0092B-C50C-407E-A947-70E740481C1C}">
                <a14:useLocalDpi xmlns:a14="http://schemas.microsoft.com/office/drawing/2010/main" val="0"/>
              </a:ext>
            </a:extLst>
          </a:blip>
          <a:srcRect/>
          <a:stretch>
            <a:fillRect/>
          </a:stretch>
        </p:blipFill>
        <p:spPr bwMode="auto">
          <a:xfrm>
            <a:off x="6740999" y="4620856"/>
            <a:ext cx="2189562" cy="1457054"/>
          </a:xfrm>
          <a:prstGeom prst="ellipse">
            <a:avLst/>
          </a:prstGeom>
          <a:ln>
            <a:noFill/>
          </a:ln>
          <a:effectLst>
            <a:softEdge rad="112500"/>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pic>
        <p:nvPicPr>
          <p:cNvPr id="2056" name="Picture 8"/>
          <p:cNvPicPr>
            <a:picLocks noChangeAspect="1" noChangeArrowheads="1"/>
          </p:cNvPicPr>
          <p:nvPr/>
        </p:nvPicPr>
        <p:blipFill>
          <a:blip r:embed="rId8">
            <a:extLst>
              <a:ext uri="{28A0092B-C50C-407E-A947-70E740481C1C}">
                <a14:useLocalDpi xmlns:a14="http://schemas.microsoft.com/office/drawing/2010/main" val="0"/>
              </a:ext>
            </a:extLst>
          </a:blip>
          <a:srcRect/>
          <a:stretch>
            <a:fillRect/>
          </a:stretch>
        </p:blipFill>
        <p:spPr bwMode="auto">
          <a:xfrm>
            <a:off x="203093" y="5291691"/>
            <a:ext cx="2201490" cy="1464992"/>
          </a:xfrm>
          <a:prstGeom prst="rect">
            <a:avLst/>
          </a:prstGeom>
          <a:ln>
            <a:noFill/>
          </a:ln>
          <a:effectLst>
            <a:reflection blurRad="12700" stA="30000" endPos="30000" dist="5000" dir="5400000" sy="-100000" algn="bl" rotWithShape="0"/>
          </a:effectLst>
          <a:scene3d>
            <a:camera prst="perspectiveContrastingLeftFacing">
              <a:rot lat="300000" lon="19800000" rev="0"/>
            </a:camera>
            <a:lightRig rig="threePt" dir="t">
              <a:rot lat="0" lon="0" rev="2700000"/>
            </a:lightRig>
          </a:scene3d>
          <a:sp3d>
            <a:bevelT w="63500" h="50800"/>
          </a:sp3d>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spTree>
    <p:extLst>
      <p:ext uri="{BB962C8B-B14F-4D97-AF65-F5344CB8AC3E}">
        <p14:creationId xmlns:p14="http://schemas.microsoft.com/office/powerpoint/2010/main" val="1732171535"/>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2" presetClass="entr" presetSubtype="0" fill="hold" grpId="0" nodeType="click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fade">
                                      <p:cBhvr>
                                        <p:cTn id="7" dur="1000"/>
                                        <p:tgtEl>
                                          <p:spTgt spid="2"/>
                                        </p:tgtEl>
                                      </p:cBhvr>
                                    </p:animEffect>
                                    <p:anim calcmode="lin" valueType="num">
                                      <p:cBhvr>
                                        <p:cTn id="8" dur="1000" fill="hold"/>
                                        <p:tgtEl>
                                          <p:spTgt spid="2"/>
                                        </p:tgtEl>
                                        <p:attrNameLst>
                                          <p:attrName>ppt_x</p:attrName>
                                        </p:attrNameLst>
                                      </p:cBhvr>
                                      <p:tavLst>
                                        <p:tav tm="0">
                                          <p:val>
                                            <p:strVal val="#ppt_x"/>
                                          </p:val>
                                        </p:tav>
                                        <p:tav tm="100000">
                                          <p:val>
                                            <p:strVal val="#ppt_x"/>
                                          </p:val>
                                        </p:tav>
                                      </p:tavLst>
                                    </p:anim>
                                    <p:anim calcmode="lin" valueType="num">
                                      <p:cBhvr>
                                        <p:cTn id="9" dur="1000" fill="hold"/>
                                        <p:tgtEl>
                                          <p:spTgt spid="2"/>
                                        </p:tgtEl>
                                        <p:attrNameLst>
                                          <p:attrName>ppt_y</p:attrName>
                                        </p:attrNameLst>
                                      </p:cBhvr>
                                      <p:tavLst>
                                        <p:tav tm="0">
                                          <p:val>
                                            <p:strVal val="#ppt_y+.1"/>
                                          </p:val>
                                        </p:tav>
                                        <p:tav tm="100000">
                                          <p:val>
                                            <p:strVal val="#ppt_y"/>
                                          </p:val>
                                        </p:tav>
                                      </p:tavLst>
                                    </p:anim>
                                  </p:childTnLst>
                                </p:cTn>
                              </p:par>
                              <p:par>
                                <p:cTn id="10" presetID="42" presetClass="entr" presetSubtype="0" fill="hold" nodeType="withEffect">
                                  <p:stCondLst>
                                    <p:cond delay="0"/>
                                  </p:stCondLst>
                                  <p:childTnLst>
                                    <p:set>
                                      <p:cBhvr>
                                        <p:cTn id="11" dur="1" fill="hold">
                                          <p:stCondLst>
                                            <p:cond delay="0"/>
                                          </p:stCondLst>
                                        </p:cTn>
                                        <p:tgtEl>
                                          <p:spTgt spid="10"/>
                                        </p:tgtEl>
                                        <p:attrNameLst>
                                          <p:attrName>style.visibility</p:attrName>
                                        </p:attrNameLst>
                                      </p:cBhvr>
                                      <p:to>
                                        <p:strVal val="visible"/>
                                      </p:to>
                                    </p:set>
                                    <p:animEffect transition="in" filter="fade">
                                      <p:cBhvr>
                                        <p:cTn id="12" dur="1000"/>
                                        <p:tgtEl>
                                          <p:spTgt spid="10"/>
                                        </p:tgtEl>
                                      </p:cBhvr>
                                    </p:animEffect>
                                    <p:anim calcmode="lin" valueType="num">
                                      <p:cBhvr>
                                        <p:cTn id="13" dur="1000" fill="hold"/>
                                        <p:tgtEl>
                                          <p:spTgt spid="10"/>
                                        </p:tgtEl>
                                        <p:attrNameLst>
                                          <p:attrName>ppt_x</p:attrName>
                                        </p:attrNameLst>
                                      </p:cBhvr>
                                      <p:tavLst>
                                        <p:tav tm="0">
                                          <p:val>
                                            <p:strVal val="#ppt_x"/>
                                          </p:val>
                                        </p:tav>
                                        <p:tav tm="100000">
                                          <p:val>
                                            <p:strVal val="#ppt_x"/>
                                          </p:val>
                                        </p:tav>
                                      </p:tavLst>
                                    </p:anim>
                                    <p:anim calcmode="lin" valueType="num">
                                      <p:cBhvr>
                                        <p:cTn id="14" dur="1000" fill="hold"/>
                                        <p:tgtEl>
                                          <p:spTgt spid="10"/>
                                        </p:tgtEl>
                                        <p:attrNameLst>
                                          <p:attrName>ppt_y</p:attrName>
                                        </p:attrNameLst>
                                      </p:cBhvr>
                                      <p:tavLst>
                                        <p:tav tm="0">
                                          <p:val>
                                            <p:strVal val="#ppt_y+.1"/>
                                          </p:val>
                                        </p:tav>
                                        <p:tav tm="100000">
                                          <p:val>
                                            <p:strVal val="#ppt_y"/>
                                          </p:val>
                                        </p:tav>
                                      </p:tavLst>
                                    </p:anim>
                                  </p:childTnLst>
                                </p:cTn>
                              </p:par>
                              <p:par>
                                <p:cTn id="15" presetID="42" presetClass="entr" presetSubtype="0" fill="hold" grpId="0" nodeType="withEffect">
                                  <p:stCondLst>
                                    <p:cond delay="0"/>
                                  </p:stCondLst>
                                  <p:childTnLst>
                                    <p:set>
                                      <p:cBhvr>
                                        <p:cTn id="16" dur="1" fill="hold">
                                          <p:stCondLst>
                                            <p:cond delay="0"/>
                                          </p:stCondLst>
                                        </p:cTn>
                                        <p:tgtEl>
                                          <p:spTgt spid="4"/>
                                        </p:tgtEl>
                                        <p:attrNameLst>
                                          <p:attrName>style.visibility</p:attrName>
                                        </p:attrNameLst>
                                      </p:cBhvr>
                                      <p:to>
                                        <p:strVal val="visible"/>
                                      </p:to>
                                    </p:set>
                                    <p:animEffect transition="in" filter="fade">
                                      <p:cBhvr>
                                        <p:cTn id="17" dur="1000"/>
                                        <p:tgtEl>
                                          <p:spTgt spid="4"/>
                                        </p:tgtEl>
                                      </p:cBhvr>
                                    </p:animEffect>
                                    <p:anim calcmode="lin" valueType="num">
                                      <p:cBhvr>
                                        <p:cTn id="18" dur="1000" fill="hold"/>
                                        <p:tgtEl>
                                          <p:spTgt spid="4"/>
                                        </p:tgtEl>
                                        <p:attrNameLst>
                                          <p:attrName>ppt_x</p:attrName>
                                        </p:attrNameLst>
                                      </p:cBhvr>
                                      <p:tavLst>
                                        <p:tav tm="0">
                                          <p:val>
                                            <p:strVal val="#ppt_x"/>
                                          </p:val>
                                        </p:tav>
                                        <p:tav tm="100000">
                                          <p:val>
                                            <p:strVal val="#ppt_x"/>
                                          </p:val>
                                        </p:tav>
                                      </p:tavLst>
                                    </p:anim>
                                    <p:anim calcmode="lin" valueType="num">
                                      <p:cBhvr>
                                        <p:cTn id="19" dur="1000" fill="hold"/>
                                        <p:tgtEl>
                                          <p:spTgt spid="4"/>
                                        </p:tgtEl>
                                        <p:attrNameLst>
                                          <p:attrName>ppt_y</p:attrName>
                                        </p:attrNameLst>
                                      </p:cBhvr>
                                      <p:tavLst>
                                        <p:tav tm="0">
                                          <p:val>
                                            <p:strVal val="#ppt_y+.1"/>
                                          </p:val>
                                        </p:tav>
                                        <p:tav tm="100000">
                                          <p:val>
                                            <p:strVal val="#ppt_y"/>
                                          </p:val>
                                        </p:tav>
                                      </p:tavLst>
                                    </p:anim>
                                  </p:childTnLst>
                                </p:cTn>
                              </p:par>
                              <p:par>
                                <p:cTn id="20" presetID="42" presetClass="entr" presetSubtype="0" fill="hold" nodeType="withEffect">
                                  <p:stCondLst>
                                    <p:cond delay="0"/>
                                  </p:stCondLst>
                                  <p:childTnLst>
                                    <p:set>
                                      <p:cBhvr>
                                        <p:cTn id="21" dur="1" fill="hold">
                                          <p:stCondLst>
                                            <p:cond delay="0"/>
                                          </p:stCondLst>
                                        </p:cTn>
                                        <p:tgtEl>
                                          <p:spTgt spid="2050"/>
                                        </p:tgtEl>
                                        <p:attrNameLst>
                                          <p:attrName>style.visibility</p:attrName>
                                        </p:attrNameLst>
                                      </p:cBhvr>
                                      <p:to>
                                        <p:strVal val="visible"/>
                                      </p:to>
                                    </p:set>
                                    <p:animEffect transition="in" filter="fade">
                                      <p:cBhvr>
                                        <p:cTn id="22" dur="1000"/>
                                        <p:tgtEl>
                                          <p:spTgt spid="2050"/>
                                        </p:tgtEl>
                                      </p:cBhvr>
                                    </p:animEffect>
                                    <p:anim calcmode="lin" valueType="num">
                                      <p:cBhvr>
                                        <p:cTn id="23" dur="1000" fill="hold"/>
                                        <p:tgtEl>
                                          <p:spTgt spid="2050"/>
                                        </p:tgtEl>
                                        <p:attrNameLst>
                                          <p:attrName>ppt_x</p:attrName>
                                        </p:attrNameLst>
                                      </p:cBhvr>
                                      <p:tavLst>
                                        <p:tav tm="0">
                                          <p:val>
                                            <p:strVal val="#ppt_x"/>
                                          </p:val>
                                        </p:tav>
                                        <p:tav tm="100000">
                                          <p:val>
                                            <p:strVal val="#ppt_x"/>
                                          </p:val>
                                        </p:tav>
                                      </p:tavLst>
                                    </p:anim>
                                    <p:anim calcmode="lin" valueType="num">
                                      <p:cBhvr>
                                        <p:cTn id="24" dur="1000" fill="hold"/>
                                        <p:tgtEl>
                                          <p:spTgt spid="2050"/>
                                        </p:tgtEl>
                                        <p:attrNameLst>
                                          <p:attrName>ppt_y</p:attrName>
                                        </p:attrNameLst>
                                      </p:cBhvr>
                                      <p:tavLst>
                                        <p:tav tm="0">
                                          <p:val>
                                            <p:strVal val="#ppt_y+.1"/>
                                          </p:val>
                                        </p:tav>
                                        <p:tav tm="100000">
                                          <p:val>
                                            <p:strVal val="#ppt_y"/>
                                          </p:val>
                                        </p:tav>
                                      </p:tavLst>
                                    </p:anim>
                                  </p:childTnLst>
                                </p:cTn>
                              </p:par>
                            </p:childTnLst>
                          </p:cTn>
                        </p:par>
                      </p:childTnLst>
                    </p:cTn>
                  </p:par>
                  <p:par>
                    <p:cTn id="25" fill="hold">
                      <p:stCondLst>
                        <p:cond delay="indefinite"/>
                      </p:stCondLst>
                      <p:childTnLst>
                        <p:par>
                          <p:cTn id="26" fill="hold">
                            <p:stCondLst>
                              <p:cond delay="0"/>
                            </p:stCondLst>
                            <p:childTnLst>
                              <p:par>
                                <p:cTn id="27" presetID="2" presetClass="entr" presetSubtype="4" fill="hold" nodeType="clickEffect">
                                  <p:stCondLst>
                                    <p:cond delay="0"/>
                                  </p:stCondLst>
                                  <p:childTnLst>
                                    <p:set>
                                      <p:cBhvr>
                                        <p:cTn id="28" dur="1" fill="hold">
                                          <p:stCondLst>
                                            <p:cond delay="0"/>
                                          </p:stCondLst>
                                        </p:cTn>
                                        <p:tgtEl>
                                          <p:spTgt spid="14"/>
                                        </p:tgtEl>
                                        <p:attrNameLst>
                                          <p:attrName>style.visibility</p:attrName>
                                        </p:attrNameLst>
                                      </p:cBhvr>
                                      <p:to>
                                        <p:strVal val="visible"/>
                                      </p:to>
                                    </p:set>
                                    <p:anim calcmode="lin" valueType="num">
                                      <p:cBhvr additive="base">
                                        <p:cTn id="29" dur="500" fill="hold"/>
                                        <p:tgtEl>
                                          <p:spTgt spid="14"/>
                                        </p:tgtEl>
                                        <p:attrNameLst>
                                          <p:attrName>ppt_x</p:attrName>
                                        </p:attrNameLst>
                                      </p:cBhvr>
                                      <p:tavLst>
                                        <p:tav tm="0">
                                          <p:val>
                                            <p:strVal val="#ppt_x"/>
                                          </p:val>
                                        </p:tav>
                                        <p:tav tm="100000">
                                          <p:val>
                                            <p:strVal val="#ppt_x"/>
                                          </p:val>
                                        </p:tav>
                                      </p:tavLst>
                                    </p:anim>
                                    <p:anim calcmode="lin" valueType="num">
                                      <p:cBhvr additive="base">
                                        <p:cTn id="30" dur="500" fill="hold"/>
                                        <p:tgtEl>
                                          <p:spTgt spid="14"/>
                                        </p:tgtEl>
                                        <p:attrNameLst>
                                          <p:attrName>ppt_y</p:attrName>
                                        </p:attrNameLst>
                                      </p:cBhvr>
                                      <p:tavLst>
                                        <p:tav tm="0">
                                          <p:val>
                                            <p:strVal val="1+#ppt_h/2"/>
                                          </p:val>
                                        </p:tav>
                                        <p:tav tm="100000">
                                          <p:val>
                                            <p:strVal val="#ppt_y"/>
                                          </p:val>
                                        </p:tav>
                                      </p:tavLst>
                                    </p:anim>
                                  </p:childTnLst>
                                </p:cTn>
                              </p:par>
                              <p:par>
                                <p:cTn id="31" presetID="2" presetClass="entr" presetSubtype="4" fill="hold" grpId="0" nodeType="withEffect">
                                  <p:stCondLst>
                                    <p:cond delay="0"/>
                                  </p:stCondLst>
                                  <p:childTnLst>
                                    <p:set>
                                      <p:cBhvr>
                                        <p:cTn id="32" dur="1" fill="hold">
                                          <p:stCondLst>
                                            <p:cond delay="0"/>
                                          </p:stCondLst>
                                        </p:cTn>
                                        <p:tgtEl>
                                          <p:spTgt spid="5"/>
                                        </p:tgtEl>
                                        <p:attrNameLst>
                                          <p:attrName>style.visibility</p:attrName>
                                        </p:attrNameLst>
                                      </p:cBhvr>
                                      <p:to>
                                        <p:strVal val="visible"/>
                                      </p:to>
                                    </p:set>
                                    <p:anim calcmode="lin" valueType="num">
                                      <p:cBhvr additive="base">
                                        <p:cTn id="33" dur="500" fill="hold"/>
                                        <p:tgtEl>
                                          <p:spTgt spid="5"/>
                                        </p:tgtEl>
                                        <p:attrNameLst>
                                          <p:attrName>ppt_x</p:attrName>
                                        </p:attrNameLst>
                                      </p:cBhvr>
                                      <p:tavLst>
                                        <p:tav tm="0">
                                          <p:val>
                                            <p:strVal val="#ppt_x"/>
                                          </p:val>
                                        </p:tav>
                                        <p:tav tm="100000">
                                          <p:val>
                                            <p:strVal val="#ppt_x"/>
                                          </p:val>
                                        </p:tav>
                                      </p:tavLst>
                                    </p:anim>
                                    <p:anim calcmode="lin" valueType="num">
                                      <p:cBhvr additive="base">
                                        <p:cTn id="34" dur="500" fill="hold"/>
                                        <p:tgtEl>
                                          <p:spTgt spid="5"/>
                                        </p:tgtEl>
                                        <p:attrNameLst>
                                          <p:attrName>ppt_y</p:attrName>
                                        </p:attrNameLst>
                                      </p:cBhvr>
                                      <p:tavLst>
                                        <p:tav tm="0">
                                          <p:val>
                                            <p:strVal val="1+#ppt_h/2"/>
                                          </p:val>
                                        </p:tav>
                                        <p:tav tm="100000">
                                          <p:val>
                                            <p:strVal val="#ppt_y"/>
                                          </p:val>
                                        </p:tav>
                                      </p:tavLst>
                                    </p:anim>
                                  </p:childTnLst>
                                </p:cTn>
                              </p:par>
                              <p:par>
                                <p:cTn id="35" presetID="2" presetClass="entr" presetSubtype="4" fill="hold" nodeType="withEffect">
                                  <p:stCondLst>
                                    <p:cond delay="0"/>
                                  </p:stCondLst>
                                  <p:childTnLst>
                                    <p:set>
                                      <p:cBhvr>
                                        <p:cTn id="36" dur="1" fill="hold">
                                          <p:stCondLst>
                                            <p:cond delay="0"/>
                                          </p:stCondLst>
                                        </p:cTn>
                                        <p:tgtEl>
                                          <p:spTgt spid="2052"/>
                                        </p:tgtEl>
                                        <p:attrNameLst>
                                          <p:attrName>style.visibility</p:attrName>
                                        </p:attrNameLst>
                                      </p:cBhvr>
                                      <p:to>
                                        <p:strVal val="visible"/>
                                      </p:to>
                                    </p:set>
                                    <p:anim calcmode="lin" valueType="num">
                                      <p:cBhvr additive="base">
                                        <p:cTn id="37" dur="500" fill="hold"/>
                                        <p:tgtEl>
                                          <p:spTgt spid="2052"/>
                                        </p:tgtEl>
                                        <p:attrNameLst>
                                          <p:attrName>ppt_x</p:attrName>
                                        </p:attrNameLst>
                                      </p:cBhvr>
                                      <p:tavLst>
                                        <p:tav tm="0">
                                          <p:val>
                                            <p:strVal val="#ppt_x"/>
                                          </p:val>
                                        </p:tav>
                                        <p:tav tm="100000">
                                          <p:val>
                                            <p:strVal val="#ppt_x"/>
                                          </p:val>
                                        </p:tav>
                                      </p:tavLst>
                                    </p:anim>
                                    <p:anim calcmode="lin" valueType="num">
                                      <p:cBhvr additive="base">
                                        <p:cTn id="38" dur="500" fill="hold"/>
                                        <p:tgtEl>
                                          <p:spTgt spid="2052"/>
                                        </p:tgtEl>
                                        <p:attrNameLst>
                                          <p:attrName>ppt_y</p:attrName>
                                        </p:attrNameLst>
                                      </p:cBhvr>
                                      <p:tavLst>
                                        <p:tav tm="0">
                                          <p:val>
                                            <p:strVal val="1+#ppt_h/2"/>
                                          </p:val>
                                        </p:tav>
                                        <p:tav tm="100000">
                                          <p:val>
                                            <p:strVal val="#ppt_y"/>
                                          </p:val>
                                        </p:tav>
                                      </p:tavLst>
                                    </p:anim>
                                  </p:childTnLst>
                                </p:cTn>
                              </p:par>
                            </p:childTnLst>
                          </p:cTn>
                        </p:par>
                      </p:childTnLst>
                    </p:cTn>
                  </p:par>
                  <p:par>
                    <p:cTn id="39" fill="hold">
                      <p:stCondLst>
                        <p:cond delay="indefinite"/>
                      </p:stCondLst>
                      <p:childTnLst>
                        <p:par>
                          <p:cTn id="40" fill="hold">
                            <p:stCondLst>
                              <p:cond delay="0"/>
                            </p:stCondLst>
                            <p:childTnLst>
                              <p:par>
                                <p:cTn id="41" presetID="16" presetClass="entr" presetSubtype="21" fill="hold" nodeType="clickEffect">
                                  <p:stCondLst>
                                    <p:cond delay="0"/>
                                  </p:stCondLst>
                                  <p:childTnLst>
                                    <p:set>
                                      <p:cBhvr>
                                        <p:cTn id="42" dur="1" fill="hold">
                                          <p:stCondLst>
                                            <p:cond delay="0"/>
                                          </p:stCondLst>
                                        </p:cTn>
                                        <p:tgtEl>
                                          <p:spTgt spid="21"/>
                                        </p:tgtEl>
                                        <p:attrNameLst>
                                          <p:attrName>style.visibility</p:attrName>
                                        </p:attrNameLst>
                                      </p:cBhvr>
                                      <p:to>
                                        <p:strVal val="visible"/>
                                      </p:to>
                                    </p:set>
                                    <p:animEffect transition="in" filter="barn(inVertical)">
                                      <p:cBhvr>
                                        <p:cTn id="43" dur="500"/>
                                        <p:tgtEl>
                                          <p:spTgt spid="21"/>
                                        </p:tgtEl>
                                      </p:cBhvr>
                                    </p:animEffect>
                                  </p:childTnLst>
                                </p:cTn>
                              </p:par>
                              <p:par>
                                <p:cTn id="44" presetID="16" presetClass="entr" presetSubtype="21" fill="hold" grpId="0" nodeType="withEffect">
                                  <p:stCondLst>
                                    <p:cond delay="0"/>
                                  </p:stCondLst>
                                  <p:childTnLst>
                                    <p:set>
                                      <p:cBhvr>
                                        <p:cTn id="45" dur="1" fill="hold">
                                          <p:stCondLst>
                                            <p:cond delay="0"/>
                                          </p:stCondLst>
                                        </p:cTn>
                                        <p:tgtEl>
                                          <p:spTgt spid="8"/>
                                        </p:tgtEl>
                                        <p:attrNameLst>
                                          <p:attrName>style.visibility</p:attrName>
                                        </p:attrNameLst>
                                      </p:cBhvr>
                                      <p:to>
                                        <p:strVal val="visible"/>
                                      </p:to>
                                    </p:set>
                                    <p:animEffect transition="in" filter="barn(inVertical)">
                                      <p:cBhvr>
                                        <p:cTn id="46" dur="500"/>
                                        <p:tgtEl>
                                          <p:spTgt spid="8"/>
                                        </p:tgtEl>
                                      </p:cBhvr>
                                    </p:animEffect>
                                  </p:childTnLst>
                                </p:cTn>
                              </p:par>
                              <p:par>
                                <p:cTn id="47" presetID="16" presetClass="entr" presetSubtype="21" fill="hold" nodeType="withEffect">
                                  <p:stCondLst>
                                    <p:cond delay="0"/>
                                  </p:stCondLst>
                                  <p:childTnLst>
                                    <p:set>
                                      <p:cBhvr>
                                        <p:cTn id="48" dur="1" fill="hold">
                                          <p:stCondLst>
                                            <p:cond delay="0"/>
                                          </p:stCondLst>
                                        </p:cTn>
                                        <p:tgtEl>
                                          <p:spTgt spid="2055"/>
                                        </p:tgtEl>
                                        <p:attrNameLst>
                                          <p:attrName>style.visibility</p:attrName>
                                        </p:attrNameLst>
                                      </p:cBhvr>
                                      <p:to>
                                        <p:strVal val="visible"/>
                                      </p:to>
                                    </p:set>
                                    <p:animEffect transition="in" filter="barn(inVertical)">
                                      <p:cBhvr>
                                        <p:cTn id="49" dur="500"/>
                                        <p:tgtEl>
                                          <p:spTgt spid="2055"/>
                                        </p:tgtEl>
                                      </p:cBhvr>
                                    </p:animEffect>
                                  </p:childTnLst>
                                </p:cTn>
                              </p:par>
                            </p:childTnLst>
                          </p:cTn>
                        </p:par>
                      </p:childTnLst>
                    </p:cTn>
                  </p:par>
                  <p:par>
                    <p:cTn id="50" fill="hold">
                      <p:stCondLst>
                        <p:cond delay="indefinite"/>
                      </p:stCondLst>
                      <p:childTnLst>
                        <p:par>
                          <p:cTn id="51" fill="hold">
                            <p:stCondLst>
                              <p:cond delay="0"/>
                            </p:stCondLst>
                            <p:childTnLst>
                              <p:par>
                                <p:cTn id="52" presetID="1" presetClass="entr" presetSubtype="0" fill="hold" nodeType="clickEffect">
                                  <p:stCondLst>
                                    <p:cond delay="0"/>
                                  </p:stCondLst>
                                  <p:childTnLst>
                                    <p:set>
                                      <p:cBhvr>
                                        <p:cTn id="53" dur="1" fill="hold">
                                          <p:stCondLst>
                                            <p:cond delay="0"/>
                                          </p:stCondLst>
                                        </p:cTn>
                                        <p:tgtEl>
                                          <p:spTgt spid="18"/>
                                        </p:tgtEl>
                                        <p:attrNameLst>
                                          <p:attrName>style.visibility</p:attrName>
                                        </p:attrNameLst>
                                      </p:cBhvr>
                                      <p:to>
                                        <p:strVal val="visible"/>
                                      </p:to>
                                    </p:set>
                                  </p:childTnLst>
                                </p:cTn>
                              </p:par>
                              <p:par>
                                <p:cTn id="54" presetID="1" presetClass="entr" presetSubtype="0" fill="hold" grpId="0" nodeType="withEffect">
                                  <p:stCondLst>
                                    <p:cond delay="0"/>
                                  </p:stCondLst>
                                  <p:childTnLst>
                                    <p:set>
                                      <p:cBhvr>
                                        <p:cTn id="55" dur="1" fill="hold">
                                          <p:stCondLst>
                                            <p:cond delay="0"/>
                                          </p:stCondLst>
                                        </p:cTn>
                                        <p:tgtEl>
                                          <p:spTgt spid="29"/>
                                        </p:tgtEl>
                                        <p:attrNameLst>
                                          <p:attrName>style.visibility</p:attrName>
                                        </p:attrNameLst>
                                      </p:cBhvr>
                                      <p:to>
                                        <p:strVal val="visible"/>
                                      </p:to>
                                    </p:set>
                                  </p:childTnLst>
                                </p:cTn>
                              </p:par>
                              <p:par>
                                <p:cTn id="56" presetID="1" presetClass="entr" presetSubtype="0" fill="hold" nodeType="withEffect">
                                  <p:stCondLst>
                                    <p:cond delay="0"/>
                                  </p:stCondLst>
                                  <p:childTnLst>
                                    <p:set>
                                      <p:cBhvr>
                                        <p:cTn id="57" dur="1" fill="hold">
                                          <p:stCondLst>
                                            <p:cond delay="0"/>
                                          </p:stCondLst>
                                        </p:cTn>
                                        <p:tgtEl>
                                          <p:spTgt spid="2056"/>
                                        </p:tgtEl>
                                        <p:attrNameLst>
                                          <p:attrName>style.visibility</p:attrName>
                                        </p:attrNameLst>
                                      </p:cBhvr>
                                      <p:to>
                                        <p:strVal val="visible"/>
                                      </p:to>
                                    </p:set>
                                  </p:childTnLst>
                                </p:cTn>
                              </p:par>
                              <p:par>
                                <p:cTn id="58" presetID="16" presetClass="entr" presetSubtype="21" fill="hold" grpId="0" nodeType="withEffect">
                                  <p:stCondLst>
                                    <p:cond delay="0"/>
                                  </p:stCondLst>
                                  <p:childTnLst>
                                    <p:set>
                                      <p:cBhvr>
                                        <p:cTn id="59" dur="1" fill="hold">
                                          <p:stCondLst>
                                            <p:cond delay="0"/>
                                          </p:stCondLst>
                                        </p:cTn>
                                        <p:tgtEl>
                                          <p:spTgt spid="6"/>
                                        </p:tgtEl>
                                        <p:attrNameLst>
                                          <p:attrName>style.visibility</p:attrName>
                                        </p:attrNameLst>
                                      </p:cBhvr>
                                      <p:to>
                                        <p:strVal val="visible"/>
                                      </p:to>
                                    </p:set>
                                    <p:animEffect transition="in" filter="barn(inVertical)">
                                      <p:cBhvr>
                                        <p:cTn id="60" dur="500"/>
                                        <p:tgtEl>
                                          <p:spTgt spid="6"/>
                                        </p:tgtEl>
                                      </p:cBhvr>
                                    </p:animEffect>
                                  </p:childTnLst>
                                </p:cTn>
                              </p:par>
                              <p:par>
                                <p:cTn id="61" presetID="16" presetClass="entr" presetSubtype="21" fill="hold" nodeType="withEffect">
                                  <p:stCondLst>
                                    <p:cond delay="0"/>
                                  </p:stCondLst>
                                  <p:childTnLst>
                                    <p:set>
                                      <p:cBhvr>
                                        <p:cTn id="62" dur="1" fill="hold">
                                          <p:stCondLst>
                                            <p:cond delay="0"/>
                                          </p:stCondLst>
                                        </p:cTn>
                                        <p:tgtEl>
                                          <p:spTgt spid="2053"/>
                                        </p:tgtEl>
                                        <p:attrNameLst>
                                          <p:attrName>style.visibility</p:attrName>
                                        </p:attrNameLst>
                                      </p:cBhvr>
                                      <p:to>
                                        <p:strVal val="visible"/>
                                      </p:to>
                                    </p:set>
                                    <p:animEffect transition="in" filter="barn(inVertical)">
                                      <p:cBhvr>
                                        <p:cTn id="63" dur="500"/>
                                        <p:tgtEl>
                                          <p:spTgt spid="2053"/>
                                        </p:tgtEl>
                                      </p:cBhvr>
                                    </p:animEffect>
                                  </p:childTnLst>
                                </p:cTn>
                              </p:par>
                            </p:childTnLst>
                          </p:cTn>
                        </p:par>
                      </p:childTnLst>
                    </p:cTn>
                  </p:par>
                  <p:par>
                    <p:cTn id="64" fill="hold">
                      <p:stCondLst>
                        <p:cond delay="indefinite"/>
                      </p:stCondLst>
                      <p:childTnLst>
                        <p:par>
                          <p:cTn id="65" fill="hold">
                            <p:stCondLst>
                              <p:cond delay="0"/>
                            </p:stCondLst>
                            <p:childTnLst>
                              <p:par>
                                <p:cTn id="66" presetID="16" presetClass="entr" presetSubtype="21" fill="hold" nodeType="clickEffect">
                                  <p:stCondLst>
                                    <p:cond delay="0"/>
                                  </p:stCondLst>
                                  <p:childTnLst>
                                    <p:set>
                                      <p:cBhvr>
                                        <p:cTn id="67" dur="1" fill="hold">
                                          <p:stCondLst>
                                            <p:cond delay="0"/>
                                          </p:stCondLst>
                                        </p:cTn>
                                        <p:tgtEl>
                                          <p:spTgt spid="16"/>
                                        </p:tgtEl>
                                        <p:attrNameLst>
                                          <p:attrName>style.visibility</p:attrName>
                                        </p:attrNameLst>
                                      </p:cBhvr>
                                      <p:to>
                                        <p:strVal val="visible"/>
                                      </p:to>
                                    </p:set>
                                    <p:animEffect transition="in" filter="barn(inVertical)">
                                      <p:cBhvr>
                                        <p:cTn id="68" dur="500"/>
                                        <p:tgtEl>
                                          <p:spTgt spid="16"/>
                                        </p:tgtEl>
                                      </p:cBhvr>
                                    </p:animEffect>
                                  </p:childTnLst>
                                </p:cTn>
                              </p:par>
                              <p:par>
                                <p:cTn id="69" presetID="1" presetClass="entr" presetSubtype="0" fill="hold" grpId="0" nodeType="withEffect">
                                  <p:stCondLst>
                                    <p:cond delay="0"/>
                                  </p:stCondLst>
                                  <p:childTnLst>
                                    <p:set>
                                      <p:cBhvr>
                                        <p:cTn id="70" dur="1" fill="hold">
                                          <p:stCondLst>
                                            <p:cond delay="0"/>
                                          </p:stCondLst>
                                        </p:cTn>
                                        <p:tgtEl>
                                          <p:spTgt spid="7"/>
                                        </p:tgtEl>
                                        <p:attrNameLst>
                                          <p:attrName>style.visibility</p:attrName>
                                        </p:attrNameLst>
                                      </p:cBhvr>
                                      <p:to>
                                        <p:strVal val="visible"/>
                                      </p:to>
                                    </p:set>
                                  </p:childTnLst>
                                </p:cTn>
                              </p:par>
                              <p:par>
                                <p:cTn id="71" presetID="1" presetClass="entr" presetSubtype="0" fill="hold" nodeType="withEffect">
                                  <p:stCondLst>
                                    <p:cond delay="0"/>
                                  </p:stCondLst>
                                  <p:childTnLst>
                                    <p:set>
                                      <p:cBhvr>
                                        <p:cTn id="72" dur="1" fill="hold">
                                          <p:stCondLst>
                                            <p:cond delay="0"/>
                                          </p:stCondLst>
                                        </p:cTn>
                                        <p:tgtEl>
                                          <p:spTgt spid="2054"/>
                                        </p:tgtEl>
                                        <p:attrNameLst>
                                          <p:attrName>style.visibility</p:attrName>
                                        </p:attrNameLst>
                                      </p:cBhvr>
                                      <p:to>
                                        <p:strVal val="visible"/>
                                      </p:to>
                                    </p:set>
                                  </p:childTnLst>
                                </p:cTn>
                              </p:par>
                            </p:childTnLst>
                          </p:cTn>
                        </p:par>
                      </p:childTnLst>
                    </p:cTn>
                  </p:par>
                  <p:par>
                    <p:cTn id="73" fill="hold">
                      <p:stCondLst>
                        <p:cond delay="indefinite"/>
                      </p:stCondLst>
                      <p:childTnLst>
                        <p:par>
                          <p:cTn id="74" fill="hold">
                            <p:stCondLst>
                              <p:cond delay="0"/>
                            </p:stCondLst>
                            <p:childTnLst>
                              <p:par>
                                <p:cTn id="75" presetID="1" presetClass="entr" presetSubtype="0" fill="hold" nodeType="clickEffect">
                                  <p:stCondLst>
                                    <p:cond delay="0"/>
                                  </p:stCondLst>
                                  <p:childTnLst>
                                    <p:set>
                                      <p:cBhvr>
                                        <p:cTn id="76" dur="1" fill="hold">
                                          <p:stCondLst>
                                            <p:cond delay="0"/>
                                          </p:stCondLst>
                                        </p:cTn>
                                        <p:tgtEl>
                                          <p:spTgt spid="30"/>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animBg="1"/>
      <p:bldP spid="4" grpId="0" animBg="1"/>
      <p:bldP spid="5" grpId="0" animBg="1"/>
      <p:bldP spid="6" grpId="0" animBg="1"/>
      <p:bldP spid="7" grpId="0" animBg="1"/>
      <p:bldP spid="8" grpId="0" animBg="1"/>
      <p:bldP spid="29" grpId="0" animBg="1"/>
    </p:bld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3" name="Table 2"/>
          <p:cNvGraphicFramePr>
            <a:graphicFrameLocks noGrp="1"/>
          </p:cNvGraphicFramePr>
          <p:nvPr>
            <p:extLst>
              <p:ext uri="{D42A27DB-BD31-4B8C-83A1-F6EECF244321}">
                <p14:modId xmlns:p14="http://schemas.microsoft.com/office/powerpoint/2010/main" val="2720193918"/>
              </p:ext>
            </p:extLst>
          </p:nvPr>
        </p:nvGraphicFramePr>
        <p:xfrm>
          <a:off x="0" y="716280"/>
          <a:ext cx="9296400" cy="3261360"/>
        </p:xfrm>
        <a:graphic>
          <a:graphicData uri="http://schemas.openxmlformats.org/drawingml/2006/table">
            <a:tbl>
              <a:tblPr firstRow="1" bandRow="1">
                <a:tableStyleId>{616DA210-FB5B-4158-B5E0-FEB733F419BA}</a:tableStyleId>
              </a:tblPr>
              <a:tblGrid>
                <a:gridCol w="2133601">
                  <a:extLst>
                    <a:ext uri="{9D8B030D-6E8A-4147-A177-3AD203B41FA5}">
                      <a16:colId xmlns:a16="http://schemas.microsoft.com/office/drawing/2014/main" val="20000"/>
                    </a:ext>
                  </a:extLst>
                </a:gridCol>
                <a:gridCol w="1797801">
                  <a:extLst>
                    <a:ext uri="{9D8B030D-6E8A-4147-A177-3AD203B41FA5}">
                      <a16:colId xmlns:a16="http://schemas.microsoft.com/office/drawing/2014/main" val="20001"/>
                    </a:ext>
                  </a:extLst>
                </a:gridCol>
                <a:gridCol w="1841716">
                  <a:extLst>
                    <a:ext uri="{9D8B030D-6E8A-4147-A177-3AD203B41FA5}">
                      <a16:colId xmlns:a16="http://schemas.microsoft.com/office/drawing/2014/main" val="20002"/>
                    </a:ext>
                  </a:extLst>
                </a:gridCol>
                <a:gridCol w="3523282">
                  <a:extLst>
                    <a:ext uri="{9D8B030D-6E8A-4147-A177-3AD203B41FA5}">
                      <a16:colId xmlns:a16="http://schemas.microsoft.com/office/drawing/2014/main" val="20003"/>
                    </a:ext>
                  </a:extLst>
                </a:gridCol>
              </a:tblGrid>
              <a:tr h="609600">
                <a:tc>
                  <a:txBody>
                    <a:bodyPr/>
                    <a:lstStyle/>
                    <a:p>
                      <a:r>
                        <a:rPr lang="en-US" sz="2400" dirty="0" err="1" smtClean="0">
                          <a:latin typeface="Times New Roman" panose="02020603050405020304" pitchFamily="18" charset="0"/>
                          <a:cs typeface="Times New Roman" panose="02020603050405020304" pitchFamily="18" charset="0"/>
                        </a:rPr>
                        <a:t>Đối</a:t>
                      </a:r>
                      <a:r>
                        <a:rPr lang="en-US" sz="2400" dirty="0" smtClean="0">
                          <a:latin typeface="Times New Roman" panose="02020603050405020304" pitchFamily="18" charset="0"/>
                          <a:cs typeface="Times New Roman" panose="02020603050405020304" pitchFamily="18" charset="0"/>
                        </a:rPr>
                        <a:t> </a:t>
                      </a:r>
                      <a:r>
                        <a:rPr lang="en-US" sz="2400" dirty="0" err="1" smtClean="0">
                          <a:latin typeface="Times New Roman" panose="02020603050405020304" pitchFamily="18" charset="0"/>
                          <a:cs typeface="Times New Roman" panose="02020603050405020304" pitchFamily="18" charset="0"/>
                        </a:rPr>
                        <a:t>tượng</a:t>
                      </a:r>
                      <a:r>
                        <a:rPr lang="en-US" sz="2400" baseline="0" dirty="0" smtClean="0">
                          <a:latin typeface="Times New Roman" panose="02020603050405020304" pitchFamily="18" charset="0"/>
                          <a:cs typeface="Times New Roman" panose="02020603050405020304" pitchFamily="18" charset="0"/>
                        </a:rPr>
                        <a:t> v/c</a:t>
                      </a:r>
                      <a:endParaRPr lang="en-US" sz="2400" dirty="0">
                        <a:latin typeface="Times New Roman" panose="02020603050405020304" pitchFamily="18" charset="0"/>
                        <a:cs typeface="Times New Roman" panose="02020603050405020304" pitchFamily="18" charset="0"/>
                      </a:endParaRPr>
                    </a:p>
                  </a:txBody>
                  <a:tcPr/>
                </a:tc>
                <a:tc>
                  <a:txBody>
                    <a:bodyPr/>
                    <a:lstStyle/>
                    <a:p>
                      <a:pPr marL="0" marR="0" indent="0" algn="l" defTabSz="914400" rtl="0" eaLnBrk="1" fontAlgn="auto" latinLnBrk="0" hangingPunct="1">
                        <a:lnSpc>
                          <a:spcPct val="100000"/>
                        </a:lnSpc>
                        <a:spcBef>
                          <a:spcPts val="0"/>
                        </a:spcBef>
                        <a:spcAft>
                          <a:spcPts val="0"/>
                        </a:spcAft>
                        <a:buClrTx/>
                        <a:buSzTx/>
                        <a:buFontTx/>
                        <a:buNone/>
                        <a:tabLst/>
                        <a:defRPr/>
                      </a:pPr>
                      <a:r>
                        <a:rPr lang="en-US" sz="2400" dirty="0" err="1" smtClean="0">
                          <a:solidFill>
                            <a:srgbClr val="FF0000"/>
                          </a:solidFill>
                          <a:latin typeface="Times New Roman" panose="02020603050405020304" pitchFamily="18" charset="0"/>
                          <a:cs typeface="Times New Roman" panose="02020603050405020304" pitchFamily="18" charset="0"/>
                        </a:rPr>
                        <a:t>Hành</a:t>
                      </a:r>
                      <a:r>
                        <a:rPr lang="en-US" sz="2400" baseline="0" dirty="0" smtClean="0">
                          <a:solidFill>
                            <a:srgbClr val="FF0000"/>
                          </a:solidFill>
                          <a:latin typeface="Times New Roman" panose="02020603050405020304" pitchFamily="18" charset="0"/>
                          <a:cs typeface="Times New Roman" panose="02020603050405020304" pitchFamily="18" charset="0"/>
                        </a:rPr>
                        <a:t> </a:t>
                      </a:r>
                      <a:r>
                        <a:rPr lang="en-US" sz="2400" baseline="0" dirty="0" err="1" smtClean="0">
                          <a:solidFill>
                            <a:srgbClr val="FF0000"/>
                          </a:solidFill>
                          <a:latin typeface="Times New Roman" panose="02020603050405020304" pitchFamily="18" charset="0"/>
                          <a:cs typeface="Times New Roman" panose="02020603050405020304" pitchFamily="18" charset="0"/>
                        </a:rPr>
                        <a:t>khách</a:t>
                      </a:r>
                      <a:endParaRPr lang="en-US" sz="2400" dirty="0" smtClean="0">
                        <a:solidFill>
                          <a:srgbClr val="FF0000"/>
                        </a:solidFill>
                        <a:latin typeface="Times New Roman" panose="02020603050405020304" pitchFamily="18" charset="0"/>
                        <a:cs typeface="Times New Roman" panose="02020603050405020304" pitchFamily="18" charset="0"/>
                      </a:endParaRPr>
                    </a:p>
                  </a:txBody>
                  <a:tcPr/>
                </a:tc>
                <a:tc>
                  <a:txBody>
                    <a:bodyPr/>
                    <a:lstStyle/>
                    <a:p>
                      <a:r>
                        <a:rPr lang="en-US" sz="2400" dirty="0" err="1" smtClean="0">
                          <a:solidFill>
                            <a:srgbClr val="FF0000"/>
                          </a:solidFill>
                          <a:latin typeface="Times New Roman" panose="02020603050405020304" pitchFamily="18" charset="0"/>
                          <a:cs typeface="Times New Roman" panose="02020603050405020304" pitchFamily="18" charset="0"/>
                        </a:rPr>
                        <a:t>Hàng</a:t>
                      </a:r>
                      <a:r>
                        <a:rPr lang="en-US" sz="2400" baseline="0" dirty="0" smtClean="0">
                          <a:solidFill>
                            <a:srgbClr val="FF0000"/>
                          </a:solidFill>
                          <a:latin typeface="Times New Roman" panose="02020603050405020304" pitchFamily="18" charset="0"/>
                          <a:cs typeface="Times New Roman" panose="02020603050405020304" pitchFamily="18" charset="0"/>
                        </a:rPr>
                        <a:t> </a:t>
                      </a:r>
                      <a:r>
                        <a:rPr lang="en-US" sz="2400" baseline="0" dirty="0" err="1" smtClean="0">
                          <a:solidFill>
                            <a:srgbClr val="FF0000"/>
                          </a:solidFill>
                          <a:latin typeface="Times New Roman" panose="02020603050405020304" pitchFamily="18" charset="0"/>
                          <a:cs typeface="Times New Roman" panose="02020603050405020304" pitchFamily="18" charset="0"/>
                        </a:rPr>
                        <a:t>hóa</a:t>
                      </a:r>
                      <a:endParaRPr lang="en-US" sz="2400" dirty="0">
                        <a:solidFill>
                          <a:srgbClr val="FF0000"/>
                        </a:solidFill>
                        <a:latin typeface="Times New Roman" panose="02020603050405020304" pitchFamily="18" charset="0"/>
                        <a:cs typeface="Times New Roman" panose="02020603050405020304" pitchFamily="18" charset="0"/>
                      </a:endParaRPr>
                    </a:p>
                  </a:txBody>
                  <a:tcPr/>
                </a:tc>
                <a:tc>
                  <a:txBody>
                    <a:bodyPr/>
                    <a:lstStyle/>
                    <a:p>
                      <a:r>
                        <a:rPr lang="en-US" sz="2400" dirty="0" err="1" smtClean="0">
                          <a:solidFill>
                            <a:srgbClr val="FF0000"/>
                          </a:solidFill>
                          <a:latin typeface="Times New Roman" panose="02020603050405020304" pitchFamily="18" charset="0"/>
                          <a:cs typeface="Times New Roman" panose="02020603050405020304" pitchFamily="18" charset="0"/>
                        </a:rPr>
                        <a:t>Các</a:t>
                      </a:r>
                      <a:r>
                        <a:rPr lang="en-US" sz="2400" baseline="0" dirty="0" smtClean="0">
                          <a:solidFill>
                            <a:srgbClr val="FF0000"/>
                          </a:solidFill>
                          <a:latin typeface="Times New Roman" panose="02020603050405020304" pitchFamily="18" charset="0"/>
                          <a:cs typeface="Times New Roman" panose="02020603050405020304" pitchFamily="18" charset="0"/>
                        </a:rPr>
                        <a:t> </a:t>
                      </a:r>
                      <a:r>
                        <a:rPr lang="en-US" sz="2400" baseline="0" dirty="0" err="1" smtClean="0">
                          <a:solidFill>
                            <a:srgbClr val="FF0000"/>
                          </a:solidFill>
                          <a:latin typeface="Times New Roman" panose="02020603050405020304" pitchFamily="18" charset="0"/>
                          <a:cs typeface="Times New Roman" panose="02020603050405020304" pitchFamily="18" charset="0"/>
                        </a:rPr>
                        <a:t>loại</a:t>
                      </a:r>
                      <a:r>
                        <a:rPr lang="en-US" sz="2400" baseline="0" dirty="0" smtClean="0">
                          <a:solidFill>
                            <a:srgbClr val="FF0000"/>
                          </a:solidFill>
                          <a:latin typeface="Times New Roman" panose="02020603050405020304" pitchFamily="18" charset="0"/>
                          <a:cs typeface="Times New Roman" panose="02020603050405020304" pitchFamily="18" charset="0"/>
                        </a:rPr>
                        <a:t> </a:t>
                      </a:r>
                      <a:r>
                        <a:rPr lang="en-US" sz="2400" baseline="0" dirty="0" err="1" smtClean="0">
                          <a:solidFill>
                            <a:srgbClr val="FF0000"/>
                          </a:solidFill>
                          <a:latin typeface="Times New Roman" panose="02020603050405020304" pitchFamily="18" charset="0"/>
                          <a:cs typeface="Times New Roman" panose="02020603050405020304" pitchFamily="18" charset="0"/>
                        </a:rPr>
                        <a:t>ôtô</a:t>
                      </a:r>
                      <a:r>
                        <a:rPr lang="en-US" sz="2400" baseline="0" dirty="0" smtClean="0">
                          <a:solidFill>
                            <a:srgbClr val="FF0000"/>
                          </a:solidFill>
                          <a:latin typeface="Times New Roman" panose="02020603050405020304" pitchFamily="18" charset="0"/>
                          <a:cs typeface="Times New Roman" panose="02020603050405020304" pitchFamily="18" charset="0"/>
                        </a:rPr>
                        <a:t> </a:t>
                      </a:r>
                      <a:r>
                        <a:rPr lang="en-US" sz="2400" baseline="0" dirty="0" err="1" smtClean="0">
                          <a:solidFill>
                            <a:srgbClr val="FF0000"/>
                          </a:solidFill>
                          <a:latin typeface="Times New Roman" panose="02020603050405020304" pitchFamily="18" charset="0"/>
                          <a:cs typeface="Times New Roman" panose="02020603050405020304" pitchFamily="18" charset="0"/>
                        </a:rPr>
                        <a:t>chở</a:t>
                      </a:r>
                      <a:r>
                        <a:rPr lang="en-US" sz="2400" baseline="0" dirty="0" smtClean="0">
                          <a:solidFill>
                            <a:srgbClr val="FF0000"/>
                          </a:solidFill>
                          <a:latin typeface="Times New Roman" panose="02020603050405020304" pitchFamily="18" charset="0"/>
                          <a:cs typeface="Times New Roman" panose="02020603050405020304" pitchFamily="18" charset="0"/>
                        </a:rPr>
                        <a:t> </a:t>
                      </a:r>
                      <a:r>
                        <a:rPr lang="en-US" sz="2400" baseline="0" dirty="0" err="1" smtClean="0">
                          <a:solidFill>
                            <a:srgbClr val="FF0000"/>
                          </a:solidFill>
                          <a:latin typeface="Times New Roman" panose="02020603050405020304" pitchFamily="18" charset="0"/>
                          <a:cs typeface="Times New Roman" panose="02020603050405020304" pitchFamily="18" charset="0"/>
                        </a:rPr>
                        <a:t>hàng</a:t>
                      </a:r>
                      <a:endParaRPr lang="en-US" sz="2400" dirty="0">
                        <a:solidFill>
                          <a:srgbClr val="FF0000"/>
                        </a:solidFill>
                        <a:latin typeface="Times New Roman" panose="02020603050405020304" pitchFamily="18" charset="0"/>
                        <a:cs typeface="Times New Roman" panose="02020603050405020304" pitchFamily="18" charset="0"/>
                      </a:endParaRPr>
                    </a:p>
                  </a:txBody>
                  <a:tcPr/>
                </a:tc>
                <a:extLst>
                  <a:ext uri="{0D108BD9-81ED-4DB2-BD59-A6C34878D82A}">
                    <a16:rowId xmlns:a16="http://schemas.microsoft.com/office/drawing/2014/main" val="10000"/>
                  </a:ext>
                </a:extLst>
              </a:tr>
              <a:tr h="370840">
                <a:tc>
                  <a:txBody>
                    <a:bodyPr/>
                    <a:lstStyle/>
                    <a:p>
                      <a:r>
                        <a:rPr lang="en-US" sz="2400" b="1" dirty="0" err="1" smtClean="0">
                          <a:latin typeface="Times New Roman" panose="02020603050405020304" pitchFamily="18" charset="0"/>
                          <a:cs typeface="Times New Roman" panose="02020603050405020304" pitchFamily="18" charset="0"/>
                        </a:rPr>
                        <a:t>Cỡ</a:t>
                      </a:r>
                      <a:r>
                        <a:rPr lang="en-US" sz="2400" b="1" dirty="0" smtClean="0">
                          <a:latin typeface="Times New Roman" panose="02020603050405020304" pitchFamily="18" charset="0"/>
                          <a:cs typeface="Times New Roman" panose="02020603050405020304" pitchFamily="18" charset="0"/>
                        </a:rPr>
                        <a:t> </a:t>
                      </a:r>
                      <a:r>
                        <a:rPr lang="en-US" sz="2400" b="1" dirty="0" err="1" smtClean="0">
                          <a:latin typeface="Times New Roman" panose="02020603050405020304" pitchFamily="18" charset="0"/>
                          <a:cs typeface="Times New Roman" panose="02020603050405020304" pitchFamily="18" charset="0"/>
                        </a:rPr>
                        <a:t>rất</a:t>
                      </a:r>
                      <a:r>
                        <a:rPr lang="en-US" sz="2400" b="1" baseline="0" dirty="0" smtClean="0">
                          <a:latin typeface="Times New Roman" panose="02020603050405020304" pitchFamily="18" charset="0"/>
                          <a:cs typeface="Times New Roman" panose="02020603050405020304" pitchFamily="18" charset="0"/>
                        </a:rPr>
                        <a:t> </a:t>
                      </a:r>
                      <a:r>
                        <a:rPr lang="en-US" sz="2400" b="1" baseline="0" dirty="0" err="1" smtClean="0">
                          <a:latin typeface="Times New Roman" panose="02020603050405020304" pitchFamily="18" charset="0"/>
                          <a:cs typeface="Times New Roman" panose="02020603050405020304" pitchFamily="18" charset="0"/>
                        </a:rPr>
                        <a:t>nhỏ</a:t>
                      </a:r>
                      <a:endParaRPr lang="en-US" sz="2400" b="1" dirty="0">
                        <a:latin typeface="Times New Roman" panose="02020603050405020304" pitchFamily="18" charset="0"/>
                        <a:cs typeface="Times New Roman" panose="02020603050405020304" pitchFamily="18" charset="0"/>
                      </a:endParaRPr>
                    </a:p>
                  </a:txBody>
                  <a:tcPr/>
                </a:tc>
                <a:tc>
                  <a:txBody>
                    <a:bodyPr/>
                    <a:lstStyle/>
                    <a:p>
                      <a:r>
                        <a:rPr lang="en-US" sz="2400" b="0" dirty="0" smtClean="0">
                          <a:latin typeface="Times New Roman" panose="02020603050405020304" pitchFamily="18" charset="0"/>
                          <a:cs typeface="Times New Roman" panose="02020603050405020304" pitchFamily="18" charset="0"/>
                        </a:rPr>
                        <a:t>-</a:t>
                      </a:r>
                      <a:endParaRPr lang="en-US" sz="2400" b="0" dirty="0">
                        <a:latin typeface="Times New Roman" panose="02020603050405020304" pitchFamily="18" charset="0"/>
                        <a:cs typeface="Times New Roman" panose="02020603050405020304" pitchFamily="18" charset="0"/>
                      </a:endParaRPr>
                    </a:p>
                  </a:txBody>
                  <a:tcPr/>
                </a:tc>
                <a:tc>
                  <a:txBody>
                    <a:bodyPr/>
                    <a:lstStyle/>
                    <a:p>
                      <a:r>
                        <a:rPr lang="en-US" sz="2400" b="0" dirty="0" smtClean="0">
                          <a:latin typeface="Times New Roman" panose="02020603050405020304" pitchFamily="18" charset="0"/>
                          <a:cs typeface="Times New Roman" panose="02020603050405020304" pitchFamily="18" charset="0"/>
                        </a:rPr>
                        <a:t>&lt; 0.75 </a:t>
                      </a:r>
                      <a:r>
                        <a:rPr lang="en-US" sz="2400" b="0" dirty="0" err="1" smtClean="0">
                          <a:latin typeface="Times New Roman" panose="02020603050405020304" pitchFamily="18" charset="0"/>
                          <a:cs typeface="Times New Roman" panose="02020603050405020304" pitchFamily="18" charset="0"/>
                        </a:rPr>
                        <a:t>tấn</a:t>
                      </a:r>
                      <a:endParaRPr lang="en-US" sz="2400" b="0" dirty="0">
                        <a:latin typeface="Times New Roman" panose="02020603050405020304" pitchFamily="18" charset="0"/>
                        <a:cs typeface="Times New Roman" panose="02020603050405020304" pitchFamily="18" charset="0"/>
                      </a:endParaRPr>
                    </a:p>
                  </a:txBody>
                  <a:tcPr/>
                </a:tc>
                <a:tc rowSpan="5">
                  <a:txBody>
                    <a:bodyPr/>
                    <a:lstStyle/>
                    <a:p>
                      <a:pPr marL="0" marR="0" indent="0" algn="l" defTabSz="914400" rtl="0" eaLnBrk="1" fontAlgn="auto" latinLnBrk="0" hangingPunct="1">
                        <a:lnSpc>
                          <a:spcPct val="100000"/>
                        </a:lnSpc>
                        <a:spcBef>
                          <a:spcPts val="0"/>
                        </a:spcBef>
                        <a:spcAft>
                          <a:spcPts val="0"/>
                        </a:spcAft>
                        <a:buClrTx/>
                        <a:buSzTx/>
                        <a:buFontTx/>
                        <a:buNone/>
                        <a:tabLst/>
                        <a:defRPr/>
                      </a:pPr>
                      <a:r>
                        <a:rPr lang="en-US" sz="2400" baseline="0" dirty="0" err="1" smtClean="0">
                          <a:solidFill>
                            <a:schemeClr val="tx1"/>
                          </a:solidFill>
                          <a:latin typeface="Times New Roman" panose="02020603050405020304" pitchFamily="18" charset="0"/>
                          <a:cs typeface="Times New Roman" panose="02020603050405020304" pitchFamily="18" charset="0"/>
                        </a:rPr>
                        <a:t>Ôtô</a:t>
                      </a:r>
                      <a:r>
                        <a:rPr lang="en-US" sz="2400" baseline="0" dirty="0" smtClean="0">
                          <a:solidFill>
                            <a:schemeClr val="tx1"/>
                          </a:solidFill>
                          <a:latin typeface="Times New Roman" panose="02020603050405020304" pitchFamily="18" charset="0"/>
                          <a:cs typeface="Times New Roman" panose="02020603050405020304" pitchFamily="18" charset="0"/>
                        </a:rPr>
                        <a:t> ben (</a:t>
                      </a:r>
                      <a:r>
                        <a:rPr lang="en-US" sz="2400" baseline="0" dirty="0" err="1" smtClean="0">
                          <a:solidFill>
                            <a:schemeClr val="tx1"/>
                          </a:solidFill>
                          <a:latin typeface="Times New Roman" panose="02020603050405020304" pitchFamily="18" charset="0"/>
                          <a:cs typeface="Times New Roman" panose="02020603050405020304" pitchFamily="18" charset="0"/>
                        </a:rPr>
                        <a:t>tự</a:t>
                      </a:r>
                      <a:r>
                        <a:rPr lang="en-US" sz="2400" baseline="0" dirty="0" smtClean="0">
                          <a:solidFill>
                            <a:schemeClr val="tx1"/>
                          </a:solidFill>
                          <a:latin typeface="Times New Roman" panose="02020603050405020304" pitchFamily="18" charset="0"/>
                          <a:cs typeface="Times New Roman" panose="02020603050405020304" pitchFamily="18" charset="0"/>
                        </a:rPr>
                        <a:t> </a:t>
                      </a:r>
                      <a:r>
                        <a:rPr lang="en-US" sz="2400" baseline="0" dirty="0" err="1" smtClean="0">
                          <a:solidFill>
                            <a:schemeClr val="tx1"/>
                          </a:solidFill>
                          <a:latin typeface="Times New Roman" panose="02020603050405020304" pitchFamily="18" charset="0"/>
                          <a:cs typeface="Times New Roman" panose="02020603050405020304" pitchFamily="18" charset="0"/>
                        </a:rPr>
                        <a:t>đổ</a:t>
                      </a:r>
                      <a:r>
                        <a:rPr lang="en-US" sz="2400" baseline="0" dirty="0" smtClean="0">
                          <a:solidFill>
                            <a:schemeClr val="tx1"/>
                          </a:solidFill>
                          <a:latin typeface="Times New Roman" panose="02020603050405020304" pitchFamily="18" charset="0"/>
                          <a:cs typeface="Times New Roman" panose="02020603050405020304" pitchFamily="18" charset="0"/>
                        </a:rPr>
                        <a:t>), </a:t>
                      </a:r>
                      <a:r>
                        <a:rPr lang="en-US" sz="2400" baseline="0" dirty="0" err="1" smtClean="0">
                          <a:solidFill>
                            <a:schemeClr val="tx1"/>
                          </a:solidFill>
                          <a:latin typeface="Times New Roman" panose="02020603050405020304" pitchFamily="18" charset="0"/>
                          <a:cs typeface="Times New Roman" panose="02020603050405020304" pitchFamily="18" charset="0"/>
                        </a:rPr>
                        <a:t>Ôtô</a:t>
                      </a:r>
                      <a:r>
                        <a:rPr lang="en-US" sz="2400" baseline="0" dirty="0" smtClean="0">
                          <a:solidFill>
                            <a:schemeClr val="tx1"/>
                          </a:solidFill>
                          <a:latin typeface="Times New Roman" panose="02020603050405020304" pitchFamily="18" charset="0"/>
                          <a:cs typeface="Times New Roman" panose="02020603050405020304" pitchFamily="18" charset="0"/>
                        </a:rPr>
                        <a:t> </a:t>
                      </a:r>
                      <a:r>
                        <a:rPr lang="en-US" sz="2400" baseline="0" dirty="0" err="1" smtClean="0">
                          <a:solidFill>
                            <a:schemeClr val="tx1"/>
                          </a:solidFill>
                          <a:latin typeface="Times New Roman" panose="02020603050405020304" pitchFamily="18" charset="0"/>
                          <a:cs typeface="Times New Roman" panose="02020603050405020304" pitchFamily="18" charset="0"/>
                        </a:rPr>
                        <a:t>có</a:t>
                      </a:r>
                      <a:r>
                        <a:rPr lang="en-US" sz="2400" baseline="0" dirty="0" smtClean="0">
                          <a:solidFill>
                            <a:schemeClr val="tx1"/>
                          </a:solidFill>
                          <a:latin typeface="Times New Roman" panose="02020603050405020304" pitchFamily="18" charset="0"/>
                          <a:cs typeface="Times New Roman" panose="02020603050405020304" pitchFamily="18" charset="0"/>
                        </a:rPr>
                        <a:t> </a:t>
                      </a:r>
                      <a:r>
                        <a:rPr lang="en-US" sz="2400" baseline="0" dirty="0" err="1" smtClean="0">
                          <a:solidFill>
                            <a:schemeClr val="tx1"/>
                          </a:solidFill>
                          <a:latin typeface="Times New Roman" panose="02020603050405020304" pitchFamily="18" charset="0"/>
                          <a:cs typeface="Times New Roman" panose="02020603050405020304" pitchFamily="18" charset="0"/>
                        </a:rPr>
                        <a:t>mui</a:t>
                      </a:r>
                      <a:r>
                        <a:rPr lang="en-US" sz="2400" baseline="0" dirty="0" smtClean="0">
                          <a:solidFill>
                            <a:schemeClr val="tx1"/>
                          </a:solidFill>
                          <a:latin typeface="Times New Roman" panose="02020603050405020304" pitchFamily="18" charset="0"/>
                          <a:cs typeface="Times New Roman" panose="02020603050405020304" pitchFamily="18" charset="0"/>
                        </a:rPr>
                        <a:t> </a:t>
                      </a:r>
                      <a:r>
                        <a:rPr lang="en-US" sz="2400" baseline="0" dirty="0" err="1" smtClean="0">
                          <a:solidFill>
                            <a:schemeClr val="tx1"/>
                          </a:solidFill>
                          <a:latin typeface="Times New Roman" panose="02020603050405020304" pitchFamily="18" charset="0"/>
                          <a:cs typeface="Times New Roman" panose="02020603050405020304" pitchFamily="18" charset="0"/>
                        </a:rPr>
                        <a:t>kín</a:t>
                      </a:r>
                      <a:r>
                        <a:rPr lang="en-US" sz="2400" baseline="0" dirty="0" smtClean="0">
                          <a:solidFill>
                            <a:schemeClr val="tx1"/>
                          </a:solidFill>
                          <a:latin typeface="Times New Roman" panose="02020603050405020304" pitchFamily="18" charset="0"/>
                          <a:cs typeface="Times New Roman" panose="02020603050405020304" pitchFamily="18" charset="0"/>
                        </a:rPr>
                        <a:t>, </a:t>
                      </a:r>
                      <a:r>
                        <a:rPr lang="en-US" sz="2400" baseline="0" dirty="0" err="1" smtClean="0">
                          <a:solidFill>
                            <a:schemeClr val="tx1"/>
                          </a:solidFill>
                          <a:latin typeface="Times New Roman" panose="02020603050405020304" pitchFamily="18" charset="0"/>
                          <a:cs typeface="Times New Roman" panose="02020603050405020304" pitchFamily="18" charset="0"/>
                        </a:rPr>
                        <a:t>Ôtô</a:t>
                      </a:r>
                      <a:r>
                        <a:rPr lang="en-US" sz="2400" baseline="0" dirty="0" smtClean="0">
                          <a:solidFill>
                            <a:schemeClr val="tx1"/>
                          </a:solidFill>
                          <a:latin typeface="Times New Roman" panose="02020603050405020304" pitchFamily="18" charset="0"/>
                          <a:cs typeface="Times New Roman" panose="02020603050405020304" pitchFamily="18" charset="0"/>
                        </a:rPr>
                        <a:t> </a:t>
                      </a:r>
                      <a:r>
                        <a:rPr lang="en-US" sz="2400" baseline="0" dirty="0" err="1" smtClean="0">
                          <a:solidFill>
                            <a:schemeClr val="tx1"/>
                          </a:solidFill>
                          <a:latin typeface="Times New Roman" panose="02020603050405020304" pitchFamily="18" charset="0"/>
                          <a:cs typeface="Times New Roman" panose="02020603050405020304" pitchFamily="18" charset="0"/>
                        </a:rPr>
                        <a:t>chở</a:t>
                      </a:r>
                      <a:r>
                        <a:rPr lang="en-US" sz="2400" baseline="0" dirty="0" smtClean="0">
                          <a:solidFill>
                            <a:schemeClr val="tx1"/>
                          </a:solidFill>
                          <a:latin typeface="Times New Roman" panose="02020603050405020304" pitchFamily="18" charset="0"/>
                          <a:cs typeface="Times New Roman" panose="02020603050405020304" pitchFamily="18" charset="0"/>
                        </a:rPr>
                        <a:t> </a:t>
                      </a:r>
                      <a:r>
                        <a:rPr lang="en-US" sz="2400" baseline="0" dirty="0" err="1" smtClean="0">
                          <a:solidFill>
                            <a:schemeClr val="tx1"/>
                          </a:solidFill>
                          <a:latin typeface="Times New Roman" panose="02020603050405020304" pitchFamily="18" charset="0"/>
                          <a:cs typeface="Times New Roman" panose="02020603050405020304" pitchFamily="18" charset="0"/>
                        </a:rPr>
                        <a:t>súc</a:t>
                      </a:r>
                      <a:r>
                        <a:rPr lang="en-US" sz="2400" baseline="0" dirty="0" smtClean="0">
                          <a:solidFill>
                            <a:schemeClr val="tx1"/>
                          </a:solidFill>
                          <a:latin typeface="Times New Roman" panose="02020603050405020304" pitchFamily="18" charset="0"/>
                          <a:cs typeface="Times New Roman" panose="02020603050405020304" pitchFamily="18" charset="0"/>
                        </a:rPr>
                        <a:t> </a:t>
                      </a:r>
                      <a:r>
                        <a:rPr lang="en-US" sz="2400" baseline="0" dirty="0" err="1" smtClean="0">
                          <a:solidFill>
                            <a:schemeClr val="tx1"/>
                          </a:solidFill>
                          <a:latin typeface="Times New Roman" panose="02020603050405020304" pitchFamily="18" charset="0"/>
                          <a:cs typeface="Times New Roman" panose="02020603050405020304" pitchFamily="18" charset="0"/>
                        </a:rPr>
                        <a:t>vật</a:t>
                      </a:r>
                      <a:endParaRPr lang="en-US" sz="2400" dirty="0" smtClean="0">
                        <a:solidFill>
                          <a:schemeClr val="tx1"/>
                        </a:solidFill>
                        <a:latin typeface="Times New Roman" panose="02020603050405020304" pitchFamily="18" charset="0"/>
                        <a:cs typeface="Times New Roman" panose="02020603050405020304" pitchFamily="18" charset="0"/>
                      </a:endParaRPr>
                    </a:p>
                    <a:p>
                      <a:pPr marL="0" marR="0" indent="0" algn="l" defTabSz="914400" rtl="0" eaLnBrk="1" fontAlgn="auto" latinLnBrk="0" hangingPunct="1">
                        <a:lnSpc>
                          <a:spcPct val="100000"/>
                        </a:lnSpc>
                        <a:spcBef>
                          <a:spcPts val="0"/>
                        </a:spcBef>
                        <a:spcAft>
                          <a:spcPts val="0"/>
                        </a:spcAft>
                        <a:buClrTx/>
                        <a:buSzTx/>
                        <a:buFontTx/>
                        <a:buNone/>
                        <a:tabLst/>
                        <a:defRPr/>
                      </a:pPr>
                      <a:r>
                        <a:rPr lang="en-US" sz="2400" baseline="0" dirty="0" err="1" smtClean="0">
                          <a:solidFill>
                            <a:schemeClr val="tx1"/>
                          </a:solidFill>
                          <a:latin typeface="Times New Roman" panose="02020603050405020304" pitchFamily="18" charset="0"/>
                          <a:cs typeface="Times New Roman" panose="02020603050405020304" pitchFamily="18" charset="0"/>
                        </a:rPr>
                        <a:t>Ôtô</a:t>
                      </a:r>
                      <a:r>
                        <a:rPr lang="en-US" sz="2400" baseline="0" dirty="0" smtClean="0">
                          <a:solidFill>
                            <a:schemeClr val="tx1"/>
                          </a:solidFill>
                          <a:latin typeface="Times New Roman" panose="02020603050405020304" pitchFamily="18" charset="0"/>
                          <a:cs typeface="Times New Roman" panose="02020603050405020304" pitchFamily="18" charset="0"/>
                        </a:rPr>
                        <a:t> </a:t>
                      </a:r>
                      <a:r>
                        <a:rPr lang="en-US" sz="2400" baseline="0" dirty="0" err="1" smtClean="0">
                          <a:solidFill>
                            <a:schemeClr val="tx1"/>
                          </a:solidFill>
                          <a:latin typeface="Times New Roman" panose="02020603050405020304" pitchFamily="18" charset="0"/>
                          <a:cs typeface="Times New Roman" panose="02020603050405020304" pitchFamily="18" charset="0"/>
                        </a:rPr>
                        <a:t>dùng</a:t>
                      </a:r>
                      <a:r>
                        <a:rPr lang="en-US" sz="2400" baseline="0" dirty="0" smtClean="0">
                          <a:solidFill>
                            <a:schemeClr val="tx1"/>
                          </a:solidFill>
                          <a:latin typeface="Times New Roman" panose="02020603050405020304" pitchFamily="18" charset="0"/>
                          <a:cs typeface="Times New Roman" panose="02020603050405020304" pitchFamily="18" charset="0"/>
                        </a:rPr>
                        <a:t> </a:t>
                      </a:r>
                      <a:r>
                        <a:rPr lang="en-US" sz="2400" baseline="0" dirty="0" err="1" smtClean="0">
                          <a:solidFill>
                            <a:schemeClr val="tx1"/>
                          </a:solidFill>
                          <a:latin typeface="Times New Roman" panose="02020603050405020304" pitchFamily="18" charset="0"/>
                          <a:cs typeface="Times New Roman" panose="02020603050405020304" pitchFamily="18" charset="0"/>
                        </a:rPr>
                        <a:t>chở</a:t>
                      </a:r>
                      <a:r>
                        <a:rPr lang="en-US" sz="2400" baseline="0" dirty="0" smtClean="0">
                          <a:solidFill>
                            <a:schemeClr val="tx1"/>
                          </a:solidFill>
                          <a:latin typeface="Times New Roman" panose="02020603050405020304" pitchFamily="18" charset="0"/>
                          <a:cs typeface="Times New Roman" panose="02020603050405020304" pitchFamily="18" charset="0"/>
                        </a:rPr>
                        <a:t>  </a:t>
                      </a:r>
                      <a:r>
                        <a:rPr lang="en-US" sz="2400" baseline="0" dirty="0" err="1" smtClean="0">
                          <a:solidFill>
                            <a:schemeClr val="tx1"/>
                          </a:solidFill>
                          <a:latin typeface="Times New Roman" panose="02020603050405020304" pitchFamily="18" charset="0"/>
                          <a:cs typeface="Times New Roman" panose="02020603050405020304" pitchFamily="18" charset="0"/>
                        </a:rPr>
                        <a:t>ôtô</a:t>
                      </a:r>
                      <a:r>
                        <a:rPr lang="en-US" sz="2400" baseline="0" dirty="0" smtClean="0">
                          <a:solidFill>
                            <a:schemeClr val="tx1"/>
                          </a:solidFill>
                          <a:latin typeface="Times New Roman" panose="02020603050405020304" pitchFamily="18" charset="0"/>
                          <a:cs typeface="Times New Roman" panose="02020603050405020304" pitchFamily="18" charset="0"/>
                        </a:rPr>
                        <a:t>, </a:t>
                      </a:r>
                      <a:r>
                        <a:rPr lang="en-US" sz="2400" baseline="0" dirty="0" err="1" smtClean="0">
                          <a:solidFill>
                            <a:schemeClr val="tx1"/>
                          </a:solidFill>
                          <a:latin typeface="Times New Roman" panose="02020603050405020304" pitchFamily="18" charset="0"/>
                          <a:cs typeface="Times New Roman" panose="02020603050405020304" pitchFamily="18" charset="0"/>
                        </a:rPr>
                        <a:t>Ôtô</a:t>
                      </a:r>
                      <a:r>
                        <a:rPr lang="en-US" sz="2400" baseline="0" dirty="0" smtClean="0">
                          <a:solidFill>
                            <a:schemeClr val="tx1"/>
                          </a:solidFill>
                          <a:latin typeface="Times New Roman" panose="02020603050405020304" pitchFamily="18" charset="0"/>
                          <a:cs typeface="Times New Roman" panose="02020603050405020304" pitchFamily="18" charset="0"/>
                        </a:rPr>
                        <a:t> </a:t>
                      </a:r>
                      <a:r>
                        <a:rPr lang="en-US" sz="2400" baseline="0" dirty="0" err="1" smtClean="0">
                          <a:solidFill>
                            <a:schemeClr val="tx1"/>
                          </a:solidFill>
                          <a:latin typeface="Times New Roman" panose="02020603050405020304" pitchFamily="18" charset="0"/>
                          <a:cs typeface="Times New Roman" panose="02020603050405020304" pitchFamily="18" charset="0"/>
                        </a:rPr>
                        <a:t>bồn</a:t>
                      </a:r>
                      <a:endParaRPr lang="en-US" sz="2400" dirty="0" smtClean="0">
                        <a:solidFill>
                          <a:schemeClr val="tx1"/>
                        </a:solidFill>
                        <a:latin typeface="Times New Roman" panose="02020603050405020304" pitchFamily="18" charset="0"/>
                        <a:cs typeface="Times New Roman" panose="02020603050405020304" pitchFamily="18" charset="0"/>
                      </a:endParaRPr>
                    </a:p>
                    <a:p>
                      <a:pPr marL="0" marR="0" indent="0" algn="l" defTabSz="914400" rtl="0" eaLnBrk="1" fontAlgn="auto" latinLnBrk="0" hangingPunct="1">
                        <a:lnSpc>
                          <a:spcPct val="100000"/>
                        </a:lnSpc>
                        <a:spcBef>
                          <a:spcPts val="0"/>
                        </a:spcBef>
                        <a:spcAft>
                          <a:spcPts val="0"/>
                        </a:spcAft>
                        <a:buClrTx/>
                        <a:buSzTx/>
                        <a:buFontTx/>
                        <a:buNone/>
                        <a:tabLst/>
                        <a:defRPr/>
                      </a:pPr>
                      <a:endParaRPr lang="en-US" sz="2400" dirty="0" smtClean="0">
                        <a:solidFill>
                          <a:schemeClr val="tx1"/>
                        </a:solidFill>
                        <a:latin typeface="Times New Roman" panose="02020603050405020304" pitchFamily="18" charset="0"/>
                        <a:cs typeface="Times New Roman" panose="02020603050405020304" pitchFamily="18" charset="0"/>
                      </a:endParaRPr>
                    </a:p>
                    <a:p>
                      <a:pPr marL="0" marR="0" indent="0" algn="l" defTabSz="914400" rtl="0" eaLnBrk="1" fontAlgn="auto" latinLnBrk="0" hangingPunct="1">
                        <a:lnSpc>
                          <a:spcPct val="100000"/>
                        </a:lnSpc>
                        <a:spcBef>
                          <a:spcPts val="0"/>
                        </a:spcBef>
                        <a:spcAft>
                          <a:spcPts val="0"/>
                        </a:spcAft>
                        <a:buClrTx/>
                        <a:buSzTx/>
                        <a:buFontTx/>
                        <a:buNone/>
                        <a:tabLst/>
                        <a:defRPr/>
                      </a:pPr>
                      <a:endParaRPr lang="en-US" sz="2400" dirty="0" smtClean="0">
                        <a:solidFill>
                          <a:schemeClr val="tx1"/>
                        </a:solidFill>
                        <a:latin typeface="Times New Roman" panose="02020603050405020304" pitchFamily="18" charset="0"/>
                        <a:cs typeface="Times New Roman" panose="02020603050405020304" pitchFamily="18" charset="0"/>
                      </a:endParaRPr>
                    </a:p>
                    <a:p>
                      <a:endParaRPr lang="en-US" sz="2400" dirty="0">
                        <a:solidFill>
                          <a:schemeClr val="tx1"/>
                        </a:solidFill>
                        <a:latin typeface="Times New Roman" panose="02020603050405020304" pitchFamily="18" charset="0"/>
                        <a:cs typeface="Times New Roman" panose="02020603050405020304" pitchFamily="18" charset="0"/>
                      </a:endParaRPr>
                    </a:p>
                  </a:txBody>
                  <a:tcPr/>
                </a:tc>
                <a:extLst>
                  <a:ext uri="{0D108BD9-81ED-4DB2-BD59-A6C34878D82A}">
                    <a16:rowId xmlns:a16="http://schemas.microsoft.com/office/drawing/2014/main" val="10001"/>
                  </a:ext>
                </a:extLst>
              </a:tr>
              <a:tr h="370840">
                <a:tc>
                  <a:txBody>
                    <a:bodyPr/>
                    <a:lstStyle/>
                    <a:p>
                      <a:r>
                        <a:rPr lang="en-US" sz="2400" b="1" dirty="0" err="1" smtClean="0">
                          <a:latin typeface="Times New Roman" panose="02020603050405020304" pitchFamily="18" charset="0"/>
                          <a:cs typeface="Times New Roman" panose="02020603050405020304" pitchFamily="18" charset="0"/>
                        </a:rPr>
                        <a:t>Cỡ</a:t>
                      </a:r>
                      <a:r>
                        <a:rPr lang="en-US" sz="2400" b="1" dirty="0" smtClean="0">
                          <a:latin typeface="Times New Roman" panose="02020603050405020304" pitchFamily="18" charset="0"/>
                          <a:cs typeface="Times New Roman" panose="02020603050405020304" pitchFamily="18" charset="0"/>
                        </a:rPr>
                        <a:t> </a:t>
                      </a:r>
                      <a:r>
                        <a:rPr lang="en-US" sz="2400" b="1" dirty="0" err="1" smtClean="0">
                          <a:latin typeface="Times New Roman" panose="02020603050405020304" pitchFamily="18" charset="0"/>
                          <a:cs typeface="Times New Roman" panose="02020603050405020304" pitchFamily="18" charset="0"/>
                        </a:rPr>
                        <a:t>nhỏ</a:t>
                      </a:r>
                      <a:endParaRPr lang="en-US" sz="2400" b="1" dirty="0">
                        <a:latin typeface="Times New Roman" panose="02020603050405020304" pitchFamily="18" charset="0"/>
                        <a:cs typeface="Times New Roman" panose="02020603050405020304" pitchFamily="18" charset="0"/>
                      </a:endParaRPr>
                    </a:p>
                  </a:txBody>
                  <a:tcPr/>
                </a:tc>
                <a:tc>
                  <a:txBody>
                    <a:bodyPr/>
                    <a:lstStyle/>
                    <a:p>
                      <a:r>
                        <a:rPr lang="en-US" sz="2400" b="0" dirty="0" smtClean="0">
                          <a:latin typeface="Times New Roman" panose="02020603050405020304" pitchFamily="18" charset="0"/>
                          <a:cs typeface="Times New Roman" panose="02020603050405020304" pitchFamily="18" charset="0"/>
                        </a:rPr>
                        <a:t>&lt; 25   </a:t>
                      </a:r>
                      <a:r>
                        <a:rPr lang="en-US" sz="2400" b="0" dirty="0" err="1" smtClean="0">
                          <a:latin typeface="Times New Roman" panose="02020603050405020304" pitchFamily="18" charset="0"/>
                          <a:cs typeface="Times New Roman" panose="02020603050405020304" pitchFamily="18" charset="0"/>
                        </a:rPr>
                        <a:t>người</a:t>
                      </a:r>
                      <a:endParaRPr lang="en-US" sz="2400" b="0" dirty="0">
                        <a:latin typeface="Times New Roman" panose="02020603050405020304" pitchFamily="18" charset="0"/>
                        <a:cs typeface="Times New Roman" panose="02020603050405020304" pitchFamily="18" charset="0"/>
                      </a:endParaRPr>
                    </a:p>
                  </a:txBody>
                  <a:tcPr/>
                </a:tc>
                <a:tc>
                  <a:txBody>
                    <a:bodyPr/>
                    <a:lstStyle/>
                    <a:p>
                      <a:r>
                        <a:rPr lang="en-US" sz="2400" b="0" dirty="0" smtClean="0">
                          <a:latin typeface="Times New Roman" panose="02020603050405020304" pitchFamily="18" charset="0"/>
                          <a:cs typeface="Times New Roman" panose="02020603050405020304" pitchFamily="18" charset="0"/>
                        </a:rPr>
                        <a:t>0.75-2 </a:t>
                      </a:r>
                      <a:r>
                        <a:rPr lang="en-US" sz="2400" b="0" dirty="0" err="1" smtClean="0">
                          <a:latin typeface="Times New Roman" panose="02020603050405020304" pitchFamily="18" charset="0"/>
                          <a:cs typeface="Times New Roman" panose="02020603050405020304" pitchFamily="18" charset="0"/>
                        </a:rPr>
                        <a:t>tấn</a:t>
                      </a:r>
                      <a:endParaRPr lang="en-US" sz="2400" b="0" dirty="0">
                        <a:latin typeface="Times New Roman" panose="02020603050405020304" pitchFamily="18" charset="0"/>
                        <a:cs typeface="Times New Roman" panose="02020603050405020304" pitchFamily="18" charset="0"/>
                      </a:endParaRPr>
                    </a:p>
                  </a:txBody>
                  <a:tcPr/>
                </a:tc>
                <a:tc vMerge="1">
                  <a:txBody>
                    <a:bodyPr/>
                    <a:lstStyle/>
                    <a:p>
                      <a:pPr marL="0" marR="0" indent="0" algn="l" defTabSz="914400" rtl="0" eaLnBrk="1" fontAlgn="auto" latinLnBrk="0" hangingPunct="1">
                        <a:lnSpc>
                          <a:spcPct val="100000"/>
                        </a:lnSpc>
                        <a:spcBef>
                          <a:spcPts val="0"/>
                        </a:spcBef>
                        <a:spcAft>
                          <a:spcPts val="0"/>
                        </a:spcAft>
                        <a:buClrTx/>
                        <a:buSzTx/>
                        <a:buFontTx/>
                        <a:buNone/>
                        <a:tabLst/>
                        <a:defRPr/>
                      </a:pPr>
                      <a:endParaRPr lang="en-US" sz="2400" dirty="0" smtClean="0">
                        <a:solidFill>
                          <a:schemeClr val="tx1"/>
                        </a:solidFill>
                      </a:endParaRPr>
                    </a:p>
                  </a:txBody>
                  <a:tcPr/>
                </a:tc>
                <a:extLst>
                  <a:ext uri="{0D108BD9-81ED-4DB2-BD59-A6C34878D82A}">
                    <a16:rowId xmlns:a16="http://schemas.microsoft.com/office/drawing/2014/main" val="10002"/>
                  </a:ext>
                </a:extLst>
              </a:tr>
              <a:tr h="759930">
                <a:tc>
                  <a:txBody>
                    <a:bodyPr/>
                    <a:lstStyle/>
                    <a:p>
                      <a:r>
                        <a:rPr lang="en-US" sz="2400" b="1" dirty="0" err="1" smtClean="0">
                          <a:latin typeface="Times New Roman" panose="02020603050405020304" pitchFamily="18" charset="0"/>
                          <a:cs typeface="Times New Roman" panose="02020603050405020304" pitchFamily="18" charset="0"/>
                        </a:rPr>
                        <a:t>Cỡ</a:t>
                      </a:r>
                      <a:r>
                        <a:rPr lang="en-US" sz="2400" b="1" baseline="0" dirty="0" smtClean="0">
                          <a:latin typeface="Times New Roman" panose="02020603050405020304" pitchFamily="18" charset="0"/>
                          <a:cs typeface="Times New Roman" panose="02020603050405020304" pitchFamily="18" charset="0"/>
                        </a:rPr>
                        <a:t> </a:t>
                      </a:r>
                      <a:r>
                        <a:rPr lang="en-US" sz="2400" b="1" baseline="0" dirty="0" err="1" smtClean="0">
                          <a:latin typeface="Times New Roman" panose="02020603050405020304" pitchFamily="18" charset="0"/>
                          <a:cs typeface="Times New Roman" panose="02020603050405020304" pitchFamily="18" charset="0"/>
                        </a:rPr>
                        <a:t>trung</a:t>
                      </a:r>
                      <a:r>
                        <a:rPr lang="en-US" sz="2400" b="1" baseline="0" dirty="0" smtClean="0">
                          <a:latin typeface="Times New Roman" panose="02020603050405020304" pitchFamily="18" charset="0"/>
                          <a:cs typeface="Times New Roman" panose="02020603050405020304" pitchFamily="18" charset="0"/>
                        </a:rPr>
                        <a:t> </a:t>
                      </a:r>
                      <a:r>
                        <a:rPr lang="en-US" sz="2400" b="1" baseline="0" dirty="0" err="1" smtClean="0">
                          <a:latin typeface="Times New Roman" panose="02020603050405020304" pitchFamily="18" charset="0"/>
                          <a:cs typeface="Times New Roman" panose="02020603050405020304" pitchFamily="18" charset="0"/>
                        </a:rPr>
                        <a:t>bình</a:t>
                      </a:r>
                      <a:endParaRPr lang="en-US" sz="2400" b="1" dirty="0">
                        <a:latin typeface="Times New Roman" panose="02020603050405020304" pitchFamily="18" charset="0"/>
                        <a:cs typeface="Times New Roman" panose="02020603050405020304" pitchFamily="18" charset="0"/>
                      </a:endParaRPr>
                    </a:p>
                  </a:txBody>
                  <a:tcPr/>
                </a:tc>
                <a:tc>
                  <a:txBody>
                    <a:bodyPr/>
                    <a:lstStyle/>
                    <a:p>
                      <a:r>
                        <a:rPr lang="en-US" sz="2400" b="0" dirty="0" smtClean="0">
                          <a:latin typeface="Times New Roman" panose="02020603050405020304" pitchFamily="18" charset="0"/>
                          <a:cs typeface="Times New Roman" panose="02020603050405020304" pitchFamily="18" charset="0"/>
                        </a:rPr>
                        <a:t>25-45 </a:t>
                      </a:r>
                      <a:r>
                        <a:rPr lang="en-US" sz="2400" b="0" dirty="0" err="1" smtClean="0">
                          <a:latin typeface="Times New Roman" panose="02020603050405020304" pitchFamily="18" charset="0"/>
                          <a:cs typeface="Times New Roman" panose="02020603050405020304" pitchFamily="18" charset="0"/>
                        </a:rPr>
                        <a:t>người</a:t>
                      </a:r>
                      <a:endParaRPr lang="en-US" sz="2400" b="0" dirty="0">
                        <a:latin typeface="Times New Roman" panose="02020603050405020304" pitchFamily="18" charset="0"/>
                        <a:cs typeface="Times New Roman" panose="02020603050405020304" pitchFamily="18" charset="0"/>
                      </a:endParaRPr>
                    </a:p>
                  </a:txBody>
                  <a:tcPr/>
                </a:tc>
                <a:tc>
                  <a:txBody>
                    <a:bodyPr/>
                    <a:lstStyle/>
                    <a:p>
                      <a:r>
                        <a:rPr lang="en-US" sz="2400" b="0" dirty="0" smtClean="0">
                          <a:latin typeface="Times New Roman" panose="02020603050405020304" pitchFamily="18" charset="0"/>
                          <a:cs typeface="Times New Roman" panose="02020603050405020304" pitchFamily="18" charset="0"/>
                        </a:rPr>
                        <a:t>2-5      </a:t>
                      </a:r>
                      <a:r>
                        <a:rPr lang="en-US" sz="2400" b="0" dirty="0" err="1" smtClean="0">
                          <a:latin typeface="Times New Roman" panose="02020603050405020304" pitchFamily="18" charset="0"/>
                          <a:cs typeface="Times New Roman" panose="02020603050405020304" pitchFamily="18" charset="0"/>
                        </a:rPr>
                        <a:t>tấn</a:t>
                      </a:r>
                      <a:endParaRPr lang="en-US" sz="2400" b="0" dirty="0">
                        <a:latin typeface="Times New Roman" panose="02020603050405020304" pitchFamily="18" charset="0"/>
                        <a:cs typeface="Times New Roman" panose="02020603050405020304" pitchFamily="18" charset="0"/>
                      </a:endParaRPr>
                    </a:p>
                  </a:txBody>
                  <a:tcPr/>
                </a:tc>
                <a:tc vMerge="1">
                  <a:txBody>
                    <a:bodyPr/>
                    <a:lstStyle/>
                    <a:p>
                      <a:pPr marL="0" marR="0" indent="0" algn="l" defTabSz="914400" rtl="0" eaLnBrk="1" fontAlgn="auto" latinLnBrk="0" hangingPunct="1">
                        <a:lnSpc>
                          <a:spcPct val="100000"/>
                        </a:lnSpc>
                        <a:spcBef>
                          <a:spcPts val="0"/>
                        </a:spcBef>
                        <a:spcAft>
                          <a:spcPts val="0"/>
                        </a:spcAft>
                        <a:buClrTx/>
                        <a:buSzTx/>
                        <a:buFontTx/>
                        <a:buNone/>
                        <a:tabLst/>
                        <a:defRPr/>
                      </a:pPr>
                      <a:endParaRPr lang="en-US" sz="2400" dirty="0" smtClean="0">
                        <a:solidFill>
                          <a:schemeClr val="tx1"/>
                        </a:solidFill>
                      </a:endParaRPr>
                    </a:p>
                  </a:txBody>
                  <a:tcPr/>
                </a:tc>
                <a:extLst>
                  <a:ext uri="{0D108BD9-81ED-4DB2-BD59-A6C34878D82A}">
                    <a16:rowId xmlns:a16="http://schemas.microsoft.com/office/drawing/2014/main" val="10003"/>
                  </a:ext>
                </a:extLst>
              </a:tr>
              <a:tr h="370840">
                <a:tc>
                  <a:txBody>
                    <a:bodyPr/>
                    <a:lstStyle/>
                    <a:p>
                      <a:r>
                        <a:rPr lang="en-US" sz="2400" b="1" dirty="0" err="1" smtClean="0">
                          <a:latin typeface="Times New Roman" panose="02020603050405020304" pitchFamily="18" charset="0"/>
                          <a:cs typeface="Times New Roman" panose="02020603050405020304" pitchFamily="18" charset="0"/>
                        </a:rPr>
                        <a:t>Cớ</a:t>
                      </a:r>
                      <a:r>
                        <a:rPr lang="en-US" sz="2400" b="1" dirty="0" smtClean="0">
                          <a:latin typeface="Times New Roman" panose="02020603050405020304" pitchFamily="18" charset="0"/>
                          <a:cs typeface="Times New Roman" panose="02020603050405020304" pitchFamily="18" charset="0"/>
                        </a:rPr>
                        <a:t> </a:t>
                      </a:r>
                      <a:r>
                        <a:rPr lang="en-US" sz="2400" b="1" dirty="0" err="1" smtClean="0">
                          <a:latin typeface="Times New Roman" panose="02020603050405020304" pitchFamily="18" charset="0"/>
                          <a:cs typeface="Times New Roman" panose="02020603050405020304" pitchFamily="18" charset="0"/>
                        </a:rPr>
                        <a:t>lớn</a:t>
                      </a:r>
                      <a:r>
                        <a:rPr lang="en-US" sz="2400" b="1" baseline="0" dirty="0" smtClean="0">
                          <a:latin typeface="Times New Roman" panose="02020603050405020304" pitchFamily="18" charset="0"/>
                          <a:cs typeface="Times New Roman" panose="02020603050405020304" pitchFamily="18" charset="0"/>
                        </a:rPr>
                        <a:t> </a:t>
                      </a:r>
                      <a:endParaRPr lang="en-US" sz="2400" b="1" dirty="0">
                        <a:latin typeface="Times New Roman" panose="02020603050405020304" pitchFamily="18" charset="0"/>
                        <a:cs typeface="Times New Roman" panose="02020603050405020304" pitchFamily="18" charset="0"/>
                      </a:endParaRPr>
                    </a:p>
                  </a:txBody>
                  <a:tcPr/>
                </a:tc>
                <a:tc>
                  <a:txBody>
                    <a:bodyPr/>
                    <a:lstStyle/>
                    <a:p>
                      <a:r>
                        <a:rPr lang="en-US" sz="2400" b="0" dirty="0" smtClean="0">
                          <a:latin typeface="Times New Roman" panose="02020603050405020304" pitchFamily="18" charset="0"/>
                          <a:cs typeface="Times New Roman" panose="02020603050405020304" pitchFamily="18" charset="0"/>
                        </a:rPr>
                        <a:t>&gt; 45   </a:t>
                      </a:r>
                      <a:r>
                        <a:rPr lang="en-US" sz="2400" b="0" dirty="0" err="1" smtClean="0">
                          <a:latin typeface="Times New Roman" panose="02020603050405020304" pitchFamily="18" charset="0"/>
                          <a:cs typeface="Times New Roman" panose="02020603050405020304" pitchFamily="18" charset="0"/>
                        </a:rPr>
                        <a:t>người</a:t>
                      </a:r>
                      <a:endParaRPr lang="en-US" sz="2400" b="0" dirty="0">
                        <a:latin typeface="Times New Roman" panose="02020603050405020304" pitchFamily="18" charset="0"/>
                        <a:cs typeface="Times New Roman" panose="02020603050405020304" pitchFamily="18" charset="0"/>
                      </a:endParaRPr>
                    </a:p>
                  </a:txBody>
                  <a:tcPr/>
                </a:tc>
                <a:tc>
                  <a:txBody>
                    <a:bodyPr/>
                    <a:lstStyle/>
                    <a:p>
                      <a:r>
                        <a:rPr lang="en-US" sz="2400" b="0" dirty="0" smtClean="0">
                          <a:latin typeface="Times New Roman" panose="02020603050405020304" pitchFamily="18" charset="0"/>
                          <a:cs typeface="Times New Roman" panose="02020603050405020304" pitchFamily="18" charset="0"/>
                        </a:rPr>
                        <a:t>5-10    </a:t>
                      </a:r>
                      <a:r>
                        <a:rPr lang="en-US" sz="2400" b="0" dirty="0" err="1" smtClean="0">
                          <a:latin typeface="Times New Roman" panose="02020603050405020304" pitchFamily="18" charset="0"/>
                          <a:cs typeface="Times New Roman" panose="02020603050405020304" pitchFamily="18" charset="0"/>
                        </a:rPr>
                        <a:t>tấn</a:t>
                      </a:r>
                      <a:endParaRPr lang="en-US" sz="2400" b="0" dirty="0">
                        <a:latin typeface="Times New Roman" panose="02020603050405020304" pitchFamily="18" charset="0"/>
                        <a:cs typeface="Times New Roman" panose="02020603050405020304" pitchFamily="18" charset="0"/>
                      </a:endParaRPr>
                    </a:p>
                  </a:txBody>
                  <a:tcPr/>
                </a:tc>
                <a:tc vMerge="1">
                  <a:txBody>
                    <a:bodyPr/>
                    <a:lstStyle/>
                    <a:p>
                      <a:pPr marL="0" marR="0" indent="0" algn="l" defTabSz="914400" rtl="0" eaLnBrk="1" fontAlgn="auto" latinLnBrk="0" hangingPunct="1">
                        <a:lnSpc>
                          <a:spcPct val="100000"/>
                        </a:lnSpc>
                        <a:spcBef>
                          <a:spcPts val="0"/>
                        </a:spcBef>
                        <a:spcAft>
                          <a:spcPts val="0"/>
                        </a:spcAft>
                        <a:buClrTx/>
                        <a:buSzTx/>
                        <a:buFontTx/>
                        <a:buNone/>
                        <a:tabLst/>
                        <a:defRPr/>
                      </a:pPr>
                      <a:endParaRPr lang="en-US" sz="2400" dirty="0" smtClean="0">
                        <a:solidFill>
                          <a:schemeClr val="tx1"/>
                        </a:solidFill>
                      </a:endParaRPr>
                    </a:p>
                  </a:txBody>
                  <a:tcPr/>
                </a:tc>
                <a:extLst>
                  <a:ext uri="{0D108BD9-81ED-4DB2-BD59-A6C34878D82A}">
                    <a16:rowId xmlns:a16="http://schemas.microsoft.com/office/drawing/2014/main" val="10004"/>
                  </a:ext>
                </a:extLst>
              </a:tr>
              <a:tr h="182880">
                <a:tc>
                  <a:txBody>
                    <a:bodyPr/>
                    <a:lstStyle/>
                    <a:p>
                      <a:r>
                        <a:rPr lang="en-US" sz="2400" b="1" dirty="0" err="1" smtClean="0">
                          <a:latin typeface="Times New Roman" panose="02020603050405020304" pitchFamily="18" charset="0"/>
                          <a:cs typeface="Times New Roman" panose="02020603050405020304" pitchFamily="18" charset="0"/>
                        </a:rPr>
                        <a:t>Cỡ</a:t>
                      </a:r>
                      <a:r>
                        <a:rPr lang="en-US" sz="2400" b="1" baseline="0" dirty="0" smtClean="0">
                          <a:latin typeface="Times New Roman" panose="02020603050405020304" pitchFamily="18" charset="0"/>
                          <a:cs typeface="Times New Roman" panose="02020603050405020304" pitchFamily="18" charset="0"/>
                        </a:rPr>
                        <a:t> </a:t>
                      </a:r>
                      <a:r>
                        <a:rPr lang="en-US" sz="2400" b="1" baseline="0" dirty="0" err="1" smtClean="0">
                          <a:latin typeface="Times New Roman" panose="02020603050405020304" pitchFamily="18" charset="0"/>
                          <a:cs typeface="Times New Roman" panose="02020603050405020304" pitchFamily="18" charset="0"/>
                        </a:rPr>
                        <a:t>rất</a:t>
                      </a:r>
                      <a:r>
                        <a:rPr lang="en-US" sz="2400" b="1" baseline="0" dirty="0" smtClean="0">
                          <a:latin typeface="Times New Roman" panose="02020603050405020304" pitchFamily="18" charset="0"/>
                          <a:cs typeface="Times New Roman" panose="02020603050405020304" pitchFamily="18" charset="0"/>
                        </a:rPr>
                        <a:t> </a:t>
                      </a:r>
                      <a:r>
                        <a:rPr lang="en-US" sz="2400" b="1" baseline="0" dirty="0" err="1" smtClean="0">
                          <a:latin typeface="Times New Roman" panose="02020603050405020304" pitchFamily="18" charset="0"/>
                          <a:cs typeface="Times New Roman" panose="02020603050405020304" pitchFamily="18" charset="0"/>
                        </a:rPr>
                        <a:t>lớn</a:t>
                      </a:r>
                      <a:endParaRPr lang="en-US" sz="2400" b="1" dirty="0">
                        <a:latin typeface="Times New Roman" panose="02020603050405020304" pitchFamily="18" charset="0"/>
                        <a:cs typeface="Times New Roman" panose="02020603050405020304" pitchFamily="18" charset="0"/>
                      </a:endParaRPr>
                    </a:p>
                  </a:txBody>
                  <a:tcPr/>
                </a:tc>
                <a:tc>
                  <a:txBody>
                    <a:bodyPr/>
                    <a:lstStyle/>
                    <a:p>
                      <a:r>
                        <a:rPr lang="en-US" sz="2400" b="0" dirty="0" smtClean="0">
                          <a:latin typeface="Times New Roman" panose="02020603050405020304" pitchFamily="18" charset="0"/>
                          <a:cs typeface="Times New Roman" panose="02020603050405020304" pitchFamily="18" charset="0"/>
                        </a:rPr>
                        <a:t>-</a:t>
                      </a:r>
                      <a:endParaRPr lang="en-US" sz="2400" b="0" dirty="0">
                        <a:latin typeface="Times New Roman" panose="02020603050405020304" pitchFamily="18" charset="0"/>
                        <a:cs typeface="Times New Roman" panose="02020603050405020304" pitchFamily="18" charset="0"/>
                      </a:endParaRPr>
                    </a:p>
                  </a:txBody>
                  <a:tcPr/>
                </a:tc>
                <a:tc>
                  <a:txBody>
                    <a:bodyPr/>
                    <a:lstStyle/>
                    <a:p>
                      <a:r>
                        <a:rPr lang="en-US" sz="2400" b="0" dirty="0" smtClean="0">
                          <a:latin typeface="Times New Roman" panose="02020603050405020304" pitchFamily="18" charset="0"/>
                          <a:cs typeface="Times New Roman" panose="02020603050405020304" pitchFamily="18" charset="0"/>
                        </a:rPr>
                        <a:t>&gt; 10    </a:t>
                      </a:r>
                      <a:r>
                        <a:rPr lang="en-US" sz="2400" b="0" dirty="0" err="1" smtClean="0">
                          <a:latin typeface="Times New Roman" panose="02020603050405020304" pitchFamily="18" charset="0"/>
                          <a:cs typeface="Times New Roman" panose="02020603050405020304" pitchFamily="18" charset="0"/>
                        </a:rPr>
                        <a:t>tấn</a:t>
                      </a:r>
                      <a:endParaRPr lang="en-US" sz="2400" b="0" dirty="0">
                        <a:latin typeface="Times New Roman" panose="02020603050405020304" pitchFamily="18" charset="0"/>
                        <a:cs typeface="Times New Roman" panose="02020603050405020304" pitchFamily="18" charset="0"/>
                      </a:endParaRPr>
                    </a:p>
                  </a:txBody>
                  <a:tcPr/>
                </a:tc>
                <a:tc vMerge="1">
                  <a:txBody>
                    <a:bodyPr/>
                    <a:lstStyle/>
                    <a:p>
                      <a:pPr marL="0" marR="0" indent="0" algn="l" defTabSz="914400" rtl="0" eaLnBrk="1" fontAlgn="auto" latinLnBrk="0" hangingPunct="1">
                        <a:lnSpc>
                          <a:spcPct val="100000"/>
                        </a:lnSpc>
                        <a:spcBef>
                          <a:spcPts val="0"/>
                        </a:spcBef>
                        <a:spcAft>
                          <a:spcPts val="0"/>
                        </a:spcAft>
                        <a:buClrTx/>
                        <a:buSzTx/>
                        <a:buFontTx/>
                        <a:buNone/>
                        <a:tabLst/>
                        <a:defRPr/>
                      </a:pPr>
                      <a:endParaRPr lang="en-US" sz="2400" dirty="0" smtClean="0">
                        <a:solidFill>
                          <a:schemeClr val="tx1"/>
                        </a:solidFill>
                      </a:endParaRPr>
                    </a:p>
                  </a:txBody>
                  <a:tcPr/>
                </a:tc>
                <a:extLst>
                  <a:ext uri="{0D108BD9-81ED-4DB2-BD59-A6C34878D82A}">
                    <a16:rowId xmlns:a16="http://schemas.microsoft.com/office/drawing/2014/main" val="10005"/>
                  </a:ext>
                </a:extLst>
              </a:tr>
            </a:tbl>
          </a:graphicData>
        </a:graphic>
      </p:graphicFrame>
      <p:sp>
        <p:nvSpPr>
          <p:cNvPr id="4" name="TextBox 3"/>
          <p:cNvSpPr txBox="1"/>
          <p:nvPr/>
        </p:nvSpPr>
        <p:spPr>
          <a:xfrm>
            <a:off x="0" y="4038600"/>
            <a:ext cx="9131710" cy="830997"/>
          </a:xfrm>
          <a:prstGeom prst="rect">
            <a:avLst/>
          </a:prstGeom>
          <a:noFill/>
        </p:spPr>
        <p:txBody>
          <a:bodyPr wrap="square" rtlCol="0">
            <a:spAutoFit/>
          </a:bodyPr>
          <a:lstStyle/>
          <a:p>
            <a:r>
              <a:rPr lang="en-US" sz="2400" b="1" dirty="0" err="1" smtClean="0">
                <a:latin typeface="Times New Roman" panose="02020603050405020304" pitchFamily="18" charset="0"/>
                <a:cs typeface="Times New Roman" panose="02020603050405020304" pitchFamily="18" charset="0"/>
              </a:rPr>
              <a:t>Tự</a:t>
            </a:r>
            <a:r>
              <a:rPr lang="en-US" sz="2400" b="1" dirty="0" smtClean="0">
                <a:latin typeface="Times New Roman" panose="02020603050405020304" pitchFamily="18" charset="0"/>
                <a:cs typeface="Times New Roman" panose="02020603050405020304" pitchFamily="18" charset="0"/>
              </a:rPr>
              <a:t> </a:t>
            </a:r>
            <a:r>
              <a:rPr lang="en-US" sz="2400" b="1" dirty="0" err="1" smtClean="0">
                <a:latin typeface="Times New Roman" panose="02020603050405020304" pitchFamily="18" charset="0"/>
                <a:cs typeface="Times New Roman" panose="02020603050405020304" pitchFamily="18" charset="0"/>
              </a:rPr>
              <a:t>trọng</a:t>
            </a:r>
            <a:r>
              <a:rPr lang="en-US" sz="2400" b="1" dirty="0" smtClean="0">
                <a:latin typeface="Times New Roman" panose="02020603050405020304" pitchFamily="18" charset="0"/>
                <a:cs typeface="Times New Roman" panose="02020603050405020304" pitchFamily="18" charset="0"/>
              </a:rPr>
              <a:t> </a:t>
            </a:r>
            <a:r>
              <a:rPr lang="en-US" sz="2400" b="1" dirty="0" err="1" smtClean="0">
                <a:latin typeface="Times New Roman" panose="02020603050405020304" pitchFamily="18" charset="0"/>
                <a:cs typeface="Times New Roman" panose="02020603050405020304" pitchFamily="18" charset="0"/>
              </a:rPr>
              <a:t>xe</a:t>
            </a:r>
            <a:r>
              <a:rPr lang="en-US" sz="2400" b="1" dirty="0" smtClean="0">
                <a:latin typeface="Times New Roman" panose="02020603050405020304" pitchFamily="18" charset="0"/>
                <a:cs typeface="Times New Roman" panose="02020603050405020304" pitchFamily="18" charset="0"/>
              </a:rPr>
              <a:t>: </a:t>
            </a:r>
            <a:r>
              <a:rPr lang="en-US" sz="2400" dirty="0" err="1" smtClean="0">
                <a:latin typeface="Times New Roman" panose="02020603050405020304" pitchFamily="18" charset="0"/>
                <a:cs typeface="Times New Roman" panose="02020603050405020304" pitchFamily="18" charset="0"/>
              </a:rPr>
              <a:t>trọng</a:t>
            </a:r>
            <a:r>
              <a:rPr lang="en-US" sz="2400" dirty="0" smtClean="0">
                <a:latin typeface="Times New Roman" panose="02020603050405020304" pitchFamily="18" charset="0"/>
                <a:cs typeface="Times New Roman" panose="02020603050405020304" pitchFamily="18" charset="0"/>
              </a:rPr>
              <a:t> </a:t>
            </a:r>
            <a:r>
              <a:rPr lang="en-US" sz="2400" dirty="0" err="1" smtClean="0">
                <a:latin typeface="Times New Roman" panose="02020603050405020304" pitchFamily="18" charset="0"/>
                <a:cs typeface="Times New Roman" panose="02020603050405020304" pitchFamily="18" charset="0"/>
              </a:rPr>
              <a:t>lượng</a:t>
            </a:r>
            <a:r>
              <a:rPr lang="en-US" sz="2400" dirty="0" smtClean="0">
                <a:latin typeface="Times New Roman" panose="02020603050405020304" pitchFamily="18" charset="0"/>
                <a:cs typeface="Times New Roman" panose="02020603050405020304" pitchFamily="18" charset="0"/>
              </a:rPr>
              <a:t> </a:t>
            </a:r>
            <a:r>
              <a:rPr lang="en-US" sz="2400" dirty="0" err="1" smtClean="0">
                <a:latin typeface="Times New Roman" panose="02020603050405020304" pitchFamily="18" charset="0"/>
                <a:cs typeface="Times New Roman" panose="02020603050405020304" pitchFamily="18" charset="0"/>
              </a:rPr>
              <a:t>toàn</a:t>
            </a:r>
            <a:r>
              <a:rPr lang="en-US" sz="2400" dirty="0" smtClean="0">
                <a:latin typeface="Times New Roman" panose="02020603050405020304" pitchFamily="18" charset="0"/>
                <a:cs typeface="Times New Roman" panose="02020603050405020304" pitchFamily="18" charset="0"/>
              </a:rPr>
              <a:t> </a:t>
            </a:r>
            <a:r>
              <a:rPr lang="en-US" sz="2400" dirty="0" err="1" smtClean="0">
                <a:latin typeface="Times New Roman" panose="02020603050405020304" pitchFamily="18" charset="0"/>
                <a:cs typeface="Times New Roman" panose="02020603050405020304" pitchFamily="18" charset="0"/>
              </a:rPr>
              <a:t>bộ</a:t>
            </a:r>
            <a:r>
              <a:rPr lang="en-US" sz="2400" dirty="0" smtClean="0">
                <a:latin typeface="Times New Roman" panose="02020603050405020304" pitchFamily="18" charset="0"/>
                <a:cs typeface="Times New Roman" panose="02020603050405020304" pitchFamily="18" charset="0"/>
              </a:rPr>
              <a:t> </a:t>
            </a:r>
            <a:r>
              <a:rPr lang="en-US" sz="2400" dirty="0" err="1" smtClean="0">
                <a:latin typeface="Times New Roman" panose="02020603050405020304" pitchFamily="18" charset="0"/>
                <a:cs typeface="Times New Roman" panose="02020603050405020304" pitchFamily="18" charset="0"/>
              </a:rPr>
              <a:t>thân</a:t>
            </a:r>
            <a:r>
              <a:rPr lang="en-US" sz="2400" dirty="0" smtClean="0">
                <a:latin typeface="Times New Roman" panose="02020603050405020304" pitchFamily="18" charset="0"/>
                <a:cs typeface="Times New Roman" panose="02020603050405020304" pitchFamily="18" charset="0"/>
              </a:rPr>
              <a:t> </a:t>
            </a:r>
            <a:r>
              <a:rPr lang="en-US" sz="2400" dirty="0" err="1" smtClean="0">
                <a:latin typeface="Times New Roman" panose="02020603050405020304" pitchFamily="18" charset="0"/>
                <a:cs typeface="Times New Roman" panose="02020603050405020304" pitchFamily="18" charset="0"/>
              </a:rPr>
              <a:t>xe</a:t>
            </a:r>
            <a:r>
              <a:rPr lang="en-US" sz="2400" dirty="0" smtClean="0">
                <a:latin typeface="Times New Roman" panose="02020603050405020304" pitchFamily="18" charset="0"/>
                <a:cs typeface="Times New Roman" panose="02020603050405020304" pitchFamily="18" charset="0"/>
              </a:rPr>
              <a:t> </a:t>
            </a:r>
            <a:r>
              <a:rPr lang="en-US" sz="2400" dirty="0" err="1" smtClean="0">
                <a:latin typeface="Times New Roman" panose="02020603050405020304" pitchFamily="18" charset="0"/>
                <a:cs typeface="Times New Roman" panose="02020603050405020304" pitchFamily="18" charset="0"/>
              </a:rPr>
              <a:t>và</a:t>
            </a:r>
            <a:r>
              <a:rPr lang="en-US" sz="2400" dirty="0" smtClean="0">
                <a:latin typeface="Times New Roman" panose="02020603050405020304" pitchFamily="18" charset="0"/>
                <a:cs typeface="Times New Roman" panose="02020603050405020304" pitchFamily="18" charset="0"/>
              </a:rPr>
              <a:t> </a:t>
            </a:r>
            <a:r>
              <a:rPr lang="en-US" sz="2400" dirty="0" err="1" smtClean="0">
                <a:latin typeface="Times New Roman" panose="02020603050405020304" pitchFamily="18" charset="0"/>
                <a:cs typeface="Times New Roman" panose="02020603050405020304" pitchFamily="18" charset="0"/>
              </a:rPr>
              <a:t>bánh</a:t>
            </a:r>
            <a:r>
              <a:rPr lang="en-US" sz="2400" dirty="0" smtClean="0">
                <a:latin typeface="Times New Roman" panose="02020603050405020304" pitchFamily="18" charset="0"/>
                <a:cs typeface="Times New Roman" panose="02020603050405020304" pitchFamily="18" charset="0"/>
              </a:rPr>
              <a:t> </a:t>
            </a:r>
            <a:r>
              <a:rPr lang="en-US" sz="2400" dirty="0" err="1" smtClean="0">
                <a:latin typeface="Times New Roman" panose="02020603050405020304" pitchFamily="18" charset="0"/>
                <a:cs typeface="Times New Roman" panose="02020603050405020304" pitchFamily="18" charset="0"/>
              </a:rPr>
              <a:t>xe</a:t>
            </a:r>
            <a:r>
              <a:rPr lang="en-US" sz="2400" dirty="0" smtClean="0">
                <a:latin typeface="Times New Roman" panose="02020603050405020304" pitchFamily="18" charset="0"/>
                <a:cs typeface="Times New Roman" panose="02020603050405020304" pitchFamily="18" charset="0"/>
              </a:rPr>
              <a:t> , </a:t>
            </a:r>
            <a:r>
              <a:rPr lang="en-US" sz="2400" dirty="0" err="1" smtClean="0">
                <a:latin typeface="Times New Roman" panose="02020603050405020304" pitchFamily="18" charset="0"/>
                <a:cs typeface="Times New Roman" panose="02020603050405020304" pitchFamily="18" charset="0"/>
              </a:rPr>
              <a:t>không</a:t>
            </a:r>
            <a:r>
              <a:rPr lang="en-US" sz="2400" dirty="0" smtClean="0">
                <a:latin typeface="Times New Roman" panose="02020603050405020304" pitchFamily="18" charset="0"/>
                <a:cs typeface="Times New Roman" panose="02020603050405020304" pitchFamily="18" charset="0"/>
              </a:rPr>
              <a:t> </a:t>
            </a:r>
            <a:r>
              <a:rPr lang="en-US" sz="2400" dirty="0" err="1" smtClean="0">
                <a:latin typeface="Times New Roman" panose="02020603050405020304" pitchFamily="18" charset="0"/>
                <a:cs typeface="Times New Roman" panose="02020603050405020304" pitchFamily="18" charset="0"/>
              </a:rPr>
              <a:t>chất</a:t>
            </a:r>
            <a:r>
              <a:rPr lang="en-US" sz="2400" dirty="0" smtClean="0">
                <a:latin typeface="Times New Roman" panose="02020603050405020304" pitchFamily="18" charset="0"/>
                <a:cs typeface="Times New Roman" panose="02020603050405020304" pitchFamily="18" charset="0"/>
              </a:rPr>
              <a:t> </a:t>
            </a:r>
            <a:r>
              <a:rPr lang="en-US" sz="2400" dirty="0" err="1" smtClean="0">
                <a:latin typeface="Times New Roman" panose="02020603050405020304" pitchFamily="18" charset="0"/>
                <a:cs typeface="Times New Roman" panose="02020603050405020304" pitchFamily="18" charset="0"/>
              </a:rPr>
              <a:t>tải</a:t>
            </a:r>
            <a:r>
              <a:rPr lang="en-US" sz="2400" dirty="0" smtClean="0">
                <a:latin typeface="Times New Roman" panose="02020603050405020304" pitchFamily="18" charset="0"/>
                <a:cs typeface="Times New Roman" panose="02020603050405020304" pitchFamily="18" charset="0"/>
              </a:rPr>
              <a:t> , </a:t>
            </a:r>
            <a:r>
              <a:rPr lang="en-US" sz="2400" dirty="0" err="1" smtClean="0">
                <a:latin typeface="Times New Roman" panose="02020603050405020304" pitchFamily="18" charset="0"/>
                <a:cs typeface="Times New Roman" panose="02020603050405020304" pitchFamily="18" charset="0"/>
              </a:rPr>
              <a:t>phục</a:t>
            </a:r>
            <a:r>
              <a:rPr lang="en-US" sz="2400" dirty="0" smtClean="0">
                <a:latin typeface="Times New Roman" panose="02020603050405020304" pitchFamily="18" charset="0"/>
                <a:cs typeface="Times New Roman" panose="02020603050405020304" pitchFamily="18" charset="0"/>
              </a:rPr>
              <a:t> </a:t>
            </a:r>
            <a:r>
              <a:rPr lang="en-US" sz="2400" dirty="0" err="1" smtClean="0">
                <a:latin typeface="Times New Roman" panose="02020603050405020304" pitchFamily="18" charset="0"/>
                <a:cs typeface="Times New Roman" panose="02020603050405020304" pitchFamily="18" charset="0"/>
              </a:rPr>
              <a:t>thuộc</a:t>
            </a:r>
            <a:r>
              <a:rPr lang="en-US" sz="2400" dirty="0" smtClean="0">
                <a:latin typeface="Times New Roman" panose="02020603050405020304" pitchFamily="18" charset="0"/>
                <a:cs typeface="Times New Roman" panose="02020603050405020304" pitchFamily="18" charset="0"/>
              </a:rPr>
              <a:t> </a:t>
            </a:r>
            <a:r>
              <a:rPr lang="en-US" sz="2400" dirty="0" err="1" smtClean="0">
                <a:latin typeface="Times New Roman" panose="02020603050405020304" pitchFamily="18" charset="0"/>
                <a:cs typeface="Times New Roman" panose="02020603050405020304" pitchFamily="18" charset="0"/>
              </a:rPr>
              <a:t>vào</a:t>
            </a:r>
            <a:r>
              <a:rPr lang="en-US" sz="2400" dirty="0" smtClean="0">
                <a:latin typeface="Times New Roman" panose="02020603050405020304" pitchFamily="18" charset="0"/>
                <a:cs typeface="Times New Roman" panose="02020603050405020304" pitchFamily="18" charset="0"/>
              </a:rPr>
              <a:t> </a:t>
            </a:r>
            <a:r>
              <a:rPr lang="en-US" sz="2400" dirty="0" err="1" smtClean="0">
                <a:latin typeface="Times New Roman" panose="02020603050405020304" pitchFamily="18" charset="0"/>
                <a:cs typeface="Times New Roman" panose="02020603050405020304" pitchFamily="18" charset="0"/>
              </a:rPr>
              <a:t>NgVL</a:t>
            </a:r>
            <a:r>
              <a:rPr lang="en-US" sz="2400" dirty="0" smtClean="0">
                <a:latin typeface="Times New Roman" panose="02020603050405020304" pitchFamily="18" charset="0"/>
                <a:cs typeface="Times New Roman" panose="02020603050405020304" pitchFamily="18" charset="0"/>
              </a:rPr>
              <a:t> </a:t>
            </a:r>
            <a:r>
              <a:rPr lang="en-US" sz="2400" dirty="0" err="1" smtClean="0">
                <a:latin typeface="Times New Roman" panose="02020603050405020304" pitchFamily="18" charset="0"/>
                <a:cs typeface="Times New Roman" panose="02020603050405020304" pitchFamily="18" charset="0"/>
              </a:rPr>
              <a:t>chế</a:t>
            </a:r>
            <a:r>
              <a:rPr lang="en-US" sz="2400" dirty="0" smtClean="0">
                <a:latin typeface="Times New Roman" panose="02020603050405020304" pitchFamily="18" charset="0"/>
                <a:cs typeface="Times New Roman" panose="02020603050405020304" pitchFamily="18" charset="0"/>
              </a:rPr>
              <a:t> </a:t>
            </a:r>
            <a:r>
              <a:rPr lang="en-US" sz="2400" dirty="0" err="1" smtClean="0">
                <a:latin typeface="Times New Roman" panose="02020603050405020304" pitchFamily="18" charset="0"/>
                <a:cs typeface="Times New Roman" panose="02020603050405020304" pitchFamily="18" charset="0"/>
              </a:rPr>
              <a:t>tao</a:t>
            </a:r>
            <a:endParaRPr lang="en-US" sz="2400" dirty="0">
              <a:latin typeface="Times New Roman" panose="02020603050405020304" pitchFamily="18" charset="0"/>
              <a:cs typeface="Times New Roman" panose="02020603050405020304" pitchFamily="18" charset="0"/>
            </a:endParaRPr>
          </a:p>
        </p:txBody>
      </p:sp>
      <p:sp>
        <p:nvSpPr>
          <p:cNvPr id="5" name="TextBox 4"/>
          <p:cNvSpPr txBox="1"/>
          <p:nvPr/>
        </p:nvSpPr>
        <p:spPr>
          <a:xfrm>
            <a:off x="0" y="4916385"/>
            <a:ext cx="9448800" cy="830997"/>
          </a:xfrm>
          <a:prstGeom prst="rect">
            <a:avLst/>
          </a:prstGeom>
          <a:noFill/>
        </p:spPr>
        <p:txBody>
          <a:bodyPr wrap="square" rtlCol="0">
            <a:spAutoFit/>
          </a:bodyPr>
          <a:lstStyle/>
          <a:p>
            <a:r>
              <a:rPr lang="en-US" sz="2400" b="1" dirty="0" err="1" smtClean="0">
                <a:latin typeface="Times New Roman" panose="02020603050405020304" pitchFamily="18" charset="0"/>
                <a:cs typeface="Times New Roman" panose="02020603050405020304" pitchFamily="18" charset="0"/>
              </a:rPr>
              <a:t>Tải</a:t>
            </a:r>
            <a:r>
              <a:rPr lang="en-US" sz="2400" b="1" dirty="0" smtClean="0">
                <a:latin typeface="Times New Roman" panose="02020603050405020304" pitchFamily="18" charset="0"/>
                <a:cs typeface="Times New Roman" panose="02020603050405020304" pitchFamily="18" charset="0"/>
              </a:rPr>
              <a:t> </a:t>
            </a:r>
            <a:r>
              <a:rPr lang="en-US" sz="2400" b="1" dirty="0" err="1" smtClean="0">
                <a:latin typeface="Times New Roman" panose="02020603050405020304" pitchFamily="18" charset="0"/>
                <a:cs typeface="Times New Roman" panose="02020603050405020304" pitchFamily="18" charset="0"/>
              </a:rPr>
              <a:t>trọng</a:t>
            </a:r>
            <a:r>
              <a:rPr lang="en-US" sz="2400" b="1" dirty="0" smtClean="0">
                <a:latin typeface="Times New Roman" panose="02020603050405020304" pitchFamily="18" charset="0"/>
                <a:cs typeface="Times New Roman" panose="02020603050405020304" pitchFamily="18" charset="0"/>
              </a:rPr>
              <a:t> </a:t>
            </a:r>
            <a:r>
              <a:rPr lang="en-US" sz="2400" b="1" dirty="0" err="1" smtClean="0">
                <a:latin typeface="Times New Roman" panose="02020603050405020304" pitchFamily="18" charset="0"/>
                <a:cs typeface="Times New Roman" panose="02020603050405020304" pitchFamily="18" charset="0"/>
              </a:rPr>
              <a:t>xe</a:t>
            </a:r>
            <a:r>
              <a:rPr lang="en-US" sz="2400" b="1" dirty="0" smtClean="0">
                <a:latin typeface="Times New Roman" panose="02020603050405020304" pitchFamily="18" charset="0"/>
                <a:cs typeface="Times New Roman" panose="02020603050405020304" pitchFamily="18" charset="0"/>
              </a:rPr>
              <a:t>: </a:t>
            </a:r>
            <a:r>
              <a:rPr lang="en-US" sz="2400" dirty="0" err="1" smtClean="0">
                <a:latin typeface="Times New Roman" panose="02020603050405020304" pitchFamily="18" charset="0"/>
                <a:cs typeface="Times New Roman" panose="02020603050405020304" pitchFamily="18" charset="0"/>
              </a:rPr>
              <a:t>phản</a:t>
            </a:r>
            <a:r>
              <a:rPr lang="en-US" sz="2400" dirty="0" smtClean="0">
                <a:latin typeface="Times New Roman" panose="02020603050405020304" pitchFamily="18" charset="0"/>
                <a:cs typeface="Times New Roman" panose="02020603050405020304" pitchFamily="18" charset="0"/>
              </a:rPr>
              <a:t> </a:t>
            </a:r>
            <a:r>
              <a:rPr lang="en-US" sz="2400" dirty="0" err="1" smtClean="0">
                <a:latin typeface="Times New Roman" panose="02020603050405020304" pitchFamily="18" charset="0"/>
                <a:cs typeface="Times New Roman" panose="02020603050405020304" pitchFamily="18" charset="0"/>
              </a:rPr>
              <a:t>ánh</a:t>
            </a:r>
            <a:r>
              <a:rPr lang="en-US" sz="2400" dirty="0" smtClean="0">
                <a:latin typeface="Times New Roman" panose="02020603050405020304" pitchFamily="18" charset="0"/>
                <a:cs typeface="Times New Roman" panose="02020603050405020304" pitchFamily="18" charset="0"/>
              </a:rPr>
              <a:t> </a:t>
            </a:r>
            <a:r>
              <a:rPr lang="en-US" sz="2400" dirty="0" err="1" smtClean="0">
                <a:latin typeface="Times New Roman" panose="02020603050405020304" pitchFamily="18" charset="0"/>
                <a:cs typeface="Times New Roman" panose="02020603050405020304" pitchFamily="18" charset="0"/>
              </a:rPr>
              <a:t>sức</a:t>
            </a:r>
            <a:r>
              <a:rPr lang="en-US" sz="2400" dirty="0" smtClean="0">
                <a:latin typeface="Times New Roman" panose="02020603050405020304" pitchFamily="18" charset="0"/>
                <a:cs typeface="Times New Roman" panose="02020603050405020304" pitchFamily="18" charset="0"/>
              </a:rPr>
              <a:t> </a:t>
            </a:r>
            <a:r>
              <a:rPr lang="en-US" sz="2400" dirty="0" err="1" smtClean="0">
                <a:latin typeface="Times New Roman" panose="02020603050405020304" pitchFamily="18" charset="0"/>
                <a:cs typeface="Times New Roman" panose="02020603050405020304" pitchFamily="18" charset="0"/>
              </a:rPr>
              <a:t>tải</a:t>
            </a:r>
            <a:r>
              <a:rPr lang="en-US" sz="2400" dirty="0" smtClean="0">
                <a:latin typeface="Times New Roman" panose="02020603050405020304" pitchFamily="18" charset="0"/>
                <a:cs typeface="Times New Roman" panose="02020603050405020304" pitchFamily="18" charset="0"/>
              </a:rPr>
              <a:t> </a:t>
            </a:r>
            <a:r>
              <a:rPr lang="en-US" sz="2400" dirty="0" err="1" smtClean="0">
                <a:latin typeface="Times New Roman" panose="02020603050405020304" pitchFamily="18" charset="0"/>
                <a:cs typeface="Times New Roman" panose="02020603050405020304" pitchFamily="18" charset="0"/>
              </a:rPr>
              <a:t>của</a:t>
            </a:r>
            <a:r>
              <a:rPr lang="en-US" sz="2400" dirty="0" smtClean="0">
                <a:latin typeface="Times New Roman" panose="02020603050405020304" pitchFamily="18" charset="0"/>
                <a:cs typeface="Times New Roman" panose="02020603050405020304" pitchFamily="18" charset="0"/>
              </a:rPr>
              <a:t> </a:t>
            </a:r>
            <a:r>
              <a:rPr lang="en-US" sz="2400" dirty="0" err="1" smtClean="0">
                <a:latin typeface="Times New Roman" panose="02020603050405020304" pitchFamily="18" charset="0"/>
                <a:cs typeface="Times New Roman" panose="02020603050405020304" pitchFamily="18" charset="0"/>
              </a:rPr>
              <a:t>xe</a:t>
            </a:r>
            <a:r>
              <a:rPr lang="en-US" sz="2400" dirty="0" smtClean="0">
                <a:latin typeface="Times New Roman" panose="02020603050405020304" pitchFamily="18" charset="0"/>
                <a:cs typeface="Times New Roman" panose="02020603050405020304" pitchFamily="18" charset="0"/>
              </a:rPr>
              <a:t>, </a:t>
            </a:r>
            <a:r>
              <a:rPr lang="en-US" sz="2400" dirty="0" err="1" smtClean="0">
                <a:latin typeface="Times New Roman" panose="02020603050405020304" pitchFamily="18" charset="0"/>
                <a:cs typeface="Times New Roman" panose="02020603050405020304" pitchFamily="18" charset="0"/>
              </a:rPr>
              <a:t>khối</a:t>
            </a:r>
            <a:r>
              <a:rPr lang="en-US" sz="2400" dirty="0" smtClean="0">
                <a:latin typeface="Times New Roman" panose="02020603050405020304" pitchFamily="18" charset="0"/>
                <a:cs typeface="Times New Roman" panose="02020603050405020304" pitchFamily="18" charset="0"/>
              </a:rPr>
              <a:t> </a:t>
            </a:r>
            <a:r>
              <a:rPr lang="en-US" sz="2400" dirty="0" err="1" smtClean="0">
                <a:latin typeface="Times New Roman" panose="02020603050405020304" pitchFamily="18" charset="0"/>
                <a:cs typeface="Times New Roman" panose="02020603050405020304" pitchFamily="18" charset="0"/>
              </a:rPr>
              <a:t>lượng</a:t>
            </a:r>
            <a:r>
              <a:rPr lang="en-US" sz="2400" dirty="0" smtClean="0">
                <a:latin typeface="Times New Roman" panose="02020603050405020304" pitchFamily="18" charset="0"/>
                <a:cs typeface="Times New Roman" panose="02020603050405020304" pitchFamily="18" charset="0"/>
              </a:rPr>
              <a:t> </a:t>
            </a:r>
            <a:r>
              <a:rPr lang="en-US" sz="2400" dirty="0" err="1" smtClean="0">
                <a:latin typeface="Times New Roman" panose="02020603050405020304" pitchFamily="18" charset="0"/>
                <a:cs typeface="Times New Roman" panose="02020603050405020304" pitchFamily="18" charset="0"/>
              </a:rPr>
              <a:t>hàng</a:t>
            </a:r>
            <a:r>
              <a:rPr lang="en-US" sz="2400" dirty="0" smtClean="0">
                <a:latin typeface="Times New Roman" panose="02020603050405020304" pitchFamily="18" charset="0"/>
                <a:cs typeface="Times New Roman" panose="02020603050405020304" pitchFamily="18" charset="0"/>
              </a:rPr>
              <a:t> </a:t>
            </a:r>
            <a:r>
              <a:rPr lang="en-US" sz="2400" dirty="0" err="1" smtClean="0">
                <a:latin typeface="Times New Roman" panose="02020603050405020304" pitchFamily="18" charset="0"/>
                <a:cs typeface="Times New Roman" panose="02020603050405020304" pitchFamily="18" charset="0"/>
              </a:rPr>
              <a:t>hóa</a:t>
            </a:r>
            <a:r>
              <a:rPr lang="en-US" sz="2400" dirty="0" smtClean="0">
                <a:latin typeface="Times New Roman" panose="02020603050405020304" pitchFamily="18" charset="0"/>
                <a:cs typeface="Times New Roman" panose="02020603050405020304" pitchFamily="18" charset="0"/>
              </a:rPr>
              <a:t> </a:t>
            </a:r>
            <a:r>
              <a:rPr lang="en-US" sz="2400" dirty="0" err="1" smtClean="0">
                <a:latin typeface="Times New Roman" panose="02020603050405020304" pitchFamily="18" charset="0"/>
                <a:cs typeface="Times New Roman" panose="02020603050405020304" pitchFamily="18" charset="0"/>
              </a:rPr>
              <a:t>tối</a:t>
            </a:r>
            <a:r>
              <a:rPr lang="en-US" sz="2400" dirty="0" smtClean="0">
                <a:latin typeface="Times New Roman" panose="02020603050405020304" pitchFamily="18" charset="0"/>
                <a:cs typeface="Times New Roman" panose="02020603050405020304" pitchFamily="18" charset="0"/>
              </a:rPr>
              <a:t> </a:t>
            </a:r>
            <a:r>
              <a:rPr lang="en-US" sz="2400" dirty="0" err="1" smtClean="0">
                <a:latin typeface="Times New Roman" panose="02020603050405020304" pitchFamily="18" charset="0"/>
                <a:cs typeface="Times New Roman" panose="02020603050405020304" pitchFamily="18" charset="0"/>
              </a:rPr>
              <a:t>đa</a:t>
            </a:r>
            <a:r>
              <a:rPr lang="en-US" sz="2400" dirty="0" smtClean="0">
                <a:latin typeface="Times New Roman" panose="02020603050405020304" pitchFamily="18" charset="0"/>
                <a:cs typeface="Times New Roman" panose="02020603050405020304" pitchFamily="18" charset="0"/>
              </a:rPr>
              <a:t> </a:t>
            </a:r>
            <a:r>
              <a:rPr lang="en-US" sz="2400" dirty="0" err="1" smtClean="0">
                <a:latin typeface="Times New Roman" panose="02020603050405020304" pitchFamily="18" charset="0"/>
                <a:cs typeface="Times New Roman" panose="02020603050405020304" pitchFamily="18" charset="0"/>
              </a:rPr>
              <a:t>mà</a:t>
            </a:r>
            <a:r>
              <a:rPr lang="en-US" sz="2400" dirty="0" smtClean="0">
                <a:latin typeface="Times New Roman" panose="02020603050405020304" pitchFamily="18" charset="0"/>
                <a:cs typeface="Times New Roman" panose="02020603050405020304" pitchFamily="18" charset="0"/>
              </a:rPr>
              <a:t> </a:t>
            </a:r>
            <a:r>
              <a:rPr lang="en-US" sz="2400" dirty="0" err="1" smtClean="0">
                <a:latin typeface="Times New Roman" panose="02020603050405020304" pitchFamily="18" charset="0"/>
                <a:cs typeface="Times New Roman" panose="02020603050405020304" pitchFamily="18" charset="0"/>
              </a:rPr>
              <a:t>xe</a:t>
            </a:r>
            <a:r>
              <a:rPr lang="en-US" sz="2400" dirty="0" smtClean="0">
                <a:latin typeface="Times New Roman" panose="02020603050405020304" pitchFamily="18" charset="0"/>
                <a:cs typeface="Times New Roman" panose="02020603050405020304" pitchFamily="18" charset="0"/>
              </a:rPr>
              <a:t> </a:t>
            </a:r>
            <a:r>
              <a:rPr lang="en-US" sz="2400" dirty="0" err="1" smtClean="0">
                <a:latin typeface="Times New Roman" panose="02020603050405020304" pitchFamily="18" charset="0"/>
                <a:cs typeface="Times New Roman" panose="02020603050405020304" pitchFamily="18" charset="0"/>
              </a:rPr>
              <a:t>chuyên</a:t>
            </a:r>
            <a:r>
              <a:rPr lang="en-US" sz="2400" dirty="0" smtClean="0">
                <a:latin typeface="Times New Roman" panose="02020603050405020304" pitchFamily="18" charset="0"/>
                <a:cs typeface="Times New Roman" panose="02020603050405020304" pitchFamily="18" charset="0"/>
              </a:rPr>
              <a:t> </a:t>
            </a:r>
            <a:r>
              <a:rPr lang="en-US" sz="2400" dirty="0" err="1" smtClean="0">
                <a:latin typeface="Times New Roman" panose="02020603050405020304" pitchFamily="18" charset="0"/>
                <a:cs typeface="Times New Roman" panose="02020603050405020304" pitchFamily="18" charset="0"/>
              </a:rPr>
              <a:t>chở</a:t>
            </a:r>
            <a:r>
              <a:rPr lang="en-US" sz="2400" dirty="0" smtClean="0">
                <a:latin typeface="Times New Roman" panose="02020603050405020304" pitchFamily="18" charset="0"/>
                <a:cs typeface="Times New Roman" panose="02020603050405020304" pitchFamily="18" charset="0"/>
              </a:rPr>
              <a:t>/</a:t>
            </a:r>
            <a:r>
              <a:rPr lang="en-US" sz="2400" dirty="0" err="1" smtClean="0">
                <a:latin typeface="Times New Roman" panose="02020603050405020304" pitchFamily="18" charset="0"/>
                <a:cs typeface="Times New Roman" panose="02020603050405020304" pitchFamily="18" charset="0"/>
              </a:rPr>
              <a:t>chất</a:t>
            </a:r>
            <a:r>
              <a:rPr lang="en-US" sz="2400" dirty="0" smtClean="0">
                <a:latin typeface="Times New Roman" panose="02020603050405020304" pitchFamily="18" charset="0"/>
                <a:cs typeface="Times New Roman" panose="02020603050405020304" pitchFamily="18" charset="0"/>
              </a:rPr>
              <a:t> </a:t>
            </a:r>
            <a:r>
              <a:rPr lang="en-US" sz="2400" dirty="0" err="1" smtClean="0">
                <a:latin typeface="Times New Roman" panose="02020603050405020304" pitchFamily="18" charset="0"/>
                <a:cs typeface="Times New Roman" panose="02020603050405020304" pitchFamily="18" charset="0"/>
              </a:rPr>
              <a:t>tải</a:t>
            </a:r>
            <a:r>
              <a:rPr lang="en-US" sz="2400" dirty="0" smtClean="0">
                <a:latin typeface="Times New Roman" panose="02020603050405020304" pitchFamily="18" charset="0"/>
                <a:cs typeface="Times New Roman" panose="02020603050405020304" pitchFamily="18" charset="0"/>
              </a:rPr>
              <a:t> </a:t>
            </a:r>
            <a:r>
              <a:rPr lang="en-US" sz="2400" dirty="0" err="1" smtClean="0">
                <a:latin typeface="Times New Roman" panose="02020603050405020304" pitchFamily="18" charset="0"/>
                <a:cs typeface="Times New Roman" panose="02020603050405020304" pitchFamily="18" charset="0"/>
              </a:rPr>
              <a:t>lên</a:t>
            </a:r>
            <a:r>
              <a:rPr lang="en-US" sz="2400" dirty="0" smtClean="0">
                <a:latin typeface="Times New Roman" panose="02020603050405020304" pitchFamily="18" charset="0"/>
                <a:cs typeface="Times New Roman" panose="02020603050405020304" pitchFamily="18" charset="0"/>
              </a:rPr>
              <a:t> </a:t>
            </a:r>
            <a:r>
              <a:rPr lang="en-US" sz="2400" dirty="0" err="1" smtClean="0">
                <a:latin typeface="Times New Roman" panose="02020603050405020304" pitchFamily="18" charset="0"/>
                <a:cs typeface="Times New Roman" panose="02020603050405020304" pitchFamily="18" charset="0"/>
              </a:rPr>
              <a:t>xe</a:t>
            </a:r>
            <a:r>
              <a:rPr lang="en-US" sz="2400" dirty="0" smtClean="0">
                <a:latin typeface="Times New Roman" panose="02020603050405020304" pitchFamily="18" charset="0"/>
                <a:cs typeface="Times New Roman" panose="02020603050405020304" pitchFamily="18" charset="0"/>
              </a:rPr>
              <a:t> </a:t>
            </a:r>
            <a:r>
              <a:rPr lang="en-US" sz="2400" dirty="0" err="1" smtClean="0">
                <a:latin typeface="Times New Roman" panose="02020603050405020304" pitchFamily="18" charset="0"/>
                <a:cs typeface="Times New Roman" panose="02020603050405020304" pitchFamily="18" charset="0"/>
              </a:rPr>
              <a:t>một</a:t>
            </a:r>
            <a:r>
              <a:rPr lang="en-US" sz="2400" dirty="0" smtClean="0">
                <a:latin typeface="Times New Roman" panose="02020603050405020304" pitchFamily="18" charset="0"/>
                <a:cs typeface="Times New Roman" panose="02020603050405020304" pitchFamily="18" charset="0"/>
              </a:rPr>
              <a:t> </a:t>
            </a:r>
            <a:r>
              <a:rPr lang="en-US" sz="2400" dirty="0" err="1" smtClean="0">
                <a:latin typeface="Times New Roman" panose="02020603050405020304" pitchFamily="18" charset="0"/>
                <a:cs typeface="Times New Roman" panose="02020603050405020304" pitchFamily="18" charset="0"/>
              </a:rPr>
              <a:t>cách</a:t>
            </a:r>
            <a:r>
              <a:rPr lang="en-US" sz="2400" dirty="0" smtClean="0">
                <a:latin typeface="Times New Roman" panose="02020603050405020304" pitchFamily="18" charset="0"/>
                <a:cs typeface="Times New Roman" panose="02020603050405020304" pitchFamily="18" charset="0"/>
              </a:rPr>
              <a:t> an </a:t>
            </a:r>
            <a:r>
              <a:rPr lang="en-US" sz="2400" dirty="0" err="1" smtClean="0">
                <a:latin typeface="Times New Roman" panose="02020603050405020304" pitchFamily="18" charset="0"/>
                <a:cs typeface="Times New Roman" panose="02020603050405020304" pitchFamily="18" charset="0"/>
              </a:rPr>
              <a:t>toàn</a:t>
            </a:r>
            <a:endParaRPr lang="en-US" sz="2400" dirty="0">
              <a:latin typeface="Times New Roman" panose="02020603050405020304" pitchFamily="18" charset="0"/>
              <a:cs typeface="Times New Roman" panose="02020603050405020304" pitchFamily="18" charset="0"/>
            </a:endParaRPr>
          </a:p>
        </p:txBody>
      </p:sp>
      <p:sp>
        <p:nvSpPr>
          <p:cNvPr id="6" name="TextBox 5"/>
          <p:cNvSpPr txBox="1"/>
          <p:nvPr/>
        </p:nvSpPr>
        <p:spPr>
          <a:xfrm>
            <a:off x="-28303" y="5794170"/>
            <a:ext cx="9296400" cy="830997"/>
          </a:xfrm>
          <a:prstGeom prst="rect">
            <a:avLst/>
          </a:prstGeom>
          <a:noFill/>
        </p:spPr>
        <p:txBody>
          <a:bodyPr wrap="square" rtlCol="0">
            <a:spAutoFit/>
          </a:bodyPr>
          <a:lstStyle/>
          <a:p>
            <a:r>
              <a:rPr lang="en-US" sz="2400" b="1" dirty="0" err="1" smtClean="0">
                <a:latin typeface="Times New Roman" panose="02020603050405020304" pitchFamily="18" charset="0"/>
                <a:cs typeface="Times New Roman" panose="02020603050405020304" pitchFamily="18" charset="0"/>
              </a:rPr>
              <a:t>Trọng</a:t>
            </a:r>
            <a:r>
              <a:rPr lang="en-US" sz="2400" b="1" dirty="0" smtClean="0">
                <a:latin typeface="Times New Roman" panose="02020603050405020304" pitchFamily="18" charset="0"/>
                <a:cs typeface="Times New Roman" panose="02020603050405020304" pitchFamily="18" charset="0"/>
              </a:rPr>
              <a:t> </a:t>
            </a:r>
            <a:r>
              <a:rPr lang="en-US" sz="2400" b="1" dirty="0" err="1" smtClean="0">
                <a:latin typeface="Times New Roman" panose="02020603050405020304" pitchFamily="18" charset="0"/>
                <a:cs typeface="Times New Roman" panose="02020603050405020304" pitchFamily="18" charset="0"/>
              </a:rPr>
              <a:t>lượng</a:t>
            </a:r>
            <a:r>
              <a:rPr lang="en-US" sz="2400" b="1" dirty="0" smtClean="0">
                <a:latin typeface="Times New Roman" panose="02020603050405020304" pitchFamily="18" charset="0"/>
                <a:cs typeface="Times New Roman" panose="02020603050405020304" pitchFamily="18" charset="0"/>
              </a:rPr>
              <a:t> </a:t>
            </a:r>
            <a:r>
              <a:rPr lang="en-US" sz="2400" b="1" dirty="0" err="1" smtClean="0">
                <a:latin typeface="Times New Roman" panose="02020603050405020304" pitchFamily="18" charset="0"/>
                <a:cs typeface="Times New Roman" panose="02020603050405020304" pitchFamily="18" charset="0"/>
              </a:rPr>
              <a:t>toàn</a:t>
            </a:r>
            <a:r>
              <a:rPr lang="en-US" sz="2400" b="1" dirty="0" smtClean="0">
                <a:latin typeface="Times New Roman" panose="02020603050405020304" pitchFamily="18" charset="0"/>
                <a:cs typeface="Times New Roman" panose="02020603050405020304" pitchFamily="18" charset="0"/>
              </a:rPr>
              <a:t> </a:t>
            </a:r>
            <a:r>
              <a:rPr lang="en-US" sz="2400" b="1" dirty="0" err="1" smtClean="0">
                <a:latin typeface="Times New Roman" panose="02020603050405020304" pitchFamily="18" charset="0"/>
                <a:cs typeface="Times New Roman" panose="02020603050405020304" pitchFamily="18" charset="0"/>
              </a:rPr>
              <a:t>bộ</a:t>
            </a:r>
            <a:r>
              <a:rPr lang="en-US" sz="2400" b="1" dirty="0" smtClean="0">
                <a:latin typeface="Times New Roman" panose="02020603050405020304" pitchFamily="18" charset="0"/>
                <a:cs typeface="Times New Roman" panose="02020603050405020304" pitchFamily="18" charset="0"/>
              </a:rPr>
              <a:t> </a:t>
            </a:r>
            <a:r>
              <a:rPr lang="en-US" sz="2400" i="1" dirty="0" smtClean="0">
                <a:latin typeface="Times New Roman" panose="02020603050405020304" pitchFamily="18" charset="0"/>
                <a:cs typeface="Times New Roman" panose="02020603050405020304" pitchFamily="18" charset="0"/>
              </a:rPr>
              <a:t>(</a:t>
            </a:r>
            <a:r>
              <a:rPr lang="en-US" sz="2400" i="1" dirty="0" err="1" smtClean="0">
                <a:latin typeface="Times New Roman" panose="02020603050405020304" pitchFamily="18" charset="0"/>
                <a:cs typeface="Times New Roman" panose="02020603050405020304" pitchFamily="18" charset="0"/>
              </a:rPr>
              <a:t>Tổng</a:t>
            </a:r>
            <a:r>
              <a:rPr lang="en-US" sz="2400" i="1" dirty="0" smtClean="0">
                <a:latin typeface="Times New Roman" panose="02020603050405020304" pitchFamily="18" charset="0"/>
                <a:cs typeface="Times New Roman" panose="02020603050405020304" pitchFamily="18" charset="0"/>
              </a:rPr>
              <a:t> </a:t>
            </a:r>
            <a:r>
              <a:rPr lang="en-US" sz="2400" i="1" dirty="0" err="1" smtClean="0">
                <a:latin typeface="Times New Roman" panose="02020603050405020304" pitchFamily="18" charset="0"/>
                <a:cs typeface="Times New Roman" panose="02020603050405020304" pitchFamily="18" charset="0"/>
              </a:rPr>
              <a:t>tải</a:t>
            </a:r>
            <a:r>
              <a:rPr lang="en-US" sz="2400" i="1" dirty="0" smtClean="0">
                <a:latin typeface="Times New Roman" panose="02020603050405020304" pitchFamily="18" charset="0"/>
                <a:cs typeface="Times New Roman" panose="02020603050405020304" pitchFamily="18" charset="0"/>
              </a:rPr>
              <a:t> </a:t>
            </a:r>
            <a:r>
              <a:rPr lang="en-US" sz="2400" i="1" dirty="0" err="1" smtClean="0">
                <a:latin typeface="Times New Roman" panose="02020603050405020304" pitchFamily="18" charset="0"/>
                <a:cs typeface="Times New Roman" panose="02020603050405020304" pitchFamily="18" charset="0"/>
              </a:rPr>
              <a:t>trọng</a:t>
            </a:r>
            <a:r>
              <a:rPr lang="en-US" sz="2400" i="1" dirty="0" smtClean="0">
                <a:latin typeface="Times New Roman" panose="02020603050405020304" pitchFamily="18" charset="0"/>
                <a:cs typeface="Times New Roman" panose="02020603050405020304" pitchFamily="18" charset="0"/>
              </a:rPr>
              <a:t> </a:t>
            </a:r>
            <a:r>
              <a:rPr lang="en-US" sz="2400" i="1" dirty="0" err="1" smtClean="0">
                <a:latin typeface="Times New Roman" panose="02020603050405020304" pitchFamily="18" charset="0"/>
                <a:cs typeface="Times New Roman" panose="02020603050405020304" pitchFamily="18" charset="0"/>
              </a:rPr>
              <a:t>của</a:t>
            </a:r>
            <a:r>
              <a:rPr lang="en-US" sz="2400" i="1" dirty="0" smtClean="0">
                <a:latin typeface="Times New Roman" panose="02020603050405020304" pitchFamily="18" charset="0"/>
                <a:cs typeface="Times New Roman" panose="02020603050405020304" pitchFamily="18" charset="0"/>
              </a:rPr>
              <a:t> </a:t>
            </a:r>
            <a:r>
              <a:rPr lang="en-US" sz="2400" i="1" dirty="0" err="1" smtClean="0">
                <a:latin typeface="Times New Roman" panose="02020603050405020304" pitchFamily="18" charset="0"/>
                <a:cs typeface="Times New Roman" panose="02020603050405020304" pitchFamily="18" charset="0"/>
              </a:rPr>
              <a:t>xe</a:t>
            </a:r>
            <a:r>
              <a:rPr lang="en-US" sz="2400" i="1" dirty="0" smtClean="0">
                <a:latin typeface="Times New Roman" panose="02020603050405020304" pitchFamily="18" charset="0"/>
                <a:cs typeface="Times New Roman" panose="02020603050405020304" pitchFamily="18" charset="0"/>
              </a:rPr>
              <a:t>) </a:t>
            </a:r>
            <a:r>
              <a:rPr lang="en-US" sz="2400" dirty="0" smtClean="0">
                <a:latin typeface="Times New Roman" panose="02020603050405020304" pitchFamily="18" charset="0"/>
                <a:cs typeface="Times New Roman" panose="02020603050405020304" pitchFamily="18" charset="0"/>
              </a:rPr>
              <a:t>=</a:t>
            </a:r>
            <a:r>
              <a:rPr lang="en-US" sz="2400" dirty="0" err="1" smtClean="0">
                <a:latin typeface="Times New Roman" panose="02020603050405020304" pitchFamily="18" charset="0"/>
                <a:cs typeface="Times New Roman" panose="02020603050405020304" pitchFamily="18" charset="0"/>
              </a:rPr>
              <a:t>Tự</a:t>
            </a:r>
            <a:r>
              <a:rPr lang="en-US" sz="2400" dirty="0" smtClean="0">
                <a:latin typeface="Times New Roman" panose="02020603050405020304" pitchFamily="18" charset="0"/>
                <a:cs typeface="Times New Roman" panose="02020603050405020304" pitchFamily="18" charset="0"/>
              </a:rPr>
              <a:t> </a:t>
            </a:r>
            <a:r>
              <a:rPr lang="en-US" sz="2400" dirty="0" err="1" smtClean="0">
                <a:latin typeface="Times New Roman" panose="02020603050405020304" pitchFamily="18" charset="0"/>
                <a:cs typeface="Times New Roman" panose="02020603050405020304" pitchFamily="18" charset="0"/>
              </a:rPr>
              <a:t>trọng</a:t>
            </a:r>
            <a:r>
              <a:rPr lang="en-US" sz="2400" dirty="0" smtClean="0">
                <a:latin typeface="Times New Roman" panose="02020603050405020304" pitchFamily="18" charset="0"/>
                <a:cs typeface="Times New Roman" panose="02020603050405020304" pitchFamily="18" charset="0"/>
              </a:rPr>
              <a:t> </a:t>
            </a:r>
            <a:r>
              <a:rPr lang="en-US" sz="2400" dirty="0" err="1" smtClean="0">
                <a:latin typeface="Times New Roman" panose="02020603050405020304" pitchFamily="18" charset="0"/>
                <a:cs typeface="Times New Roman" panose="02020603050405020304" pitchFamily="18" charset="0"/>
              </a:rPr>
              <a:t>của</a:t>
            </a:r>
            <a:r>
              <a:rPr lang="en-US" sz="2400" dirty="0" smtClean="0">
                <a:latin typeface="Times New Roman" panose="02020603050405020304" pitchFamily="18" charset="0"/>
                <a:cs typeface="Times New Roman" panose="02020603050405020304" pitchFamily="18" charset="0"/>
              </a:rPr>
              <a:t> </a:t>
            </a:r>
            <a:r>
              <a:rPr lang="en-US" sz="2400" dirty="0" err="1" smtClean="0">
                <a:latin typeface="Times New Roman" panose="02020603050405020304" pitchFamily="18" charset="0"/>
                <a:cs typeface="Times New Roman" panose="02020603050405020304" pitchFamily="18" charset="0"/>
              </a:rPr>
              <a:t>xe</a:t>
            </a:r>
            <a:r>
              <a:rPr lang="en-US" sz="2400" dirty="0" smtClean="0">
                <a:latin typeface="Times New Roman" panose="02020603050405020304" pitchFamily="18" charset="0"/>
                <a:cs typeface="Times New Roman" panose="02020603050405020304" pitchFamily="18" charset="0"/>
              </a:rPr>
              <a:t> + </a:t>
            </a:r>
            <a:r>
              <a:rPr lang="en-US" sz="2400" dirty="0" err="1" smtClean="0">
                <a:latin typeface="Times New Roman" panose="02020603050405020304" pitchFamily="18" charset="0"/>
                <a:cs typeface="Times New Roman" panose="02020603050405020304" pitchFamily="18" charset="0"/>
              </a:rPr>
              <a:t>Tải</a:t>
            </a:r>
            <a:r>
              <a:rPr lang="en-US" sz="2400" dirty="0" smtClean="0">
                <a:latin typeface="Times New Roman" panose="02020603050405020304" pitchFamily="18" charset="0"/>
                <a:cs typeface="Times New Roman" panose="02020603050405020304" pitchFamily="18" charset="0"/>
              </a:rPr>
              <a:t> </a:t>
            </a:r>
            <a:r>
              <a:rPr lang="en-US" sz="2400" dirty="0" err="1" smtClean="0">
                <a:latin typeface="Times New Roman" panose="02020603050405020304" pitchFamily="18" charset="0"/>
                <a:cs typeface="Times New Roman" panose="02020603050405020304" pitchFamily="18" charset="0"/>
              </a:rPr>
              <a:t>trọng</a:t>
            </a:r>
            <a:r>
              <a:rPr lang="en-US" sz="2400" dirty="0" smtClean="0">
                <a:latin typeface="Times New Roman" panose="02020603050405020304" pitchFamily="18" charset="0"/>
                <a:cs typeface="Times New Roman" panose="02020603050405020304" pitchFamily="18" charset="0"/>
              </a:rPr>
              <a:t> </a:t>
            </a:r>
            <a:r>
              <a:rPr lang="en-US" sz="2400" dirty="0" err="1" smtClean="0">
                <a:latin typeface="Times New Roman" panose="02020603050405020304" pitchFamily="18" charset="0"/>
                <a:cs typeface="Times New Roman" panose="02020603050405020304" pitchFamily="18" charset="0"/>
              </a:rPr>
              <a:t>của</a:t>
            </a:r>
            <a:r>
              <a:rPr lang="en-US" sz="2400" dirty="0" smtClean="0">
                <a:latin typeface="Times New Roman" panose="02020603050405020304" pitchFamily="18" charset="0"/>
                <a:cs typeface="Times New Roman" panose="02020603050405020304" pitchFamily="18" charset="0"/>
              </a:rPr>
              <a:t> </a:t>
            </a:r>
            <a:r>
              <a:rPr lang="en-US" sz="2400" dirty="0" err="1" smtClean="0">
                <a:latin typeface="Times New Roman" panose="02020603050405020304" pitchFamily="18" charset="0"/>
                <a:cs typeface="Times New Roman" panose="02020603050405020304" pitchFamily="18" charset="0"/>
              </a:rPr>
              <a:t>xe</a:t>
            </a:r>
            <a:endParaRPr lang="en-US" sz="2400" dirty="0">
              <a:latin typeface="Times New Roman" panose="02020603050405020304" pitchFamily="18" charset="0"/>
              <a:cs typeface="Times New Roman" panose="02020603050405020304" pitchFamily="18" charset="0"/>
            </a:endParaRPr>
          </a:p>
        </p:txBody>
      </p:sp>
      <p:sp>
        <p:nvSpPr>
          <p:cNvPr id="7" name="TextBox 6"/>
          <p:cNvSpPr txBox="1"/>
          <p:nvPr/>
        </p:nvSpPr>
        <p:spPr>
          <a:xfrm>
            <a:off x="3886200" y="1981200"/>
            <a:ext cx="990600" cy="369332"/>
          </a:xfrm>
          <a:prstGeom prst="rect">
            <a:avLst/>
          </a:prstGeom>
          <a:noFill/>
        </p:spPr>
        <p:txBody>
          <a:bodyPr wrap="square" rtlCol="0">
            <a:spAutoFit/>
          </a:bodyPr>
          <a:lstStyle/>
          <a:p>
            <a:endParaRPr lang="en-US" dirty="0"/>
          </a:p>
        </p:txBody>
      </p:sp>
      <p:sp>
        <p:nvSpPr>
          <p:cNvPr id="9" name="Rectangle 8"/>
          <p:cNvSpPr/>
          <p:nvPr/>
        </p:nvSpPr>
        <p:spPr>
          <a:xfrm>
            <a:off x="76200" y="-6995"/>
            <a:ext cx="5638800" cy="723275"/>
          </a:xfrm>
          <a:prstGeom prst="rect">
            <a:avLst/>
          </a:prstGeom>
        </p:spPr>
        <p:txBody>
          <a:bodyPr wrap="square">
            <a:spAutoFit/>
          </a:bodyPr>
          <a:lstStyle/>
          <a:p>
            <a:pPr algn="just">
              <a:spcBef>
                <a:spcPts val="600"/>
              </a:spcBef>
            </a:pPr>
            <a:r>
              <a:rPr lang="vi-VN" b="1" cap="all" dirty="0">
                <a:solidFill>
                  <a:srgbClr val="FF0000"/>
                </a:solidFill>
                <a:latin typeface="Times New Roman" panose="02020603050405020304" pitchFamily="18" charset="0"/>
                <a:ea typeface="Times New Roman" panose="02020603050405020304" pitchFamily="18" charset="0"/>
                <a:cs typeface="Times New Roman" panose="02020603050405020304" pitchFamily="18" charset="0"/>
              </a:rPr>
              <a:t>2.3. VẬN TẢI ĐƯỜNG BỘ, ĐƯỜNG </a:t>
            </a:r>
            <a:r>
              <a:rPr lang="vi-VN" b="1" cap="all" dirty="0" smtClean="0">
                <a:solidFill>
                  <a:srgbClr val="FF0000"/>
                </a:solidFill>
                <a:latin typeface="Times New Roman" panose="02020603050405020304" pitchFamily="18" charset="0"/>
                <a:ea typeface="Times New Roman" panose="02020603050405020304" pitchFamily="18" charset="0"/>
                <a:cs typeface="Times New Roman" panose="02020603050405020304" pitchFamily="18" charset="0"/>
              </a:rPr>
              <a:t>SẮT</a:t>
            </a:r>
            <a:endParaRPr lang="en-US" b="1" cap="all" dirty="0" smtClean="0">
              <a:solidFill>
                <a:srgbClr val="FF0000"/>
              </a:solidFill>
              <a:latin typeface="Times New Roman" panose="02020603050405020304" pitchFamily="18" charset="0"/>
              <a:ea typeface="Times New Roman" panose="02020603050405020304" pitchFamily="18" charset="0"/>
              <a:cs typeface="Times New Roman" panose="02020603050405020304" pitchFamily="18" charset="0"/>
            </a:endParaRPr>
          </a:p>
          <a:p>
            <a:pPr algn="just">
              <a:spcBef>
                <a:spcPts val="600"/>
              </a:spcBef>
            </a:pPr>
            <a:r>
              <a:rPr lang="vi-VN" b="1" cap="all" dirty="0" smtClean="0">
                <a:solidFill>
                  <a:srgbClr val="FF0000"/>
                </a:solidFill>
                <a:latin typeface="Times New Roman" panose="02020603050405020304" pitchFamily="18" charset="0"/>
                <a:ea typeface="Times New Roman" panose="02020603050405020304" pitchFamily="18" charset="0"/>
                <a:cs typeface="Times New Roman" panose="02020603050405020304" pitchFamily="18" charset="0"/>
              </a:rPr>
              <a:t>2.3.1</a:t>
            </a:r>
            <a:r>
              <a:rPr lang="vi-VN" b="1" cap="all" dirty="0">
                <a:solidFill>
                  <a:srgbClr val="FF0000"/>
                </a:solidFill>
                <a:latin typeface="Times New Roman" panose="02020603050405020304" pitchFamily="18" charset="0"/>
                <a:ea typeface="Times New Roman" panose="02020603050405020304" pitchFamily="18" charset="0"/>
                <a:cs typeface="Times New Roman" panose="02020603050405020304" pitchFamily="18" charset="0"/>
              </a:rPr>
              <a:t>. VẬN TẢI ĐƯỜNG BỘ</a:t>
            </a:r>
            <a:endParaRPr lang="en-US" b="1" dirty="0">
              <a:solidFill>
                <a:srgbClr val="FF0000"/>
              </a:solidFill>
            </a:endParaRPr>
          </a:p>
        </p:txBody>
      </p:sp>
    </p:spTree>
    <p:extLst>
      <p:ext uri="{BB962C8B-B14F-4D97-AF65-F5344CB8AC3E}">
        <p14:creationId xmlns:p14="http://schemas.microsoft.com/office/powerpoint/2010/main" val="4292798201"/>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2" presetClass="entr" presetSubtype="0" fill="hold" grpId="0" nodeType="click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fade">
                                      <p:cBhvr>
                                        <p:cTn id="7" dur="1000"/>
                                        <p:tgtEl>
                                          <p:spTgt spid="4"/>
                                        </p:tgtEl>
                                      </p:cBhvr>
                                    </p:animEffect>
                                    <p:anim calcmode="lin" valueType="num">
                                      <p:cBhvr>
                                        <p:cTn id="8" dur="1000" fill="hold"/>
                                        <p:tgtEl>
                                          <p:spTgt spid="4"/>
                                        </p:tgtEl>
                                        <p:attrNameLst>
                                          <p:attrName>ppt_x</p:attrName>
                                        </p:attrNameLst>
                                      </p:cBhvr>
                                      <p:tavLst>
                                        <p:tav tm="0">
                                          <p:val>
                                            <p:strVal val="#ppt_x"/>
                                          </p:val>
                                        </p:tav>
                                        <p:tav tm="100000">
                                          <p:val>
                                            <p:strVal val="#ppt_x"/>
                                          </p:val>
                                        </p:tav>
                                      </p:tavLst>
                                    </p:anim>
                                    <p:anim calcmode="lin" valueType="num">
                                      <p:cBhvr>
                                        <p:cTn id="9" dur="1000" fill="hold"/>
                                        <p:tgtEl>
                                          <p:spTgt spid="4"/>
                                        </p:tgtEl>
                                        <p:attrNameLst>
                                          <p:attrName>ppt_y</p:attrName>
                                        </p:attrNameLst>
                                      </p:cBhvr>
                                      <p:tavLst>
                                        <p:tav tm="0">
                                          <p:val>
                                            <p:strVal val="#ppt_y+.1"/>
                                          </p:val>
                                        </p:tav>
                                        <p:tav tm="100000">
                                          <p:val>
                                            <p:strVal val="#ppt_y"/>
                                          </p:val>
                                        </p:tav>
                                      </p:tavLst>
                                    </p:anim>
                                  </p:childTnLst>
                                </p:cTn>
                              </p:par>
                            </p:childTnLst>
                          </p:cTn>
                        </p:par>
                      </p:childTnLst>
                    </p:cTn>
                  </p:par>
                  <p:par>
                    <p:cTn id="10" fill="hold">
                      <p:stCondLst>
                        <p:cond delay="indefinite"/>
                      </p:stCondLst>
                      <p:childTnLst>
                        <p:par>
                          <p:cTn id="11" fill="hold">
                            <p:stCondLst>
                              <p:cond delay="0"/>
                            </p:stCondLst>
                            <p:childTnLst>
                              <p:par>
                                <p:cTn id="12" presetID="2" presetClass="entr" presetSubtype="4" fill="hold" grpId="0" nodeType="clickEffect">
                                  <p:stCondLst>
                                    <p:cond delay="0"/>
                                  </p:stCondLst>
                                  <p:childTnLst>
                                    <p:set>
                                      <p:cBhvr>
                                        <p:cTn id="13" dur="1" fill="hold">
                                          <p:stCondLst>
                                            <p:cond delay="0"/>
                                          </p:stCondLst>
                                        </p:cTn>
                                        <p:tgtEl>
                                          <p:spTgt spid="5"/>
                                        </p:tgtEl>
                                        <p:attrNameLst>
                                          <p:attrName>style.visibility</p:attrName>
                                        </p:attrNameLst>
                                      </p:cBhvr>
                                      <p:to>
                                        <p:strVal val="visible"/>
                                      </p:to>
                                    </p:set>
                                    <p:anim calcmode="lin" valueType="num">
                                      <p:cBhvr additive="base">
                                        <p:cTn id="14" dur="500" fill="hold"/>
                                        <p:tgtEl>
                                          <p:spTgt spid="5"/>
                                        </p:tgtEl>
                                        <p:attrNameLst>
                                          <p:attrName>ppt_x</p:attrName>
                                        </p:attrNameLst>
                                      </p:cBhvr>
                                      <p:tavLst>
                                        <p:tav tm="0">
                                          <p:val>
                                            <p:strVal val="#ppt_x"/>
                                          </p:val>
                                        </p:tav>
                                        <p:tav tm="100000">
                                          <p:val>
                                            <p:strVal val="#ppt_x"/>
                                          </p:val>
                                        </p:tav>
                                      </p:tavLst>
                                    </p:anim>
                                    <p:anim calcmode="lin" valueType="num">
                                      <p:cBhvr additive="base">
                                        <p:cTn id="15" dur="500" fill="hold"/>
                                        <p:tgtEl>
                                          <p:spTgt spid="5"/>
                                        </p:tgtEl>
                                        <p:attrNameLst>
                                          <p:attrName>ppt_y</p:attrName>
                                        </p:attrNameLst>
                                      </p:cBhvr>
                                      <p:tavLst>
                                        <p:tav tm="0">
                                          <p:val>
                                            <p:strVal val="1+#ppt_h/2"/>
                                          </p:val>
                                        </p:tav>
                                        <p:tav tm="100000">
                                          <p:val>
                                            <p:strVal val="#ppt_y"/>
                                          </p:val>
                                        </p:tav>
                                      </p:tavLst>
                                    </p:anim>
                                  </p:childTnLst>
                                </p:cTn>
                              </p:par>
                            </p:childTnLst>
                          </p:cTn>
                        </p:par>
                      </p:childTnLst>
                    </p:cTn>
                  </p:par>
                  <p:par>
                    <p:cTn id="16" fill="hold">
                      <p:stCondLst>
                        <p:cond delay="indefinite"/>
                      </p:stCondLst>
                      <p:childTnLst>
                        <p:par>
                          <p:cTn id="17" fill="hold">
                            <p:stCondLst>
                              <p:cond delay="0"/>
                            </p:stCondLst>
                            <p:childTnLst>
                              <p:par>
                                <p:cTn id="18" presetID="10" presetClass="entr" presetSubtype="0" fill="hold" grpId="0" nodeType="clickEffect">
                                  <p:stCondLst>
                                    <p:cond delay="0"/>
                                  </p:stCondLst>
                                  <p:childTnLst>
                                    <p:set>
                                      <p:cBhvr>
                                        <p:cTn id="19" dur="1" fill="hold">
                                          <p:stCondLst>
                                            <p:cond delay="0"/>
                                          </p:stCondLst>
                                        </p:cTn>
                                        <p:tgtEl>
                                          <p:spTgt spid="6"/>
                                        </p:tgtEl>
                                        <p:attrNameLst>
                                          <p:attrName>style.visibility</p:attrName>
                                        </p:attrNameLst>
                                      </p:cBhvr>
                                      <p:to>
                                        <p:strVal val="visible"/>
                                      </p:to>
                                    </p:set>
                                    <p:animEffect transition="in" filter="fade">
                                      <p:cBhvr>
                                        <p:cTn id="20" dur="500"/>
                                        <p:tgtEl>
                                          <p:spTgt spid="6"/>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p:bldP spid="5" grpId="0"/>
      <p:bldP spid="6" grpId="0"/>
    </p:bld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6"/>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7026" y="4542894"/>
            <a:ext cx="4224127" cy="2323270"/>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pic>
        <p:nvPicPr>
          <p:cNvPr id="3" name="Picture 7"/>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8605" y="2279465"/>
            <a:ext cx="4107774" cy="2194381"/>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pic>
        <p:nvPicPr>
          <p:cNvPr id="4" name="Picture 3"/>
          <p:cNvPicPr>
            <a:picLocks noChangeAspect="1"/>
          </p:cNvPicPr>
          <p:nvPr/>
        </p:nvPicPr>
        <p:blipFill>
          <a:blip r:embed="rId5"/>
          <a:stretch>
            <a:fillRect/>
          </a:stretch>
        </p:blipFill>
        <p:spPr>
          <a:xfrm>
            <a:off x="5259380" y="2177855"/>
            <a:ext cx="3884620" cy="2397603"/>
          </a:xfrm>
          <a:prstGeom prst="rect">
            <a:avLst/>
          </a:prstGeom>
        </p:spPr>
      </p:pic>
      <p:pic>
        <p:nvPicPr>
          <p:cNvPr id="5" name="Picture 4"/>
          <p:cNvPicPr>
            <a:picLocks noChangeAspect="1"/>
          </p:cNvPicPr>
          <p:nvPr/>
        </p:nvPicPr>
        <p:blipFill rotWithShape="1">
          <a:blip r:embed="rId6"/>
          <a:srcRect t="21982" b="14200"/>
          <a:stretch/>
        </p:blipFill>
        <p:spPr>
          <a:xfrm>
            <a:off x="5259380" y="4521123"/>
            <a:ext cx="3884620" cy="2315106"/>
          </a:xfrm>
          <a:prstGeom prst="rect">
            <a:avLst/>
          </a:prstGeom>
        </p:spPr>
      </p:pic>
      <p:pic>
        <p:nvPicPr>
          <p:cNvPr id="6" name="Picture 5"/>
          <p:cNvPicPr>
            <a:picLocks noChangeAspect="1"/>
          </p:cNvPicPr>
          <p:nvPr/>
        </p:nvPicPr>
        <p:blipFill>
          <a:blip r:embed="rId7"/>
          <a:stretch>
            <a:fillRect/>
          </a:stretch>
        </p:blipFill>
        <p:spPr>
          <a:xfrm>
            <a:off x="-14746" y="1"/>
            <a:ext cx="4083281" cy="2348512"/>
          </a:xfrm>
          <a:prstGeom prst="rect">
            <a:avLst/>
          </a:prstGeom>
        </p:spPr>
      </p:pic>
      <p:pic>
        <p:nvPicPr>
          <p:cNvPr id="7" name="Picture 6"/>
          <p:cNvPicPr>
            <a:picLocks noChangeAspect="1"/>
          </p:cNvPicPr>
          <p:nvPr/>
        </p:nvPicPr>
        <p:blipFill>
          <a:blip r:embed="rId8"/>
          <a:stretch>
            <a:fillRect/>
          </a:stretch>
        </p:blipFill>
        <p:spPr>
          <a:xfrm>
            <a:off x="5181600" y="-21320"/>
            <a:ext cx="3962400" cy="2209967"/>
          </a:xfrm>
          <a:prstGeom prst="rect">
            <a:avLst/>
          </a:prstGeom>
          <a:ln>
            <a:noFill/>
          </a:ln>
          <a:effectLst>
            <a:outerShdw blurRad="292100" dist="139700" dir="2700000" algn="tl" rotWithShape="0">
              <a:srgbClr val="333333">
                <a:alpha val="65000"/>
              </a:srgbClr>
            </a:outerShdw>
          </a:effectLst>
        </p:spPr>
      </p:pic>
    </p:spTree>
    <p:extLst>
      <p:ext uri="{BB962C8B-B14F-4D97-AF65-F5344CB8AC3E}">
        <p14:creationId xmlns:p14="http://schemas.microsoft.com/office/powerpoint/2010/main" val="3085944043"/>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6" presetClass="entr" presetSubtype="21" fill="hold" nodeType="click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barn(inVertical)">
                                      <p:cBhvr>
                                        <p:cTn id="7" dur="500"/>
                                        <p:tgtEl>
                                          <p:spTgt spid="2"/>
                                        </p:tgtEl>
                                      </p:cBhvr>
                                    </p:animEffect>
                                  </p:childTnLst>
                                </p:cTn>
                              </p:par>
                            </p:childTnLst>
                          </p:cTn>
                        </p:par>
                      </p:childTnLst>
                    </p:cTn>
                  </p:par>
                  <p:par>
                    <p:cTn id="8" fill="hold">
                      <p:stCondLst>
                        <p:cond delay="indefinite"/>
                      </p:stCondLst>
                      <p:childTnLst>
                        <p:par>
                          <p:cTn id="9" fill="hold">
                            <p:stCondLst>
                              <p:cond delay="0"/>
                            </p:stCondLst>
                            <p:childTnLst>
                              <p:par>
                                <p:cTn id="10" presetID="1" presetClass="exit" presetSubtype="0" fill="hold" nodeType="clickEffect">
                                  <p:stCondLst>
                                    <p:cond delay="0"/>
                                  </p:stCondLst>
                                  <p:childTnLst>
                                    <p:set>
                                      <p:cBhvr>
                                        <p:cTn id="11" dur="1" fill="hold">
                                          <p:stCondLst>
                                            <p:cond delay="0"/>
                                          </p:stCondLst>
                                        </p:cTn>
                                        <p:tgtEl>
                                          <p:spTgt spid="2"/>
                                        </p:tgtEl>
                                        <p:attrNameLst>
                                          <p:attrName>style.visibility</p:attrName>
                                        </p:attrNameLst>
                                      </p:cBhvr>
                                      <p:to>
                                        <p:strVal val="hidden"/>
                                      </p:to>
                                    </p:set>
                                  </p:childTnLst>
                                </p:cTn>
                              </p:par>
                            </p:childTnLst>
                          </p:cTn>
                        </p:par>
                      </p:childTnLst>
                    </p:cTn>
                  </p:par>
                  <p:par>
                    <p:cTn id="12" fill="hold">
                      <p:stCondLst>
                        <p:cond delay="indefinite"/>
                      </p:stCondLst>
                      <p:childTnLst>
                        <p:par>
                          <p:cTn id="13" fill="hold">
                            <p:stCondLst>
                              <p:cond delay="0"/>
                            </p:stCondLst>
                            <p:childTnLst>
                              <p:par>
                                <p:cTn id="14" presetID="42" presetClass="entr" presetSubtype="0" fill="hold" nodeType="clickEffect">
                                  <p:stCondLst>
                                    <p:cond delay="0"/>
                                  </p:stCondLst>
                                  <p:childTnLst>
                                    <p:set>
                                      <p:cBhvr>
                                        <p:cTn id="15" dur="1" fill="hold">
                                          <p:stCondLst>
                                            <p:cond delay="0"/>
                                          </p:stCondLst>
                                        </p:cTn>
                                        <p:tgtEl>
                                          <p:spTgt spid="3"/>
                                        </p:tgtEl>
                                        <p:attrNameLst>
                                          <p:attrName>style.visibility</p:attrName>
                                        </p:attrNameLst>
                                      </p:cBhvr>
                                      <p:to>
                                        <p:strVal val="visible"/>
                                      </p:to>
                                    </p:set>
                                    <p:animEffect transition="in" filter="fade">
                                      <p:cBhvr>
                                        <p:cTn id="16" dur="1000"/>
                                        <p:tgtEl>
                                          <p:spTgt spid="3"/>
                                        </p:tgtEl>
                                      </p:cBhvr>
                                    </p:animEffect>
                                    <p:anim calcmode="lin" valueType="num">
                                      <p:cBhvr>
                                        <p:cTn id="17" dur="1000" fill="hold"/>
                                        <p:tgtEl>
                                          <p:spTgt spid="3"/>
                                        </p:tgtEl>
                                        <p:attrNameLst>
                                          <p:attrName>ppt_x</p:attrName>
                                        </p:attrNameLst>
                                      </p:cBhvr>
                                      <p:tavLst>
                                        <p:tav tm="0">
                                          <p:val>
                                            <p:strVal val="#ppt_x"/>
                                          </p:val>
                                        </p:tav>
                                        <p:tav tm="100000">
                                          <p:val>
                                            <p:strVal val="#ppt_x"/>
                                          </p:val>
                                        </p:tav>
                                      </p:tavLst>
                                    </p:anim>
                                    <p:anim calcmode="lin" valueType="num">
                                      <p:cBhvr>
                                        <p:cTn id="18" dur="1000" fill="hold"/>
                                        <p:tgtEl>
                                          <p:spTgt spid="3"/>
                                        </p:tgtEl>
                                        <p:attrNameLst>
                                          <p:attrName>ppt_y</p:attrName>
                                        </p:attrNameLst>
                                      </p:cBhvr>
                                      <p:tavLst>
                                        <p:tav tm="0">
                                          <p:val>
                                            <p:strVal val="#ppt_y+.1"/>
                                          </p:val>
                                        </p:tav>
                                        <p:tav tm="100000">
                                          <p:val>
                                            <p:strVal val="#ppt_y"/>
                                          </p:val>
                                        </p:tav>
                                      </p:tavLst>
                                    </p:anim>
                                  </p:childTnLst>
                                </p:cTn>
                              </p:par>
                              <p:par>
                                <p:cTn id="19" presetID="1" presetClass="exit" presetSubtype="0" fill="hold" nodeType="withEffect">
                                  <p:stCondLst>
                                    <p:cond delay="0"/>
                                  </p:stCondLst>
                                  <p:childTnLst>
                                    <p:set>
                                      <p:cBhvr>
                                        <p:cTn id="20" dur="1" fill="hold">
                                          <p:stCondLst>
                                            <p:cond delay="0"/>
                                          </p:stCondLst>
                                        </p:cTn>
                                        <p:tgtEl>
                                          <p:spTgt spid="3"/>
                                        </p:tgtEl>
                                        <p:attrNameLst>
                                          <p:attrName>style.visibility</p:attrName>
                                        </p:attrNameLst>
                                      </p:cBhvr>
                                      <p:to>
                                        <p:strVal val="hidden"/>
                                      </p:to>
                                    </p:set>
                                  </p:childTnLst>
                                </p:cTn>
                              </p:par>
                            </p:childTnLst>
                          </p:cTn>
                        </p:par>
                      </p:childTnLst>
                    </p:cTn>
                  </p:par>
                  <p:par>
                    <p:cTn id="21" fill="hold">
                      <p:stCondLst>
                        <p:cond delay="indefinite"/>
                      </p:stCondLst>
                      <p:childTnLst>
                        <p:par>
                          <p:cTn id="22" fill="hold">
                            <p:stCondLst>
                              <p:cond delay="0"/>
                            </p:stCondLst>
                            <p:childTnLst>
                              <p:par>
                                <p:cTn id="23" presetID="1" presetClass="exit" presetSubtype="0" fill="hold" nodeType="clickEffect">
                                  <p:stCondLst>
                                    <p:cond delay="0"/>
                                  </p:stCondLst>
                                  <p:childTnLst>
                                    <p:set>
                                      <p:cBhvr>
                                        <p:cTn id="24" dur="1" fill="hold">
                                          <p:stCondLst>
                                            <p:cond delay="0"/>
                                          </p:stCondLst>
                                        </p:cTn>
                                        <p:tgtEl>
                                          <p:spTgt spid="3"/>
                                        </p:tgtEl>
                                        <p:attrNameLst>
                                          <p:attrName>style.visibility</p:attrName>
                                        </p:attrNameLst>
                                      </p:cBhvr>
                                      <p:to>
                                        <p:strVal val="hidden"/>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p:cNvSpPr/>
          <p:nvPr/>
        </p:nvSpPr>
        <p:spPr>
          <a:xfrm>
            <a:off x="76200" y="-6995"/>
            <a:ext cx="5638800" cy="723275"/>
          </a:xfrm>
          <a:prstGeom prst="rect">
            <a:avLst/>
          </a:prstGeom>
        </p:spPr>
        <p:txBody>
          <a:bodyPr wrap="square">
            <a:spAutoFit/>
          </a:bodyPr>
          <a:lstStyle/>
          <a:p>
            <a:pPr algn="just">
              <a:spcBef>
                <a:spcPts val="600"/>
              </a:spcBef>
            </a:pPr>
            <a:r>
              <a:rPr lang="vi-VN" b="1" cap="all" dirty="0">
                <a:solidFill>
                  <a:srgbClr val="FF0000"/>
                </a:solidFill>
                <a:latin typeface="Times New Roman" panose="02020603050405020304" pitchFamily="18" charset="0"/>
                <a:ea typeface="Times New Roman" panose="02020603050405020304" pitchFamily="18" charset="0"/>
                <a:cs typeface="Times New Roman" panose="02020603050405020304" pitchFamily="18" charset="0"/>
              </a:rPr>
              <a:t>2.3. VẬN TẢI ĐƯỜNG BỘ, ĐƯỜNG </a:t>
            </a:r>
            <a:r>
              <a:rPr lang="vi-VN" b="1" cap="all" dirty="0" smtClean="0">
                <a:solidFill>
                  <a:srgbClr val="FF0000"/>
                </a:solidFill>
                <a:latin typeface="Times New Roman" panose="02020603050405020304" pitchFamily="18" charset="0"/>
                <a:ea typeface="Times New Roman" panose="02020603050405020304" pitchFamily="18" charset="0"/>
                <a:cs typeface="Times New Roman" panose="02020603050405020304" pitchFamily="18" charset="0"/>
              </a:rPr>
              <a:t>SẮT</a:t>
            </a:r>
            <a:endParaRPr lang="en-US" b="1" cap="all" dirty="0" smtClean="0">
              <a:solidFill>
                <a:srgbClr val="FF0000"/>
              </a:solidFill>
              <a:latin typeface="Times New Roman" panose="02020603050405020304" pitchFamily="18" charset="0"/>
              <a:ea typeface="Times New Roman" panose="02020603050405020304" pitchFamily="18" charset="0"/>
              <a:cs typeface="Times New Roman" panose="02020603050405020304" pitchFamily="18" charset="0"/>
            </a:endParaRPr>
          </a:p>
          <a:p>
            <a:pPr algn="just">
              <a:spcBef>
                <a:spcPts val="600"/>
              </a:spcBef>
            </a:pPr>
            <a:r>
              <a:rPr lang="vi-VN" b="1" cap="all" dirty="0" smtClean="0">
                <a:solidFill>
                  <a:srgbClr val="FF0000"/>
                </a:solidFill>
                <a:latin typeface="Times New Roman" panose="02020603050405020304" pitchFamily="18" charset="0"/>
                <a:ea typeface="Times New Roman" panose="02020603050405020304" pitchFamily="18" charset="0"/>
                <a:cs typeface="Times New Roman" panose="02020603050405020304" pitchFamily="18" charset="0"/>
              </a:rPr>
              <a:t>2.3.1</a:t>
            </a:r>
            <a:r>
              <a:rPr lang="vi-VN" b="1" cap="all" dirty="0">
                <a:solidFill>
                  <a:srgbClr val="FF0000"/>
                </a:solidFill>
                <a:latin typeface="Times New Roman" panose="02020603050405020304" pitchFamily="18" charset="0"/>
                <a:ea typeface="Times New Roman" panose="02020603050405020304" pitchFamily="18" charset="0"/>
                <a:cs typeface="Times New Roman" panose="02020603050405020304" pitchFamily="18" charset="0"/>
              </a:rPr>
              <a:t>. VẬN TẢI ĐƯỜNG BỘ</a:t>
            </a:r>
            <a:endParaRPr lang="en-US" b="1" dirty="0">
              <a:solidFill>
                <a:srgbClr val="FF0000"/>
              </a:solidFill>
            </a:endParaRPr>
          </a:p>
        </p:txBody>
      </p:sp>
      <p:sp>
        <p:nvSpPr>
          <p:cNvPr id="3" name="Rectangle 2"/>
          <p:cNvSpPr/>
          <p:nvPr/>
        </p:nvSpPr>
        <p:spPr>
          <a:xfrm>
            <a:off x="0" y="716280"/>
            <a:ext cx="9144000" cy="6186309"/>
          </a:xfrm>
          <a:prstGeom prst="rect">
            <a:avLst/>
          </a:prstGeom>
        </p:spPr>
        <p:txBody>
          <a:bodyPr wrap="square">
            <a:spAutoFit/>
          </a:bodyPr>
          <a:lstStyle/>
          <a:p>
            <a:pPr marL="342900" indent="-342900">
              <a:buFont typeface="Wingdings" panose="05000000000000000000" pitchFamily="2" charset="2"/>
              <a:buChar char="v"/>
            </a:pPr>
            <a:r>
              <a:rPr lang="vi-VN" sz="2200" dirty="0">
                <a:solidFill>
                  <a:prstClr val="black"/>
                </a:solidFill>
                <a:latin typeface="Times New Roman" panose="02020603050405020304" pitchFamily="18" charset="0"/>
                <a:cs typeface="Times New Roman" panose="02020603050405020304" pitchFamily="18" charset="0"/>
              </a:rPr>
              <a:t>Vận tải đường bộ có độ linh hoạt </a:t>
            </a:r>
            <a:r>
              <a:rPr lang="vi-VN" sz="2200" dirty="0" smtClean="0">
                <a:solidFill>
                  <a:prstClr val="black"/>
                </a:solidFill>
                <a:latin typeface="Times New Roman" panose="02020603050405020304" pitchFamily="18" charset="0"/>
                <a:cs typeface="Times New Roman" panose="02020603050405020304" pitchFamily="18" charset="0"/>
              </a:rPr>
              <a:t>ca</a:t>
            </a:r>
            <a:r>
              <a:rPr lang="en-US" sz="2200" dirty="0" smtClean="0">
                <a:solidFill>
                  <a:prstClr val="black"/>
                </a:solidFill>
                <a:latin typeface="Times New Roman" panose="02020603050405020304" pitchFamily="18" charset="0"/>
                <a:cs typeface="Times New Roman" panose="02020603050405020304" pitchFamily="18" charset="0"/>
              </a:rPr>
              <a:t>o</a:t>
            </a:r>
            <a:r>
              <a:rPr lang="en-US" sz="2200" dirty="0">
                <a:solidFill>
                  <a:prstClr val="black"/>
                </a:solidFill>
                <a:latin typeface="Times New Roman" panose="02020603050405020304" pitchFamily="18" charset="0"/>
                <a:cs typeface="Times New Roman" panose="02020603050405020304" pitchFamily="18" charset="0"/>
              </a:rPr>
              <a:t>;</a:t>
            </a:r>
            <a:endParaRPr lang="en-US" sz="2200" dirty="0" smtClean="0">
              <a:solidFill>
                <a:prstClr val="black"/>
              </a:solidFill>
              <a:latin typeface="Times New Roman" panose="02020603050405020304" pitchFamily="18" charset="0"/>
              <a:cs typeface="Times New Roman" panose="02020603050405020304" pitchFamily="18" charset="0"/>
            </a:endParaRPr>
          </a:p>
          <a:p>
            <a:pPr marL="342900" indent="-342900">
              <a:buFont typeface="Wingdings" panose="05000000000000000000" pitchFamily="2" charset="2"/>
              <a:buChar char="v"/>
            </a:pPr>
            <a:r>
              <a:rPr lang="vi-VN" sz="2200" dirty="0" smtClean="0">
                <a:solidFill>
                  <a:prstClr val="black"/>
                </a:solidFill>
                <a:latin typeface="Times New Roman" panose="02020603050405020304" pitchFamily="18" charset="0"/>
                <a:cs typeface="Times New Roman" panose="02020603050405020304" pitchFamily="18" charset="0"/>
              </a:rPr>
              <a:t>phương </a:t>
            </a:r>
            <a:r>
              <a:rPr lang="vi-VN" sz="2200" dirty="0">
                <a:solidFill>
                  <a:prstClr val="black"/>
                </a:solidFill>
                <a:latin typeface="Times New Roman" panose="02020603050405020304" pitchFamily="18" charset="0"/>
                <a:cs typeface="Times New Roman" panose="02020603050405020304" pitchFamily="18" charset="0"/>
              </a:rPr>
              <a:t>tiện vận tải bộ có thể vào mọi địa điểm nhận trả hàng trong kho khách </a:t>
            </a:r>
            <a:r>
              <a:rPr lang="vi-VN" sz="2200" dirty="0" smtClean="0">
                <a:solidFill>
                  <a:prstClr val="black"/>
                </a:solidFill>
                <a:latin typeface="Times New Roman" panose="02020603050405020304" pitchFamily="18" charset="0"/>
                <a:cs typeface="Times New Roman" panose="02020603050405020304" pitchFamily="18" charset="0"/>
              </a:rPr>
              <a:t>hàng</a:t>
            </a:r>
            <a:r>
              <a:rPr lang="en-US" sz="2200" dirty="0">
                <a:solidFill>
                  <a:prstClr val="black"/>
                </a:solidFill>
                <a:latin typeface="Times New Roman" panose="02020603050405020304" pitchFamily="18" charset="0"/>
                <a:cs typeface="Times New Roman" panose="02020603050405020304" pitchFamily="18" charset="0"/>
              </a:rPr>
              <a:t>;</a:t>
            </a:r>
            <a:endParaRPr lang="en-US" sz="2200" dirty="0" smtClean="0">
              <a:solidFill>
                <a:prstClr val="black"/>
              </a:solidFill>
              <a:latin typeface="Times New Roman" panose="02020603050405020304" pitchFamily="18" charset="0"/>
              <a:cs typeface="Times New Roman" panose="02020603050405020304" pitchFamily="18" charset="0"/>
            </a:endParaRPr>
          </a:p>
          <a:p>
            <a:pPr marL="342900" indent="-342900">
              <a:buFont typeface="Wingdings" panose="05000000000000000000" pitchFamily="2" charset="2"/>
              <a:buChar char="v"/>
            </a:pPr>
            <a:r>
              <a:rPr lang="vi-VN" sz="2200" dirty="0" smtClean="0">
                <a:solidFill>
                  <a:prstClr val="black"/>
                </a:solidFill>
                <a:latin typeface="Times New Roman" panose="02020603050405020304" pitchFamily="18" charset="0"/>
                <a:cs typeface="Times New Roman" panose="02020603050405020304" pitchFamily="18" charset="0"/>
              </a:rPr>
              <a:t>là </a:t>
            </a:r>
            <a:r>
              <a:rPr lang="vi-VN" sz="2200" dirty="0">
                <a:solidFill>
                  <a:prstClr val="black"/>
                </a:solidFill>
                <a:latin typeface="Times New Roman" panose="02020603050405020304" pitchFamily="18" charset="0"/>
                <a:cs typeface="Times New Roman" panose="02020603050405020304" pitchFamily="18" charset="0"/>
              </a:rPr>
              <a:t>loại hình vận tải gắn liền với đời sống của con người, mang tính phổ thông quảng </a:t>
            </a:r>
            <a:r>
              <a:rPr lang="vi-VN" sz="2200" dirty="0" smtClean="0">
                <a:solidFill>
                  <a:prstClr val="black"/>
                </a:solidFill>
                <a:latin typeface="Times New Roman" panose="02020603050405020304" pitchFamily="18" charset="0"/>
                <a:cs typeface="Times New Roman" panose="02020603050405020304" pitchFamily="18" charset="0"/>
              </a:rPr>
              <a:t>đại</a:t>
            </a:r>
            <a:r>
              <a:rPr lang="en-US" sz="2200" dirty="0">
                <a:solidFill>
                  <a:prstClr val="black"/>
                </a:solidFill>
                <a:latin typeface="Times New Roman" panose="02020603050405020304" pitchFamily="18" charset="0"/>
                <a:cs typeface="Times New Roman" panose="02020603050405020304" pitchFamily="18" charset="0"/>
              </a:rPr>
              <a:t>;</a:t>
            </a:r>
            <a:endParaRPr lang="en-US" sz="2200" dirty="0" smtClean="0">
              <a:solidFill>
                <a:prstClr val="black"/>
              </a:solidFill>
              <a:latin typeface="Times New Roman" panose="02020603050405020304" pitchFamily="18" charset="0"/>
              <a:cs typeface="Times New Roman" panose="02020603050405020304" pitchFamily="18" charset="0"/>
            </a:endParaRPr>
          </a:p>
          <a:p>
            <a:pPr marL="342900" indent="-342900">
              <a:buFont typeface="Wingdings" panose="05000000000000000000" pitchFamily="2" charset="2"/>
              <a:buChar char="v"/>
            </a:pPr>
            <a:r>
              <a:rPr lang="vi-VN" sz="2200" dirty="0" smtClean="0">
                <a:solidFill>
                  <a:prstClr val="black"/>
                </a:solidFill>
                <a:latin typeface="Times New Roman" panose="02020603050405020304" pitchFamily="18" charset="0"/>
                <a:cs typeface="Times New Roman" panose="02020603050405020304" pitchFamily="18" charset="0"/>
              </a:rPr>
              <a:t>Mọi </a:t>
            </a:r>
            <a:r>
              <a:rPr lang="vi-VN" sz="2200" dirty="0">
                <a:solidFill>
                  <a:prstClr val="black"/>
                </a:solidFill>
                <a:latin typeface="Times New Roman" panose="02020603050405020304" pitchFamily="18" charset="0"/>
                <a:cs typeface="Times New Roman" panose="02020603050405020304" pitchFamily="18" charset="0"/>
              </a:rPr>
              <a:t>người ở mọi mức sống khác nhau đều có thể tiếp cận với vận tải bộ. </a:t>
            </a:r>
            <a:endParaRPr lang="en-US" sz="2200" dirty="0" smtClean="0">
              <a:solidFill>
                <a:prstClr val="black"/>
              </a:solidFill>
              <a:latin typeface="Times New Roman" panose="02020603050405020304" pitchFamily="18" charset="0"/>
              <a:cs typeface="Times New Roman" panose="02020603050405020304" pitchFamily="18" charset="0"/>
            </a:endParaRPr>
          </a:p>
          <a:p>
            <a:pPr marL="342900" indent="-342900">
              <a:buFont typeface="Wingdings" panose="05000000000000000000" pitchFamily="2" charset="2"/>
              <a:buChar char="v"/>
            </a:pPr>
            <a:r>
              <a:rPr lang="vi-VN" sz="2200" dirty="0" smtClean="0">
                <a:solidFill>
                  <a:prstClr val="black"/>
                </a:solidFill>
                <a:latin typeface="Times New Roman" panose="02020603050405020304" pitchFamily="18" charset="0"/>
                <a:cs typeface="Times New Roman" panose="02020603050405020304" pitchFamily="18" charset="0"/>
              </a:rPr>
              <a:t>Vốn </a:t>
            </a:r>
            <a:r>
              <a:rPr lang="vi-VN" sz="2200" dirty="0">
                <a:solidFill>
                  <a:prstClr val="black"/>
                </a:solidFill>
                <a:latin typeface="Times New Roman" panose="02020603050405020304" pitchFamily="18" charset="0"/>
                <a:cs typeface="Times New Roman" panose="02020603050405020304" pitchFamily="18" charset="0"/>
              </a:rPr>
              <a:t>đầu tư vận tải bộ rất uyển chuyển thích hợp với số đông cư </a:t>
            </a:r>
            <a:r>
              <a:rPr lang="vi-VN" sz="2200" dirty="0" smtClean="0">
                <a:solidFill>
                  <a:prstClr val="black"/>
                </a:solidFill>
                <a:latin typeface="Times New Roman" panose="02020603050405020304" pitchFamily="18" charset="0"/>
                <a:cs typeface="Times New Roman" panose="02020603050405020304" pitchFamily="18" charset="0"/>
              </a:rPr>
              <a:t>dân</a:t>
            </a:r>
            <a:r>
              <a:rPr lang="en-US" sz="2200" dirty="0" smtClean="0">
                <a:solidFill>
                  <a:prstClr val="black"/>
                </a:solidFill>
                <a:latin typeface="Times New Roman" panose="02020603050405020304" pitchFamily="18" charset="0"/>
                <a:cs typeface="Times New Roman" panose="02020603050405020304" pitchFamily="18" charset="0"/>
              </a:rPr>
              <a:t>;</a:t>
            </a:r>
            <a:r>
              <a:rPr lang="vi-VN" sz="2200" dirty="0" smtClean="0">
                <a:solidFill>
                  <a:prstClr val="black"/>
                </a:solidFill>
                <a:latin typeface="Times New Roman" panose="02020603050405020304" pitchFamily="18" charset="0"/>
                <a:cs typeface="Times New Roman" panose="02020603050405020304" pitchFamily="18" charset="0"/>
              </a:rPr>
              <a:t> </a:t>
            </a:r>
            <a:endParaRPr lang="en-US" sz="2200" dirty="0" smtClean="0">
              <a:solidFill>
                <a:prstClr val="black"/>
              </a:solidFill>
              <a:latin typeface="Times New Roman" panose="02020603050405020304" pitchFamily="18" charset="0"/>
              <a:cs typeface="Times New Roman" panose="02020603050405020304" pitchFamily="18" charset="0"/>
            </a:endParaRPr>
          </a:p>
          <a:p>
            <a:pPr marL="342900" indent="-342900">
              <a:buFont typeface="Wingdings" panose="05000000000000000000" pitchFamily="2" charset="2"/>
              <a:buChar char="v"/>
            </a:pPr>
            <a:r>
              <a:rPr lang="vi-VN" sz="2200" dirty="0" smtClean="0">
                <a:solidFill>
                  <a:prstClr val="black"/>
                </a:solidFill>
                <a:latin typeface="Times New Roman" panose="02020603050405020304" pitchFamily="18" charset="0"/>
                <a:cs typeface="Times New Roman" panose="02020603050405020304" pitchFamily="18" charset="0"/>
              </a:rPr>
              <a:t>Mạng </a:t>
            </a:r>
            <a:r>
              <a:rPr lang="vi-VN" sz="2200" dirty="0">
                <a:solidFill>
                  <a:prstClr val="black"/>
                </a:solidFill>
                <a:latin typeface="Times New Roman" panose="02020603050405020304" pitchFamily="18" charset="0"/>
                <a:cs typeface="Times New Roman" panose="02020603050405020304" pitchFamily="18" charset="0"/>
              </a:rPr>
              <a:t>lưới hạ tầng được đầu tư rộng </a:t>
            </a:r>
            <a:r>
              <a:rPr lang="vi-VN" sz="2200" dirty="0" smtClean="0">
                <a:solidFill>
                  <a:prstClr val="black"/>
                </a:solidFill>
                <a:latin typeface="Times New Roman" panose="02020603050405020304" pitchFamily="18" charset="0"/>
                <a:cs typeface="Times New Roman" panose="02020603050405020304" pitchFamily="18" charset="0"/>
              </a:rPr>
              <a:t>khắp</a:t>
            </a:r>
            <a:r>
              <a:rPr lang="en-US" sz="2200" dirty="0">
                <a:solidFill>
                  <a:prstClr val="black"/>
                </a:solidFill>
                <a:latin typeface="Times New Roman" panose="02020603050405020304" pitchFamily="18" charset="0"/>
                <a:cs typeface="Times New Roman" panose="02020603050405020304" pitchFamily="18" charset="0"/>
              </a:rPr>
              <a:t>;</a:t>
            </a:r>
            <a:endParaRPr lang="en-US" sz="2200" dirty="0" smtClean="0">
              <a:solidFill>
                <a:prstClr val="black"/>
              </a:solidFill>
              <a:latin typeface="Times New Roman" panose="02020603050405020304" pitchFamily="18" charset="0"/>
              <a:cs typeface="Times New Roman" panose="02020603050405020304" pitchFamily="18" charset="0"/>
            </a:endParaRPr>
          </a:p>
          <a:p>
            <a:pPr marL="342900" indent="-342900">
              <a:buFont typeface="Wingdings" panose="05000000000000000000" pitchFamily="2" charset="2"/>
              <a:buChar char="v"/>
            </a:pPr>
            <a:r>
              <a:rPr lang="vi-VN" sz="2200" dirty="0" smtClean="0">
                <a:solidFill>
                  <a:prstClr val="black"/>
                </a:solidFill>
                <a:latin typeface="Times New Roman" panose="02020603050405020304" pitchFamily="18" charset="0"/>
                <a:cs typeface="Times New Roman" panose="02020603050405020304" pitchFamily="18" charset="0"/>
              </a:rPr>
              <a:t>Các </a:t>
            </a:r>
            <a:r>
              <a:rPr lang="vi-VN" sz="2200" dirty="0">
                <a:solidFill>
                  <a:prstClr val="black"/>
                </a:solidFill>
                <a:latin typeface="Times New Roman" panose="02020603050405020304" pitchFamily="18" charset="0"/>
                <a:cs typeface="Times New Roman" panose="02020603050405020304" pitchFamily="18" charset="0"/>
              </a:rPr>
              <a:t>chủng loại ô tô vận tải được thiết kế với sức tải và thời gian hoạt động phù hợp với những lô hàng vừa, nhỏ, cự ly gần, bán kính dịch chuyển dưới 300km thường mang lại hiệu quả cao vì giá thành rẻ hơn các loại hình thức vận tải </a:t>
            </a:r>
            <a:r>
              <a:rPr lang="vi-VN" sz="2200" dirty="0" smtClean="0">
                <a:solidFill>
                  <a:prstClr val="black"/>
                </a:solidFill>
                <a:latin typeface="Times New Roman" panose="02020603050405020304" pitchFamily="18" charset="0"/>
                <a:cs typeface="Times New Roman" panose="02020603050405020304" pitchFamily="18" charset="0"/>
              </a:rPr>
              <a:t>khác</a:t>
            </a:r>
            <a:r>
              <a:rPr lang="en-US" sz="2200" dirty="0">
                <a:solidFill>
                  <a:prstClr val="black"/>
                </a:solidFill>
                <a:latin typeface="Times New Roman" panose="02020603050405020304" pitchFamily="18" charset="0"/>
                <a:cs typeface="Times New Roman" panose="02020603050405020304" pitchFamily="18" charset="0"/>
              </a:rPr>
              <a:t>;</a:t>
            </a:r>
            <a:endParaRPr lang="en-US" sz="2200" dirty="0" smtClean="0">
              <a:solidFill>
                <a:prstClr val="black"/>
              </a:solidFill>
              <a:latin typeface="Times New Roman" panose="02020603050405020304" pitchFamily="18" charset="0"/>
              <a:cs typeface="Times New Roman" panose="02020603050405020304" pitchFamily="18" charset="0"/>
            </a:endParaRPr>
          </a:p>
          <a:p>
            <a:pPr marL="342900" indent="-342900">
              <a:buFont typeface="Wingdings" panose="05000000000000000000" pitchFamily="2" charset="2"/>
              <a:buChar char="v"/>
            </a:pPr>
            <a:r>
              <a:rPr lang="vi-VN" sz="2200" dirty="0" smtClean="0">
                <a:solidFill>
                  <a:prstClr val="black"/>
                </a:solidFill>
                <a:latin typeface="Times New Roman" panose="02020603050405020304" pitchFamily="18" charset="0"/>
                <a:cs typeface="Times New Roman" panose="02020603050405020304" pitchFamily="18" charset="0"/>
              </a:rPr>
              <a:t>Tuy </a:t>
            </a:r>
            <a:r>
              <a:rPr lang="vi-VN" sz="2200" dirty="0">
                <a:solidFill>
                  <a:prstClr val="black"/>
                </a:solidFill>
                <a:latin typeface="Times New Roman" panose="02020603050405020304" pitchFamily="18" charset="0"/>
                <a:cs typeface="Times New Roman" panose="02020603050405020304" pitchFamily="18" charset="0"/>
              </a:rPr>
              <a:t>nhiên nếu khoảng cách trên 300km, vận tải bộ rất kém hiệu quả. </a:t>
            </a:r>
            <a:endParaRPr lang="en-US" sz="2200" dirty="0" smtClean="0">
              <a:solidFill>
                <a:prstClr val="black"/>
              </a:solidFill>
              <a:latin typeface="Times New Roman" panose="02020603050405020304" pitchFamily="18" charset="0"/>
              <a:cs typeface="Times New Roman" panose="02020603050405020304" pitchFamily="18" charset="0"/>
            </a:endParaRPr>
          </a:p>
          <a:p>
            <a:pPr marL="342900" indent="-342900">
              <a:buFont typeface="Wingdings" panose="05000000000000000000" pitchFamily="2" charset="2"/>
              <a:buChar char="v"/>
            </a:pPr>
            <a:r>
              <a:rPr lang="vi-VN" sz="2200" dirty="0" smtClean="0">
                <a:solidFill>
                  <a:prstClr val="black"/>
                </a:solidFill>
                <a:latin typeface="Times New Roman" panose="02020603050405020304" pitchFamily="18" charset="0"/>
                <a:cs typeface="Times New Roman" panose="02020603050405020304" pitchFamily="18" charset="0"/>
              </a:rPr>
              <a:t>Khả </a:t>
            </a:r>
            <a:r>
              <a:rPr lang="vi-VN" sz="2200" dirty="0">
                <a:solidFill>
                  <a:prstClr val="black"/>
                </a:solidFill>
                <a:latin typeface="Times New Roman" panose="02020603050405020304" pitchFamily="18" charset="0"/>
                <a:cs typeface="Times New Roman" panose="02020603050405020304" pitchFamily="18" charset="0"/>
              </a:rPr>
              <a:t>năng thông qua vận tải bộ hạn chế, chỉ phù hợp với những lô hàng nhỏ, không phù hợp với hàng siêu trường siêu trọng, những lô hàng có khối lượng </a:t>
            </a:r>
            <a:r>
              <a:rPr lang="vi-VN" sz="2200" dirty="0" smtClean="0">
                <a:solidFill>
                  <a:prstClr val="black"/>
                </a:solidFill>
                <a:latin typeface="Times New Roman" panose="02020603050405020304" pitchFamily="18" charset="0"/>
                <a:cs typeface="Times New Roman" panose="02020603050405020304" pitchFamily="18" charset="0"/>
              </a:rPr>
              <a:t>lớn</a:t>
            </a:r>
            <a:r>
              <a:rPr lang="en-US" sz="2200" dirty="0">
                <a:solidFill>
                  <a:prstClr val="black"/>
                </a:solidFill>
                <a:latin typeface="Times New Roman" panose="02020603050405020304" pitchFamily="18" charset="0"/>
                <a:cs typeface="Times New Roman" panose="02020603050405020304" pitchFamily="18" charset="0"/>
              </a:rPr>
              <a:t>;</a:t>
            </a:r>
            <a:endParaRPr lang="en-US" sz="2200" dirty="0" smtClean="0">
              <a:solidFill>
                <a:prstClr val="black"/>
              </a:solidFill>
              <a:latin typeface="Times New Roman" panose="02020603050405020304" pitchFamily="18" charset="0"/>
              <a:cs typeface="Times New Roman" panose="02020603050405020304" pitchFamily="18" charset="0"/>
            </a:endParaRPr>
          </a:p>
          <a:p>
            <a:pPr marL="342900" indent="-342900">
              <a:buFont typeface="Wingdings" panose="05000000000000000000" pitchFamily="2" charset="2"/>
              <a:buChar char="v"/>
            </a:pPr>
            <a:r>
              <a:rPr lang="vi-VN" sz="2200" dirty="0" smtClean="0">
                <a:solidFill>
                  <a:prstClr val="black"/>
                </a:solidFill>
                <a:latin typeface="Times New Roman" panose="02020603050405020304" pitchFamily="18" charset="0"/>
                <a:cs typeface="Times New Roman" panose="02020603050405020304" pitchFamily="18" charset="0"/>
              </a:rPr>
              <a:t>Vận </a:t>
            </a:r>
            <a:r>
              <a:rPr lang="vi-VN" sz="2200" dirty="0">
                <a:solidFill>
                  <a:prstClr val="black"/>
                </a:solidFill>
                <a:latin typeface="Times New Roman" panose="02020603050405020304" pitchFamily="18" charset="0"/>
                <a:cs typeface="Times New Roman" panose="02020603050405020304" pitchFamily="18" charset="0"/>
              </a:rPr>
              <a:t>tải bộ không thích hợp với vận chuyển hàng hóa nguy hiểm có tính độc hại, hàng dễ cháy dễ nổ, hàng khó bảo quản.</a:t>
            </a:r>
            <a:endParaRPr lang="en-US" sz="2200" dirty="0">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3348377138"/>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2" presetClass="entr" presetSubtype="0" fill="hold"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animEffect transition="in" filter="fade">
                                      <p:cBhvr>
                                        <p:cTn id="7" dur="1000"/>
                                        <p:tgtEl>
                                          <p:spTgt spid="3">
                                            <p:txEl>
                                              <p:pRg st="0" end="0"/>
                                            </p:txEl>
                                          </p:spTgt>
                                        </p:tgtEl>
                                      </p:cBhvr>
                                    </p:animEffect>
                                    <p:anim calcmode="lin" valueType="num">
                                      <p:cBhvr>
                                        <p:cTn id="8" dur="1000" fill="hold"/>
                                        <p:tgtEl>
                                          <p:spTgt spid="3">
                                            <p:txEl>
                                              <p:pRg st="0" end="0"/>
                                            </p:txEl>
                                          </p:spTgt>
                                        </p:tgtEl>
                                        <p:attrNameLst>
                                          <p:attrName>ppt_x</p:attrName>
                                        </p:attrNameLst>
                                      </p:cBhvr>
                                      <p:tavLst>
                                        <p:tav tm="0">
                                          <p:val>
                                            <p:strVal val="#ppt_x"/>
                                          </p:val>
                                        </p:tav>
                                        <p:tav tm="100000">
                                          <p:val>
                                            <p:strVal val="#ppt_x"/>
                                          </p:val>
                                        </p:tav>
                                      </p:tavLst>
                                    </p:anim>
                                    <p:anim calcmode="lin" valueType="num">
                                      <p:cBhvr>
                                        <p:cTn id="9" dur="1000" fill="hold"/>
                                        <p:tgtEl>
                                          <p:spTgt spid="3">
                                            <p:txEl>
                                              <p:pRg st="0" end="0"/>
                                            </p:txEl>
                                          </p:spTgt>
                                        </p:tgtEl>
                                        <p:attrNameLst>
                                          <p:attrName>ppt_y</p:attrName>
                                        </p:attrNameLst>
                                      </p:cBhvr>
                                      <p:tavLst>
                                        <p:tav tm="0">
                                          <p:val>
                                            <p:strVal val="#ppt_y+.1"/>
                                          </p:val>
                                        </p:tav>
                                        <p:tav tm="100000">
                                          <p:val>
                                            <p:strVal val="#ppt_y"/>
                                          </p:val>
                                        </p:tav>
                                      </p:tavLst>
                                    </p:anim>
                                  </p:childTnLst>
                                </p:cTn>
                              </p:par>
                            </p:childTnLst>
                          </p:cTn>
                        </p:par>
                      </p:childTnLst>
                    </p:cTn>
                  </p:par>
                  <p:par>
                    <p:cTn id="10" fill="hold">
                      <p:stCondLst>
                        <p:cond delay="indefinite"/>
                      </p:stCondLst>
                      <p:childTnLst>
                        <p:par>
                          <p:cTn id="11" fill="hold">
                            <p:stCondLst>
                              <p:cond delay="0"/>
                            </p:stCondLst>
                            <p:childTnLst>
                              <p:par>
                                <p:cTn id="12" presetID="42" presetClass="entr" presetSubtype="0" fill="hold" nodeType="clickEffect">
                                  <p:stCondLst>
                                    <p:cond delay="0"/>
                                  </p:stCondLst>
                                  <p:childTnLst>
                                    <p:set>
                                      <p:cBhvr>
                                        <p:cTn id="13" dur="1" fill="hold">
                                          <p:stCondLst>
                                            <p:cond delay="0"/>
                                          </p:stCondLst>
                                        </p:cTn>
                                        <p:tgtEl>
                                          <p:spTgt spid="3">
                                            <p:txEl>
                                              <p:pRg st="1" end="1"/>
                                            </p:txEl>
                                          </p:spTgt>
                                        </p:tgtEl>
                                        <p:attrNameLst>
                                          <p:attrName>style.visibility</p:attrName>
                                        </p:attrNameLst>
                                      </p:cBhvr>
                                      <p:to>
                                        <p:strVal val="visible"/>
                                      </p:to>
                                    </p:set>
                                    <p:animEffect transition="in" filter="fade">
                                      <p:cBhvr>
                                        <p:cTn id="14" dur="1000"/>
                                        <p:tgtEl>
                                          <p:spTgt spid="3">
                                            <p:txEl>
                                              <p:pRg st="1" end="1"/>
                                            </p:txEl>
                                          </p:spTgt>
                                        </p:tgtEl>
                                      </p:cBhvr>
                                    </p:animEffect>
                                    <p:anim calcmode="lin" valueType="num">
                                      <p:cBhvr>
                                        <p:cTn id="15" dur="1000" fill="hold"/>
                                        <p:tgtEl>
                                          <p:spTgt spid="3">
                                            <p:txEl>
                                              <p:pRg st="1" end="1"/>
                                            </p:txEl>
                                          </p:spTgt>
                                        </p:tgtEl>
                                        <p:attrNameLst>
                                          <p:attrName>ppt_x</p:attrName>
                                        </p:attrNameLst>
                                      </p:cBhvr>
                                      <p:tavLst>
                                        <p:tav tm="0">
                                          <p:val>
                                            <p:strVal val="#ppt_x"/>
                                          </p:val>
                                        </p:tav>
                                        <p:tav tm="100000">
                                          <p:val>
                                            <p:strVal val="#ppt_x"/>
                                          </p:val>
                                        </p:tav>
                                      </p:tavLst>
                                    </p:anim>
                                    <p:anim calcmode="lin" valueType="num">
                                      <p:cBhvr>
                                        <p:cTn id="16" dur="1000" fill="hold"/>
                                        <p:tgtEl>
                                          <p:spTgt spid="3">
                                            <p:txEl>
                                              <p:pRg st="1" end="1"/>
                                            </p:txEl>
                                          </p:spTgt>
                                        </p:tgtEl>
                                        <p:attrNameLst>
                                          <p:attrName>ppt_y</p:attrName>
                                        </p:attrNameLst>
                                      </p:cBhvr>
                                      <p:tavLst>
                                        <p:tav tm="0">
                                          <p:val>
                                            <p:strVal val="#ppt_y+.1"/>
                                          </p:val>
                                        </p:tav>
                                        <p:tav tm="100000">
                                          <p:val>
                                            <p:strVal val="#ppt_y"/>
                                          </p:val>
                                        </p:tav>
                                      </p:tavLst>
                                    </p:anim>
                                  </p:childTnLst>
                                </p:cTn>
                              </p:par>
                            </p:childTnLst>
                          </p:cTn>
                        </p:par>
                      </p:childTnLst>
                    </p:cTn>
                  </p:par>
                  <p:par>
                    <p:cTn id="17" fill="hold">
                      <p:stCondLst>
                        <p:cond delay="indefinite"/>
                      </p:stCondLst>
                      <p:childTnLst>
                        <p:par>
                          <p:cTn id="18" fill="hold">
                            <p:stCondLst>
                              <p:cond delay="0"/>
                            </p:stCondLst>
                            <p:childTnLst>
                              <p:par>
                                <p:cTn id="19" presetID="42" presetClass="entr" presetSubtype="0" fill="hold" nodeType="clickEffect">
                                  <p:stCondLst>
                                    <p:cond delay="0"/>
                                  </p:stCondLst>
                                  <p:childTnLst>
                                    <p:set>
                                      <p:cBhvr>
                                        <p:cTn id="20" dur="1" fill="hold">
                                          <p:stCondLst>
                                            <p:cond delay="0"/>
                                          </p:stCondLst>
                                        </p:cTn>
                                        <p:tgtEl>
                                          <p:spTgt spid="3">
                                            <p:txEl>
                                              <p:pRg st="2" end="2"/>
                                            </p:txEl>
                                          </p:spTgt>
                                        </p:tgtEl>
                                        <p:attrNameLst>
                                          <p:attrName>style.visibility</p:attrName>
                                        </p:attrNameLst>
                                      </p:cBhvr>
                                      <p:to>
                                        <p:strVal val="visible"/>
                                      </p:to>
                                    </p:set>
                                    <p:animEffect transition="in" filter="fade">
                                      <p:cBhvr>
                                        <p:cTn id="21" dur="1000"/>
                                        <p:tgtEl>
                                          <p:spTgt spid="3">
                                            <p:txEl>
                                              <p:pRg st="2" end="2"/>
                                            </p:txEl>
                                          </p:spTgt>
                                        </p:tgtEl>
                                      </p:cBhvr>
                                    </p:animEffect>
                                    <p:anim calcmode="lin" valueType="num">
                                      <p:cBhvr>
                                        <p:cTn id="22" dur="1000" fill="hold"/>
                                        <p:tgtEl>
                                          <p:spTgt spid="3">
                                            <p:txEl>
                                              <p:pRg st="2" end="2"/>
                                            </p:txEl>
                                          </p:spTgt>
                                        </p:tgtEl>
                                        <p:attrNameLst>
                                          <p:attrName>ppt_x</p:attrName>
                                        </p:attrNameLst>
                                      </p:cBhvr>
                                      <p:tavLst>
                                        <p:tav tm="0">
                                          <p:val>
                                            <p:strVal val="#ppt_x"/>
                                          </p:val>
                                        </p:tav>
                                        <p:tav tm="100000">
                                          <p:val>
                                            <p:strVal val="#ppt_x"/>
                                          </p:val>
                                        </p:tav>
                                      </p:tavLst>
                                    </p:anim>
                                    <p:anim calcmode="lin" valueType="num">
                                      <p:cBhvr>
                                        <p:cTn id="23" dur="1000" fill="hold"/>
                                        <p:tgtEl>
                                          <p:spTgt spid="3">
                                            <p:txEl>
                                              <p:pRg st="2" end="2"/>
                                            </p:txEl>
                                          </p:spTgt>
                                        </p:tgtEl>
                                        <p:attrNameLst>
                                          <p:attrName>ppt_y</p:attrName>
                                        </p:attrNameLst>
                                      </p:cBhvr>
                                      <p:tavLst>
                                        <p:tav tm="0">
                                          <p:val>
                                            <p:strVal val="#ppt_y+.1"/>
                                          </p:val>
                                        </p:tav>
                                        <p:tav tm="100000">
                                          <p:val>
                                            <p:strVal val="#ppt_y"/>
                                          </p:val>
                                        </p:tav>
                                      </p:tavLst>
                                    </p:anim>
                                  </p:childTnLst>
                                </p:cTn>
                              </p:par>
                            </p:childTnLst>
                          </p:cTn>
                        </p:par>
                      </p:childTnLst>
                    </p:cTn>
                  </p:par>
                  <p:par>
                    <p:cTn id="24" fill="hold">
                      <p:stCondLst>
                        <p:cond delay="indefinite"/>
                      </p:stCondLst>
                      <p:childTnLst>
                        <p:par>
                          <p:cTn id="25" fill="hold">
                            <p:stCondLst>
                              <p:cond delay="0"/>
                            </p:stCondLst>
                            <p:childTnLst>
                              <p:par>
                                <p:cTn id="26" presetID="42" presetClass="entr" presetSubtype="0" fill="hold" nodeType="clickEffect">
                                  <p:stCondLst>
                                    <p:cond delay="0"/>
                                  </p:stCondLst>
                                  <p:childTnLst>
                                    <p:set>
                                      <p:cBhvr>
                                        <p:cTn id="27" dur="1" fill="hold">
                                          <p:stCondLst>
                                            <p:cond delay="0"/>
                                          </p:stCondLst>
                                        </p:cTn>
                                        <p:tgtEl>
                                          <p:spTgt spid="3">
                                            <p:txEl>
                                              <p:pRg st="3" end="3"/>
                                            </p:txEl>
                                          </p:spTgt>
                                        </p:tgtEl>
                                        <p:attrNameLst>
                                          <p:attrName>style.visibility</p:attrName>
                                        </p:attrNameLst>
                                      </p:cBhvr>
                                      <p:to>
                                        <p:strVal val="visible"/>
                                      </p:to>
                                    </p:set>
                                    <p:animEffect transition="in" filter="fade">
                                      <p:cBhvr>
                                        <p:cTn id="28" dur="1000"/>
                                        <p:tgtEl>
                                          <p:spTgt spid="3">
                                            <p:txEl>
                                              <p:pRg st="3" end="3"/>
                                            </p:txEl>
                                          </p:spTgt>
                                        </p:tgtEl>
                                      </p:cBhvr>
                                    </p:animEffect>
                                    <p:anim calcmode="lin" valueType="num">
                                      <p:cBhvr>
                                        <p:cTn id="29" dur="1000" fill="hold"/>
                                        <p:tgtEl>
                                          <p:spTgt spid="3">
                                            <p:txEl>
                                              <p:pRg st="3" end="3"/>
                                            </p:txEl>
                                          </p:spTgt>
                                        </p:tgtEl>
                                        <p:attrNameLst>
                                          <p:attrName>ppt_x</p:attrName>
                                        </p:attrNameLst>
                                      </p:cBhvr>
                                      <p:tavLst>
                                        <p:tav tm="0">
                                          <p:val>
                                            <p:strVal val="#ppt_x"/>
                                          </p:val>
                                        </p:tav>
                                        <p:tav tm="100000">
                                          <p:val>
                                            <p:strVal val="#ppt_x"/>
                                          </p:val>
                                        </p:tav>
                                      </p:tavLst>
                                    </p:anim>
                                    <p:anim calcmode="lin" valueType="num">
                                      <p:cBhvr>
                                        <p:cTn id="30" dur="1000" fill="hold"/>
                                        <p:tgtEl>
                                          <p:spTgt spid="3">
                                            <p:txEl>
                                              <p:pRg st="3" end="3"/>
                                            </p:txEl>
                                          </p:spTgt>
                                        </p:tgtEl>
                                        <p:attrNameLst>
                                          <p:attrName>ppt_y</p:attrName>
                                        </p:attrNameLst>
                                      </p:cBhvr>
                                      <p:tavLst>
                                        <p:tav tm="0">
                                          <p:val>
                                            <p:strVal val="#ppt_y+.1"/>
                                          </p:val>
                                        </p:tav>
                                        <p:tav tm="100000">
                                          <p:val>
                                            <p:strVal val="#ppt_y"/>
                                          </p:val>
                                        </p:tav>
                                      </p:tavLst>
                                    </p:anim>
                                  </p:childTnLst>
                                </p:cTn>
                              </p:par>
                            </p:childTnLst>
                          </p:cTn>
                        </p:par>
                      </p:childTnLst>
                    </p:cTn>
                  </p:par>
                  <p:par>
                    <p:cTn id="31" fill="hold">
                      <p:stCondLst>
                        <p:cond delay="indefinite"/>
                      </p:stCondLst>
                      <p:childTnLst>
                        <p:par>
                          <p:cTn id="32" fill="hold">
                            <p:stCondLst>
                              <p:cond delay="0"/>
                            </p:stCondLst>
                            <p:childTnLst>
                              <p:par>
                                <p:cTn id="33" presetID="16" presetClass="entr" presetSubtype="21" fill="hold" nodeType="clickEffect">
                                  <p:stCondLst>
                                    <p:cond delay="0"/>
                                  </p:stCondLst>
                                  <p:childTnLst>
                                    <p:set>
                                      <p:cBhvr>
                                        <p:cTn id="34" dur="1" fill="hold">
                                          <p:stCondLst>
                                            <p:cond delay="0"/>
                                          </p:stCondLst>
                                        </p:cTn>
                                        <p:tgtEl>
                                          <p:spTgt spid="3">
                                            <p:txEl>
                                              <p:pRg st="4" end="4"/>
                                            </p:txEl>
                                          </p:spTgt>
                                        </p:tgtEl>
                                        <p:attrNameLst>
                                          <p:attrName>style.visibility</p:attrName>
                                        </p:attrNameLst>
                                      </p:cBhvr>
                                      <p:to>
                                        <p:strVal val="visible"/>
                                      </p:to>
                                    </p:set>
                                    <p:animEffect transition="in" filter="barn(inVertical)">
                                      <p:cBhvr>
                                        <p:cTn id="35" dur="500"/>
                                        <p:tgtEl>
                                          <p:spTgt spid="3">
                                            <p:txEl>
                                              <p:pRg st="4" end="4"/>
                                            </p:txEl>
                                          </p:spTgt>
                                        </p:tgtEl>
                                      </p:cBhvr>
                                    </p:animEffect>
                                  </p:childTnLst>
                                </p:cTn>
                              </p:par>
                            </p:childTnLst>
                          </p:cTn>
                        </p:par>
                      </p:childTnLst>
                    </p:cTn>
                  </p:par>
                  <p:par>
                    <p:cTn id="36" fill="hold">
                      <p:stCondLst>
                        <p:cond delay="indefinite"/>
                      </p:stCondLst>
                      <p:childTnLst>
                        <p:par>
                          <p:cTn id="37" fill="hold">
                            <p:stCondLst>
                              <p:cond delay="0"/>
                            </p:stCondLst>
                            <p:childTnLst>
                              <p:par>
                                <p:cTn id="38" presetID="42" presetClass="entr" presetSubtype="0" fill="hold" nodeType="clickEffect">
                                  <p:stCondLst>
                                    <p:cond delay="0"/>
                                  </p:stCondLst>
                                  <p:childTnLst>
                                    <p:set>
                                      <p:cBhvr>
                                        <p:cTn id="39" dur="1" fill="hold">
                                          <p:stCondLst>
                                            <p:cond delay="0"/>
                                          </p:stCondLst>
                                        </p:cTn>
                                        <p:tgtEl>
                                          <p:spTgt spid="3">
                                            <p:txEl>
                                              <p:pRg st="5" end="5"/>
                                            </p:txEl>
                                          </p:spTgt>
                                        </p:tgtEl>
                                        <p:attrNameLst>
                                          <p:attrName>style.visibility</p:attrName>
                                        </p:attrNameLst>
                                      </p:cBhvr>
                                      <p:to>
                                        <p:strVal val="visible"/>
                                      </p:to>
                                    </p:set>
                                    <p:animEffect transition="in" filter="fade">
                                      <p:cBhvr>
                                        <p:cTn id="40" dur="1000"/>
                                        <p:tgtEl>
                                          <p:spTgt spid="3">
                                            <p:txEl>
                                              <p:pRg st="5" end="5"/>
                                            </p:txEl>
                                          </p:spTgt>
                                        </p:tgtEl>
                                      </p:cBhvr>
                                    </p:animEffect>
                                    <p:anim calcmode="lin" valueType="num">
                                      <p:cBhvr>
                                        <p:cTn id="41" dur="1000" fill="hold"/>
                                        <p:tgtEl>
                                          <p:spTgt spid="3">
                                            <p:txEl>
                                              <p:pRg st="5" end="5"/>
                                            </p:txEl>
                                          </p:spTgt>
                                        </p:tgtEl>
                                        <p:attrNameLst>
                                          <p:attrName>ppt_x</p:attrName>
                                        </p:attrNameLst>
                                      </p:cBhvr>
                                      <p:tavLst>
                                        <p:tav tm="0">
                                          <p:val>
                                            <p:strVal val="#ppt_x"/>
                                          </p:val>
                                        </p:tav>
                                        <p:tav tm="100000">
                                          <p:val>
                                            <p:strVal val="#ppt_x"/>
                                          </p:val>
                                        </p:tav>
                                      </p:tavLst>
                                    </p:anim>
                                    <p:anim calcmode="lin" valueType="num">
                                      <p:cBhvr>
                                        <p:cTn id="42" dur="1000" fill="hold"/>
                                        <p:tgtEl>
                                          <p:spTgt spid="3">
                                            <p:txEl>
                                              <p:pRg st="5" end="5"/>
                                            </p:txEl>
                                          </p:spTgt>
                                        </p:tgtEl>
                                        <p:attrNameLst>
                                          <p:attrName>ppt_y</p:attrName>
                                        </p:attrNameLst>
                                      </p:cBhvr>
                                      <p:tavLst>
                                        <p:tav tm="0">
                                          <p:val>
                                            <p:strVal val="#ppt_y+.1"/>
                                          </p:val>
                                        </p:tav>
                                        <p:tav tm="100000">
                                          <p:val>
                                            <p:strVal val="#ppt_y"/>
                                          </p:val>
                                        </p:tav>
                                      </p:tavLst>
                                    </p:anim>
                                  </p:childTnLst>
                                </p:cTn>
                              </p:par>
                            </p:childTnLst>
                          </p:cTn>
                        </p:par>
                      </p:childTnLst>
                    </p:cTn>
                  </p:par>
                  <p:par>
                    <p:cTn id="43" fill="hold">
                      <p:stCondLst>
                        <p:cond delay="indefinite"/>
                      </p:stCondLst>
                      <p:childTnLst>
                        <p:par>
                          <p:cTn id="44" fill="hold">
                            <p:stCondLst>
                              <p:cond delay="0"/>
                            </p:stCondLst>
                            <p:childTnLst>
                              <p:par>
                                <p:cTn id="45" presetID="16" presetClass="entr" presetSubtype="21" fill="hold" nodeType="clickEffect">
                                  <p:stCondLst>
                                    <p:cond delay="0"/>
                                  </p:stCondLst>
                                  <p:childTnLst>
                                    <p:set>
                                      <p:cBhvr>
                                        <p:cTn id="46" dur="1" fill="hold">
                                          <p:stCondLst>
                                            <p:cond delay="0"/>
                                          </p:stCondLst>
                                        </p:cTn>
                                        <p:tgtEl>
                                          <p:spTgt spid="3">
                                            <p:txEl>
                                              <p:pRg st="6" end="6"/>
                                            </p:txEl>
                                          </p:spTgt>
                                        </p:tgtEl>
                                        <p:attrNameLst>
                                          <p:attrName>style.visibility</p:attrName>
                                        </p:attrNameLst>
                                      </p:cBhvr>
                                      <p:to>
                                        <p:strVal val="visible"/>
                                      </p:to>
                                    </p:set>
                                    <p:animEffect transition="in" filter="barn(inVertical)">
                                      <p:cBhvr>
                                        <p:cTn id="47" dur="500"/>
                                        <p:tgtEl>
                                          <p:spTgt spid="3">
                                            <p:txEl>
                                              <p:pRg st="6" end="6"/>
                                            </p:txEl>
                                          </p:spTgt>
                                        </p:tgtEl>
                                      </p:cBhvr>
                                    </p:animEffect>
                                  </p:childTnLst>
                                </p:cTn>
                              </p:par>
                            </p:childTnLst>
                          </p:cTn>
                        </p:par>
                      </p:childTnLst>
                    </p:cTn>
                  </p:par>
                  <p:par>
                    <p:cTn id="48" fill="hold">
                      <p:stCondLst>
                        <p:cond delay="indefinite"/>
                      </p:stCondLst>
                      <p:childTnLst>
                        <p:par>
                          <p:cTn id="49" fill="hold">
                            <p:stCondLst>
                              <p:cond delay="0"/>
                            </p:stCondLst>
                            <p:childTnLst>
                              <p:par>
                                <p:cTn id="50" presetID="16" presetClass="entr" presetSubtype="21" fill="hold" nodeType="clickEffect">
                                  <p:stCondLst>
                                    <p:cond delay="0"/>
                                  </p:stCondLst>
                                  <p:childTnLst>
                                    <p:set>
                                      <p:cBhvr>
                                        <p:cTn id="51" dur="1" fill="hold">
                                          <p:stCondLst>
                                            <p:cond delay="0"/>
                                          </p:stCondLst>
                                        </p:cTn>
                                        <p:tgtEl>
                                          <p:spTgt spid="3">
                                            <p:txEl>
                                              <p:pRg st="7" end="7"/>
                                            </p:txEl>
                                          </p:spTgt>
                                        </p:tgtEl>
                                        <p:attrNameLst>
                                          <p:attrName>style.visibility</p:attrName>
                                        </p:attrNameLst>
                                      </p:cBhvr>
                                      <p:to>
                                        <p:strVal val="visible"/>
                                      </p:to>
                                    </p:set>
                                    <p:animEffect transition="in" filter="barn(inVertical)">
                                      <p:cBhvr>
                                        <p:cTn id="52" dur="500"/>
                                        <p:tgtEl>
                                          <p:spTgt spid="3">
                                            <p:txEl>
                                              <p:pRg st="7" end="7"/>
                                            </p:txEl>
                                          </p:spTgt>
                                        </p:tgtEl>
                                      </p:cBhvr>
                                    </p:animEffect>
                                  </p:childTnLst>
                                </p:cTn>
                              </p:par>
                            </p:childTnLst>
                          </p:cTn>
                        </p:par>
                      </p:childTnLst>
                    </p:cTn>
                  </p:par>
                  <p:par>
                    <p:cTn id="53" fill="hold">
                      <p:stCondLst>
                        <p:cond delay="indefinite"/>
                      </p:stCondLst>
                      <p:childTnLst>
                        <p:par>
                          <p:cTn id="54" fill="hold">
                            <p:stCondLst>
                              <p:cond delay="0"/>
                            </p:stCondLst>
                            <p:childTnLst>
                              <p:par>
                                <p:cTn id="55" presetID="16" presetClass="entr" presetSubtype="21" fill="hold" nodeType="clickEffect">
                                  <p:stCondLst>
                                    <p:cond delay="0"/>
                                  </p:stCondLst>
                                  <p:childTnLst>
                                    <p:set>
                                      <p:cBhvr>
                                        <p:cTn id="56" dur="1" fill="hold">
                                          <p:stCondLst>
                                            <p:cond delay="0"/>
                                          </p:stCondLst>
                                        </p:cTn>
                                        <p:tgtEl>
                                          <p:spTgt spid="3">
                                            <p:txEl>
                                              <p:pRg st="8" end="8"/>
                                            </p:txEl>
                                          </p:spTgt>
                                        </p:tgtEl>
                                        <p:attrNameLst>
                                          <p:attrName>style.visibility</p:attrName>
                                        </p:attrNameLst>
                                      </p:cBhvr>
                                      <p:to>
                                        <p:strVal val="visible"/>
                                      </p:to>
                                    </p:set>
                                    <p:animEffect transition="in" filter="barn(inVertical)">
                                      <p:cBhvr>
                                        <p:cTn id="57" dur="500"/>
                                        <p:tgtEl>
                                          <p:spTgt spid="3">
                                            <p:txEl>
                                              <p:pRg st="8" end="8"/>
                                            </p:txEl>
                                          </p:spTgt>
                                        </p:tgtEl>
                                      </p:cBhvr>
                                    </p:animEffect>
                                  </p:childTnLst>
                                </p:cTn>
                              </p:par>
                            </p:childTnLst>
                          </p:cTn>
                        </p:par>
                      </p:childTnLst>
                    </p:cTn>
                  </p:par>
                  <p:par>
                    <p:cTn id="58" fill="hold">
                      <p:stCondLst>
                        <p:cond delay="indefinite"/>
                      </p:stCondLst>
                      <p:childTnLst>
                        <p:par>
                          <p:cTn id="59" fill="hold">
                            <p:stCondLst>
                              <p:cond delay="0"/>
                            </p:stCondLst>
                            <p:childTnLst>
                              <p:par>
                                <p:cTn id="60" presetID="16" presetClass="entr" presetSubtype="21" fill="hold" nodeType="clickEffect">
                                  <p:stCondLst>
                                    <p:cond delay="0"/>
                                  </p:stCondLst>
                                  <p:childTnLst>
                                    <p:set>
                                      <p:cBhvr>
                                        <p:cTn id="61" dur="1" fill="hold">
                                          <p:stCondLst>
                                            <p:cond delay="0"/>
                                          </p:stCondLst>
                                        </p:cTn>
                                        <p:tgtEl>
                                          <p:spTgt spid="3">
                                            <p:txEl>
                                              <p:pRg st="9" end="9"/>
                                            </p:txEl>
                                          </p:spTgt>
                                        </p:tgtEl>
                                        <p:attrNameLst>
                                          <p:attrName>style.visibility</p:attrName>
                                        </p:attrNameLst>
                                      </p:cBhvr>
                                      <p:to>
                                        <p:strVal val="visible"/>
                                      </p:to>
                                    </p:set>
                                    <p:animEffect transition="in" filter="barn(inVertical)">
                                      <p:cBhvr>
                                        <p:cTn id="62" dur="500"/>
                                        <p:tgtEl>
                                          <p:spTgt spid="3">
                                            <p:txEl>
                                              <p:pRg st="9" end="9"/>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1"/>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19050" y="2667001"/>
            <a:ext cx="4218214" cy="1865974"/>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sp>
        <p:nvSpPr>
          <p:cNvPr id="3" name="TextBox 2"/>
          <p:cNvSpPr txBox="1"/>
          <p:nvPr/>
        </p:nvSpPr>
        <p:spPr>
          <a:xfrm>
            <a:off x="-29936" y="4532974"/>
            <a:ext cx="4267200" cy="2308324"/>
          </a:xfrm>
          <a:prstGeom prst="rect">
            <a:avLst/>
          </a:prstGeom>
        </p:spPr>
        <p:style>
          <a:lnRef idx="1">
            <a:schemeClr val="accent4"/>
          </a:lnRef>
          <a:fillRef idx="2">
            <a:schemeClr val="accent4"/>
          </a:fillRef>
          <a:effectRef idx="1">
            <a:schemeClr val="accent4"/>
          </a:effectRef>
          <a:fontRef idx="minor">
            <a:schemeClr val="dk1"/>
          </a:fontRef>
        </p:style>
        <p:txBody>
          <a:bodyPr wrap="square" rtlCol="0">
            <a:spAutoFit/>
          </a:bodyPr>
          <a:lstStyle/>
          <a:p>
            <a:r>
              <a:rPr lang="en-US" sz="2400" dirty="0" err="1" smtClean="0">
                <a:latin typeface="Times New Roman" panose="02020603050405020304" pitchFamily="18" charset="0"/>
                <a:cs typeface="Times New Roman" panose="02020603050405020304" pitchFamily="18" charset="0"/>
              </a:rPr>
              <a:t>Hiện</a:t>
            </a:r>
            <a:r>
              <a:rPr lang="en-US" sz="2400" dirty="0" smtClean="0">
                <a:latin typeface="Times New Roman" panose="02020603050405020304" pitchFamily="18" charset="0"/>
                <a:cs typeface="Times New Roman" panose="02020603050405020304" pitchFamily="18" charset="0"/>
              </a:rPr>
              <a:t> </a:t>
            </a:r>
            <a:r>
              <a:rPr lang="en-US" sz="2400" dirty="0" err="1" smtClean="0">
                <a:latin typeface="Times New Roman" panose="02020603050405020304" pitchFamily="18" charset="0"/>
                <a:cs typeface="Times New Roman" panose="02020603050405020304" pitchFamily="18" charset="0"/>
              </a:rPr>
              <a:t>tại</a:t>
            </a:r>
            <a:r>
              <a:rPr lang="en-US" sz="2400" dirty="0" smtClean="0">
                <a:latin typeface="Times New Roman" panose="02020603050405020304" pitchFamily="18" charset="0"/>
                <a:cs typeface="Times New Roman" panose="02020603050405020304" pitchFamily="18" charset="0"/>
              </a:rPr>
              <a:t> </a:t>
            </a:r>
            <a:r>
              <a:rPr lang="en-US" sz="2400" dirty="0" err="1" smtClean="0">
                <a:latin typeface="Times New Roman" panose="02020603050405020304" pitchFamily="18" charset="0"/>
                <a:cs typeface="Times New Roman" panose="02020603050405020304" pitchFamily="18" charset="0"/>
              </a:rPr>
              <a:t>có</a:t>
            </a:r>
            <a:r>
              <a:rPr lang="en-US" sz="2400" dirty="0" smtClean="0">
                <a:latin typeface="Times New Roman" panose="02020603050405020304" pitchFamily="18" charset="0"/>
                <a:cs typeface="Times New Roman" panose="02020603050405020304" pitchFamily="18" charset="0"/>
              </a:rPr>
              <a:t> 3 </a:t>
            </a:r>
            <a:r>
              <a:rPr lang="en-US" sz="2400" dirty="0" err="1" smtClean="0">
                <a:latin typeface="Times New Roman" panose="02020603050405020304" pitchFamily="18" charset="0"/>
                <a:cs typeface="Times New Roman" panose="02020603050405020304" pitchFamily="18" charset="0"/>
              </a:rPr>
              <a:t>khổ</a:t>
            </a:r>
            <a:r>
              <a:rPr lang="en-US" sz="2400" dirty="0" smtClean="0">
                <a:latin typeface="Times New Roman" panose="02020603050405020304" pitchFamily="18" charset="0"/>
                <a:cs typeface="Times New Roman" panose="02020603050405020304" pitchFamily="18" charset="0"/>
              </a:rPr>
              <a:t> </a:t>
            </a:r>
            <a:r>
              <a:rPr lang="en-US" sz="2400" dirty="0" err="1" smtClean="0">
                <a:latin typeface="Times New Roman" panose="02020603050405020304" pitchFamily="18" charset="0"/>
                <a:cs typeface="Times New Roman" panose="02020603050405020304" pitchFamily="18" charset="0"/>
              </a:rPr>
              <a:t>đường</a:t>
            </a:r>
            <a:r>
              <a:rPr lang="en-US" sz="2400" dirty="0" smtClean="0">
                <a:latin typeface="Times New Roman" panose="02020603050405020304" pitchFamily="18" charset="0"/>
                <a:cs typeface="Times New Roman" panose="02020603050405020304" pitchFamily="18" charset="0"/>
              </a:rPr>
              <a:t> </a:t>
            </a:r>
            <a:r>
              <a:rPr lang="en-US" sz="2400" dirty="0" err="1" smtClean="0">
                <a:latin typeface="Times New Roman" panose="02020603050405020304" pitchFamily="18" charset="0"/>
                <a:cs typeface="Times New Roman" panose="02020603050405020304" pitchFamily="18" charset="0"/>
              </a:rPr>
              <a:t>sắt</a:t>
            </a:r>
            <a:r>
              <a:rPr lang="en-US" sz="2400" dirty="0" smtClean="0">
                <a:latin typeface="Times New Roman" panose="02020603050405020304" pitchFamily="18" charset="0"/>
                <a:cs typeface="Times New Roman" panose="02020603050405020304" pitchFamily="18" charset="0"/>
              </a:rPr>
              <a:t>:</a:t>
            </a:r>
          </a:p>
          <a:p>
            <a:pPr marL="457200" indent="-457200">
              <a:buFont typeface="Arial" panose="020B0604020202020204" pitchFamily="34" charset="0"/>
              <a:buChar char="•"/>
            </a:pPr>
            <a:r>
              <a:rPr lang="en-US" sz="2400" b="1" dirty="0" err="1" smtClean="0">
                <a:latin typeface="Times New Roman" panose="02020603050405020304" pitchFamily="18" charset="0"/>
                <a:cs typeface="Times New Roman" panose="02020603050405020304" pitchFamily="18" charset="0"/>
              </a:rPr>
              <a:t>Tiêu</a:t>
            </a:r>
            <a:r>
              <a:rPr lang="en-US" sz="2400" b="1" dirty="0" smtClean="0">
                <a:latin typeface="Times New Roman" panose="02020603050405020304" pitchFamily="18" charset="0"/>
                <a:cs typeface="Times New Roman" panose="02020603050405020304" pitchFamily="18" charset="0"/>
              </a:rPr>
              <a:t> </a:t>
            </a:r>
            <a:r>
              <a:rPr lang="en-US" sz="2400" b="1" dirty="0" err="1" smtClean="0">
                <a:latin typeface="Times New Roman" panose="02020603050405020304" pitchFamily="18" charset="0"/>
                <a:cs typeface="Times New Roman" panose="02020603050405020304" pitchFamily="18" charset="0"/>
              </a:rPr>
              <a:t>chuẩn</a:t>
            </a:r>
            <a:r>
              <a:rPr lang="en-US" sz="2400" b="1" dirty="0" smtClean="0">
                <a:latin typeface="Times New Roman" panose="02020603050405020304" pitchFamily="18" charset="0"/>
                <a:cs typeface="Times New Roman" panose="02020603050405020304" pitchFamily="18" charset="0"/>
              </a:rPr>
              <a:t> </a:t>
            </a:r>
            <a:r>
              <a:rPr lang="en-US" sz="2400" b="1" dirty="0" err="1" smtClean="0">
                <a:latin typeface="Times New Roman" panose="02020603050405020304" pitchFamily="18" charset="0"/>
                <a:cs typeface="Times New Roman" panose="02020603050405020304" pitchFamily="18" charset="0"/>
              </a:rPr>
              <a:t>qtế</a:t>
            </a:r>
            <a:r>
              <a:rPr lang="en-US" sz="2400" b="1" dirty="0" smtClean="0">
                <a:latin typeface="Times New Roman" panose="02020603050405020304" pitchFamily="18" charset="0"/>
                <a:cs typeface="Times New Roman" panose="02020603050405020304" pitchFamily="18" charset="0"/>
              </a:rPr>
              <a:t>: 1,435 m</a:t>
            </a:r>
          </a:p>
          <a:p>
            <a:pPr marL="457200" indent="-457200">
              <a:buFont typeface="Arial" panose="020B0604020202020204" pitchFamily="34" charset="0"/>
              <a:buChar char="•"/>
            </a:pPr>
            <a:r>
              <a:rPr lang="en-US" sz="2400" b="1" dirty="0" smtClean="0">
                <a:latin typeface="Times New Roman" panose="02020603050405020304" pitchFamily="18" charset="0"/>
                <a:cs typeface="Times New Roman" panose="02020603050405020304" pitchFamily="18" charset="0"/>
              </a:rPr>
              <a:t>Ở VN: 1m</a:t>
            </a:r>
          </a:p>
          <a:p>
            <a:pPr marL="457200" indent="-457200">
              <a:buFont typeface="Arial" panose="020B0604020202020204" pitchFamily="34" charset="0"/>
              <a:buChar char="•"/>
            </a:pPr>
            <a:r>
              <a:rPr lang="en-US" sz="2400" b="1" dirty="0" smtClean="0">
                <a:latin typeface="Times New Roman" panose="02020603050405020304" pitchFamily="18" charset="0"/>
                <a:cs typeface="Times New Roman" panose="02020603050405020304" pitchFamily="18" charset="0"/>
              </a:rPr>
              <a:t>Ở Nam phi: 1.067 m (</a:t>
            </a:r>
            <a:r>
              <a:rPr lang="en-US" sz="2400" b="1" dirty="0" err="1" smtClean="0">
                <a:latin typeface="Times New Roman" panose="02020603050405020304" pitchFamily="18" charset="0"/>
                <a:cs typeface="Times New Roman" panose="02020603050405020304" pitchFamily="18" charset="0"/>
              </a:rPr>
              <a:t>ngoài</a:t>
            </a:r>
            <a:r>
              <a:rPr lang="en-US" sz="2400" b="1" dirty="0" smtClean="0">
                <a:latin typeface="Times New Roman" panose="02020603050405020304" pitchFamily="18" charset="0"/>
                <a:cs typeface="Times New Roman" panose="02020603050405020304" pitchFamily="18" charset="0"/>
              </a:rPr>
              <a:t> </a:t>
            </a:r>
            <a:r>
              <a:rPr lang="en-US" sz="2400" b="1" dirty="0" err="1" smtClean="0">
                <a:latin typeface="Times New Roman" panose="02020603050405020304" pitchFamily="18" charset="0"/>
                <a:cs typeface="Times New Roman" panose="02020603050405020304" pitchFamily="18" charset="0"/>
              </a:rPr>
              <a:t>ra</a:t>
            </a:r>
            <a:r>
              <a:rPr lang="en-US" sz="2400" b="1" dirty="0" smtClean="0">
                <a:latin typeface="Times New Roman" panose="02020603050405020304" pitchFamily="18" charset="0"/>
                <a:cs typeface="Times New Roman" panose="02020603050405020304" pitchFamily="18" charset="0"/>
              </a:rPr>
              <a:t> </a:t>
            </a:r>
            <a:r>
              <a:rPr lang="en-US" sz="2400" b="1" dirty="0" err="1" smtClean="0">
                <a:latin typeface="Times New Roman" panose="02020603050405020304" pitchFamily="18" charset="0"/>
                <a:cs typeface="Times New Roman" panose="02020603050405020304" pitchFamily="18" charset="0"/>
              </a:rPr>
              <a:t>NZLand</a:t>
            </a:r>
            <a:r>
              <a:rPr lang="en-US" sz="2400" b="1" dirty="0" smtClean="0">
                <a:latin typeface="Times New Roman" panose="02020603050405020304" pitchFamily="18" charset="0"/>
                <a:cs typeface="Times New Roman" panose="02020603050405020304" pitchFamily="18" charset="0"/>
              </a:rPr>
              <a:t>, </a:t>
            </a:r>
            <a:r>
              <a:rPr lang="en-US" sz="2400" b="1" dirty="0" err="1" smtClean="0">
                <a:latin typeface="Times New Roman" panose="02020603050405020304" pitchFamily="18" charset="0"/>
                <a:cs typeface="Times New Roman" panose="02020603050405020304" pitchFamily="18" charset="0"/>
              </a:rPr>
              <a:t>Ucs</a:t>
            </a:r>
            <a:r>
              <a:rPr lang="en-US" sz="2400" b="1" dirty="0" smtClean="0">
                <a:latin typeface="Times New Roman" panose="02020603050405020304" pitchFamily="18" charset="0"/>
                <a:cs typeface="Times New Roman" panose="02020603050405020304" pitchFamily="18" charset="0"/>
              </a:rPr>
              <a:t>, NB,..)</a:t>
            </a:r>
          </a:p>
          <a:p>
            <a:pPr marL="457200" indent="-457200">
              <a:buFont typeface="Arial" panose="020B0604020202020204" pitchFamily="34" charset="0"/>
              <a:buChar char="•"/>
            </a:pPr>
            <a:r>
              <a:rPr lang="en-US" sz="2400" b="1" dirty="0" err="1" smtClean="0">
                <a:latin typeface="Times New Roman" panose="02020603050405020304" pitchFamily="18" charset="0"/>
                <a:cs typeface="Times New Roman" panose="02020603050405020304" pitchFamily="18" charset="0"/>
              </a:rPr>
              <a:t>Ngoài</a:t>
            </a:r>
            <a:r>
              <a:rPr lang="en-US" sz="2400" b="1" dirty="0" smtClean="0">
                <a:latin typeface="Times New Roman" panose="02020603050405020304" pitchFamily="18" charset="0"/>
                <a:cs typeface="Times New Roman" panose="02020603050405020304" pitchFamily="18" charset="0"/>
              </a:rPr>
              <a:t> ra:1,524 m, 1.6 m</a:t>
            </a:r>
          </a:p>
        </p:txBody>
      </p:sp>
      <p:pic>
        <p:nvPicPr>
          <p:cNvPr id="4" name="Picture 3"/>
          <p:cNvPicPr>
            <a:picLocks noChangeAspect="1"/>
          </p:cNvPicPr>
          <p:nvPr/>
        </p:nvPicPr>
        <p:blipFill>
          <a:blip r:embed="rId4"/>
          <a:stretch>
            <a:fillRect/>
          </a:stretch>
        </p:blipFill>
        <p:spPr>
          <a:xfrm>
            <a:off x="4364482" y="4482635"/>
            <a:ext cx="4772580" cy="2391320"/>
          </a:xfrm>
          <a:prstGeom prst="rect">
            <a:avLst/>
          </a:prstGeom>
        </p:spPr>
      </p:pic>
      <p:sp>
        <p:nvSpPr>
          <p:cNvPr id="5" name="Rectangle 4"/>
          <p:cNvSpPr/>
          <p:nvPr/>
        </p:nvSpPr>
        <p:spPr>
          <a:xfrm>
            <a:off x="120473" y="38497"/>
            <a:ext cx="4572000" cy="723275"/>
          </a:xfrm>
          <a:prstGeom prst="rect">
            <a:avLst/>
          </a:prstGeom>
        </p:spPr>
        <p:txBody>
          <a:bodyPr>
            <a:spAutoFit/>
          </a:bodyPr>
          <a:lstStyle/>
          <a:p>
            <a:pPr>
              <a:spcBef>
                <a:spcPts val="600"/>
              </a:spcBef>
            </a:pPr>
            <a:r>
              <a:rPr lang="vi-VN" b="1" dirty="0">
                <a:solidFill>
                  <a:srgbClr val="FF0000"/>
                </a:solidFill>
                <a:latin typeface="Times New Roman" panose="02020603050405020304" pitchFamily="18" charset="0"/>
                <a:cs typeface="Times New Roman" panose="02020603050405020304" pitchFamily="18" charset="0"/>
              </a:rPr>
              <a:t>2.3. VẬN TẢI ĐƯỜNG BỘ, ĐƯỜNG </a:t>
            </a:r>
            <a:r>
              <a:rPr lang="vi-VN" b="1" dirty="0" smtClean="0">
                <a:solidFill>
                  <a:srgbClr val="FF0000"/>
                </a:solidFill>
                <a:latin typeface="Times New Roman" panose="02020603050405020304" pitchFamily="18" charset="0"/>
                <a:cs typeface="Times New Roman" panose="02020603050405020304" pitchFamily="18" charset="0"/>
              </a:rPr>
              <a:t>SẮ</a:t>
            </a:r>
            <a:r>
              <a:rPr lang="en-US" b="1" dirty="0" smtClean="0">
                <a:solidFill>
                  <a:srgbClr val="FF0000"/>
                </a:solidFill>
                <a:latin typeface="Times New Roman" panose="02020603050405020304" pitchFamily="18" charset="0"/>
                <a:cs typeface="Times New Roman" panose="02020603050405020304" pitchFamily="18" charset="0"/>
              </a:rPr>
              <a:t>T</a:t>
            </a:r>
          </a:p>
          <a:p>
            <a:pPr>
              <a:spcBef>
                <a:spcPts val="600"/>
              </a:spcBef>
            </a:pPr>
            <a:r>
              <a:rPr lang="vi-VN" b="1" dirty="0" smtClean="0">
                <a:solidFill>
                  <a:srgbClr val="FF0000"/>
                </a:solidFill>
                <a:latin typeface="Times New Roman" panose="02020603050405020304" pitchFamily="18" charset="0"/>
                <a:cs typeface="Times New Roman" panose="02020603050405020304" pitchFamily="18" charset="0"/>
              </a:rPr>
              <a:t>2.3.2</a:t>
            </a:r>
            <a:r>
              <a:rPr lang="vi-VN" b="1" dirty="0">
                <a:solidFill>
                  <a:srgbClr val="FF0000"/>
                </a:solidFill>
                <a:latin typeface="Times New Roman" panose="02020603050405020304" pitchFamily="18" charset="0"/>
                <a:cs typeface="Times New Roman" panose="02020603050405020304" pitchFamily="18" charset="0"/>
              </a:rPr>
              <a:t>. VẬN TẢI ĐƯỜNG SẮT</a:t>
            </a:r>
            <a:endParaRPr lang="en-US" b="1" dirty="0">
              <a:solidFill>
                <a:srgbClr val="FF0000"/>
              </a:solidFill>
              <a:latin typeface="Times New Roman" panose="02020603050405020304" pitchFamily="18" charset="0"/>
              <a:cs typeface="Times New Roman" panose="02020603050405020304" pitchFamily="18" charset="0"/>
            </a:endParaRPr>
          </a:p>
        </p:txBody>
      </p:sp>
      <p:pic>
        <p:nvPicPr>
          <p:cNvPr id="7" name="Picture 2"/>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19050" y="893682"/>
            <a:ext cx="8880375" cy="1895475"/>
          </a:xfrm>
          <a:prstGeom prst="rect">
            <a:avLst/>
          </a:prstGeom>
          <a:ln>
            <a:noFill/>
          </a:ln>
          <a:effectLst>
            <a:softEdge rad="112500"/>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sp>
        <p:nvSpPr>
          <p:cNvPr id="8" name="Rounded Rectangular Callout 7"/>
          <p:cNvSpPr/>
          <p:nvPr/>
        </p:nvSpPr>
        <p:spPr>
          <a:xfrm>
            <a:off x="6750772" y="105081"/>
            <a:ext cx="1524000" cy="990600"/>
          </a:xfrm>
          <a:prstGeom prst="wedgeRoundRectCallout">
            <a:avLst>
              <a:gd name="adj1" fmla="val -66317"/>
              <a:gd name="adj2" fmla="val 81855"/>
              <a:gd name="adj3" fmla="val 16667"/>
            </a:avLst>
          </a:prstGeom>
        </p:spPr>
        <p:style>
          <a:lnRef idx="2">
            <a:schemeClr val="accent5"/>
          </a:lnRef>
          <a:fillRef idx="1">
            <a:schemeClr val="lt1"/>
          </a:fillRef>
          <a:effectRef idx="0">
            <a:schemeClr val="accent5"/>
          </a:effectRef>
          <a:fontRef idx="minor">
            <a:schemeClr val="dk1"/>
          </a:fontRef>
        </p:style>
        <p:txBody>
          <a:bodyPr rtlCol="0" anchor="ctr"/>
          <a:lstStyle/>
          <a:p>
            <a:pPr algn="ctr"/>
            <a:r>
              <a:rPr lang="en-US" sz="2400" b="1" dirty="0" err="1" smtClean="0"/>
              <a:t>Đầu</a:t>
            </a:r>
            <a:r>
              <a:rPr lang="en-US" sz="2400" b="1" dirty="0" smtClean="0"/>
              <a:t> </a:t>
            </a:r>
            <a:r>
              <a:rPr lang="en-US" sz="2400" b="1" dirty="0" err="1" smtClean="0"/>
              <a:t>máy</a:t>
            </a:r>
            <a:endParaRPr lang="en-US" sz="2400" b="1" dirty="0"/>
          </a:p>
        </p:txBody>
      </p:sp>
      <p:sp>
        <p:nvSpPr>
          <p:cNvPr id="9" name="Rounded Rectangular Callout 8"/>
          <p:cNvSpPr/>
          <p:nvPr/>
        </p:nvSpPr>
        <p:spPr>
          <a:xfrm>
            <a:off x="4872541" y="5701"/>
            <a:ext cx="1524000" cy="990600"/>
          </a:xfrm>
          <a:prstGeom prst="wedgeRoundRectCallout">
            <a:avLst>
              <a:gd name="adj1" fmla="val -88574"/>
              <a:gd name="adj2" fmla="val 81855"/>
              <a:gd name="adj3" fmla="val 16667"/>
            </a:avLst>
          </a:prstGeom>
        </p:spPr>
        <p:style>
          <a:lnRef idx="2">
            <a:schemeClr val="accent5"/>
          </a:lnRef>
          <a:fillRef idx="1">
            <a:schemeClr val="lt1"/>
          </a:fillRef>
          <a:effectRef idx="0">
            <a:schemeClr val="accent5"/>
          </a:effectRef>
          <a:fontRef idx="minor">
            <a:schemeClr val="dk1"/>
          </a:fontRef>
        </p:style>
        <p:txBody>
          <a:bodyPr rtlCol="0" anchor="ctr"/>
          <a:lstStyle/>
          <a:p>
            <a:pPr algn="ctr"/>
            <a:r>
              <a:rPr lang="en-US" sz="2800" b="1" dirty="0" err="1"/>
              <a:t>toa</a:t>
            </a:r>
            <a:r>
              <a:rPr lang="en-US" sz="2800" b="1" dirty="0"/>
              <a:t> </a:t>
            </a:r>
            <a:r>
              <a:rPr lang="en-US" sz="2800" b="1" dirty="0" err="1"/>
              <a:t>xe</a:t>
            </a:r>
            <a:endParaRPr lang="en-US" sz="2800" b="1" dirty="0"/>
          </a:p>
        </p:txBody>
      </p:sp>
      <p:sp>
        <p:nvSpPr>
          <p:cNvPr id="10" name="Rounded Rectangular Callout 9"/>
          <p:cNvSpPr/>
          <p:nvPr/>
        </p:nvSpPr>
        <p:spPr>
          <a:xfrm>
            <a:off x="6369771" y="2689779"/>
            <a:ext cx="2286001" cy="1295400"/>
          </a:xfrm>
          <a:prstGeom prst="wedgeRoundRectCallout">
            <a:avLst>
              <a:gd name="adj1" fmla="val -60657"/>
              <a:gd name="adj2" fmla="val -90377"/>
              <a:gd name="adj3" fmla="val 16667"/>
            </a:avLst>
          </a:prstGeom>
        </p:spPr>
        <p:style>
          <a:lnRef idx="2">
            <a:schemeClr val="accent3">
              <a:shade val="50000"/>
            </a:schemeClr>
          </a:lnRef>
          <a:fillRef idx="1">
            <a:schemeClr val="accent3"/>
          </a:fillRef>
          <a:effectRef idx="0">
            <a:schemeClr val="accent3"/>
          </a:effectRef>
          <a:fontRef idx="minor">
            <a:schemeClr val="lt1"/>
          </a:fontRef>
        </p:style>
        <p:txBody>
          <a:bodyPr rtlCol="0" anchor="ctr"/>
          <a:lstStyle/>
          <a:p>
            <a:pPr algn="ctr"/>
            <a:endParaRPr lang="en-US" sz="2400" b="1" dirty="0" smtClean="0">
              <a:solidFill>
                <a:srgbClr val="FF0000"/>
              </a:solidFill>
              <a:latin typeface="Times New Roman" panose="02020603050405020304" pitchFamily="18" charset="0"/>
              <a:cs typeface="Times New Roman" panose="02020603050405020304" pitchFamily="18" charset="0"/>
            </a:endParaRPr>
          </a:p>
          <a:p>
            <a:pPr algn="ctr"/>
            <a:r>
              <a:rPr lang="en-US" sz="2400" b="1" dirty="0" err="1" smtClean="0">
                <a:solidFill>
                  <a:srgbClr val="FF0000"/>
                </a:solidFill>
                <a:latin typeface="Times New Roman" panose="02020603050405020304" pitchFamily="18" charset="0"/>
                <a:cs typeface="Times New Roman" panose="02020603050405020304" pitchFamily="18" charset="0"/>
              </a:rPr>
              <a:t>Tàu</a:t>
            </a:r>
            <a:r>
              <a:rPr lang="en-US" sz="2400" b="1" dirty="0" smtClean="0">
                <a:solidFill>
                  <a:srgbClr val="FF0000"/>
                </a:solidFill>
                <a:latin typeface="Times New Roman" panose="02020603050405020304" pitchFamily="18" charset="0"/>
                <a:cs typeface="Times New Roman" panose="02020603050405020304" pitchFamily="18" charset="0"/>
              </a:rPr>
              <a:t> </a:t>
            </a:r>
            <a:r>
              <a:rPr lang="en-US" sz="2400" b="1" dirty="0" err="1">
                <a:solidFill>
                  <a:srgbClr val="FF0000"/>
                </a:solidFill>
                <a:latin typeface="Times New Roman" panose="02020603050405020304" pitchFamily="18" charset="0"/>
                <a:cs typeface="Times New Roman" panose="02020603050405020304" pitchFamily="18" charset="0"/>
              </a:rPr>
              <a:t>hỏa</a:t>
            </a:r>
            <a:r>
              <a:rPr lang="en-US" sz="2400" b="1" dirty="0">
                <a:solidFill>
                  <a:srgbClr val="FF0000"/>
                </a:solidFill>
                <a:latin typeface="Times New Roman" panose="02020603050405020304" pitchFamily="18" charset="0"/>
                <a:cs typeface="Times New Roman" panose="02020603050405020304" pitchFamily="18" charset="0"/>
              </a:rPr>
              <a:t>:</a:t>
            </a:r>
          </a:p>
          <a:p>
            <a:pPr marL="342900" indent="-342900">
              <a:buFont typeface="Arial" panose="020B0604020202020204" pitchFamily="34" charset="0"/>
              <a:buChar char="•"/>
            </a:pPr>
            <a:r>
              <a:rPr lang="en-US" sz="2400" b="1" dirty="0" err="1">
                <a:solidFill>
                  <a:srgbClr val="FF0000"/>
                </a:solidFill>
                <a:latin typeface="Times New Roman" panose="02020603050405020304" pitchFamily="18" charset="0"/>
                <a:cs typeface="Times New Roman" panose="02020603050405020304" pitchFamily="18" charset="0"/>
              </a:rPr>
              <a:t>Chở</a:t>
            </a:r>
            <a:r>
              <a:rPr lang="en-US" sz="2400" b="1" dirty="0">
                <a:solidFill>
                  <a:srgbClr val="FF0000"/>
                </a:solidFill>
                <a:latin typeface="Times New Roman" panose="02020603050405020304" pitchFamily="18" charset="0"/>
                <a:cs typeface="Times New Roman" panose="02020603050405020304" pitchFamily="18" charset="0"/>
              </a:rPr>
              <a:t> </a:t>
            </a:r>
            <a:r>
              <a:rPr lang="en-US" sz="2400" b="1" dirty="0" err="1">
                <a:solidFill>
                  <a:srgbClr val="FF0000"/>
                </a:solidFill>
                <a:latin typeface="Times New Roman" panose="02020603050405020304" pitchFamily="18" charset="0"/>
                <a:cs typeface="Times New Roman" panose="02020603050405020304" pitchFamily="18" charset="0"/>
              </a:rPr>
              <a:t>hàng</a:t>
            </a:r>
            <a:endParaRPr lang="en-US" sz="2400" b="1" dirty="0">
              <a:solidFill>
                <a:srgbClr val="FF0000"/>
              </a:solidFill>
              <a:latin typeface="Times New Roman" panose="02020603050405020304" pitchFamily="18" charset="0"/>
              <a:cs typeface="Times New Roman" panose="02020603050405020304" pitchFamily="18" charset="0"/>
            </a:endParaRPr>
          </a:p>
          <a:p>
            <a:pPr marL="342900" indent="-342900">
              <a:buFont typeface="Arial" panose="020B0604020202020204" pitchFamily="34" charset="0"/>
              <a:buChar char="•"/>
            </a:pPr>
            <a:r>
              <a:rPr lang="en-US" sz="2400" b="1" dirty="0" err="1">
                <a:solidFill>
                  <a:srgbClr val="FF0000"/>
                </a:solidFill>
                <a:latin typeface="Times New Roman" panose="02020603050405020304" pitchFamily="18" charset="0"/>
                <a:cs typeface="Times New Roman" panose="02020603050405020304" pitchFamily="18" charset="0"/>
              </a:rPr>
              <a:t>Chở</a:t>
            </a:r>
            <a:r>
              <a:rPr lang="en-US" sz="2400" b="1" dirty="0">
                <a:solidFill>
                  <a:srgbClr val="FF0000"/>
                </a:solidFill>
                <a:latin typeface="Times New Roman" panose="02020603050405020304" pitchFamily="18" charset="0"/>
                <a:cs typeface="Times New Roman" panose="02020603050405020304" pitchFamily="18" charset="0"/>
              </a:rPr>
              <a:t> </a:t>
            </a:r>
            <a:r>
              <a:rPr lang="en-US" sz="2400" b="1" dirty="0" err="1">
                <a:solidFill>
                  <a:srgbClr val="FF0000"/>
                </a:solidFill>
                <a:latin typeface="Times New Roman" panose="02020603050405020304" pitchFamily="18" charset="0"/>
                <a:cs typeface="Times New Roman" panose="02020603050405020304" pitchFamily="18" charset="0"/>
              </a:rPr>
              <a:t>khách</a:t>
            </a:r>
            <a:endParaRPr lang="en-US" sz="2400" b="1" dirty="0">
              <a:solidFill>
                <a:srgbClr val="FF0000"/>
              </a:solidFill>
              <a:latin typeface="Times New Roman" panose="02020603050405020304" pitchFamily="18" charset="0"/>
              <a:cs typeface="Times New Roman" panose="02020603050405020304" pitchFamily="18" charset="0"/>
            </a:endParaRPr>
          </a:p>
          <a:p>
            <a:pPr algn="ctr"/>
            <a:endParaRPr lang="en-US" sz="2400" dirty="0"/>
          </a:p>
        </p:txBody>
      </p:sp>
    </p:spTree>
    <p:extLst>
      <p:ext uri="{BB962C8B-B14F-4D97-AF65-F5344CB8AC3E}">
        <p14:creationId xmlns:p14="http://schemas.microsoft.com/office/powerpoint/2010/main" val="3322397475"/>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nodeType="click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fade">
                                      <p:cBhvr>
                                        <p:cTn id="7" dur="500"/>
                                        <p:tgtEl>
                                          <p:spTgt spid="2"/>
                                        </p:tgtEl>
                                      </p:cBhvr>
                                    </p:animEffect>
                                  </p:childTnLst>
                                </p:cTn>
                              </p:par>
                            </p:childTnLst>
                          </p:cTn>
                        </p:par>
                      </p:childTnLst>
                    </p:cTn>
                  </p:par>
                  <p:par>
                    <p:cTn id="8" fill="hold">
                      <p:stCondLst>
                        <p:cond delay="indefinite"/>
                      </p:stCondLst>
                      <p:childTnLst>
                        <p:par>
                          <p:cTn id="9" fill="hold">
                            <p:stCondLst>
                              <p:cond delay="0"/>
                            </p:stCondLst>
                            <p:childTnLst>
                              <p:par>
                                <p:cTn id="10" presetID="42" presetClass="entr" presetSubtype="0" fill="hold" grpId="0" nodeType="clickEffect">
                                  <p:stCondLst>
                                    <p:cond delay="0"/>
                                  </p:stCondLst>
                                  <p:childTnLst>
                                    <p:set>
                                      <p:cBhvr>
                                        <p:cTn id="11" dur="1" fill="hold">
                                          <p:stCondLst>
                                            <p:cond delay="0"/>
                                          </p:stCondLst>
                                        </p:cTn>
                                        <p:tgtEl>
                                          <p:spTgt spid="3"/>
                                        </p:tgtEl>
                                        <p:attrNameLst>
                                          <p:attrName>style.visibility</p:attrName>
                                        </p:attrNameLst>
                                      </p:cBhvr>
                                      <p:to>
                                        <p:strVal val="visible"/>
                                      </p:to>
                                    </p:set>
                                    <p:animEffect transition="in" filter="fade">
                                      <p:cBhvr>
                                        <p:cTn id="12" dur="1000"/>
                                        <p:tgtEl>
                                          <p:spTgt spid="3"/>
                                        </p:tgtEl>
                                      </p:cBhvr>
                                    </p:animEffect>
                                    <p:anim calcmode="lin" valueType="num">
                                      <p:cBhvr>
                                        <p:cTn id="13" dur="1000" fill="hold"/>
                                        <p:tgtEl>
                                          <p:spTgt spid="3"/>
                                        </p:tgtEl>
                                        <p:attrNameLst>
                                          <p:attrName>ppt_x</p:attrName>
                                        </p:attrNameLst>
                                      </p:cBhvr>
                                      <p:tavLst>
                                        <p:tav tm="0">
                                          <p:val>
                                            <p:strVal val="#ppt_x"/>
                                          </p:val>
                                        </p:tav>
                                        <p:tav tm="100000">
                                          <p:val>
                                            <p:strVal val="#ppt_x"/>
                                          </p:val>
                                        </p:tav>
                                      </p:tavLst>
                                    </p:anim>
                                    <p:anim calcmode="lin" valueType="num">
                                      <p:cBhvr>
                                        <p:cTn id="14" dur="1000" fill="hold"/>
                                        <p:tgtEl>
                                          <p:spTgt spid="3"/>
                                        </p:tgtEl>
                                        <p:attrNameLst>
                                          <p:attrName>ppt_y</p:attrName>
                                        </p:attrNameLst>
                                      </p:cBhvr>
                                      <p:tavLst>
                                        <p:tav tm="0">
                                          <p:val>
                                            <p:strVal val="#ppt_y+.1"/>
                                          </p:val>
                                        </p:tav>
                                        <p:tav tm="100000">
                                          <p:val>
                                            <p:strVal val="#ppt_y"/>
                                          </p:val>
                                        </p:tav>
                                      </p:tavLst>
                                    </p:anim>
                                  </p:childTnLst>
                                </p:cTn>
                              </p:par>
                            </p:childTnLst>
                          </p:cTn>
                        </p:par>
                      </p:childTnLst>
                    </p:cTn>
                  </p:par>
                  <p:par>
                    <p:cTn id="15" fill="hold">
                      <p:stCondLst>
                        <p:cond delay="indefinite"/>
                      </p:stCondLst>
                      <p:childTnLst>
                        <p:par>
                          <p:cTn id="16" fill="hold">
                            <p:stCondLst>
                              <p:cond delay="0"/>
                            </p:stCondLst>
                            <p:childTnLst>
                              <p:par>
                                <p:cTn id="17" presetID="42" presetClass="entr" presetSubtype="0" fill="hold" nodeType="clickEffect">
                                  <p:stCondLst>
                                    <p:cond delay="0"/>
                                  </p:stCondLst>
                                  <p:childTnLst>
                                    <p:set>
                                      <p:cBhvr>
                                        <p:cTn id="18" dur="1" fill="hold">
                                          <p:stCondLst>
                                            <p:cond delay="0"/>
                                          </p:stCondLst>
                                        </p:cTn>
                                        <p:tgtEl>
                                          <p:spTgt spid="4"/>
                                        </p:tgtEl>
                                        <p:attrNameLst>
                                          <p:attrName>style.visibility</p:attrName>
                                        </p:attrNameLst>
                                      </p:cBhvr>
                                      <p:to>
                                        <p:strVal val="visible"/>
                                      </p:to>
                                    </p:set>
                                    <p:animEffect transition="in" filter="fade">
                                      <p:cBhvr>
                                        <p:cTn id="19" dur="1000"/>
                                        <p:tgtEl>
                                          <p:spTgt spid="4"/>
                                        </p:tgtEl>
                                      </p:cBhvr>
                                    </p:animEffect>
                                    <p:anim calcmode="lin" valueType="num">
                                      <p:cBhvr>
                                        <p:cTn id="20" dur="1000" fill="hold"/>
                                        <p:tgtEl>
                                          <p:spTgt spid="4"/>
                                        </p:tgtEl>
                                        <p:attrNameLst>
                                          <p:attrName>ppt_x</p:attrName>
                                        </p:attrNameLst>
                                      </p:cBhvr>
                                      <p:tavLst>
                                        <p:tav tm="0">
                                          <p:val>
                                            <p:strVal val="#ppt_x"/>
                                          </p:val>
                                        </p:tav>
                                        <p:tav tm="100000">
                                          <p:val>
                                            <p:strVal val="#ppt_x"/>
                                          </p:val>
                                        </p:tav>
                                      </p:tavLst>
                                    </p:anim>
                                    <p:anim calcmode="lin" valueType="num">
                                      <p:cBhvr>
                                        <p:cTn id="21" dur="1000" fill="hold"/>
                                        <p:tgtEl>
                                          <p:spTgt spid="4"/>
                                        </p:tgtEl>
                                        <p:attrNameLst>
                                          <p:attrName>ppt_y</p:attrName>
                                        </p:attrNameLst>
                                      </p:cBhvr>
                                      <p:tavLst>
                                        <p:tav tm="0">
                                          <p:val>
                                            <p:strVal val="#ppt_y+.1"/>
                                          </p:val>
                                        </p:tav>
                                        <p:tav tm="100000">
                                          <p:val>
                                            <p:strVal val="#ppt_y"/>
                                          </p:val>
                                        </p:tav>
                                      </p:tavLst>
                                    </p:anim>
                                  </p:childTnLst>
                                </p:cTn>
                              </p:par>
                            </p:childTnLst>
                          </p:cTn>
                        </p:par>
                      </p:childTnLst>
                    </p:cTn>
                  </p:par>
                  <p:par>
                    <p:cTn id="22" fill="hold">
                      <p:stCondLst>
                        <p:cond delay="indefinite"/>
                      </p:stCondLst>
                      <p:childTnLst>
                        <p:par>
                          <p:cTn id="23" fill="hold">
                            <p:stCondLst>
                              <p:cond delay="0"/>
                            </p:stCondLst>
                            <p:childTnLst>
                              <p:par>
                                <p:cTn id="24" presetID="42" presetClass="entr" presetSubtype="0" fill="hold" grpId="0" nodeType="clickEffect">
                                  <p:stCondLst>
                                    <p:cond delay="0"/>
                                  </p:stCondLst>
                                  <p:childTnLst>
                                    <p:set>
                                      <p:cBhvr>
                                        <p:cTn id="25" dur="1" fill="hold">
                                          <p:stCondLst>
                                            <p:cond delay="0"/>
                                          </p:stCondLst>
                                        </p:cTn>
                                        <p:tgtEl>
                                          <p:spTgt spid="8"/>
                                        </p:tgtEl>
                                        <p:attrNameLst>
                                          <p:attrName>style.visibility</p:attrName>
                                        </p:attrNameLst>
                                      </p:cBhvr>
                                      <p:to>
                                        <p:strVal val="visible"/>
                                      </p:to>
                                    </p:set>
                                    <p:animEffect transition="in" filter="fade">
                                      <p:cBhvr>
                                        <p:cTn id="26" dur="1000"/>
                                        <p:tgtEl>
                                          <p:spTgt spid="8"/>
                                        </p:tgtEl>
                                      </p:cBhvr>
                                    </p:animEffect>
                                    <p:anim calcmode="lin" valueType="num">
                                      <p:cBhvr>
                                        <p:cTn id="27" dur="1000" fill="hold"/>
                                        <p:tgtEl>
                                          <p:spTgt spid="8"/>
                                        </p:tgtEl>
                                        <p:attrNameLst>
                                          <p:attrName>ppt_x</p:attrName>
                                        </p:attrNameLst>
                                      </p:cBhvr>
                                      <p:tavLst>
                                        <p:tav tm="0">
                                          <p:val>
                                            <p:strVal val="#ppt_x"/>
                                          </p:val>
                                        </p:tav>
                                        <p:tav tm="100000">
                                          <p:val>
                                            <p:strVal val="#ppt_x"/>
                                          </p:val>
                                        </p:tav>
                                      </p:tavLst>
                                    </p:anim>
                                    <p:anim calcmode="lin" valueType="num">
                                      <p:cBhvr>
                                        <p:cTn id="28" dur="1000" fill="hold"/>
                                        <p:tgtEl>
                                          <p:spTgt spid="8"/>
                                        </p:tgtEl>
                                        <p:attrNameLst>
                                          <p:attrName>ppt_y</p:attrName>
                                        </p:attrNameLst>
                                      </p:cBhvr>
                                      <p:tavLst>
                                        <p:tav tm="0">
                                          <p:val>
                                            <p:strVal val="#ppt_y+.1"/>
                                          </p:val>
                                        </p:tav>
                                        <p:tav tm="100000">
                                          <p:val>
                                            <p:strVal val="#ppt_y"/>
                                          </p:val>
                                        </p:tav>
                                      </p:tavLst>
                                    </p:anim>
                                  </p:childTnLst>
                                </p:cTn>
                              </p:par>
                              <p:par>
                                <p:cTn id="29" presetID="42" presetClass="entr" presetSubtype="0" fill="hold" grpId="0" nodeType="withEffect">
                                  <p:stCondLst>
                                    <p:cond delay="0"/>
                                  </p:stCondLst>
                                  <p:childTnLst>
                                    <p:set>
                                      <p:cBhvr>
                                        <p:cTn id="30" dur="1" fill="hold">
                                          <p:stCondLst>
                                            <p:cond delay="0"/>
                                          </p:stCondLst>
                                        </p:cTn>
                                        <p:tgtEl>
                                          <p:spTgt spid="9"/>
                                        </p:tgtEl>
                                        <p:attrNameLst>
                                          <p:attrName>style.visibility</p:attrName>
                                        </p:attrNameLst>
                                      </p:cBhvr>
                                      <p:to>
                                        <p:strVal val="visible"/>
                                      </p:to>
                                    </p:set>
                                    <p:animEffect transition="in" filter="fade">
                                      <p:cBhvr>
                                        <p:cTn id="31" dur="1000"/>
                                        <p:tgtEl>
                                          <p:spTgt spid="9"/>
                                        </p:tgtEl>
                                      </p:cBhvr>
                                    </p:animEffect>
                                    <p:anim calcmode="lin" valueType="num">
                                      <p:cBhvr>
                                        <p:cTn id="32" dur="1000" fill="hold"/>
                                        <p:tgtEl>
                                          <p:spTgt spid="9"/>
                                        </p:tgtEl>
                                        <p:attrNameLst>
                                          <p:attrName>ppt_x</p:attrName>
                                        </p:attrNameLst>
                                      </p:cBhvr>
                                      <p:tavLst>
                                        <p:tav tm="0">
                                          <p:val>
                                            <p:strVal val="#ppt_x"/>
                                          </p:val>
                                        </p:tav>
                                        <p:tav tm="100000">
                                          <p:val>
                                            <p:strVal val="#ppt_x"/>
                                          </p:val>
                                        </p:tav>
                                      </p:tavLst>
                                    </p:anim>
                                    <p:anim calcmode="lin" valueType="num">
                                      <p:cBhvr>
                                        <p:cTn id="33" dur="1000" fill="hold"/>
                                        <p:tgtEl>
                                          <p:spTgt spid="9"/>
                                        </p:tgtEl>
                                        <p:attrNameLst>
                                          <p:attrName>ppt_y</p:attrName>
                                        </p:attrNameLst>
                                      </p:cBhvr>
                                      <p:tavLst>
                                        <p:tav tm="0">
                                          <p:val>
                                            <p:strVal val="#ppt_y+.1"/>
                                          </p:val>
                                        </p:tav>
                                        <p:tav tm="100000">
                                          <p:val>
                                            <p:strVal val="#ppt_y"/>
                                          </p:val>
                                        </p:tav>
                                      </p:tavLst>
                                    </p:anim>
                                  </p:childTnLst>
                                </p:cTn>
                              </p:par>
                              <p:par>
                                <p:cTn id="34" presetID="42" presetClass="entr" presetSubtype="0" fill="hold" grpId="0" nodeType="withEffect">
                                  <p:stCondLst>
                                    <p:cond delay="0"/>
                                  </p:stCondLst>
                                  <p:childTnLst>
                                    <p:set>
                                      <p:cBhvr>
                                        <p:cTn id="35" dur="1" fill="hold">
                                          <p:stCondLst>
                                            <p:cond delay="0"/>
                                          </p:stCondLst>
                                        </p:cTn>
                                        <p:tgtEl>
                                          <p:spTgt spid="10"/>
                                        </p:tgtEl>
                                        <p:attrNameLst>
                                          <p:attrName>style.visibility</p:attrName>
                                        </p:attrNameLst>
                                      </p:cBhvr>
                                      <p:to>
                                        <p:strVal val="visible"/>
                                      </p:to>
                                    </p:set>
                                    <p:animEffect transition="in" filter="fade">
                                      <p:cBhvr>
                                        <p:cTn id="36" dur="1000"/>
                                        <p:tgtEl>
                                          <p:spTgt spid="10"/>
                                        </p:tgtEl>
                                      </p:cBhvr>
                                    </p:animEffect>
                                    <p:anim calcmode="lin" valueType="num">
                                      <p:cBhvr>
                                        <p:cTn id="37" dur="1000" fill="hold"/>
                                        <p:tgtEl>
                                          <p:spTgt spid="10"/>
                                        </p:tgtEl>
                                        <p:attrNameLst>
                                          <p:attrName>ppt_x</p:attrName>
                                        </p:attrNameLst>
                                      </p:cBhvr>
                                      <p:tavLst>
                                        <p:tav tm="0">
                                          <p:val>
                                            <p:strVal val="#ppt_x"/>
                                          </p:val>
                                        </p:tav>
                                        <p:tav tm="100000">
                                          <p:val>
                                            <p:strVal val="#ppt_x"/>
                                          </p:val>
                                        </p:tav>
                                      </p:tavLst>
                                    </p:anim>
                                    <p:anim calcmode="lin" valueType="num">
                                      <p:cBhvr>
                                        <p:cTn id="38" dur="1000" fill="hold"/>
                                        <p:tgtEl>
                                          <p:spTgt spid="10"/>
                                        </p:tgtEl>
                                        <p:attrNameLst>
                                          <p:attrName>ppt_y</p:attrName>
                                        </p:attrNameLst>
                                      </p:cBhvr>
                                      <p:tavLst>
                                        <p:tav tm="0">
                                          <p:val>
                                            <p:strVal val="#ppt_y+.1"/>
                                          </p:val>
                                        </p:tav>
                                        <p:tav tm="100000">
                                          <p:val>
                                            <p:strVal val="#ppt_y"/>
                                          </p:val>
                                        </p:tav>
                                      </p:tavLst>
                                    </p:anim>
                                  </p:childTnLst>
                                </p:cTn>
                              </p:par>
                            </p:childTnLst>
                          </p:cTn>
                        </p:par>
                      </p:childTnLst>
                    </p:cTn>
                  </p:par>
                  <p:par>
                    <p:cTn id="39" fill="hold">
                      <p:stCondLst>
                        <p:cond delay="indefinite"/>
                      </p:stCondLst>
                      <p:childTnLst>
                        <p:par>
                          <p:cTn id="40" fill="hold">
                            <p:stCondLst>
                              <p:cond delay="0"/>
                            </p:stCondLst>
                            <p:childTnLst>
                              <p:par>
                                <p:cTn id="41" presetID="1" presetClass="exit" presetSubtype="0" fill="hold" grpId="1" nodeType="clickEffect">
                                  <p:stCondLst>
                                    <p:cond delay="0"/>
                                  </p:stCondLst>
                                  <p:childTnLst>
                                    <p:set>
                                      <p:cBhvr>
                                        <p:cTn id="42" dur="1" fill="hold">
                                          <p:stCondLst>
                                            <p:cond delay="0"/>
                                          </p:stCondLst>
                                        </p:cTn>
                                        <p:tgtEl>
                                          <p:spTgt spid="8"/>
                                        </p:tgtEl>
                                        <p:attrNameLst>
                                          <p:attrName>style.visibility</p:attrName>
                                        </p:attrNameLst>
                                      </p:cBhvr>
                                      <p:to>
                                        <p:strVal val="hidden"/>
                                      </p:to>
                                    </p:set>
                                  </p:childTnLst>
                                </p:cTn>
                              </p:par>
                              <p:par>
                                <p:cTn id="43" presetID="1" presetClass="exit" presetSubtype="0" fill="hold" grpId="1" nodeType="withEffect">
                                  <p:stCondLst>
                                    <p:cond delay="0"/>
                                  </p:stCondLst>
                                  <p:childTnLst>
                                    <p:set>
                                      <p:cBhvr>
                                        <p:cTn id="44" dur="1" fill="hold">
                                          <p:stCondLst>
                                            <p:cond delay="0"/>
                                          </p:stCondLst>
                                        </p:cTn>
                                        <p:tgtEl>
                                          <p:spTgt spid="9"/>
                                        </p:tgtEl>
                                        <p:attrNameLst>
                                          <p:attrName>style.visibility</p:attrName>
                                        </p:attrNameLst>
                                      </p:cBhvr>
                                      <p:to>
                                        <p:strVal val="hidden"/>
                                      </p:to>
                                    </p:set>
                                  </p:childTnLst>
                                </p:cTn>
                              </p:par>
                              <p:par>
                                <p:cTn id="45" presetID="1" presetClass="exit" presetSubtype="0" fill="hold" grpId="1" nodeType="withEffect">
                                  <p:stCondLst>
                                    <p:cond delay="0"/>
                                  </p:stCondLst>
                                  <p:childTnLst>
                                    <p:set>
                                      <p:cBhvr>
                                        <p:cTn id="46" dur="1" fill="hold">
                                          <p:stCondLst>
                                            <p:cond delay="0"/>
                                          </p:stCondLst>
                                        </p:cTn>
                                        <p:tgtEl>
                                          <p:spTgt spid="10"/>
                                        </p:tgtEl>
                                        <p:attrNameLst>
                                          <p:attrName>style.visibility</p:attrName>
                                        </p:attrNameLst>
                                      </p:cBhvr>
                                      <p:to>
                                        <p:strVal val="hidden"/>
                                      </p:to>
                                    </p:set>
                                  </p:childTnLst>
                                </p:cTn>
                              </p:par>
                              <p:par>
                                <p:cTn id="47" presetID="1" presetClass="exit" presetSubtype="0" fill="hold" nodeType="withEffect">
                                  <p:stCondLst>
                                    <p:cond delay="0"/>
                                  </p:stCondLst>
                                  <p:childTnLst>
                                    <p:set>
                                      <p:cBhvr>
                                        <p:cTn id="48" dur="1" fill="hold">
                                          <p:stCondLst>
                                            <p:cond delay="0"/>
                                          </p:stCondLst>
                                        </p:cTn>
                                        <p:tgtEl>
                                          <p:spTgt spid="7"/>
                                        </p:tgtEl>
                                        <p:attrNameLst>
                                          <p:attrName>style.visibility</p:attrName>
                                        </p:attrNameLst>
                                      </p:cBhvr>
                                      <p:to>
                                        <p:strVal val="hidden"/>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P spid="8" grpId="0" animBg="1"/>
      <p:bldP spid="8" grpId="1" animBg="1"/>
      <p:bldP spid="9" grpId="0" animBg="1"/>
      <p:bldP spid="9" grpId="1" animBg="1"/>
      <p:bldP spid="10" grpId="0" animBg="1"/>
      <p:bldP spid="10" grpId="1" animBg="1"/>
    </p:bld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052" name="Picture 4"/>
          <p:cNvPicPr>
            <a:picLocks noChangeAspect="1" noChangeArrowheads="1"/>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24493" y="2777839"/>
            <a:ext cx="2727228" cy="1987623"/>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pic>
        <p:nvPicPr>
          <p:cNvPr id="2053" name="Picture 5"/>
          <p:cNvPicPr>
            <a:picLocks noChangeAspect="1" noChangeArrowheads="1"/>
          </p:cNvPicPr>
          <p:nvPr/>
        </p:nvPicPr>
        <p:blipFill>
          <a:blip r:embed="rId4" cstate="print">
            <a:extLst>
              <a:ext uri="{28A0092B-C50C-407E-A947-70E740481C1C}">
                <a14:useLocalDpi xmlns:a14="http://schemas.microsoft.com/office/drawing/2010/main" val="0"/>
              </a:ext>
            </a:extLst>
          </a:blip>
          <a:srcRect/>
          <a:stretch>
            <a:fillRect/>
          </a:stretch>
        </p:blipFill>
        <p:spPr bwMode="auto">
          <a:xfrm>
            <a:off x="5142" y="4743761"/>
            <a:ext cx="2697594" cy="2114239"/>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pic>
        <p:nvPicPr>
          <p:cNvPr id="2054" name="Picture 6"/>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2702735" y="2751643"/>
            <a:ext cx="3216903" cy="2663614"/>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pic>
        <p:nvPicPr>
          <p:cNvPr id="2056" name="Picture 8"/>
          <p:cNvPicPr>
            <a:picLocks noChangeAspect="1" noChangeArrowheads="1"/>
          </p:cNvPicPr>
          <p:nvPr/>
        </p:nvPicPr>
        <p:blipFill>
          <a:blip r:embed="rId6">
            <a:extLst>
              <a:ext uri="{28A0092B-C50C-407E-A947-70E740481C1C}">
                <a14:useLocalDpi xmlns:a14="http://schemas.microsoft.com/office/drawing/2010/main" val="0"/>
              </a:ext>
            </a:extLst>
          </a:blip>
          <a:srcRect/>
          <a:stretch>
            <a:fillRect/>
          </a:stretch>
        </p:blipFill>
        <p:spPr bwMode="auto">
          <a:xfrm>
            <a:off x="4823330" y="54316"/>
            <a:ext cx="4323392" cy="2681032"/>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pic>
        <p:nvPicPr>
          <p:cNvPr id="2057" name="Picture 9"/>
          <p:cNvPicPr>
            <a:picLocks noChangeAspect="1" noChangeArrowheads="1"/>
          </p:cNvPicPr>
          <p:nvPr/>
        </p:nvPicPr>
        <p:blipFill rotWithShape="1">
          <a:blip r:embed="rId7">
            <a:extLst>
              <a:ext uri="{28A0092B-C50C-407E-A947-70E740481C1C}">
                <a14:useLocalDpi xmlns:a14="http://schemas.microsoft.com/office/drawing/2010/main" val="0"/>
              </a:ext>
            </a:extLst>
          </a:blip>
          <a:srcRect b="4525"/>
          <a:stretch/>
        </p:blipFill>
        <p:spPr bwMode="auto">
          <a:xfrm>
            <a:off x="-24493" y="71734"/>
            <a:ext cx="4038600" cy="2681032"/>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sp>
        <p:nvSpPr>
          <p:cNvPr id="7" name="Rectangle 6"/>
          <p:cNvSpPr/>
          <p:nvPr/>
        </p:nvSpPr>
        <p:spPr>
          <a:xfrm>
            <a:off x="120473" y="38497"/>
            <a:ext cx="4572000" cy="723275"/>
          </a:xfrm>
          <a:prstGeom prst="rect">
            <a:avLst/>
          </a:prstGeom>
        </p:spPr>
        <p:txBody>
          <a:bodyPr>
            <a:spAutoFit/>
          </a:bodyPr>
          <a:lstStyle/>
          <a:p>
            <a:pPr>
              <a:spcBef>
                <a:spcPts val="600"/>
              </a:spcBef>
            </a:pPr>
            <a:r>
              <a:rPr lang="vi-VN" b="1" dirty="0">
                <a:solidFill>
                  <a:srgbClr val="FF0000"/>
                </a:solidFill>
                <a:latin typeface="Times New Roman" panose="02020603050405020304" pitchFamily="18" charset="0"/>
                <a:cs typeface="Times New Roman" panose="02020603050405020304" pitchFamily="18" charset="0"/>
              </a:rPr>
              <a:t>2.3. VẬN TẢI ĐƯỜNG BỘ, ĐƯỜNG </a:t>
            </a:r>
            <a:r>
              <a:rPr lang="vi-VN" b="1" dirty="0" smtClean="0">
                <a:solidFill>
                  <a:srgbClr val="FF0000"/>
                </a:solidFill>
                <a:latin typeface="Times New Roman" panose="02020603050405020304" pitchFamily="18" charset="0"/>
                <a:cs typeface="Times New Roman" panose="02020603050405020304" pitchFamily="18" charset="0"/>
              </a:rPr>
              <a:t>SẮ</a:t>
            </a:r>
            <a:r>
              <a:rPr lang="en-US" b="1" dirty="0" smtClean="0">
                <a:solidFill>
                  <a:srgbClr val="FF0000"/>
                </a:solidFill>
                <a:latin typeface="Times New Roman" panose="02020603050405020304" pitchFamily="18" charset="0"/>
                <a:cs typeface="Times New Roman" panose="02020603050405020304" pitchFamily="18" charset="0"/>
              </a:rPr>
              <a:t>T</a:t>
            </a:r>
          </a:p>
          <a:p>
            <a:pPr>
              <a:spcBef>
                <a:spcPts val="600"/>
              </a:spcBef>
            </a:pPr>
            <a:r>
              <a:rPr lang="vi-VN" b="1" dirty="0" smtClean="0">
                <a:solidFill>
                  <a:srgbClr val="FF0000"/>
                </a:solidFill>
                <a:latin typeface="Times New Roman" panose="02020603050405020304" pitchFamily="18" charset="0"/>
                <a:cs typeface="Times New Roman" panose="02020603050405020304" pitchFamily="18" charset="0"/>
              </a:rPr>
              <a:t>2.3.2</a:t>
            </a:r>
            <a:r>
              <a:rPr lang="vi-VN" b="1" dirty="0">
                <a:solidFill>
                  <a:srgbClr val="FF0000"/>
                </a:solidFill>
                <a:latin typeface="Times New Roman" panose="02020603050405020304" pitchFamily="18" charset="0"/>
                <a:cs typeface="Times New Roman" panose="02020603050405020304" pitchFamily="18" charset="0"/>
              </a:rPr>
              <a:t>. VẬN TẢI ĐƯỜNG SẮT</a:t>
            </a:r>
            <a:endParaRPr lang="en-US" b="1" dirty="0">
              <a:solidFill>
                <a:srgbClr val="FF0000"/>
              </a:solidFill>
              <a:latin typeface="Times New Roman" panose="02020603050405020304" pitchFamily="18" charset="0"/>
              <a:cs typeface="Times New Roman" panose="02020603050405020304" pitchFamily="18" charset="0"/>
            </a:endParaRPr>
          </a:p>
        </p:txBody>
      </p:sp>
      <p:grpSp>
        <p:nvGrpSpPr>
          <p:cNvPr id="16" name="Group 15"/>
          <p:cNvGrpSpPr/>
          <p:nvPr/>
        </p:nvGrpSpPr>
        <p:grpSpPr>
          <a:xfrm>
            <a:off x="5984235" y="4368786"/>
            <a:ext cx="3164664" cy="2471797"/>
            <a:chOff x="277062" y="2814787"/>
            <a:chExt cx="6247438" cy="3797271"/>
          </a:xfrm>
        </p:grpSpPr>
        <p:pic>
          <p:nvPicPr>
            <p:cNvPr id="17" name="Picture 2"/>
            <p:cNvPicPr>
              <a:picLocks noChangeAspect="1" noChangeArrowheads="1"/>
            </p:cNvPicPr>
            <p:nvPr/>
          </p:nvPicPr>
          <p:blipFill>
            <a:blip r:embed="rId8">
              <a:extLst>
                <a:ext uri="{BEBA8EAE-BF5A-486C-A8C5-ECC9F3942E4B}">
                  <a14:imgProps xmlns:a14="http://schemas.microsoft.com/office/drawing/2010/main">
                    <a14:imgLayer r:embed="rId9">
                      <a14:imgEffect>
                        <a14:brightnessContrast bright="40000"/>
                      </a14:imgEffect>
                    </a14:imgLayer>
                  </a14:imgProps>
                </a:ext>
                <a:ext uri="{28A0092B-C50C-407E-A947-70E740481C1C}">
                  <a14:useLocalDpi xmlns:a14="http://schemas.microsoft.com/office/drawing/2010/main" val="0"/>
                </a:ext>
              </a:extLst>
            </a:blip>
            <a:srcRect/>
            <a:stretch>
              <a:fillRect/>
            </a:stretch>
          </p:blipFill>
          <p:spPr bwMode="auto">
            <a:xfrm>
              <a:off x="277062" y="2814787"/>
              <a:ext cx="6247438" cy="3797271"/>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sp>
          <p:nvSpPr>
            <p:cNvPr id="18" name="TextBox 17"/>
            <p:cNvSpPr txBox="1"/>
            <p:nvPr/>
          </p:nvSpPr>
          <p:spPr>
            <a:xfrm>
              <a:off x="281971" y="2814787"/>
              <a:ext cx="6242527" cy="1318058"/>
            </a:xfrm>
            <a:prstGeom prst="rect">
              <a:avLst/>
            </a:prstGeom>
            <a:noFill/>
          </p:spPr>
          <p:txBody>
            <a:bodyPr wrap="square" rtlCol="0">
              <a:spAutoFit/>
            </a:bodyPr>
            <a:lstStyle/>
            <a:p>
              <a:r>
                <a:rPr lang="en-US" b="1" dirty="0" smtClean="0">
                  <a:solidFill>
                    <a:srgbClr val="FFFF00"/>
                  </a:solidFill>
                  <a:latin typeface="Times New Roman" panose="02020603050405020304" pitchFamily="18" charset="0"/>
                  <a:cs typeface="Times New Roman" panose="02020603050405020304" pitchFamily="18" charset="0"/>
                </a:rPr>
                <a:t>TOFC (Trailer on flat car)</a:t>
              </a:r>
            </a:p>
            <a:p>
              <a:r>
                <a:rPr lang="en-US" b="1" dirty="0" smtClean="0">
                  <a:solidFill>
                    <a:srgbClr val="FFFF00"/>
                  </a:solidFill>
                  <a:latin typeface="Times New Roman" panose="02020603050405020304" pitchFamily="18" charset="0"/>
                  <a:cs typeface="Times New Roman" panose="02020603050405020304" pitchFamily="18" charset="0"/>
                </a:rPr>
                <a:t>-Piggyback</a:t>
              </a:r>
              <a:endParaRPr lang="en-US" b="1" dirty="0">
                <a:solidFill>
                  <a:srgbClr val="FFFF00"/>
                </a:solidFill>
                <a:latin typeface="Times New Roman" panose="02020603050405020304" pitchFamily="18" charset="0"/>
                <a:cs typeface="Times New Roman" panose="02020603050405020304" pitchFamily="18" charset="0"/>
              </a:endParaRPr>
            </a:p>
          </p:txBody>
        </p:sp>
      </p:grpSp>
    </p:spTree>
    <p:extLst>
      <p:ext uri="{BB962C8B-B14F-4D97-AF65-F5344CB8AC3E}">
        <p14:creationId xmlns:p14="http://schemas.microsoft.com/office/powerpoint/2010/main" val="2568733851"/>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nodeType="clickEffect">
                                  <p:stCondLst>
                                    <p:cond delay="0"/>
                                  </p:stCondLst>
                                  <p:childTnLst>
                                    <p:set>
                                      <p:cBhvr>
                                        <p:cTn id="6" dur="1" fill="hold">
                                          <p:stCondLst>
                                            <p:cond delay="0"/>
                                          </p:stCondLst>
                                        </p:cTn>
                                        <p:tgtEl>
                                          <p:spTgt spid="2052"/>
                                        </p:tgtEl>
                                        <p:attrNameLst>
                                          <p:attrName>style.visibility</p:attrName>
                                        </p:attrNameLst>
                                      </p:cBhvr>
                                      <p:to>
                                        <p:strVal val="visible"/>
                                      </p:to>
                                    </p:set>
                                    <p:anim calcmode="lin" valueType="num">
                                      <p:cBhvr additive="base">
                                        <p:cTn id="7" dur="500" fill="hold"/>
                                        <p:tgtEl>
                                          <p:spTgt spid="2052"/>
                                        </p:tgtEl>
                                        <p:attrNameLst>
                                          <p:attrName>ppt_x</p:attrName>
                                        </p:attrNameLst>
                                      </p:cBhvr>
                                      <p:tavLst>
                                        <p:tav tm="0">
                                          <p:val>
                                            <p:strVal val="#ppt_x"/>
                                          </p:val>
                                        </p:tav>
                                        <p:tav tm="100000">
                                          <p:val>
                                            <p:strVal val="#ppt_x"/>
                                          </p:val>
                                        </p:tav>
                                      </p:tavLst>
                                    </p:anim>
                                    <p:anim calcmode="lin" valueType="num">
                                      <p:cBhvr additive="base">
                                        <p:cTn id="8" dur="500" fill="hold"/>
                                        <p:tgtEl>
                                          <p:spTgt spid="2052"/>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1" presetClass="exit" presetSubtype="0" fill="hold" nodeType="clickEffect">
                                  <p:stCondLst>
                                    <p:cond delay="0"/>
                                  </p:stCondLst>
                                  <p:childTnLst>
                                    <p:set>
                                      <p:cBhvr>
                                        <p:cTn id="12" dur="1" fill="hold">
                                          <p:stCondLst>
                                            <p:cond delay="0"/>
                                          </p:stCondLst>
                                        </p:cTn>
                                        <p:tgtEl>
                                          <p:spTgt spid="2052"/>
                                        </p:tgtEl>
                                        <p:attrNameLst>
                                          <p:attrName>style.visibility</p:attrName>
                                        </p:attrNameLst>
                                      </p:cBhvr>
                                      <p:to>
                                        <p:strVal val="hidden"/>
                                      </p:to>
                                    </p:set>
                                  </p:childTnLst>
                                </p:cTn>
                              </p:par>
                            </p:childTnLst>
                          </p:cTn>
                        </p:par>
                      </p:childTnLst>
                    </p:cTn>
                  </p:par>
                  <p:par>
                    <p:cTn id="13" fill="hold">
                      <p:stCondLst>
                        <p:cond delay="indefinite"/>
                      </p:stCondLst>
                      <p:childTnLst>
                        <p:par>
                          <p:cTn id="14" fill="hold">
                            <p:stCondLst>
                              <p:cond delay="0"/>
                            </p:stCondLst>
                            <p:childTnLst>
                              <p:par>
                                <p:cTn id="15" presetID="42" presetClass="entr" presetSubtype="0" fill="hold" nodeType="clickEffect">
                                  <p:stCondLst>
                                    <p:cond delay="0"/>
                                  </p:stCondLst>
                                  <p:childTnLst>
                                    <p:set>
                                      <p:cBhvr>
                                        <p:cTn id="16" dur="1" fill="hold">
                                          <p:stCondLst>
                                            <p:cond delay="0"/>
                                          </p:stCondLst>
                                        </p:cTn>
                                        <p:tgtEl>
                                          <p:spTgt spid="2053"/>
                                        </p:tgtEl>
                                        <p:attrNameLst>
                                          <p:attrName>style.visibility</p:attrName>
                                        </p:attrNameLst>
                                      </p:cBhvr>
                                      <p:to>
                                        <p:strVal val="visible"/>
                                      </p:to>
                                    </p:set>
                                    <p:animEffect transition="in" filter="fade">
                                      <p:cBhvr>
                                        <p:cTn id="17" dur="1000"/>
                                        <p:tgtEl>
                                          <p:spTgt spid="2053"/>
                                        </p:tgtEl>
                                      </p:cBhvr>
                                    </p:animEffect>
                                    <p:anim calcmode="lin" valueType="num">
                                      <p:cBhvr>
                                        <p:cTn id="18" dur="1000" fill="hold"/>
                                        <p:tgtEl>
                                          <p:spTgt spid="2053"/>
                                        </p:tgtEl>
                                        <p:attrNameLst>
                                          <p:attrName>ppt_x</p:attrName>
                                        </p:attrNameLst>
                                      </p:cBhvr>
                                      <p:tavLst>
                                        <p:tav tm="0">
                                          <p:val>
                                            <p:strVal val="#ppt_x"/>
                                          </p:val>
                                        </p:tav>
                                        <p:tav tm="100000">
                                          <p:val>
                                            <p:strVal val="#ppt_x"/>
                                          </p:val>
                                        </p:tav>
                                      </p:tavLst>
                                    </p:anim>
                                    <p:anim calcmode="lin" valueType="num">
                                      <p:cBhvr>
                                        <p:cTn id="19" dur="1000" fill="hold"/>
                                        <p:tgtEl>
                                          <p:spTgt spid="2053"/>
                                        </p:tgtEl>
                                        <p:attrNameLst>
                                          <p:attrName>ppt_y</p:attrName>
                                        </p:attrNameLst>
                                      </p:cBhvr>
                                      <p:tavLst>
                                        <p:tav tm="0">
                                          <p:val>
                                            <p:strVal val="#ppt_y+.1"/>
                                          </p:val>
                                        </p:tav>
                                        <p:tav tm="100000">
                                          <p:val>
                                            <p:strVal val="#ppt_y"/>
                                          </p:val>
                                        </p:tav>
                                      </p:tavLst>
                                    </p:anim>
                                  </p:childTnLst>
                                </p:cTn>
                              </p:par>
                            </p:childTnLst>
                          </p:cTn>
                        </p:par>
                      </p:childTnLst>
                    </p:cTn>
                  </p:par>
                  <p:par>
                    <p:cTn id="20" fill="hold">
                      <p:stCondLst>
                        <p:cond delay="indefinite"/>
                      </p:stCondLst>
                      <p:childTnLst>
                        <p:par>
                          <p:cTn id="21" fill="hold">
                            <p:stCondLst>
                              <p:cond delay="0"/>
                            </p:stCondLst>
                            <p:childTnLst>
                              <p:par>
                                <p:cTn id="22" presetID="1" presetClass="exit" presetSubtype="0" fill="hold" nodeType="clickEffect">
                                  <p:stCondLst>
                                    <p:cond delay="0"/>
                                  </p:stCondLst>
                                  <p:childTnLst>
                                    <p:set>
                                      <p:cBhvr>
                                        <p:cTn id="23" dur="1" fill="hold">
                                          <p:stCondLst>
                                            <p:cond delay="0"/>
                                          </p:stCondLst>
                                        </p:cTn>
                                        <p:tgtEl>
                                          <p:spTgt spid="2053"/>
                                        </p:tgtEl>
                                        <p:attrNameLst>
                                          <p:attrName>style.visibility</p:attrName>
                                        </p:attrNameLst>
                                      </p:cBhvr>
                                      <p:to>
                                        <p:strVal val="hidden"/>
                                      </p:to>
                                    </p:set>
                                  </p:childTnLst>
                                </p:cTn>
                              </p:par>
                            </p:childTnLst>
                          </p:cTn>
                        </p:par>
                      </p:childTnLst>
                    </p:cTn>
                  </p:par>
                  <p:par>
                    <p:cTn id="24" fill="hold">
                      <p:stCondLst>
                        <p:cond delay="indefinite"/>
                      </p:stCondLst>
                      <p:childTnLst>
                        <p:par>
                          <p:cTn id="25" fill="hold">
                            <p:stCondLst>
                              <p:cond delay="0"/>
                            </p:stCondLst>
                            <p:childTnLst>
                              <p:par>
                                <p:cTn id="26" presetID="16" presetClass="entr" presetSubtype="21" fill="hold" nodeType="clickEffect">
                                  <p:stCondLst>
                                    <p:cond delay="0"/>
                                  </p:stCondLst>
                                  <p:childTnLst>
                                    <p:set>
                                      <p:cBhvr>
                                        <p:cTn id="27" dur="1" fill="hold">
                                          <p:stCondLst>
                                            <p:cond delay="0"/>
                                          </p:stCondLst>
                                        </p:cTn>
                                        <p:tgtEl>
                                          <p:spTgt spid="2054"/>
                                        </p:tgtEl>
                                        <p:attrNameLst>
                                          <p:attrName>style.visibility</p:attrName>
                                        </p:attrNameLst>
                                      </p:cBhvr>
                                      <p:to>
                                        <p:strVal val="visible"/>
                                      </p:to>
                                    </p:set>
                                    <p:animEffect transition="in" filter="barn(inVertical)">
                                      <p:cBhvr>
                                        <p:cTn id="28" dur="500"/>
                                        <p:tgtEl>
                                          <p:spTgt spid="2054"/>
                                        </p:tgtEl>
                                      </p:cBhvr>
                                    </p:animEffect>
                                  </p:childTnLst>
                                </p:cTn>
                              </p:par>
                            </p:childTnLst>
                          </p:cTn>
                        </p:par>
                      </p:childTnLst>
                    </p:cTn>
                  </p:par>
                  <p:par>
                    <p:cTn id="29" fill="hold">
                      <p:stCondLst>
                        <p:cond delay="indefinite"/>
                      </p:stCondLst>
                      <p:childTnLst>
                        <p:par>
                          <p:cTn id="30" fill="hold">
                            <p:stCondLst>
                              <p:cond delay="0"/>
                            </p:stCondLst>
                            <p:childTnLst>
                              <p:par>
                                <p:cTn id="31" presetID="1" presetClass="exit" presetSubtype="0" fill="hold" nodeType="clickEffect">
                                  <p:stCondLst>
                                    <p:cond delay="0"/>
                                  </p:stCondLst>
                                  <p:childTnLst>
                                    <p:set>
                                      <p:cBhvr>
                                        <p:cTn id="32" dur="1" fill="hold">
                                          <p:stCondLst>
                                            <p:cond delay="0"/>
                                          </p:stCondLst>
                                        </p:cTn>
                                        <p:tgtEl>
                                          <p:spTgt spid="2054"/>
                                        </p:tgtEl>
                                        <p:attrNameLst>
                                          <p:attrName>style.visibility</p:attrName>
                                        </p:attrNameLst>
                                      </p:cBhvr>
                                      <p:to>
                                        <p:strVal val="hidden"/>
                                      </p:to>
                                    </p:set>
                                  </p:childTnLst>
                                </p:cTn>
                              </p:par>
                            </p:childTnLst>
                          </p:cTn>
                        </p:par>
                      </p:childTnLst>
                    </p:cTn>
                  </p:par>
                  <p:par>
                    <p:cTn id="33" fill="hold">
                      <p:stCondLst>
                        <p:cond delay="indefinite"/>
                      </p:stCondLst>
                      <p:childTnLst>
                        <p:par>
                          <p:cTn id="34" fill="hold">
                            <p:stCondLst>
                              <p:cond delay="0"/>
                            </p:stCondLst>
                            <p:childTnLst>
                              <p:par>
                                <p:cTn id="35" presetID="42" presetClass="entr" presetSubtype="0" fill="hold" nodeType="clickEffect">
                                  <p:stCondLst>
                                    <p:cond delay="0"/>
                                  </p:stCondLst>
                                  <p:childTnLst>
                                    <p:set>
                                      <p:cBhvr>
                                        <p:cTn id="36" dur="1" fill="hold">
                                          <p:stCondLst>
                                            <p:cond delay="0"/>
                                          </p:stCondLst>
                                        </p:cTn>
                                        <p:tgtEl>
                                          <p:spTgt spid="2056"/>
                                        </p:tgtEl>
                                        <p:attrNameLst>
                                          <p:attrName>style.visibility</p:attrName>
                                        </p:attrNameLst>
                                      </p:cBhvr>
                                      <p:to>
                                        <p:strVal val="visible"/>
                                      </p:to>
                                    </p:set>
                                    <p:animEffect transition="in" filter="fade">
                                      <p:cBhvr>
                                        <p:cTn id="37" dur="1000"/>
                                        <p:tgtEl>
                                          <p:spTgt spid="2056"/>
                                        </p:tgtEl>
                                      </p:cBhvr>
                                    </p:animEffect>
                                    <p:anim calcmode="lin" valueType="num">
                                      <p:cBhvr>
                                        <p:cTn id="38" dur="1000" fill="hold"/>
                                        <p:tgtEl>
                                          <p:spTgt spid="2056"/>
                                        </p:tgtEl>
                                        <p:attrNameLst>
                                          <p:attrName>ppt_x</p:attrName>
                                        </p:attrNameLst>
                                      </p:cBhvr>
                                      <p:tavLst>
                                        <p:tav tm="0">
                                          <p:val>
                                            <p:strVal val="#ppt_x"/>
                                          </p:val>
                                        </p:tav>
                                        <p:tav tm="100000">
                                          <p:val>
                                            <p:strVal val="#ppt_x"/>
                                          </p:val>
                                        </p:tav>
                                      </p:tavLst>
                                    </p:anim>
                                    <p:anim calcmode="lin" valueType="num">
                                      <p:cBhvr>
                                        <p:cTn id="39" dur="1000" fill="hold"/>
                                        <p:tgtEl>
                                          <p:spTgt spid="2056"/>
                                        </p:tgtEl>
                                        <p:attrNameLst>
                                          <p:attrName>ppt_y</p:attrName>
                                        </p:attrNameLst>
                                      </p:cBhvr>
                                      <p:tavLst>
                                        <p:tav tm="0">
                                          <p:val>
                                            <p:strVal val="#ppt_y+.1"/>
                                          </p:val>
                                        </p:tav>
                                        <p:tav tm="100000">
                                          <p:val>
                                            <p:strVal val="#ppt_y"/>
                                          </p:val>
                                        </p:tav>
                                      </p:tavLst>
                                    </p:anim>
                                  </p:childTnLst>
                                </p:cTn>
                              </p:par>
                            </p:childTnLst>
                          </p:cTn>
                        </p:par>
                      </p:childTnLst>
                    </p:cTn>
                  </p:par>
                  <p:par>
                    <p:cTn id="40" fill="hold">
                      <p:stCondLst>
                        <p:cond delay="indefinite"/>
                      </p:stCondLst>
                      <p:childTnLst>
                        <p:par>
                          <p:cTn id="41" fill="hold">
                            <p:stCondLst>
                              <p:cond delay="0"/>
                            </p:stCondLst>
                            <p:childTnLst>
                              <p:par>
                                <p:cTn id="42" presetID="1" presetClass="exit" presetSubtype="0" fill="hold" nodeType="clickEffect">
                                  <p:stCondLst>
                                    <p:cond delay="0"/>
                                  </p:stCondLst>
                                  <p:childTnLst>
                                    <p:set>
                                      <p:cBhvr>
                                        <p:cTn id="43" dur="1" fill="hold">
                                          <p:stCondLst>
                                            <p:cond delay="0"/>
                                          </p:stCondLst>
                                        </p:cTn>
                                        <p:tgtEl>
                                          <p:spTgt spid="2056"/>
                                        </p:tgtEl>
                                        <p:attrNameLst>
                                          <p:attrName>style.visibility</p:attrName>
                                        </p:attrNameLst>
                                      </p:cBhvr>
                                      <p:to>
                                        <p:strVal val="hidden"/>
                                      </p:to>
                                    </p:set>
                                  </p:childTnLst>
                                </p:cTn>
                              </p:par>
                            </p:childTnLst>
                          </p:cTn>
                        </p:par>
                      </p:childTnLst>
                    </p:cTn>
                  </p:par>
                  <p:par>
                    <p:cTn id="44" fill="hold">
                      <p:stCondLst>
                        <p:cond delay="indefinite"/>
                      </p:stCondLst>
                      <p:childTnLst>
                        <p:par>
                          <p:cTn id="45" fill="hold">
                            <p:stCondLst>
                              <p:cond delay="0"/>
                            </p:stCondLst>
                            <p:childTnLst>
                              <p:par>
                                <p:cTn id="46" presetID="22" presetClass="entr" presetSubtype="4" fill="hold" nodeType="clickEffect">
                                  <p:stCondLst>
                                    <p:cond delay="0"/>
                                  </p:stCondLst>
                                  <p:childTnLst>
                                    <p:set>
                                      <p:cBhvr>
                                        <p:cTn id="47" dur="1" fill="hold">
                                          <p:stCondLst>
                                            <p:cond delay="0"/>
                                          </p:stCondLst>
                                        </p:cTn>
                                        <p:tgtEl>
                                          <p:spTgt spid="2057"/>
                                        </p:tgtEl>
                                        <p:attrNameLst>
                                          <p:attrName>style.visibility</p:attrName>
                                        </p:attrNameLst>
                                      </p:cBhvr>
                                      <p:to>
                                        <p:strVal val="visible"/>
                                      </p:to>
                                    </p:set>
                                    <p:animEffect transition="in" filter="wipe(down)">
                                      <p:cBhvr>
                                        <p:cTn id="48" dur="500"/>
                                        <p:tgtEl>
                                          <p:spTgt spid="2057"/>
                                        </p:tgtEl>
                                      </p:cBhvr>
                                    </p:animEffect>
                                  </p:childTnLst>
                                </p:cTn>
                              </p:par>
                            </p:childTnLst>
                          </p:cTn>
                        </p:par>
                      </p:childTnLst>
                    </p:cTn>
                  </p:par>
                  <p:par>
                    <p:cTn id="49" fill="hold">
                      <p:stCondLst>
                        <p:cond delay="indefinite"/>
                      </p:stCondLst>
                      <p:childTnLst>
                        <p:par>
                          <p:cTn id="50" fill="hold">
                            <p:stCondLst>
                              <p:cond delay="0"/>
                            </p:stCondLst>
                            <p:childTnLst>
                              <p:par>
                                <p:cTn id="51" presetID="1" presetClass="exit" presetSubtype="0" fill="hold" nodeType="clickEffect">
                                  <p:stCondLst>
                                    <p:cond delay="0"/>
                                  </p:stCondLst>
                                  <p:childTnLst>
                                    <p:set>
                                      <p:cBhvr>
                                        <p:cTn id="52" dur="1" fill="hold">
                                          <p:stCondLst>
                                            <p:cond delay="0"/>
                                          </p:stCondLst>
                                        </p:cTn>
                                        <p:tgtEl>
                                          <p:spTgt spid="2057"/>
                                        </p:tgtEl>
                                        <p:attrNameLst>
                                          <p:attrName>style.visibility</p:attrName>
                                        </p:attrNameLst>
                                      </p:cBhvr>
                                      <p:to>
                                        <p:strVal val="hidden"/>
                                      </p:to>
                                    </p:set>
                                  </p:childTnLst>
                                </p:cTn>
                              </p:par>
                            </p:childTnLst>
                          </p:cTn>
                        </p:par>
                      </p:childTnLst>
                    </p:cTn>
                  </p:par>
                  <p:par>
                    <p:cTn id="53" fill="hold">
                      <p:stCondLst>
                        <p:cond delay="indefinite"/>
                      </p:stCondLst>
                      <p:childTnLst>
                        <p:par>
                          <p:cTn id="54" fill="hold">
                            <p:stCondLst>
                              <p:cond delay="0"/>
                            </p:stCondLst>
                            <p:childTnLst>
                              <p:par>
                                <p:cTn id="55" presetID="42" presetClass="entr" presetSubtype="0" fill="hold" nodeType="clickEffect">
                                  <p:stCondLst>
                                    <p:cond delay="0"/>
                                  </p:stCondLst>
                                  <p:childTnLst>
                                    <p:set>
                                      <p:cBhvr>
                                        <p:cTn id="56" dur="1" fill="hold">
                                          <p:stCondLst>
                                            <p:cond delay="0"/>
                                          </p:stCondLst>
                                        </p:cTn>
                                        <p:tgtEl>
                                          <p:spTgt spid="16"/>
                                        </p:tgtEl>
                                        <p:attrNameLst>
                                          <p:attrName>style.visibility</p:attrName>
                                        </p:attrNameLst>
                                      </p:cBhvr>
                                      <p:to>
                                        <p:strVal val="visible"/>
                                      </p:to>
                                    </p:set>
                                    <p:animEffect transition="in" filter="fade">
                                      <p:cBhvr>
                                        <p:cTn id="57" dur="1000"/>
                                        <p:tgtEl>
                                          <p:spTgt spid="16"/>
                                        </p:tgtEl>
                                      </p:cBhvr>
                                    </p:animEffect>
                                    <p:anim calcmode="lin" valueType="num">
                                      <p:cBhvr>
                                        <p:cTn id="58" dur="1000" fill="hold"/>
                                        <p:tgtEl>
                                          <p:spTgt spid="16"/>
                                        </p:tgtEl>
                                        <p:attrNameLst>
                                          <p:attrName>ppt_x</p:attrName>
                                        </p:attrNameLst>
                                      </p:cBhvr>
                                      <p:tavLst>
                                        <p:tav tm="0">
                                          <p:val>
                                            <p:strVal val="#ppt_x"/>
                                          </p:val>
                                        </p:tav>
                                        <p:tav tm="100000">
                                          <p:val>
                                            <p:strVal val="#ppt_x"/>
                                          </p:val>
                                        </p:tav>
                                      </p:tavLst>
                                    </p:anim>
                                    <p:anim calcmode="lin" valueType="num">
                                      <p:cBhvr>
                                        <p:cTn id="59" dur="1000" fill="hold"/>
                                        <p:tgtEl>
                                          <p:spTgt spid="16"/>
                                        </p:tgtEl>
                                        <p:attrNameLst>
                                          <p:attrName>ppt_y</p:attrName>
                                        </p:attrNameLst>
                                      </p:cBhvr>
                                      <p:tavLst>
                                        <p:tav tm="0">
                                          <p:val>
                                            <p:strVal val="#ppt_y+.1"/>
                                          </p:val>
                                        </p:tav>
                                        <p:tav tm="100000">
                                          <p:val>
                                            <p:strVal val="#ppt_y"/>
                                          </p:val>
                                        </p:tav>
                                      </p:tavLst>
                                    </p:anim>
                                  </p:childTnLst>
                                </p:cTn>
                              </p:par>
                            </p:childTnLst>
                          </p:cTn>
                        </p:par>
                      </p:childTnLst>
                    </p:cTn>
                  </p:par>
                  <p:par>
                    <p:cTn id="60" fill="hold">
                      <p:stCondLst>
                        <p:cond delay="indefinite"/>
                      </p:stCondLst>
                      <p:childTnLst>
                        <p:par>
                          <p:cTn id="61" fill="hold">
                            <p:stCondLst>
                              <p:cond delay="0"/>
                            </p:stCondLst>
                            <p:childTnLst>
                              <p:par>
                                <p:cTn id="62" presetID="1" presetClass="exit" presetSubtype="0" fill="hold" nodeType="clickEffect">
                                  <p:stCondLst>
                                    <p:cond delay="0"/>
                                  </p:stCondLst>
                                  <p:childTnLst>
                                    <p:set>
                                      <p:cBhvr>
                                        <p:cTn id="63" dur="1" fill="hold">
                                          <p:stCondLst>
                                            <p:cond delay="0"/>
                                          </p:stCondLst>
                                        </p:cTn>
                                        <p:tgtEl>
                                          <p:spTgt spid="16"/>
                                        </p:tgtEl>
                                        <p:attrNameLst>
                                          <p:attrName>style.visibility</p:attrName>
                                        </p:attrNameLst>
                                      </p:cBhvr>
                                      <p:to>
                                        <p:strVal val="hidden"/>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p:cNvSpPr/>
          <p:nvPr/>
        </p:nvSpPr>
        <p:spPr>
          <a:xfrm>
            <a:off x="1" y="764024"/>
            <a:ext cx="9017620" cy="6093976"/>
          </a:xfrm>
          <a:prstGeom prst="rect">
            <a:avLst/>
          </a:prstGeom>
        </p:spPr>
        <p:txBody>
          <a:bodyPr wrap="square">
            <a:spAutoFit/>
          </a:bodyPr>
          <a:lstStyle/>
          <a:p>
            <a:pPr marL="342900" indent="-342900" algn="just">
              <a:spcBef>
                <a:spcPts val="600"/>
              </a:spcBef>
              <a:spcAft>
                <a:spcPts val="600"/>
              </a:spcAft>
              <a:buFont typeface="Wingdings" panose="05000000000000000000" pitchFamily="2" charset="2"/>
              <a:buChar char="v"/>
            </a:pPr>
            <a:r>
              <a:rPr lang="vi-VN" sz="2200" dirty="0">
                <a:solidFill>
                  <a:srgbClr val="222222"/>
                </a:solidFill>
                <a:latin typeface="Times New Roman" panose="02020603050405020304" pitchFamily="18" charset="0"/>
                <a:cs typeface="Times New Roman" panose="02020603050405020304" pitchFamily="18" charset="0"/>
              </a:rPr>
              <a:t>Ra đời là thành quả phát triển của con người nhằm khắc phục những hạn chế nhất định của vận tải bộ. </a:t>
            </a:r>
            <a:endParaRPr lang="en-US" sz="2200" dirty="0" smtClean="0">
              <a:solidFill>
                <a:srgbClr val="222222"/>
              </a:solidFill>
              <a:latin typeface="Times New Roman" panose="02020603050405020304" pitchFamily="18" charset="0"/>
              <a:cs typeface="Times New Roman" panose="02020603050405020304" pitchFamily="18" charset="0"/>
            </a:endParaRPr>
          </a:p>
          <a:p>
            <a:pPr marL="342900" indent="-342900" algn="just">
              <a:spcBef>
                <a:spcPts val="600"/>
              </a:spcBef>
              <a:spcAft>
                <a:spcPts val="600"/>
              </a:spcAft>
              <a:buFont typeface="Wingdings" panose="05000000000000000000" pitchFamily="2" charset="2"/>
              <a:buChar char="v"/>
            </a:pPr>
            <a:r>
              <a:rPr lang="vi-VN" sz="2200" dirty="0" smtClean="0">
                <a:solidFill>
                  <a:srgbClr val="222222"/>
                </a:solidFill>
                <a:latin typeface="Times New Roman" panose="02020603050405020304" pitchFamily="18" charset="0"/>
                <a:cs typeface="Times New Roman" panose="02020603050405020304" pitchFamily="18" charset="0"/>
              </a:rPr>
              <a:t>Cự </a:t>
            </a:r>
            <a:r>
              <a:rPr lang="vi-VN" sz="2200" dirty="0">
                <a:solidFill>
                  <a:srgbClr val="222222"/>
                </a:solidFill>
                <a:latin typeface="Times New Roman" panose="02020603050405020304" pitchFamily="18" charset="0"/>
                <a:cs typeface="Times New Roman" panose="02020603050405020304" pitchFamily="18" charset="0"/>
              </a:rPr>
              <a:t>ly vận tải đường sắt càng xa, càng mang lại hiệu quả cao. </a:t>
            </a:r>
            <a:endParaRPr lang="en-US" sz="2200" dirty="0" smtClean="0">
              <a:solidFill>
                <a:srgbClr val="222222"/>
              </a:solidFill>
              <a:latin typeface="Times New Roman" panose="02020603050405020304" pitchFamily="18" charset="0"/>
              <a:cs typeface="Times New Roman" panose="02020603050405020304" pitchFamily="18" charset="0"/>
            </a:endParaRPr>
          </a:p>
          <a:p>
            <a:pPr marL="342900" indent="-342900" algn="just">
              <a:spcBef>
                <a:spcPts val="600"/>
              </a:spcBef>
              <a:spcAft>
                <a:spcPts val="600"/>
              </a:spcAft>
              <a:buFont typeface="Wingdings" panose="05000000000000000000" pitchFamily="2" charset="2"/>
              <a:buChar char="v"/>
            </a:pPr>
            <a:r>
              <a:rPr lang="vi-VN" sz="2200" dirty="0" smtClean="0">
                <a:solidFill>
                  <a:srgbClr val="222222"/>
                </a:solidFill>
                <a:latin typeface="Times New Roman" panose="02020603050405020304" pitchFamily="18" charset="0"/>
                <a:cs typeface="Times New Roman" panose="02020603050405020304" pitchFamily="18" charset="0"/>
              </a:rPr>
              <a:t>Khối </a:t>
            </a:r>
            <a:r>
              <a:rPr lang="vi-VN" sz="2200" dirty="0">
                <a:solidFill>
                  <a:srgbClr val="222222"/>
                </a:solidFill>
                <a:latin typeface="Times New Roman" panose="02020603050405020304" pitchFamily="18" charset="0"/>
                <a:cs typeface="Times New Roman" panose="02020603050405020304" pitchFamily="18" charset="0"/>
              </a:rPr>
              <a:t>lượng thông qua trong vận chuyển đường sắt rất cao. </a:t>
            </a:r>
            <a:endParaRPr lang="en-US" sz="2200" dirty="0" smtClean="0">
              <a:solidFill>
                <a:srgbClr val="222222"/>
              </a:solidFill>
              <a:latin typeface="Times New Roman" panose="02020603050405020304" pitchFamily="18" charset="0"/>
              <a:cs typeface="Times New Roman" panose="02020603050405020304" pitchFamily="18" charset="0"/>
            </a:endParaRPr>
          </a:p>
          <a:p>
            <a:pPr marL="342900" indent="-342900" algn="just">
              <a:spcBef>
                <a:spcPts val="600"/>
              </a:spcBef>
              <a:spcAft>
                <a:spcPts val="600"/>
              </a:spcAft>
              <a:buFont typeface="Wingdings" panose="05000000000000000000" pitchFamily="2" charset="2"/>
              <a:buChar char="v"/>
            </a:pPr>
            <a:r>
              <a:rPr lang="vi-VN" sz="2200" dirty="0" smtClean="0">
                <a:solidFill>
                  <a:srgbClr val="222222"/>
                </a:solidFill>
                <a:latin typeface="Times New Roman" panose="02020603050405020304" pitchFamily="18" charset="0"/>
                <a:cs typeface="Times New Roman" panose="02020603050405020304" pitchFamily="18" charset="0"/>
              </a:rPr>
              <a:t>Chính </a:t>
            </a:r>
            <a:r>
              <a:rPr lang="vi-VN" sz="2200" dirty="0">
                <a:solidFill>
                  <a:srgbClr val="222222"/>
                </a:solidFill>
                <a:latin typeface="Times New Roman" panose="02020603050405020304" pitchFamily="18" charset="0"/>
                <a:cs typeface="Times New Roman" panose="02020603050405020304" pitchFamily="18" charset="0"/>
              </a:rPr>
              <a:t>vì vận tải khối lượng lớn, cự ly xa, dẫn đến năng suất chuyên chở cao và giá thành vận chuyển trên một đơn vị hành khách hoặc </a:t>
            </a:r>
            <a:r>
              <a:rPr lang="vi-VN" sz="2200" b="1" dirty="0">
                <a:solidFill>
                  <a:srgbClr val="222222"/>
                </a:solidFill>
                <a:latin typeface="Times New Roman" panose="02020603050405020304" pitchFamily="18" charset="0"/>
                <a:cs typeface="Times New Roman" panose="02020603050405020304" pitchFamily="18" charset="0"/>
              </a:rPr>
              <a:t>một đơn vị hàng hoá chuyên chở rẻ hơn vận tải bộ trên quãng đường trên 300km. </a:t>
            </a:r>
            <a:endParaRPr lang="en-US" sz="2200" b="1" dirty="0" smtClean="0">
              <a:solidFill>
                <a:srgbClr val="222222"/>
              </a:solidFill>
              <a:latin typeface="Times New Roman" panose="02020603050405020304" pitchFamily="18" charset="0"/>
              <a:cs typeface="Times New Roman" panose="02020603050405020304" pitchFamily="18" charset="0"/>
            </a:endParaRPr>
          </a:p>
          <a:p>
            <a:pPr marL="342900" indent="-342900" algn="just">
              <a:spcBef>
                <a:spcPts val="600"/>
              </a:spcBef>
              <a:spcAft>
                <a:spcPts val="600"/>
              </a:spcAft>
              <a:buFont typeface="Wingdings" panose="05000000000000000000" pitchFamily="2" charset="2"/>
              <a:buChar char="v"/>
            </a:pPr>
            <a:r>
              <a:rPr lang="vi-VN" sz="2200" dirty="0" smtClean="0">
                <a:solidFill>
                  <a:srgbClr val="222222"/>
                </a:solidFill>
                <a:latin typeface="Times New Roman" panose="02020603050405020304" pitchFamily="18" charset="0"/>
                <a:cs typeface="Times New Roman" panose="02020603050405020304" pitchFamily="18" charset="0"/>
              </a:rPr>
              <a:t>Vận </a:t>
            </a:r>
            <a:r>
              <a:rPr lang="vi-VN" sz="2200" dirty="0">
                <a:solidFill>
                  <a:srgbClr val="222222"/>
                </a:solidFill>
                <a:latin typeface="Times New Roman" panose="02020603050405020304" pitchFamily="18" charset="0"/>
                <a:cs typeface="Times New Roman" panose="02020603050405020304" pitchFamily="18" charset="0"/>
              </a:rPr>
              <a:t>tải sắt được thiết kế theo tuyến vận tải riêng, nên vốn đầu tư cho hạ tầng cao hơn rất nhiều so với vận tải bộ. Nhưng chính điều này vận tải đường sắt được thiết kế phù hợp hơn vận tải đường bộ về khả năng vận chuyển hàng siêu trường siêu trọng, hàng nguy hiểm dễ cháy nổ, hàng có chất phóng xạ, hàng độc hại. </a:t>
            </a:r>
            <a:endParaRPr lang="en-US" sz="2200" dirty="0" smtClean="0">
              <a:solidFill>
                <a:srgbClr val="222222"/>
              </a:solidFill>
              <a:latin typeface="Times New Roman" panose="02020603050405020304" pitchFamily="18" charset="0"/>
              <a:cs typeface="Times New Roman" panose="02020603050405020304" pitchFamily="18" charset="0"/>
            </a:endParaRPr>
          </a:p>
          <a:p>
            <a:pPr marL="342900" indent="-342900" algn="just">
              <a:spcBef>
                <a:spcPts val="600"/>
              </a:spcBef>
              <a:spcAft>
                <a:spcPts val="600"/>
              </a:spcAft>
              <a:buFont typeface="Wingdings" panose="05000000000000000000" pitchFamily="2" charset="2"/>
              <a:buChar char="v"/>
            </a:pPr>
            <a:r>
              <a:rPr lang="vi-VN" sz="2200" dirty="0" smtClean="0">
                <a:solidFill>
                  <a:srgbClr val="222222"/>
                </a:solidFill>
                <a:latin typeface="Times New Roman" panose="02020603050405020304" pitchFamily="18" charset="0"/>
                <a:cs typeface="Times New Roman" panose="02020603050405020304" pitchFamily="18" charset="0"/>
              </a:rPr>
              <a:t>Độ </a:t>
            </a:r>
            <a:r>
              <a:rPr lang="vi-VN" sz="2200" dirty="0">
                <a:solidFill>
                  <a:srgbClr val="222222"/>
                </a:solidFill>
                <a:latin typeface="Times New Roman" panose="02020603050405020304" pitchFamily="18" charset="0"/>
                <a:cs typeface="Times New Roman" panose="02020603050405020304" pitchFamily="18" charset="0"/>
              </a:rPr>
              <a:t>an toàn của vận tải đường sắt </a:t>
            </a:r>
            <a:r>
              <a:rPr lang="vi-VN" sz="2200" dirty="0" smtClean="0">
                <a:solidFill>
                  <a:srgbClr val="222222"/>
                </a:solidFill>
                <a:latin typeface="Times New Roman" panose="02020603050405020304" pitchFamily="18" charset="0"/>
                <a:cs typeface="Times New Roman" panose="02020603050405020304" pitchFamily="18" charset="0"/>
              </a:rPr>
              <a:t>cao</a:t>
            </a:r>
            <a:endParaRPr lang="en-US" sz="2200" dirty="0" smtClean="0">
              <a:solidFill>
                <a:srgbClr val="222222"/>
              </a:solidFill>
              <a:latin typeface="Times New Roman" panose="02020603050405020304" pitchFamily="18" charset="0"/>
              <a:cs typeface="Times New Roman" panose="02020603050405020304" pitchFamily="18" charset="0"/>
            </a:endParaRPr>
          </a:p>
          <a:p>
            <a:pPr marL="342900" indent="-342900" algn="just">
              <a:spcBef>
                <a:spcPts val="600"/>
              </a:spcBef>
              <a:spcAft>
                <a:spcPts val="600"/>
              </a:spcAft>
              <a:buFont typeface="Wingdings" panose="05000000000000000000" pitchFamily="2" charset="2"/>
              <a:buChar char="v"/>
            </a:pPr>
            <a:r>
              <a:rPr lang="vi-VN" sz="2200" dirty="0" smtClean="0">
                <a:solidFill>
                  <a:srgbClr val="222222"/>
                </a:solidFill>
                <a:latin typeface="Times New Roman" panose="02020603050405020304" pitchFamily="18" charset="0"/>
                <a:cs typeface="Times New Roman" panose="02020603050405020304" pitchFamily="18" charset="0"/>
              </a:rPr>
              <a:t>Khả </a:t>
            </a:r>
            <a:r>
              <a:rPr lang="vi-VN" sz="2200" dirty="0">
                <a:solidFill>
                  <a:srgbClr val="222222"/>
                </a:solidFill>
                <a:latin typeface="Times New Roman" panose="02020603050405020304" pitchFamily="18" charset="0"/>
                <a:cs typeface="Times New Roman" panose="02020603050405020304" pitchFamily="18" charset="0"/>
              </a:rPr>
              <a:t>năng thông qua đường </a:t>
            </a:r>
            <a:r>
              <a:rPr lang="vi-VN" sz="2200" dirty="0" smtClean="0">
                <a:solidFill>
                  <a:srgbClr val="222222"/>
                </a:solidFill>
                <a:latin typeface="Times New Roman" panose="02020603050405020304" pitchFamily="18" charset="0"/>
                <a:cs typeface="Times New Roman" panose="02020603050405020304" pitchFamily="18" charset="0"/>
              </a:rPr>
              <a:t>sắt </a:t>
            </a:r>
            <a:r>
              <a:rPr lang="vi-VN" sz="2200" dirty="0">
                <a:solidFill>
                  <a:srgbClr val="222222"/>
                </a:solidFill>
                <a:latin typeface="Times New Roman" panose="02020603050405020304" pitchFamily="18" charset="0"/>
                <a:cs typeface="Times New Roman" panose="02020603050405020304" pitchFamily="18" charset="0"/>
              </a:rPr>
              <a:t>cao, rất tương thích với khả năng thông qua của vận tải biển. </a:t>
            </a:r>
            <a:endParaRPr lang="en-US" sz="2200" dirty="0">
              <a:latin typeface="Times New Roman" panose="02020603050405020304" pitchFamily="18" charset="0"/>
              <a:cs typeface="Times New Roman" panose="02020603050405020304" pitchFamily="18" charset="0"/>
            </a:endParaRPr>
          </a:p>
        </p:txBody>
      </p:sp>
      <p:sp>
        <p:nvSpPr>
          <p:cNvPr id="3" name="Rectangle 2"/>
          <p:cNvSpPr/>
          <p:nvPr/>
        </p:nvSpPr>
        <p:spPr>
          <a:xfrm>
            <a:off x="120473" y="38497"/>
            <a:ext cx="4572000" cy="723275"/>
          </a:xfrm>
          <a:prstGeom prst="rect">
            <a:avLst/>
          </a:prstGeom>
        </p:spPr>
        <p:txBody>
          <a:bodyPr>
            <a:spAutoFit/>
          </a:bodyPr>
          <a:lstStyle/>
          <a:p>
            <a:pPr>
              <a:spcBef>
                <a:spcPts val="600"/>
              </a:spcBef>
            </a:pPr>
            <a:r>
              <a:rPr lang="vi-VN" b="1" dirty="0">
                <a:solidFill>
                  <a:srgbClr val="FF0000"/>
                </a:solidFill>
                <a:latin typeface="Times New Roman" panose="02020603050405020304" pitchFamily="18" charset="0"/>
                <a:cs typeface="Times New Roman" panose="02020603050405020304" pitchFamily="18" charset="0"/>
              </a:rPr>
              <a:t>2.3. VẬN TẢI ĐƯỜNG BỘ, ĐƯỜNG </a:t>
            </a:r>
            <a:r>
              <a:rPr lang="vi-VN" b="1" dirty="0" smtClean="0">
                <a:solidFill>
                  <a:srgbClr val="FF0000"/>
                </a:solidFill>
                <a:latin typeface="Times New Roman" panose="02020603050405020304" pitchFamily="18" charset="0"/>
                <a:cs typeface="Times New Roman" panose="02020603050405020304" pitchFamily="18" charset="0"/>
              </a:rPr>
              <a:t>SẮ</a:t>
            </a:r>
            <a:r>
              <a:rPr lang="en-US" b="1" dirty="0" smtClean="0">
                <a:solidFill>
                  <a:srgbClr val="FF0000"/>
                </a:solidFill>
                <a:latin typeface="Times New Roman" panose="02020603050405020304" pitchFamily="18" charset="0"/>
                <a:cs typeface="Times New Roman" panose="02020603050405020304" pitchFamily="18" charset="0"/>
              </a:rPr>
              <a:t>T</a:t>
            </a:r>
          </a:p>
          <a:p>
            <a:pPr>
              <a:spcBef>
                <a:spcPts val="600"/>
              </a:spcBef>
            </a:pPr>
            <a:r>
              <a:rPr lang="vi-VN" b="1" dirty="0" smtClean="0">
                <a:solidFill>
                  <a:srgbClr val="FF0000"/>
                </a:solidFill>
                <a:latin typeface="Times New Roman" panose="02020603050405020304" pitchFamily="18" charset="0"/>
                <a:cs typeface="Times New Roman" panose="02020603050405020304" pitchFamily="18" charset="0"/>
              </a:rPr>
              <a:t>2.3.2</a:t>
            </a:r>
            <a:r>
              <a:rPr lang="vi-VN" b="1" dirty="0">
                <a:solidFill>
                  <a:srgbClr val="FF0000"/>
                </a:solidFill>
                <a:latin typeface="Times New Roman" panose="02020603050405020304" pitchFamily="18" charset="0"/>
                <a:cs typeface="Times New Roman" panose="02020603050405020304" pitchFamily="18" charset="0"/>
              </a:rPr>
              <a:t>. VẬN TẢI ĐƯỜNG SẮT</a:t>
            </a:r>
            <a:endParaRPr lang="en-US" b="1" dirty="0">
              <a:solidFill>
                <a:srgbClr val="FF0000"/>
              </a:solidFill>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3719951002"/>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6" presetClass="entr" presetSubtype="21" fill="hold" nodeType="clickEffect">
                                  <p:stCondLst>
                                    <p:cond delay="0"/>
                                  </p:stCondLst>
                                  <p:childTnLst>
                                    <p:set>
                                      <p:cBhvr>
                                        <p:cTn id="6" dur="1" fill="hold">
                                          <p:stCondLst>
                                            <p:cond delay="0"/>
                                          </p:stCondLst>
                                        </p:cTn>
                                        <p:tgtEl>
                                          <p:spTgt spid="2">
                                            <p:txEl>
                                              <p:pRg st="0" end="0"/>
                                            </p:txEl>
                                          </p:spTgt>
                                        </p:tgtEl>
                                        <p:attrNameLst>
                                          <p:attrName>style.visibility</p:attrName>
                                        </p:attrNameLst>
                                      </p:cBhvr>
                                      <p:to>
                                        <p:strVal val="visible"/>
                                      </p:to>
                                    </p:set>
                                    <p:animEffect transition="in" filter="barn(inVertical)">
                                      <p:cBhvr>
                                        <p:cTn id="7" dur="500"/>
                                        <p:tgtEl>
                                          <p:spTgt spid="2">
                                            <p:txEl>
                                              <p:pRg st="0" end="0"/>
                                            </p:txEl>
                                          </p:spTgt>
                                        </p:tgtEl>
                                      </p:cBhvr>
                                    </p:animEffect>
                                  </p:childTnLst>
                                </p:cTn>
                              </p:par>
                            </p:childTnLst>
                          </p:cTn>
                        </p:par>
                      </p:childTnLst>
                    </p:cTn>
                  </p:par>
                  <p:par>
                    <p:cTn id="8" fill="hold">
                      <p:stCondLst>
                        <p:cond delay="indefinite"/>
                      </p:stCondLst>
                      <p:childTnLst>
                        <p:par>
                          <p:cTn id="9" fill="hold">
                            <p:stCondLst>
                              <p:cond delay="0"/>
                            </p:stCondLst>
                            <p:childTnLst>
                              <p:par>
                                <p:cTn id="10" presetID="16" presetClass="entr" presetSubtype="21" fill="hold" nodeType="clickEffect">
                                  <p:stCondLst>
                                    <p:cond delay="0"/>
                                  </p:stCondLst>
                                  <p:childTnLst>
                                    <p:set>
                                      <p:cBhvr>
                                        <p:cTn id="11" dur="1" fill="hold">
                                          <p:stCondLst>
                                            <p:cond delay="0"/>
                                          </p:stCondLst>
                                        </p:cTn>
                                        <p:tgtEl>
                                          <p:spTgt spid="2">
                                            <p:txEl>
                                              <p:pRg st="1" end="1"/>
                                            </p:txEl>
                                          </p:spTgt>
                                        </p:tgtEl>
                                        <p:attrNameLst>
                                          <p:attrName>style.visibility</p:attrName>
                                        </p:attrNameLst>
                                      </p:cBhvr>
                                      <p:to>
                                        <p:strVal val="visible"/>
                                      </p:to>
                                    </p:set>
                                    <p:animEffect transition="in" filter="barn(inVertical)">
                                      <p:cBhvr>
                                        <p:cTn id="12" dur="500"/>
                                        <p:tgtEl>
                                          <p:spTgt spid="2">
                                            <p:txEl>
                                              <p:pRg st="1" end="1"/>
                                            </p:txEl>
                                          </p:spTgt>
                                        </p:tgtEl>
                                      </p:cBhvr>
                                    </p:animEffect>
                                  </p:childTnLst>
                                </p:cTn>
                              </p:par>
                            </p:childTnLst>
                          </p:cTn>
                        </p:par>
                      </p:childTnLst>
                    </p:cTn>
                  </p:par>
                  <p:par>
                    <p:cTn id="13" fill="hold">
                      <p:stCondLst>
                        <p:cond delay="indefinite"/>
                      </p:stCondLst>
                      <p:childTnLst>
                        <p:par>
                          <p:cTn id="14" fill="hold">
                            <p:stCondLst>
                              <p:cond delay="0"/>
                            </p:stCondLst>
                            <p:childTnLst>
                              <p:par>
                                <p:cTn id="15" presetID="16" presetClass="entr" presetSubtype="21" fill="hold" nodeType="clickEffect">
                                  <p:stCondLst>
                                    <p:cond delay="0"/>
                                  </p:stCondLst>
                                  <p:childTnLst>
                                    <p:set>
                                      <p:cBhvr>
                                        <p:cTn id="16" dur="1" fill="hold">
                                          <p:stCondLst>
                                            <p:cond delay="0"/>
                                          </p:stCondLst>
                                        </p:cTn>
                                        <p:tgtEl>
                                          <p:spTgt spid="2">
                                            <p:txEl>
                                              <p:pRg st="2" end="2"/>
                                            </p:txEl>
                                          </p:spTgt>
                                        </p:tgtEl>
                                        <p:attrNameLst>
                                          <p:attrName>style.visibility</p:attrName>
                                        </p:attrNameLst>
                                      </p:cBhvr>
                                      <p:to>
                                        <p:strVal val="visible"/>
                                      </p:to>
                                    </p:set>
                                    <p:animEffect transition="in" filter="barn(inVertical)">
                                      <p:cBhvr>
                                        <p:cTn id="17" dur="500"/>
                                        <p:tgtEl>
                                          <p:spTgt spid="2">
                                            <p:txEl>
                                              <p:pRg st="2" end="2"/>
                                            </p:txEl>
                                          </p:spTgt>
                                        </p:tgtEl>
                                      </p:cBhvr>
                                    </p:animEffect>
                                  </p:childTnLst>
                                </p:cTn>
                              </p:par>
                            </p:childTnLst>
                          </p:cTn>
                        </p:par>
                      </p:childTnLst>
                    </p:cTn>
                  </p:par>
                  <p:par>
                    <p:cTn id="18" fill="hold">
                      <p:stCondLst>
                        <p:cond delay="indefinite"/>
                      </p:stCondLst>
                      <p:childTnLst>
                        <p:par>
                          <p:cTn id="19" fill="hold">
                            <p:stCondLst>
                              <p:cond delay="0"/>
                            </p:stCondLst>
                            <p:childTnLst>
                              <p:par>
                                <p:cTn id="20" presetID="16" presetClass="entr" presetSubtype="21" fill="hold" nodeType="clickEffect">
                                  <p:stCondLst>
                                    <p:cond delay="0"/>
                                  </p:stCondLst>
                                  <p:childTnLst>
                                    <p:set>
                                      <p:cBhvr>
                                        <p:cTn id="21" dur="1" fill="hold">
                                          <p:stCondLst>
                                            <p:cond delay="0"/>
                                          </p:stCondLst>
                                        </p:cTn>
                                        <p:tgtEl>
                                          <p:spTgt spid="2">
                                            <p:txEl>
                                              <p:pRg st="3" end="3"/>
                                            </p:txEl>
                                          </p:spTgt>
                                        </p:tgtEl>
                                        <p:attrNameLst>
                                          <p:attrName>style.visibility</p:attrName>
                                        </p:attrNameLst>
                                      </p:cBhvr>
                                      <p:to>
                                        <p:strVal val="visible"/>
                                      </p:to>
                                    </p:set>
                                    <p:animEffect transition="in" filter="barn(inVertical)">
                                      <p:cBhvr>
                                        <p:cTn id="22" dur="500"/>
                                        <p:tgtEl>
                                          <p:spTgt spid="2">
                                            <p:txEl>
                                              <p:pRg st="3" end="3"/>
                                            </p:txEl>
                                          </p:spTgt>
                                        </p:tgtEl>
                                      </p:cBhvr>
                                    </p:animEffect>
                                  </p:childTnLst>
                                </p:cTn>
                              </p:par>
                            </p:childTnLst>
                          </p:cTn>
                        </p:par>
                      </p:childTnLst>
                    </p:cTn>
                  </p:par>
                  <p:par>
                    <p:cTn id="23" fill="hold">
                      <p:stCondLst>
                        <p:cond delay="indefinite"/>
                      </p:stCondLst>
                      <p:childTnLst>
                        <p:par>
                          <p:cTn id="24" fill="hold">
                            <p:stCondLst>
                              <p:cond delay="0"/>
                            </p:stCondLst>
                            <p:childTnLst>
                              <p:par>
                                <p:cTn id="25" presetID="16" presetClass="entr" presetSubtype="21" fill="hold" nodeType="clickEffect">
                                  <p:stCondLst>
                                    <p:cond delay="0"/>
                                  </p:stCondLst>
                                  <p:childTnLst>
                                    <p:set>
                                      <p:cBhvr>
                                        <p:cTn id="26" dur="1" fill="hold">
                                          <p:stCondLst>
                                            <p:cond delay="0"/>
                                          </p:stCondLst>
                                        </p:cTn>
                                        <p:tgtEl>
                                          <p:spTgt spid="2">
                                            <p:txEl>
                                              <p:pRg st="4" end="4"/>
                                            </p:txEl>
                                          </p:spTgt>
                                        </p:tgtEl>
                                        <p:attrNameLst>
                                          <p:attrName>style.visibility</p:attrName>
                                        </p:attrNameLst>
                                      </p:cBhvr>
                                      <p:to>
                                        <p:strVal val="visible"/>
                                      </p:to>
                                    </p:set>
                                    <p:animEffect transition="in" filter="barn(inVertical)">
                                      <p:cBhvr>
                                        <p:cTn id="27" dur="500"/>
                                        <p:tgtEl>
                                          <p:spTgt spid="2">
                                            <p:txEl>
                                              <p:pRg st="4" end="4"/>
                                            </p:txEl>
                                          </p:spTgt>
                                        </p:tgtEl>
                                      </p:cBhvr>
                                    </p:animEffect>
                                  </p:childTnLst>
                                </p:cTn>
                              </p:par>
                            </p:childTnLst>
                          </p:cTn>
                        </p:par>
                      </p:childTnLst>
                    </p:cTn>
                  </p:par>
                  <p:par>
                    <p:cTn id="28" fill="hold">
                      <p:stCondLst>
                        <p:cond delay="indefinite"/>
                      </p:stCondLst>
                      <p:childTnLst>
                        <p:par>
                          <p:cTn id="29" fill="hold">
                            <p:stCondLst>
                              <p:cond delay="0"/>
                            </p:stCondLst>
                            <p:childTnLst>
                              <p:par>
                                <p:cTn id="30" presetID="16" presetClass="entr" presetSubtype="21" fill="hold" nodeType="clickEffect">
                                  <p:stCondLst>
                                    <p:cond delay="0"/>
                                  </p:stCondLst>
                                  <p:childTnLst>
                                    <p:set>
                                      <p:cBhvr>
                                        <p:cTn id="31" dur="1" fill="hold">
                                          <p:stCondLst>
                                            <p:cond delay="0"/>
                                          </p:stCondLst>
                                        </p:cTn>
                                        <p:tgtEl>
                                          <p:spTgt spid="2">
                                            <p:txEl>
                                              <p:pRg st="5" end="5"/>
                                            </p:txEl>
                                          </p:spTgt>
                                        </p:tgtEl>
                                        <p:attrNameLst>
                                          <p:attrName>style.visibility</p:attrName>
                                        </p:attrNameLst>
                                      </p:cBhvr>
                                      <p:to>
                                        <p:strVal val="visible"/>
                                      </p:to>
                                    </p:set>
                                    <p:animEffect transition="in" filter="barn(inVertical)">
                                      <p:cBhvr>
                                        <p:cTn id="32" dur="500"/>
                                        <p:tgtEl>
                                          <p:spTgt spid="2">
                                            <p:txEl>
                                              <p:pRg st="5" end="5"/>
                                            </p:txEl>
                                          </p:spTgt>
                                        </p:tgtEl>
                                      </p:cBhvr>
                                    </p:animEffect>
                                  </p:childTnLst>
                                </p:cTn>
                              </p:par>
                            </p:childTnLst>
                          </p:cTn>
                        </p:par>
                      </p:childTnLst>
                    </p:cTn>
                  </p:par>
                  <p:par>
                    <p:cTn id="33" fill="hold">
                      <p:stCondLst>
                        <p:cond delay="indefinite"/>
                      </p:stCondLst>
                      <p:childTnLst>
                        <p:par>
                          <p:cTn id="34" fill="hold">
                            <p:stCondLst>
                              <p:cond delay="0"/>
                            </p:stCondLst>
                            <p:childTnLst>
                              <p:par>
                                <p:cTn id="35" presetID="42" presetClass="entr" presetSubtype="0" fill="hold" nodeType="clickEffect">
                                  <p:stCondLst>
                                    <p:cond delay="0"/>
                                  </p:stCondLst>
                                  <p:childTnLst>
                                    <p:set>
                                      <p:cBhvr>
                                        <p:cTn id="36" dur="1" fill="hold">
                                          <p:stCondLst>
                                            <p:cond delay="0"/>
                                          </p:stCondLst>
                                        </p:cTn>
                                        <p:tgtEl>
                                          <p:spTgt spid="2">
                                            <p:txEl>
                                              <p:pRg st="6" end="6"/>
                                            </p:txEl>
                                          </p:spTgt>
                                        </p:tgtEl>
                                        <p:attrNameLst>
                                          <p:attrName>style.visibility</p:attrName>
                                        </p:attrNameLst>
                                      </p:cBhvr>
                                      <p:to>
                                        <p:strVal val="visible"/>
                                      </p:to>
                                    </p:set>
                                    <p:animEffect transition="in" filter="fade">
                                      <p:cBhvr>
                                        <p:cTn id="37" dur="1000"/>
                                        <p:tgtEl>
                                          <p:spTgt spid="2">
                                            <p:txEl>
                                              <p:pRg st="6" end="6"/>
                                            </p:txEl>
                                          </p:spTgt>
                                        </p:tgtEl>
                                      </p:cBhvr>
                                    </p:animEffect>
                                    <p:anim calcmode="lin" valueType="num">
                                      <p:cBhvr>
                                        <p:cTn id="38" dur="1000" fill="hold"/>
                                        <p:tgtEl>
                                          <p:spTgt spid="2">
                                            <p:txEl>
                                              <p:pRg st="6" end="6"/>
                                            </p:txEl>
                                          </p:spTgt>
                                        </p:tgtEl>
                                        <p:attrNameLst>
                                          <p:attrName>ppt_x</p:attrName>
                                        </p:attrNameLst>
                                      </p:cBhvr>
                                      <p:tavLst>
                                        <p:tav tm="0">
                                          <p:val>
                                            <p:strVal val="#ppt_x"/>
                                          </p:val>
                                        </p:tav>
                                        <p:tav tm="100000">
                                          <p:val>
                                            <p:strVal val="#ppt_x"/>
                                          </p:val>
                                        </p:tav>
                                      </p:tavLst>
                                    </p:anim>
                                    <p:anim calcmode="lin" valueType="num">
                                      <p:cBhvr>
                                        <p:cTn id="39" dur="1000" fill="hold"/>
                                        <p:tgtEl>
                                          <p:spTgt spid="2">
                                            <p:txEl>
                                              <p:pRg st="6" end="6"/>
                                            </p:txEl>
                                          </p:spTgt>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p:cNvSpPr/>
          <p:nvPr/>
        </p:nvSpPr>
        <p:spPr>
          <a:xfrm>
            <a:off x="228600" y="-34290"/>
            <a:ext cx="5842369" cy="579967"/>
          </a:xfrm>
          <a:prstGeom prst="rect">
            <a:avLst/>
          </a:prstGeom>
        </p:spPr>
        <p:txBody>
          <a:bodyPr wrap="none">
            <a:spAutoFit/>
          </a:bodyPr>
          <a:lstStyle/>
          <a:p>
            <a:pPr algn="just">
              <a:lnSpc>
                <a:spcPct val="150000"/>
              </a:lnSpc>
            </a:pPr>
            <a:r>
              <a:rPr lang="vi-VN" sz="2400" b="1" cap="all" dirty="0">
                <a:solidFill>
                  <a:srgbClr val="FF0000"/>
                </a:solidFill>
                <a:latin typeface="Times New Roman" panose="02020603050405020304" pitchFamily="18" charset="0"/>
                <a:ea typeface="Times New Roman" panose="02020603050405020304" pitchFamily="18" charset="0"/>
                <a:cs typeface="Times New Roman" panose="02020603050405020304" pitchFamily="18" charset="0"/>
              </a:rPr>
              <a:t>2.1. VẬN TẢI HÀNG HÓA ĐƯỜNG BIỂN</a:t>
            </a:r>
            <a:endParaRPr lang="en-US" sz="2400" b="1" cap="all" dirty="0">
              <a:solidFill>
                <a:srgbClr val="FF0000"/>
              </a:solidFill>
              <a:latin typeface="Times New Roman" panose="02020603050405020304" pitchFamily="18" charset="0"/>
              <a:ea typeface="Times New Roman" panose="02020603050405020304" pitchFamily="18" charset="0"/>
              <a:cs typeface="Times New Roman" panose="02020603050405020304" pitchFamily="18" charset="0"/>
            </a:endParaRPr>
          </a:p>
        </p:txBody>
      </p:sp>
      <p:pic>
        <p:nvPicPr>
          <p:cNvPr id="3" name="Picture 2"/>
          <p:cNvPicPr>
            <a:picLocks noChangeAspect="1"/>
          </p:cNvPicPr>
          <p:nvPr/>
        </p:nvPicPr>
        <p:blipFill>
          <a:blip r:embed="rId3"/>
          <a:stretch>
            <a:fillRect/>
          </a:stretch>
        </p:blipFill>
        <p:spPr>
          <a:xfrm>
            <a:off x="609600" y="585651"/>
            <a:ext cx="7696200" cy="6269129"/>
          </a:xfrm>
          <a:prstGeom prst="rect">
            <a:avLst/>
          </a:prstGeom>
        </p:spPr>
      </p:pic>
    </p:spTree>
    <p:extLst>
      <p:ext uri="{BB962C8B-B14F-4D97-AF65-F5344CB8AC3E}">
        <p14:creationId xmlns:p14="http://schemas.microsoft.com/office/powerpoint/2010/main" val="277364138"/>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6" presetClass="entr" presetSubtype="21" fill="hold" nodeType="clickEffect">
                                  <p:stCondLst>
                                    <p:cond delay="0"/>
                                  </p:stCondLst>
                                  <p:childTnLst>
                                    <p:set>
                                      <p:cBhvr>
                                        <p:cTn id="6" dur="1" fill="hold">
                                          <p:stCondLst>
                                            <p:cond delay="0"/>
                                          </p:stCondLst>
                                        </p:cTn>
                                        <p:tgtEl>
                                          <p:spTgt spid="3"/>
                                        </p:tgtEl>
                                        <p:attrNameLst>
                                          <p:attrName>style.visibility</p:attrName>
                                        </p:attrNameLst>
                                      </p:cBhvr>
                                      <p:to>
                                        <p:strVal val="visible"/>
                                      </p:to>
                                    </p:set>
                                    <p:animEffect transition="in" filter="barn(inVertical)">
                                      <p:cBhvr>
                                        <p:cTn id="7" dur="500"/>
                                        <p:tgtEl>
                                          <p:spTgt spid="3"/>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AutoShape 4" descr="http://2.bp.blogspot.com/_K4MOD8fWikE/S-4Pl0UCkpI/AAAAAAAAAE0/NFxa1zSjDMA/s1600/image001.png"/>
          <p:cNvSpPr>
            <a:spLocks noChangeAspect="1" noChangeArrowheads="1"/>
          </p:cNvSpPr>
          <p:nvPr/>
        </p:nvSpPr>
        <p:spPr bwMode="auto">
          <a:xfrm>
            <a:off x="155575" y="-144463"/>
            <a:ext cx="304800" cy="304801"/>
          </a:xfrm>
          <a:prstGeom prst="rect">
            <a:avLst/>
          </a:prstGeom>
          <a:noFill/>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black"/>
              </a:solidFill>
              <a:effectLst/>
              <a:uLnTx/>
              <a:uFillTx/>
              <a:latin typeface="Trebuchet MS"/>
              <a:ea typeface="+mn-ea"/>
              <a:cs typeface="+mn-cs"/>
            </a:endParaRPr>
          </a:p>
        </p:txBody>
      </p:sp>
      <p:sp>
        <p:nvSpPr>
          <p:cNvPr id="3" name="Rectangle 2"/>
          <p:cNvSpPr/>
          <p:nvPr/>
        </p:nvSpPr>
        <p:spPr>
          <a:xfrm>
            <a:off x="1371600" y="456975"/>
            <a:ext cx="7544586" cy="523220"/>
          </a:xfrm>
          <a:prstGeom prst="rect">
            <a:avLst/>
          </a:prstGeom>
        </p:spPr>
        <p:txBody>
          <a:bodyPr wrap="square">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2800" b="1" i="0" u="none" strike="noStrike" kern="1200" cap="none" spc="0" normalizeH="0" baseline="0" noProof="0" dirty="0" smtClean="0">
                <a:ln>
                  <a:noFill/>
                </a:ln>
                <a:solidFill>
                  <a:prstClr val="black"/>
                </a:solidFill>
                <a:effectLst/>
                <a:uLnTx/>
                <a:uFillTx/>
                <a:latin typeface="Times New Roman" panose="02020603050405020304" pitchFamily="18" charset="0"/>
                <a:ea typeface="+mn-ea"/>
                <a:cs typeface="Times New Roman" panose="02020603050405020304" pitchFamily="18" charset="0"/>
              </a:rPr>
              <a:t>“</a:t>
            </a:r>
            <a:r>
              <a:rPr kumimoji="0" lang="vi-VN" sz="2800" b="1" i="0" u="none" strike="noStrike" kern="1200" cap="none" spc="0" normalizeH="0" baseline="0" noProof="0" dirty="0" smtClean="0">
                <a:ln>
                  <a:noFill/>
                </a:ln>
                <a:solidFill>
                  <a:prstClr val="black"/>
                </a:solidFill>
                <a:effectLst/>
                <a:uLnTx/>
                <a:uFillTx/>
                <a:latin typeface="Times New Roman" panose="02020603050405020304" pitchFamily="18" charset="0"/>
                <a:ea typeface="+mn-ea"/>
                <a:cs typeface="Times New Roman" panose="02020603050405020304" pitchFamily="18" charset="0"/>
              </a:rPr>
              <a:t>Biển </a:t>
            </a:r>
            <a:r>
              <a:rPr kumimoji="0" lang="vi-VN" sz="2800" b="1" i="0" u="none" strike="noStrike" kern="1200" cap="none" spc="0" normalizeH="0" baseline="0" noProof="0" dirty="0">
                <a:ln>
                  <a:noFill/>
                </a:ln>
                <a:solidFill>
                  <a:prstClr val="black"/>
                </a:solidFill>
                <a:effectLst/>
                <a:uLnTx/>
                <a:uFillTx/>
                <a:latin typeface="Times New Roman" panose="02020603050405020304" pitchFamily="18" charset="0"/>
                <a:ea typeface="+mn-ea"/>
                <a:cs typeface="Times New Roman" panose="02020603050405020304" pitchFamily="18" charset="0"/>
              </a:rPr>
              <a:t>bao phủ hơn </a:t>
            </a:r>
            <a:r>
              <a:rPr kumimoji="0" lang="vi-VN" sz="2800" b="1" i="0" u="none" strike="noStrike" kern="1200" cap="none" spc="0" normalizeH="0" baseline="0" noProof="0" dirty="0" smtClean="0">
                <a:ln>
                  <a:noFill/>
                </a:ln>
                <a:solidFill>
                  <a:prstClr val="black"/>
                </a:solidFill>
                <a:effectLst/>
                <a:uLnTx/>
                <a:uFillTx/>
                <a:latin typeface="Times New Roman" panose="02020603050405020304" pitchFamily="18" charset="0"/>
                <a:ea typeface="+mn-ea"/>
                <a:cs typeface="Times New Roman" panose="02020603050405020304" pitchFamily="18" charset="0"/>
              </a:rPr>
              <a:t>70</a:t>
            </a:r>
            <a:r>
              <a:rPr kumimoji="0" lang="vi-VN" sz="2800" b="1" i="0" u="none" strike="noStrike" kern="1200" cap="none" spc="0" normalizeH="0" baseline="0" noProof="0" dirty="0">
                <a:ln>
                  <a:noFill/>
                </a:ln>
                <a:solidFill>
                  <a:prstClr val="black"/>
                </a:solidFill>
                <a:effectLst/>
                <a:uLnTx/>
                <a:uFillTx/>
                <a:latin typeface="Times New Roman" panose="02020603050405020304" pitchFamily="18" charset="0"/>
                <a:ea typeface="+mn-ea"/>
                <a:cs typeface="Times New Roman" panose="02020603050405020304" pitchFamily="18" charset="0"/>
              </a:rPr>
              <a:t>% bề mặt trái </a:t>
            </a:r>
            <a:r>
              <a:rPr kumimoji="0" lang="vi-VN" sz="2800" b="1" i="0" u="none" strike="noStrike" kern="1200" cap="none" spc="0" normalizeH="0" baseline="0" noProof="0" dirty="0" smtClean="0">
                <a:ln>
                  <a:noFill/>
                </a:ln>
                <a:solidFill>
                  <a:prstClr val="black"/>
                </a:solidFill>
                <a:effectLst/>
                <a:uLnTx/>
                <a:uFillTx/>
                <a:latin typeface="Times New Roman" panose="02020603050405020304" pitchFamily="18" charset="0"/>
                <a:ea typeface="+mn-ea"/>
                <a:cs typeface="Times New Roman" panose="02020603050405020304" pitchFamily="18" charset="0"/>
              </a:rPr>
              <a:t>đất</a:t>
            </a:r>
            <a:r>
              <a:rPr kumimoji="0" lang="en-US" sz="2800" b="1" i="0" u="none" strike="noStrike" kern="1200" cap="none" spc="0" normalizeH="0" baseline="0" noProof="0" dirty="0" smtClean="0">
                <a:ln>
                  <a:noFill/>
                </a:ln>
                <a:solidFill>
                  <a:prstClr val="black"/>
                </a:solidFill>
                <a:effectLst/>
                <a:uLnTx/>
                <a:uFillTx/>
                <a:latin typeface="Times New Roman" panose="02020603050405020304" pitchFamily="18" charset="0"/>
                <a:ea typeface="+mn-ea"/>
                <a:cs typeface="Times New Roman" panose="02020603050405020304" pitchFamily="18" charset="0"/>
              </a:rPr>
              <a:t>”</a:t>
            </a:r>
            <a:endParaRPr kumimoji="0" lang="en-US" sz="2800" b="0" i="0" u="none" strike="noStrike" kern="1200" cap="none" spc="0" normalizeH="0" baseline="0" noProof="0" dirty="0">
              <a:ln>
                <a:noFill/>
              </a:ln>
              <a:solidFill>
                <a:prstClr val="black"/>
              </a:solidFill>
              <a:effectLst/>
              <a:uLnTx/>
              <a:uFillTx/>
              <a:latin typeface="Times New Roman" panose="02020603050405020304" pitchFamily="18" charset="0"/>
              <a:ea typeface="+mn-ea"/>
              <a:cs typeface="Times New Roman" panose="02020603050405020304" pitchFamily="18" charset="0"/>
            </a:endParaRPr>
          </a:p>
        </p:txBody>
      </p:sp>
      <p:pic>
        <p:nvPicPr>
          <p:cNvPr id="1026" name="Picture 2" descr="https://upload.wikimedia.org/wikipedia/commons/thumb/1/14/Oceans_of_the_World.jpg/1920px-Oceans_of_the_World.jpg"/>
          <p:cNvPicPr>
            <a:picLocks noChangeAspect="1" noChangeArrowheads="1"/>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3505200" y="1981200"/>
            <a:ext cx="2748081" cy="857602"/>
          </a:xfrm>
          <a:prstGeom prst="rect">
            <a:avLst/>
          </a:prstGeom>
          <a:noFill/>
          <a:extLst>
            <a:ext uri="{909E8E84-426E-40DD-AFC4-6F175D3DCCD1}">
              <a14:hiddenFill xmlns:a14="http://schemas.microsoft.com/office/drawing/2010/main">
                <a:solidFill>
                  <a:srgbClr val="FFFFFF"/>
                </a:solidFill>
              </a14:hiddenFill>
            </a:ext>
          </a:extLst>
        </p:spPr>
      </p:pic>
      <p:sp>
        <p:nvSpPr>
          <p:cNvPr id="11" name="Rectangle 10"/>
          <p:cNvSpPr/>
          <p:nvPr/>
        </p:nvSpPr>
        <p:spPr>
          <a:xfrm>
            <a:off x="32657" y="-13833"/>
            <a:ext cx="8140913" cy="523220"/>
          </a:xfrm>
          <a:prstGeom prst="rect">
            <a:avLst/>
          </a:prstGeom>
        </p:spPr>
        <p:txBody>
          <a:bodyPr wrap="square">
            <a:spAutoFit/>
          </a:bodyPr>
          <a:lstStyle/>
          <a:p>
            <a:pPr marL="457200" marR="0" lvl="0" indent="-457200"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kumimoji="0" lang="en-US" sz="2800" b="1" i="1" u="none" strike="noStrike" kern="1200" cap="none" spc="0" normalizeH="0" baseline="0" noProof="0" dirty="0" err="1" smtClean="0">
                <a:ln>
                  <a:noFill/>
                </a:ln>
                <a:solidFill>
                  <a:prstClr val="black"/>
                </a:solidFill>
                <a:effectLst/>
                <a:uLnTx/>
                <a:uFillTx/>
                <a:latin typeface="Times New Roman" panose="02020603050405020304" pitchFamily="18" charset="0"/>
                <a:ea typeface="+mn-ea"/>
                <a:cs typeface="Times New Roman" panose="02020603050405020304" pitchFamily="18" charset="0"/>
              </a:rPr>
              <a:t>Một</a:t>
            </a:r>
            <a:r>
              <a:rPr kumimoji="0" lang="en-US" sz="2800" b="1" i="1" u="none" strike="noStrike" kern="1200" cap="none" spc="0" normalizeH="0" baseline="0" noProof="0" dirty="0" smtClean="0">
                <a:ln>
                  <a:noFill/>
                </a:ln>
                <a:solidFill>
                  <a:prstClr val="black"/>
                </a:solidFill>
                <a:effectLst/>
                <a:uLnTx/>
                <a:uFillTx/>
                <a:latin typeface="Times New Roman" panose="02020603050405020304" pitchFamily="18" charset="0"/>
                <a:ea typeface="+mn-ea"/>
                <a:cs typeface="Times New Roman" panose="02020603050405020304" pitchFamily="18" charset="0"/>
              </a:rPr>
              <a:t> </a:t>
            </a:r>
            <a:r>
              <a:rPr kumimoji="0" lang="en-US" sz="2800" b="1" i="1" u="none" strike="noStrike" kern="1200" cap="none" spc="0" normalizeH="0" baseline="0" noProof="0" dirty="0" err="1" smtClean="0">
                <a:ln>
                  <a:noFill/>
                </a:ln>
                <a:solidFill>
                  <a:prstClr val="black"/>
                </a:solidFill>
                <a:effectLst/>
                <a:uLnTx/>
                <a:uFillTx/>
                <a:latin typeface="Times New Roman" panose="02020603050405020304" pitchFamily="18" charset="0"/>
                <a:ea typeface="+mn-ea"/>
                <a:cs typeface="Times New Roman" panose="02020603050405020304" pitchFamily="18" charset="0"/>
              </a:rPr>
              <a:t>số</a:t>
            </a:r>
            <a:r>
              <a:rPr kumimoji="0" lang="en-US" sz="2800" b="1" i="1" u="none" strike="noStrike" kern="1200" cap="none" spc="0" normalizeH="0" baseline="0" noProof="0" dirty="0" smtClean="0">
                <a:ln>
                  <a:noFill/>
                </a:ln>
                <a:solidFill>
                  <a:prstClr val="black"/>
                </a:solidFill>
                <a:effectLst/>
                <a:uLnTx/>
                <a:uFillTx/>
                <a:latin typeface="Times New Roman" panose="02020603050405020304" pitchFamily="18" charset="0"/>
                <a:ea typeface="+mn-ea"/>
                <a:cs typeface="Times New Roman" panose="02020603050405020304" pitchFamily="18" charset="0"/>
              </a:rPr>
              <a:t> </a:t>
            </a:r>
            <a:r>
              <a:rPr kumimoji="0" lang="en-US" sz="2800" b="1" i="1" u="none" strike="noStrike" kern="1200" cap="none" spc="0" normalizeH="0" baseline="0" noProof="0" dirty="0" err="1" smtClean="0">
                <a:ln>
                  <a:noFill/>
                </a:ln>
                <a:solidFill>
                  <a:prstClr val="black"/>
                </a:solidFill>
                <a:effectLst/>
                <a:uLnTx/>
                <a:uFillTx/>
                <a:latin typeface="Times New Roman" panose="02020603050405020304" pitchFamily="18" charset="0"/>
                <a:ea typeface="+mn-ea"/>
                <a:cs typeface="Times New Roman" panose="02020603050405020304" pitchFamily="18" charset="0"/>
              </a:rPr>
              <a:t>tuyến</a:t>
            </a:r>
            <a:r>
              <a:rPr kumimoji="0" lang="en-US" sz="2800" b="1" i="1" u="none" strike="noStrike" kern="1200" cap="none" spc="0" normalizeH="0" baseline="0" noProof="0" dirty="0" smtClean="0">
                <a:ln>
                  <a:noFill/>
                </a:ln>
                <a:solidFill>
                  <a:prstClr val="black"/>
                </a:solidFill>
                <a:effectLst/>
                <a:uLnTx/>
                <a:uFillTx/>
                <a:latin typeface="Times New Roman" panose="02020603050405020304" pitchFamily="18" charset="0"/>
                <a:ea typeface="+mn-ea"/>
                <a:cs typeface="Times New Roman" panose="02020603050405020304" pitchFamily="18" charset="0"/>
              </a:rPr>
              <a:t> </a:t>
            </a:r>
            <a:r>
              <a:rPr kumimoji="0" lang="en-US" sz="2800" b="1" i="1" u="none" strike="noStrike" kern="1200" cap="none" spc="0" normalizeH="0" baseline="0" noProof="0" dirty="0" err="1" smtClean="0">
                <a:ln>
                  <a:noFill/>
                </a:ln>
                <a:solidFill>
                  <a:prstClr val="black"/>
                </a:solidFill>
                <a:effectLst/>
                <a:uLnTx/>
                <a:uFillTx/>
                <a:latin typeface="Times New Roman" panose="02020603050405020304" pitchFamily="18" charset="0"/>
                <a:ea typeface="+mn-ea"/>
                <a:cs typeface="Times New Roman" panose="02020603050405020304" pitchFamily="18" charset="0"/>
              </a:rPr>
              <a:t>đường</a:t>
            </a:r>
            <a:r>
              <a:rPr kumimoji="0" lang="en-US" sz="2800" b="1" i="1" u="none" strike="noStrike" kern="1200" cap="none" spc="0" normalizeH="0" baseline="0" noProof="0" dirty="0" smtClean="0">
                <a:ln>
                  <a:noFill/>
                </a:ln>
                <a:solidFill>
                  <a:prstClr val="black"/>
                </a:solidFill>
                <a:effectLst/>
                <a:uLnTx/>
                <a:uFillTx/>
                <a:latin typeface="Times New Roman" panose="02020603050405020304" pitchFamily="18" charset="0"/>
                <a:ea typeface="+mn-ea"/>
                <a:cs typeface="Times New Roman" panose="02020603050405020304" pitchFamily="18" charset="0"/>
              </a:rPr>
              <a:t> </a:t>
            </a:r>
            <a:r>
              <a:rPr kumimoji="0" lang="en-US" sz="2800" b="1" i="1" u="none" strike="noStrike" kern="1200" cap="none" spc="0" normalizeH="0" baseline="0" noProof="0" dirty="0" err="1" smtClean="0">
                <a:ln>
                  <a:noFill/>
                </a:ln>
                <a:solidFill>
                  <a:prstClr val="black"/>
                </a:solidFill>
                <a:effectLst/>
                <a:uLnTx/>
                <a:uFillTx/>
                <a:latin typeface="Times New Roman" panose="02020603050405020304" pitchFamily="18" charset="0"/>
                <a:ea typeface="+mn-ea"/>
                <a:cs typeface="Times New Roman" panose="02020603050405020304" pitchFamily="18" charset="0"/>
              </a:rPr>
              <a:t>biển</a:t>
            </a:r>
            <a:r>
              <a:rPr kumimoji="0" lang="en-US" sz="2800" b="1" i="1" u="none" strike="noStrike" kern="1200" cap="none" spc="0" normalizeH="0" baseline="0" noProof="0" dirty="0" smtClean="0">
                <a:ln>
                  <a:noFill/>
                </a:ln>
                <a:solidFill>
                  <a:prstClr val="black"/>
                </a:solidFill>
                <a:effectLst/>
                <a:uLnTx/>
                <a:uFillTx/>
                <a:latin typeface="Times New Roman" panose="02020603050405020304" pitchFamily="18" charset="0"/>
                <a:ea typeface="+mn-ea"/>
                <a:cs typeface="Times New Roman" panose="02020603050405020304" pitchFamily="18" charset="0"/>
              </a:rPr>
              <a:t> </a:t>
            </a:r>
            <a:r>
              <a:rPr kumimoji="0" lang="en-US" sz="2800" b="1" i="1" u="none" strike="noStrike" kern="1200" cap="none" spc="0" normalizeH="0" baseline="0" noProof="0" dirty="0" err="1" smtClean="0">
                <a:ln>
                  <a:noFill/>
                </a:ln>
                <a:solidFill>
                  <a:prstClr val="black"/>
                </a:solidFill>
                <a:effectLst/>
                <a:uLnTx/>
                <a:uFillTx/>
                <a:latin typeface="Times New Roman" panose="02020603050405020304" pitchFamily="18" charset="0"/>
                <a:ea typeface="+mn-ea"/>
                <a:cs typeface="Times New Roman" panose="02020603050405020304" pitchFamily="18" charset="0"/>
              </a:rPr>
              <a:t>quốc</a:t>
            </a:r>
            <a:r>
              <a:rPr kumimoji="0" lang="en-US" sz="2800" b="1" i="1" u="none" strike="noStrike" kern="1200" cap="none" spc="0" normalizeH="0" baseline="0" noProof="0" dirty="0" smtClean="0">
                <a:ln>
                  <a:noFill/>
                </a:ln>
                <a:solidFill>
                  <a:prstClr val="black"/>
                </a:solidFill>
                <a:effectLst/>
                <a:uLnTx/>
                <a:uFillTx/>
                <a:latin typeface="Times New Roman" panose="02020603050405020304" pitchFamily="18" charset="0"/>
                <a:ea typeface="+mn-ea"/>
                <a:cs typeface="Times New Roman" panose="02020603050405020304" pitchFamily="18" charset="0"/>
              </a:rPr>
              <a:t> </a:t>
            </a:r>
            <a:r>
              <a:rPr kumimoji="0" lang="en-US" sz="2800" b="1" i="1" u="none" strike="noStrike" kern="1200" cap="none" spc="0" normalizeH="0" baseline="0" noProof="0" dirty="0" err="1" smtClean="0">
                <a:ln>
                  <a:noFill/>
                </a:ln>
                <a:solidFill>
                  <a:prstClr val="black"/>
                </a:solidFill>
                <a:effectLst/>
                <a:uLnTx/>
                <a:uFillTx/>
                <a:latin typeface="Times New Roman" panose="02020603050405020304" pitchFamily="18" charset="0"/>
                <a:ea typeface="+mn-ea"/>
                <a:cs typeface="Times New Roman" panose="02020603050405020304" pitchFamily="18" charset="0"/>
              </a:rPr>
              <a:t>tế</a:t>
            </a:r>
            <a:endParaRPr kumimoji="0" lang="en-US" sz="2800" b="0" i="1" u="none" strike="noStrike" kern="1200" cap="none" spc="0" normalizeH="0" baseline="0" noProof="0" dirty="0">
              <a:ln>
                <a:noFill/>
              </a:ln>
              <a:solidFill>
                <a:prstClr val="black"/>
              </a:solidFill>
              <a:effectLst/>
              <a:uLnTx/>
              <a:uFillTx/>
              <a:latin typeface="Times New Roman" panose="02020603050405020304" pitchFamily="18" charset="0"/>
              <a:ea typeface="+mn-ea"/>
              <a:cs typeface="Times New Roman" panose="02020603050405020304" pitchFamily="18" charset="0"/>
            </a:endParaRPr>
          </a:p>
        </p:txBody>
      </p:sp>
      <p:pic>
        <p:nvPicPr>
          <p:cNvPr id="2" name="Picture 1"/>
          <p:cNvPicPr>
            <a:picLocks noChangeAspect="1"/>
          </p:cNvPicPr>
          <p:nvPr/>
        </p:nvPicPr>
        <p:blipFill rotWithShape="1">
          <a:blip r:embed="rId4"/>
          <a:srcRect b="8822"/>
          <a:stretch/>
        </p:blipFill>
        <p:spPr>
          <a:xfrm>
            <a:off x="65314" y="888274"/>
            <a:ext cx="9111343" cy="5943600"/>
          </a:xfrm>
          <a:prstGeom prst="rect">
            <a:avLst/>
          </a:prstGeom>
        </p:spPr>
      </p:pic>
    </p:spTree>
    <p:extLst>
      <p:ext uri="{BB962C8B-B14F-4D97-AF65-F5344CB8AC3E}">
        <p14:creationId xmlns:p14="http://schemas.microsoft.com/office/powerpoint/2010/main" val="2684392150"/>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3"/>
                                        </p:tgtEl>
                                        <p:attrNameLst>
                                          <p:attrName>style.visibility</p:attrName>
                                        </p:attrNameLst>
                                      </p:cBhvr>
                                      <p:to>
                                        <p:strVal val="visible"/>
                                      </p:to>
                                    </p:set>
                                    <p:anim calcmode="lin" valueType="num">
                                      <p:cBhvr additive="base">
                                        <p:cTn id="7" dur="500" fill="hold"/>
                                        <p:tgtEl>
                                          <p:spTgt spid="3"/>
                                        </p:tgtEl>
                                        <p:attrNameLst>
                                          <p:attrName>ppt_x</p:attrName>
                                        </p:attrNameLst>
                                      </p:cBhvr>
                                      <p:tavLst>
                                        <p:tav tm="0">
                                          <p:val>
                                            <p:strVal val="#ppt_x"/>
                                          </p:val>
                                        </p:tav>
                                        <p:tav tm="100000">
                                          <p:val>
                                            <p:strVal val="#ppt_x"/>
                                          </p:val>
                                        </p:tav>
                                      </p:tavLst>
                                    </p:anim>
                                    <p:anim calcmode="lin" valueType="num">
                                      <p:cBhvr additive="base">
                                        <p:cTn id="8" dur="500" fill="hold"/>
                                        <p:tgtEl>
                                          <p:spTgt spid="3"/>
                                        </p:tgtEl>
                                        <p:attrNameLst>
                                          <p:attrName>ppt_y</p:attrName>
                                        </p:attrNameLst>
                                      </p:cBhvr>
                                      <p:tavLst>
                                        <p:tav tm="0">
                                          <p:val>
                                            <p:strVal val="1+#ppt_h/2"/>
                                          </p:val>
                                        </p:tav>
                                        <p:tav tm="100000">
                                          <p:val>
                                            <p:strVal val="#ppt_y"/>
                                          </p:val>
                                        </p:tav>
                                      </p:tavLst>
                                    </p:anim>
                                  </p:childTnLst>
                                </p:cTn>
                              </p:par>
                              <p:par>
                                <p:cTn id="9" presetID="2" presetClass="entr" presetSubtype="4" fill="hold" nodeType="withEffect">
                                  <p:stCondLst>
                                    <p:cond delay="0"/>
                                  </p:stCondLst>
                                  <p:childTnLst>
                                    <p:set>
                                      <p:cBhvr>
                                        <p:cTn id="10" dur="1" fill="hold">
                                          <p:stCondLst>
                                            <p:cond delay="0"/>
                                          </p:stCondLst>
                                        </p:cTn>
                                        <p:tgtEl>
                                          <p:spTgt spid="1026"/>
                                        </p:tgtEl>
                                        <p:attrNameLst>
                                          <p:attrName>style.visibility</p:attrName>
                                        </p:attrNameLst>
                                      </p:cBhvr>
                                      <p:to>
                                        <p:strVal val="visible"/>
                                      </p:to>
                                    </p:set>
                                    <p:anim calcmode="lin" valueType="num">
                                      <p:cBhvr additive="base">
                                        <p:cTn id="11" dur="500" fill="hold"/>
                                        <p:tgtEl>
                                          <p:spTgt spid="1026"/>
                                        </p:tgtEl>
                                        <p:attrNameLst>
                                          <p:attrName>ppt_x</p:attrName>
                                        </p:attrNameLst>
                                      </p:cBhvr>
                                      <p:tavLst>
                                        <p:tav tm="0">
                                          <p:val>
                                            <p:strVal val="#ppt_x"/>
                                          </p:val>
                                        </p:tav>
                                        <p:tav tm="100000">
                                          <p:val>
                                            <p:strVal val="#ppt_x"/>
                                          </p:val>
                                        </p:tav>
                                      </p:tavLst>
                                    </p:anim>
                                    <p:anim calcmode="lin" valueType="num">
                                      <p:cBhvr additive="base">
                                        <p:cTn id="12" dur="500" fill="hold"/>
                                        <p:tgtEl>
                                          <p:spTgt spid="1026"/>
                                        </p:tgtEl>
                                        <p:attrNameLst>
                                          <p:attrName>ppt_y</p:attrName>
                                        </p:attrNameLst>
                                      </p:cBhvr>
                                      <p:tavLst>
                                        <p:tav tm="0">
                                          <p:val>
                                            <p:strVal val="1+#ppt_h/2"/>
                                          </p:val>
                                        </p:tav>
                                        <p:tav tm="100000">
                                          <p:val>
                                            <p:strVal val="#ppt_y"/>
                                          </p:val>
                                        </p:tav>
                                      </p:tavLst>
                                    </p:anim>
                                  </p:childTnLst>
                                </p:cTn>
                              </p:par>
                            </p:childTnLst>
                          </p:cTn>
                        </p:par>
                      </p:childTnLst>
                    </p:cTn>
                  </p:par>
                  <p:par>
                    <p:cTn id="13" fill="hold">
                      <p:stCondLst>
                        <p:cond delay="indefinite"/>
                      </p:stCondLst>
                      <p:childTnLst>
                        <p:par>
                          <p:cTn id="14" fill="hold">
                            <p:stCondLst>
                              <p:cond delay="0"/>
                            </p:stCondLst>
                            <p:childTnLst>
                              <p:par>
                                <p:cTn id="15" presetID="1" presetClass="exit" presetSubtype="0" fill="hold" grpId="1" nodeType="clickEffect">
                                  <p:stCondLst>
                                    <p:cond delay="0"/>
                                  </p:stCondLst>
                                  <p:childTnLst>
                                    <p:set>
                                      <p:cBhvr>
                                        <p:cTn id="16" dur="1" fill="hold">
                                          <p:stCondLst>
                                            <p:cond delay="0"/>
                                          </p:stCondLst>
                                        </p:cTn>
                                        <p:tgtEl>
                                          <p:spTgt spid="3"/>
                                        </p:tgtEl>
                                        <p:attrNameLst>
                                          <p:attrName>style.visibility</p:attrName>
                                        </p:attrNameLst>
                                      </p:cBhvr>
                                      <p:to>
                                        <p:strVal val="hidden"/>
                                      </p:to>
                                    </p:set>
                                  </p:childTnLst>
                                </p:cTn>
                              </p:par>
                              <p:par>
                                <p:cTn id="17" presetID="1" presetClass="exit" presetSubtype="0" fill="hold" nodeType="withEffect">
                                  <p:stCondLst>
                                    <p:cond delay="0"/>
                                  </p:stCondLst>
                                  <p:childTnLst>
                                    <p:set>
                                      <p:cBhvr>
                                        <p:cTn id="18" dur="1" fill="hold">
                                          <p:stCondLst>
                                            <p:cond delay="0"/>
                                          </p:stCondLst>
                                        </p:cTn>
                                        <p:tgtEl>
                                          <p:spTgt spid="1026"/>
                                        </p:tgtEl>
                                        <p:attrNameLst>
                                          <p:attrName>style.visibility</p:attrName>
                                        </p:attrNameLst>
                                      </p:cBhvr>
                                      <p:to>
                                        <p:strVal val="hidden"/>
                                      </p:to>
                                    </p:set>
                                  </p:childTnLst>
                                </p:cTn>
                              </p:par>
                            </p:childTnLst>
                          </p:cTn>
                        </p:par>
                      </p:childTnLst>
                    </p:cTn>
                  </p:par>
                  <p:par>
                    <p:cTn id="19" fill="hold">
                      <p:stCondLst>
                        <p:cond delay="indefinite"/>
                      </p:stCondLst>
                      <p:childTnLst>
                        <p:par>
                          <p:cTn id="20" fill="hold">
                            <p:stCondLst>
                              <p:cond delay="0"/>
                            </p:stCondLst>
                            <p:childTnLst>
                              <p:par>
                                <p:cTn id="21" presetID="2" presetClass="entr" presetSubtype="4" fill="hold" grpId="0" nodeType="clickEffect">
                                  <p:stCondLst>
                                    <p:cond delay="0"/>
                                  </p:stCondLst>
                                  <p:childTnLst>
                                    <p:set>
                                      <p:cBhvr>
                                        <p:cTn id="22" dur="1" fill="hold">
                                          <p:stCondLst>
                                            <p:cond delay="0"/>
                                          </p:stCondLst>
                                        </p:cTn>
                                        <p:tgtEl>
                                          <p:spTgt spid="11"/>
                                        </p:tgtEl>
                                        <p:attrNameLst>
                                          <p:attrName>style.visibility</p:attrName>
                                        </p:attrNameLst>
                                      </p:cBhvr>
                                      <p:to>
                                        <p:strVal val="visible"/>
                                      </p:to>
                                    </p:set>
                                    <p:anim calcmode="lin" valueType="num">
                                      <p:cBhvr additive="base">
                                        <p:cTn id="23" dur="500" fill="hold"/>
                                        <p:tgtEl>
                                          <p:spTgt spid="11"/>
                                        </p:tgtEl>
                                        <p:attrNameLst>
                                          <p:attrName>ppt_x</p:attrName>
                                        </p:attrNameLst>
                                      </p:cBhvr>
                                      <p:tavLst>
                                        <p:tav tm="0">
                                          <p:val>
                                            <p:strVal val="#ppt_x"/>
                                          </p:val>
                                        </p:tav>
                                        <p:tav tm="100000">
                                          <p:val>
                                            <p:strVal val="#ppt_x"/>
                                          </p:val>
                                        </p:tav>
                                      </p:tavLst>
                                    </p:anim>
                                    <p:anim calcmode="lin" valueType="num">
                                      <p:cBhvr additive="base">
                                        <p:cTn id="24" dur="500" fill="hold"/>
                                        <p:tgtEl>
                                          <p:spTgt spid="11"/>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p:bldP spid="3" grpId="1"/>
      <p:bldP spid="11" grpId="0"/>
    </p:bld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p:cNvSpPr/>
          <p:nvPr/>
        </p:nvSpPr>
        <p:spPr>
          <a:xfrm>
            <a:off x="93519" y="-152400"/>
            <a:ext cx="5842369" cy="579967"/>
          </a:xfrm>
          <a:prstGeom prst="rect">
            <a:avLst/>
          </a:prstGeom>
        </p:spPr>
        <p:txBody>
          <a:bodyPr wrap="none">
            <a:spAutoFit/>
          </a:bodyPr>
          <a:lstStyle/>
          <a:p>
            <a:pPr algn="just">
              <a:lnSpc>
                <a:spcPct val="150000"/>
              </a:lnSpc>
            </a:pPr>
            <a:r>
              <a:rPr lang="vi-VN" sz="2400" b="1" cap="all" dirty="0">
                <a:solidFill>
                  <a:srgbClr val="FF0000"/>
                </a:solidFill>
                <a:latin typeface="Times New Roman" panose="02020603050405020304" pitchFamily="18" charset="0"/>
                <a:ea typeface="Times New Roman" panose="02020603050405020304" pitchFamily="18" charset="0"/>
                <a:cs typeface="Times New Roman" panose="02020603050405020304" pitchFamily="18" charset="0"/>
              </a:rPr>
              <a:t>2.1. VẬN TẢI HÀNG HÓA ĐƯỜNG BIỂN</a:t>
            </a:r>
            <a:endParaRPr lang="en-US" sz="2400" b="1" cap="all" dirty="0">
              <a:solidFill>
                <a:srgbClr val="FF0000"/>
              </a:solidFill>
              <a:latin typeface="Times New Roman" panose="02020603050405020304" pitchFamily="18" charset="0"/>
              <a:ea typeface="Times New Roman" panose="02020603050405020304" pitchFamily="18" charset="0"/>
              <a:cs typeface="Times New Roman" panose="02020603050405020304" pitchFamily="18" charset="0"/>
            </a:endParaRPr>
          </a:p>
        </p:txBody>
      </p:sp>
      <p:sp>
        <p:nvSpPr>
          <p:cNvPr id="3" name="Rectangle 2"/>
          <p:cNvSpPr/>
          <p:nvPr/>
        </p:nvSpPr>
        <p:spPr>
          <a:xfrm>
            <a:off x="93518" y="533400"/>
            <a:ext cx="8821881" cy="3877985"/>
          </a:xfrm>
          <a:prstGeom prst="rect">
            <a:avLst/>
          </a:prstGeom>
        </p:spPr>
        <p:txBody>
          <a:bodyPr wrap="square">
            <a:spAutoFit/>
          </a:bodyPr>
          <a:lstStyle/>
          <a:p>
            <a:pPr marL="342900" lvl="0" indent="-342900" algn="just">
              <a:spcBef>
                <a:spcPts val="600"/>
              </a:spcBef>
              <a:spcAft>
                <a:spcPts val="600"/>
              </a:spcAft>
              <a:buFont typeface="Wingdings" panose="05000000000000000000" pitchFamily="2" charset="2"/>
              <a:buChar char="v"/>
            </a:pPr>
            <a:r>
              <a:rPr lang="en-US" sz="2400" dirty="0">
                <a:solidFill>
                  <a:prstClr val="black"/>
                </a:solidFill>
                <a:latin typeface="Times New Roman" panose="02020603050405020304" pitchFamily="18" charset="0"/>
                <a:cs typeface="Times New Roman" panose="02020603050405020304" pitchFamily="18" charset="0"/>
              </a:rPr>
              <a:t>C</a:t>
            </a:r>
            <a:r>
              <a:rPr lang="vi-VN" sz="2400" dirty="0">
                <a:solidFill>
                  <a:prstClr val="black"/>
                </a:solidFill>
                <a:latin typeface="Times New Roman" panose="02020603050405020304" pitchFamily="18" charset="0"/>
                <a:cs typeface="Times New Roman" panose="02020603050405020304" pitchFamily="18" charset="0"/>
              </a:rPr>
              <a:t>hức năng cơ bản là vận tải xa, </a:t>
            </a:r>
            <a:r>
              <a:rPr lang="en-US" sz="2400" dirty="0" err="1" smtClean="0">
                <a:solidFill>
                  <a:prstClr val="black"/>
                </a:solidFill>
                <a:latin typeface="Times New Roman" panose="02020603050405020304" pitchFamily="18" charset="0"/>
                <a:cs typeface="Times New Roman" panose="02020603050405020304" pitchFamily="18" charset="0"/>
              </a:rPr>
              <a:t>càng</a:t>
            </a:r>
            <a:r>
              <a:rPr lang="en-US" sz="2400" dirty="0" smtClean="0">
                <a:solidFill>
                  <a:prstClr val="black"/>
                </a:solidFill>
                <a:latin typeface="Times New Roman" panose="02020603050405020304" pitchFamily="18" charset="0"/>
                <a:cs typeface="Times New Roman" panose="02020603050405020304" pitchFamily="18" charset="0"/>
              </a:rPr>
              <a:t> </a:t>
            </a:r>
            <a:r>
              <a:rPr lang="en-US" sz="2400" dirty="0" err="1" smtClean="0">
                <a:solidFill>
                  <a:prstClr val="black"/>
                </a:solidFill>
                <a:latin typeface="Times New Roman" panose="02020603050405020304" pitchFamily="18" charset="0"/>
                <a:cs typeface="Times New Roman" panose="02020603050405020304" pitchFamily="18" charset="0"/>
              </a:rPr>
              <a:t>xa</a:t>
            </a:r>
            <a:r>
              <a:rPr lang="en-US" sz="2400" dirty="0" smtClean="0">
                <a:solidFill>
                  <a:prstClr val="black"/>
                </a:solidFill>
                <a:latin typeface="Times New Roman" panose="02020603050405020304" pitchFamily="18" charset="0"/>
                <a:cs typeface="Times New Roman" panose="02020603050405020304" pitchFamily="18" charset="0"/>
              </a:rPr>
              <a:t> </a:t>
            </a:r>
            <a:r>
              <a:rPr lang="en-US" sz="2400" dirty="0" err="1" smtClean="0">
                <a:solidFill>
                  <a:prstClr val="black"/>
                </a:solidFill>
                <a:latin typeface="Times New Roman" panose="02020603050405020304" pitchFamily="18" charset="0"/>
                <a:cs typeface="Times New Roman" panose="02020603050405020304" pitchFamily="18" charset="0"/>
              </a:rPr>
              <a:t>càng</a:t>
            </a:r>
            <a:r>
              <a:rPr lang="en-US" sz="2400" dirty="0" smtClean="0">
                <a:solidFill>
                  <a:prstClr val="black"/>
                </a:solidFill>
                <a:latin typeface="Times New Roman" panose="02020603050405020304" pitchFamily="18" charset="0"/>
                <a:cs typeface="Times New Roman" panose="02020603050405020304" pitchFamily="18" charset="0"/>
              </a:rPr>
              <a:t> </a:t>
            </a:r>
            <a:r>
              <a:rPr lang="en-US" sz="2400" dirty="0" err="1" smtClean="0">
                <a:solidFill>
                  <a:prstClr val="black"/>
                </a:solidFill>
                <a:latin typeface="Times New Roman" panose="02020603050405020304" pitchFamily="18" charset="0"/>
                <a:cs typeface="Times New Roman" panose="02020603050405020304" pitchFamily="18" charset="0"/>
              </a:rPr>
              <a:t>hiệu</a:t>
            </a:r>
            <a:r>
              <a:rPr lang="en-US" sz="2400" dirty="0" smtClean="0">
                <a:solidFill>
                  <a:prstClr val="black"/>
                </a:solidFill>
                <a:latin typeface="Times New Roman" panose="02020603050405020304" pitchFamily="18" charset="0"/>
                <a:cs typeface="Times New Roman" panose="02020603050405020304" pitchFamily="18" charset="0"/>
              </a:rPr>
              <a:t> </a:t>
            </a:r>
            <a:r>
              <a:rPr lang="en-US" sz="2400" dirty="0" err="1" smtClean="0">
                <a:solidFill>
                  <a:prstClr val="black"/>
                </a:solidFill>
                <a:latin typeface="Times New Roman" panose="02020603050405020304" pitchFamily="18" charset="0"/>
                <a:cs typeface="Times New Roman" panose="02020603050405020304" pitchFamily="18" charset="0"/>
              </a:rPr>
              <a:t>quả</a:t>
            </a:r>
            <a:r>
              <a:rPr lang="en-US" sz="2400" dirty="0" smtClean="0">
                <a:solidFill>
                  <a:prstClr val="black"/>
                </a:solidFill>
                <a:latin typeface="Times New Roman" panose="02020603050405020304" pitchFamily="18" charset="0"/>
                <a:cs typeface="Times New Roman" panose="02020603050405020304" pitchFamily="18" charset="0"/>
              </a:rPr>
              <a:t>.</a:t>
            </a:r>
          </a:p>
          <a:p>
            <a:pPr marL="342900" lvl="0" indent="-342900" algn="just">
              <a:spcBef>
                <a:spcPts val="600"/>
              </a:spcBef>
              <a:spcAft>
                <a:spcPts val="600"/>
              </a:spcAft>
              <a:buFont typeface="Wingdings" panose="05000000000000000000" pitchFamily="2" charset="2"/>
              <a:buChar char="v"/>
            </a:pPr>
            <a:r>
              <a:rPr lang="vi-VN" sz="2400" dirty="0" smtClean="0">
                <a:solidFill>
                  <a:prstClr val="black"/>
                </a:solidFill>
                <a:latin typeface="Times New Roman" panose="02020603050405020304" pitchFamily="18" charset="0"/>
                <a:cs typeface="Times New Roman" panose="02020603050405020304" pitchFamily="18" charset="0"/>
              </a:rPr>
              <a:t>Vận </a:t>
            </a:r>
            <a:r>
              <a:rPr lang="vi-VN" sz="2400" dirty="0">
                <a:solidFill>
                  <a:prstClr val="black"/>
                </a:solidFill>
                <a:latin typeface="Times New Roman" panose="02020603050405020304" pitchFamily="18" charset="0"/>
                <a:cs typeface="Times New Roman" panose="02020603050405020304" pitchFamily="18" charset="0"/>
              </a:rPr>
              <a:t>tải hàng </a:t>
            </a:r>
            <a:r>
              <a:rPr lang="vi-VN" sz="2400" dirty="0" smtClean="0">
                <a:solidFill>
                  <a:prstClr val="black"/>
                </a:solidFill>
                <a:latin typeface="Times New Roman" panose="02020603050405020304" pitchFamily="18" charset="0"/>
                <a:cs typeface="Times New Roman" panose="02020603050405020304" pitchFamily="18" charset="0"/>
              </a:rPr>
              <a:t>hoá</a:t>
            </a:r>
            <a:r>
              <a:rPr lang="en-US" sz="2400" dirty="0" smtClean="0">
                <a:solidFill>
                  <a:prstClr val="black"/>
                </a:solidFill>
                <a:latin typeface="Times New Roman" panose="02020603050405020304" pitchFamily="18" charset="0"/>
                <a:cs typeface="Times New Roman" panose="02020603050405020304" pitchFamily="18" charset="0"/>
              </a:rPr>
              <a:t> </a:t>
            </a:r>
            <a:r>
              <a:rPr lang="vi-VN" sz="2400" dirty="0" smtClean="0">
                <a:solidFill>
                  <a:prstClr val="black"/>
                </a:solidFill>
                <a:latin typeface="Times New Roman" panose="02020603050405020304" pitchFamily="18" charset="0"/>
                <a:cs typeface="Times New Roman" panose="02020603050405020304" pitchFamily="18" charset="0"/>
              </a:rPr>
              <a:t>và </a:t>
            </a:r>
            <a:r>
              <a:rPr lang="vi-VN" sz="2400" dirty="0">
                <a:solidFill>
                  <a:prstClr val="black"/>
                </a:solidFill>
                <a:latin typeface="Times New Roman" panose="02020603050405020304" pitchFamily="18" charset="0"/>
                <a:cs typeface="Times New Roman" panose="02020603050405020304" pitchFamily="18" charset="0"/>
              </a:rPr>
              <a:t>hành khách bằng đường biển với khả năng thông qua rất lớn, không </a:t>
            </a:r>
            <a:r>
              <a:rPr lang="vi-VN" sz="2400" dirty="0" smtClean="0">
                <a:solidFill>
                  <a:prstClr val="black"/>
                </a:solidFill>
                <a:latin typeface="Times New Roman" panose="02020603050405020304" pitchFamily="18" charset="0"/>
                <a:cs typeface="Times New Roman" panose="02020603050405020304" pitchFamily="18" charset="0"/>
              </a:rPr>
              <a:t>bị</a:t>
            </a:r>
            <a:r>
              <a:rPr lang="en-US" sz="2400" dirty="0" smtClean="0">
                <a:solidFill>
                  <a:prstClr val="black"/>
                </a:solidFill>
                <a:latin typeface="Times New Roman" panose="02020603050405020304" pitchFamily="18" charset="0"/>
                <a:cs typeface="Times New Roman" panose="02020603050405020304" pitchFamily="18" charset="0"/>
              </a:rPr>
              <a:t> </a:t>
            </a:r>
            <a:r>
              <a:rPr lang="vi-VN" sz="2400" dirty="0" smtClean="0">
                <a:solidFill>
                  <a:prstClr val="black"/>
                </a:solidFill>
                <a:latin typeface="Times New Roman" panose="02020603050405020304" pitchFamily="18" charset="0"/>
                <a:cs typeface="Times New Roman" panose="02020603050405020304" pitchFamily="18" charset="0"/>
              </a:rPr>
              <a:t>hạn </a:t>
            </a:r>
            <a:r>
              <a:rPr lang="vi-VN" sz="2400" dirty="0">
                <a:solidFill>
                  <a:prstClr val="black"/>
                </a:solidFill>
                <a:latin typeface="Times New Roman" panose="02020603050405020304" pitchFamily="18" charset="0"/>
                <a:cs typeface="Times New Roman" panose="02020603050405020304" pitchFamily="18" charset="0"/>
              </a:rPr>
              <a:t>chế bởi luồng biển, chủ yếu phụ thuộc vào năng lực thông qua của </a:t>
            </a:r>
            <a:r>
              <a:rPr lang="vi-VN" sz="2400" dirty="0" smtClean="0">
                <a:solidFill>
                  <a:prstClr val="black"/>
                </a:solidFill>
                <a:latin typeface="Times New Roman" panose="02020603050405020304" pitchFamily="18" charset="0"/>
                <a:cs typeface="Times New Roman" panose="02020603050405020304" pitchFamily="18" charset="0"/>
              </a:rPr>
              <a:t>kênh</a:t>
            </a:r>
            <a:r>
              <a:rPr lang="en-US" sz="2400" dirty="0" smtClean="0">
                <a:solidFill>
                  <a:prstClr val="black"/>
                </a:solidFill>
                <a:latin typeface="Times New Roman" panose="02020603050405020304" pitchFamily="18" charset="0"/>
                <a:cs typeface="Times New Roman" panose="02020603050405020304" pitchFamily="18" charset="0"/>
              </a:rPr>
              <a:t> </a:t>
            </a:r>
            <a:r>
              <a:rPr lang="vi-VN" sz="2400" dirty="0" smtClean="0">
                <a:solidFill>
                  <a:prstClr val="black"/>
                </a:solidFill>
                <a:latin typeface="Times New Roman" panose="02020603050405020304" pitchFamily="18" charset="0"/>
                <a:cs typeface="Times New Roman" panose="02020603050405020304" pitchFamily="18" charset="0"/>
              </a:rPr>
              <a:t>đào</a:t>
            </a:r>
            <a:r>
              <a:rPr lang="vi-VN" sz="2400" dirty="0">
                <a:solidFill>
                  <a:prstClr val="black"/>
                </a:solidFill>
                <a:latin typeface="Times New Roman" panose="02020603050405020304" pitchFamily="18" charset="0"/>
                <a:cs typeface="Times New Roman" panose="02020603050405020304" pitchFamily="18" charset="0"/>
              </a:rPr>
              <a:t>, luồng lạch hai đầu cảng và năng suất xếp dỡ hai đầu cảng. </a:t>
            </a:r>
            <a:endParaRPr lang="en-US" sz="2400" dirty="0" smtClean="0">
              <a:solidFill>
                <a:prstClr val="black"/>
              </a:solidFill>
              <a:latin typeface="Times New Roman" panose="02020603050405020304" pitchFamily="18" charset="0"/>
              <a:cs typeface="Times New Roman" panose="02020603050405020304" pitchFamily="18" charset="0"/>
            </a:endParaRPr>
          </a:p>
          <a:p>
            <a:pPr marL="342900" lvl="0" indent="-342900" algn="just">
              <a:spcBef>
                <a:spcPts val="600"/>
              </a:spcBef>
              <a:spcAft>
                <a:spcPts val="600"/>
              </a:spcAft>
              <a:buFont typeface="Wingdings" panose="05000000000000000000" pitchFamily="2" charset="2"/>
              <a:buChar char="v"/>
            </a:pPr>
            <a:r>
              <a:rPr lang="vi-VN" sz="2400" dirty="0" smtClean="0">
                <a:solidFill>
                  <a:prstClr val="black"/>
                </a:solidFill>
                <a:latin typeface="Times New Roman" panose="02020603050405020304" pitchFamily="18" charset="0"/>
                <a:cs typeface="Times New Roman" panose="02020603050405020304" pitchFamily="18" charset="0"/>
              </a:rPr>
              <a:t>Giá thành</a:t>
            </a:r>
            <a:r>
              <a:rPr lang="en-US" sz="2400" dirty="0" smtClean="0">
                <a:solidFill>
                  <a:prstClr val="black"/>
                </a:solidFill>
                <a:latin typeface="Times New Roman" panose="02020603050405020304" pitchFamily="18" charset="0"/>
                <a:cs typeface="Times New Roman" panose="02020603050405020304" pitchFamily="18" charset="0"/>
              </a:rPr>
              <a:t> </a:t>
            </a:r>
            <a:r>
              <a:rPr lang="vi-VN" sz="2400" dirty="0" smtClean="0">
                <a:solidFill>
                  <a:prstClr val="black"/>
                </a:solidFill>
                <a:latin typeface="Times New Roman" panose="02020603050405020304" pitchFamily="18" charset="0"/>
                <a:cs typeface="Times New Roman" panose="02020603050405020304" pitchFamily="18" charset="0"/>
              </a:rPr>
              <a:t>vận </a:t>
            </a:r>
            <a:r>
              <a:rPr lang="vi-VN" sz="2400" dirty="0">
                <a:solidFill>
                  <a:prstClr val="black"/>
                </a:solidFill>
                <a:latin typeface="Times New Roman" panose="02020603050405020304" pitchFamily="18" charset="0"/>
                <a:cs typeface="Times New Roman" panose="02020603050405020304" pitchFamily="18" charset="0"/>
              </a:rPr>
              <a:t>tải đường biển rất thấp do năng suất vận tải cao. </a:t>
            </a:r>
            <a:endParaRPr lang="en-US" sz="2400" dirty="0" smtClean="0">
              <a:solidFill>
                <a:prstClr val="black"/>
              </a:solidFill>
              <a:latin typeface="Times New Roman" panose="02020603050405020304" pitchFamily="18" charset="0"/>
              <a:cs typeface="Times New Roman" panose="02020603050405020304" pitchFamily="18" charset="0"/>
            </a:endParaRPr>
          </a:p>
          <a:p>
            <a:pPr marL="342900" lvl="0" indent="-342900" algn="just">
              <a:spcBef>
                <a:spcPts val="600"/>
              </a:spcBef>
              <a:spcAft>
                <a:spcPts val="600"/>
              </a:spcAft>
              <a:buFont typeface="Wingdings" panose="05000000000000000000" pitchFamily="2" charset="2"/>
              <a:buChar char="v"/>
            </a:pPr>
            <a:r>
              <a:rPr lang="vi-VN" sz="2400" dirty="0" smtClean="0">
                <a:solidFill>
                  <a:prstClr val="black"/>
                </a:solidFill>
                <a:latin typeface="Times New Roman" panose="02020603050405020304" pitchFamily="18" charset="0"/>
                <a:cs typeface="Times New Roman" panose="02020603050405020304" pitchFamily="18" charset="0"/>
              </a:rPr>
              <a:t>Vận </a:t>
            </a:r>
            <a:r>
              <a:rPr lang="vi-VN" sz="2400" dirty="0">
                <a:solidFill>
                  <a:prstClr val="black"/>
                </a:solidFill>
                <a:latin typeface="Times New Roman" panose="02020603050405020304" pitchFamily="18" charset="0"/>
                <a:cs typeface="Times New Roman" panose="02020603050405020304" pitchFamily="18" charset="0"/>
              </a:rPr>
              <a:t>tải biển không </a:t>
            </a:r>
            <a:r>
              <a:rPr lang="vi-VN" sz="2400" dirty="0" smtClean="0">
                <a:solidFill>
                  <a:prstClr val="black"/>
                </a:solidFill>
                <a:latin typeface="Times New Roman" panose="02020603050405020304" pitchFamily="18" charset="0"/>
                <a:cs typeface="Times New Roman" panose="02020603050405020304" pitchFamily="18" charset="0"/>
              </a:rPr>
              <a:t>kén</a:t>
            </a:r>
            <a:r>
              <a:rPr lang="en-US" sz="2400" dirty="0" smtClean="0">
                <a:solidFill>
                  <a:prstClr val="black"/>
                </a:solidFill>
                <a:latin typeface="Times New Roman" panose="02020603050405020304" pitchFamily="18" charset="0"/>
                <a:cs typeface="Times New Roman" panose="02020603050405020304" pitchFamily="18" charset="0"/>
              </a:rPr>
              <a:t> </a:t>
            </a:r>
            <a:r>
              <a:rPr lang="vi-VN" sz="2400" dirty="0" smtClean="0">
                <a:solidFill>
                  <a:prstClr val="black"/>
                </a:solidFill>
                <a:latin typeface="Times New Roman" panose="02020603050405020304" pitchFamily="18" charset="0"/>
                <a:cs typeface="Times New Roman" panose="02020603050405020304" pitchFamily="18" charset="0"/>
              </a:rPr>
              <a:t>hàng </a:t>
            </a:r>
            <a:r>
              <a:rPr lang="vi-VN" sz="2400" dirty="0">
                <a:solidFill>
                  <a:prstClr val="black"/>
                </a:solidFill>
                <a:latin typeface="Times New Roman" panose="02020603050405020304" pitchFamily="18" charset="0"/>
                <a:cs typeface="Times New Roman" panose="02020603050405020304" pitchFamily="18" charset="0"/>
              </a:rPr>
              <a:t>hoá, có thể chuyên chở nhiều loại hàng đồng thời trên cùng </a:t>
            </a:r>
            <a:r>
              <a:rPr lang="vi-VN" sz="2400" dirty="0" smtClean="0">
                <a:solidFill>
                  <a:prstClr val="black"/>
                </a:solidFill>
                <a:latin typeface="Times New Roman" panose="02020603050405020304" pitchFamily="18" charset="0"/>
                <a:cs typeface="Times New Roman" panose="02020603050405020304" pitchFamily="18" charset="0"/>
              </a:rPr>
              <a:t>một</a:t>
            </a:r>
            <a:r>
              <a:rPr lang="en-US" sz="2400" dirty="0" smtClean="0">
                <a:solidFill>
                  <a:prstClr val="black"/>
                </a:solidFill>
                <a:latin typeface="Times New Roman" panose="02020603050405020304" pitchFamily="18" charset="0"/>
                <a:cs typeface="Times New Roman" panose="02020603050405020304" pitchFamily="18" charset="0"/>
              </a:rPr>
              <a:t> </a:t>
            </a:r>
            <a:r>
              <a:rPr lang="vi-VN" sz="2400" dirty="0" smtClean="0">
                <a:solidFill>
                  <a:prstClr val="black"/>
                </a:solidFill>
                <a:latin typeface="Times New Roman" panose="02020603050405020304" pitchFamily="18" charset="0"/>
                <a:cs typeface="Times New Roman" panose="02020603050405020304" pitchFamily="18" charset="0"/>
              </a:rPr>
              <a:t>phương tiện</a:t>
            </a:r>
            <a:r>
              <a:rPr lang="en-US" sz="2400" dirty="0" smtClean="0">
                <a:solidFill>
                  <a:prstClr val="black"/>
                </a:solidFill>
                <a:latin typeface="Times New Roman" panose="02020603050405020304" pitchFamily="18" charset="0"/>
                <a:cs typeface="Times New Roman" panose="02020603050405020304" pitchFamily="18" charset="0"/>
              </a:rPr>
              <a:t>, </a:t>
            </a:r>
            <a:r>
              <a:rPr lang="vi-VN" sz="2400" dirty="0" smtClean="0">
                <a:solidFill>
                  <a:prstClr val="black"/>
                </a:solidFill>
                <a:latin typeface="Times New Roman" panose="02020603050405020304" pitchFamily="18" charset="0"/>
                <a:cs typeface="Times New Roman" panose="02020603050405020304" pitchFamily="18" charset="0"/>
              </a:rPr>
              <a:t>có </a:t>
            </a:r>
            <a:r>
              <a:rPr lang="vi-VN" sz="2400" dirty="0">
                <a:solidFill>
                  <a:prstClr val="black"/>
                </a:solidFill>
                <a:latin typeface="Times New Roman" panose="02020603050405020304" pitchFamily="18" charset="0"/>
                <a:cs typeface="Times New Roman" panose="02020603050405020304" pitchFamily="18" charset="0"/>
              </a:rPr>
              <a:t>thể chuyên chở tất cả loại </a:t>
            </a:r>
            <a:r>
              <a:rPr lang="vi-VN" sz="2400" dirty="0" smtClean="0">
                <a:solidFill>
                  <a:prstClr val="black"/>
                </a:solidFill>
                <a:latin typeface="Times New Roman" panose="02020603050405020304" pitchFamily="18" charset="0"/>
                <a:cs typeface="Times New Roman" panose="02020603050405020304" pitchFamily="18" charset="0"/>
              </a:rPr>
              <a:t>hàng </a:t>
            </a:r>
            <a:r>
              <a:rPr lang="vi-VN" sz="2400" dirty="0">
                <a:solidFill>
                  <a:prstClr val="black"/>
                </a:solidFill>
                <a:latin typeface="Times New Roman" panose="02020603050405020304" pitchFamily="18" charset="0"/>
                <a:cs typeface="Times New Roman" panose="02020603050405020304" pitchFamily="18" charset="0"/>
              </a:rPr>
              <a:t>siêu trường, siêu trọng. </a:t>
            </a:r>
            <a:endParaRPr lang="en-US" sz="2400" dirty="0" smtClean="0">
              <a:solidFill>
                <a:prstClr val="black"/>
              </a:solidFill>
              <a:latin typeface="Times New Roman" panose="02020603050405020304" pitchFamily="18" charset="0"/>
              <a:cs typeface="Times New Roman" panose="02020603050405020304" pitchFamily="18" charset="0"/>
            </a:endParaRPr>
          </a:p>
        </p:txBody>
      </p:sp>
      <p:pic>
        <p:nvPicPr>
          <p:cNvPr id="6" name="Picture 5"/>
          <p:cNvPicPr>
            <a:picLocks noChangeAspect="1"/>
          </p:cNvPicPr>
          <p:nvPr/>
        </p:nvPicPr>
        <p:blipFill>
          <a:blip r:embed="rId3"/>
          <a:stretch>
            <a:fillRect/>
          </a:stretch>
        </p:blipFill>
        <p:spPr>
          <a:xfrm>
            <a:off x="72497" y="4423596"/>
            <a:ext cx="3997634" cy="2434404"/>
          </a:xfrm>
          <a:prstGeom prst="rect">
            <a:avLst/>
          </a:prstGeom>
        </p:spPr>
      </p:pic>
      <p:sp>
        <p:nvSpPr>
          <p:cNvPr id="7" name="Rectangle 6"/>
          <p:cNvSpPr/>
          <p:nvPr/>
        </p:nvSpPr>
        <p:spPr>
          <a:xfrm>
            <a:off x="4104288" y="4724400"/>
            <a:ext cx="4832132" cy="2031325"/>
          </a:xfrm>
          <a:prstGeom prst="rect">
            <a:avLst/>
          </a:prstGeom>
        </p:spPr>
        <p:txBody>
          <a:bodyPr wrap="square">
            <a:spAutoFit/>
          </a:bodyPr>
          <a:lstStyle/>
          <a:p>
            <a:pPr algn="just"/>
            <a:r>
              <a:rPr lang="vi-VN" b="1" i="1" dirty="0"/>
              <a:t>Được hạ thủy từ năm 2006 nhưng đến nay, tàu Emma Maersk </a:t>
            </a:r>
            <a:r>
              <a:rPr lang="en-US" b="1" i="1" dirty="0" smtClean="0"/>
              <a:t>c</a:t>
            </a:r>
            <a:r>
              <a:rPr lang="vi-VN" b="1" i="1" dirty="0" smtClean="0"/>
              <a:t>on </a:t>
            </a:r>
            <a:r>
              <a:rPr lang="vi-VN" b="1" i="1" dirty="0"/>
              <a:t>tàu này dài 397 mét, rộng 56 mét, có thể chở đến 170.794 tấn </a:t>
            </a:r>
            <a:r>
              <a:rPr lang="vi-VN" b="1" i="1" dirty="0" smtClean="0"/>
              <a:t>hàng</a:t>
            </a:r>
            <a:r>
              <a:rPr lang="en-US" b="1" i="1" dirty="0" smtClean="0"/>
              <a:t> (11 </a:t>
            </a:r>
            <a:r>
              <a:rPr lang="en-US" b="1" i="1" dirty="0" err="1" smtClean="0"/>
              <a:t>ngàn</a:t>
            </a:r>
            <a:r>
              <a:rPr lang="en-US" b="1" i="1" dirty="0" smtClean="0"/>
              <a:t> </a:t>
            </a:r>
            <a:r>
              <a:rPr lang="en-US" b="1" i="1" dirty="0" err="1" smtClean="0"/>
              <a:t>teu</a:t>
            </a:r>
            <a:r>
              <a:rPr lang="en-US" b="1" i="1" dirty="0" smtClean="0"/>
              <a:t>)</a:t>
            </a:r>
            <a:r>
              <a:rPr lang="vi-VN" b="1" i="1" dirty="0" smtClean="0"/>
              <a:t> </a:t>
            </a:r>
            <a:r>
              <a:rPr lang="vi-VN" b="1" i="1" dirty="0"/>
              <a:t>và vận tốc đạt 47km/h. Con tàu chở container lớn thứ hai là Xin Los Angeles, xếp được 18 container theo chiều ngang.</a:t>
            </a:r>
            <a:endParaRPr lang="en-US" b="1" i="1" dirty="0"/>
          </a:p>
        </p:txBody>
      </p:sp>
    </p:spTree>
    <p:extLst>
      <p:ext uri="{BB962C8B-B14F-4D97-AF65-F5344CB8AC3E}">
        <p14:creationId xmlns:p14="http://schemas.microsoft.com/office/powerpoint/2010/main" val="891357145"/>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2" presetClass="entr" presetSubtype="0" fill="hold"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animEffect transition="in" filter="fade">
                                      <p:cBhvr>
                                        <p:cTn id="7" dur="1000"/>
                                        <p:tgtEl>
                                          <p:spTgt spid="3">
                                            <p:txEl>
                                              <p:pRg st="0" end="0"/>
                                            </p:txEl>
                                          </p:spTgt>
                                        </p:tgtEl>
                                      </p:cBhvr>
                                    </p:animEffect>
                                    <p:anim calcmode="lin" valueType="num">
                                      <p:cBhvr>
                                        <p:cTn id="8" dur="1000" fill="hold"/>
                                        <p:tgtEl>
                                          <p:spTgt spid="3">
                                            <p:txEl>
                                              <p:pRg st="0" end="0"/>
                                            </p:txEl>
                                          </p:spTgt>
                                        </p:tgtEl>
                                        <p:attrNameLst>
                                          <p:attrName>ppt_x</p:attrName>
                                        </p:attrNameLst>
                                      </p:cBhvr>
                                      <p:tavLst>
                                        <p:tav tm="0">
                                          <p:val>
                                            <p:strVal val="#ppt_x"/>
                                          </p:val>
                                        </p:tav>
                                        <p:tav tm="100000">
                                          <p:val>
                                            <p:strVal val="#ppt_x"/>
                                          </p:val>
                                        </p:tav>
                                      </p:tavLst>
                                    </p:anim>
                                    <p:anim calcmode="lin" valueType="num">
                                      <p:cBhvr>
                                        <p:cTn id="9" dur="1000" fill="hold"/>
                                        <p:tgtEl>
                                          <p:spTgt spid="3">
                                            <p:txEl>
                                              <p:pRg st="0" end="0"/>
                                            </p:txEl>
                                          </p:spTgt>
                                        </p:tgtEl>
                                        <p:attrNameLst>
                                          <p:attrName>ppt_y</p:attrName>
                                        </p:attrNameLst>
                                      </p:cBhvr>
                                      <p:tavLst>
                                        <p:tav tm="0">
                                          <p:val>
                                            <p:strVal val="#ppt_y+.1"/>
                                          </p:val>
                                        </p:tav>
                                        <p:tav tm="100000">
                                          <p:val>
                                            <p:strVal val="#ppt_y"/>
                                          </p:val>
                                        </p:tav>
                                      </p:tavLst>
                                    </p:anim>
                                  </p:childTnLst>
                                </p:cTn>
                              </p:par>
                            </p:childTnLst>
                          </p:cTn>
                        </p:par>
                      </p:childTnLst>
                    </p:cTn>
                  </p:par>
                  <p:par>
                    <p:cTn id="10" fill="hold">
                      <p:stCondLst>
                        <p:cond delay="indefinite"/>
                      </p:stCondLst>
                      <p:childTnLst>
                        <p:par>
                          <p:cTn id="11" fill="hold">
                            <p:stCondLst>
                              <p:cond delay="0"/>
                            </p:stCondLst>
                            <p:childTnLst>
                              <p:par>
                                <p:cTn id="12" presetID="42" presetClass="entr" presetSubtype="0" fill="hold" nodeType="clickEffect">
                                  <p:stCondLst>
                                    <p:cond delay="0"/>
                                  </p:stCondLst>
                                  <p:childTnLst>
                                    <p:set>
                                      <p:cBhvr>
                                        <p:cTn id="13" dur="1" fill="hold">
                                          <p:stCondLst>
                                            <p:cond delay="0"/>
                                          </p:stCondLst>
                                        </p:cTn>
                                        <p:tgtEl>
                                          <p:spTgt spid="3">
                                            <p:txEl>
                                              <p:pRg st="1" end="1"/>
                                            </p:txEl>
                                          </p:spTgt>
                                        </p:tgtEl>
                                        <p:attrNameLst>
                                          <p:attrName>style.visibility</p:attrName>
                                        </p:attrNameLst>
                                      </p:cBhvr>
                                      <p:to>
                                        <p:strVal val="visible"/>
                                      </p:to>
                                    </p:set>
                                    <p:animEffect transition="in" filter="fade">
                                      <p:cBhvr>
                                        <p:cTn id="14" dur="1000"/>
                                        <p:tgtEl>
                                          <p:spTgt spid="3">
                                            <p:txEl>
                                              <p:pRg st="1" end="1"/>
                                            </p:txEl>
                                          </p:spTgt>
                                        </p:tgtEl>
                                      </p:cBhvr>
                                    </p:animEffect>
                                    <p:anim calcmode="lin" valueType="num">
                                      <p:cBhvr>
                                        <p:cTn id="15" dur="1000" fill="hold"/>
                                        <p:tgtEl>
                                          <p:spTgt spid="3">
                                            <p:txEl>
                                              <p:pRg st="1" end="1"/>
                                            </p:txEl>
                                          </p:spTgt>
                                        </p:tgtEl>
                                        <p:attrNameLst>
                                          <p:attrName>ppt_x</p:attrName>
                                        </p:attrNameLst>
                                      </p:cBhvr>
                                      <p:tavLst>
                                        <p:tav tm="0">
                                          <p:val>
                                            <p:strVal val="#ppt_x"/>
                                          </p:val>
                                        </p:tav>
                                        <p:tav tm="100000">
                                          <p:val>
                                            <p:strVal val="#ppt_x"/>
                                          </p:val>
                                        </p:tav>
                                      </p:tavLst>
                                    </p:anim>
                                    <p:anim calcmode="lin" valueType="num">
                                      <p:cBhvr>
                                        <p:cTn id="16" dur="1000" fill="hold"/>
                                        <p:tgtEl>
                                          <p:spTgt spid="3">
                                            <p:txEl>
                                              <p:pRg st="1" end="1"/>
                                            </p:txEl>
                                          </p:spTgt>
                                        </p:tgtEl>
                                        <p:attrNameLst>
                                          <p:attrName>ppt_y</p:attrName>
                                        </p:attrNameLst>
                                      </p:cBhvr>
                                      <p:tavLst>
                                        <p:tav tm="0">
                                          <p:val>
                                            <p:strVal val="#ppt_y+.1"/>
                                          </p:val>
                                        </p:tav>
                                        <p:tav tm="100000">
                                          <p:val>
                                            <p:strVal val="#ppt_y"/>
                                          </p:val>
                                        </p:tav>
                                      </p:tavLst>
                                    </p:anim>
                                  </p:childTnLst>
                                </p:cTn>
                              </p:par>
                            </p:childTnLst>
                          </p:cTn>
                        </p:par>
                      </p:childTnLst>
                    </p:cTn>
                  </p:par>
                  <p:par>
                    <p:cTn id="17" fill="hold">
                      <p:stCondLst>
                        <p:cond delay="indefinite"/>
                      </p:stCondLst>
                      <p:childTnLst>
                        <p:par>
                          <p:cTn id="18" fill="hold">
                            <p:stCondLst>
                              <p:cond delay="0"/>
                            </p:stCondLst>
                            <p:childTnLst>
                              <p:par>
                                <p:cTn id="19" presetID="42" presetClass="entr" presetSubtype="0" fill="hold" nodeType="clickEffect">
                                  <p:stCondLst>
                                    <p:cond delay="0"/>
                                  </p:stCondLst>
                                  <p:childTnLst>
                                    <p:set>
                                      <p:cBhvr>
                                        <p:cTn id="20" dur="1" fill="hold">
                                          <p:stCondLst>
                                            <p:cond delay="0"/>
                                          </p:stCondLst>
                                        </p:cTn>
                                        <p:tgtEl>
                                          <p:spTgt spid="3">
                                            <p:txEl>
                                              <p:pRg st="2" end="2"/>
                                            </p:txEl>
                                          </p:spTgt>
                                        </p:tgtEl>
                                        <p:attrNameLst>
                                          <p:attrName>style.visibility</p:attrName>
                                        </p:attrNameLst>
                                      </p:cBhvr>
                                      <p:to>
                                        <p:strVal val="visible"/>
                                      </p:to>
                                    </p:set>
                                    <p:animEffect transition="in" filter="fade">
                                      <p:cBhvr>
                                        <p:cTn id="21" dur="1000"/>
                                        <p:tgtEl>
                                          <p:spTgt spid="3">
                                            <p:txEl>
                                              <p:pRg st="2" end="2"/>
                                            </p:txEl>
                                          </p:spTgt>
                                        </p:tgtEl>
                                      </p:cBhvr>
                                    </p:animEffect>
                                    <p:anim calcmode="lin" valueType="num">
                                      <p:cBhvr>
                                        <p:cTn id="22" dur="1000" fill="hold"/>
                                        <p:tgtEl>
                                          <p:spTgt spid="3">
                                            <p:txEl>
                                              <p:pRg st="2" end="2"/>
                                            </p:txEl>
                                          </p:spTgt>
                                        </p:tgtEl>
                                        <p:attrNameLst>
                                          <p:attrName>ppt_x</p:attrName>
                                        </p:attrNameLst>
                                      </p:cBhvr>
                                      <p:tavLst>
                                        <p:tav tm="0">
                                          <p:val>
                                            <p:strVal val="#ppt_x"/>
                                          </p:val>
                                        </p:tav>
                                        <p:tav tm="100000">
                                          <p:val>
                                            <p:strVal val="#ppt_x"/>
                                          </p:val>
                                        </p:tav>
                                      </p:tavLst>
                                    </p:anim>
                                    <p:anim calcmode="lin" valueType="num">
                                      <p:cBhvr>
                                        <p:cTn id="23" dur="1000" fill="hold"/>
                                        <p:tgtEl>
                                          <p:spTgt spid="3">
                                            <p:txEl>
                                              <p:pRg st="2" end="2"/>
                                            </p:txEl>
                                          </p:spTgt>
                                        </p:tgtEl>
                                        <p:attrNameLst>
                                          <p:attrName>ppt_y</p:attrName>
                                        </p:attrNameLst>
                                      </p:cBhvr>
                                      <p:tavLst>
                                        <p:tav tm="0">
                                          <p:val>
                                            <p:strVal val="#ppt_y+.1"/>
                                          </p:val>
                                        </p:tav>
                                        <p:tav tm="100000">
                                          <p:val>
                                            <p:strVal val="#ppt_y"/>
                                          </p:val>
                                        </p:tav>
                                      </p:tavLst>
                                    </p:anim>
                                  </p:childTnLst>
                                </p:cTn>
                              </p:par>
                            </p:childTnLst>
                          </p:cTn>
                        </p:par>
                      </p:childTnLst>
                    </p:cTn>
                  </p:par>
                  <p:par>
                    <p:cTn id="24" fill="hold">
                      <p:stCondLst>
                        <p:cond delay="indefinite"/>
                      </p:stCondLst>
                      <p:childTnLst>
                        <p:par>
                          <p:cTn id="25" fill="hold">
                            <p:stCondLst>
                              <p:cond delay="0"/>
                            </p:stCondLst>
                            <p:childTnLst>
                              <p:par>
                                <p:cTn id="26" presetID="42" presetClass="entr" presetSubtype="0" fill="hold" nodeType="clickEffect">
                                  <p:stCondLst>
                                    <p:cond delay="0"/>
                                  </p:stCondLst>
                                  <p:childTnLst>
                                    <p:set>
                                      <p:cBhvr>
                                        <p:cTn id="27" dur="1" fill="hold">
                                          <p:stCondLst>
                                            <p:cond delay="0"/>
                                          </p:stCondLst>
                                        </p:cTn>
                                        <p:tgtEl>
                                          <p:spTgt spid="3">
                                            <p:txEl>
                                              <p:pRg st="3" end="3"/>
                                            </p:txEl>
                                          </p:spTgt>
                                        </p:tgtEl>
                                        <p:attrNameLst>
                                          <p:attrName>style.visibility</p:attrName>
                                        </p:attrNameLst>
                                      </p:cBhvr>
                                      <p:to>
                                        <p:strVal val="visible"/>
                                      </p:to>
                                    </p:set>
                                    <p:animEffect transition="in" filter="fade">
                                      <p:cBhvr>
                                        <p:cTn id="28" dur="1000"/>
                                        <p:tgtEl>
                                          <p:spTgt spid="3">
                                            <p:txEl>
                                              <p:pRg st="3" end="3"/>
                                            </p:txEl>
                                          </p:spTgt>
                                        </p:tgtEl>
                                      </p:cBhvr>
                                    </p:animEffect>
                                    <p:anim calcmode="lin" valueType="num">
                                      <p:cBhvr>
                                        <p:cTn id="29" dur="1000" fill="hold"/>
                                        <p:tgtEl>
                                          <p:spTgt spid="3">
                                            <p:txEl>
                                              <p:pRg st="3" end="3"/>
                                            </p:txEl>
                                          </p:spTgt>
                                        </p:tgtEl>
                                        <p:attrNameLst>
                                          <p:attrName>ppt_x</p:attrName>
                                        </p:attrNameLst>
                                      </p:cBhvr>
                                      <p:tavLst>
                                        <p:tav tm="0">
                                          <p:val>
                                            <p:strVal val="#ppt_x"/>
                                          </p:val>
                                        </p:tav>
                                        <p:tav tm="100000">
                                          <p:val>
                                            <p:strVal val="#ppt_x"/>
                                          </p:val>
                                        </p:tav>
                                      </p:tavLst>
                                    </p:anim>
                                    <p:anim calcmode="lin" valueType="num">
                                      <p:cBhvr>
                                        <p:cTn id="30" dur="1000" fill="hold"/>
                                        <p:tgtEl>
                                          <p:spTgt spid="3">
                                            <p:txEl>
                                              <p:pRg st="3" end="3"/>
                                            </p:txEl>
                                          </p:spTgt>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3"/>
          <a:stretch>
            <a:fillRect/>
          </a:stretch>
        </p:blipFill>
        <p:spPr>
          <a:xfrm>
            <a:off x="4724401" y="4191000"/>
            <a:ext cx="4419599" cy="2653143"/>
          </a:xfrm>
          <a:prstGeom prst="rect">
            <a:avLst/>
          </a:prstGeom>
        </p:spPr>
      </p:pic>
      <p:pic>
        <p:nvPicPr>
          <p:cNvPr id="3" name="Picture 2"/>
          <p:cNvPicPr>
            <a:picLocks noChangeAspect="1"/>
          </p:cNvPicPr>
          <p:nvPr/>
        </p:nvPicPr>
        <p:blipFill>
          <a:blip r:embed="rId3"/>
          <a:stretch>
            <a:fillRect/>
          </a:stretch>
        </p:blipFill>
        <p:spPr>
          <a:xfrm>
            <a:off x="304802" y="4163291"/>
            <a:ext cx="4419599" cy="2653143"/>
          </a:xfrm>
          <a:prstGeom prst="rect">
            <a:avLst/>
          </a:prstGeom>
        </p:spPr>
      </p:pic>
      <p:sp>
        <p:nvSpPr>
          <p:cNvPr id="4" name="Rectangle 3"/>
          <p:cNvSpPr/>
          <p:nvPr/>
        </p:nvSpPr>
        <p:spPr>
          <a:xfrm>
            <a:off x="304802" y="762000"/>
            <a:ext cx="8610600" cy="2385268"/>
          </a:xfrm>
          <a:prstGeom prst="rect">
            <a:avLst/>
          </a:prstGeom>
        </p:spPr>
        <p:txBody>
          <a:bodyPr wrap="square">
            <a:spAutoFit/>
          </a:bodyPr>
          <a:lstStyle/>
          <a:p>
            <a:pPr marL="342900" lvl="0" indent="-342900" algn="just">
              <a:spcBef>
                <a:spcPts val="600"/>
              </a:spcBef>
              <a:buFont typeface="Wingdings" panose="05000000000000000000" pitchFamily="2" charset="2"/>
              <a:buChar char="v"/>
            </a:pPr>
            <a:r>
              <a:rPr lang="en-US" sz="2400" dirty="0">
                <a:solidFill>
                  <a:prstClr val="black"/>
                </a:solidFill>
                <a:latin typeface="Times New Roman" panose="02020603050405020304" pitchFamily="18" charset="0"/>
                <a:cs typeface="Times New Roman" panose="02020603050405020304" pitchFamily="18" charset="0"/>
              </a:rPr>
              <a:t>V</a:t>
            </a:r>
            <a:r>
              <a:rPr lang="vi-VN" sz="2400" dirty="0">
                <a:solidFill>
                  <a:prstClr val="black"/>
                </a:solidFill>
                <a:latin typeface="Times New Roman" panose="02020603050405020304" pitchFamily="18" charset="0"/>
                <a:cs typeface="Times New Roman" panose="02020603050405020304" pitchFamily="18" charset="0"/>
              </a:rPr>
              <a:t>ới khối lượng </a:t>
            </a:r>
            <a:r>
              <a:rPr lang="en-US" sz="2400" dirty="0" err="1">
                <a:solidFill>
                  <a:prstClr val="black"/>
                </a:solidFill>
                <a:latin typeface="Times New Roman" panose="02020603050405020304" pitchFamily="18" charset="0"/>
                <a:cs typeface="Times New Roman" panose="02020603050405020304" pitchFamily="18" charset="0"/>
              </a:rPr>
              <a:t>vận</a:t>
            </a:r>
            <a:r>
              <a:rPr lang="en-US" sz="2400" dirty="0">
                <a:solidFill>
                  <a:prstClr val="black"/>
                </a:solidFill>
                <a:latin typeface="Times New Roman" panose="02020603050405020304" pitchFamily="18" charset="0"/>
                <a:cs typeface="Times New Roman" panose="02020603050405020304" pitchFamily="18" charset="0"/>
              </a:rPr>
              <a:t> </a:t>
            </a:r>
            <a:r>
              <a:rPr lang="en-US" sz="2400" dirty="0" err="1">
                <a:solidFill>
                  <a:prstClr val="black"/>
                </a:solidFill>
                <a:latin typeface="Times New Roman" panose="02020603050405020304" pitchFamily="18" charset="0"/>
                <a:cs typeface="Times New Roman" panose="02020603050405020304" pitchFamily="18" charset="0"/>
              </a:rPr>
              <a:t>chuyển</a:t>
            </a:r>
            <a:r>
              <a:rPr lang="en-US" sz="2400" dirty="0">
                <a:solidFill>
                  <a:prstClr val="black"/>
                </a:solidFill>
                <a:latin typeface="Times New Roman" panose="02020603050405020304" pitchFamily="18" charset="0"/>
                <a:cs typeface="Times New Roman" panose="02020603050405020304" pitchFamily="18" charset="0"/>
              </a:rPr>
              <a:t> </a:t>
            </a:r>
            <a:r>
              <a:rPr lang="vi-VN" sz="2400" dirty="0">
                <a:solidFill>
                  <a:prstClr val="black"/>
                </a:solidFill>
                <a:latin typeface="Times New Roman" panose="02020603050405020304" pitchFamily="18" charset="0"/>
                <a:cs typeface="Times New Roman" panose="02020603050405020304" pitchFamily="18" charset="0"/>
              </a:rPr>
              <a:t>càng lớn, cự ly càng xa thì hiệu </a:t>
            </a:r>
            <a:r>
              <a:rPr lang="vi-VN" sz="2400" dirty="0" smtClean="0">
                <a:solidFill>
                  <a:prstClr val="black"/>
                </a:solidFill>
                <a:latin typeface="Times New Roman" panose="02020603050405020304" pitchFamily="18" charset="0"/>
                <a:cs typeface="Times New Roman" panose="02020603050405020304" pitchFamily="18" charset="0"/>
              </a:rPr>
              <a:t>quả</a:t>
            </a:r>
            <a:r>
              <a:rPr lang="en-US" sz="2400" smtClean="0">
                <a:solidFill>
                  <a:prstClr val="black"/>
                </a:solidFill>
                <a:latin typeface="Times New Roman" panose="02020603050405020304" pitchFamily="18" charset="0"/>
                <a:cs typeface="Times New Roman" panose="02020603050405020304" pitchFamily="18" charset="0"/>
              </a:rPr>
              <a:t> </a:t>
            </a:r>
            <a:r>
              <a:rPr lang="vi-VN" sz="2400" smtClean="0">
                <a:solidFill>
                  <a:prstClr val="black"/>
                </a:solidFill>
                <a:latin typeface="Times New Roman" panose="02020603050405020304" pitchFamily="18" charset="0"/>
                <a:cs typeface="Times New Roman" panose="02020603050405020304" pitchFamily="18" charset="0"/>
              </a:rPr>
              <a:t>kinh </a:t>
            </a:r>
            <a:r>
              <a:rPr lang="vi-VN" sz="2400" dirty="0">
                <a:solidFill>
                  <a:prstClr val="black"/>
                </a:solidFill>
                <a:latin typeface="Times New Roman" panose="02020603050405020304" pitchFamily="18" charset="0"/>
                <a:cs typeface="Times New Roman" panose="02020603050405020304" pitchFamily="18" charset="0"/>
              </a:rPr>
              <a:t>tế mang lại càng cao. </a:t>
            </a:r>
            <a:endParaRPr lang="en-US" sz="2400" dirty="0">
              <a:solidFill>
                <a:prstClr val="black"/>
              </a:solidFill>
              <a:latin typeface="Times New Roman" panose="02020603050405020304" pitchFamily="18" charset="0"/>
              <a:cs typeface="Times New Roman" panose="02020603050405020304" pitchFamily="18" charset="0"/>
            </a:endParaRPr>
          </a:p>
          <a:p>
            <a:pPr marL="342900" lvl="0" indent="-342900" algn="just">
              <a:spcBef>
                <a:spcPts val="600"/>
              </a:spcBef>
              <a:buFont typeface="Wingdings" panose="05000000000000000000" pitchFamily="2" charset="2"/>
              <a:buChar char="v"/>
            </a:pPr>
            <a:r>
              <a:rPr lang="vi-VN" sz="2400" dirty="0">
                <a:solidFill>
                  <a:prstClr val="black"/>
                </a:solidFill>
                <a:latin typeface="Times New Roman" panose="02020603050405020304" pitchFamily="18" charset="0"/>
                <a:cs typeface="Times New Roman" panose="02020603050405020304" pitchFamily="18" charset="0"/>
              </a:rPr>
              <a:t>Tương tự như vận tải đường sông, hạn chế lớn</a:t>
            </a:r>
            <a:r>
              <a:rPr lang="en-US" sz="2400" dirty="0">
                <a:solidFill>
                  <a:prstClr val="black"/>
                </a:solidFill>
                <a:latin typeface="Times New Roman" panose="02020603050405020304" pitchFamily="18" charset="0"/>
                <a:cs typeface="Times New Roman" panose="02020603050405020304" pitchFamily="18" charset="0"/>
              </a:rPr>
              <a:t> </a:t>
            </a:r>
            <a:r>
              <a:rPr lang="vi-VN" sz="2400" dirty="0">
                <a:solidFill>
                  <a:prstClr val="black"/>
                </a:solidFill>
                <a:latin typeface="Times New Roman" panose="02020603050405020304" pitchFamily="18" charset="0"/>
                <a:cs typeface="Times New Roman" panose="02020603050405020304" pitchFamily="18" charset="0"/>
              </a:rPr>
              <a:t>nhất hiện nay của vận tải biển là tốc độ chậm, ảnh hưởng đến mức độ antoàn đối với người, hàng hóa và phương tiện vận tải, do thời gian chuyến đi</a:t>
            </a:r>
            <a:r>
              <a:rPr lang="en-US" sz="2400" dirty="0">
                <a:solidFill>
                  <a:prstClr val="black"/>
                </a:solidFill>
                <a:latin typeface="Times New Roman" panose="02020603050405020304" pitchFamily="18" charset="0"/>
                <a:cs typeface="Times New Roman" panose="02020603050405020304" pitchFamily="18" charset="0"/>
              </a:rPr>
              <a:t> </a:t>
            </a:r>
            <a:r>
              <a:rPr lang="vi-VN" sz="2400" dirty="0">
                <a:solidFill>
                  <a:prstClr val="black"/>
                </a:solidFill>
                <a:latin typeface="Times New Roman" panose="02020603050405020304" pitchFamily="18" charset="0"/>
                <a:cs typeface="Times New Roman" panose="02020603050405020304" pitchFamily="18" charset="0"/>
              </a:rPr>
              <a:t>kéo dài.</a:t>
            </a:r>
            <a:endParaRPr lang="en-US" sz="2400" dirty="0">
              <a:solidFill>
                <a:prstClr val="black"/>
              </a:solidFill>
              <a:latin typeface="Times New Roman" panose="02020603050405020304" pitchFamily="18" charset="0"/>
              <a:cs typeface="Times New Roman" panose="02020603050405020304" pitchFamily="18" charset="0"/>
            </a:endParaRPr>
          </a:p>
        </p:txBody>
      </p:sp>
      <p:sp>
        <p:nvSpPr>
          <p:cNvPr id="5" name="Rectangle 4"/>
          <p:cNvSpPr/>
          <p:nvPr/>
        </p:nvSpPr>
        <p:spPr>
          <a:xfrm>
            <a:off x="152400" y="0"/>
            <a:ext cx="5842369" cy="579967"/>
          </a:xfrm>
          <a:prstGeom prst="rect">
            <a:avLst/>
          </a:prstGeom>
        </p:spPr>
        <p:txBody>
          <a:bodyPr wrap="none">
            <a:spAutoFit/>
          </a:bodyPr>
          <a:lstStyle/>
          <a:p>
            <a:pPr algn="just">
              <a:lnSpc>
                <a:spcPct val="150000"/>
              </a:lnSpc>
            </a:pPr>
            <a:r>
              <a:rPr lang="vi-VN" sz="2400" b="1" cap="all" dirty="0">
                <a:solidFill>
                  <a:srgbClr val="FF0000"/>
                </a:solidFill>
                <a:latin typeface="Times New Roman" panose="02020603050405020304" pitchFamily="18" charset="0"/>
                <a:ea typeface="Times New Roman" panose="02020603050405020304" pitchFamily="18" charset="0"/>
                <a:cs typeface="Times New Roman" panose="02020603050405020304" pitchFamily="18" charset="0"/>
              </a:rPr>
              <a:t>2.1. VẬN TẢI HÀNG HÓA ĐƯỜNG BIỂN</a:t>
            </a:r>
            <a:endParaRPr lang="en-US" sz="2400" b="1" cap="all" dirty="0">
              <a:solidFill>
                <a:srgbClr val="FF0000"/>
              </a:solidFill>
              <a:latin typeface="Times New Roman" panose="02020603050405020304" pitchFamily="18" charset="0"/>
              <a:ea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122996861"/>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2" presetClass="entr" presetSubtype="0" fill="hold" nodeType="clickEffect">
                                  <p:stCondLst>
                                    <p:cond delay="0"/>
                                  </p:stCondLst>
                                  <p:childTnLst>
                                    <p:set>
                                      <p:cBhvr>
                                        <p:cTn id="6" dur="1" fill="hold">
                                          <p:stCondLst>
                                            <p:cond delay="0"/>
                                          </p:stCondLst>
                                        </p:cTn>
                                        <p:tgtEl>
                                          <p:spTgt spid="4">
                                            <p:txEl>
                                              <p:pRg st="0" end="0"/>
                                            </p:txEl>
                                          </p:spTgt>
                                        </p:tgtEl>
                                        <p:attrNameLst>
                                          <p:attrName>style.visibility</p:attrName>
                                        </p:attrNameLst>
                                      </p:cBhvr>
                                      <p:to>
                                        <p:strVal val="visible"/>
                                      </p:to>
                                    </p:set>
                                    <p:animEffect transition="in" filter="fade">
                                      <p:cBhvr>
                                        <p:cTn id="7" dur="1000"/>
                                        <p:tgtEl>
                                          <p:spTgt spid="4">
                                            <p:txEl>
                                              <p:pRg st="0" end="0"/>
                                            </p:txEl>
                                          </p:spTgt>
                                        </p:tgtEl>
                                      </p:cBhvr>
                                    </p:animEffect>
                                    <p:anim calcmode="lin" valueType="num">
                                      <p:cBhvr>
                                        <p:cTn id="8" dur="1000" fill="hold"/>
                                        <p:tgtEl>
                                          <p:spTgt spid="4">
                                            <p:txEl>
                                              <p:pRg st="0" end="0"/>
                                            </p:txEl>
                                          </p:spTgt>
                                        </p:tgtEl>
                                        <p:attrNameLst>
                                          <p:attrName>ppt_x</p:attrName>
                                        </p:attrNameLst>
                                      </p:cBhvr>
                                      <p:tavLst>
                                        <p:tav tm="0">
                                          <p:val>
                                            <p:strVal val="#ppt_x"/>
                                          </p:val>
                                        </p:tav>
                                        <p:tav tm="100000">
                                          <p:val>
                                            <p:strVal val="#ppt_x"/>
                                          </p:val>
                                        </p:tav>
                                      </p:tavLst>
                                    </p:anim>
                                    <p:anim calcmode="lin" valueType="num">
                                      <p:cBhvr>
                                        <p:cTn id="9" dur="1000" fill="hold"/>
                                        <p:tgtEl>
                                          <p:spTgt spid="4">
                                            <p:txEl>
                                              <p:pRg st="0" end="0"/>
                                            </p:txEl>
                                          </p:spTgt>
                                        </p:tgtEl>
                                        <p:attrNameLst>
                                          <p:attrName>ppt_y</p:attrName>
                                        </p:attrNameLst>
                                      </p:cBhvr>
                                      <p:tavLst>
                                        <p:tav tm="0">
                                          <p:val>
                                            <p:strVal val="#ppt_y+.1"/>
                                          </p:val>
                                        </p:tav>
                                        <p:tav tm="100000">
                                          <p:val>
                                            <p:strVal val="#ppt_y"/>
                                          </p:val>
                                        </p:tav>
                                      </p:tavLst>
                                    </p:anim>
                                  </p:childTnLst>
                                </p:cTn>
                              </p:par>
                            </p:childTnLst>
                          </p:cTn>
                        </p:par>
                      </p:childTnLst>
                    </p:cTn>
                  </p:par>
                  <p:par>
                    <p:cTn id="10" fill="hold">
                      <p:stCondLst>
                        <p:cond delay="indefinite"/>
                      </p:stCondLst>
                      <p:childTnLst>
                        <p:par>
                          <p:cTn id="11" fill="hold">
                            <p:stCondLst>
                              <p:cond delay="0"/>
                            </p:stCondLst>
                            <p:childTnLst>
                              <p:par>
                                <p:cTn id="12" presetID="42" presetClass="entr" presetSubtype="0" fill="hold" nodeType="clickEffect">
                                  <p:stCondLst>
                                    <p:cond delay="0"/>
                                  </p:stCondLst>
                                  <p:childTnLst>
                                    <p:set>
                                      <p:cBhvr>
                                        <p:cTn id="13" dur="1" fill="hold">
                                          <p:stCondLst>
                                            <p:cond delay="0"/>
                                          </p:stCondLst>
                                        </p:cTn>
                                        <p:tgtEl>
                                          <p:spTgt spid="4">
                                            <p:txEl>
                                              <p:pRg st="1" end="1"/>
                                            </p:txEl>
                                          </p:spTgt>
                                        </p:tgtEl>
                                        <p:attrNameLst>
                                          <p:attrName>style.visibility</p:attrName>
                                        </p:attrNameLst>
                                      </p:cBhvr>
                                      <p:to>
                                        <p:strVal val="visible"/>
                                      </p:to>
                                    </p:set>
                                    <p:animEffect transition="in" filter="fade">
                                      <p:cBhvr>
                                        <p:cTn id="14" dur="1000"/>
                                        <p:tgtEl>
                                          <p:spTgt spid="4">
                                            <p:txEl>
                                              <p:pRg st="1" end="1"/>
                                            </p:txEl>
                                          </p:spTgt>
                                        </p:tgtEl>
                                      </p:cBhvr>
                                    </p:animEffect>
                                    <p:anim calcmode="lin" valueType="num">
                                      <p:cBhvr>
                                        <p:cTn id="15" dur="1000" fill="hold"/>
                                        <p:tgtEl>
                                          <p:spTgt spid="4">
                                            <p:txEl>
                                              <p:pRg st="1" end="1"/>
                                            </p:txEl>
                                          </p:spTgt>
                                        </p:tgtEl>
                                        <p:attrNameLst>
                                          <p:attrName>ppt_x</p:attrName>
                                        </p:attrNameLst>
                                      </p:cBhvr>
                                      <p:tavLst>
                                        <p:tav tm="0">
                                          <p:val>
                                            <p:strVal val="#ppt_x"/>
                                          </p:val>
                                        </p:tav>
                                        <p:tav tm="100000">
                                          <p:val>
                                            <p:strVal val="#ppt_x"/>
                                          </p:val>
                                        </p:tav>
                                      </p:tavLst>
                                    </p:anim>
                                    <p:anim calcmode="lin" valueType="num">
                                      <p:cBhvr>
                                        <p:cTn id="16" dur="1000" fill="hold"/>
                                        <p:tgtEl>
                                          <p:spTgt spid="4">
                                            <p:txEl>
                                              <p:pRg st="1" end="1"/>
                                            </p:txEl>
                                          </p:spTgt>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p:cNvSpPr/>
          <p:nvPr/>
        </p:nvSpPr>
        <p:spPr>
          <a:xfrm>
            <a:off x="152400" y="152400"/>
            <a:ext cx="4169475" cy="369332"/>
          </a:xfrm>
          <a:prstGeom prst="rect">
            <a:avLst/>
          </a:prstGeom>
        </p:spPr>
        <p:txBody>
          <a:bodyPr wrap="none">
            <a:spAutoFit/>
          </a:bodyPr>
          <a:lstStyle/>
          <a:p>
            <a:r>
              <a:rPr lang="vi-VN" b="1" cap="all" dirty="0">
                <a:solidFill>
                  <a:srgbClr val="FF0000"/>
                </a:solidFill>
                <a:latin typeface="Times New Roman" panose="02020603050405020304" pitchFamily="18" charset="0"/>
                <a:ea typeface="Times New Roman" panose="02020603050405020304" pitchFamily="18" charset="0"/>
                <a:cs typeface="Times New Roman" panose="02020603050405020304" pitchFamily="18" charset="0"/>
              </a:rPr>
              <a:t>2.4. VẬN TẢI ĐƯỜNG THỦY NỘI ĐỊA</a:t>
            </a:r>
            <a:endParaRPr lang="en-US" dirty="0">
              <a:solidFill>
                <a:srgbClr val="FF0000"/>
              </a:solidFill>
            </a:endParaRPr>
          </a:p>
        </p:txBody>
      </p:sp>
      <p:pic>
        <p:nvPicPr>
          <p:cNvPr id="4" name="Picture 3"/>
          <p:cNvPicPr>
            <a:picLocks noChangeAspect="1"/>
          </p:cNvPicPr>
          <p:nvPr/>
        </p:nvPicPr>
        <p:blipFill rotWithShape="1">
          <a:blip r:embed="rId3">
            <a:extLst>
              <a:ext uri="{BEBA8EAE-BF5A-486C-A8C5-ECC9F3942E4B}">
                <a14:imgProps xmlns:a14="http://schemas.microsoft.com/office/drawing/2010/main">
                  <a14:imgLayer r:embed="rId4">
                    <a14:imgEffect>
                      <a14:brightnessContrast bright="20000" contrast="-40000"/>
                    </a14:imgEffect>
                  </a14:imgLayer>
                </a14:imgProps>
              </a:ext>
            </a:extLst>
          </a:blip>
          <a:srcRect b="21777"/>
          <a:stretch/>
        </p:blipFill>
        <p:spPr>
          <a:xfrm>
            <a:off x="5486400" y="4523767"/>
            <a:ext cx="3657600" cy="2334233"/>
          </a:xfrm>
          <a:prstGeom prst="rect">
            <a:avLst/>
          </a:prstGeom>
        </p:spPr>
      </p:pic>
      <p:sp>
        <p:nvSpPr>
          <p:cNvPr id="3" name="Rectangle 2"/>
          <p:cNvSpPr/>
          <p:nvPr/>
        </p:nvSpPr>
        <p:spPr>
          <a:xfrm>
            <a:off x="65442" y="521732"/>
            <a:ext cx="8839200" cy="2785378"/>
          </a:xfrm>
          <a:prstGeom prst="rect">
            <a:avLst/>
          </a:prstGeom>
        </p:spPr>
        <p:txBody>
          <a:bodyPr wrap="square">
            <a:spAutoFit/>
          </a:bodyPr>
          <a:lstStyle/>
          <a:p>
            <a:pPr marL="342900" indent="-342900" algn="just">
              <a:spcBef>
                <a:spcPts val="600"/>
              </a:spcBef>
              <a:buFont typeface="Wingdings" panose="05000000000000000000" pitchFamily="2" charset="2"/>
              <a:buChar char="v"/>
              <a:defRPr/>
            </a:pPr>
            <a:r>
              <a:rPr lang="vi-VN" sz="2000" dirty="0">
                <a:solidFill>
                  <a:prstClr val="black"/>
                </a:solidFill>
                <a:latin typeface="Times New Roman" panose="02020603050405020304" pitchFamily="18" charset="0"/>
                <a:cs typeface="Times New Roman" panose="02020603050405020304" pitchFamily="18" charset="0"/>
              </a:rPr>
              <a:t>Từ lâu đời con người đã biết sử dụng sức chảy của dòng sông</a:t>
            </a:r>
            <a:r>
              <a:rPr lang="en-US" sz="2000" dirty="0">
                <a:solidFill>
                  <a:prstClr val="black"/>
                </a:solidFill>
                <a:latin typeface="Times New Roman" panose="02020603050405020304" pitchFamily="18" charset="0"/>
                <a:cs typeface="Times New Roman" panose="02020603050405020304" pitchFamily="18" charset="0"/>
              </a:rPr>
              <a:t> </a:t>
            </a:r>
            <a:r>
              <a:rPr lang="vi-VN" sz="2000" dirty="0">
                <a:latin typeface="Times New Roman" panose="02020603050405020304" pitchFamily="18" charset="0"/>
                <a:cs typeface="Times New Roman" panose="02020603050405020304" pitchFamily="18" charset="0"/>
              </a:rPr>
              <a:t>kết bè mảng bằng tre, nứa, gỗ, để đi lại và vận chuyển hàng</a:t>
            </a:r>
            <a:r>
              <a:rPr lang="en-US" sz="2000" dirty="0">
                <a:latin typeface="Times New Roman" panose="02020603050405020304" pitchFamily="18" charset="0"/>
                <a:cs typeface="Times New Roman" panose="02020603050405020304" pitchFamily="18" charset="0"/>
              </a:rPr>
              <a:t> </a:t>
            </a:r>
            <a:r>
              <a:rPr lang="vi-VN" sz="2000" dirty="0" smtClean="0">
                <a:latin typeface="Times New Roman" panose="02020603050405020304" pitchFamily="18" charset="0"/>
                <a:cs typeface="Times New Roman" panose="02020603050405020304" pitchFamily="18" charset="0"/>
              </a:rPr>
              <a:t>hoá</a:t>
            </a:r>
            <a:endParaRPr lang="en-US" sz="2000" dirty="0" smtClean="0">
              <a:solidFill>
                <a:prstClr val="black"/>
              </a:solidFill>
              <a:latin typeface="Times New Roman" panose="02020603050405020304" pitchFamily="18" charset="0"/>
              <a:cs typeface="Times New Roman" panose="02020603050405020304" pitchFamily="18" charset="0"/>
            </a:endParaRPr>
          </a:p>
          <a:p>
            <a:pPr marL="342900" lvl="0" indent="-342900" algn="just">
              <a:spcBef>
                <a:spcPts val="600"/>
              </a:spcBef>
              <a:buFont typeface="Wingdings" panose="05000000000000000000" pitchFamily="2" charset="2"/>
              <a:buChar char="v"/>
              <a:defRPr/>
            </a:pPr>
            <a:r>
              <a:rPr lang="vi-VN" sz="2000" dirty="0" smtClean="0">
                <a:solidFill>
                  <a:prstClr val="black"/>
                </a:solidFill>
                <a:latin typeface="Times New Roman" panose="02020603050405020304" pitchFamily="18" charset="0"/>
                <a:cs typeface="Times New Roman" panose="02020603050405020304" pitchFamily="18" charset="0"/>
              </a:rPr>
              <a:t>Các </a:t>
            </a:r>
            <a:r>
              <a:rPr lang="vi-VN" sz="2000" dirty="0">
                <a:solidFill>
                  <a:prstClr val="black"/>
                </a:solidFill>
                <a:latin typeface="Times New Roman" panose="02020603050405020304" pitchFamily="18" charset="0"/>
                <a:cs typeface="Times New Roman" panose="02020603050405020304" pitchFamily="18" charset="0"/>
              </a:rPr>
              <a:t>quốc gia thường tận dụng hệ thống sông ngòi tự nhiên kết hợp với hệ thống sông ngòi nhân tạo để vận chuyển hàng hoá, hành khách, chia sẻ áp lực vận tải trên đất liền và tận dụng lợi thế của vận tải thủy. </a:t>
            </a:r>
            <a:endParaRPr lang="en-US" sz="2000" dirty="0" smtClean="0">
              <a:solidFill>
                <a:prstClr val="black"/>
              </a:solidFill>
              <a:latin typeface="Times New Roman" panose="02020603050405020304" pitchFamily="18" charset="0"/>
              <a:cs typeface="Times New Roman" panose="02020603050405020304" pitchFamily="18" charset="0"/>
            </a:endParaRPr>
          </a:p>
          <a:p>
            <a:pPr marL="342900" indent="-342900" algn="just">
              <a:spcBef>
                <a:spcPts val="600"/>
              </a:spcBef>
              <a:buFont typeface="Wingdings" panose="05000000000000000000" pitchFamily="2" charset="2"/>
              <a:buChar char="v"/>
              <a:defRPr/>
            </a:pPr>
            <a:r>
              <a:rPr lang="vi-VN" sz="2000" dirty="0" smtClean="0">
                <a:solidFill>
                  <a:prstClr val="black"/>
                </a:solidFill>
                <a:latin typeface="Times New Roman" panose="02020603050405020304" pitchFamily="18" charset="0"/>
                <a:cs typeface="Times New Roman" panose="02020603050405020304" pitchFamily="18" charset="0"/>
              </a:rPr>
              <a:t>Ngày </a:t>
            </a:r>
            <a:r>
              <a:rPr lang="vi-VN" sz="2000" dirty="0">
                <a:solidFill>
                  <a:prstClr val="black"/>
                </a:solidFill>
                <a:latin typeface="Times New Roman" panose="02020603050405020304" pitchFamily="18" charset="0"/>
                <a:cs typeface="Times New Roman" panose="02020603050405020304" pitchFamily="18" charset="0"/>
              </a:rPr>
              <a:t>nay, công nghệ đóng tàu vỏ sắt ra đời và phát triển, người ta đã</a:t>
            </a:r>
            <a:r>
              <a:rPr lang="en-US" sz="2000" dirty="0">
                <a:solidFill>
                  <a:prstClr val="black"/>
                </a:solidFill>
                <a:latin typeface="Times New Roman" panose="02020603050405020304" pitchFamily="18" charset="0"/>
                <a:cs typeface="Times New Roman" panose="02020603050405020304" pitchFamily="18" charset="0"/>
              </a:rPr>
              <a:t> </a:t>
            </a:r>
            <a:r>
              <a:rPr lang="vi-VN" sz="2000" dirty="0">
                <a:solidFill>
                  <a:prstClr val="black"/>
                </a:solidFill>
                <a:latin typeface="Times New Roman" panose="02020603050405020304" pitchFamily="18" charset="0"/>
                <a:cs typeface="Times New Roman" panose="02020603050405020304" pitchFamily="18" charset="0"/>
              </a:rPr>
              <a:t>sử dụng tàu trang thiết bị hiện đại để vận chuyển hàng ngàn container. </a:t>
            </a:r>
            <a:endParaRPr lang="en-US" sz="2000" dirty="0">
              <a:solidFill>
                <a:prstClr val="black"/>
              </a:solidFill>
              <a:latin typeface="Times New Roman" panose="02020603050405020304" pitchFamily="18" charset="0"/>
              <a:cs typeface="Times New Roman" panose="02020603050405020304" pitchFamily="18" charset="0"/>
            </a:endParaRPr>
          </a:p>
          <a:p>
            <a:pPr marL="342900" lvl="0" indent="-342900" algn="just">
              <a:spcBef>
                <a:spcPts val="600"/>
              </a:spcBef>
              <a:buFont typeface="Wingdings" panose="05000000000000000000" pitchFamily="2" charset="2"/>
              <a:buChar char="v"/>
              <a:defRPr/>
            </a:pPr>
            <a:endParaRPr lang="en-US" sz="2000" dirty="0">
              <a:solidFill>
                <a:prstClr val="black"/>
              </a:solidFill>
              <a:latin typeface="Times New Roman" panose="02020603050405020304" pitchFamily="18" charset="0"/>
              <a:cs typeface="Times New Roman" panose="02020603050405020304" pitchFamily="18" charset="0"/>
            </a:endParaRPr>
          </a:p>
        </p:txBody>
      </p:sp>
      <p:pic>
        <p:nvPicPr>
          <p:cNvPr id="5" name="Picture 4"/>
          <p:cNvPicPr>
            <a:picLocks noChangeAspect="1"/>
          </p:cNvPicPr>
          <p:nvPr/>
        </p:nvPicPr>
        <p:blipFill>
          <a:blip r:embed="rId5">
            <a:extLst>
              <a:ext uri="{BEBA8EAE-BF5A-486C-A8C5-ECC9F3942E4B}">
                <a14:imgProps xmlns:a14="http://schemas.microsoft.com/office/drawing/2010/main">
                  <a14:imgLayer r:embed="rId6">
                    <a14:imgEffect>
                      <a14:brightnessContrast bright="40000" contrast="-20000"/>
                    </a14:imgEffect>
                  </a14:imgLayer>
                </a14:imgProps>
              </a:ext>
            </a:extLst>
          </a:blip>
          <a:stretch>
            <a:fillRect/>
          </a:stretch>
        </p:blipFill>
        <p:spPr>
          <a:xfrm>
            <a:off x="147020" y="2964330"/>
            <a:ext cx="3662979" cy="2061916"/>
          </a:xfrm>
          <a:prstGeom prst="rect">
            <a:avLst/>
          </a:prstGeom>
        </p:spPr>
      </p:pic>
      <p:pic>
        <p:nvPicPr>
          <p:cNvPr id="6" name="Picture 5"/>
          <p:cNvPicPr>
            <a:picLocks noChangeAspect="1"/>
          </p:cNvPicPr>
          <p:nvPr/>
        </p:nvPicPr>
        <p:blipFill rotWithShape="1">
          <a:blip r:embed="rId7">
            <a:extLst>
              <a:ext uri="{BEBA8EAE-BF5A-486C-A8C5-ECC9F3942E4B}">
                <a14:imgProps xmlns:a14="http://schemas.microsoft.com/office/drawing/2010/main">
                  <a14:imgLayer r:embed="rId8">
                    <a14:imgEffect>
                      <a14:brightnessContrast bright="40000" contrast="-20000"/>
                    </a14:imgEffect>
                  </a14:imgLayer>
                </a14:imgProps>
              </a:ext>
            </a:extLst>
          </a:blip>
          <a:srcRect t="11519"/>
          <a:stretch/>
        </p:blipFill>
        <p:spPr>
          <a:xfrm>
            <a:off x="163157" y="5075738"/>
            <a:ext cx="3662979" cy="1740542"/>
          </a:xfrm>
          <a:prstGeom prst="rect">
            <a:avLst/>
          </a:prstGeom>
        </p:spPr>
      </p:pic>
      <p:pic>
        <p:nvPicPr>
          <p:cNvPr id="7" name="Picture 6"/>
          <p:cNvPicPr>
            <a:picLocks noChangeAspect="1"/>
          </p:cNvPicPr>
          <p:nvPr/>
        </p:nvPicPr>
        <p:blipFill>
          <a:blip r:embed="rId9"/>
          <a:stretch>
            <a:fillRect/>
          </a:stretch>
        </p:blipFill>
        <p:spPr>
          <a:xfrm>
            <a:off x="3834651" y="2964330"/>
            <a:ext cx="3271223" cy="2306747"/>
          </a:xfrm>
          <a:prstGeom prst="rect">
            <a:avLst/>
          </a:prstGeom>
        </p:spPr>
      </p:pic>
    </p:spTree>
    <p:extLst>
      <p:ext uri="{BB962C8B-B14F-4D97-AF65-F5344CB8AC3E}">
        <p14:creationId xmlns:p14="http://schemas.microsoft.com/office/powerpoint/2010/main" val="121593939"/>
      </p:ext>
    </p:extLst>
  </p:cSld>
  <p:clrMapOvr>
    <a:masterClrMapping/>
  </p:clrMapOvr>
  <p:timing>
    <p:tnLst>
      <p:par>
        <p:cTn id="1" dur="indefinite" restart="never" nodeType="tmRoot"/>
      </p:par>
    </p:tn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026" name="Picture 2" descr="http://tdsi.gov.vn/Uploads/image/tintuc/Quy%20hoach%20Duong%20song%20Phia%20Nam.jpg"/>
          <p:cNvPicPr>
            <a:picLocks noChangeAspect="1" noChangeArrowheads="1"/>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0" y="613607"/>
            <a:ext cx="9120673" cy="6549419"/>
          </a:xfrm>
          <a:prstGeom prst="rect">
            <a:avLst/>
          </a:prstGeom>
          <a:noFill/>
          <a:extLst>
            <a:ext uri="{909E8E84-426E-40DD-AFC4-6F175D3DCCD1}">
              <a14:hiddenFill xmlns:a14="http://schemas.microsoft.com/office/drawing/2010/main">
                <a:solidFill>
                  <a:srgbClr val="FFFFFF"/>
                </a:solidFill>
              </a14:hiddenFill>
            </a:ext>
          </a:extLst>
        </p:spPr>
      </p:pic>
      <p:sp>
        <p:nvSpPr>
          <p:cNvPr id="4" name="Rectangle 3"/>
          <p:cNvSpPr/>
          <p:nvPr/>
        </p:nvSpPr>
        <p:spPr>
          <a:xfrm>
            <a:off x="152400" y="151942"/>
            <a:ext cx="5502532" cy="461665"/>
          </a:xfrm>
          <a:prstGeom prst="rect">
            <a:avLst/>
          </a:prstGeom>
        </p:spPr>
        <p:txBody>
          <a:bodyPr wrap="none">
            <a:spAutoFit/>
          </a:bodyPr>
          <a:lstStyle/>
          <a:p>
            <a:r>
              <a:rPr lang="vi-VN" sz="2400" b="1" cap="all" dirty="0">
                <a:solidFill>
                  <a:srgbClr val="000000"/>
                </a:solidFill>
                <a:latin typeface="Times New Roman" panose="02020603050405020304" pitchFamily="18" charset="0"/>
                <a:ea typeface="Times New Roman" panose="02020603050405020304" pitchFamily="18" charset="0"/>
                <a:cs typeface="Times New Roman" panose="02020603050405020304" pitchFamily="18" charset="0"/>
              </a:rPr>
              <a:t>2.4. VẬN TẢI ĐƯỜNG THỦY NỘI ĐỊA</a:t>
            </a:r>
            <a:endParaRPr lang="en-US" sz="2400" dirty="0"/>
          </a:p>
        </p:txBody>
      </p:sp>
    </p:spTree>
    <p:extLst>
      <p:ext uri="{BB962C8B-B14F-4D97-AF65-F5344CB8AC3E}">
        <p14:creationId xmlns:p14="http://schemas.microsoft.com/office/powerpoint/2010/main" val="3603503251"/>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nodeType="clickEffect">
                                  <p:stCondLst>
                                    <p:cond delay="0"/>
                                  </p:stCondLst>
                                  <p:childTnLst>
                                    <p:set>
                                      <p:cBhvr>
                                        <p:cTn id="6" dur="1" fill="hold">
                                          <p:stCondLst>
                                            <p:cond delay="0"/>
                                          </p:stCondLst>
                                        </p:cTn>
                                        <p:tgtEl>
                                          <p:spTgt spid="1026"/>
                                        </p:tgtEl>
                                        <p:attrNameLst>
                                          <p:attrName>style.visibility</p:attrName>
                                        </p:attrNameLst>
                                      </p:cBhvr>
                                      <p:to>
                                        <p:strVal val="visible"/>
                                      </p:to>
                                    </p:set>
                                    <p:anim calcmode="lin" valueType="num">
                                      <p:cBhvr additive="base">
                                        <p:cTn id="7" dur="500" fill="hold"/>
                                        <p:tgtEl>
                                          <p:spTgt spid="1026"/>
                                        </p:tgtEl>
                                        <p:attrNameLst>
                                          <p:attrName>ppt_x</p:attrName>
                                        </p:attrNameLst>
                                      </p:cBhvr>
                                      <p:tavLst>
                                        <p:tav tm="0">
                                          <p:val>
                                            <p:strVal val="#ppt_x"/>
                                          </p:val>
                                        </p:tav>
                                        <p:tav tm="100000">
                                          <p:val>
                                            <p:strVal val="#ppt_x"/>
                                          </p:val>
                                        </p:tav>
                                      </p:tavLst>
                                    </p:anim>
                                    <p:anim calcmode="lin" valueType="num">
                                      <p:cBhvr additive="base">
                                        <p:cTn id="8" dur="500" fill="hold"/>
                                        <p:tgtEl>
                                          <p:spTgt spid="1026"/>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3"/>
          <a:stretch>
            <a:fillRect/>
          </a:stretch>
        </p:blipFill>
        <p:spPr>
          <a:xfrm>
            <a:off x="-16164" y="-5484"/>
            <a:ext cx="9143133" cy="6886575"/>
          </a:xfrm>
          <a:prstGeom prst="rect">
            <a:avLst/>
          </a:prstGeom>
        </p:spPr>
      </p:pic>
    </p:spTree>
    <p:extLst>
      <p:ext uri="{BB962C8B-B14F-4D97-AF65-F5344CB8AC3E}">
        <p14:creationId xmlns:p14="http://schemas.microsoft.com/office/powerpoint/2010/main" val="2573145704"/>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6" presetClass="entr" presetSubtype="16" fill="hold" nodeType="click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circle(in)">
                                      <p:cBhvr>
                                        <p:cTn id="7" dur="2000"/>
                                        <p:tgtEl>
                                          <p:spTgt spid="2"/>
                                        </p:tgtEl>
                                      </p:cBhvr>
                                    </p:animEffect>
                                  </p:childTnLst>
                                </p:cTn>
                              </p:par>
                            </p:childTnLst>
                          </p:cTn>
                        </p:par>
                      </p:childTnLst>
                    </p:cTn>
                  </p:par>
                  <p:par>
                    <p:cTn id="8" fill="hold">
                      <p:stCondLst>
                        <p:cond delay="indefinite"/>
                      </p:stCondLst>
                      <p:childTnLst>
                        <p:par>
                          <p:cTn id="9" fill="hold">
                            <p:stCondLst>
                              <p:cond delay="0"/>
                            </p:stCondLst>
                            <p:childTnLst>
                              <p:par>
                                <p:cTn id="10" presetID="1" presetClass="exit" presetSubtype="0" fill="hold" nodeType="clickEffect">
                                  <p:stCondLst>
                                    <p:cond delay="0"/>
                                  </p:stCondLst>
                                  <p:childTnLst>
                                    <p:set>
                                      <p:cBhvr>
                                        <p:cTn id="11" dur="1" fill="hold">
                                          <p:stCondLst>
                                            <p:cond delay="0"/>
                                          </p:stCondLst>
                                        </p:cTn>
                                        <p:tgtEl>
                                          <p:spTgt spid="2"/>
                                        </p:tgtEl>
                                        <p:attrNameLst>
                                          <p:attrName>style.visibility</p:attrName>
                                        </p:attrNameLst>
                                      </p:cBhvr>
                                      <p:to>
                                        <p:strVal val="hidden"/>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Rectangle 4"/>
          <p:cNvSpPr/>
          <p:nvPr/>
        </p:nvSpPr>
        <p:spPr>
          <a:xfrm>
            <a:off x="0" y="990600"/>
            <a:ext cx="8839200" cy="5139869"/>
          </a:xfrm>
          <a:prstGeom prst="rect">
            <a:avLst/>
          </a:prstGeom>
        </p:spPr>
        <p:txBody>
          <a:bodyPr wrap="square">
            <a:spAutoFit/>
          </a:bodyPr>
          <a:lstStyle/>
          <a:p>
            <a:pPr marL="342900" lvl="0" indent="-342900" algn="just">
              <a:spcBef>
                <a:spcPts val="600"/>
              </a:spcBef>
              <a:spcAft>
                <a:spcPts val="600"/>
              </a:spcAft>
              <a:buFont typeface="Wingdings" panose="05000000000000000000" pitchFamily="2" charset="2"/>
              <a:buChar char="v"/>
              <a:defRPr/>
            </a:pPr>
            <a:r>
              <a:rPr lang="vi-VN" sz="2400" dirty="0" smtClean="0">
                <a:solidFill>
                  <a:prstClr val="black"/>
                </a:solidFill>
                <a:latin typeface="Times New Roman" panose="02020603050405020304" pitchFamily="18" charset="0"/>
                <a:cs typeface="Times New Roman" panose="02020603050405020304" pitchFamily="18" charset="0"/>
              </a:rPr>
              <a:t>Vận</a:t>
            </a:r>
            <a:r>
              <a:rPr lang="en-US" sz="2400" dirty="0" smtClean="0">
                <a:solidFill>
                  <a:prstClr val="black"/>
                </a:solidFill>
                <a:latin typeface="Times New Roman" panose="02020603050405020304" pitchFamily="18" charset="0"/>
                <a:cs typeface="Times New Roman" panose="02020603050405020304" pitchFamily="18" charset="0"/>
              </a:rPr>
              <a:t> </a:t>
            </a:r>
            <a:r>
              <a:rPr lang="vi-VN" sz="2400" dirty="0">
                <a:solidFill>
                  <a:prstClr val="black"/>
                </a:solidFill>
                <a:latin typeface="Times New Roman" panose="02020603050405020304" pitchFamily="18" charset="0"/>
                <a:cs typeface="Times New Roman" panose="02020603050405020304" pitchFamily="18" charset="0"/>
              </a:rPr>
              <a:t>tải đường thuỷ nội địa với ưu điểm khả năng thông qua </a:t>
            </a:r>
            <a:r>
              <a:rPr lang="vi-VN" sz="2400" dirty="0" smtClean="0">
                <a:solidFill>
                  <a:prstClr val="black"/>
                </a:solidFill>
                <a:latin typeface="Times New Roman" panose="02020603050405020304" pitchFamily="18" charset="0"/>
                <a:cs typeface="Times New Roman" panose="02020603050405020304" pitchFamily="18" charset="0"/>
              </a:rPr>
              <a:t>tư</a:t>
            </a:r>
            <a:r>
              <a:rPr lang="en-US" sz="2400" dirty="0" smtClean="0">
                <a:solidFill>
                  <a:prstClr val="black"/>
                </a:solidFill>
                <a:latin typeface="Times New Roman" panose="02020603050405020304" pitchFamily="18" charset="0"/>
                <a:cs typeface="Times New Roman" panose="02020603050405020304" pitchFamily="18" charset="0"/>
              </a:rPr>
              <a:t>ơ</a:t>
            </a:r>
            <a:r>
              <a:rPr lang="vi-VN" sz="2400" dirty="0" smtClean="0">
                <a:solidFill>
                  <a:prstClr val="black"/>
                </a:solidFill>
                <a:latin typeface="Times New Roman" panose="02020603050405020304" pitchFamily="18" charset="0"/>
                <a:cs typeface="Times New Roman" panose="02020603050405020304" pitchFamily="18" charset="0"/>
              </a:rPr>
              <a:t>ng</a:t>
            </a:r>
            <a:r>
              <a:rPr lang="en-US" sz="2400" dirty="0" smtClean="0">
                <a:solidFill>
                  <a:prstClr val="black"/>
                </a:solidFill>
                <a:latin typeface="Times New Roman" panose="02020603050405020304" pitchFamily="18" charset="0"/>
                <a:cs typeface="Times New Roman" panose="02020603050405020304" pitchFamily="18" charset="0"/>
              </a:rPr>
              <a:t> </a:t>
            </a:r>
            <a:r>
              <a:rPr lang="en-US" sz="2400" dirty="0" err="1" smtClean="0">
                <a:solidFill>
                  <a:prstClr val="black"/>
                </a:solidFill>
                <a:latin typeface="Times New Roman" panose="02020603050405020304" pitchFamily="18" charset="0"/>
                <a:cs typeface="Times New Roman" panose="02020603050405020304" pitchFamily="18" charset="0"/>
              </a:rPr>
              <a:t>đối</a:t>
            </a:r>
            <a:r>
              <a:rPr lang="en-US" sz="2400" dirty="0" smtClean="0">
                <a:solidFill>
                  <a:prstClr val="black"/>
                </a:solidFill>
                <a:latin typeface="Times New Roman" panose="02020603050405020304" pitchFamily="18" charset="0"/>
                <a:cs typeface="Times New Roman" panose="02020603050405020304" pitchFamily="18" charset="0"/>
              </a:rPr>
              <a:t> </a:t>
            </a:r>
            <a:r>
              <a:rPr lang="en-US" sz="2400" dirty="0" err="1" smtClean="0">
                <a:solidFill>
                  <a:prstClr val="black"/>
                </a:solidFill>
                <a:latin typeface="Times New Roman" panose="02020603050405020304" pitchFamily="18" charset="0"/>
                <a:cs typeface="Times New Roman" panose="02020603050405020304" pitchFamily="18" charset="0"/>
              </a:rPr>
              <a:t>cao</a:t>
            </a:r>
            <a:r>
              <a:rPr lang="en-US" sz="2400" dirty="0" smtClean="0">
                <a:solidFill>
                  <a:prstClr val="black"/>
                </a:solidFill>
                <a:latin typeface="Times New Roman" panose="02020603050405020304" pitchFamily="18" charset="0"/>
                <a:cs typeface="Times New Roman" panose="02020603050405020304" pitchFamily="18" charset="0"/>
              </a:rPr>
              <a:t>, </a:t>
            </a:r>
            <a:r>
              <a:rPr lang="vi-VN" sz="2400" dirty="0" smtClean="0">
                <a:solidFill>
                  <a:prstClr val="black"/>
                </a:solidFill>
                <a:latin typeface="Times New Roman" panose="02020603050405020304" pitchFamily="18" charset="0"/>
                <a:cs typeface="Times New Roman" panose="02020603050405020304" pitchFamily="18" charset="0"/>
              </a:rPr>
              <a:t>hiệu </a:t>
            </a:r>
            <a:r>
              <a:rPr lang="vi-VN" sz="2400" dirty="0">
                <a:solidFill>
                  <a:prstClr val="black"/>
                </a:solidFill>
                <a:latin typeface="Times New Roman" panose="02020603050405020304" pitchFamily="18" charset="0"/>
                <a:cs typeface="Times New Roman" panose="02020603050405020304" pitchFamily="18" charset="0"/>
              </a:rPr>
              <a:t>quả kinh tế cao khi vận chuyển những lô hàng có khối lượng lớn, </a:t>
            </a:r>
            <a:r>
              <a:rPr lang="vi-VN" sz="2400" dirty="0" smtClean="0">
                <a:solidFill>
                  <a:prstClr val="black"/>
                </a:solidFill>
                <a:latin typeface="Times New Roman" panose="02020603050405020304" pitchFamily="18" charset="0"/>
                <a:cs typeface="Times New Roman" panose="02020603050405020304" pitchFamily="18" charset="0"/>
              </a:rPr>
              <a:t>vì</a:t>
            </a:r>
            <a:r>
              <a:rPr lang="en-US" sz="2400" dirty="0" smtClean="0">
                <a:solidFill>
                  <a:prstClr val="black"/>
                </a:solidFill>
                <a:latin typeface="Times New Roman" panose="02020603050405020304" pitchFamily="18" charset="0"/>
                <a:cs typeface="Times New Roman" panose="02020603050405020304" pitchFamily="18" charset="0"/>
              </a:rPr>
              <a:t> </a:t>
            </a:r>
            <a:r>
              <a:rPr lang="vi-VN" sz="2400" dirty="0" smtClean="0">
                <a:solidFill>
                  <a:prstClr val="black"/>
                </a:solidFill>
                <a:latin typeface="Times New Roman" panose="02020603050405020304" pitchFamily="18" charset="0"/>
                <a:cs typeface="Times New Roman" panose="02020603050405020304" pitchFamily="18" charset="0"/>
              </a:rPr>
              <a:t>giá </a:t>
            </a:r>
            <a:r>
              <a:rPr lang="vi-VN" sz="2400" dirty="0">
                <a:solidFill>
                  <a:prstClr val="black"/>
                </a:solidFill>
                <a:latin typeface="Times New Roman" panose="02020603050405020304" pitchFamily="18" charset="0"/>
                <a:cs typeface="Times New Roman" panose="02020603050405020304" pitchFamily="18" charset="0"/>
              </a:rPr>
              <a:t>thành vận chuyển rẻ</a:t>
            </a:r>
            <a:r>
              <a:rPr lang="vi-VN" sz="2400" dirty="0" smtClean="0">
                <a:solidFill>
                  <a:prstClr val="black"/>
                </a:solidFill>
                <a:latin typeface="Times New Roman" panose="02020603050405020304" pitchFamily="18" charset="0"/>
                <a:cs typeface="Times New Roman" panose="02020603050405020304" pitchFamily="18" charset="0"/>
              </a:rPr>
              <a:t>.</a:t>
            </a:r>
            <a:endParaRPr lang="en-US" sz="2400" dirty="0" smtClean="0">
              <a:solidFill>
                <a:prstClr val="black"/>
              </a:solidFill>
              <a:latin typeface="Times New Roman" panose="02020603050405020304" pitchFamily="18" charset="0"/>
              <a:cs typeface="Times New Roman" panose="02020603050405020304" pitchFamily="18" charset="0"/>
            </a:endParaRPr>
          </a:p>
          <a:p>
            <a:pPr marL="342900" lvl="0" indent="-342900" algn="just">
              <a:spcBef>
                <a:spcPts val="600"/>
              </a:spcBef>
              <a:spcAft>
                <a:spcPts val="600"/>
              </a:spcAft>
              <a:buFont typeface="Wingdings" panose="05000000000000000000" pitchFamily="2" charset="2"/>
              <a:buChar char="v"/>
              <a:defRPr/>
            </a:pPr>
            <a:r>
              <a:rPr lang="vi-VN" sz="2400" dirty="0" smtClean="0">
                <a:solidFill>
                  <a:prstClr val="black"/>
                </a:solidFill>
                <a:latin typeface="Times New Roman" panose="02020603050405020304" pitchFamily="18" charset="0"/>
                <a:cs typeface="Times New Roman" panose="02020603050405020304" pitchFamily="18" charset="0"/>
              </a:rPr>
              <a:t>Quá </a:t>
            </a:r>
            <a:r>
              <a:rPr lang="vi-VN" sz="2400" dirty="0">
                <a:solidFill>
                  <a:prstClr val="black"/>
                </a:solidFill>
                <a:latin typeface="Times New Roman" panose="02020603050405020304" pitchFamily="18" charset="0"/>
                <a:cs typeface="Times New Roman" panose="02020603050405020304" pitchFamily="18" charset="0"/>
              </a:rPr>
              <a:t>trình vận chuyển trên mặt nước, cách ly </a:t>
            </a:r>
            <a:r>
              <a:rPr lang="vi-VN" sz="2400" dirty="0" smtClean="0">
                <a:solidFill>
                  <a:prstClr val="black"/>
                </a:solidFill>
                <a:latin typeface="Times New Roman" panose="02020603050405020304" pitchFamily="18" charset="0"/>
                <a:cs typeface="Times New Roman" panose="02020603050405020304" pitchFamily="18" charset="0"/>
              </a:rPr>
              <a:t>khu</a:t>
            </a:r>
            <a:r>
              <a:rPr lang="en-US" sz="2400" dirty="0" smtClean="0">
                <a:solidFill>
                  <a:prstClr val="black"/>
                </a:solidFill>
                <a:latin typeface="Times New Roman" panose="02020603050405020304" pitchFamily="18" charset="0"/>
                <a:cs typeface="Times New Roman" panose="02020603050405020304" pitchFamily="18" charset="0"/>
              </a:rPr>
              <a:t> </a:t>
            </a:r>
            <a:r>
              <a:rPr lang="vi-VN" sz="2400" dirty="0" smtClean="0">
                <a:solidFill>
                  <a:prstClr val="black"/>
                </a:solidFill>
                <a:latin typeface="Times New Roman" panose="02020603050405020304" pitchFamily="18" charset="0"/>
                <a:cs typeface="Times New Roman" panose="02020603050405020304" pitchFamily="18" charset="0"/>
              </a:rPr>
              <a:t>dân </a:t>
            </a:r>
            <a:r>
              <a:rPr lang="vi-VN" sz="2400" dirty="0">
                <a:solidFill>
                  <a:prstClr val="black"/>
                </a:solidFill>
                <a:latin typeface="Times New Roman" panose="02020603050405020304" pitchFamily="18" charset="0"/>
                <a:cs typeface="Times New Roman" panose="02020603050405020304" pitchFamily="18" charset="0"/>
              </a:rPr>
              <a:t>cư nên rất an toàn đối với vận chuyển hàng độc hại, hàng nguy hiểm</a:t>
            </a:r>
            <a:r>
              <a:rPr lang="vi-VN" sz="2400" dirty="0" smtClean="0">
                <a:solidFill>
                  <a:prstClr val="black"/>
                </a:solidFill>
                <a:latin typeface="Times New Roman" panose="02020603050405020304" pitchFamily="18" charset="0"/>
                <a:cs typeface="Times New Roman" panose="02020603050405020304" pitchFamily="18" charset="0"/>
              </a:rPr>
              <a:t>,</a:t>
            </a:r>
            <a:r>
              <a:rPr lang="en-US" sz="2400" dirty="0" smtClean="0">
                <a:solidFill>
                  <a:prstClr val="black"/>
                </a:solidFill>
                <a:latin typeface="Times New Roman" panose="02020603050405020304" pitchFamily="18" charset="0"/>
                <a:cs typeface="Times New Roman" panose="02020603050405020304" pitchFamily="18" charset="0"/>
              </a:rPr>
              <a:t> </a:t>
            </a:r>
            <a:r>
              <a:rPr lang="vi-VN" sz="2400" dirty="0" smtClean="0">
                <a:solidFill>
                  <a:prstClr val="black"/>
                </a:solidFill>
                <a:latin typeface="Times New Roman" panose="02020603050405020304" pitchFamily="18" charset="0"/>
                <a:cs typeface="Times New Roman" panose="02020603050405020304" pitchFamily="18" charset="0"/>
              </a:rPr>
              <a:t>đặc </a:t>
            </a:r>
            <a:r>
              <a:rPr lang="vi-VN" sz="2400" dirty="0">
                <a:solidFill>
                  <a:prstClr val="black"/>
                </a:solidFill>
                <a:latin typeface="Times New Roman" panose="02020603050405020304" pitchFamily="18" charset="0"/>
                <a:cs typeface="Times New Roman" panose="02020603050405020304" pitchFamily="18" charset="0"/>
              </a:rPr>
              <a:t>biệt là hàng dễ cháy nổ, hàng có chất phóng xạ. </a:t>
            </a:r>
            <a:endParaRPr lang="en-US" sz="2400" dirty="0" smtClean="0">
              <a:solidFill>
                <a:prstClr val="black"/>
              </a:solidFill>
              <a:latin typeface="Times New Roman" panose="02020603050405020304" pitchFamily="18" charset="0"/>
              <a:cs typeface="Times New Roman" panose="02020603050405020304" pitchFamily="18" charset="0"/>
            </a:endParaRPr>
          </a:p>
          <a:p>
            <a:pPr marL="342900" lvl="0" indent="-342900" algn="just">
              <a:spcBef>
                <a:spcPts val="600"/>
              </a:spcBef>
              <a:spcAft>
                <a:spcPts val="600"/>
              </a:spcAft>
              <a:buFont typeface="Wingdings" panose="05000000000000000000" pitchFamily="2" charset="2"/>
              <a:buChar char="v"/>
              <a:defRPr/>
            </a:pPr>
            <a:r>
              <a:rPr lang="vi-VN" sz="2400" dirty="0" smtClean="0">
                <a:solidFill>
                  <a:prstClr val="black"/>
                </a:solidFill>
                <a:latin typeface="Times New Roman" panose="02020603050405020304" pitchFamily="18" charset="0"/>
                <a:cs typeface="Times New Roman" panose="02020603050405020304" pitchFamily="18" charset="0"/>
              </a:rPr>
              <a:t>Phương </a:t>
            </a:r>
            <a:r>
              <a:rPr lang="vi-VN" sz="2400" dirty="0">
                <a:solidFill>
                  <a:prstClr val="black"/>
                </a:solidFill>
                <a:latin typeface="Times New Roman" panose="02020603050405020304" pitchFamily="18" charset="0"/>
                <a:cs typeface="Times New Roman" panose="02020603050405020304" pitchFamily="18" charset="0"/>
              </a:rPr>
              <a:t>tiện vận </a:t>
            </a:r>
            <a:r>
              <a:rPr lang="vi-VN" sz="2400" dirty="0" smtClean="0">
                <a:solidFill>
                  <a:prstClr val="black"/>
                </a:solidFill>
                <a:latin typeface="Times New Roman" panose="02020603050405020304" pitchFamily="18" charset="0"/>
                <a:cs typeface="Times New Roman" panose="02020603050405020304" pitchFamily="18" charset="0"/>
              </a:rPr>
              <a:t>tải</a:t>
            </a:r>
            <a:r>
              <a:rPr lang="en-US" sz="2400" dirty="0" smtClean="0">
                <a:solidFill>
                  <a:prstClr val="black"/>
                </a:solidFill>
                <a:latin typeface="Times New Roman" panose="02020603050405020304" pitchFamily="18" charset="0"/>
                <a:cs typeface="Times New Roman" panose="02020603050405020304" pitchFamily="18" charset="0"/>
              </a:rPr>
              <a:t> </a:t>
            </a:r>
            <a:r>
              <a:rPr lang="en-US" sz="2400" dirty="0" err="1" smtClean="0">
                <a:solidFill>
                  <a:prstClr val="black"/>
                </a:solidFill>
                <a:latin typeface="Times New Roman" panose="02020603050405020304" pitchFamily="18" charset="0"/>
                <a:cs typeface="Times New Roman" panose="02020603050405020304" pitchFamily="18" charset="0"/>
              </a:rPr>
              <a:t>sô</a:t>
            </a:r>
            <a:r>
              <a:rPr lang="vi-VN" sz="2400" dirty="0" smtClean="0">
                <a:solidFill>
                  <a:prstClr val="black"/>
                </a:solidFill>
                <a:latin typeface="Times New Roman" panose="02020603050405020304" pitchFamily="18" charset="0"/>
                <a:cs typeface="Times New Roman" panose="02020603050405020304" pitchFamily="18" charset="0"/>
              </a:rPr>
              <a:t>ng </a:t>
            </a:r>
            <a:r>
              <a:rPr lang="vi-VN" sz="2400" dirty="0">
                <a:solidFill>
                  <a:prstClr val="black"/>
                </a:solidFill>
                <a:latin typeface="Times New Roman" panose="02020603050405020304" pitchFamily="18" charset="0"/>
                <a:cs typeface="Times New Roman" panose="02020603050405020304" pitchFamily="18" charset="0"/>
              </a:rPr>
              <a:t>có trọng tải và kích cỡ lớn hơn ô tô và toa xe, nên thích hợp với </a:t>
            </a:r>
            <a:r>
              <a:rPr lang="vi-VN" sz="2400" dirty="0" smtClean="0">
                <a:solidFill>
                  <a:prstClr val="black"/>
                </a:solidFill>
                <a:latin typeface="Times New Roman" panose="02020603050405020304" pitchFamily="18" charset="0"/>
                <a:cs typeface="Times New Roman" panose="02020603050405020304" pitchFamily="18" charset="0"/>
              </a:rPr>
              <a:t>vận</a:t>
            </a:r>
            <a:r>
              <a:rPr lang="en-US" sz="2400" dirty="0" smtClean="0">
                <a:solidFill>
                  <a:prstClr val="black"/>
                </a:solidFill>
                <a:latin typeface="Times New Roman" panose="02020603050405020304" pitchFamily="18" charset="0"/>
                <a:cs typeface="Times New Roman" panose="02020603050405020304" pitchFamily="18" charset="0"/>
              </a:rPr>
              <a:t> </a:t>
            </a:r>
            <a:r>
              <a:rPr lang="vi-VN" sz="2400" dirty="0" smtClean="0">
                <a:solidFill>
                  <a:prstClr val="black"/>
                </a:solidFill>
                <a:latin typeface="Times New Roman" panose="02020603050405020304" pitchFamily="18" charset="0"/>
                <a:cs typeface="Times New Roman" panose="02020603050405020304" pitchFamily="18" charset="0"/>
              </a:rPr>
              <a:t>chuyển </a:t>
            </a:r>
            <a:r>
              <a:rPr lang="vi-VN" sz="2400" dirty="0">
                <a:solidFill>
                  <a:prstClr val="black"/>
                </a:solidFill>
                <a:latin typeface="Times New Roman" panose="02020603050405020304" pitchFamily="18" charset="0"/>
                <a:cs typeface="Times New Roman" panose="02020603050405020304" pitchFamily="18" charset="0"/>
              </a:rPr>
              <a:t>hàng siêu trường siêu trọng. </a:t>
            </a:r>
            <a:endParaRPr lang="en-US" sz="2400" dirty="0" smtClean="0">
              <a:solidFill>
                <a:prstClr val="black"/>
              </a:solidFill>
              <a:latin typeface="Times New Roman" panose="02020603050405020304" pitchFamily="18" charset="0"/>
              <a:cs typeface="Times New Roman" panose="02020603050405020304" pitchFamily="18" charset="0"/>
            </a:endParaRPr>
          </a:p>
          <a:p>
            <a:pPr marL="342900" lvl="0" indent="-342900" algn="just">
              <a:spcBef>
                <a:spcPts val="600"/>
              </a:spcBef>
              <a:spcAft>
                <a:spcPts val="600"/>
              </a:spcAft>
              <a:buFont typeface="Wingdings" panose="05000000000000000000" pitchFamily="2" charset="2"/>
              <a:buChar char="v"/>
              <a:defRPr/>
            </a:pPr>
            <a:r>
              <a:rPr lang="vi-VN" sz="2400" dirty="0" smtClean="0">
                <a:solidFill>
                  <a:prstClr val="black"/>
                </a:solidFill>
                <a:latin typeface="Times New Roman" panose="02020603050405020304" pitchFamily="18" charset="0"/>
                <a:cs typeface="Times New Roman" panose="02020603050405020304" pitchFamily="18" charset="0"/>
              </a:rPr>
              <a:t>Nhược </a:t>
            </a:r>
            <a:r>
              <a:rPr lang="vi-VN" sz="2400" dirty="0">
                <a:solidFill>
                  <a:prstClr val="black"/>
                </a:solidFill>
                <a:latin typeface="Times New Roman" panose="02020603050405020304" pitchFamily="18" charset="0"/>
                <a:cs typeface="Times New Roman" panose="02020603050405020304" pitchFamily="18" charset="0"/>
              </a:rPr>
              <a:t>điểm lớn nhất của vận tải </a:t>
            </a:r>
            <a:r>
              <a:rPr lang="vi-VN" sz="2400" dirty="0" smtClean="0">
                <a:solidFill>
                  <a:prstClr val="black"/>
                </a:solidFill>
                <a:latin typeface="Times New Roman" panose="02020603050405020304" pitchFamily="18" charset="0"/>
                <a:cs typeface="Times New Roman" panose="02020603050405020304" pitchFamily="18" charset="0"/>
              </a:rPr>
              <a:t>đường</a:t>
            </a:r>
            <a:r>
              <a:rPr lang="en-US" sz="2400" dirty="0" smtClean="0">
                <a:solidFill>
                  <a:prstClr val="black"/>
                </a:solidFill>
                <a:latin typeface="Times New Roman" panose="02020603050405020304" pitchFamily="18" charset="0"/>
                <a:cs typeface="Times New Roman" panose="02020603050405020304" pitchFamily="18" charset="0"/>
              </a:rPr>
              <a:t> </a:t>
            </a:r>
            <a:r>
              <a:rPr lang="en-US" sz="2400" dirty="0" err="1" smtClean="0">
                <a:solidFill>
                  <a:prstClr val="black"/>
                </a:solidFill>
                <a:latin typeface="Times New Roman" panose="02020603050405020304" pitchFamily="18" charset="0"/>
                <a:cs typeface="Times New Roman" panose="02020603050405020304" pitchFamily="18" charset="0"/>
              </a:rPr>
              <a:t>sô</a:t>
            </a:r>
            <a:r>
              <a:rPr lang="vi-VN" sz="2400" dirty="0" smtClean="0">
                <a:solidFill>
                  <a:prstClr val="black"/>
                </a:solidFill>
                <a:latin typeface="Times New Roman" panose="02020603050405020304" pitchFamily="18" charset="0"/>
                <a:cs typeface="Times New Roman" panose="02020603050405020304" pitchFamily="18" charset="0"/>
              </a:rPr>
              <a:t>ng </a:t>
            </a:r>
            <a:r>
              <a:rPr lang="vi-VN" sz="2400" dirty="0">
                <a:solidFill>
                  <a:prstClr val="black"/>
                </a:solidFill>
                <a:latin typeface="Times New Roman" panose="02020603050405020304" pitchFamily="18" charset="0"/>
                <a:cs typeface="Times New Roman" panose="02020603050405020304" pitchFamily="18" charset="0"/>
              </a:rPr>
              <a:t>hiện nay là tốc độ chậm. </a:t>
            </a:r>
            <a:endParaRPr lang="en-US" sz="2400" dirty="0" smtClean="0">
              <a:solidFill>
                <a:prstClr val="black"/>
              </a:solidFill>
              <a:latin typeface="Times New Roman" panose="02020603050405020304" pitchFamily="18" charset="0"/>
              <a:cs typeface="Times New Roman" panose="02020603050405020304" pitchFamily="18" charset="0"/>
            </a:endParaRPr>
          </a:p>
          <a:p>
            <a:pPr marL="342900" lvl="0" indent="-342900" algn="just">
              <a:spcBef>
                <a:spcPts val="600"/>
              </a:spcBef>
              <a:spcAft>
                <a:spcPts val="600"/>
              </a:spcAft>
              <a:buFont typeface="Wingdings" panose="05000000000000000000" pitchFamily="2" charset="2"/>
              <a:buChar char="v"/>
              <a:defRPr/>
            </a:pPr>
            <a:r>
              <a:rPr lang="vi-VN" sz="2400" dirty="0" smtClean="0">
                <a:solidFill>
                  <a:prstClr val="black"/>
                </a:solidFill>
                <a:latin typeface="Times New Roman" panose="02020603050405020304" pitchFamily="18" charset="0"/>
                <a:cs typeface="Times New Roman" panose="02020603050405020304" pitchFamily="18" charset="0"/>
              </a:rPr>
              <a:t>Nếu </a:t>
            </a:r>
            <a:r>
              <a:rPr lang="vi-VN" sz="2400" dirty="0">
                <a:solidFill>
                  <a:prstClr val="black"/>
                </a:solidFill>
                <a:latin typeface="Times New Roman" panose="02020603050405020304" pitchFamily="18" charset="0"/>
                <a:cs typeface="Times New Roman" panose="02020603050405020304" pitchFamily="18" charset="0"/>
              </a:rPr>
              <a:t>không cải tạo tốt hạ tầng có thể dẫn tới </a:t>
            </a:r>
            <a:r>
              <a:rPr lang="vi-VN" sz="2400" dirty="0" smtClean="0">
                <a:solidFill>
                  <a:prstClr val="black"/>
                </a:solidFill>
                <a:latin typeface="Times New Roman" panose="02020603050405020304" pitchFamily="18" charset="0"/>
                <a:cs typeface="Times New Roman" panose="02020603050405020304" pitchFamily="18" charset="0"/>
              </a:rPr>
              <a:t>lệ</a:t>
            </a:r>
            <a:r>
              <a:rPr lang="en-US" sz="2400" dirty="0" smtClean="0">
                <a:solidFill>
                  <a:prstClr val="black"/>
                </a:solidFill>
                <a:latin typeface="Times New Roman" panose="02020603050405020304" pitchFamily="18" charset="0"/>
                <a:cs typeface="Times New Roman" panose="02020603050405020304" pitchFamily="18" charset="0"/>
              </a:rPr>
              <a:t> </a:t>
            </a:r>
            <a:r>
              <a:rPr lang="vi-VN" sz="2400" dirty="0" smtClean="0">
                <a:solidFill>
                  <a:prstClr val="black"/>
                </a:solidFill>
                <a:latin typeface="Times New Roman" panose="02020603050405020304" pitchFamily="18" charset="0"/>
                <a:cs typeface="Times New Roman" panose="02020603050405020304" pitchFamily="18" charset="0"/>
              </a:rPr>
              <a:t>thuộc </a:t>
            </a:r>
            <a:r>
              <a:rPr lang="vi-VN" sz="2400" dirty="0">
                <a:solidFill>
                  <a:prstClr val="black"/>
                </a:solidFill>
                <a:latin typeface="Times New Roman" panose="02020603050405020304" pitchFamily="18" charset="0"/>
                <a:cs typeface="Times New Roman" panose="02020603050405020304" pitchFamily="18" charset="0"/>
              </a:rPr>
              <a:t>vào dòng chảy, con nước thủy triều và điều kiện khí tượng. </a:t>
            </a:r>
            <a:endParaRPr lang="en-US" sz="2400" dirty="0" smtClean="0">
              <a:solidFill>
                <a:prstClr val="black"/>
              </a:solidFill>
              <a:latin typeface="Times New Roman" panose="02020603050405020304" pitchFamily="18" charset="0"/>
              <a:cs typeface="Times New Roman" panose="02020603050405020304" pitchFamily="18" charset="0"/>
            </a:endParaRPr>
          </a:p>
        </p:txBody>
      </p:sp>
      <p:sp>
        <p:nvSpPr>
          <p:cNvPr id="6" name="Rectangle 5"/>
          <p:cNvSpPr/>
          <p:nvPr/>
        </p:nvSpPr>
        <p:spPr>
          <a:xfrm>
            <a:off x="152400" y="151942"/>
            <a:ext cx="5502532" cy="461665"/>
          </a:xfrm>
          <a:prstGeom prst="rect">
            <a:avLst/>
          </a:prstGeom>
        </p:spPr>
        <p:txBody>
          <a:bodyPr wrap="none">
            <a:spAutoFit/>
          </a:bodyPr>
          <a:lstStyle/>
          <a:p>
            <a:r>
              <a:rPr lang="vi-VN" sz="2400" b="1" cap="all" dirty="0">
                <a:solidFill>
                  <a:srgbClr val="000000"/>
                </a:solidFill>
                <a:latin typeface="Times New Roman" panose="02020603050405020304" pitchFamily="18" charset="0"/>
                <a:ea typeface="Times New Roman" panose="02020603050405020304" pitchFamily="18" charset="0"/>
                <a:cs typeface="Times New Roman" panose="02020603050405020304" pitchFamily="18" charset="0"/>
              </a:rPr>
              <a:t>2.4. VẬN TẢI ĐƯỜNG THỦY NỘI ĐỊA</a:t>
            </a:r>
            <a:endParaRPr lang="en-US" sz="2400" dirty="0"/>
          </a:p>
        </p:txBody>
      </p:sp>
    </p:spTree>
    <p:extLst>
      <p:ext uri="{BB962C8B-B14F-4D97-AF65-F5344CB8AC3E}">
        <p14:creationId xmlns:p14="http://schemas.microsoft.com/office/powerpoint/2010/main" val="1451629232"/>
      </p:ext>
    </p:extLst>
  </p:cSld>
  <p:clrMapOvr>
    <a:masterClrMapping/>
  </p:clrMapOvr>
  <p:timing>
    <p:tnLst>
      <p:par>
        <p:cTn id="1" dur="indefinite" restart="never" nodeType="tmRoot"/>
      </p:par>
    </p:tnLst>
  </p:timing>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4" name="Table 3"/>
          <p:cNvGraphicFramePr>
            <a:graphicFrameLocks noGrp="1"/>
          </p:cNvGraphicFramePr>
          <p:nvPr>
            <p:extLst>
              <p:ext uri="{D42A27DB-BD31-4B8C-83A1-F6EECF244321}">
                <p14:modId xmlns:p14="http://schemas.microsoft.com/office/powerpoint/2010/main" val="3299787609"/>
              </p:ext>
            </p:extLst>
          </p:nvPr>
        </p:nvGraphicFramePr>
        <p:xfrm>
          <a:off x="128536" y="735330"/>
          <a:ext cx="9015464" cy="3235960"/>
        </p:xfrm>
        <a:graphic>
          <a:graphicData uri="http://schemas.openxmlformats.org/drawingml/2006/table">
            <a:tbl>
              <a:tblPr firstRow="1" bandRow="1">
                <a:tableStyleId>{5C22544A-7EE6-4342-B048-85BDC9FD1C3A}</a:tableStyleId>
              </a:tblPr>
              <a:tblGrid>
                <a:gridCol w="3281415">
                  <a:extLst>
                    <a:ext uri="{9D8B030D-6E8A-4147-A177-3AD203B41FA5}">
                      <a16:colId xmlns:a16="http://schemas.microsoft.com/office/drawing/2014/main" val="20000"/>
                    </a:ext>
                  </a:extLst>
                </a:gridCol>
                <a:gridCol w="5734049">
                  <a:extLst>
                    <a:ext uri="{9D8B030D-6E8A-4147-A177-3AD203B41FA5}">
                      <a16:colId xmlns:a16="http://schemas.microsoft.com/office/drawing/2014/main" val="20001"/>
                    </a:ext>
                  </a:extLst>
                </a:gridCol>
              </a:tblGrid>
              <a:tr h="370840">
                <a:tc>
                  <a:txBody>
                    <a:bodyPr/>
                    <a:lstStyle/>
                    <a:p>
                      <a:r>
                        <a:rPr lang="en-US" dirty="0" err="1" smtClean="0">
                          <a:latin typeface="Times New Roman" panose="02020603050405020304" pitchFamily="18" charset="0"/>
                          <a:cs typeface="Times New Roman" panose="02020603050405020304" pitchFamily="18" charset="0"/>
                        </a:rPr>
                        <a:t>Tiêu</a:t>
                      </a:r>
                      <a:r>
                        <a:rPr lang="en-US" baseline="0" dirty="0" smtClean="0">
                          <a:latin typeface="Times New Roman" panose="02020603050405020304" pitchFamily="18" charset="0"/>
                          <a:cs typeface="Times New Roman" panose="02020603050405020304" pitchFamily="18" charset="0"/>
                        </a:rPr>
                        <a:t> </a:t>
                      </a:r>
                      <a:r>
                        <a:rPr lang="en-US" baseline="0" dirty="0" err="1" smtClean="0">
                          <a:latin typeface="Times New Roman" panose="02020603050405020304" pitchFamily="18" charset="0"/>
                          <a:cs typeface="Times New Roman" panose="02020603050405020304" pitchFamily="18" charset="0"/>
                        </a:rPr>
                        <a:t>chí</a:t>
                      </a:r>
                      <a:endParaRPr lang="en-US" dirty="0">
                        <a:latin typeface="Times New Roman" panose="02020603050405020304" pitchFamily="18" charset="0"/>
                        <a:cs typeface="Times New Roman" panose="02020603050405020304" pitchFamily="18" charset="0"/>
                      </a:endParaRPr>
                    </a:p>
                  </a:txBody>
                  <a:tcPr/>
                </a:tc>
                <a:tc>
                  <a:txBody>
                    <a:bodyPr/>
                    <a:lstStyle/>
                    <a:p>
                      <a:r>
                        <a:rPr lang="en-US" dirty="0" err="1" smtClean="0">
                          <a:latin typeface="Times New Roman" panose="02020603050405020304" pitchFamily="18" charset="0"/>
                          <a:cs typeface="Times New Roman" panose="02020603050405020304" pitchFamily="18" charset="0"/>
                        </a:rPr>
                        <a:t>Phân</a:t>
                      </a:r>
                      <a:r>
                        <a:rPr lang="en-US" baseline="0" dirty="0" smtClean="0">
                          <a:latin typeface="Times New Roman" panose="02020603050405020304" pitchFamily="18" charset="0"/>
                          <a:cs typeface="Times New Roman" panose="02020603050405020304" pitchFamily="18" charset="0"/>
                        </a:rPr>
                        <a:t> </a:t>
                      </a:r>
                      <a:r>
                        <a:rPr lang="en-US" baseline="0" dirty="0" err="1" smtClean="0">
                          <a:latin typeface="Times New Roman" panose="02020603050405020304" pitchFamily="18" charset="0"/>
                          <a:cs typeface="Times New Roman" panose="02020603050405020304" pitchFamily="18" charset="0"/>
                        </a:rPr>
                        <a:t>loại</a:t>
                      </a:r>
                      <a:endParaRPr lang="en-US" dirty="0">
                        <a:latin typeface="Times New Roman" panose="02020603050405020304" pitchFamily="18" charset="0"/>
                        <a:cs typeface="Times New Roman" panose="02020603050405020304" pitchFamily="18" charset="0"/>
                      </a:endParaRPr>
                    </a:p>
                  </a:txBody>
                  <a:tcPr/>
                </a:tc>
                <a:extLst>
                  <a:ext uri="{0D108BD9-81ED-4DB2-BD59-A6C34878D82A}">
                    <a16:rowId xmlns:a16="http://schemas.microsoft.com/office/drawing/2014/main" val="10000"/>
                  </a:ext>
                </a:extLst>
              </a:tr>
              <a:tr h="370840">
                <a:tc>
                  <a:txBody>
                    <a:bodyPr/>
                    <a:lstStyle/>
                    <a:p>
                      <a:r>
                        <a:rPr lang="en-US" dirty="0" smtClean="0">
                          <a:latin typeface="Times New Roman" panose="02020603050405020304" pitchFamily="18" charset="0"/>
                          <a:cs typeface="Times New Roman" panose="02020603050405020304" pitchFamily="18" charset="0"/>
                        </a:rPr>
                        <a:t>Theo</a:t>
                      </a:r>
                      <a:r>
                        <a:rPr lang="en-US" baseline="0" dirty="0" smtClean="0">
                          <a:latin typeface="Times New Roman" panose="02020603050405020304" pitchFamily="18" charset="0"/>
                          <a:cs typeface="Times New Roman" panose="02020603050405020304" pitchFamily="18" charset="0"/>
                        </a:rPr>
                        <a:t> </a:t>
                      </a:r>
                      <a:r>
                        <a:rPr lang="en-US" baseline="0" dirty="0" err="1" smtClean="0">
                          <a:latin typeface="Times New Roman" panose="02020603050405020304" pitchFamily="18" charset="0"/>
                          <a:cs typeface="Times New Roman" panose="02020603050405020304" pitchFamily="18" charset="0"/>
                        </a:rPr>
                        <a:t>trọng</a:t>
                      </a:r>
                      <a:r>
                        <a:rPr lang="en-US" baseline="0" dirty="0" smtClean="0">
                          <a:latin typeface="Times New Roman" panose="02020603050405020304" pitchFamily="18" charset="0"/>
                          <a:cs typeface="Times New Roman" panose="02020603050405020304" pitchFamily="18" charset="0"/>
                        </a:rPr>
                        <a:t> </a:t>
                      </a:r>
                      <a:r>
                        <a:rPr lang="en-US" baseline="0" dirty="0" err="1" smtClean="0">
                          <a:latin typeface="Times New Roman" panose="02020603050405020304" pitchFamily="18" charset="0"/>
                          <a:cs typeface="Times New Roman" panose="02020603050405020304" pitchFamily="18" charset="0"/>
                        </a:rPr>
                        <a:t>lượng</a:t>
                      </a:r>
                      <a:r>
                        <a:rPr lang="en-US" baseline="0" dirty="0" smtClean="0">
                          <a:latin typeface="Times New Roman" panose="02020603050405020304" pitchFamily="18" charset="0"/>
                          <a:cs typeface="Times New Roman" panose="02020603050405020304" pitchFamily="18" charset="0"/>
                        </a:rPr>
                        <a:t> </a:t>
                      </a:r>
                      <a:r>
                        <a:rPr lang="en-US" baseline="0" dirty="0" err="1" smtClean="0">
                          <a:latin typeface="Times New Roman" panose="02020603050405020304" pitchFamily="18" charset="0"/>
                          <a:cs typeface="Times New Roman" panose="02020603050405020304" pitchFamily="18" charset="0"/>
                        </a:rPr>
                        <a:t>cất</a:t>
                      </a:r>
                      <a:r>
                        <a:rPr lang="en-US" baseline="0" dirty="0" smtClean="0">
                          <a:latin typeface="Times New Roman" panose="02020603050405020304" pitchFamily="18" charset="0"/>
                          <a:cs typeface="Times New Roman" panose="02020603050405020304" pitchFamily="18" charset="0"/>
                        </a:rPr>
                        <a:t> </a:t>
                      </a:r>
                      <a:r>
                        <a:rPr lang="en-US" baseline="0" dirty="0" err="1" smtClean="0">
                          <a:latin typeface="Times New Roman" panose="02020603050405020304" pitchFamily="18" charset="0"/>
                          <a:cs typeface="Times New Roman" panose="02020603050405020304" pitchFamily="18" charset="0"/>
                        </a:rPr>
                        <a:t>cánh</a:t>
                      </a:r>
                      <a:endParaRPr lang="en-US" dirty="0">
                        <a:latin typeface="Times New Roman" panose="02020603050405020304" pitchFamily="18" charset="0"/>
                        <a:cs typeface="Times New Roman" panose="02020603050405020304" pitchFamily="18" charset="0"/>
                      </a:endParaRPr>
                    </a:p>
                  </a:txBody>
                  <a:tcPr/>
                </a:tc>
                <a:tc>
                  <a:txBody>
                    <a:bodyPr/>
                    <a:lstStyle/>
                    <a:p>
                      <a:r>
                        <a:rPr lang="en-US" dirty="0" smtClean="0">
                          <a:latin typeface="Times New Roman" panose="02020603050405020304" pitchFamily="18" charset="0"/>
                          <a:cs typeface="Times New Roman" panose="02020603050405020304" pitchFamily="18" charset="0"/>
                        </a:rPr>
                        <a:t>&gt; 75 </a:t>
                      </a:r>
                      <a:r>
                        <a:rPr lang="en-US" dirty="0" err="1" smtClean="0">
                          <a:latin typeface="Times New Roman" panose="02020603050405020304" pitchFamily="18" charset="0"/>
                          <a:cs typeface="Times New Roman" panose="02020603050405020304" pitchFamily="18" charset="0"/>
                        </a:rPr>
                        <a:t>tấn</a:t>
                      </a:r>
                      <a:r>
                        <a:rPr lang="en-US" dirty="0" smtClean="0">
                          <a:latin typeface="Times New Roman" panose="02020603050405020304" pitchFamily="18" charset="0"/>
                          <a:cs typeface="Times New Roman" panose="02020603050405020304" pitchFamily="18" charset="0"/>
                        </a:rPr>
                        <a:t>,</a:t>
                      </a:r>
                      <a:r>
                        <a:rPr lang="en-US" baseline="0" dirty="0" smtClean="0">
                          <a:latin typeface="Times New Roman" panose="02020603050405020304" pitchFamily="18" charset="0"/>
                          <a:cs typeface="Times New Roman" panose="02020603050405020304" pitchFamily="18" charset="0"/>
                        </a:rPr>
                        <a:t> 30-75 </a:t>
                      </a:r>
                      <a:r>
                        <a:rPr lang="en-US" baseline="0" dirty="0" err="1" smtClean="0">
                          <a:latin typeface="Times New Roman" panose="02020603050405020304" pitchFamily="18" charset="0"/>
                          <a:cs typeface="Times New Roman" panose="02020603050405020304" pitchFamily="18" charset="0"/>
                        </a:rPr>
                        <a:t>tấn</a:t>
                      </a:r>
                      <a:r>
                        <a:rPr lang="en-US" baseline="0" dirty="0" smtClean="0">
                          <a:latin typeface="Times New Roman" panose="02020603050405020304" pitchFamily="18" charset="0"/>
                          <a:cs typeface="Times New Roman" panose="02020603050405020304" pitchFamily="18" charset="0"/>
                        </a:rPr>
                        <a:t>, 10-30 </a:t>
                      </a:r>
                      <a:r>
                        <a:rPr lang="en-US" baseline="0" dirty="0" err="1" smtClean="0">
                          <a:latin typeface="Times New Roman" panose="02020603050405020304" pitchFamily="18" charset="0"/>
                          <a:cs typeface="Times New Roman" panose="02020603050405020304" pitchFamily="18" charset="0"/>
                        </a:rPr>
                        <a:t>tấn</a:t>
                      </a:r>
                      <a:r>
                        <a:rPr lang="en-US" baseline="0" dirty="0" smtClean="0">
                          <a:latin typeface="Times New Roman" panose="02020603050405020304" pitchFamily="18" charset="0"/>
                          <a:cs typeface="Times New Roman" panose="02020603050405020304" pitchFamily="18" charset="0"/>
                        </a:rPr>
                        <a:t> </a:t>
                      </a:r>
                      <a:r>
                        <a:rPr lang="en-US" baseline="0" dirty="0" err="1" smtClean="0">
                          <a:latin typeface="Times New Roman" panose="02020603050405020304" pitchFamily="18" charset="0"/>
                          <a:cs typeface="Times New Roman" panose="02020603050405020304" pitchFamily="18" charset="0"/>
                        </a:rPr>
                        <a:t>và</a:t>
                      </a:r>
                      <a:r>
                        <a:rPr lang="en-US" baseline="0" dirty="0" smtClean="0">
                          <a:latin typeface="Times New Roman" panose="02020603050405020304" pitchFamily="18" charset="0"/>
                          <a:cs typeface="Times New Roman" panose="02020603050405020304" pitchFamily="18" charset="0"/>
                        </a:rPr>
                        <a:t> </a:t>
                      </a:r>
                      <a:r>
                        <a:rPr lang="en-US" baseline="0" dirty="0" err="1" smtClean="0">
                          <a:latin typeface="Times New Roman" panose="02020603050405020304" pitchFamily="18" charset="0"/>
                          <a:cs typeface="Times New Roman" panose="02020603050405020304" pitchFamily="18" charset="0"/>
                        </a:rPr>
                        <a:t>loại</a:t>
                      </a:r>
                      <a:r>
                        <a:rPr lang="en-US" baseline="0" dirty="0" smtClean="0">
                          <a:latin typeface="Times New Roman" panose="02020603050405020304" pitchFamily="18" charset="0"/>
                          <a:cs typeface="Times New Roman" panose="02020603050405020304" pitchFamily="18" charset="0"/>
                        </a:rPr>
                        <a:t> </a:t>
                      </a:r>
                      <a:r>
                        <a:rPr lang="en-US" baseline="0" dirty="0" err="1" smtClean="0">
                          <a:latin typeface="Times New Roman" panose="02020603050405020304" pitchFamily="18" charset="0"/>
                          <a:cs typeface="Times New Roman" panose="02020603050405020304" pitchFamily="18" charset="0"/>
                        </a:rPr>
                        <a:t>dưới</a:t>
                      </a:r>
                      <a:r>
                        <a:rPr lang="en-US" baseline="0" dirty="0" smtClean="0">
                          <a:latin typeface="Times New Roman" panose="02020603050405020304" pitchFamily="18" charset="0"/>
                          <a:cs typeface="Times New Roman" panose="02020603050405020304" pitchFamily="18" charset="0"/>
                        </a:rPr>
                        <a:t> 10 </a:t>
                      </a:r>
                      <a:r>
                        <a:rPr lang="en-US" baseline="0" dirty="0" err="1" smtClean="0">
                          <a:latin typeface="Times New Roman" panose="02020603050405020304" pitchFamily="18" charset="0"/>
                          <a:cs typeface="Times New Roman" panose="02020603050405020304" pitchFamily="18" charset="0"/>
                        </a:rPr>
                        <a:t>tấn</a:t>
                      </a:r>
                      <a:endParaRPr lang="en-US" dirty="0">
                        <a:latin typeface="Times New Roman" panose="02020603050405020304" pitchFamily="18" charset="0"/>
                        <a:cs typeface="Times New Roman" panose="02020603050405020304" pitchFamily="18" charset="0"/>
                      </a:endParaRPr>
                    </a:p>
                  </a:txBody>
                  <a:tcPr/>
                </a:tc>
                <a:extLst>
                  <a:ext uri="{0D108BD9-81ED-4DB2-BD59-A6C34878D82A}">
                    <a16:rowId xmlns:a16="http://schemas.microsoft.com/office/drawing/2014/main" val="10001"/>
                  </a:ext>
                </a:extLst>
              </a:tr>
              <a:tr h="370840">
                <a:tc>
                  <a:txBody>
                    <a:bodyPr/>
                    <a:lstStyle/>
                    <a:p>
                      <a:r>
                        <a:rPr lang="en-US" dirty="0" smtClean="0">
                          <a:latin typeface="Times New Roman" panose="02020603050405020304" pitchFamily="18" charset="0"/>
                          <a:cs typeface="Times New Roman" panose="02020603050405020304" pitchFamily="18" charset="0"/>
                        </a:rPr>
                        <a:t>Theo </a:t>
                      </a:r>
                      <a:r>
                        <a:rPr lang="en-US" dirty="0" err="1" smtClean="0">
                          <a:latin typeface="Times New Roman" panose="02020603050405020304" pitchFamily="18" charset="0"/>
                          <a:cs typeface="Times New Roman" panose="02020603050405020304" pitchFamily="18" charset="0"/>
                        </a:rPr>
                        <a:t>thể</a:t>
                      </a:r>
                      <a:r>
                        <a:rPr lang="en-US" baseline="0" dirty="0" smtClean="0">
                          <a:latin typeface="Times New Roman" panose="02020603050405020304" pitchFamily="18" charset="0"/>
                          <a:cs typeface="Times New Roman" panose="02020603050405020304" pitchFamily="18" charset="0"/>
                        </a:rPr>
                        <a:t> </a:t>
                      </a:r>
                      <a:r>
                        <a:rPr lang="en-US" baseline="0" dirty="0" err="1" smtClean="0">
                          <a:latin typeface="Times New Roman" panose="02020603050405020304" pitchFamily="18" charset="0"/>
                          <a:cs typeface="Times New Roman" panose="02020603050405020304" pitchFamily="18" charset="0"/>
                        </a:rPr>
                        <a:t>loại</a:t>
                      </a:r>
                      <a:r>
                        <a:rPr lang="en-US" baseline="0" dirty="0" smtClean="0">
                          <a:latin typeface="Times New Roman" panose="02020603050405020304" pitchFamily="18" charset="0"/>
                          <a:cs typeface="Times New Roman" panose="02020603050405020304" pitchFamily="18" charset="0"/>
                        </a:rPr>
                        <a:t> </a:t>
                      </a:r>
                      <a:r>
                        <a:rPr lang="en-US" baseline="0" dirty="0" err="1" smtClean="0">
                          <a:latin typeface="Times New Roman" panose="02020603050405020304" pitchFamily="18" charset="0"/>
                          <a:cs typeface="Times New Roman" panose="02020603050405020304" pitchFamily="18" charset="0"/>
                        </a:rPr>
                        <a:t>động</a:t>
                      </a:r>
                      <a:r>
                        <a:rPr lang="en-US" baseline="0" dirty="0" smtClean="0">
                          <a:latin typeface="Times New Roman" panose="02020603050405020304" pitchFamily="18" charset="0"/>
                          <a:cs typeface="Times New Roman" panose="02020603050405020304" pitchFamily="18" charset="0"/>
                        </a:rPr>
                        <a:t> </a:t>
                      </a:r>
                      <a:r>
                        <a:rPr lang="en-US" baseline="0" dirty="0" err="1" smtClean="0">
                          <a:latin typeface="Times New Roman" panose="02020603050405020304" pitchFamily="18" charset="0"/>
                          <a:cs typeface="Times New Roman" panose="02020603050405020304" pitchFamily="18" charset="0"/>
                        </a:rPr>
                        <a:t>cơ</a:t>
                      </a:r>
                      <a:endParaRPr lang="en-US" dirty="0">
                        <a:latin typeface="Times New Roman" panose="02020603050405020304" pitchFamily="18" charset="0"/>
                        <a:cs typeface="Times New Roman" panose="02020603050405020304" pitchFamily="18" charset="0"/>
                      </a:endParaRPr>
                    </a:p>
                  </a:txBody>
                  <a:tcPr/>
                </a:tc>
                <a:tc>
                  <a:txBody>
                    <a:bodyPr/>
                    <a:lstStyle/>
                    <a:p>
                      <a:r>
                        <a:rPr lang="en-US" dirty="0" err="1" smtClean="0">
                          <a:latin typeface="Times New Roman" panose="02020603050405020304" pitchFamily="18" charset="0"/>
                          <a:cs typeface="Times New Roman" panose="02020603050405020304" pitchFamily="18" charset="0"/>
                        </a:rPr>
                        <a:t>Động</a:t>
                      </a:r>
                      <a:r>
                        <a:rPr lang="en-US" dirty="0" smtClean="0">
                          <a:latin typeface="Times New Roman" panose="02020603050405020304" pitchFamily="18" charset="0"/>
                          <a:cs typeface="Times New Roman" panose="02020603050405020304" pitchFamily="18" charset="0"/>
                        </a:rPr>
                        <a:t> </a:t>
                      </a:r>
                      <a:r>
                        <a:rPr lang="en-US" dirty="0" err="1" smtClean="0">
                          <a:latin typeface="Times New Roman" panose="02020603050405020304" pitchFamily="18" charset="0"/>
                          <a:cs typeface="Times New Roman" panose="02020603050405020304" pitchFamily="18" charset="0"/>
                        </a:rPr>
                        <a:t>cơ</a:t>
                      </a:r>
                      <a:r>
                        <a:rPr lang="en-US" baseline="0" dirty="0" smtClean="0">
                          <a:latin typeface="Times New Roman" panose="02020603050405020304" pitchFamily="18" charset="0"/>
                          <a:cs typeface="Times New Roman" panose="02020603050405020304" pitchFamily="18" charset="0"/>
                        </a:rPr>
                        <a:t> piston, </a:t>
                      </a:r>
                      <a:r>
                        <a:rPr lang="en-US" baseline="0" dirty="0" err="1" smtClean="0">
                          <a:latin typeface="Times New Roman" panose="02020603050405020304" pitchFamily="18" charset="0"/>
                          <a:cs typeface="Times New Roman" panose="02020603050405020304" pitchFamily="18" charset="0"/>
                        </a:rPr>
                        <a:t>tuapin</a:t>
                      </a:r>
                      <a:r>
                        <a:rPr lang="en-US" baseline="0" dirty="0" smtClean="0">
                          <a:latin typeface="Times New Roman" panose="02020603050405020304" pitchFamily="18" charset="0"/>
                          <a:cs typeface="Times New Roman" panose="02020603050405020304" pitchFamily="18" charset="0"/>
                        </a:rPr>
                        <a:t> </a:t>
                      </a:r>
                      <a:r>
                        <a:rPr lang="en-US" baseline="0" dirty="0" err="1" smtClean="0">
                          <a:latin typeface="Times New Roman" panose="02020603050405020304" pitchFamily="18" charset="0"/>
                          <a:cs typeface="Times New Roman" panose="02020603050405020304" pitchFamily="18" charset="0"/>
                        </a:rPr>
                        <a:t>cánh</a:t>
                      </a:r>
                      <a:r>
                        <a:rPr lang="en-US" baseline="0" dirty="0" smtClean="0">
                          <a:latin typeface="Times New Roman" panose="02020603050405020304" pitchFamily="18" charset="0"/>
                          <a:cs typeface="Times New Roman" panose="02020603050405020304" pitchFamily="18" charset="0"/>
                        </a:rPr>
                        <a:t> </a:t>
                      </a:r>
                      <a:r>
                        <a:rPr lang="en-US" baseline="0" dirty="0" err="1" smtClean="0">
                          <a:latin typeface="Times New Roman" panose="02020603050405020304" pitchFamily="18" charset="0"/>
                          <a:cs typeface="Times New Roman" panose="02020603050405020304" pitchFamily="18" charset="0"/>
                        </a:rPr>
                        <a:t>quạt</a:t>
                      </a:r>
                      <a:r>
                        <a:rPr lang="en-US" baseline="0" dirty="0" smtClean="0">
                          <a:latin typeface="Times New Roman" panose="02020603050405020304" pitchFamily="18" charset="0"/>
                          <a:cs typeface="Times New Roman" panose="02020603050405020304" pitchFamily="18" charset="0"/>
                        </a:rPr>
                        <a:t>, </a:t>
                      </a:r>
                      <a:r>
                        <a:rPr lang="en-US" baseline="0" dirty="0" err="1" smtClean="0">
                          <a:latin typeface="Times New Roman" panose="02020603050405020304" pitchFamily="18" charset="0"/>
                          <a:cs typeface="Times New Roman" panose="02020603050405020304" pitchFamily="18" charset="0"/>
                        </a:rPr>
                        <a:t>loại</a:t>
                      </a:r>
                      <a:r>
                        <a:rPr lang="en-US" baseline="0" dirty="0" smtClean="0">
                          <a:latin typeface="Times New Roman" panose="02020603050405020304" pitchFamily="18" charset="0"/>
                          <a:cs typeface="Times New Roman" panose="02020603050405020304" pitchFamily="18" charset="0"/>
                        </a:rPr>
                        <a:t> </a:t>
                      </a:r>
                      <a:r>
                        <a:rPr lang="en-US" baseline="0" dirty="0" err="1" smtClean="0">
                          <a:latin typeface="Times New Roman" panose="02020603050405020304" pitchFamily="18" charset="0"/>
                          <a:cs typeface="Times New Roman" panose="02020603050405020304" pitchFamily="18" charset="0"/>
                        </a:rPr>
                        <a:t>phản</a:t>
                      </a:r>
                      <a:r>
                        <a:rPr lang="en-US" baseline="0" dirty="0" smtClean="0">
                          <a:latin typeface="Times New Roman" panose="02020603050405020304" pitchFamily="18" charset="0"/>
                          <a:cs typeface="Times New Roman" panose="02020603050405020304" pitchFamily="18" charset="0"/>
                        </a:rPr>
                        <a:t> </a:t>
                      </a:r>
                      <a:r>
                        <a:rPr lang="en-US" baseline="0" dirty="0" err="1" smtClean="0">
                          <a:latin typeface="Times New Roman" panose="02020603050405020304" pitchFamily="18" charset="0"/>
                          <a:cs typeface="Times New Roman" panose="02020603050405020304" pitchFamily="18" charset="0"/>
                        </a:rPr>
                        <a:t>lực</a:t>
                      </a:r>
                      <a:endParaRPr lang="en-US" dirty="0">
                        <a:latin typeface="Times New Roman" panose="02020603050405020304" pitchFamily="18" charset="0"/>
                        <a:cs typeface="Times New Roman" panose="02020603050405020304" pitchFamily="18" charset="0"/>
                      </a:endParaRPr>
                    </a:p>
                  </a:txBody>
                  <a:tcPr/>
                </a:tc>
                <a:extLst>
                  <a:ext uri="{0D108BD9-81ED-4DB2-BD59-A6C34878D82A}">
                    <a16:rowId xmlns:a16="http://schemas.microsoft.com/office/drawing/2014/main" val="10002"/>
                  </a:ext>
                </a:extLst>
              </a:tr>
              <a:tr h="370840">
                <a:tc>
                  <a:txBody>
                    <a:bodyPr/>
                    <a:lstStyle/>
                    <a:p>
                      <a:r>
                        <a:rPr lang="en-US" dirty="0" smtClean="0">
                          <a:latin typeface="Times New Roman" panose="02020603050405020304" pitchFamily="18" charset="0"/>
                          <a:cs typeface="Times New Roman" panose="02020603050405020304" pitchFamily="18" charset="0"/>
                        </a:rPr>
                        <a:t>Theo </a:t>
                      </a:r>
                      <a:r>
                        <a:rPr lang="en-US" dirty="0" err="1" smtClean="0">
                          <a:latin typeface="Times New Roman" panose="02020603050405020304" pitchFamily="18" charset="0"/>
                          <a:cs typeface="Times New Roman" panose="02020603050405020304" pitchFamily="18" charset="0"/>
                        </a:rPr>
                        <a:t>số</a:t>
                      </a:r>
                      <a:r>
                        <a:rPr lang="en-US" baseline="0" dirty="0" smtClean="0">
                          <a:latin typeface="Times New Roman" panose="02020603050405020304" pitchFamily="18" charset="0"/>
                          <a:cs typeface="Times New Roman" panose="02020603050405020304" pitchFamily="18" charset="0"/>
                        </a:rPr>
                        <a:t> </a:t>
                      </a:r>
                      <a:r>
                        <a:rPr lang="en-US" baseline="0" dirty="0" err="1" smtClean="0">
                          <a:latin typeface="Times New Roman" panose="02020603050405020304" pitchFamily="18" charset="0"/>
                          <a:cs typeface="Times New Roman" panose="02020603050405020304" pitchFamily="18" charset="0"/>
                        </a:rPr>
                        <a:t>động</a:t>
                      </a:r>
                      <a:r>
                        <a:rPr lang="en-US" baseline="0" dirty="0" smtClean="0">
                          <a:latin typeface="Times New Roman" panose="02020603050405020304" pitchFamily="18" charset="0"/>
                          <a:cs typeface="Times New Roman" panose="02020603050405020304" pitchFamily="18" charset="0"/>
                        </a:rPr>
                        <a:t> </a:t>
                      </a:r>
                      <a:r>
                        <a:rPr lang="en-US" baseline="0" dirty="0" err="1" smtClean="0">
                          <a:latin typeface="Times New Roman" panose="02020603050405020304" pitchFamily="18" charset="0"/>
                          <a:cs typeface="Times New Roman" panose="02020603050405020304" pitchFamily="18" charset="0"/>
                        </a:rPr>
                        <a:t>cơ</a:t>
                      </a:r>
                      <a:endParaRPr lang="en-US" dirty="0">
                        <a:latin typeface="Times New Roman" panose="02020603050405020304" pitchFamily="18" charset="0"/>
                        <a:cs typeface="Times New Roman" panose="02020603050405020304" pitchFamily="18" charset="0"/>
                      </a:endParaRPr>
                    </a:p>
                  </a:txBody>
                  <a:tcPr/>
                </a:tc>
                <a:tc>
                  <a:txBody>
                    <a:bodyPr/>
                    <a:lstStyle/>
                    <a:p>
                      <a:r>
                        <a:rPr lang="en-US" dirty="0" err="1" smtClean="0">
                          <a:latin typeface="Times New Roman" panose="02020603050405020304" pitchFamily="18" charset="0"/>
                          <a:cs typeface="Times New Roman" panose="02020603050405020304" pitchFamily="18" charset="0"/>
                        </a:rPr>
                        <a:t>Loại</a:t>
                      </a:r>
                      <a:r>
                        <a:rPr lang="en-US" baseline="0" dirty="0" smtClean="0">
                          <a:latin typeface="Times New Roman" panose="02020603050405020304" pitchFamily="18" charset="0"/>
                          <a:cs typeface="Times New Roman" panose="02020603050405020304" pitchFamily="18" charset="0"/>
                        </a:rPr>
                        <a:t> 1 </a:t>
                      </a:r>
                      <a:r>
                        <a:rPr lang="en-US" baseline="0" dirty="0" err="1" smtClean="0">
                          <a:latin typeface="Times New Roman" panose="02020603050405020304" pitchFamily="18" charset="0"/>
                          <a:cs typeface="Times New Roman" panose="02020603050405020304" pitchFamily="18" charset="0"/>
                        </a:rPr>
                        <a:t>động</a:t>
                      </a:r>
                      <a:r>
                        <a:rPr lang="en-US" baseline="0" dirty="0" smtClean="0">
                          <a:latin typeface="Times New Roman" panose="02020603050405020304" pitchFamily="18" charset="0"/>
                          <a:cs typeface="Times New Roman" panose="02020603050405020304" pitchFamily="18" charset="0"/>
                        </a:rPr>
                        <a:t> </a:t>
                      </a:r>
                      <a:r>
                        <a:rPr lang="en-US" baseline="0" dirty="0" err="1" smtClean="0">
                          <a:latin typeface="Times New Roman" panose="02020603050405020304" pitchFamily="18" charset="0"/>
                          <a:cs typeface="Times New Roman" panose="02020603050405020304" pitchFamily="18" charset="0"/>
                        </a:rPr>
                        <a:t>cơ</a:t>
                      </a:r>
                      <a:r>
                        <a:rPr lang="en-US" baseline="0" dirty="0" smtClean="0">
                          <a:latin typeface="Times New Roman" panose="02020603050405020304" pitchFamily="18" charset="0"/>
                          <a:cs typeface="Times New Roman" panose="02020603050405020304" pitchFamily="18" charset="0"/>
                        </a:rPr>
                        <a:t>, </a:t>
                      </a:r>
                      <a:r>
                        <a:rPr lang="en-US" baseline="0" dirty="0" err="1" smtClean="0">
                          <a:latin typeface="Times New Roman" panose="02020603050405020304" pitchFamily="18" charset="0"/>
                          <a:cs typeface="Times New Roman" panose="02020603050405020304" pitchFamily="18" charset="0"/>
                        </a:rPr>
                        <a:t>loại</a:t>
                      </a:r>
                      <a:r>
                        <a:rPr lang="en-US" baseline="0" dirty="0" smtClean="0">
                          <a:latin typeface="Times New Roman" panose="02020603050405020304" pitchFamily="18" charset="0"/>
                          <a:cs typeface="Times New Roman" panose="02020603050405020304" pitchFamily="18" charset="0"/>
                        </a:rPr>
                        <a:t> 2 </a:t>
                      </a:r>
                      <a:r>
                        <a:rPr lang="en-US" baseline="0" dirty="0" err="1" smtClean="0">
                          <a:latin typeface="Times New Roman" panose="02020603050405020304" pitchFamily="18" charset="0"/>
                          <a:cs typeface="Times New Roman" panose="02020603050405020304" pitchFamily="18" charset="0"/>
                        </a:rPr>
                        <a:t>động</a:t>
                      </a:r>
                      <a:r>
                        <a:rPr lang="en-US" baseline="0" dirty="0" smtClean="0">
                          <a:latin typeface="Times New Roman" panose="02020603050405020304" pitchFamily="18" charset="0"/>
                          <a:cs typeface="Times New Roman" panose="02020603050405020304" pitchFamily="18" charset="0"/>
                        </a:rPr>
                        <a:t> </a:t>
                      </a:r>
                      <a:r>
                        <a:rPr lang="en-US" baseline="0" dirty="0" err="1" smtClean="0">
                          <a:latin typeface="Times New Roman" panose="02020603050405020304" pitchFamily="18" charset="0"/>
                          <a:cs typeface="Times New Roman" panose="02020603050405020304" pitchFamily="18" charset="0"/>
                        </a:rPr>
                        <a:t>cơ</a:t>
                      </a:r>
                      <a:r>
                        <a:rPr lang="en-US" baseline="0" dirty="0" smtClean="0">
                          <a:latin typeface="Times New Roman" panose="02020603050405020304" pitchFamily="18" charset="0"/>
                          <a:cs typeface="Times New Roman" panose="02020603050405020304" pitchFamily="18" charset="0"/>
                        </a:rPr>
                        <a:t>, </a:t>
                      </a:r>
                      <a:r>
                        <a:rPr lang="en-US" baseline="0" dirty="0" err="1" smtClean="0">
                          <a:latin typeface="Times New Roman" panose="02020603050405020304" pitchFamily="18" charset="0"/>
                          <a:cs typeface="Times New Roman" panose="02020603050405020304" pitchFamily="18" charset="0"/>
                        </a:rPr>
                        <a:t>loại</a:t>
                      </a:r>
                      <a:r>
                        <a:rPr lang="en-US" baseline="0" dirty="0" smtClean="0">
                          <a:latin typeface="Times New Roman" panose="02020603050405020304" pitchFamily="18" charset="0"/>
                          <a:cs typeface="Times New Roman" panose="02020603050405020304" pitchFamily="18" charset="0"/>
                        </a:rPr>
                        <a:t> 3,4,6,..8 </a:t>
                      </a:r>
                      <a:r>
                        <a:rPr lang="en-US" baseline="0" dirty="0" err="1" smtClean="0">
                          <a:latin typeface="Times New Roman" panose="02020603050405020304" pitchFamily="18" charset="0"/>
                          <a:cs typeface="Times New Roman" panose="02020603050405020304" pitchFamily="18" charset="0"/>
                        </a:rPr>
                        <a:t>động</a:t>
                      </a:r>
                      <a:r>
                        <a:rPr lang="en-US" baseline="0" dirty="0" smtClean="0">
                          <a:latin typeface="Times New Roman" panose="02020603050405020304" pitchFamily="18" charset="0"/>
                          <a:cs typeface="Times New Roman" panose="02020603050405020304" pitchFamily="18" charset="0"/>
                        </a:rPr>
                        <a:t> </a:t>
                      </a:r>
                      <a:r>
                        <a:rPr lang="en-US" baseline="0" dirty="0" err="1" smtClean="0">
                          <a:latin typeface="Times New Roman" panose="02020603050405020304" pitchFamily="18" charset="0"/>
                          <a:cs typeface="Times New Roman" panose="02020603050405020304" pitchFamily="18" charset="0"/>
                        </a:rPr>
                        <a:t>cơ</a:t>
                      </a:r>
                      <a:endParaRPr lang="en-US" dirty="0">
                        <a:latin typeface="Times New Roman" panose="02020603050405020304" pitchFamily="18" charset="0"/>
                        <a:cs typeface="Times New Roman" panose="02020603050405020304" pitchFamily="18" charset="0"/>
                      </a:endParaRPr>
                    </a:p>
                  </a:txBody>
                  <a:tcPr/>
                </a:tc>
                <a:extLst>
                  <a:ext uri="{0D108BD9-81ED-4DB2-BD59-A6C34878D82A}">
                    <a16:rowId xmlns:a16="http://schemas.microsoft.com/office/drawing/2014/main" val="10003"/>
                  </a:ext>
                </a:extLst>
              </a:tr>
              <a:tr h="370840">
                <a:tc>
                  <a:txBody>
                    <a:bodyPr/>
                    <a:lstStyle/>
                    <a:p>
                      <a:r>
                        <a:rPr lang="en-US" dirty="0" smtClean="0">
                          <a:latin typeface="Times New Roman" panose="02020603050405020304" pitchFamily="18" charset="0"/>
                          <a:cs typeface="Times New Roman" panose="02020603050405020304" pitchFamily="18" charset="0"/>
                        </a:rPr>
                        <a:t>Theo </a:t>
                      </a:r>
                      <a:r>
                        <a:rPr lang="en-US" dirty="0" err="1" smtClean="0">
                          <a:latin typeface="Times New Roman" panose="02020603050405020304" pitchFamily="18" charset="0"/>
                          <a:cs typeface="Times New Roman" panose="02020603050405020304" pitchFamily="18" charset="0"/>
                        </a:rPr>
                        <a:t>độ</a:t>
                      </a:r>
                      <a:r>
                        <a:rPr lang="en-US" baseline="0" dirty="0" smtClean="0">
                          <a:latin typeface="Times New Roman" panose="02020603050405020304" pitchFamily="18" charset="0"/>
                          <a:cs typeface="Times New Roman" panose="02020603050405020304" pitchFamily="18" charset="0"/>
                        </a:rPr>
                        <a:t> </a:t>
                      </a:r>
                      <a:r>
                        <a:rPr lang="en-US" baseline="0" dirty="0" err="1" smtClean="0">
                          <a:latin typeface="Times New Roman" panose="02020603050405020304" pitchFamily="18" charset="0"/>
                          <a:cs typeface="Times New Roman" panose="02020603050405020304" pitchFamily="18" charset="0"/>
                        </a:rPr>
                        <a:t>cao</a:t>
                      </a:r>
                      <a:r>
                        <a:rPr lang="en-US" baseline="0" dirty="0" smtClean="0">
                          <a:latin typeface="Times New Roman" panose="02020603050405020304" pitchFamily="18" charset="0"/>
                          <a:cs typeface="Times New Roman" panose="02020603050405020304" pitchFamily="18" charset="0"/>
                        </a:rPr>
                        <a:t> </a:t>
                      </a:r>
                      <a:r>
                        <a:rPr lang="en-US" baseline="0" dirty="0" err="1" smtClean="0">
                          <a:latin typeface="Times New Roman" panose="02020603050405020304" pitchFamily="18" charset="0"/>
                          <a:cs typeface="Times New Roman" panose="02020603050405020304" pitchFamily="18" charset="0"/>
                        </a:rPr>
                        <a:t>cánh</a:t>
                      </a:r>
                      <a:r>
                        <a:rPr lang="en-US" baseline="0" dirty="0" smtClean="0">
                          <a:latin typeface="Times New Roman" panose="02020603050405020304" pitchFamily="18" charset="0"/>
                          <a:cs typeface="Times New Roman" panose="02020603050405020304" pitchFamily="18" charset="0"/>
                        </a:rPr>
                        <a:t> so </a:t>
                      </a:r>
                      <a:r>
                        <a:rPr lang="en-US" baseline="0" dirty="0" err="1" smtClean="0">
                          <a:latin typeface="Times New Roman" panose="02020603050405020304" pitchFamily="18" charset="0"/>
                          <a:cs typeface="Times New Roman" panose="02020603050405020304" pitchFamily="18" charset="0"/>
                        </a:rPr>
                        <a:t>với</a:t>
                      </a:r>
                      <a:r>
                        <a:rPr lang="en-US" baseline="0" dirty="0" smtClean="0">
                          <a:latin typeface="Times New Roman" panose="02020603050405020304" pitchFamily="18" charset="0"/>
                          <a:cs typeface="Times New Roman" panose="02020603050405020304" pitchFamily="18" charset="0"/>
                        </a:rPr>
                        <a:t> </a:t>
                      </a:r>
                      <a:r>
                        <a:rPr lang="en-US" baseline="0" dirty="0" err="1" smtClean="0">
                          <a:latin typeface="Times New Roman" panose="02020603050405020304" pitchFamily="18" charset="0"/>
                          <a:cs typeface="Times New Roman" panose="02020603050405020304" pitchFamily="18" charset="0"/>
                        </a:rPr>
                        <a:t>thân</a:t>
                      </a:r>
                      <a:r>
                        <a:rPr lang="en-US" baseline="0" dirty="0" smtClean="0">
                          <a:latin typeface="Times New Roman" panose="02020603050405020304" pitchFamily="18" charset="0"/>
                          <a:cs typeface="Times New Roman" panose="02020603050405020304" pitchFamily="18" charset="0"/>
                        </a:rPr>
                        <a:t> </a:t>
                      </a:r>
                      <a:r>
                        <a:rPr lang="en-US" baseline="0" dirty="0" err="1" smtClean="0">
                          <a:latin typeface="Times New Roman" panose="02020603050405020304" pitchFamily="18" charset="0"/>
                          <a:cs typeface="Times New Roman" panose="02020603050405020304" pitchFamily="18" charset="0"/>
                        </a:rPr>
                        <a:t>máy</a:t>
                      </a:r>
                      <a:r>
                        <a:rPr lang="en-US" baseline="0" dirty="0" smtClean="0">
                          <a:latin typeface="Times New Roman" panose="02020603050405020304" pitchFamily="18" charset="0"/>
                          <a:cs typeface="Times New Roman" panose="02020603050405020304" pitchFamily="18" charset="0"/>
                        </a:rPr>
                        <a:t> bay</a:t>
                      </a:r>
                      <a:endParaRPr lang="en-US" dirty="0">
                        <a:latin typeface="Times New Roman" panose="02020603050405020304" pitchFamily="18" charset="0"/>
                        <a:cs typeface="Times New Roman" panose="02020603050405020304" pitchFamily="18" charset="0"/>
                      </a:endParaRPr>
                    </a:p>
                  </a:txBody>
                  <a:tcPr/>
                </a:tc>
                <a:tc>
                  <a:txBody>
                    <a:bodyPr/>
                    <a:lstStyle/>
                    <a:p>
                      <a:r>
                        <a:rPr lang="en-US" dirty="0" err="1" smtClean="0">
                          <a:latin typeface="Times New Roman" panose="02020603050405020304" pitchFamily="18" charset="0"/>
                          <a:cs typeface="Times New Roman" panose="02020603050405020304" pitchFamily="18" charset="0"/>
                        </a:rPr>
                        <a:t>Máy</a:t>
                      </a:r>
                      <a:r>
                        <a:rPr lang="en-US" baseline="0" dirty="0" smtClean="0">
                          <a:latin typeface="Times New Roman" panose="02020603050405020304" pitchFamily="18" charset="0"/>
                          <a:cs typeface="Times New Roman" panose="02020603050405020304" pitchFamily="18" charset="0"/>
                        </a:rPr>
                        <a:t> bay </a:t>
                      </a:r>
                      <a:r>
                        <a:rPr lang="en-US" baseline="0" dirty="0" err="1" smtClean="0">
                          <a:latin typeface="Times New Roman" panose="02020603050405020304" pitchFamily="18" charset="0"/>
                          <a:cs typeface="Times New Roman" panose="02020603050405020304" pitchFamily="18" charset="0"/>
                        </a:rPr>
                        <a:t>cánh</a:t>
                      </a:r>
                      <a:r>
                        <a:rPr lang="en-US" baseline="0" dirty="0" smtClean="0">
                          <a:latin typeface="Times New Roman" panose="02020603050405020304" pitchFamily="18" charset="0"/>
                          <a:cs typeface="Times New Roman" panose="02020603050405020304" pitchFamily="18" charset="0"/>
                        </a:rPr>
                        <a:t> </a:t>
                      </a:r>
                      <a:r>
                        <a:rPr lang="en-US" baseline="0" dirty="0" err="1" smtClean="0">
                          <a:latin typeface="Times New Roman" panose="02020603050405020304" pitchFamily="18" charset="0"/>
                          <a:cs typeface="Times New Roman" panose="02020603050405020304" pitchFamily="18" charset="0"/>
                        </a:rPr>
                        <a:t>cao</a:t>
                      </a:r>
                      <a:r>
                        <a:rPr lang="en-US" baseline="0" dirty="0" smtClean="0">
                          <a:latin typeface="Times New Roman" panose="02020603050405020304" pitchFamily="18" charset="0"/>
                          <a:cs typeface="Times New Roman" panose="02020603050405020304" pitchFamily="18" charset="0"/>
                        </a:rPr>
                        <a:t>. </a:t>
                      </a:r>
                      <a:r>
                        <a:rPr lang="en-US" baseline="0" dirty="0" err="1" smtClean="0">
                          <a:latin typeface="Times New Roman" panose="02020603050405020304" pitchFamily="18" charset="0"/>
                          <a:cs typeface="Times New Roman" panose="02020603050405020304" pitchFamily="18" charset="0"/>
                        </a:rPr>
                        <a:t>cánh</a:t>
                      </a:r>
                      <a:r>
                        <a:rPr lang="en-US" baseline="0" dirty="0" smtClean="0">
                          <a:latin typeface="Times New Roman" panose="02020603050405020304" pitchFamily="18" charset="0"/>
                          <a:cs typeface="Times New Roman" panose="02020603050405020304" pitchFamily="18" charset="0"/>
                        </a:rPr>
                        <a:t> </a:t>
                      </a:r>
                      <a:r>
                        <a:rPr lang="en-US" baseline="0" dirty="0" err="1" smtClean="0">
                          <a:latin typeface="Times New Roman" panose="02020603050405020304" pitchFamily="18" charset="0"/>
                          <a:cs typeface="Times New Roman" panose="02020603050405020304" pitchFamily="18" charset="0"/>
                        </a:rPr>
                        <a:t>giữa</a:t>
                      </a:r>
                      <a:r>
                        <a:rPr lang="en-US" baseline="0" dirty="0" smtClean="0">
                          <a:latin typeface="Times New Roman" panose="02020603050405020304" pitchFamily="18" charset="0"/>
                          <a:cs typeface="Times New Roman" panose="02020603050405020304" pitchFamily="18" charset="0"/>
                        </a:rPr>
                        <a:t>, </a:t>
                      </a:r>
                      <a:r>
                        <a:rPr lang="en-US" baseline="0" dirty="0" err="1" smtClean="0">
                          <a:latin typeface="Times New Roman" panose="02020603050405020304" pitchFamily="18" charset="0"/>
                          <a:cs typeface="Times New Roman" panose="02020603050405020304" pitchFamily="18" charset="0"/>
                        </a:rPr>
                        <a:t>cánh</a:t>
                      </a:r>
                      <a:r>
                        <a:rPr lang="en-US" baseline="0" dirty="0" smtClean="0">
                          <a:latin typeface="Times New Roman" panose="02020603050405020304" pitchFamily="18" charset="0"/>
                          <a:cs typeface="Times New Roman" panose="02020603050405020304" pitchFamily="18" charset="0"/>
                        </a:rPr>
                        <a:t> </a:t>
                      </a:r>
                      <a:r>
                        <a:rPr lang="en-US" baseline="0" dirty="0" err="1" smtClean="0">
                          <a:latin typeface="Times New Roman" panose="02020603050405020304" pitchFamily="18" charset="0"/>
                          <a:cs typeface="Times New Roman" panose="02020603050405020304" pitchFamily="18" charset="0"/>
                        </a:rPr>
                        <a:t>thấp</a:t>
                      </a:r>
                      <a:endParaRPr lang="en-US" dirty="0">
                        <a:latin typeface="Times New Roman" panose="02020603050405020304" pitchFamily="18" charset="0"/>
                        <a:cs typeface="Times New Roman" panose="02020603050405020304" pitchFamily="18" charset="0"/>
                      </a:endParaRPr>
                    </a:p>
                  </a:txBody>
                  <a:tcPr/>
                </a:tc>
                <a:extLst>
                  <a:ext uri="{0D108BD9-81ED-4DB2-BD59-A6C34878D82A}">
                    <a16:rowId xmlns:a16="http://schemas.microsoft.com/office/drawing/2014/main" val="10004"/>
                  </a:ext>
                </a:extLst>
              </a:tr>
              <a:tr h="370840">
                <a:tc>
                  <a:txBody>
                    <a:bodyPr/>
                    <a:lstStyle/>
                    <a:p>
                      <a:r>
                        <a:rPr lang="en-US" dirty="0" smtClean="0">
                          <a:latin typeface="Times New Roman" panose="02020603050405020304" pitchFamily="18" charset="0"/>
                          <a:cs typeface="Times New Roman" panose="02020603050405020304" pitchFamily="18" charset="0"/>
                        </a:rPr>
                        <a:t>Theo </a:t>
                      </a:r>
                      <a:r>
                        <a:rPr lang="en-US" dirty="0" err="1" smtClean="0">
                          <a:latin typeface="Times New Roman" panose="02020603050405020304" pitchFamily="18" charset="0"/>
                          <a:cs typeface="Times New Roman" panose="02020603050405020304" pitchFamily="18" charset="0"/>
                        </a:rPr>
                        <a:t>số</a:t>
                      </a:r>
                      <a:r>
                        <a:rPr lang="en-US" baseline="0" dirty="0" smtClean="0">
                          <a:latin typeface="Times New Roman" panose="02020603050405020304" pitchFamily="18" charset="0"/>
                          <a:cs typeface="Times New Roman" panose="02020603050405020304" pitchFamily="18" charset="0"/>
                        </a:rPr>
                        <a:t> </a:t>
                      </a:r>
                      <a:r>
                        <a:rPr lang="en-US" baseline="0" dirty="0" err="1" smtClean="0">
                          <a:latin typeface="Times New Roman" panose="02020603050405020304" pitchFamily="18" charset="0"/>
                          <a:cs typeface="Times New Roman" panose="02020603050405020304" pitchFamily="18" charset="0"/>
                        </a:rPr>
                        <a:t>lượng</a:t>
                      </a:r>
                      <a:r>
                        <a:rPr lang="en-US" baseline="0" dirty="0" smtClean="0">
                          <a:latin typeface="Times New Roman" panose="02020603050405020304" pitchFamily="18" charset="0"/>
                          <a:cs typeface="Times New Roman" panose="02020603050405020304" pitchFamily="18" charset="0"/>
                        </a:rPr>
                        <a:t> </a:t>
                      </a:r>
                      <a:r>
                        <a:rPr lang="en-US" baseline="0" dirty="0" err="1" smtClean="0">
                          <a:latin typeface="Times New Roman" panose="02020603050405020304" pitchFamily="18" charset="0"/>
                          <a:cs typeface="Times New Roman" panose="02020603050405020304" pitchFamily="18" charset="0"/>
                        </a:rPr>
                        <a:t>tầng</a:t>
                      </a:r>
                      <a:r>
                        <a:rPr lang="en-US" baseline="0" dirty="0" smtClean="0">
                          <a:latin typeface="Times New Roman" panose="02020603050405020304" pitchFamily="18" charset="0"/>
                          <a:cs typeface="Times New Roman" panose="02020603050405020304" pitchFamily="18" charset="0"/>
                        </a:rPr>
                        <a:t> </a:t>
                      </a:r>
                      <a:r>
                        <a:rPr lang="en-US" baseline="0" dirty="0" err="1" smtClean="0">
                          <a:latin typeface="Times New Roman" panose="02020603050405020304" pitchFamily="18" charset="0"/>
                          <a:cs typeface="Times New Roman" panose="02020603050405020304" pitchFamily="18" charset="0"/>
                        </a:rPr>
                        <a:t>cánh</a:t>
                      </a:r>
                      <a:endParaRPr lang="en-US" dirty="0">
                        <a:latin typeface="Times New Roman" panose="02020603050405020304" pitchFamily="18" charset="0"/>
                        <a:cs typeface="Times New Roman" panose="02020603050405020304" pitchFamily="18" charset="0"/>
                      </a:endParaRPr>
                    </a:p>
                  </a:txBody>
                  <a:tcPr/>
                </a:tc>
                <a:tc>
                  <a:txBody>
                    <a:bodyPr/>
                    <a:lstStyle/>
                    <a:p>
                      <a:r>
                        <a:rPr lang="en-US" dirty="0" err="1" smtClean="0">
                          <a:latin typeface="Times New Roman" panose="02020603050405020304" pitchFamily="18" charset="0"/>
                          <a:cs typeface="Times New Roman" panose="02020603050405020304" pitchFamily="18" charset="0"/>
                        </a:rPr>
                        <a:t>Loại</a:t>
                      </a:r>
                      <a:r>
                        <a:rPr lang="en-US" baseline="0" dirty="0" smtClean="0">
                          <a:latin typeface="Times New Roman" panose="02020603050405020304" pitchFamily="18" charset="0"/>
                          <a:cs typeface="Times New Roman" panose="02020603050405020304" pitchFamily="18" charset="0"/>
                        </a:rPr>
                        <a:t> 1 </a:t>
                      </a:r>
                      <a:r>
                        <a:rPr lang="en-US" baseline="0" dirty="0" err="1" smtClean="0">
                          <a:latin typeface="Times New Roman" panose="02020603050405020304" pitchFamily="18" charset="0"/>
                          <a:cs typeface="Times New Roman" panose="02020603050405020304" pitchFamily="18" charset="0"/>
                        </a:rPr>
                        <a:t>tầng</a:t>
                      </a:r>
                      <a:r>
                        <a:rPr lang="en-US" baseline="0" dirty="0" smtClean="0">
                          <a:latin typeface="Times New Roman" panose="02020603050405020304" pitchFamily="18" charset="0"/>
                          <a:cs typeface="Times New Roman" panose="02020603050405020304" pitchFamily="18" charset="0"/>
                        </a:rPr>
                        <a:t> </a:t>
                      </a:r>
                      <a:r>
                        <a:rPr lang="en-US" baseline="0" dirty="0" err="1" smtClean="0">
                          <a:latin typeface="Times New Roman" panose="02020603050405020304" pitchFamily="18" charset="0"/>
                          <a:cs typeface="Times New Roman" panose="02020603050405020304" pitchFamily="18" charset="0"/>
                        </a:rPr>
                        <a:t>cánh</a:t>
                      </a:r>
                      <a:r>
                        <a:rPr lang="en-US" baseline="0" dirty="0" smtClean="0">
                          <a:latin typeface="Times New Roman" panose="02020603050405020304" pitchFamily="18" charset="0"/>
                          <a:cs typeface="Times New Roman" panose="02020603050405020304" pitchFamily="18" charset="0"/>
                        </a:rPr>
                        <a:t> (monoplane), </a:t>
                      </a:r>
                      <a:r>
                        <a:rPr lang="en-US" baseline="0" dirty="0" err="1" smtClean="0">
                          <a:latin typeface="Times New Roman" panose="02020603050405020304" pitchFamily="18" charset="0"/>
                          <a:cs typeface="Times New Roman" panose="02020603050405020304" pitchFamily="18" charset="0"/>
                        </a:rPr>
                        <a:t>loại</a:t>
                      </a:r>
                      <a:r>
                        <a:rPr lang="en-US" baseline="0" dirty="0" smtClean="0">
                          <a:latin typeface="Times New Roman" panose="02020603050405020304" pitchFamily="18" charset="0"/>
                          <a:cs typeface="Times New Roman" panose="02020603050405020304" pitchFamily="18" charset="0"/>
                        </a:rPr>
                        <a:t> 2 </a:t>
                      </a:r>
                      <a:r>
                        <a:rPr lang="en-US" baseline="0" dirty="0" err="1" smtClean="0">
                          <a:latin typeface="Times New Roman" panose="02020603050405020304" pitchFamily="18" charset="0"/>
                          <a:cs typeface="Times New Roman" panose="02020603050405020304" pitchFamily="18" charset="0"/>
                        </a:rPr>
                        <a:t>tầng</a:t>
                      </a:r>
                      <a:r>
                        <a:rPr lang="en-US" baseline="0" dirty="0" smtClean="0">
                          <a:latin typeface="Times New Roman" panose="02020603050405020304" pitchFamily="18" charset="0"/>
                          <a:cs typeface="Times New Roman" panose="02020603050405020304" pitchFamily="18" charset="0"/>
                        </a:rPr>
                        <a:t> </a:t>
                      </a:r>
                      <a:r>
                        <a:rPr lang="en-US" baseline="0" dirty="0" err="1" smtClean="0">
                          <a:latin typeface="Times New Roman" panose="02020603050405020304" pitchFamily="18" charset="0"/>
                          <a:cs typeface="Times New Roman" panose="02020603050405020304" pitchFamily="18" charset="0"/>
                        </a:rPr>
                        <a:t>cánh</a:t>
                      </a:r>
                      <a:r>
                        <a:rPr lang="en-US" baseline="0" dirty="0" smtClean="0">
                          <a:latin typeface="Times New Roman" panose="02020603050405020304" pitchFamily="18" charset="0"/>
                          <a:cs typeface="Times New Roman" panose="02020603050405020304" pitchFamily="18" charset="0"/>
                        </a:rPr>
                        <a:t> (biplane)</a:t>
                      </a:r>
                      <a:endParaRPr lang="en-US" dirty="0">
                        <a:latin typeface="Times New Roman" panose="02020603050405020304" pitchFamily="18" charset="0"/>
                        <a:cs typeface="Times New Roman" panose="02020603050405020304" pitchFamily="18" charset="0"/>
                      </a:endParaRPr>
                    </a:p>
                  </a:txBody>
                  <a:tcPr/>
                </a:tc>
                <a:extLst>
                  <a:ext uri="{0D108BD9-81ED-4DB2-BD59-A6C34878D82A}">
                    <a16:rowId xmlns:a16="http://schemas.microsoft.com/office/drawing/2014/main" val="10005"/>
                  </a:ext>
                </a:extLst>
              </a:tr>
              <a:tr h="370840">
                <a:tc>
                  <a:txBody>
                    <a:bodyPr/>
                    <a:lstStyle/>
                    <a:p>
                      <a:r>
                        <a:rPr lang="en-US" dirty="0" smtClean="0">
                          <a:latin typeface="Times New Roman" panose="02020603050405020304" pitchFamily="18" charset="0"/>
                          <a:cs typeface="Times New Roman" panose="02020603050405020304" pitchFamily="18" charset="0"/>
                        </a:rPr>
                        <a:t>Theo </a:t>
                      </a:r>
                      <a:r>
                        <a:rPr lang="en-US" dirty="0" err="1" smtClean="0">
                          <a:latin typeface="Times New Roman" panose="02020603050405020304" pitchFamily="18" charset="0"/>
                          <a:cs typeface="Times New Roman" panose="02020603050405020304" pitchFamily="18" charset="0"/>
                        </a:rPr>
                        <a:t>tốc</a:t>
                      </a:r>
                      <a:r>
                        <a:rPr lang="en-US" baseline="0" dirty="0" smtClean="0">
                          <a:latin typeface="Times New Roman" panose="02020603050405020304" pitchFamily="18" charset="0"/>
                          <a:cs typeface="Times New Roman" panose="02020603050405020304" pitchFamily="18" charset="0"/>
                        </a:rPr>
                        <a:t> </a:t>
                      </a:r>
                      <a:r>
                        <a:rPr lang="en-US" baseline="0" dirty="0" err="1" smtClean="0">
                          <a:latin typeface="Times New Roman" panose="02020603050405020304" pitchFamily="18" charset="0"/>
                          <a:cs typeface="Times New Roman" panose="02020603050405020304" pitchFamily="18" charset="0"/>
                        </a:rPr>
                        <a:t>độ</a:t>
                      </a:r>
                      <a:r>
                        <a:rPr lang="en-US" baseline="0" dirty="0" smtClean="0">
                          <a:latin typeface="Times New Roman" panose="02020603050405020304" pitchFamily="18" charset="0"/>
                          <a:cs typeface="Times New Roman" panose="02020603050405020304" pitchFamily="18" charset="0"/>
                        </a:rPr>
                        <a:t> bay</a:t>
                      </a:r>
                      <a:endParaRPr lang="en-US" dirty="0">
                        <a:latin typeface="Times New Roman" panose="02020603050405020304" pitchFamily="18" charset="0"/>
                        <a:cs typeface="Times New Roman" panose="02020603050405020304" pitchFamily="18" charset="0"/>
                      </a:endParaRPr>
                    </a:p>
                  </a:txBody>
                  <a:tcPr/>
                </a:tc>
                <a:tc>
                  <a:txBody>
                    <a:bodyPr/>
                    <a:lstStyle/>
                    <a:p>
                      <a:r>
                        <a:rPr lang="en-US" dirty="0" err="1" smtClean="0">
                          <a:latin typeface="Times New Roman" panose="02020603050405020304" pitchFamily="18" charset="0"/>
                          <a:cs typeface="Times New Roman" panose="02020603050405020304" pitchFamily="18" charset="0"/>
                        </a:rPr>
                        <a:t>Máy</a:t>
                      </a:r>
                      <a:r>
                        <a:rPr lang="en-US" baseline="0" dirty="0" smtClean="0">
                          <a:latin typeface="Times New Roman" panose="02020603050405020304" pitchFamily="18" charset="0"/>
                          <a:cs typeface="Times New Roman" panose="02020603050405020304" pitchFamily="18" charset="0"/>
                        </a:rPr>
                        <a:t> bay </a:t>
                      </a:r>
                      <a:r>
                        <a:rPr lang="en-US" baseline="0" dirty="0" err="1" smtClean="0">
                          <a:latin typeface="Times New Roman" panose="02020603050405020304" pitchFamily="18" charset="0"/>
                          <a:cs typeface="Times New Roman" panose="02020603050405020304" pitchFamily="18" charset="0"/>
                        </a:rPr>
                        <a:t>dưới</a:t>
                      </a:r>
                      <a:r>
                        <a:rPr lang="en-US" baseline="0" dirty="0" smtClean="0">
                          <a:latin typeface="Times New Roman" panose="02020603050405020304" pitchFamily="18" charset="0"/>
                          <a:cs typeface="Times New Roman" panose="02020603050405020304" pitchFamily="18" charset="0"/>
                        </a:rPr>
                        <a:t> </a:t>
                      </a:r>
                      <a:r>
                        <a:rPr lang="en-US" baseline="0" dirty="0" err="1" smtClean="0">
                          <a:latin typeface="Times New Roman" panose="02020603050405020304" pitchFamily="18" charset="0"/>
                          <a:cs typeface="Times New Roman" panose="02020603050405020304" pitchFamily="18" charset="0"/>
                        </a:rPr>
                        <a:t>âm</a:t>
                      </a:r>
                      <a:r>
                        <a:rPr lang="en-US" baseline="0" dirty="0" smtClean="0">
                          <a:latin typeface="Times New Roman" panose="02020603050405020304" pitchFamily="18" charset="0"/>
                          <a:cs typeface="Times New Roman" panose="02020603050405020304" pitchFamily="18" charset="0"/>
                        </a:rPr>
                        <a:t> </a:t>
                      </a:r>
                      <a:r>
                        <a:rPr lang="en-US" baseline="0" dirty="0" err="1" smtClean="0">
                          <a:latin typeface="Times New Roman" panose="02020603050405020304" pitchFamily="18" charset="0"/>
                          <a:cs typeface="Times New Roman" panose="02020603050405020304" pitchFamily="18" charset="0"/>
                        </a:rPr>
                        <a:t>thanh</a:t>
                      </a:r>
                      <a:r>
                        <a:rPr lang="en-US" baseline="0" dirty="0" smtClean="0">
                          <a:latin typeface="Times New Roman" panose="02020603050405020304" pitchFamily="18" charset="0"/>
                          <a:cs typeface="Times New Roman" panose="02020603050405020304" pitchFamily="18" charset="0"/>
                        </a:rPr>
                        <a:t>, </a:t>
                      </a:r>
                      <a:r>
                        <a:rPr lang="en-US" baseline="0" dirty="0" err="1" smtClean="0">
                          <a:latin typeface="Times New Roman" panose="02020603050405020304" pitchFamily="18" charset="0"/>
                          <a:cs typeface="Times New Roman" panose="02020603050405020304" pitchFamily="18" charset="0"/>
                        </a:rPr>
                        <a:t>máy</a:t>
                      </a:r>
                      <a:r>
                        <a:rPr lang="en-US" baseline="0" dirty="0" smtClean="0">
                          <a:latin typeface="Times New Roman" panose="02020603050405020304" pitchFamily="18" charset="0"/>
                          <a:cs typeface="Times New Roman" panose="02020603050405020304" pitchFamily="18" charset="0"/>
                        </a:rPr>
                        <a:t> bay </a:t>
                      </a:r>
                      <a:r>
                        <a:rPr lang="en-US" baseline="0" dirty="0" err="1" smtClean="0">
                          <a:latin typeface="Times New Roman" panose="02020603050405020304" pitchFamily="18" charset="0"/>
                          <a:cs typeface="Times New Roman" panose="02020603050405020304" pitchFamily="18" charset="0"/>
                        </a:rPr>
                        <a:t>siêu</a:t>
                      </a:r>
                      <a:r>
                        <a:rPr lang="en-US" baseline="0" dirty="0" smtClean="0">
                          <a:latin typeface="Times New Roman" panose="02020603050405020304" pitchFamily="18" charset="0"/>
                          <a:cs typeface="Times New Roman" panose="02020603050405020304" pitchFamily="18" charset="0"/>
                        </a:rPr>
                        <a:t> </a:t>
                      </a:r>
                      <a:r>
                        <a:rPr lang="en-US" baseline="0" dirty="0" err="1" smtClean="0">
                          <a:latin typeface="Times New Roman" panose="02020603050405020304" pitchFamily="18" charset="0"/>
                          <a:cs typeface="Times New Roman" panose="02020603050405020304" pitchFamily="18" charset="0"/>
                        </a:rPr>
                        <a:t>âm</a:t>
                      </a:r>
                      <a:r>
                        <a:rPr lang="en-US" baseline="0" dirty="0" smtClean="0">
                          <a:latin typeface="Times New Roman" panose="02020603050405020304" pitchFamily="18" charset="0"/>
                          <a:cs typeface="Times New Roman" panose="02020603050405020304" pitchFamily="18" charset="0"/>
                        </a:rPr>
                        <a:t> </a:t>
                      </a:r>
                      <a:r>
                        <a:rPr lang="en-US" baseline="0" dirty="0" err="1" smtClean="0">
                          <a:latin typeface="Times New Roman" panose="02020603050405020304" pitchFamily="18" charset="0"/>
                          <a:cs typeface="Times New Roman" panose="02020603050405020304" pitchFamily="18" charset="0"/>
                        </a:rPr>
                        <a:t>thanh</a:t>
                      </a:r>
                      <a:endParaRPr lang="en-US" dirty="0">
                        <a:latin typeface="Times New Roman" panose="02020603050405020304" pitchFamily="18" charset="0"/>
                        <a:cs typeface="Times New Roman" panose="02020603050405020304" pitchFamily="18" charset="0"/>
                      </a:endParaRPr>
                    </a:p>
                  </a:txBody>
                  <a:tcPr/>
                </a:tc>
                <a:extLst>
                  <a:ext uri="{0D108BD9-81ED-4DB2-BD59-A6C34878D82A}">
                    <a16:rowId xmlns:a16="http://schemas.microsoft.com/office/drawing/2014/main" val="10006"/>
                  </a:ext>
                </a:extLst>
              </a:tr>
              <a:tr h="370840">
                <a:tc>
                  <a:txBody>
                    <a:bodyPr/>
                    <a:lstStyle/>
                    <a:p>
                      <a:r>
                        <a:rPr lang="en-US" dirty="0" smtClean="0">
                          <a:latin typeface="Times New Roman" panose="02020603050405020304" pitchFamily="18" charset="0"/>
                          <a:cs typeface="Times New Roman" panose="02020603050405020304" pitchFamily="18" charset="0"/>
                        </a:rPr>
                        <a:t>Theo </a:t>
                      </a:r>
                      <a:r>
                        <a:rPr lang="en-US" dirty="0" err="1" smtClean="0">
                          <a:latin typeface="Times New Roman" panose="02020603050405020304" pitchFamily="18" charset="0"/>
                          <a:cs typeface="Times New Roman" panose="02020603050405020304" pitchFamily="18" charset="0"/>
                        </a:rPr>
                        <a:t>thân</a:t>
                      </a:r>
                      <a:r>
                        <a:rPr lang="en-US" baseline="0" dirty="0" smtClean="0">
                          <a:latin typeface="Times New Roman" panose="02020603050405020304" pitchFamily="18" charset="0"/>
                          <a:cs typeface="Times New Roman" panose="02020603050405020304" pitchFamily="18" charset="0"/>
                        </a:rPr>
                        <a:t> </a:t>
                      </a:r>
                      <a:r>
                        <a:rPr lang="en-US" baseline="0" dirty="0" err="1" smtClean="0">
                          <a:latin typeface="Times New Roman" panose="02020603050405020304" pitchFamily="18" charset="0"/>
                          <a:cs typeface="Times New Roman" panose="02020603050405020304" pitchFamily="18" charset="0"/>
                        </a:rPr>
                        <a:t>máy</a:t>
                      </a:r>
                      <a:r>
                        <a:rPr lang="en-US" baseline="0" dirty="0" smtClean="0">
                          <a:latin typeface="Times New Roman" panose="02020603050405020304" pitchFamily="18" charset="0"/>
                          <a:cs typeface="Times New Roman" panose="02020603050405020304" pitchFamily="18" charset="0"/>
                        </a:rPr>
                        <a:t> bay</a:t>
                      </a:r>
                      <a:endParaRPr lang="en-US" dirty="0">
                        <a:latin typeface="Times New Roman" panose="02020603050405020304" pitchFamily="18" charset="0"/>
                        <a:cs typeface="Times New Roman" panose="02020603050405020304" pitchFamily="18" charset="0"/>
                      </a:endParaRPr>
                    </a:p>
                  </a:txBody>
                  <a:tcPr/>
                </a:tc>
                <a:tc>
                  <a:txBody>
                    <a:bodyPr/>
                    <a:lstStyle/>
                    <a:p>
                      <a:r>
                        <a:rPr lang="en-US" dirty="0" err="1" smtClean="0">
                          <a:latin typeface="Times New Roman" panose="02020603050405020304" pitchFamily="18" charset="0"/>
                          <a:cs typeface="Times New Roman" panose="02020603050405020304" pitchFamily="18" charset="0"/>
                        </a:rPr>
                        <a:t>Máy</a:t>
                      </a:r>
                      <a:r>
                        <a:rPr lang="en-US" baseline="0" dirty="0" smtClean="0">
                          <a:latin typeface="Times New Roman" panose="02020603050405020304" pitchFamily="18" charset="0"/>
                          <a:cs typeface="Times New Roman" panose="02020603050405020304" pitchFamily="18" charset="0"/>
                        </a:rPr>
                        <a:t> bay </a:t>
                      </a:r>
                      <a:r>
                        <a:rPr lang="en-US" baseline="0" dirty="0" err="1" smtClean="0">
                          <a:latin typeface="Times New Roman" panose="02020603050405020304" pitchFamily="18" charset="0"/>
                          <a:cs typeface="Times New Roman" panose="02020603050405020304" pitchFamily="18" charset="0"/>
                        </a:rPr>
                        <a:t>một</a:t>
                      </a:r>
                      <a:r>
                        <a:rPr lang="en-US" baseline="0" dirty="0" smtClean="0">
                          <a:latin typeface="Times New Roman" panose="02020603050405020304" pitchFamily="18" charset="0"/>
                          <a:cs typeface="Times New Roman" panose="02020603050405020304" pitchFamily="18" charset="0"/>
                        </a:rPr>
                        <a:t> </a:t>
                      </a:r>
                      <a:r>
                        <a:rPr lang="en-US" baseline="0" dirty="0" err="1" smtClean="0">
                          <a:latin typeface="Times New Roman" panose="02020603050405020304" pitchFamily="18" charset="0"/>
                          <a:cs typeface="Times New Roman" panose="02020603050405020304" pitchFamily="18" charset="0"/>
                        </a:rPr>
                        <a:t>thân</a:t>
                      </a:r>
                      <a:r>
                        <a:rPr lang="en-US" baseline="0" dirty="0" smtClean="0">
                          <a:latin typeface="Times New Roman" panose="02020603050405020304" pitchFamily="18" charset="0"/>
                          <a:cs typeface="Times New Roman" panose="02020603050405020304" pitchFamily="18" charset="0"/>
                        </a:rPr>
                        <a:t>, </a:t>
                      </a:r>
                      <a:r>
                        <a:rPr lang="en-US" baseline="0" dirty="0" err="1" smtClean="0">
                          <a:latin typeface="Times New Roman" panose="02020603050405020304" pitchFamily="18" charset="0"/>
                          <a:cs typeface="Times New Roman" panose="02020603050405020304" pitchFamily="18" charset="0"/>
                        </a:rPr>
                        <a:t>máy</a:t>
                      </a:r>
                      <a:r>
                        <a:rPr lang="en-US" baseline="0" dirty="0" smtClean="0">
                          <a:latin typeface="Times New Roman" panose="02020603050405020304" pitchFamily="18" charset="0"/>
                          <a:cs typeface="Times New Roman" panose="02020603050405020304" pitchFamily="18" charset="0"/>
                        </a:rPr>
                        <a:t> bay 2 </a:t>
                      </a:r>
                      <a:r>
                        <a:rPr lang="en-US" baseline="0" dirty="0" err="1" smtClean="0">
                          <a:latin typeface="Times New Roman" panose="02020603050405020304" pitchFamily="18" charset="0"/>
                          <a:cs typeface="Times New Roman" panose="02020603050405020304" pitchFamily="18" charset="0"/>
                        </a:rPr>
                        <a:t>thân</a:t>
                      </a:r>
                      <a:endParaRPr lang="en-US" dirty="0">
                        <a:latin typeface="Times New Roman" panose="02020603050405020304" pitchFamily="18" charset="0"/>
                        <a:cs typeface="Times New Roman" panose="02020603050405020304" pitchFamily="18" charset="0"/>
                      </a:endParaRPr>
                    </a:p>
                  </a:txBody>
                  <a:tcPr/>
                </a:tc>
                <a:extLst>
                  <a:ext uri="{0D108BD9-81ED-4DB2-BD59-A6C34878D82A}">
                    <a16:rowId xmlns:a16="http://schemas.microsoft.com/office/drawing/2014/main" val="10007"/>
                  </a:ext>
                </a:extLst>
              </a:tr>
            </a:tbl>
          </a:graphicData>
        </a:graphic>
      </p:graphicFrame>
      <p:pic>
        <p:nvPicPr>
          <p:cNvPr id="3074" name="Picture 2"/>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76200" y="4495800"/>
            <a:ext cx="3766962" cy="2166631"/>
          </a:xfrm>
          <a:prstGeom prst="rect">
            <a:avLst/>
          </a:prstGeom>
          <a:ln>
            <a:noFill/>
          </a:ln>
          <a:effectLst>
            <a:softEdge rad="112500"/>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pic>
        <p:nvPicPr>
          <p:cNvPr id="3075" name="Picture 3"/>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3428862" y="4300682"/>
            <a:ext cx="3111775" cy="2070745"/>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sp>
        <p:nvSpPr>
          <p:cNvPr id="3" name="AutoShape 5" descr="https://encrypted-tbn2.gstatic.com/images?q=tbn:ANd9GcQXi60_yDRlm4BtVLWvxuEIDNCcgyrsdPeCDHlGmPGtP1K3iDf5"/>
          <p:cNvSpPr>
            <a:spLocks noChangeAspect="1" noChangeArrowheads="1"/>
          </p:cNvSpPr>
          <p:nvPr/>
        </p:nvSpPr>
        <p:spPr bwMode="auto">
          <a:xfrm>
            <a:off x="155575" y="-685800"/>
            <a:ext cx="4829175" cy="1428750"/>
          </a:xfrm>
          <a:prstGeom prst="rect">
            <a:avLst/>
          </a:prstGeom>
          <a:noFill/>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en-US"/>
          </a:p>
        </p:txBody>
      </p:sp>
      <p:pic>
        <p:nvPicPr>
          <p:cNvPr id="3078" name="Picture 6"/>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6633024" y="4300682"/>
            <a:ext cx="2495736" cy="2188753"/>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sp>
        <p:nvSpPr>
          <p:cNvPr id="5" name="Rectangle 4"/>
          <p:cNvSpPr/>
          <p:nvPr/>
        </p:nvSpPr>
        <p:spPr>
          <a:xfrm>
            <a:off x="-68580" y="46997"/>
            <a:ext cx="9128760" cy="661207"/>
          </a:xfrm>
          <a:prstGeom prst="rect">
            <a:avLst/>
          </a:prstGeom>
        </p:spPr>
        <p:txBody>
          <a:bodyPr wrap="square">
            <a:spAutoFit/>
          </a:bodyPr>
          <a:lstStyle/>
          <a:p>
            <a:pPr algn="just">
              <a:lnSpc>
                <a:spcPct val="150000"/>
              </a:lnSpc>
            </a:pPr>
            <a:r>
              <a:rPr lang="vi-VN" sz="2800" b="1" cap="all" dirty="0">
                <a:solidFill>
                  <a:srgbClr val="FF0000"/>
                </a:solidFill>
                <a:latin typeface="Times New Roman" panose="02020603050405020304" pitchFamily="18" charset="0"/>
                <a:ea typeface="Times New Roman" panose="02020603050405020304" pitchFamily="18" charset="0"/>
                <a:cs typeface="Times New Roman" panose="02020603050405020304" pitchFamily="18" charset="0"/>
              </a:rPr>
              <a:t>2.2. VẬN TẢI HÀNG HÓA ĐƯỜNG HÀNG KHÔNG	</a:t>
            </a:r>
            <a:endParaRPr lang="en-US" sz="2800" b="1" cap="all" dirty="0">
              <a:solidFill>
                <a:srgbClr val="FF0000"/>
              </a:solidFill>
              <a:latin typeface="Times New Roman" panose="02020603050405020304" pitchFamily="18" charset="0"/>
              <a:ea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1336261441"/>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6" presetClass="entr" presetSubtype="21" fill="hold" nodeType="clickEffect">
                                  <p:stCondLst>
                                    <p:cond delay="0"/>
                                  </p:stCondLst>
                                  <p:childTnLst>
                                    <p:set>
                                      <p:cBhvr>
                                        <p:cTn id="6" dur="1" fill="hold">
                                          <p:stCondLst>
                                            <p:cond delay="0"/>
                                          </p:stCondLst>
                                        </p:cTn>
                                        <p:tgtEl>
                                          <p:spTgt spid="3074"/>
                                        </p:tgtEl>
                                        <p:attrNameLst>
                                          <p:attrName>style.visibility</p:attrName>
                                        </p:attrNameLst>
                                      </p:cBhvr>
                                      <p:to>
                                        <p:strVal val="visible"/>
                                      </p:to>
                                    </p:set>
                                    <p:animEffect transition="in" filter="barn(inVertical)">
                                      <p:cBhvr>
                                        <p:cTn id="7" dur="500"/>
                                        <p:tgtEl>
                                          <p:spTgt spid="3074"/>
                                        </p:tgtEl>
                                      </p:cBhvr>
                                    </p:animEffect>
                                  </p:childTnLst>
                                </p:cTn>
                              </p:par>
                            </p:childTnLst>
                          </p:cTn>
                        </p:par>
                      </p:childTnLst>
                    </p:cTn>
                  </p:par>
                  <p:par>
                    <p:cTn id="8" fill="hold">
                      <p:stCondLst>
                        <p:cond delay="indefinite"/>
                      </p:stCondLst>
                      <p:childTnLst>
                        <p:par>
                          <p:cTn id="9" fill="hold">
                            <p:stCondLst>
                              <p:cond delay="0"/>
                            </p:stCondLst>
                            <p:childTnLst>
                              <p:par>
                                <p:cTn id="10" presetID="22" presetClass="entr" presetSubtype="4" fill="hold" nodeType="clickEffect">
                                  <p:stCondLst>
                                    <p:cond delay="0"/>
                                  </p:stCondLst>
                                  <p:childTnLst>
                                    <p:set>
                                      <p:cBhvr>
                                        <p:cTn id="11" dur="1" fill="hold">
                                          <p:stCondLst>
                                            <p:cond delay="0"/>
                                          </p:stCondLst>
                                        </p:cTn>
                                        <p:tgtEl>
                                          <p:spTgt spid="3075"/>
                                        </p:tgtEl>
                                        <p:attrNameLst>
                                          <p:attrName>style.visibility</p:attrName>
                                        </p:attrNameLst>
                                      </p:cBhvr>
                                      <p:to>
                                        <p:strVal val="visible"/>
                                      </p:to>
                                    </p:set>
                                    <p:animEffect transition="in" filter="wipe(down)">
                                      <p:cBhvr>
                                        <p:cTn id="12" dur="500"/>
                                        <p:tgtEl>
                                          <p:spTgt spid="3075"/>
                                        </p:tgtEl>
                                      </p:cBhvr>
                                    </p:animEffect>
                                  </p:childTnLst>
                                </p:cTn>
                              </p:par>
                            </p:childTnLst>
                          </p:cTn>
                        </p:par>
                      </p:childTnLst>
                    </p:cTn>
                  </p:par>
                  <p:par>
                    <p:cTn id="13" fill="hold">
                      <p:stCondLst>
                        <p:cond delay="indefinite"/>
                      </p:stCondLst>
                      <p:childTnLst>
                        <p:par>
                          <p:cTn id="14" fill="hold">
                            <p:stCondLst>
                              <p:cond delay="0"/>
                            </p:stCondLst>
                            <p:childTnLst>
                              <p:par>
                                <p:cTn id="15" presetID="6" presetClass="entr" presetSubtype="16" fill="hold" nodeType="clickEffect">
                                  <p:stCondLst>
                                    <p:cond delay="0"/>
                                  </p:stCondLst>
                                  <p:childTnLst>
                                    <p:set>
                                      <p:cBhvr>
                                        <p:cTn id="16" dur="1" fill="hold">
                                          <p:stCondLst>
                                            <p:cond delay="0"/>
                                          </p:stCondLst>
                                        </p:cTn>
                                        <p:tgtEl>
                                          <p:spTgt spid="3078"/>
                                        </p:tgtEl>
                                        <p:attrNameLst>
                                          <p:attrName>style.visibility</p:attrName>
                                        </p:attrNameLst>
                                      </p:cBhvr>
                                      <p:to>
                                        <p:strVal val="visible"/>
                                      </p:to>
                                    </p:set>
                                    <p:animEffect transition="in" filter="circle(in)">
                                      <p:cBhvr>
                                        <p:cTn id="17" dur="2000"/>
                                        <p:tgtEl>
                                          <p:spTgt spid="3078"/>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p:cNvSpPr/>
          <p:nvPr/>
        </p:nvSpPr>
        <p:spPr>
          <a:xfrm>
            <a:off x="-3810" y="457200"/>
            <a:ext cx="9060180" cy="4985980"/>
          </a:xfrm>
          <a:prstGeom prst="rect">
            <a:avLst/>
          </a:prstGeom>
        </p:spPr>
        <p:txBody>
          <a:bodyPr wrap="square">
            <a:spAutoFit/>
          </a:bodyPr>
          <a:lstStyle/>
          <a:p>
            <a:pPr marL="342900" indent="-342900" algn="just">
              <a:spcBef>
                <a:spcPts val="600"/>
              </a:spcBef>
              <a:buFont typeface="Wingdings" panose="05000000000000000000" pitchFamily="2" charset="2"/>
              <a:buChar char="v"/>
            </a:pPr>
            <a:r>
              <a:rPr lang="en-US" sz="2400" dirty="0" err="1" smtClean="0">
                <a:latin typeface="Times New Roman" panose="02020603050405020304" pitchFamily="18" charset="0"/>
                <a:cs typeface="Times New Roman" panose="02020603050405020304" pitchFamily="18" charset="0"/>
              </a:rPr>
              <a:t>Là</a:t>
            </a:r>
            <a:r>
              <a:rPr lang="en-US" sz="2400" dirty="0" smtClean="0">
                <a:latin typeface="Times New Roman" panose="02020603050405020304" pitchFamily="18" charset="0"/>
                <a:cs typeface="Times New Roman" panose="02020603050405020304" pitchFamily="18" charset="0"/>
              </a:rPr>
              <a:t> </a:t>
            </a:r>
            <a:r>
              <a:rPr lang="en-US" sz="2400" dirty="0" err="1" smtClean="0">
                <a:latin typeface="Times New Roman" panose="02020603050405020304" pitchFamily="18" charset="0"/>
                <a:cs typeface="Times New Roman" panose="02020603050405020304" pitchFamily="18" charset="0"/>
              </a:rPr>
              <a:t>phương</a:t>
            </a:r>
            <a:r>
              <a:rPr lang="en-US" sz="2400" dirty="0" smtClean="0">
                <a:latin typeface="Times New Roman" panose="02020603050405020304" pitchFamily="18" charset="0"/>
                <a:cs typeface="Times New Roman" panose="02020603050405020304" pitchFamily="18" charset="0"/>
              </a:rPr>
              <a:t> </a:t>
            </a:r>
            <a:r>
              <a:rPr lang="en-US" sz="2400" dirty="0" err="1" smtClean="0">
                <a:latin typeface="Times New Roman" panose="02020603050405020304" pitchFamily="18" charset="0"/>
                <a:cs typeface="Times New Roman" panose="02020603050405020304" pitchFamily="18" charset="0"/>
              </a:rPr>
              <a:t>thức</a:t>
            </a:r>
            <a:r>
              <a:rPr lang="en-US" sz="2400" dirty="0" smtClean="0">
                <a:latin typeface="Times New Roman" panose="02020603050405020304" pitchFamily="18" charset="0"/>
                <a:cs typeface="Times New Roman" panose="02020603050405020304" pitchFamily="18" charset="0"/>
              </a:rPr>
              <a:t> </a:t>
            </a:r>
            <a:r>
              <a:rPr lang="en-US" sz="2400" dirty="0" err="1" smtClean="0">
                <a:latin typeface="Times New Roman" panose="02020603050405020304" pitchFamily="18" charset="0"/>
                <a:cs typeface="Times New Roman" panose="02020603050405020304" pitchFamily="18" charset="0"/>
              </a:rPr>
              <a:t>vận</a:t>
            </a:r>
            <a:r>
              <a:rPr lang="en-US" sz="2400" dirty="0" smtClean="0">
                <a:latin typeface="Times New Roman" panose="02020603050405020304" pitchFamily="18" charset="0"/>
                <a:cs typeface="Times New Roman" panose="02020603050405020304" pitchFamily="18" charset="0"/>
              </a:rPr>
              <a:t> </a:t>
            </a:r>
            <a:r>
              <a:rPr lang="en-US" sz="2400" dirty="0" err="1" smtClean="0">
                <a:latin typeface="Times New Roman" panose="02020603050405020304" pitchFamily="18" charset="0"/>
                <a:cs typeface="Times New Roman" panose="02020603050405020304" pitchFamily="18" charset="0"/>
              </a:rPr>
              <a:t>tải</a:t>
            </a:r>
            <a:r>
              <a:rPr lang="en-US" sz="2400" dirty="0" smtClean="0">
                <a:latin typeface="Times New Roman" panose="02020603050405020304" pitchFamily="18" charset="0"/>
                <a:cs typeface="Times New Roman" panose="02020603050405020304" pitchFamily="18" charset="0"/>
              </a:rPr>
              <a:t> an </a:t>
            </a:r>
            <a:r>
              <a:rPr lang="en-US" sz="2400" dirty="0" err="1" smtClean="0">
                <a:latin typeface="Times New Roman" panose="02020603050405020304" pitchFamily="18" charset="0"/>
                <a:cs typeface="Times New Roman" panose="02020603050405020304" pitchFamily="18" charset="0"/>
              </a:rPr>
              <a:t>toàn</a:t>
            </a:r>
            <a:r>
              <a:rPr lang="en-US" sz="2400" dirty="0" smtClean="0">
                <a:latin typeface="Times New Roman" panose="02020603050405020304" pitchFamily="18" charset="0"/>
                <a:cs typeface="Times New Roman" panose="02020603050405020304" pitchFamily="18" charset="0"/>
              </a:rPr>
              <a:t> </a:t>
            </a:r>
            <a:r>
              <a:rPr lang="en-US" sz="2400" dirty="0" err="1" smtClean="0">
                <a:latin typeface="Times New Roman" panose="02020603050405020304" pitchFamily="18" charset="0"/>
                <a:cs typeface="Times New Roman" panose="02020603050405020304" pitchFamily="18" charset="0"/>
              </a:rPr>
              <a:t>nhất</a:t>
            </a:r>
            <a:r>
              <a:rPr lang="en-US" sz="2400" dirty="0" smtClean="0">
                <a:latin typeface="Times New Roman" panose="02020603050405020304" pitchFamily="18" charset="0"/>
                <a:cs typeface="Times New Roman" panose="02020603050405020304" pitchFamily="18" charset="0"/>
              </a:rPr>
              <a:t> so </a:t>
            </a:r>
            <a:r>
              <a:rPr lang="en-US" sz="2400" dirty="0" err="1" smtClean="0">
                <a:latin typeface="Times New Roman" panose="02020603050405020304" pitchFamily="18" charset="0"/>
                <a:cs typeface="Times New Roman" panose="02020603050405020304" pitchFamily="18" charset="0"/>
              </a:rPr>
              <a:t>với</a:t>
            </a:r>
            <a:r>
              <a:rPr lang="en-US" sz="2400" dirty="0" smtClean="0">
                <a:latin typeface="Times New Roman" panose="02020603050405020304" pitchFamily="18" charset="0"/>
                <a:cs typeface="Times New Roman" panose="02020603050405020304" pitchFamily="18" charset="0"/>
              </a:rPr>
              <a:t> </a:t>
            </a:r>
            <a:r>
              <a:rPr lang="en-US" sz="2400" dirty="0" err="1" smtClean="0">
                <a:latin typeface="Times New Roman" panose="02020603050405020304" pitchFamily="18" charset="0"/>
                <a:cs typeface="Times New Roman" panose="02020603050405020304" pitchFamily="18" charset="0"/>
              </a:rPr>
              <a:t>các</a:t>
            </a:r>
            <a:r>
              <a:rPr lang="en-US" sz="2400" dirty="0" smtClean="0">
                <a:latin typeface="Times New Roman" panose="02020603050405020304" pitchFamily="18" charset="0"/>
                <a:cs typeface="Times New Roman" panose="02020603050405020304" pitchFamily="18" charset="0"/>
              </a:rPr>
              <a:t> </a:t>
            </a:r>
            <a:r>
              <a:rPr lang="en-US" sz="2400" dirty="0" err="1" smtClean="0">
                <a:latin typeface="Times New Roman" panose="02020603050405020304" pitchFamily="18" charset="0"/>
                <a:cs typeface="Times New Roman" panose="02020603050405020304" pitchFamily="18" charset="0"/>
              </a:rPr>
              <a:t>phương</a:t>
            </a:r>
            <a:r>
              <a:rPr lang="en-US" sz="2400" dirty="0" smtClean="0">
                <a:latin typeface="Times New Roman" panose="02020603050405020304" pitchFamily="18" charset="0"/>
                <a:cs typeface="Times New Roman" panose="02020603050405020304" pitchFamily="18" charset="0"/>
              </a:rPr>
              <a:t> </a:t>
            </a:r>
            <a:r>
              <a:rPr lang="en-US" sz="2400" dirty="0" err="1" smtClean="0">
                <a:latin typeface="Times New Roman" panose="02020603050405020304" pitchFamily="18" charset="0"/>
                <a:cs typeface="Times New Roman" panose="02020603050405020304" pitchFamily="18" charset="0"/>
              </a:rPr>
              <a:t>thức</a:t>
            </a:r>
            <a:r>
              <a:rPr lang="en-US" sz="2400" dirty="0" smtClean="0">
                <a:latin typeface="Times New Roman" panose="02020603050405020304" pitchFamily="18" charset="0"/>
                <a:cs typeface="Times New Roman" panose="02020603050405020304" pitchFamily="18" charset="0"/>
              </a:rPr>
              <a:t> </a:t>
            </a:r>
            <a:r>
              <a:rPr lang="en-US" sz="2400" dirty="0" err="1" smtClean="0">
                <a:latin typeface="Times New Roman" panose="02020603050405020304" pitchFamily="18" charset="0"/>
                <a:cs typeface="Times New Roman" panose="02020603050405020304" pitchFamily="18" charset="0"/>
              </a:rPr>
              <a:t>vận</a:t>
            </a:r>
            <a:r>
              <a:rPr lang="en-US" sz="2400" dirty="0" smtClean="0">
                <a:latin typeface="Times New Roman" panose="02020603050405020304" pitchFamily="18" charset="0"/>
                <a:cs typeface="Times New Roman" panose="02020603050405020304" pitchFamily="18" charset="0"/>
              </a:rPr>
              <a:t> </a:t>
            </a:r>
            <a:r>
              <a:rPr lang="en-US" sz="2400" dirty="0" err="1" smtClean="0">
                <a:latin typeface="Times New Roman" panose="02020603050405020304" pitchFamily="18" charset="0"/>
                <a:cs typeface="Times New Roman" panose="02020603050405020304" pitchFamily="18" charset="0"/>
              </a:rPr>
              <a:t>tải</a:t>
            </a:r>
            <a:r>
              <a:rPr lang="en-US" sz="2400" dirty="0" smtClean="0">
                <a:latin typeface="Times New Roman" panose="02020603050405020304" pitchFamily="18" charset="0"/>
                <a:cs typeface="Times New Roman" panose="02020603050405020304" pitchFamily="18" charset="0"/>
              </a:rPr>
              <a:t> </a:t>
            </a:r>
            <a:r>
              <a:rPr lang="en-US" sz="2400" dirty="0" err="1" smtClean="0">
                <a:latin typeface="Times New Roman" panose="02020603050405020304" pitchFamily="18" charset="0"/>
                <a:cs typeface="Times New Roman" panose="02020603050405020304" pitchFamily="18" charset="0"/>
              </a:rPr>
              <a:t>khác</a:t>
            </a:r>
            <a:endParaRPr lang="en-US" sz="2400" dirty="0" smtClean="0">
              <a:latin typeface="Times New Roman" panose="02020603050405020304" pitchFamily="18" charset="0"/>
              <a:cs typeface="Times New Roman" panose="02020603050405020304" pitchFamily="18" charset="0"/>
            </a:endParaRPr>
          </a:p>
          <a:p>
            <a:pPr marL="342900" indent="-342900" algn="just">
              <a:spcBef>
                <a:spcPts val="600"/>
              </a:spcBef>
              <a:buFont typeface="Wingdings" panose="05000000000000000000" pitchFamily="2" charset="2"/>
              <a:buChar char="v"/>
            </a:pPr>
            <a:r>
              <a:rPr lang="vi-VN" sz="2400" dirty="0" smtClean="0">
                <a:latin typeface="Times New Roman" panose="02020603050405020304" pitchFamily="18" charset="0"/>
                <a:cs typeface="Times New Roman" panose="02020603050405020304" pitchFamily="18" charset="0"/>
              </a:rPr>
              <a:t>Với ưu</a:t>
            </a:r>
            <a:r>
              <a:rPr lang="en-US" sz="2400" dirty="0" smtClean="0">
                <a:latin typeface="Times New Roman" panose="02020603050405020304" pitchFamily="18" charset="0"/>
                <a:cs typeface="Times New Roman" panose="02020603050405020304" pitchFamily="18" charset="0"/>
              </a:rPr>
              <a:t> </a:t>
            </a:r>
            <a:r>
              <a:rPr lang="vi-VN" sz="2400" dirty="0">
                <a:latin typeface="Times New Roman" panose="02020603050405020304" pitchFamily="18" charset="0"/>
                <a:cs typeface="Times New Roman" panose="02020603050405020304" pitchFamily="18" charset="0"/>
              </a:rPr>
              <a:t>thế vượt trội về vận tải tốc độ </a:t>
            </a:r>
            <a:r>
              <a:rPr lang="vi-VN" sz="2400" dirty="0" smtClean="0">
                <a:latin typeface="Times New Roman" panose="02020603050405020304" pitchFamily="18" charset="0"/>
                <a:cs typeface="Times New Roman" panose="02020603050405020304" pitchFamily="18" charset="0"/>
              </a:rPr>
              <a:t>cao</a:t>
            </a:r>
            <a:r>
              <a:rPr lang="en-US" sz="2400" dirty="0" smtClean="0">
                <a:latin typeface="Times New Roman" panose="02020603050405020304" pitchFamily="18" charset="0"/>
                <a:cs typeface="Times New Roman" panose="02020603050405020304" pitchFamily="18" charset="0"/>
              </a:rPr>
              <a:t>;</a:t>
            </a:r>
          </a:p>
          <a:p>
            <a:pPr marL="342900" indent="-342900" algn="just">
              <a:spcBef>
                <a:spcPts val="600"/>
              </a:spcBef>
              <a:buFont typeface="Wingdings" panose="05000000000000000000" pitchFamily="2" charset="2"/>
              <a:buChar char="v"/>
            </a:pPr>
            <a:r>
              <a:rPr lang="vi-VN" sz="2400" dirty="0" smtClean="0">
                <a:latin typeface="Times New Roman" panose="02020603050405020304" pitchFamily="18" charset="0"/>
                <a:cs typeface="Times New Roman" panose="02020603050405020304" pitchFamily="18" charset="0"/>
              </a:rPr>
              <a:t>Các </a:t>
            </a:r>
            <a:r>
              <a:rPr lang="vi-VN" sz="2400" dirty="0">
                <a:latin typeface="Times New Roman" panose="02020603050405020304" pitchFamily="18" charset="0"/>
                <a:cs typeface="Times New Roman" panose="02020603050405020304" pitchFamily="18" charset="0"/>
              </a:rPr>
              <a:t>máy bay </a:t>
            </a:r>
            <a:r>
              <a:rPr lang="vi-VN" sz="2400" dirty="0" smtClean="0">
                <a:latin typeface="Times New Roman" panose="02020603050405020304" pitchFamily="18" charset="0"/>
                <a:cs typeface="Times New Roman" panose="02020603050405020304" pitchFamily="18" charset="0"/>
              </a:rPr>
              <a:t>được</a:t>
            </a:r>
            <a:r>
              <a:rPr lang="en-US" sz="2400" dirty="0" smtClean="0">
                <a:latin typeface="Times New Roman" panose="02020603050405020304" pitchFamily="18" charset="0"/>
                <a:cs typeface="Times New Roman" panose="02020603050405020304" pitchFamily="18" charset="0"/>
              </a:rPr>
              <a:t> </a:t>
            </a:r>
            <a:r>
              <a:rPr lang="vi-VN" sz="2400" dirty="0" smtClean="0">
                <a:latin typeface="Times New Roman" panose="02020603050405020304" pitchFamily="18" charset="0"/>
                <a:cs typeface="Times New Roman" panose="02020603050405020304" pitchFamily="18" charset="0"/>
              </a:rPr>
              <a:t>trang </a:t>
            </a:r>
            <a:r>
              <a:rPr lang="vi-VN" sz="2400" dirty="0">
                <a:latin typeface="Times New Roman" panose="02020603050405020304" pitchFamily="18" charset="0"/>
                <a:cs typeface="Times New Roman" panose="02020603050405020304" pitchFamily="18" charset="0"/>
              </a:rPr>
              <a:t>bị kỹ thuật tối tân, mức độ tự động hoá và tiện nghi </a:t>
            </a:r>
            <a:r>
              <a:rPr lang="vi-VN" sz="2400" dirty="0" smtClean="0">
                <a:latin typeface="Times New Roman" panose="02020603050405020304" pitchFamily="18" charset="0"/>
                <a:cs typeface="Times New Roman" panose="02020603050405020304" pitchFamily="18" charset="0"/>
              </a:rPr>
              <a:t>cao</a:t>
            </a:r>
            <a:r>
              <a:rPr lang="en-US" sz="2400" dirty="0" smtClean="0">
                <a:latin typeface="Times New Roman" panose="02020603050405020304" pitchFamily="18" charset="0"/>
                <a:cs typeface="Times New Roman" panose="02020603050405020304" pitchFamily="18" charset="0"/>
              </a:rPr>
              <a:t>;</a:t>
            </a:r>
          </a:p>
          <a:p>
            <a:pPr marL="342900" indent="-342900" algn="just">
              <a:spcBef>
                <a:spcPts val="600"/>
              </a:spcBef>
              <a:buFont typeface="Wingdings" panose="05000000000000000000" pitchFamily="2" charset="2"/>
              <a:buChar char="v"/>
            </a:pPr>
            <a:r>
              <a:rPr lang="en-US" sz="2400" dirty="0" err="1" smtClean="0">
                <a:latin typeface="Times New Roman" panose="02020603050405020304" pitchFamily="18" charset="0"/>
                <a:cs typeface="Times New Roman" panose="02020603050405020304" pitchFamily="18" charset="0"/>
              </a:rPr>
              <a:t>Thích</a:t>
            </a:r>
            <a:r>
              <a:rPr lang="en-US" sz="2400" dirty="0" smtClean="0">
                <a:latin typeface="Times New Roman" panose="02020603050405020304" pitchFamily="18" charset="0"/>
                <a:cs typeface="Times New Roman" panose="02020603050405020304" pitchFamily="18" charset="0"/>
              </a:rPr>
              <a:t> </a:t>
            </a:r>
            <a:r>
              <a:rPr lang="en-US" sz="2400" dirty="0" err="1" smtClean="0">
                <a:latin typeface="Times New Roman" panose="02020603050405020304" pitchFamily="18" charset="0"/>
                <a:cs typeface="Times New Roman" panose="02020603050405020304" pitchFamily="18" charset="0"/>
              </a:rPr>
              <a:t>hợp</a:t>
            </a:r>
            <a:r>
              <a:rPr lang="en-US" sz="2400" dirty="0" smtClean="0">
                <a:latin typeface="Times New Roman" panose="02020603050405020304" pitchFamily="18" charset="0"/>
                <a:cs typeface="Times New Roman" panose="02020603050405020304" pitchFamily="18" charset="0"/>
              </a:rPr>
              <a:t> </a:t>
            </a:r>
            <a:r>
              <a:rPr lang="en-US" sz="2400" dirty="0" err="1" smtClean="0">
                <a:latin typeface="Times New Roman" panose="02020603050405020304" pitchFamily="18" charset="0"/>
                <a:cs typeface="Times New Roman" panose="02020603050405020304" pitchFamily="18" charset="0"/>
              </a:rPr>
              <a:t>với</a:t>
            </a:r>
            <a:r>
              <a:rPr lang="en-US" sz="2400" dirty="0" smtClean="0">
                <a:latin typeface="Times New Roman" panose="02020603050405020304" pitchFamily="18" charset="0"/>
                <a:cs typeface="Times New Roman" panose="02020603050405020304" pitchFamily="18" charset="0"/>
              </a:rPr>
              <a:t> </a:t>
            </a:r>
            <a:r>
              <a:rPr lang="en-US" sz="2400" dirty="0" err="1" smtClean="0">
                <a:latin typeface="Times New Roman" panose="02020603050405020304" pitchFamily="18" charset="0"/>
                <a:cs typeface="Times New Roman" panose="02020603050405020304" pitchFamily="18" charset="0"/>
              </a:rPr>
              <a:t>lô</a:t>
            </a:r>
            <a:r>
              <a:rPr lang="en-US" sz="2400" dirty="0" smtClean="0">
                <a:latin typeface="Times New Roman" panose="02020603050405020304" pitchFamily="18" charset="0"/>
                <a:cs typeface="Times New Roman" panose="02020603050405020304" pitchFamily="18" charset="0"/>
              </a:rPr>
              <a:t> </a:t>
            </a:r>
            <a:r>
              <a:rPr lang="en-US" sz="2400" dirty="0" err="1" smtClean="0">
                <a:latin typeface="Times New Roman" panose="02020603050405020304" pitchFamily="18" charset="0"/>
                <a:cs typeface="Times New Roman" panose="02020603050405020304" pitchFamily="18" charset="0"/>
              </a:rPr>
              <a:t>hàng</a:t>
            </a:r>
            <a:r>
              <a:rPr lang="en-US" sz="2400" dirty="0" smtClean="0">
                <a:latin typeface="Times New Roman" panose="02020603050405020304" pitchFamily="18" charset="0"/>
                <a:cs typeface="Times New Roman" panose="02020603050405020304" pitchFamily="18" charset="0"/>
              </a:rPr>
              <a:t> </a:t>
            </a:r>
            <a:r>
              <a:rPr lang="en-US" sz="2400" dirty="0" err="1" smtClean="0">
                <a:latin typeface="Times New Roman" panose="02020603050405020304" pitchFamily="18" charset="0"/>
                <a:cs typeface="Times New Roman" panose="02020603050405020304" pitchFamily="18" charset="0"/>
              </a:rPr>
              <a:t>có</a:t>
            </a:r>
            <a:r>
              <a:rPr lang="en-US" sz="2400" dirty="0" smtClean="0">
                <a:latin typeface="Times New Roman" panose="02020603050405020304" pitchFamily="18" charset="0"/>
                <a:cs typeface="Times New Roman" panose="02020603050405020304" pitchFamily="18" charset="0"/>
              </a:rPr>
              <a:t> </a:t>
            </a:r>
            <a:r>
              <a:rPr lang="en-US" sz="2400" dirty="0" err="1" smtClean="0">
                <a:latin typeface="Times New Roman" panose="02020603050405020304" pitchFamily="18" charset="0"/>
                <a:cs typeface="Times New Roman" panose="02020603050405020304" pitchFamily="18" charset="0"/>
              </a:rPr>
              <a:t>nhu</a:t>
            </a:r>
            <a:r>
              <a:rPr lang="en-US" sz="2400" dirty="0" smtClean="0">
                <a:latin typeface="Times New Roman" panose="02020603050405020304" pitchFamily="18" charset="0"/>
                <a:cs typeface="Times New Roman" panose="02020603050405020304" pitchFamily="18" charset="0"/>
              </a:rPr>
              <a:t> </a:t>
            </a:r>
            <a:r>
              <a:rPr lang="en-US" sz="2400" dirty="0" err="1" smtClean="0">
                <a:latin typeface="Times New Roman" panose="02020603050405020304" pitchFamily="18" charset="0"/>
                <a:cs typeface="Times New Roman" panose="02020603050405020304" pitchFamily="18" charset="0"/>
              </a:rPr>
              <a:t>cầu</a:t>
            </a:r>
            <a:r>
              <a:rPr lang="en-US" sz="2400" dirty="0" smtClean="0">
                <a:latin typeface="Times New Roman" panose="02020603050405020304" pitchFamily="18" charset="0"/>
                <a:cs typeface="Times New Roman" panose="02020603050405020304" pitchFamily="18" charset="0"/>
              </a:rPr>
              <a:t> </a:t>
            </a:r>
            <a:r>
              <a:rPr lang="en-US" sz="2400" dirty="0" err="1" smtClean="0">
                <a:latin typeface="Times New Roman" panose="02020603050405020304" pitchFamily="18" charset="0"/>
                <a:cs typeface="Times New Roman" panose="02020603050405020304" pitchFamily="18" charset="0"/>
              </a:rPr>
              <a:t>vận</a:t>
            </a:r>
            <a:r>
              <a:rPr lang="en-US" sz="2400" dirty="0" smtClean="0">
                <a:latin typeface="Times New Roman" panose="02020603050405020304" pitchFamily="18" charset="0"/>
                <a:cs typeface="Times New Roman" panose="02020603050405020304" pitchFamily="18" charset="0"/>
              </a:rPr>
              <a:t> </a:t>
            </a:r>
            <a:r>
              <a:rPr lang="en-US" sz="2400" dirty="0" err="1" smtClean="0">
                <a:latin typeface="Times New Roman" panose="02020603050405020304" pitchFamily="18" charset="0"/>
                <a:cs typeface="Times New Roman" panose="02020603050405020304" pitchFamily="18" charset="0"/>
              </a:rPr>
              <a:t>chuyển</a:t>
            </a:r>
            <a:r>
              <a:rPr lang="en-US" sz="2400" dirty="0" smtClean="0">
                <a:latin typeface="Times New Roman" panose="02020603050405020304" pitchFamily="18" charset="0"/>
                <a:cs typeface="Times New Roman" panose="02020603050405020304" pitchFamily="18" charset="0"/>
              </a:rPr>
              <a:t> </a:t>
            </a:r>
            <a:r>
              <a:rPr lang="en-US" sz="2400" dirty="0" err="1" smtClean="0">
                <a:latin typeface="Times New Roman" panose="02020603050405020304" pitchFamily="18" charset="0"/>
                <a:cs typeface="Times New Roman" panose="02020603050405020304" pitchFamily="18" charset="0"/>
              </a:rPr>
              <a:t>gấp</a:t>
            </a:r>
            <a:endParaRPr lang="en-US" sz="2400" dirty="0" smtClean="0">
              <a:latin typeface="Times New Roman" panose="02020603050405020304" pitchFamily="18" charset="0"/>
              <a:cs typeface="Times New Roman" panose="02020603050405020304" pitchFamily="18" charset="0"/>
            </a:endParaRPr>
          </a:p>
          <a:p>
            <a:pPr marL="342900" indent="-342900" algn="just">
              <a:spcBef>
                <a:spcPts val="600"/>
              </a:spcBef>
              <a:buFont typeface="Wingdings" panose="05000000000000000000" pitchFamily="2" charset="2"/>
              <a:buChar char="v"/>
            </a:pPr>
            <a:r>
              <a:rPr lang="en-US" sz="2400" dirty="0">
                <a:latin typeface="Times New Roman" panose="02020603050405020304" pitchFamily="18" charset="0"/>
                <a:cs typeface="Times New Roman" panose="02020603050405020304" pitchFamily="18" charset="0"/>
              </a:rPr>
              <a:t>N</a:t>
            </a:r>
            <a:r>
              <a:rPr lang="vi-VN" sz="2400" dirty="0" smtClean="0">
                <a:latin typeface="Times New Roman" panose="02020603050405020304" pitchFamily="18" charset="0"/>
                <a:cs typeface="Times New Roman" panose="02020603050405020304" pitchFamily="18" charset="0"/>
              </a:rPr>
              <a:t>hưng hạn</a:t>
            </a:r>
            <a:r>
              <a:rPr lang="en-US" sz="2400" dirty="0" smtClean="0">
                <a:latin typeface="Times New Roman" panose="02020603050405020304" pitchFamily="18" charset="0"/>
                <a:cs typeface="Times New Roman" panose="02020603050405020304" pitchFamily="18" charset="0"/>
              </a:rPr>
              <a:t> </a:t>
            </a:r>
            <a:r>
              <a:rPr lang="vi-VN" sz="2400" dirty="0" smtClean="0">
                <a:latin typeface="Times New Roman" panose="02020603050405020304" pitchFamily="18" charset="0"/>
                <a:cs typeface="Times New Roman" panose="02020603050405020304" pitchFamily="18" charset="0"/>
              </a:rPr>
              <a:t>chế </a:t>
            </a:r>
            <a:r>
              <a:rPr lang="en-US" sz="2400" dirty="0" smtClean="0">
                <a:latin typeface="Times New Roman" panose="02020603050405020304" pitchFamily="18" charset="0"/>
                <a:cs typeface="Times New Roman" panose="02020603050405020304" pitchFamily="18" charset="0"/>
              </a:rPr>
              <a:t> </a:t>
            </a:r>
            <a:r>
              <a:rPr lang="en-US" sz="2400" dirty="0" err="1" smtClean="0">
                <a:latin typeface="Times New Roman" panose="02020603050405020304" pitchFamily="18" charset="0"/>
                <a:cs typeface="Times New Roman" panose="02020603050405020304" pitchFamily="18" charset="0"/>
              </a:rPr>
              <a:t>rất</a:t>
            </a:r>
            <a:r>
              <a:rPr lang="en-US" sz="2400" dirty="0" smtClean="0">
                <a:latin typeface="Times New Roman" panose="02020603050405020304" pitchFamily="18" charset="0"/>
                <a:cs typeface="Times New Roman" panose="02020603050405020304" pitchFamily="18" charset="0"/>
              </a:rPr>
              <a:t> </a:t>
            </a:r>
            <a:r>
              <a:rPr lang="en-US" sz="2400" dirty="0" err="1" smtClean="0">
                <a:latin typeface="Times New Roman" panose="02020603050405020304" pitchFamily="18" charset="0"/>
                <a:cs typeface="Times New Roman" panose="02020603050405020304" pitchFamily="18" charset="0"/>
              </a:rPr>
              <a:t>lớn</a:t>
            </a:r>
            <a:r>
              <a:rPr lang="en-US" sz="2400" dirty="0" smtClean="0">
                <a:latin typeface="Times New Roman" panose="02020603050405020304" pitchFamily="18" charset="0"/>
                <a:cs typeface="Times New Roman" panose="02020603050405020304" pitchFamily="18" charset="0"/>
              </a:rPr>
              <a:t> </a:t>
            </a:r>
            <a:r>
              <a:rPr lang="vi-VN" sz="2400" dirty="0" smtClean="0">
                <a:latin typeface="Times New Roman" panose="02020603050405020304" pitchFamily="18" charset="0"/>
                <a:cs typeface="Times New Roman" panose="02020603050405020304" pitchFamily="18" charset="0"/>
              </a:rPr>
              <a:t>về </a:t>
            </a:r>
            <a:r>
              <a:rPr lang="vi-VN" sz="2400" dirty="0">
                <a:latin typeface="Times New Roman" panose="02020603050405020304" pitchFamily="18" charset="0"/>
                <a:cs typeface="Times New Roman" panose="02020603050405020304" pitchFamily="18" charset="0"/>
              </a:rPr>
              <a:t>khả năng thông </a:t>
            </a:r>
            <a:r>
              <a:rPr lang="vi-VN" sz="2400" dirty="0" smtClean="0">
                <a:latin typeface="Times New Roman" panose="02020603050405020304" pitchFamily="18" charset="0"/>
                <a:cs typeface="Times New Roman" panose="02020603050405020304" pitchFamily="18" charset="0"/>
              </a:rPr>
              <a:t>qua</a:t>
            </a:r>
            <a:r>
              <a:rPr lang="en-US" sz="2400" dirty="0" smtClean="0">
                <a:latin typeface="Times New Roman" panose="02020603050405020304" pitchFamily="18" charset="0"/>
                <a:cs typeface="Times New Roman" panose="02020603050405020304" pitchFamily="18" charset="0"/>
              </a:rPr>
              <a:t>;</a:t>
            </a:r>
            <a:r>
              <a:rPr lang="vi-VN" sz="2400" dirty="0" smtClean="0">
                <a:latin typeface="Times New Roman" panose="02020603050405020304" pitchFamily="18" charset="0"/>
                <a:cs typeface="Times New Roman" panose="02020603050405020304" pitchFamily="18" charset="0"/>
              </a:rPr>
              <a:t> </a:t>
            </a:r>
            <a:endParaRPr lang="en-US" sz="2400" dirty="0">
              <a:latin typeface="Times New Roman" panose="02020603050405020304" pitchFamily="18" charset="0"/>
              <a:cs typeface="Times New Roman" panose="02020603050405020304" pitchFamily="18" charset="0"/>
            </a:endParaRPr>
          </a:p>
          <a:p>
            <a:pPr marL="342900" indent="-342900" algn="just">
              <a:spcBef>
                <a:spcPts val="600"/>
              </a:spcBef>
              <a:buFont typeface="Wingdings" panose="05000000000000000000" pitchFamily="2" charset="2"/>
              <a:buChar char="v"/>
            </a:pPr>
            <a:r>
              <a:rPr lang="en-US" sz="2400" dirty="0" smtClean="0">
                <a:latin typeface="Times New Roman" panose="02020603050405020304" pitchFamily="18" charset="0"/>
                <a:cs typeface="Times New Roman" panose="02020603050405020304" pitchFamily="18" charset="0"/>
              </a:rPr>
              <a:t>G</a:t>
            </a:r>
            <a:r>
              <a:rPr lang="vi-VN" sz="2400" dirty="0" smtClean="0">
                <a:latin typeface="Times New Roman" panose="02020603050405020304" pitchFamily="18" charset="0"/>
                <a:cs typeface="Times New Roman" panose="02020603050405020304" pitchFamily="18" charset="0"/>
              </a:rPr>
              <a:t>iá </a:t>
            </a:r>
            <a:r>
              <a:rPr lang="vi-VN" sz="2400" dirty="0">
                <a:latin typeface="Times New Roman" panose="02020603050405020304" pitchFamily="18" charset="0"/>
                <a:cs typeface="Times New Roman" panose="02020603050405020304" pitchFamily="18" charset="0"/>
              </a:rPr>
              <a:t>cước vận tải cao nên chủ yếu được </a:t>
            </a:r>
            <a:r>
              <a:rPr lang="vi-VN" sz="2400" dirty="0" smtClean="0">
                <a:latin typeface="Times New Roman" panose="02020603050405020304" pitchFamily="18" charset="0"/>
                <a:cs typeface="Times New Roman" panose="02020603050405020304" pitchFamily="18" charset="0"/>
              </a:rPr>
              <a:t>sử</a:t>
            </a:r>
            <a:r>
              <a:rPr lang="en-US" sz="2400" dirty="0" smtClean="0">
                <a:latin typeface="Times New Roman" panose="02020603050405020304" pitchFamily="18" charset="0"/>
                <a:cs typeface="Times New Roman" panose="02020603050405020304" pitchFamily="18" charset="0"/>
              </a:rPr>
              <a:t> </a:t>
            </a:r>
            <a:r>
              <a:rPr lang="vi-VN" sz="2400" dirty="0" smtClean="0">
                <a:latin typeface="Times New Roman" panose="02020603050405020304" pitchFamily="18" charset="0"/>
                <a:cs typeface="Times New Roman" panose="02020603050405020304" pitchFamily="18" charset="0"/>
              </a:rPr>
              <a:t>dụng </a:t>
            </a:r>
            <a:r>
              <a:rPr lang="vi-VN" sz="2400" dirty="0">
                <a:latin typeface="Times New Roman" panose="02020603050405020304" pitchFamily="18" charset="0"/>
                <a:cs typeface="Times New Roman" panose="02020603050405020304" pitchFamily="18" charset="0"/>
              </a:rPr>
              <a:t>vận chuyển những lô hàng trọng lượng nhỏ, có kích thước gọn, </a:t>
            </a:r>
            <a:r>
              <a:rPr lang="vi-VN" sz="2400" dirty="0" smtClean="0">
                <a:latin typeface="Times New Roman" panose="02020603050405020304" pitchFamily="18" charset="0"/>
                <a:cs typeface="Times New Roman" panose="02020603050405020304" pitchFamily="18" charset="0"/>
              </a:rPr>
              <a:t>hàng</a:t>
            </a:r>
            <a:r>
              <a:rPr lang="en-US" sz="2400" dirty="0" smtClean="0">
                <a:latin typeface="Times New Roman" panose="02020603050405020304" pitchFamily="18" charset="0"/>
                <a:cs typeface="Times New Roman" panose="02020603050405020304" pitchFamily="18" charset="0"/>
              </a:rPr>
              <a:t> </a:t>
            </a:r>
            <a:r>
              <a:rPr lang="vi-VN" sz="2400" dirty="0" smtClean="0">
                <a:latin typeface="Times New Roman" panose="02020603050405020304" pitchFamily="18" charset="0"/>
                <a:cs typeface="Times New Roman" panose="02020603050405020304" pitchFamily="18" charset="0"/>
              </a:rPr>
              <a:t>có </a:t>
            </a:r>
            <a:r>
              <a:rPr lang="vi-VN" sz="2400" dirty="0">
                <a:latin typeface="Times New Roman" panose="02020603050405020304" pitchFamily="18" charset="0"/>
                <a:cs typeface="Times New Roman" panose="02020603050405020304" pitchFamily="18" charset="0"/>
              </a:rPr>
              <a:t>giá trị </a:t>
            </a:r>
            <a:r>
              <a:rPr lang="vi-VN" sz="2400" dirty="0" smtClean="0">
                <a:latin typeface="Times New Roman" panose="02020603050405020304" pitchFamily="18" charset="0"/>
                <a:cs typeface="Times New Roman" panose="02020603050405020304" pitchFamily="18" charset="0"/>
              </a:rPr>
              <a:t>lớn</a:t>
            </a:r>
            <a:r>
              <a:rPr lang="en-US" sz="2400" dirty="0" smtClean="0">
                <a:latin typeface="Times New Roman" panose="02020603050405020304" pitchFamily="18" charset="0"/>
                <a:cs typeface="Times New Roman" panose="02020603050405020304" pitchFamily="18" charset="0"/>
              </a:rPr>
              <a:t>;  </a:t>
            </a:r>
            <a:r>
              <a:rPr lang="vi-VN" sz="2400" dirty="0" smtClean="0">
                <a:latin typeface="Times New Roman" panose="02020603050405020304" pitchFamily="18" charset="0"/>
                <a:cs typeface="Times New Roman" panose="02020603050405020304" pitchFamily="18" charset="0"/>
              </a:rPr>
              <a:t>Những </a:t>
            </a:r>
            <a:r>
              <a:rPr lang="vi-VN" sz="2400" dirty="0">
                <a:latin typeface="Times New Roman" panose="02020603050405020304" pitchFamily="18" charset="0"/>
                <a:cs typeface="Times New Roman" panose="02020603050405020304" pitchFamily="18" charset="0"/>
              </a:rPr>
              <a:t>loại hàng hoá mau hỏng có thời hạn sử dụng </a:t>
            </a:r>
            <a:r>
              <a:rPr lang="vi-VN" sz="2400" dirty="0" smtClean="0">
                <a:latin typeface="Times New Roman" panose="02020603050405020304" pitchFamily="18" charset="0"/>
                <a:cs typeface="Times New Roman" panose="02020603050405020304" pitchFamily="18" charset="0"/>
              </a:rPr>
              <a:t>ng</a:t>
            </a:r>
            <a:r>
              <a:rPr lang="en-US" sz="2400" smtClean="0">
                <a:latin typeface="Times New Roman" panose="02020603050405020304" pitchFamily="18" charset="0"/>
                <a:cs typeface="Times New Roman" panose="02020603050405020304" pitchFamily="18" charset="0"/>
              </a:rPr>
              <a:t>ắ</a:t>
            </a:r>
            <a:r>
              <a:rPr lang="vi-VN" sz="2400" smtClean="0">
                <a:latin typeface="Times New Roman" panose="02020603050405020304" pitchFamily="18" charset="0"/>
                <a:cs typeface="Times New Roman" panose="02020603050405020304" pitchFamily="18" charset="0"/>
              </a:rPr>
              <a:t>n</a:t>
            </a:r>
            <a:r>
              <a:rPr lang="en-US" sz="2400" dirty="0" smtClean="0">
                <a:latin typeface="Times New Roman" panose="02020603050405020304" pitchFamily="18" charset="0"/>
                <a:cs typeface="Times New Roman" panose="02020603050405020304" pitchFamily="18" charset="0"/>
              </a:rPr>
              <a:t> </a:t>
            </a:r>
            <a:r>
              <a:rPr lang="vi-VN" sz="2400" dirty="0" smtClean="0">
                <a:latin typeface="Times New Roman" panose="02020603050405020304" pitchFamily="18" charset="0"/>
                <a:cs typeface="Times New Roman" panose="02020603050405020304" pitchFamily="18" charset="0"/>
              </a:rPr>
              <a:t>ngày </a:t>
            </a:r>
            <a:r>
              <a:rPr lang="vi-VN" sz="2400" dirty="0">
                <a:latin typeface="Times New Roman" panose="02020603050405020304" pitchFamily="18" charset="0"/>
                <a:cs typeface="Times New Roman" panose="02020603050405020304" pitchFamily="18" charset="0"/>
              </a:rPr>
              <a:t>thường được vận chuyển bằng đường hàng không</a:t>
            </a:r>
            <a:r>
              <a:rPr lang="vi-VN" sz="2400" dirty="0" smtClean="0">
                <a:latin typeface="Times New Roman" panose="02020603050405020304" pitchFamily="18" charset="0"/>
                <a:cs typeface="Times New Roman" panose="02020603050405020304" pitchFamily="18" charset="0"/>
              </a:rPr>
              <a:t>.</a:t>
            </a:r>
            <a:endParaRPr lang="en-US" sz="2400" dirty="0" smtClean="0">
              <a:latin typeface="Times New Roman" panose="02020603050405020304" pitchFamily="18" charset="0"/>
              <a:cs typeface="Times New Roman" panose="02020603050405020304" pitchFamily="18" charset="0"/>
            </a:endParaRPr>
          </a:p>
          <a:p>
            <a:pPr marL="342900" indent="-342900" algn="just">
              <a:spcBef>
                <a:spcPts val="600"/>
              </a:spcBef>
              <a:buFont typeface="Wingdings" panose="05000000000000000000" pitchFamily="2" charset="2"/>
              <a:buChar char="v"/>
            </a:pPr>
            <a:r>
              <a:rPr lang="en-US" sz="2400" dirty="0" err="1" smtClean="0">
                <a:latin typeface="Times New Roman" panose="02020603050405020304" pitchFamily="18" charset="0"/>
                <a:cs typeface="Times New Roman" panose="02020603050405020304" pitchFamily="18" charset="0"/>
              </a:rPr>
              <a:t>Vốn</a:t>
            </a:r>
            <a:r>
              <a:rPr lang="en-US" sz="2400" dirty="0" smtClean="0">
                <a:latin typeface="Times New Roman" panose="02020603050405020304" pitchFamily="18" charset="0"/>
                <a:cs typeface="Times New Roman" panose="02020603050405020304" pitchFamily="18" charset="0"/>
              </a:rPr>
              <a:t> </a:t>
            </a:r>
            <a:r>
              <a:rPr lang="en-US" sz="2400" dirty="0" err="1" smtClean="0">
                <a:latin typeface="Times New Roman" panose="02020603050405020304" pitchFamily="18" charset="0"/>
                <a:cs typeface="Times New Roman" panose="02020603050405020304" pitchFamily="18" charset="0"/>
              </a:rPr>
              <a:t>đầu</a:t>
            </a:r>
            <a:r>
              <a:rPr lang="en-US" sz="2400" dirty="0" smtClean="0">
                <a:latin typeface="Times New Roman" panose="02020603050405020304" pitchFamily="18" charset="0"/>
                <a:cs typeface="Times New Roman" panose="02020603050405020304" pitchFamily="18" charset="0"/>
              </a:rPr>
              <a:t> </a:t>
            </a:r>
            <a:r>
              <a:rPr lang="en-US" sz="2400" dirty="0" err="1" smtClean="0">
                <a:latin typeface="Times New Roman" panose="02020603050405020304" pitchFamily="18" charset="0"/>
                <a:cs typeface="Times New Roman" panose="02020603050405020304" pitchFamily="18" charset="0"/>
              </a:rPr>
              <a:t>tư</a:t>
            </a:r>
            <a:r>
              <a:rPr lang="en-US" sz="2400" dirty="0" smtClean="0">
                <a:latin typeface="Times New Roman" panose="02020603050405020304" pitchFamily="18" charset="0"/>
                <a:cs typeface="Times New Roman" panose="02020603050405020304" pitchFamily="18" charset="0"/>
              </a:rPr>
              <a:t> </a:t>
            </a:r>
            <a:r>
              <a:rPr lang="en-US" sz="2400" dirty="0" err="1" smtClean="0">
                <a:latin typeface="Times New Roman" panose="02020603050405020304" pitchFamily="18" charset="0"/>
                <a:cs typeface="Times New Roman" panose="02020603050405020304" pitchFamily="18" charset="0"/>
              </a:rPr>
              <a:t>rất</a:t>
            </a:r>
            <a:r>
              <a:rPr lang="en-US" sz="2400" dirty="0" smtClean="0">
                <a:latin typeface="Times New Roman" panose="02020603050405020304" pitchFamily="18" charset="0"/>
                <a:cs typeface="Times New Roman" panose="02020603050405020304" pitchFamily="18" charset="0"/>
              </a:rPr>
              <a:t> </a:t>
            </a:r>
            <a:r>
              <a:rPr lang="en-US" sz="2400" dirty="0" err="1" smtClean="0">
                <a:latin typeface="Times New Roman" panose="02020603050405020304" pitchFamily="18" charset="0"/>
                <a:cs typeface="Times New Roman" panose="02020603050405020304" pitchFamily="18" charset="0"/>
              </a:rPr>
              <a:t>lớn</a:t>
            </a:r>
            <a:endParaRPr lang="en-US" sz="2400" dirty="0">
              <a:latin typeface="Times New Roman" panose="02020603050405020304" pitchFamily="18" charset="0"/>
              <a:cs typeface="Times New Roman" panose="02020603050405020304" pitchFamily="18" charset="0"/>
            </a:endParaRPr>
          </a:p>
        </p:txBody>
      </p:sp>
      <p:sp>
        <p:nvSpPr>
          <p:cNvPr id="3" name="Rectangle 2"/>
          <p:cNvSpPr/>
          <p:nvPr/>
        </p:nvSpPr>
        <p:spPr>
          <a:xfrm>
            <a:off x="457200" y="-169717"/>
            <a:ext cx="9128760" cy="661207"/>
          </a:xfrm>
          <a:prstGeom prst="rect">
            <a:avLst/>
          </a:prstGeom>
        </p:spPr>
        <p:txBody>
          <a:bodyPr wrap="square">
            <a:spAutoFit/>
          </a:bodyPr>
          <a:lstStyle/>
          <a:p>
            <a:pPr algn="just">
              <a:lnSpc>
                <a:spcPct val="150000"/>
              </a:lnSpc>
            </a:pPr>
            <a:r>
              <a:rPr lang="vi-VN" sz="2800" b="1" cap="all" dirty="0">
                <a:solidFill>
                  <a:srgbClr val="FF0000"/>
                </a:solidFill>
                <a:latin typeface="Times New Roman" panose="02020603050405020304" pitchFamily="18" charset="0"/>
                <a:ea typeface="Times New Roman" panose="02020603050405020304" pitchFamily="18" charset="0"/>
                <a:cs typeface="Times New Roman" panose="02020603050405020304" pitchFamily="18" charset="0"/>
              </a:rPr>
              <a:t>2.2. VẬN TẢI HÀNG HÓA ĐƯỜNG HÀNG KHÔNG	</a:t>
            </a:r>
            <a:endParaRPr lang="en-US" sz="2800" b="1" cap="all" dirty="0">
              <a:solidFill>
                <a:srgbClr val="FF0000"/>
              </a:solidFill>
              <a:latin typeface="Times New Roman" panose="02020603050405020304" pitchFamily="18" charset="0"/>
              <a:ea typeface="Times New Roman" panose="02020603050405020304" pitchFamily="18" charset="0"/>
              <a:cs typeface="Times New Roman" panose="02020603050405020304" pitchFamily="18" charset="0"/>
            </a:endParaRPr>
          </a:p>
        </p:txBody>
      </p:sp>
      <p:pic>
        <p:nvPicPr>
          <p:cNvPr id="4" name="Picture 3"/>
          <p:cNvPicPr>
            <a:picLocks noChangeAspect="1"/>
          </p:cNvPicPr>
          <p:nvPr/>
        </p:nvPicPr>
        <p:blipFill>
          <a:blip r:embed="rId3"/>
          <a:stretch>
            <a:fillRect/>
          </a:stretch>
        </p:blipFill>
        <p:spPr>
          <a:xfrm>
            <a:off x="6926580" y="5300195"/>
            <a:ext cx="2217420" cy="1538755"/>
          </a:xfrm>
          <a:prstGeom prst="rect">
            <a:avLst/>
          </a:prstGeom>
        </p:spPr>
      </p:pic>
      <p:pic>
        <p:nvPicPr>
          <p:cNvPr id="6" name="Picture 5"/>
          <p:cNvPicPr>
            <a:picLocks noChangeAspect="1"/>
          </p:cNvPicPr>
          <p:nvPr/>
        </p:nvPicPr>
        <p:blipFill>
          <a:blip r:embed="rId4"/>
          <a:stretch>
            <a:fillRect/>
          </a:stretch>
        </p:blipFill>
        <p:spPr>
          <a:xfrm>
            <a:off x="4354830" y="5300195"/>
            <a:ext cx="2571750" cy="1538755"/>
          </a:xfrm>
          <a:prstGeom prst="rect">
            <a:avLst/>
          </a:prstGeom>
        </p:spPr>
      </p:pic>
    </p:spTree>
    <p:extLst>
      <p:ext uri="{BB962C8B-B14F-4D97-AF65-F5344CB8AC3E}">
        <p14:creationId xmlns:p14="http://schemas.microsoft.com/office/powerpoint/2010/main" val="2172297898"/>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2" presetClass="entr" presetSubtype="0" fill="hold" nodeType="clickEffect">
                                  <p:stCondLst>
                                    <p:cond delay="0"/>
                                  </p:stCondLst>
                                  <p:childTnLst>
                                    <p:set>
                                      <p:cBhvr>
                                        <p:cTn id="6" dur="1" fill="hold">
                                          <p:stCondLst>
                                            <p:cond delay="0"/>
                                          </p:stCondLst>
                                        </p:cTn>
                                        <p:tgtEl>
                                          <p:spTgt spid="2">
                                            <p:txEl>
                                              <p:pRg st="0" end="0"/>
                                            </p:txEl>
                                          </p:spTgt>
                                        </p:tgtEl>
                                        <p:attrNameLst>
                                          <p:attrName>style.visibility</p:attrName>
                                        </p:attrNameLst>
                                      </p:cBhvr>
                                      <p:to>
                                        <p:strVal val="visible"/>
                                      </p:to>
                                    </p:set>
                                    <p:animEffect transition="in" filter="fade">
                                      <p:cBhvr>
                                        <p:cTn id="7" dur="1000"/>
                                        <p:tgtEl>
                                          <p:spTgt spid="2">
                                            <p:txEl>
                                              <p:pRg st="0" end="0"/>
                                            </p:txEl>
                                          </p:spTgt>
                                        </p:tgtEl>
                                      </p:cBhvr>
                                    </p:animEffect>
                                    <p:anim calcmode="lin" valueType="num">
                                      <p:cBhvr>
                                        <p:cTn id="8" dur="1000" fill="hold"/>
                                        <p:tgtEl>
                                          <p:spTgt spid="2">
                                            <p:txEl>
                                              <p:pRg st="0" end="0"/>
                                            </p:txEl>
                                          </p:spTgt>
                                        </p:tgtEl>
                                        <p:attrNameLst>
                                          <p:attrName>ppt_x</p:attrName>
                                        </p:attrNameLst>
                                      </p:cBhvr>
                                      <p:tavLst>
                                        <p:tav tm="0">
                                          <p:val>
                                            <p:strVal val="#ppt_x"/>
                                          </p:val>
                                        </p:tav>
                                        <p:tav tm="100000">
                                          <p:val>
                                            <p:strVal val="#ppt_x"/>
                                          </p:val>
                                        </p:tav>
                                      </p:tavLst>
                                    </p:anim>
                                    <p:anim calcmode="lin" valueType="num">
                                      <p:cBhvr>
                                        <p:cTn id="9" dur="1000" fill="hold"/>
                                        <p:tgtEl>
                                          <p:spTgt spid="2">
                                            <p:txEl>
                                              <p:pRg st="0" end="0"/>
                                            </p:txEl>
                                          </p:spTgt>
                                        </p:tgtEl>
                                        <p:attrNameLst>
                                          <p:attrName>ppt_y</p:attrName>
                                        </p:attrNameLst>
                                      </p:cBhvr>
                                      <p:tavLst>
                                        <p:tav tm="0">
                                          <p:val>
                                            <p:strVal val="#ppt_y+.1"/>
                                          </p:val>
                                        </p:tav>
                                        <p:tav tm="100000">
                                          <p:val>
                                            <p:strVal val="#ppt_y"/>
                                          </p:val>
                                        </p:tav>
                                      </p:tavLst>
                                    </p:anim>
                                  </p:childTnLst>
                                </p:cTn>
                              </p:par>
                            </p:childTnLst>
                          </p:cTn>
                        </p:par>
                      </p:childTnLst>
                    </p:cTn>
                  </p:par>
                  <p:par>
                    <p:cTn id="10" fill="hold">
                      <p:stCondLst>
                        <p:cond delay="indefinite"/>
                      </p:stCondLst>
                      <p:childTnLst>
                        <p:par>
                          <p:cTn id="11" fill="hold">
                            <p:stCondLst>
                              <p:cond delay="0"/>
                            </p:stCondLst>
                            <p:childTnLst>
                              <p:par>
                                <p:cTn id="12" presetID="42" presetClass="entr" presetSubtype="0" fill="hold" nodeType="clickEffect">
                                  <p:stCondLst>
                                    <p:cond delay="0"/>
                                  </p:stCondLst>
                                  <p:childTnLst>
                                    <p:set>
                                      <p:cBhvr>
                                        <p:cTn id="13" dur="1" fill="hold">
                                          <p:stCondLst>
                                            <p:cond delay="0"/>
                                          </p:stCondLst>
                                        </p:cTn>
                                        <p:tgtEl>
                                          <p:spTgt spid="2">
                                            <p:txEl>
                                              <p:pRg st="1" end="1"/>
                                            </p:txEl>
                                          </p:spTgt>
                                        </p:tgtEl>
                                        <p:attrNameLst>
                                          <p:attrName>style.visibility</p:attrName>
                                        </p:attrNameLst>
                                      </p:cBhvr>
                                      <p:to>
                                        <p:strVal val="visible"/>
                                      </p:to>
                                    </p:set>
                                    <p:animEffect transition="in" filter="fade">
                                      <p:cBhvr>
                                        <p:cTn id="14" dur="1000"/>
                                        <p:tgtEl>
                                          <p:spTgt spid="2">
                                            <p:txEl>
                                              <p:pRg st="1" end="1"/>
                                            </p:txEl>
                                          </p:spTgt>
                                        </p:tgtEl>
                                      </p:cBhvr>
                                    </p:animEffect>
                                    <p:anim calcmode="lin" valueType="num">
                                      <p:cBhvr>
                                        <p:cTn id="15" dur="1000" fill="hold"/>
                                        <p:tgtEl>
                                          <p:spTgt spid="2">
                                            <p:txEl>
                                              <p:pRg st="1" end="1"/>
                                            </p:txEl>
                                          </p:spTgt>
                                        </p:tgtEl>
                                        <p:attrNameLst>
                                          <p:attrName>ppt_x</p:attrName>
                                        </p:attrNameLst>
                                      </p:cBhvr>
                                      <p:tavLst>
                                        <p:tav tm="0">
                                          <p:val>
                                            <p:strVal val="#ppt_x"/>
                                          </p:val>
                                        </p:tav>
                                        <p:tav tm="100000">
                                          <p:val>
                                            <p:strVal val="#ppt_x"/>
                                          </p:val>
                                        </p:tav>
                                      </p:tavLst>
                                    </p:anim>
                                    <p:anim calcmode="lin" valueType="num">
                                      <p:cBhvr>
                                        <p:cTn id="16" dur="1000" fill="hold"/>
                                        <p:tgtEl>
                                          <p:spTgt spid="2">
                                            <p:txEl>
                                              <p:pRg st="1" end="1"/>
                                            </p:txEl>
                                          </p:spTgt>
                                        </p:tgtEl>
                                        <p:attrNameLst>
                                          <p:attrName>ppt_y</p:attrName>
                                        </p:attrNameLst>
                                      </p:cBhvr>
                                      <p:tavLst>
                                        <p:tav tm="0">
                                          <p:val>
                                            <p:strVal val="#ppt_y+.1"/>
                                          </p:val>
                                        </p:tav>
                                        <p:tav tm="100000">
                                          <p:val>
                                            <p:strVal val="#ppt_y"/>
                                          </p:val>
                                        </p:tav>
                                      </p:tavLst>
                                    </p:anim>
                                  </p:childTnLst>
                                </p:cTn>
                              </p:par>
                            </p:childTnLst>
                          </p:cTn>
                        </p:par>
                      </p:childTnLst>
                    </p:cTn>
                  </p:par>
                  <p:par>
                    <p:cTn id="17" fill="hold">
                      <p:stCondLst>
                        <p:cond delay="indefinite"/>
                      </p:stCondLst>
                      <p:childTnLst>
                        <p:par>
                          <p:cTn id="18" fill="hold">
                            <p:stCondLst>
                              <p:cond delay="0"/>
                            </p:stCondLst>
                            <p:childTnLst>
                              <p:par>
                                <p:cTn id="19" presetID="42" presetClass="entr" presetSubtype="0" fill="hold" nodeType="clickEffect">
                                  <p:stCondLst>
                                    <p:cond delay="0"/>
                                  </p:stCondLst>
                                  <p:childTnLst>
                                    <p:set>
                                      <p:cBhvr>
                                        <p:cTn id="20" dur="1" fill="hold">
                                          <p:stCondLst>
                                            <p:cond delay="0"/>
                                          </p:stCondLst>
                                        </p:cTn>
                                        <p:tgtEl>
                                          <p:spTgt spid="2">
                                            <p:txEl>
                                              <p:pRg st="2" end="2"/>
                                            </p:txEl>
                                          </p:spTgt>
                                        </p:tgtEl>
                                        <p:attrNameLst>
                                          <p:attrName>style.visibility</p:attrName>
                                        </p:attrNameLst>
                                      </p:cBhvr>
                                      <p:to>
                                        <p:strVal val="visible"/>
                                      </p:to>
                                    </p:set>
                                    <p:animEffect transition="in" filter="fade">
                                      <p:cBhvr>
                                        <p:cTn id="21" dur="1000"/>
                                        <p:tgtEl>
                                          <p:spTgt spid="2">
                                            <p:txEl>
                                              <p:pRg st="2" end="2"/>
                                            </p:txEl>
                                          </p:spTgt>
                                        </p:tgtEl>
                                      </p:cBhvr>
                                    </p:animEffect>
                                    <p:anim calcmode="lin" valueType="num">
                                      <p:cBhvr>
                                        <p:cTn id="22" dur="1000" fill="hold"/>
                                        <p:tgtEl>
                                          <p:spTgt spid="2">
                                            <p:txEl>
                                              <p:pRg st="2" end="2"/>
                                            </p:txEl>
                                          </p:spTgt>
                                        </p:tgtEl>
                                        <p:attrNameLst>
                                          <p:attrName>ppt_x</p:attrName>
                                        </p:attrNameLst>
                                      </p:cBhvr>
                                      <p:tavLst>
                                        <p:tav tm="0">
                                          <p:val>
                                            <p:strVal val="#ppt_x"/>
                                          </p:val>
                                        </p:tav>
                                        <p:tav tm="100000">
                                          <p:val>
                                            <p:strVal val="#ppt_x"/>
                                          </p:val>
                                        </p:tav>
                                      </p:tavLst>
                                    </p:anim>
                                    <p:anim calcmode="lin" valueType="num">
                                      <p:cBhvr>
                                        <p:cTn id="23" dur="1000" fill="hold"/>
                                        <p:tgtEl>
                                          <p:spTgt spid="2">
                                            <p:txEl>
                                              <p:pRg st="2" end="2"/>
                                            </p:txEl>
                                          </p:spTgt>
                                        </p:tgtEl>
                                        <p:attrNameLst>
                                          <p:attrName>ppt_y</p:attrName>
                                        </p:attrNameLst>
                                      </p:cBhvr>
                                      <p:tavLst>
                                        <p:tav tm="0">
                                          <p:val>
                                            <p:strVal val="#ppt_y+.1"/>
                                          </p:val>
                                        </p:tav>
                                        <p:tav tm="100000">
                                          <p:val>
                                            <p:strVal val="#ppt_y"/>
                                          </p:val>
                                        </p:tav>
                                      </p:tavLst>
                                    </p:anim>
                                  </p:childTnLst>
                                </p:cTn>
                              </p:par>
                            </p:childTnLst>
                          </p:cTn>
                        </p:par>
                      </p:childTnLst>
                    </p:cTn>
                  </p:par>
                  <p:par>
                    <p:cTn id="24" fill="hold">
                      <p:stCondLst>
                        <p:cond delay="indefinite"/>
                      </p:stCondLst>
                      <p:childTnLst>
                        <p:par>
                          <p:cTn id="25" fill="hold">
                            <p:stCondLst>
                              <p:cond delay="0"/>
                            </p:stCondLst>
                            <p:childTnLst>
                              <p:par>
                                <p:cTn id="26" presetID="42" presetClass="entr" presetSubtype="0" fill="hold" nodeType="clickEffect">
                                  <p:stCondLst>
                                    <p:cond delay="0"/>
                                  </p:stCondLst>
                                  <p:childTnLst>
                                    <p:set>
                                      <p:cBhvr>
                                        <p:cTn id="27" dur="1" fill="hold">
                                          <p:stCondLst>
                                            <p:cond delay="0"/>
                                          </p:stCondLst>
                                        </p:cTn>
                                        <p:tgtEl>
                                          <p:spTgt spid="2">
                                            <p:txEl>
                                              <p:pRg st="3" end="3"/>
                                            </p:txEl>
                                          </p:spTgt>
                                        </p:tgtEl>
                                        <p:attrNameLst>
                                          <p:attrName>style.visibility</p:attrName>
                                        </p:attrNameLst>
                                      </p:cBhvr>
                                      <p:to>
                                        <p:strVal val="visible"/>
                                      </p:to>
                                    </p:set>
                                    <p:animEffect transition="in" filter="fade">
                                      <p:cBhvr>
                                        <p:cTn id="28" dur="1000"/>
                                        <p:tgtEl>
                                          <p:spTgt spid="2">
                                            <p:txEl>
                                              <p:pRg st="3" end="3"/>
                                            </p:txEl>
                                          </p:spTgt>
                                        </p:tgtEl>
                                      </p:cBhvr>
                                    </p:animEffect>
                                    <p:anim calcmode="lin" valueType="num">
                                      <p:cBhvr>
                                        <p:cTn id="29" dur="1000" fill="hold"/>
                                        <p:tgtEl>
                                          <p:spTgt spid="2">
                                            <p:txEl>
                                              <p:pRg st="3" end="3"/>
                                            </p:txEl>
                                          </p:spTgt>
                                        </p:tgtEl>
                                        <p:attrNameLst>
                                          <p:attrName>ppt_x</p:attrName>
                                        </p:attrNameLst>
                                      </p:cBhvr>
                                      <p:tavLst>
                                        <p:tav tm="0">
                                          <p:val>
                                            <p:strVal val="#ppt_x"/>
                                          </p:val>
                                        </p:tav>
                                        <p:tav tm="100000">
                                          <p:val>
                                            <p:strVal val="#ppt_x"/>
                                          </p:val>
                                        </p:tav>
                                      </p:tavLst>
                                    </p:anim>
                                    <p:anim calcmode="lin" valueType="num">
                                      <p:cBhvr>
                                        <p:cTn id="30" dur="1000" fill="hold"/>
                                        <p:tgtEl>
                                          <p:spTgt spid="2">
                                            <p:txEl>
                                              <p:pRg st="3" end="3"/>
                                            </p:txEl>
                                          </p:spTgt>
                                        </p:tgtEl>
                                        <p:attrNameLst>
                                          <p:attrName>ppt_y</p:attrName>
                                        </p:attrNameLst>
                                      </p:cBhvr>
                                      <p:tavLst>
                                        <p:tav tm="0">
                                          <p:val>
                                            <p:strVal val="#ppt_y+.1"/>
                                          </p:val>
                                        </p:tav>
                                        <p:tav tm="100000">
                                          <p:val>
                                            <p:strVal val="#ppt_y"/>
                                          </p:val>
                                        </p:tav>
                                      </p:tavLst>
                                    </p:anim>
                                  </p:childTnLst>
                                </p:cTn>
                              </p:par>
                            </p:childTnLst>
                          </p:cTn>
                        </p:par>
                      </p:childTnLst>
                    </p:cTn>
                  </p:par>
                  <p:par>
                    <p:cTn id="31" fill="hold">
                      <p:stCondLst>
                        <p:cond delay="indefinite"/>
                      </p:stCondLst>
                      <p:childTnLst>
                        <p:par>
                          <p:cTn id="32" fill="hold">
                            <p:stCondLst>
                              <p:cond delay="0"/>
                            </p:stCondLst>
                            <p:childTnLst>
                              <p:par>
                                <p:cTn id="33" presetID="42" presetClass="entr" presetSubtype="0" fill="hold" nodeType="clickEffect">
                                  <p:stCondLst>
                                    <p:cond delay="0"/>
                                  </p:stCondLst>
                                  <p:childTnLst>
                                    <p:set>
                                      <p:cBhvr>
                                        <p:cTn id="34" dur="1" fill="hold">
                                          <p:stCondLst>
                                            <p:cond delay="0"/>
                                          </p:stCondLst>
                                        </p:cTn>
                                        <p:tgtEl>
                                          <p:spTgt spid="2">
                                            <p:txEl>
                                              <p:pRg st="4" end="4"/>
                                            </p:txEl>
                                          </p:spTgt>
                                        </p:tgtEl>
                                        <p:attrNameLst>
                                          <p:attrName>style.visibility</p:attrName>
                                        </p:attrNameLst>
                                      </p:cBhvr>
                                      <p:to>
                                        <p:strVal val="visible"/>
                                      </p:to>
                                    </p:set>
                                    <p:animEffect transition="in" filter="fade">
                                      <p:cBhvr>
                                        <p:cTn id="35" dur="1000"/>
                                        <p:tgtEl>
                                          <p:spTgt spid="2">
                                            <p:txEl>
                                              <p:pRg st="4" end="4"/>
                                            </p:txEl>
                                          </p:spTgt>
                                        </p:tgtEl>
                                      </p:cBhvr>
                                    </p:animEffect>
                                    <p:anim calcmode="lin" valueType="num">
                                      <p:cBhvr>
                                        <p:cTn id="36" dur="1000" fill="hold"/>
                                        <p:tgtEl>
                                          <p:spTgt spid="2">
                                            <p:txEl>
                                              <p:pRg st="4" end="4"/>
                                            </p:txEl>
                                          </p:spTgt>
                                        </p:tgtEl>
                                        <p:attrNameLst>
                                          <p:attrName>ppt_x</p:attrName>
                                        </p:attrNameLst>
                                      </p:cBhvr>
                                      <p:tavLst>
                                        <p:tav tm="0">
                                          <p:val>
                                            <p:strVal val="#ppt_x"/>
                                          </p:val>
                                        </p:tav>
                                        <p:tav tm="100000">
                                          <p:val>
                                            <p:strVal val="#ppt_x"/>
                                          </p:val>
                                        </p:tav>
                                      </p:tavLst>
                                    </p:anim>
                                    <p:anim calcmode="lin" valueType="num">
                                      <p:cBhvr>
                                        <p:cTn id="37" dur="1000" fill="hold"/>
                                        <p:tgtEl>
                                          <p:spTgt spid="2">
                                            <p:txEl>
                                              <p:pRg st="4" end="4"/>
                                            </p:txEl>
                                          </p:spTgt>
                                        </p:tgtEl>
                                        <p:attrNameLst>
                                          <p:attrName>ppt_y</p:attrName>
                                        </p:attrNameLst>
                                      </p:cBhvr>
                                      <p:tavLst>
                                        <p:tav tm="0">
                                          <p:val>
                                            <p:strVal val="#ppt_y+.1"/>
                                          </p:val>
                                        </p:tav>
                                        <p:tav tm="100000">
                                          <p:val>
                                            <p:strVal val="#ppt_y"/>
                                          </p:val>
                                        </p:tav>
                                      </p:tavLst>
                                    </p:anim>
                                  </p:childTnLst>
                                </p:cTn>
                              </p:par>
                            </p:childTnLst>
                          </p:cTn>
                        </p:par>
                      </p:childTnLst>
                    </p:cTn>
                  </p:par>
                  <p:par>
                    <p:cTn id="38" fill="hold">
                      <p:stCondLst>
                        <p:cond delay="indefinite"/>
                      </p:stCondLst>
                      <p:childTnLst>
                        <p:par>
                          <p:cTn id="39" fill="hold">
                            <p:stCondLst>
                              <p:cond delay="0"/>
                            </p:stCondLst>
                            <p:childTnLst>
                              <p:par>
                                <p:cTn id="40" presetID="42" presetClass="entr" presetSubtype="0" fill="hold" nodeType="clickEffect">
                                  <p:stCondLst>
                                    <p:cond delay="0"/>
                                  </p:stCondLst>
                                  <p:childTnLst>
                                    <p:set>
                                      <p:cBhvr>
                                        <p:cTn id="41" dur="1" fill="hold">
                                          <p:stCondLst>
                                            <p:cond delay="0"/>
                                          </p:stCondLst>
                                        </p:cTn>
                                        <p:tgtEl>
                                          <p:spTgt spid="2">
                                            <p:txEl>
                                              <p:pRg st="5" end="5"/>
                                            </p:txEl>
                                          </p:spTgt>
                                        </p:tgtEl>
                                        <p:attrNameLst>
                                          <p:attrName>style.visibility</p:attrName>
                                        </p:attrNameLst>
                                      </p:cBhvr>
                                      <p:to>
                                        <p:strVal val="visible"/>
                                      </p:to>
                                    </p:set>
                                    <p:animEffect transition="in" filter="fade">
                                      <p:cBhvr>
                                        <p:cTn id="42" dur="1000"/>
                                        <p:tgtEl>
                                          <p:spTgt spid="2">
                                            <p:txEl>
                                              <p:pRg st="5" end="5"/>
                                            </p:txEl>
                                          </p:spTgt>
                                        </p:tgtEl>
                                      </p:cBhvr>
                                    </p:animEffect>
                                    <p:anim calcmode="lin" valueType="num">
                                      <p:cBhvr>
                                        <p:cTn id="43" dur="1000" fill="hold"/>
                                        <p:tgtEl>
                                          <p:spTgt spid="2">
                                            <p:txEl>
                                              <p:pRg st="5" end="5"/>
                                            </p:txEl>
                                          </p:spTgt>
                                        </p:tgtEl>
                                        <p:attrNameLst>
                                          <p:attrName>ppt_x</p:attrName>
                                        </p:attrNameLst>
                                      </p:cBhvr>
                                      <p:tavLst>
                                        <p:tav tm="0">
                                          <p:val>
                                            <p:strVal val="#ppt_x"/>
                                          </p:val>
                                        </p:tav>
                                        <p:tav tm="100000">
                                          <p:val>
                                            <p:strVal val="#ppt_x"/>
                                          </p:val>
                                        </p:tav>
                                      </p:tavLst>
                                    </p:anim>
                                    <p:anim calcmode="lin" valueType="num">
                                      <p:cBhvr>
                                        <p:cTn id="44" dur="1000" fill="hold"/>
                                        <p:tgtEl>
                                          <p:spTgt spid="2">
                                            <p:txEl>
                                              <p:pRg st="5" end="5"/>
                                            </p:txEl>
                                          </p:spTgt>
                                        </p:tgtEl>
                                        <p:attrNameLst>
                                          <p:attrName>ppt_y</p:attrName>
                                        </p:attrNameLst>
                                      </p:cBhvr>
                                      <p:tavLst>
                                        <p:tav tm="0">
                                          <p:val>
                                            <p:strVal val="#ppt_y+.1"/>
                                          </p:val>
                                        </p:tav>
                                        <p:tav tm="100000">
                                          <p:val>
                                            <p:strVal val="#ppt_y"/>
                                          </p:val>
                                        </p:tav>
                                      </p:tavLst>
                                    </p:anim>
                                  </p:childTnLst>
                                </p:cTn>
                              </p:par>
                            </p:childTnLst>
                          </p:cTn>
                        </p:par>
                      </p:childTnLst>
                    </p:cTn>
                  </p:par>
                  <p:par>
                    <p:cTn id="45" fill="hold">
                      <p:stCondLst>
                        <p:cond delay="indefinite"/>
                      </p:stCondLst>
                      <p:childTnLst>
                        <p:par>
                          <p:cTn id="46" fill="hold">
                            <p:stCondLst>
                              <p:cond delay="0"/>
                            </p:stCondLst>
                            <p:childTnLst>
                              <p:par>
                                <p:cTn id="47" presetID="42" presetClass="entr" presetSubtype="0" fill="hold" nodeType="clickEffect">
                                  <p:stCondLst>
                                    <p:cond delay="0"/>
                                  </p:stCondLst>
                                  <p:childTnLst>
                                    <p:set>
                                      <p:cBhvr>
                                        <p:cTn id="48" dur="1" fill="hold">
                                          <p:stCondLst>
                                            <p:cond delay="0"/>
                                          </p:stCondLst>
                                        </p:cTn>
                                        <p:tgtEl>
                                          <p:spTgt spid="2">
                                            <p:txEl>
                                              <p:pRg st="6" end="6"/>
                                            </p:txEl>
                                          </p:spTgt>
                                        </p:tgtEl>
                                        <p:attrNameLst>
                                          <p:attrName>style.visibility</p:attrName>
                                        </p:attrNameLst>
                                      </p:cBhvr>
                                      <p:to>
                                        <p:strVal val="visible"/>
                                      </p:to>
                                    </p:set>
                                    <p:animEffect transition="in" filter="fade">
                                      <p:cBhvr>
                                        <p:cTn id="49" dur="1000"/>
                                        <p:tgtEl>
                                          <p:spTgt spid="2">
                                            <p:txEl>
                                              <p:pRg st="6" end="6"/>
                                            </p:txEl>
                                          </p:spTgt>
                                        </p:tgtEl>
                                      </p:cBhvr>
                                    </p:animEffect>
                                    <p:anim calcmode="lin" valueType="num">
                                      <p:cBhvr>
                                        <p:cTn id="50" dur="1000" fill="hold"/>
                                        <p:tgtEl>
                                          <p:spTgt spid="2">
                                            <p:txEl>
                                              <p:pRg st="6" end="6"/>
                                            </p:txEl>
                                          </p:spTgt>
                                        </p:tgtEl>
                                        <p:attrNameLst>
                                          <p:attrName>ppt_x</p:attrName>
                                        </p:attrNameLst>
                                      </p:cBhvr>
                                      <p:tavLst>
                                        <p:tav tm="0">
                                          <p:val>
                                            <p:strVal val="#ppt_x"/>
                                          </p:val>
                                        </p:tav>
                                        <p:tav tm="100000">
                                          <p:val>
                                            <p:strVal val="#ppt_x"/>
                                          </p:val>
                                        </p:tav>
                                      </p:tavLst>
                                    </p:anim>
                                    <p:anim calcmode="lin" valueType="num">
                                      <p:cBhvr>
                                        <p:cTn id="51" dur="1000" fill="hold"/>
                                        <p:tgtEl>
                                          <p:spTgt spid="2">
                                            <p:txEl>
                                              <p:pRg st="6" end="6"/>
                                            </p:txEl>
                                          </p:spTgt>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p:cNvSpPr/>
          <p:nvPr/>
        </p:nvSpPr>
        <p:spPr>
          <a:xfrm>
            <a:off x="304800" y="76200"/>
            <a:ext cx="8839200" cy="584775"/>
          </a:xfrm>
          <a:prstGeom prst="rect">
            <a:avLst/>
          </a:prstGeom>
        </p:spPr>
        <p:txBody>
          <a:bodyPr wrap="square">
            <a:spAutoFit/>
          </a:bodyPr>
          <a:lstStyle/>
          <a:p>
            <a:pPr algn="ctr"/>
            <a:r>
              <a:rPr lang="vi-VN" sz="3200" b="1" cap="all" dirty="0">
                <a:solidFill>
                  <a:srgbClr val="FF0000"/>
                </a:solidFill>
                <a:latin typeface="Times New Roman" panose="02020603050405020304" pitchFamily="18" charset="0"/>
                <a:ea typeface="Times New Roman" panose="02020603050405020304" pitchFamily="18" charset="0"/>
                <a:cs typeface="Times New Roman" panose="02020603050405020304" pitchFamily="18" charset="0"/>
              </a:rPr>
              <a:t>2.5. VẬN TẢI ĐA PHƯƠNG THỨC</a:t>
            </a:r>
            <a:endParaRPr lang="en-US" dirty="0">
              <a:solidFill>
                <a:srgbClr val="FF0000"/>
              </a:solidFill>
            </a:endParaRPr>
          </a:p>
        </p:txBody>
      </p:sp>
      <p:sp>
        <p:nvSpPr>
          <p:cNvPr id="3" name="Rectangle 2"/>
          <p:cNvSpPr/>
          <p:nvPr/>
        </p:nvSpPr>
        <p:spPr>
          <a:xfrm>
            <a:off x="0" y="649493"/>
            <a:ext cx="8960427" cy="2862322"/>
          </a:xfrm>
          <a:prstGeom prst="rect">
            <a:avLst/>
          </a:prstGeom>
        </p:spPr>
        <p:txBody>
          <a:bodyPr wrap="square">
            <a:spAutoFit/>
          </a:bodyPr>
          <a:lstStyle/>
          <a:p>
            <a:pPr indent="457200" algn="just">
              <a:lnSpc>
                <a:spcPct val="150000"/>
              </a:lnSpc>
              <a:spcBef>
                <a:spcPts val="600"/>
              </a:spcBef>
              <a:spcAft>
                <a:spcPts val="600"/>
              </a:spcAft>
            </a:pPr>
            <a:r>
              <a:rPr lang="en-US" sz="2400" b="1" dirty="0" err="1">
                <a:solidFill>
                  <a:srgbClr val="000000"/>
                </a:solidFill>
                <a:latin typeface="Times New Roman" panose="02020603050405020304" pitchFamily="18" charset="0"/>
                <a:ea typeface="Times New Roman" panose="02020603050405020304" pitchFamily="18" charset="0"/>
              </a:rPr>
              <a:t>Vận</a:t>
            </a:r>
            <a:r>
              <a:rPr lang="en-US" sz="2400" b="1" dirty="0">
                <a:solidFill>
                  <a:srgbClr val="000000"/>
                </a:solidFill>
                <a:latin typeface="Times New Roman" panose="02020603050405020304" pitchFamily="18" charset="0"/>
                <a:ea typeface="Times New Roman" panose="02020603050405020304" pitchFamily="18" charset="0"/>
              </a:rPr>
              <a:t> </a:t>
            </a:r>
            <a:r>
              <a:rPr lang="en-US" sz="2400" b="1" dirty="0" err="1">
                <a:solidFill>
                  <a:srgbClr val="000000"/>
                </a:solidFill>
                <a:latin typeface="Times New Roman" panose="02020603050405020304" pitchFamily="18" charset="0"/>
                <a:ea typeface="Times New Roman" panose="02020603050405020304" pitchFamily="18" charset="0"/>
              </a:rPr>
              <a:t>tải</a:t>
            </a:r>
            <a:r>
              <a:rPr lang="en-US" sz="2400" b="1" dirty="0">
                <a:solidFill>
                  <a:srgbClr val="000000"/>
                </a:solidFill>
                <a:latin typeface="Times New Roman" panose="02020603050405020304" pitchFamily="18" charset="0"/>
                <a:ea typeface="Times New Roman" panose="02020603050405020304" pitchFamily="18" charset="0"/>
              </a:rPr>
              <a:t> </a:t>
            </a:r>
            <a:r>
              <a:rPr lang="en-US" sz="2400" b="1" dirty="0" err="1">
                <a:solidFill>
                  <a:srgbClr val="000000"/>
                </a:solidFill>
                <a:latin typeface="Times New Roman" panose="02020603050405020304" pitchFamily="18" charset="0"/>
                <a:ea typeface="Times New Roman" panose="02020603050405020304" pitchFamily="18" charset="0"/>
              </a:rPr>
              <a:t>đa</a:t>
            </a:r>
            <a:r>
              <a:rPr lang="en-US" sz="2400" b="1" dirty="0">
                <a:solidFill>
                  <a:srgbClr val="000000"/>
                </a:solidFill>
                <a:latin typeface="Times New Roman" panose="02020603050405020304" pitchFamily="18" charset="0"/>
                <a:ea typeface="Times New Roman" panose="02020603050405020304" pitchFamily="18" charset="0"/>
              </a:rPr>
              <a:t> </a:t>
            </a:r>
            <a:r>
              <a:rPr lang="en-US" sz="2400" b="1" dirty="0" err="1">
                <a:solidFill>
                  <a:srgbClr val="000000"/>
                </a:solidFill>
                <a:latin typeface="Times New Roman" panose="02020603050405020304" pitchFamily="18" charset="0"/>
                <a:ea typeface="Times New Roman" panose="02020603050405020304" pitchFamily="18" charset="0"/>
              </a:rPr>
              <a:t>phương</a:t>
            </a:r>
            <a:r>
              <a:rPr lang="en-US" sz="2400" b="1" dirty="0">
                <a:solidFill>
                  <a:srgbClr val="000000"/>
                </a:solidFill>
                <a:latin typeface="Times New Roman" panose="02020603050405020304" pitchFamily="18" charset="0"/>
                <a:ea typeface="Times New Roman" panose="02020603050405020304" pitchFamily="18" charset="0"/>
              </a:rPr>
              <a:t> </a:t>
            </a:r>
            <a:r>
              <a:rPr lang="en-US" sz="2400" b="1" dirty="0" err="1">
                <a:solidFill>
                  <a:srgbClr val="000000"/>
                </a:solidFill>
                <a:latin typeface="Times New Roman" panose="02020603050405020304" pitchFamily="18" charset="0"/>
                <a:ea typeface="Times New Roman" panose="02020603050405020304" pitchFamily="18" charset="0"/>
              </a:rPr>
              <a:t>thức</a:t>
            </a:r>
            <a:r>
              <a:rPr lang="en-US" sz="2400" b="1" dirty="0">
                <a:solidFill>
                  <a:srgbClr val="000000"/>
                </a:solidFill>
                <a:latin typeface="Times New Roman" panose="02020603050405020304" pitchFamily="18" charset="0"/>
                <a:ea typeface="Times New Roman" panose="02020603050405020304" pitchFamily="18" charset="0"/>
              </a:rPr>
              <a:t> (Multimodal transport) </a:t>
            </a:r>
            <a:r>
              <a:rPr lang="en-US" sz="2400" dirty="0" err="1">
                <a:solidFill>
                  <a:srgbClr val="000000"/>
                </a:solidFill>
                <a:latin typeface="Times New Roman" panose="02020603050405020304" pitchFamily="18" charset="0"/>
                <a:ea typeface="Times New Roman" panose="02020603050405020304" pitchFamily="18" charset="0"/>
              </a:rPr>
              <a:t>quốc</a:t>
            </a:r>
            <a:r>
              <a:rPr lang="en-US" sz="2400" dirty="0">
                <a:solidFill>
                  <a:srgbClr val="000000"/>
                </a:solidFill>
                <a:latin typeface="Times New Roman" panose="02020603050405020304" pitchFamily="18" charset="0"/>
                <a:ea typeface="Times New Roman" panose="02020603050405020304" pitchFamily="18" charset="0"/>
              </a:rPr>
              <a:t> </a:t>
            </a:r>
            <a:r>
              <a:rPr lang="en-US" sz="2400" dirty="0" err="1">
                <a:solidFill>
                  <a:srgbClr val="000000"/>
                </a:solidFill>
                <a:latin typeface="Times New Roman" panose="02020603050405020304" pitchFamily="18" charset="0"/>
                <a:ea typeface="Times New Roman" panose="02020603050405020304" pitchFamily="18" charset="0"/>
              </a:rPr>
              <a:t>tế</a:t>
            </a:r>
            <a:r>
              <a:rPr lang="en-US" sz="2400" dirty="0">
                <a:solidFill>
                  <a:srgbClr val="000000"/>
                </a:solidFill>
                <a:latin typeface="Times New Roman" panose="02020603050405020304" pitchFamily="18" charset="0"/>
                <a:ea typeface="Times New Roman" panose="02020603050405020304" pitchFamily="18" charset="0"/>
              </a:rPr>
              <a:t> hay </a:t>
            </a:r>
            <a:r>
              <a:rPr lang="en-US" sz="2400" dirty="0" err="1">
                <a:solidFill>
                  <a:srgbClr val="000000"/>
                </a:solidFill>
                <a:latin typeface="Times New Roman" panose="02020603050405020304" pitchFamily="18" charset="0"/>
                <a:ea typeface="Times New Roman" panose="02020603050405020304" pitchFamily="18" charset="0"/>
              </a:rPr>
              <a:t>còn</a:t>
            </a:r>
            <a:r>
              <a:rPr lang="en-US" sz="2400" dirty="0">
                <a:solidFill>
                  <a:srgbClr val="000000"/>
                </a:solidFill>
                <a:latin typeface="Times New Roman" panose="02020603050405020304" pitchFamily="18" charset="0"/>
                <a:ea typeface="Times New Roman" panose="02020603050405020304" pitchFamily="18" charset="0"/>
              </a:rPr>
              <a:t> </a:t>
            </a:r>
            <a:r>
              <a:rPr lang="en-US" sz="2400" dirty="0" err="1">
                <a:solidFill>
                  <a:srgbClr val="000000"/>
                </a:solidFill>
                <a:latin typeface="Times New Roman" panose="02020603050405020304" pitchFamily="18" charset="0"/>
                <a:ea typeface="Times New Roman" panose="02020603050405020304" pitchFamily="18" charset="0"/>
              </a:rPr>
              <a:t>gọi</a:t>
            </a:r>
            <a:r>
              <a:rPr lang="en-US" sz="2400" dirty="0">
                <a:solidFill>
                  <a:srgbClr val="000000"/>
                </a:solidFill>
                <a:latin typeface="Times New Roman" panose="02020603050405020304" pitchFamily="18" charset="0"/>
                <a:ea typeface="Times New Roman" panose="02020603050405020304" pitchFamily="18" charset="0"/>
              </a:rPr>
              <a:t> </a:t>
            </a:r>
            <a:r>
              <a:rPr lang="en-US" sz="2400" dirty="0" err="1">
                <a:solidFill>
                  <a:srgbClr val="000000"/>
                </a:solidFill>
                <a:latin typeface="Times New Roman" panose="02020603050405020304" pitchFamily="18" charset="0"/>
                <a:ea typeface="Times New Roman" panose="02020603050405020304" pitchFamily="18" charset="0"/>
              </a:rPr>
              <a:t>là</a:t>
            </a:r>
            <a:r>
              <a:rPr lang="en-US" sz="2400" dirty="0">
                <a:solidFill>
                  <a:srgbClr val="000000"/>
                </a:solidFill>
                <a:latin typeface="Times New Roman" panose="02020603050405020304" pitchFamily="18" charset="0"/>
                <a:ea typeface="Times New Roman" panose="02020603050405020304" pitchFamily="18" charset="0"/>
              </a:rPr>
              <a:t> </a:t>
            </a:r>
            <a:r>
              <a:rPr lang="en-US" sz="2400" dirty="0" err="1">
                <a:solidFill>
                  <a:srgbClr val="000000"/>
                </a:solidFill>
                <a:latin typeface="Times New Roman" panose="02020603050405020304" pitchFamily="18" charset="0"/>
                <a:ea typeface="Times New Roman" panose="02020603050405020304" pitchFamily="18" charset="0"/>
              </a:rPr>
              <a:t>vận</a:t>
            </a:r>
            <a:r>
              <a:rPr lang="en-US" sz="2400" dirty="0">
                <a:solidFill>
                  <a:srgbClr val="000000"/>
                </a:solidFill>
                <a:latin typeface="Times New Roman" panose="02020603050405020304" pitchFamily="18" charset="0"/>
                <a:ea typeface="Times New Roman" panose="02020603050405020304" pitchFamily="18" charset="0"/>
              </a:rPr>
              <a:t> </a:t>
            </a:r>
            <a:r>
              <a:rPr lang="en-US" sz="2400" dirty="0" err="1">
                <a:solidFill>
                  <a:srgbClr val="000000"/>
                </a:solidFill>
                <a:latin typeface="Times New Roman" panose="02020603050405020304" pitchFamily="18" charset="0"/>
                <a:ea typeface="Times New Roman" panose="02020603050405020304" pitchFamily="18" charset="0"/>
              </a:rPr>
              <a:t>tải</a:t>
            </a:r>
            <a:r>
              <a:rPr lang="en-US" sz="2400" dirty="0">
                <a:solidFill>
                  <a:srgbClr val="000000"/>
                </a:solidFill>
                <a:latin typeface="Times New Roman" panose="02020603050405020304" pitchFamily="18" charset="0"/>
                <a:ea typeface="Times New Roman" panose="02020603050405020304" pitchFamily="18" charset="0"/>
              </a:rPr>
              <a:t> </a:t>
            </a:r>
            <a:r>
              <a:rPr lang="en-US" sz="2400" dirty="0" err="1">
                <a:solidFill>
                  <a:srgbClr val="000000"/>
                </a:solidFill>
                <a:latin typeface="Times New Roman" panose="02020603050405020304" pitchFamily="18" charset="0"/>
                <a:ea typeface="Times New Roman" panose="02020603050405020304" pitchFamily="18" charset="0"/>
              </a:rPr>
              <a:t>liên</a:t>
            </a:r>
            <a:r>
              <a:rPr lang="en-US" sz="2400" dirty="0">
                <a:solidFill>
                  <a:srgbClr val="000000"/>
                </a:solidFill>
                <a:latin typeface="Times New Roman" panose="02020603050405020304" pitchFamily="18" charset="0"/>
                <a:ea typeface="Times New Roman" panose="02020603050405020304" pitchFamily="18" charset="0"/>
              </a:rPr>
              <a:t> </a:t>
            </a:r>
            <a:r>
              <a:rPr lang="en-US" sz="2400" dirty="0" err="1">
                <a:solidFill>
                  <a:srgbClr val="000000"/>
                </a:solidFill>
                <a:latin typeface="Times New Roman" panose="02020603050405020304" pitchFamily="18" charset="0"/>
                <a:ea typeface="Times New Roman" panose="02020603050405020304" pitchFamily="18" charset="0"/>
              </a:rPr>
              <a:t>hợp</a:t>
            </a:r>
            <a:r>
              <a:rPr lang="en-US" sz="2400" dirty="0">
                <a:solidFill>
                  <a:srgbClr val="000000"/>
                </a:solidFill>
                <a:latin typeface="Times New Roman" panose="02020603050405020304" pitchFamily="18" charset="0"/>
                <a:ea typeface="Times New Roman" panose="02020603050405020304" pitchFamily="18" charset="0"/>
              </a:rPr>
              <a:t> (</a:t>
            </a:r>
            <a:r>
              <a:rPr lang="en-US" sz="2400" dirty="0" smtClean="0">
                <a:solidFill>
                  <a:srgbClr val="000000"/>
                </a:solidFill>
                <a:latin typeface="Times New Roman" panose="02020603050405020304" pitchFamily="18" charset="0"/>
                <a:ea typeface="Times New Roman" panose="02020603050405020304" pitchFamily="18" charset="0"/>
              </a:rPr>
              <a:t>Combined </a:t>
            </a:r>
            <a:r>
              <a:rPr lang="en-US" sz="2400" dirty="0">
                <a:solidFill>
                  <a:srgbClr val="000000"/>
                </a:solidFill>
                <a:latin typeface="Times New Roman" panose="02020603050405020304" pitchFamily="18" charset="0"/>
                <a:ea typeface="Times New Roman" panose="02020603050405020304" pitchFamily="18" charset="0"/>
              </a:rPr>
              <a:t>transport) </a:t>
            </a:r>
            <a:r>
              <a:rPr lang="en-US" sz="2400" dirty="0" err="1">
                <a:solidFill>
                  <a:srgbClr val="000000"/>
                </a:solidFill>
                <a:latin typeface="Times New Roman" panose="02020603050405020304" pitchFamily="18" charset="0"/>
                <a:ea typeface="Times New Roman" panose="02020603050405020304" pitchFamily="18" charset="0"/>
              </a:rPr>
              <a:t>là</a:t>
            </a:r>
            <a:r>
              <a:rPr lang="en-US" sz="2400" dirty="0">
                <a:solidFill>
                  <a:srgbClr val="000000"/>
                </a:solidFill>
                <a:latin typeface="Times New Roman" panose="02020603050405020304" pitchFamily="18" charset="0"/>
                <a:ea typeface="Times New Roman" panose="02020603050405020304" pitchFamily="18" charset="0"/>
              </a:rPr>
              <a:t> </a:t>
            </a:r>
            <a:r>
              <a:rPr lang="en-US" sz="2400" dirty="0" err="1">
                <a:solidFill>
                  <a:srgbClr val="000000"/>
                </a:solidFill>
                <a:latin typeface="Times New Roman" panose="02020603050405020304" pitchFamily="18" charset="0"/>
                <a:ea typeface="Times New Roman" panose="02020603050405020304" pitchFamily="18" charset="0"/>
              </a:rPr>
              <a:t>phương</a:t>
            </a:r>
            <a:r>
              <a:rPr lang="en-US" sz="2400" dirty="0">
                <a:solidFill>
                  <a:srgbClr val="000000"/>
                </a:solidFill>
                <a:latin typeface="Times New Roman" panose="02020603050405020304" pitchFamily="18" charset="0"/>
                <a:ea typeface="Times New Roman" panose="02020603050405020304" pitchFamily="18" charset="0"/>
              </a:rPr>
              <a:t> </a:t>
            </a:r>
            <a:r>
              <a:rPr lang="en-US" sz="2400" dirty="0" err="1">
                <a:solidFill>
                  <a:srgbClr val="000000"/>
                </a:solidFill>
                <a:latin typeface="Times New Roman" panose="02020603050405020304" pitchFamily="18" charset="0"/>
                <a:ea typeface="Times New Roman" panose="02020603050405020304" pitchFamily="18" charset="0"/>
              </a:rPr>
              <a:t>thức</a:t>
            </a:r>
            <a:r>
              <a:rPr lang="en-US" sz="2400" dirty="0">
                <a:solidFill>
                  <a:srgbClr val="000000"/>
                </a:solidFill>
                <a:latin typeface="Times New Roman" panose="02020603050405020304" pitchFamily="18" charset="0"/>
                <a:ea typeface="Times New Roman" panose="02020603050405020304" pitchFamily="18" charset="0"/>
              </a:rPr>
              <a:t> </a:t>
            </a:r>
            <a:r>
              <a:rPr lang="en-US" sz="2400" dirty="0" err="1">
                <a:solidFill>
                  <a:srgbClr val="000000"/>
                </a:solidFill>
                <a:latin typeface="Times New Roman" panose="02020603050405020304" pitchFamily="18" charset="0"/>
                <a:ea typeface="Times New Roman" panose="02020603050405020304" pitchFamily="18" charset="0"/>
              </a:rPr>
              <a:t>vận</a:t>
            </a:r>
            <a:r>
              <a:rPr lang="en-US" sz="2400" dirty="0">
                <a:solidFill>
                  <a:srgbClr val="000000"/>
                </a:solidFill>
                <a:latin typeface="Times New Roman" panose="02020603050405020304" pitchFamily="18" charset="0"/>
                <a:ea typeface="Times New Roman" panose="02020603050405020304" pitchFamily="18" charset="0"/>
              </a:rPr>
              <a:t> </a:t>
            </a:r>
            <a:r>
              <a:rPr lang="en-US" sz="2400" dirty="0" err="1">
                <a:solidFill>
                  <a:srgbClr val="000000"/>
                </a:solidFill>
                <a:latin typeface="Times New Roman" panose="02020603050405020304" pitchFamily="18" charset="0"/>
                <a:ea typeface="Times New Roman" panose="02020603050405020304" pitchFamily="18" charset="0"/>
              </a:rPr>
              <a:t>tải</a:t>
            </a:r>
            <a:r>
              <a:rPr lang="en-US" sz="2400" dirty="0">
                <a:solidFill>
                  <a:srgbClr val="000000"/>
                </a:solidFill>
                <a:latin typeface="Times New Roman" panose="02020603050405020304" pitchFamily="18" charset="0"/>
                <a:ea typeface="Times New Roman" panose="02020603050405020304" pitchFamily="18" charset="0"/>
              </a:rPr>
              <a:t> </a:t>
            </a:r>
            <a:r>
              <a:rPr lang="en-US" sz="2400" dirty="0" err="1">
                <a:solidFill>
                  <a:srgbClr val="000000"/>
                </a:solidFill>
                <a:latin typeface="Times New Roman" panose="02020603050405020304" pitchFamily="18" charset="0"/>
                <a:ea typeface="Times New Roman" panose="02020603050405020304" pitchFamily="18" charset="0"/>
              </a:rPr>
              <a:t>hàng</a:t>
            </a:r>
            <a:r>
              <a:rPr lang="en-US" sz="2400" dirty="0">
                <a:solidFill>
                  <a:srgbClr val="000000"/>
                </a:solidFill>
                <a:latin typeface="Times New Roman" panose="02020603050405020304" pitchFamily="18" charset="0"/>
                <a:ea typeface="Times New Roman" panose="02020603050405020304" pitchFamily="18" charset="0"/>
              </a:rPr>
              <a:t> </a:t>
            </a:r>
            <a:r>
              <a:rPr lang="en-US" sz="2400" dirty="0" err="1">
                <a:solidFill>
                  <a:srgbClr val="000000"/>
                </a:solidFill>
                <a:latin typeface="Times New Roman" panose="02020603050405020304" pitchFamily="18" charset="0"/>
                <a:ea typeface="Times New Roman" panose="02020603050405020304" pitchFamily="18" charset="0"/>
              </a:rPr>
              <a:t>hóa</a:t>
            </a:r>
            <a:r>
              <a:rPr lang="en-US" sz="2400" dirty="0">
                <a:solidFill>
                  <a:srgbClr val="000000"/>
                </a:solidFill>
                <a:latin typeface="Times New Roman" panose="02020603050405020304" pitchFamily="18" charset="0"/>
                <a:ea typeface="Times New Roman" panose="02020603050405020304" pitchFamily="18" charset="0"/>
              </a:rPr>
              <a:t> </a:t>
            </a:r>
            <a:r>
              <a:rPr lang="en-US" sz="2400" dirty="0" err="1">
                <a:solidFill>
                  <a:srgbClr val="000000"/>
                </a:solidFill>
                <a:latin typeface="Times New Roman" panose="02020603050405020304" pitchFamily="18" charset="0"/>
                <a:ea typeface="Times New Roman" panose="02020603050405020304" pitchFamily="18" charset="0"/>
              </a:rPr>
              <a:t>bằng</a:t>
            </a:r>
            <a:r>
              <a:rPr lang="en-US" sz="2400" dirty="0">
                <a:solidFill>
                  <a:srgbClr val="000000"/>
                </a:solidFill>
                <a:latin typeface="Times New Roman" panose="02020603050405020304" pitchFamily="18" charset="0"/>
                <a:ea typeface="Times New Roman" panose="02020603050405020304" pitchFamily="18" charset="0"/>
              </a:rPr>
              <a:t> </a:t>
            </a:r>
            <a:r>
              <a:rPr lang="en-US" sz="2400" dirty="0" err="1">
                <a:solidFill>
                  <a:srgbClr val="000000"/>
                </a:solidFill>
                <a:latin typeface="Times New Roman" panose="02020603050405020304" pitchFamily="18" charset="0"/>
                <a:ea typeface="Times New Roman" panose="02020603050405020304" pitchFamily="18" charset="0"/>
              </a:rPr>
              <a:t>ít</a:t>
            </a:r>
            <a:r>
              <a:rPr lang="en-US" sz="2400" dirty="0">
                <a:solidFill>
                  <a:srgbClr val="000000"/>
                </a:solidFill>
                <a:latin typeface="Times New Roman" panose="02020603050405020304" pitchFamily="18" charset="0"/>
                <a:ea typeface="Times New Roman" panose="02020603050405020304" pitchFamily="18" charset="0"/>
              </a:rPr>
              <a:t> </a:t>
            </a:r>
            <a:r>
              <a:rPr lang="en-US" sz="2400" dirty="0" err="1">
                <a:solidFill>
                  <a:srgbClr val="000000"/>
                </a:solidFill>
                <a:latin typeface="Times New Roman" panose="02020603050405020304" pitchFamily="18" charset="0"/>
                <a:ea typeface="Times New Roman" panose="02020603050405020304" pitchFamily="18" charset="0"/>
              </a:rPr>
              <a:t>nhất</a:t>
            </a:r>
            <a:r>
              <a:rPr lang="en-US" sz="2400" dirty="0">
                <a:solidFill>
                  <a:srgbClr val="000000"/>
                </a:solidFill>
                <a:latin typeface="Times New Roman" panose="02020603050405020304" pitchFamily="18" charset="0"/>
                <a:ea typeface="Times New Roman" panose="02020603050405020304" pitchFamily="18" charset="0"/>
              </a:rPr>
              <a:t> </a:t>
            </a:r>
            <a:r>
              <a:rPr lang="en-US" sz="2400" dirty="0" err="1">
                <a:solidFill>
                  <a:srgbClr val="000000"/>
                </a:solidFill>
                <a:latin typeface="Times New Roman" panose="02020603050405020304" pitchFamily="18" charset="0"/>
                <a:ea typeface="Times New Roman" panose="02020603050405020304" pitchFamily="18" charset="0"/>
              </a:rPr>
              <a:t>hai</a:t>
            </a:r>
            <a:r>
              <a:rPr lang="en-US" sz="2400" dirty="0">
                <a:solidFill>
                  <a:srgbClr val="000000"/>
                </a:solidFill>
                <a:latin typeface="Times New Roman" panose="02020603050405020304" pitchFamily="18" charset="0"/>
                <a:ea typeface="Times New Roman" panose="02020603050405020304" pitchFamily="18" charset="0"/>
              </a:rPr>
              <a:t> </a:t>
            </a:r>
            <a:r>
              <a:rPr lang="en-US" sz="2400" dirty="0" err="1">
                <a:solidFill>
                  <a:srgbClr val="000000"/>
                </a:solidFill>
                <a:latin typeface="Times New Roman" panose="02020603050405020304" pitchFamily="18" charset="0"/>
                <a:ea typeface="Times New Roman" panose="02020603050405020304" pitchFamily="18" charset="0"/>
              </a:rPr>
              <a:t>phương</a:t>
            </a:r>
            <a:r>
              <a:rPr lang="en-US" sz="2400" dirty="0">
                <a:solidFill>
                  <a:srgbClr val="000000"/>
                </a:solidFill>
                <a:latin typeface="Times New Roman" panose="02020603050405020304" pitchFamily="18" charset="0"/>
                <a:ea typeface="Times New Roman" panose="02020603050405020304" pitchFamily="18" charset="0"/>
              </a:rPr>
              <a:t> </a:t>
            </a:r>
            <a:r>
              <a:rPr lang="en-US" sz="2400" dirty="0" err="1">
                <a:solidFill>
                  <a:srgbClr val="000000"/>
                </a:solidFill>
                <a:latin typeface="Times New Roman" panose="02020603050405020304" pitchFamily="18" charset="0"/>
                <a:ea typeface="Times New Roman" panose="02020603050405020304" pitchFamily="18" charset="0"/>
              </a:rPr>
              <a:t>thức</a:t>
            </a:r>
            <a:r>
              <a:rPr lang="en-US" sz="2400" dirty="0">
                <a:solidFill>
                  <a:srgbClr val="000000"/>
                </a:solidFill>
                <a:latin typeface="Times New Roman" panose="02020603050405020304" pitchFamily="18" charset="0"/>
                <a:ea typeface="Times New Roman" panose="02020603050405020304" pitchFamily="18" charset="0"/>
              </a:rPr>
              <a:t> </a:t>
            </a:r>
            <a:r>
              <a:rPr lang="en-US" sz="2400" dirty="0" err="1">
                <a:solidFill>
                  <a:srgbClr val="000000"/>
                </a:solidFill>
                <a:latin typeface="Times New Roman" panose="02020603050405020304" pitchFamily="18" charset="0"/>
                <a:ea typeface="Times New Roman" panose="02020603050405020304" pitchFamily="18" charset="0"/>
              </a:rPr>
              <a:t>vận</a:t>
            </a:r>
            <a:r>
              <a:rPr lang="en-US" sz="2400" dirty="0">
                <a:solidFill>
                  <a:srgbClr val="000000"/>
                </a:solidFill>
                <a:latin typeface="Times New Roman" panose="02020603050405020304" pitchFamily="18" charset="0"/>
                <a:ea typeface="Times New Roman" panose="02020603050405020304" pitchFamily="18" charset="0"/>
              </a:rPr>
              <a:t> </a:t>
            </a:r>
            <a:r>
              <a:rPr lang="en-US" sz="2400" dirty="0" err="1">
                <a:solidFill>
                  <a:srgbClr val="000000"/>
                </a:solidFill>
                <a:latin typeface="Times New Roman" panose="02020603050405020304" pitchFamily="18" charset="0"/>
                <a:ea typeface="Times New Roman" panose="02020603050405020304" pitchFamily="18" charset="0"/>
              </a:rPr>
              <a:t>tải</a:t>
            </a:r>
            <a:r>
              <a:rPr lang="en-US" sz="2400" dirty="0">
                <a:solidFill>
                  <a:srgbClr val="000000"/>
                </a:solidFill>
                <a:latin typeface="Times New Roman" panose="02020603050405020304" pitchFamily="18" charset="0"/>
                <a:ea typeface="Times New Roman" panose="02020603050405020304" pitchFamily="18" charset="0"/>
              </a:rPr>
              <a:t> </a:t>
            </a:r>
            <a:r>
              <a:rPr lang="en-US" sz="2400" dirty="0" err="1">
                <a:solidFill>
                  <a:srgbClr val="000000"/>
                </a:solidFill>
                <a:latin typeface="Times New Roman" panose="02020603050405020304" pitchFamily="18" charset="0"/>
                <a:ea typeface="Times New Roman" panose="02020603050405020304" pitchFamily="18" charset="0"/>
              </a:rPr>
              <a:t>khác</a:t>
            </a:r>
            <a:r>
              <a:rPr lang="en-US" sz="2400" dirty="0">
                <a:solidFill>
                  <a:srgbClr val="000000"/>
                </a:solidFill>
                <a:latin typeface="Times New Roman" panose="02020603050405020304" pitchFamily="18" charset="0"/>
                <a:ea typeface="Times New Roman" panose="02020603050405020304" pitchFamily="18" charset="0"/>
              </a:rPr>
              <a:t> </a:t>
            </a:r>
            <a:r>
              <a:rPr lang="en-US" sz="2400" dirty="0" err="1">
                <a:solidFill>
                  <a:srgbClr val="000000"/>
                </a:solidFill>
                <a:latin typeface="Times New Roman" panose="02020603050405020304" pitchFamily="18" charset="0"/>
                <a:ea typeface="Times New Roman" panose="02020603050405020304" pitchFamily="18" charset="0"/>
              </a:rPr>
              <a:t>nhau</a:t>
            </a:r>
            <a:r>
              <a:rPr lang="en-US" sz="2400" dirty="0">
                <a:solidFill>
                  <a:srgbClr val="000000"/>
                </a:solidFill>
                <a:latin typeface="Times New Roman" panose="02020603050405020304" pitchFamily="18" charset="0"/>
                <a:ea typeface="Times New Roman" panose="02020603050405020304" pitchFamily="18" charset="0"/>
              </a:rPr>
              <a:t> </a:t>
            </a:r>
            <a:r>
              <a:rPr lang="en-US" sz="2400" dirty="0" err="1">
                <a:solidFill>
                  <a:srgbClr val="000000"/>
                </a:solidFill>
                <a:latin typeface="Times New Roman" panose="02020603050405020304" pitchFamily="18" charset="0"/>
                <a:ea typeface="Times New Roman" panose="02020603050405020304" pitchFamily="18" charset="0"/>
              </a:rPr>
              <a:t>trở</a:t>
            </a:r>
            <a:r>
              <a:rPr lang="en-US" sz="2400" dirty="0">
                <a:solidFill>
                  <a:srgbClr val="000000"/>
                </a:solidFill>
                <a:latin typeface="Times New Roman" panose="02020603050405020304" pitchFamily="18" charset="0"/>
                <a:ea typeface="Times New Roman" panose="02020603050405020304" pitchFamily="18" charset="0"/>
              </a:rPr>
              <a:t> </a:t>
            </a:r>
            <a:r>
              <a:rPr lang="en-US" sz="2400" dirty="0" err="1">
                <a:solidFill>
                  <a:srgbClr val="000000"/>
                </a:solidFill>
                <a:latin typeface="Times New Roman" panose="02020603050405020304" pitchFamily="18" charset="0"/>
                <a:ea typeface="Times New Roman" panose="02020603050405020304" pitchFamily="18" charset="0"/>
              </a:rPr>
              <a:t>lên</a:t>
            </a:r>
            <a:r>
              <a:rPr lang="en-US" sz="2400" dirty="0">
                <a:solidFill>
                  <a:srgbClr val="000000"/>
                </a:solidFill>
                <a:latin typeface="Times New Roman" panose="02020603050405020304" pitchFamily="18" charset="0"/>
                <a:ea typeface="Times New Roman" panose="02020603050405020304" pitchFamily="18" charset="0"/>
              </a:rPr>
              <a:t>, </a:t>
            </a:r>
            <a:r>
              <a:rPr lang="en-US" sz="2400" dirty="0" err="1">
                <a:solidFill>
                  <a:srgbClr val="000000"/>
                </a:solidFill>
                <a:latin typeface="Times New Roman" panose="02020603050405020304" pitchFamily="18" charset="0"/>
                <a:ea typeface="Times New Roman" panose="02020603050405020304" pitchFamily="18" charset="0"/>
              </a:rPr>
              <a:t>trên</a:t>
            </a:r>
            <a:r>
              <a:rPr lang="en-US" sz="2400" dirty="0">
                <a:solidFill>
                  <a:srgbClr val="000000"/>
                </a:solidFill>
                <a:latin typeface="Times New Roman" panose="02020603050405020304" pitchFamily="18" charset="0"/>
                <a:ea typeface="Times New Roman" panose="02020603050405020304" pitchFamily="18" charset="0"/>
              </a:rPr>
              <a:t> </a:t>
            </a:r>
            <a:r>
              <a:rPr lang="en-US" sz="2400" dirty="0" err="1">
                <a:solidFill>
                  <a:srgbClr val="000000"/>
                </a:solidFill>
                <a:latin typeface="Times New Roman" panose="02020603050405020304" pitchFamily="18" charset="0"/>
                <a:ea typeface="Times New Roman" panose="02020603050405020304" pitchFamily="18" charset="0"/>
              </a:rPr>
              <a:t>cơ</a:t>
            </a:r>
            <a:r>
              <a:rPr lang="en-US" sz="2400" dirty="0">
                <a:solidFill>
                  <a:srgbClr val="000000"/>
                </a:solidFill>
                <a:latin typeface="Times New Roman" panose="02020603050405020304" pitchFamily="18" charset="0"/>
                <a:ea typeface="Times New Roman" panose="02020603050405020304" pitchFamily="18" charset="0"/>
              </a:rPr>
              <a:t> </a:t>
            </a:r>
            <a:r>
              <a:rPr lang="en-US" sz="2400" dirty="0" err="1">
                <a:solidFill>
                  <a:srgbClr val="000000"/>
                </a:solidFill>
                <a:latin typeface="Times New Roman" panose="02020603050405020304" pitchFamily="18" charset="0"/>
                <a:ea typeface="Times New Roman" panose="02020603050405020304" pitchFamily="18" charset="0"/>
              </a:rPr>
              <a:t>sở</a:t>
            </a:r>
            <a:r>
              <a:rPr lang="en-US" sz="2400" dirty="0">
                <a:solidFill>
                  <a:srgbClr val="000000"/>
                </a:solidFill>
                <a:latin typeface="Times New Roman" panose="02020603050405020304" pitchFamily="18" charset="0"/>
                <a:ea typeface="Times New Roman" panose="02020603050405020304" pitchFamily="18" charset="0"/>
              </a:rPr>
              <a:t> </a:t>
            </a:r>
            <a:r>
              <a:rPr lang="en-US" sz="2400" dirty="0" err="1">
                <a:solidFill>
                  <a:srgbClr val="000000"/>
                </a:solidFill>
                <a:latin typeface="Times New Roman" panose="02020603050405020304" pitchFamily="18" charset="0"/>
                <a:ea typeface="Times New Roman" panose="02020603050405020304" pitchFamily="18" charset="0"/>
              </a:rPr>
              <a:t>một</a:t>
            </a:r>
            <a:r>
              <a:rPr lang="en-US" sz="2400" dirty="0">
                <a:solidFill>
                  <a:srgbClr val="000000"/>
                </a:solidFill>
                <a:latin typeface="Times New Roman" panose="02020603050405020304" pitchFamily="18" charset="0"/>
                <a:ea typeface="Times New Roman" panose="02020603050405020304" pitchFamily="18" charset="0"/>
              </a:rPr>
              <a:t> </a:t>
            </a:r>
            <a:r>
              <a:rPr lang="en-US" sz="2400" dirty="0" err="1">
                <a:solidFill>
                  <a:srgbClr val="000000"/>
                </a:solidFill>
                <a:latin typeface="Times New Roman" panose="02020603050405020304" pitchFamily="18" charset="0"/>
                <a:ea typeface="Times New Roman" panose="02020603050405020304" pitchFamily="18" charset="0"/>
              </a:rPr>
              <a:t>hợp</a:t>
            </a:r>
            <a:r>
              <a:rPr lang="en-US" sz="2400" dirty="0">
                <a:solidFill>
                  <a:srgbClr val="000000"/>
                </a:solidFill>
                <a:latin typeface="Times New Roman" panose="02020603050405020304" pitchFamily="18" charset="0"/>
                <a:ea typeface="Times New Roman" panose="02020603050405020304" pitchFamily="18" charset="0"/>
              </a:rPr>
              <a:t> </a:t>
            </a:r>
            <a:r>
              <a:rPr lang="en-US" sz="2400" dirty="0" err="1">
                <a:solidFill>
                  <a:srgbClr val="000000"/>
                </a:solidFill>
                <a:latin typeface="Times New Roman" panose="02020603050405020304" pitchFamily="18" charset="0"/>
                <a:ea typeface="Times New Roman" panose="02020603050405020304" pitchFamily="18" charset="0"/>
              </a:rPr>
              <a:t>đồng</a:t>
            </a:r>
            <a:r>
              <a:rPr lang="en-US" sz="2400" dirty="0">
                <a:solidFill>
                  <a:srgbClr val="000000"/>
                </a:solidFill>
                <a:latin typeface="Times New Roman" panose="02020603050405020304" pitchFamily="18" charset="0"/>
                <a:ea typeface="Times New Roman" panose="02020603050405020304" pitchFamily="18" charset="0"/>
              </a:rPr>
              <a:t> </a:t>
            </a:r>
            <a:r>
              <a:rPr lang="en-US" sz="2400" dirty="0" err="1">
                <a:solidFill>
                  <a:srgbClr val="000000"/>
                </a:solidFill>
                <a:latin typeface="Times New Roman" panose="02020603050405020304" pitchFamily="18" charset="0"/>
                <a:ea typeface="Times New Roman" panose="02020603050405020304" pitchFamily="18" charset="0"/>
              </a:rPr>
              <a:t>vận</a:t>
            </a:r>
            <a:r>
              <a:rPr lang="en-US" sz="2400" dirty="0">
                <a:solidFill>
                  <a:srgbClr val="000000"/>
                </a:solidFill>
                <a:latin typeface="Times New Roman" panose="02020603050405020304" pitchFamily="18" charset="0"/>
                <a:ea typeface="Times New Roman" panose="02020603050405020304" pitchFamily="18" charset="0"/>
              </a:rPr>
              <a:t> </a:t>
            </a:r>
            <a:r>
              <a:rPr lang="en-US" sz="2400" dirty="0" err="1">
                <a:solidFill>
                  <a:srgbClr val="000000"/>
                </a:solidFill>
                <a:latin typeface="Times New Roman" panose="02020603050405020304" pitchFamily="18" charset="0"/>
                <a:ea typeface="Times New Roman" panose="02020603050405020304" pitchFamily="18" charset="0"/>
              </a:rPr>
              <a:t>tải</a:t>
            </a:r>
            <a:r>
              <a:rPr lang="en-US" sz="2400" dirty="0">
                <a:solidFill>
                  <a:srgbClr val="000000"/>
                </a:solidFill>
                <a:latin typeface="Times New Roman" panose="02020603050405020304" pitchFamily="18" charset="0"/>
                <a:ea typeface="Times New Roman" panose="02020603050405020304" pitchFamily="18" charset="0"/>
              </a:rPr>
              <a:t> </a:t>
            </a:r>
            <a:r>
              <a:rPr lang="en-US" sz="2400" dirty="0" err="1">
                <a:solidFill>
                  <a:srgbClr val="000000"/>
                </a:solidFill>
                <a:latin typeface="Times New Roman" panose="02020603050405020304" pitchFamily="18" charset="0"/>
                <a:ea typeface="Times New Roman" panose="02020603050405020304" pitchFamily="18" charset="0"/>
              </a:rPr>
              <a:t>đa</a:t>
            </a:r>
            <a:r>
              <a:rPr lang="en-US" sz="2400" dirty="0">
                <a:solidFill>
                  <a:srgbClr val="000000"/>
                </a:solidFill>
                <a:latin typeface="Times New Roman" panose="02020603050405020304" pitchFamily="18" charset="0"/>
                <a:ea typeface="Times New Roman" panose="02020603050405020304" pitchFamily="18" charset="0"/>
              </a:rPr>
              <a:t> </a:t>
            </a:r>
            <a:r>
              <a:rPr lang="en-US" sz="2400" dirty="0" err="1">
                <a:solidFill>
                  <a:srgbClr val="000000"/>
                </a:solidFill>
                <a:latin typeface="Times New Roman" panose="02020603050405020304" pitchFamily="18" charset="0"/>
                <a:ea typeface="Times New Roman" panose="02020603050405020304" pitchFamily="18" charset="0"/>
              </a:rPr>
              <a:t>phương</a:t>
            </a:r>
            <a:r>
              <a:rPr lang="en-US" sz="2400" dirty="0">
                <a:solidFill>
                  <a:srgbClr val="000000"/>
                </a:solidFill>
                <a:latin typeface="Times New Roman" panose="02020603050405020304" pitchFamily="18" charset="0"/>
                <a:ea typeface="Times New Roman" panose="02020603050405020304" pitchFamily="18" charset="0"/>
              </a:rPr>
              <a:t> </a:t>
            </a:r>
            <a:r>
              <a:rPr lang="en-US" sz="2400" dirty="0" err="1">
                <a:solidFill>
                  <a:srgbClr val="000000"/>
                </a:solidFill>
                <a:latin typeface="Times New Roman" panose="02020603050405020304" pitchFamily="18" charset="0"/>
                <a:ea typeface="Times New Roman" panose="02020603050405020304" pitchFamily="18" charset="0"/>
              </a:rPr>
              <a:t>thức</a:t>
            </a:r>
            <a:r>
              <a:rPr lang="en-US" sz="2400" dirty="0">
                <a:solidFill>
                  <a:srgbClr val="000000"/>
                </a:solidFill>
                <a:latin typeface="Times New Roman" panose="02020603050405020304" pitchFamily="18" charset="0"/>
                <a:ea typeface="Times New Roman" panose="02020603050405020304" pitchFamily="18" charset="0"/>
              </a:rPr>
              <a:t> </a:t>
            </a:r>
            <a:r>
              <a:rPr lang="en-US" sz="2400" dirty="0" err="1">
                <a:solidFill>
                  <a:srgbClr val="000000"/>
                </a:solidFill>
                <a:latin typeface="Times New Roman" panose="02020603050405020304" pitchFamily="18" charset="0"/>
                <a:ea typeface="Times New Roman" panose="02020603050405020304" pitchFamily="18" charset="0"/>
              </a:rPr>
              <a:t>từ</a:t>
            </a:r>
            <a:r>
              <a:rPr lang="en-US" sz="2400" dirty="0">
                <a:solidFill>
                  <a:srgbClr val="000000"/>
                </a:solidFill>
                <a:latin typeface="Times New Roman" panose="02020603050405020304" pitchFamily="18" charset="0"/>
                <a:ea typeface="Times New Roman" panose="02020603050405020304" pitchFamily="18" charset="0"/>
              </a:rPr>
              <a:t> </a:t>
            </a:r>
            <a:r>
              <a:rPr lang="en-US" sz="2400" dirty="0" err="1">
                <a:solidFill>
                  <a:srgbClr val="000000"/>
                </a:solidFill>
                <a:latin typeface="Times New Roman" panose="02020603050405020304" pitchFamily="18" charset="0"/>
                <a:ea typeface="Times New Roman" panose="02020603050405020304" pitchFamily="18" charset="0"/>
              </a:rPr>
              <a:t>một</a:t>
            </a:r>
            <a:r>
              <a:rPr lang="en-US" sz="2400" dirty="0">
                <a:solidFill>
                  <a:srgbClr val="000000"/>
                </a:solidFill>
                <a:latin typeface="Times New Roman" panose="02020603050405020304" pitchFamily="18" charset="0"/>
                <a:ea typeface="Times New Roman" panose="02020603050405020304" pitchFamily="18" charset="0"/>
              </a:rPr>
              <a:t> </a:t>
            </a:r>
            <a:r>
              <a:rPr lang="en-US" sz="2400" dirty="0" err="1">
                <a:solidFill>
                  <a:srgbClr val="000000"/>
                </a:solidFill>
                <a:latin typeface="Times New Roman" panose="02020603050405020304" pitchFamily="18" charset="0"/>
                <a:ea typeface="Times New Roman" panose="02020603050405020304" pitchFamily="18" charset="0"/>
              </a:rPr>
              <a:t>điểm</a:t>
            </a:r>
            <a:r>
              <a:rPr lang="en-US" sz="2400" dirty="0">
                <a:solidFill>
                  <a:srgbClr val="000000"/>
                </a:solidFill>
                <a:latin typeface="Times New Roman" panose="02020603050405020304" pitchFamily="18" charset="0"/>
                <a:ea typeface="Times New Roman" panose="02020603050405020304" pitchFamily="18" charset="0"/>
              </a:rPr>
              <a:t> ở </a:t>
            </a:r>
            <a:r>
              <a:rPr lang="en-US" sz="2400" dirty="0" err="1">
                <a:solidFill>
                  <a:srgbClr val="000000"/>
                </a:solidFill>
                <a:latin typeface="Times New Roman" panose="02020603050405020304" pitchFamily="18" charset="0"/>
                <a:ea typeface="Times New Roman" panose="02020603050405020304" pitchFamily="18" charset="0"/>
              </a:rPr>
              <a:t>một</a:t>
            </a:r>
            <a:r>
              <a:rPr lang="en-US" sz="2400" dirty="0">
                <a:solidFill>
                  <a:srgbClr val="000000"/>
                </a:solidFill>
                <a:latin typeface="Times New Roman" panose="02020603050405020304" pitchFamily="18" charset="0"/>
                <a:ea typeface="Times New Roman" panose="02020603050405020304" pitchFamily="18" charset="0"/>
              </a:rPr>
              <a:t> </a:t>
            </a:r>
            <a:r>
              <a:rPr lang="en-US" sz="2400" dirty="0" err="1">
                <a:solidFill>
                  <a:srgbClr val="000000"/>
                </a:solidFill>
                <a:latin typeface="Times New Roman" panose="02020603050405020304" pitchFamily="18" charset="0"/>
                <a:ea typeface="Times New Roman" panose="02020603050405020304" pitchFamily="18" charset="0"/>
              </a:rPr>
              <a:t>nước</a:t>
            </a:r>
            <a:r>
              <a:rPr lang="en-US" sz="2400" dirty="0">
                <a:solidFill>
                  <a:srgbClr val="000000"/>
                </a:solidFill>
                <a:latin typeface="Times New Roman" panose="02020603050405020304" pitchFamily="18" charset="0"/>
                <a:ea typeface="Times New Roman" panose="02020603050405020304" pitchFamily="18" charset="0"/>
              </a:rPr>
              <a:t> </a:t>
            </a:r>
            <a:r>
              <a:rPr lang="en-US" sz="2400" dirty="0" err="1">
                <a:solidFill>
                  <a:srgbClr val="000000"/>
                </a:solidFill>
                <a:latin typeface="Times New Roman" panose="02020603050405020304" pitchFamily="18" charset="0"/>
                <a:ea typeface="Times New Roman" panose="02020603050405020304" pitchFamily="18" charset="0"/>
              </a:rPr>
              <a:t>tới</a:t>
            </a:r>
            <a:r>
              <a:rPr lang="en-US" sz="2400" dirty="0">
                <a:solidFill>
                  <a:srgbClr val="000000"/>
                </a:solidFill>
                <a:latin typeface="Times New Roman" panose="02020603050405020304" pitchFamily="18" charset="0"/>
                <a:ea typeface="Times New Roman" panose="02020603050405020304" pitchFamily="18" charset="0"/>
              </a:rPr>
              <a:t> </a:t>
            </a:r>
            <a:r>
              <a:rPr lang="en-US" sz="2400" dirty="0" err="1">
                <a:solidFill>
                  <a:srgbClr val="000000"/>
                </a:solidFill>
                <a:latin typeface="Times New Roman" panose="02020603050405020304" pitchFamily="18" charset="0"/>
                <a:ea typeface="Times New Roman" panose="02020603050405020304" pitchFamily="18" charset="0"/>
              </a:rPr>
              <a:t>một</a:t>
            </a:r>
            <a:r>
              <a:rPr lang="en-US" sz="2400" dirty="0">
                <a:solidFill>
                  <a:srgbClr val="000000"/>
                </a:solidFill>
                <a:latin typeface="Times New Roman" panose="02020603050405020304" pitchFamily="18" charset="0"/>
                <a:ea typeface="Times New Roman" panose="02020603050405020304" pitchFamily="18" charset="0"/>
              </a:rPr>
              <a:t> </a:t>
            </a:r>
            <a:r>
              <a:rPr lang="en-US" sz="2400" dirty="0" err="1">
                <a:solidFill>
                  <a:srgbClr val="000000"/>
                </a:solidFill>
                <a:latin typeface="Times New Roman" panose="02020603050405020304" pitchFamily="18" charset="0"/>
                <a:ea typeface="Times New Roman" panose="02020603050405020304" pitchFamily="18" charset="0"/>
              </a:rPr>
              <a:t>điểm</a:t>
            </a:r>
            <a:r>
              <a:rPr lang="en-US" sz="2400" dirty="0">
                <a:solidFill>
                  <a:srgbClr val="000000"/>
                </a:solidFill>
                <a:latin typeface="Times New Roman" panose="02020603050405020304" pitchFamily="18" charset="0"/>
                <a:ea typeface="Times New Roman" panose="02020603050405020304" pitchFamily="18" charset="0"/>
              </a:rPr>
              <a:t> </a:t>
            </a:r>
            <a:r>
              <a:rPr lang="en-US" sz="2400" dirty="0" err="1">
                <a:solidFill>
                  <a:srgbClr val="000000"/>
                </a:solidFill>
                <a:latin typeface="Times New Roman" panose="02020603050405020304" pitchFamily="18" charset="0"/>
                <a:ea typeface="Times New Roman" panose="02020603050405020304" pitchFamily="18" charset="0"/>
              </a:rPr>
              <a:t>chỉ</a:t>
            </a:r>
            <a:r>
              <a:rPr lang="en-US" sz="2400" dirty="0">
                <a:solidFill>
                  <a:srgbClr val="000000"/>
                </a:solidFill>
                <a:latin typeface="Times New Roman" panose="02020603050405020304" pitchFamily="18" charset="0"/>
                <a:ea typeface="Times New Roman" panose="02020603050405020304" pitchFamily="18" charset="0"/>
              </a:rPr>
              <a:t> </a:t>
            </a:r>
            <a:r>
              <a:rPr lang="en-US" sz="2400" dirty="0" err="1">
                <a:solidFill>
                  <a:srgbClr val="000000"/>
                </a:solidFill>
                <a:latin typeface="Times New Roman" panose="02020603050405020304" pitchFamily="18" charset="0"/>
                <a:ea typeface="Times New Roman" panose="02020603050405020304" pitchFamily="18" charset="0"/>
              </a:rPr>
              <a:t>định</a:t>
            </a:r>
            <a:r>
              <a:rPr lang="en-US" sz="2400" dirty="0">
                <a:solidFill>
                  <a:srgbClr val="000000"/>
                </a:solidFill>
                <a:latin typeface="Times New Roman" panose="02020603050405020304" pitchFamily="18" charset="0"/>
                <a:ea typeface="Times New Roman" panose="02020603050405020304" pitchFamily="18" charset="0"/>
              </a:rPr>
              <a:t> ở </a:t>
            </a:r>
            <a:r>
              <a:rPr lang="en-US" sz="2400" dirty="0" err="1">
                <a:solidFill>
                  <a:srgbClr val="000000"/>
                </a:solidFill>
                <a:latin typeface="Times New Roman" panose="02020603050405020304" pitchFamily="18" charset="0"/>
                <a:ea typeface="Times New Roman" panose="02020603050405020304" pitchFamily="18" charset="0"/>
              </a:rPr>
              <a:t>một</a:t>
            </a:r>
            <a:r>
              <a:rPr lang="en-US" sz="2400" dirty="0">
                <a:solidFill>
                  <a:srgbClr val="000000"/>
                </a:solidFill>
                <a:latin typeface="Times New Roman" panose="02020603050405020304" pitchFamily="18" charset="0"/>
                <a:ea typeface="Times New Roman" panose="02020603050405020304" pitchFamily="18" charset="0"/>
              </a:rPr>
              <a:t> </a:t>
            </a:r>
            <a:r>
              <a:rPr lang="en-US" sz="2400" dirty="0" err="1">
                <a:solidFill>
                  <a:srgbClr val="000000"/>
                </a:solidFill>
                <a:latin typeface="Times New Roman" panose="02020603050405020304" pitchFamily="18" charset="0"/>
                <a:ea typeface="Times New Roman" panose="02020603050405020304" pitchFamily="18" charset="0"/>
              </a:rPr>
              <a:t>nước</a:t>
            </a:r>
            <a:r>
              <a:rPr lang="en-US" sz="2400" dirty="0">
                <a:solidFill>
                  <a:srgbClr val="000000"/>
                </a:solidFill>
                <a:latin typeface="Times New Roman" panose="02020603050405020304" pitchFamily="18" charset="0"/>
                <a:ea typeface="Times New Roman" panose="02020603050405020304" pitchFamily="18" charset="0"/>
              </a:rPr>
              <a:t> </a:t>
            </a:r>
            <a:r>
              <a:rPr lang="en-US" sz="2400" dirty="0" err="1">
                <a:solidFill>
                  <a:srgbClr val="000000"/>
                </a:solidFill>
                <a:latin typeface="Times New Roman" panose="02020603050405020304" pitchFamily="18" charset="0"/>
                <a:ea typeface="Times New Roman" panose="02020603050405020304" pitchFamily="18" charset="0"/>
              </a:rPr>
              <a:t>khác</a:t>
            </a:r>
            <a:r>
              <a:rPr lang="en-US" sz="2400" dirty="0">
                <a:solidFill>
                  <a:srgbClr val="000000"/>
                </a:solidFill>
                <a:latin typeface="Times New Roman" panose="02020603050405020304" pitchFamily="18" charset="0"/>
                <a:ea typeface="Times New Roman" panose="02020603050405020304" pitchFamily="18" charset="0"/>
              </a:rPr>
              <a:t> </a:t>
            </a:r>
            <a:r>
              <a:rPr lang="en-US" sz="2400" dirty="0" err="1">
                <a:solidFill>
                  <a:srgbClr val="000000"/>
                </a:solidFill>
                <a:latin typeface="Times New Roman" panose="02020603050405020304" pitchFamily="18" charset="0"/>
                <a:ea typeface="Times New Roman" panose="02020603050405020304" pitchFamily="18" charset="0"/>
              </a:rPr>
              <a:t>để</a:t>
            </a:r>
            <a:r>
              <a:rPr lang="en-US" sz="2400" dirty="0">
                <a:solidFill>
                  <a:srgbClr val="000000"/>
                </a:solidFill>
                <a:latin typeface="Times New Roman" panose="02020603050405020304" pitchFamily="18" charset="0"/>
                <a:ea typeface="Times New Roman" panose="02020603050405020304" pitchFamily="18" charset="0"/>
              </a:rPr>
              <a:t> </a:t>
            </a:r>
            <a:r>
              <a:rPr lang="en-US" sz="2400" dirty="0" err="1">
                <a:solidFill>
                  <a:srgbClr val="000000"/>
                </a:solidFill>
                <a:latin typeface="Times New Roman" panose="02020603050405020304" pitchFamily="18" charset="0"/>
                <a:ea typeface="Times New Roman" panose="02020603050405020304" pitchFamily="18" charset="0"/>
              </a:rPr>
              <a:t>giao</a:t>
            </a:r>
            <a:r>
              <a:rPr lang="en-US" sz="2400" dirty="0">
                <a:solidFill>
                  <a:srgbClr val="000000"/>
                </a:solidFill>
                <a:latin typeface="Times New Roman" panose="02020603050405020304" pitchFamily="18" charset="0"/>
                <a:ea typeface="Times New Roman" panose="02020603050405020304" pitchFamily="18" charset="0"/>
              </a:rPr>
              <a:t> </a:t>
            </a:r>
            <a:r>
              <a:rPr lang="en-US" sz="2400" dirty="0" err="1">
                <a:solidFill>
                  <a:srgbClr val="000000"/>
                </a:solidFill>
                <a:latin typeface="Times New Roman" panose="02020603050405020304" pitchFamily="18" charset="0"/>
                <a:ea typeface="Times New Roman" panose="02020603050405020304" pitchFamily="18" charset="0"/>
              </a:rPr>
              <a:t>hàng</a:t>
            </a:r>
            <a:r>
              <a:rPr lang="en-US" sz="2400" dirty="0">
                <a:solidFill>
                  <a:srgbClr val="000000"/>
                </a:solidFill>
                <a:latin typeface="Times New Roman" panose="02020603050405020304" pitchFamily="18" charset="0"/>
                <a:ea typeface="Times New Roman" panose="02020603050405020304" pitchFamily="18" charset="0"/>
              </a:rPr>
              <a:t>.</a:t>
            </a:r>
            <a:endParaRPr lang="en-US" sz="2400" dirty="0">
              <a:effectLst/>
              <a:latin typeface="Times New Roman" panose="02020603050405020304" pitchFamily="18" charset="0"/>
              <a:ea typeface="Times New Roman" panose="02020603050405020304" pitchFamily="18" charset="0"/>
            </a:endParaRPr>
          </a:p>
        </p:txBody>
      </p:sp>
      <p:sp>
        <p:nvSpPr>
          <p:cNvPr id="4" name="Rectangle 3"/>
          <p:cNvSpPr/>
          <p:nvPr/>
        </p:nvSpPr>
        <p:spPr>
          <a:xfrm>
            <a:off x="2088" y="3445451"/>
            <a:ext cx="8295861" cy="2795958"/>
          </a:xfrm>
          <a:prstGeom prst="rect">
            <a:avLst/>
          </a:prstGeom>
        </p:spPr>
        <p:txBody>
          <a:bodyPr wrap="none">
            <a:spAutoFit/>
          </a:bodyPr>
          <a:lstStyle/>
          <a:p>
            <a:pPr marL="457200" indent="-457200" algn="just">
              <a:lnSpc>
                <a:spcPct val="150000"/>
              </a:lnSpc>
              <a:buAutoNum type="alphaLcPeriod"/>
            </a:pPr>
            <a:r>
              <a:rPr lang="en-US" sz="2400" b="1" dirty="0" err="1" smtClean="0">
                <a:solidFill>
                  <a:srgbClr val="000000"/>
                </a:solidFill>
                <a:latin typeface="Times New Roman" panose="02020603050405020304" pitchFamily="18" charset="0"/>
                <a:ea typeface="Times New Roman" panose="02020603050405020304" pitchFamily="18" charset="0"/>
                <a:cs typeface="Times New Roman" panose="02020603050405020304" pitchFamily="18" charset="0"/>
              </a:rPr>
              <a:t>Mô</a:t>
            </a:r>
            <a:r>
              <a:rPr lang="en-US" sz="2400" b="1" dirty="0" smtClean="0">
                <a:solidFill>
                  <a:srgbClr val="000000"/>
                </a:solidFill>
                <a:latin typeface="Times New Roman" panose="02020603050405020304" pitchFamily="18" charset="0"/>
                <a:ea typeface="Times New Roman" panose="02020603050405020304" pitchFamily="18" charset="0"/>
                <a:cs typeface="Times New Roman" panose="02020603050405020304" pitchFamily="18" charset="0"/>
              </a:rPr>
              <a:t> </a:t>
            </a:r>
            <a:r>
              <a:rPr lang="en-US" sz="2400" b="1" dirty="0" err="1">
                <a:solidFill>
                  <a:srgbClr val="000000"/>
                </a:solidFill>
                <a:latin typeface="Times New Roman" panose="02020603050405020304" pitchFamily="18" charset="0"/>
                <a:ea typeface="Times New Roman" panose="02020603050405020304" pitchFamily="18" charset="0"/>
                <a:cs typeface="Times New Roman" panose="02020603050405020304" pitchFamily="18" charset="0"/>
              </a:rPr>
              <a:t>hình</a:t>
            </a:r>
            <a:r>
              <a:rPr lang="en-US" sz="2400" b="1" dirty="0">
                <a:solidFill>
                  <a:srgbClr val="000000"/>
                </a:solidFill>
                <a:latin typeface="Times New Roman" panose="02020603050405020304" pitchFamily="18" charset="0"/>
                <a:ea typeface="Times New Roman" panose="02020603050405020304" pitchFamily="18" charset="0"/>
                <a:cs typeface="Times New Roman" panose="02020603050405020304" pitchFamily="18" charset="0"/>
              </a:rPr>
              <a:t> </a:t>
            </a:r>
            <a:r>
              <a:rPr lang="en-US" sz="2400" b="1" dirty="0" err="1">
                <a:solidFill>
                  <a:srgbClr val="000000"/>
                </a:solidFill>
                <a:latin typeface="Times New Roman" panose="02020603050405020304" pitchFamily="18" charset="0"/>
                <a:ea typeface="Times New Roman" panose="02020603050405020304" pitchFamily="18" charset="0"/>
                <a:cs typeface="Times New Roman" panose="02020603050405020304" pitchFamily="18" charset="0"/>
              </a:rPr>
              <a:t>vận</a:t>
            </a:r>
            <a:r>
              <a:rPr lang="en-US" sz="2400" b="1" dirty="0">
                <a:solidFill>
                  <a:srgbClr val="000000"/>
                </a:solidFill>
                <a:latin typeface="Times New Roman" panose="02020603050405020304" pitchFamily="18" charset="0"/>
                <a:ea typeface="Times New Roman" panose="02020603050405020304" pitchFamily="18" charset="0"/>
                <a:cs typeface="Times New Roman" panose="02020603050405020304" pitchFamily="18" charset="0"/>
              </a:rPr>
              <a:t> </a:t>
            </a:r>
            <a:r>
              <a:rPr lang="en-US" sz="2400" b="1" dirty="0" err="1">
                <a:solidFill>
                  <a:srgbClr val="000000"/>
                </a:solidFill>
                <a:latin typeface="Times New Roman" panose="02020603050405020304" pitchFamily="18" charset="0"/>
                <a:ea typeface="Times New Roman" panose="02020603050405020304" pitchFamily="18" charset="0"/>
                <a:cs typeface="Times New Roman" panose="02020603050405020304" pitchFamily="18" charset="0"/>
              </a:rPr>
              <a:t>tải</a:t>
            </a:r>
            <a:r>
              <a:rPr lang="en-US" sz="2400" b="1" dirty="0">
                <a:solidFill>
                  <a:srgbClr val="000000"/>
                </a:solidFill>
                <a:latin typeface="Times New Roman" panose="02020603050405020304" pitchFamily="18" charset="0"/>
                <a:ea typeface="Times New Roman" panose="02020603050405020304" pitchFamily="18" charset="0"/>
                <a:cs typeface="Times New Roman" panose="02020603050405020304" pitchFamily="18" charset="0"/>
              </a:rPr>
              <a:t> </a:t>
            </a:r>
            <a:r>
              <a:rPr lang="en-US" sz="2400" b="1" dirty="0" err="1">
                <a:solidFill>
                  <a:srgbClr val="000000"/>
                </a:solidFill>
                <a:latin typeface="Times New Roman" panose="02020603050405020304" pitchFamily="18" charset="0"/>
                <a:ea typeface="Times New Roman" panose="02020603050405020304" pitchFamily="18" charset="0"/>
                <a:cs typeface="Times New Roman" panose="02020603050405020304" pitchFamily="18" charset="0"/>
              </a:rPr>
              <a:t>đường</a:t>
            </a:r>
            <a:r>
              <a:rPr lang="en-US" sz="2400" b="1" dirty="0">
                <a:solidFill>
                  <a:srgbClr val="000000"/>
                </a:solidFill>
                <a:latin typeface="Times New Roman" panose="02020603050405020304" pitchFamily="18" charset="0"/>
                <a:ea typeface="Times New Roman" panose="02020603050405020304" pitchFamily="18" charset="0"/>
                <a:cs typeface="Times New Roman" panose="02020603050405020304" pitchFamily="18" charset="0"/>
              </a:rPr>
              <a:t> </a:t>
            </a:r>
            <a:r>
              <a:rPr lang="en-US" sz="2400" b="1" dirty="0" err="1">
                <a:solidFill>
                  <a:srgbClr val="000000"/>
                </a:solidFill>
                <a:latin typeface="Times New Roman" panose="02020603050405020304" pitchFamily="18" charset="0"/>
                <a:ea typeface="Times New Roman" panose="02020603050405020304" pitchFamily="18" charset="0"/>
                <a:cs typeface="Times New Roman" panose="02020603050405020304" pitchFamily="18" charset="0"/>
              </a:rPr>
              <a:t>biển</a:t>
            </a:r>
            <a:r>
              <a:rPr lang="en-US" sz="2400" b="1" dirty="0">
                <a:solidFill>
                  <a:srgbClr val="000000"/>
                </a:solidFill>
                <a:latin typeface="Times New Roman" panose="02020603050405020304" pitchFamily="18" charset="0"/>
                <a:ea typeface="Times New Roman" panose="02020603050405020304" pitchFamily="18" charset="0"/>
                <a:cs typeface="Times New Roman" panose="02020603050405020304" pitchFamily="18" charset="0"/>
              </a:rPr>
              <a:t> - </a:t>
            </a:r>
            <a:r>
              <a:rPr lang="en-US" sz="2400" b="1" dirty="0" err="1">
                <a:solidFill>
                  <a:srgbClr val="000000"/>
                </a:solidFill>
                <a:latin typeface="Times New Roman" panose="02020603050405020304" pitchFamily="18" charset="0"/>
                <a:ea typeface="Times New Roman" panose="02020603050405020304" pitchFamily="18" charset="0"/>
                <a:cs typeface="Times New Roman" panose="02020603050405020304" pitchFamily="18" charset="0"/>
              </a:rPr>
              <a:t>vận</a:t>
            </a:r>
            <a:r>
              <a:rPr lang="en-US" sz="2400" b="1" dirty="0">
                <a:solidFill>
                  <a:srgbClr val="000000"/>
                </a:solidFill>
                <a:latin typeface="Times New Roman" panose="02020603050405020304" pitchFamily="18" charset="0"/>
                <a:ea typeface="Times New Roman" panose="02020603050405020304" pitchFamily="18" charset="0"/>
                <a:cs typeface="Times New Roman" panose="02020603050405020304" pitchFamily="18" charset="0"/>
              </a:rPr>
              <a:t> </a:t>
            </a:r>
            <a:r>
              <a:rPr lang="en-US" sz="2400" b="1" dirty="0" err="1">
                <a:solidFill>
                  <a:srgbClr val="000000"/>
                </a:solidFill>
                <a:latin typeface="Times New Roman" panose="02020603050405020304" pitchFamily="18" charset="0"/>
                <a:ea typeface="Times New Roman" panose="02020603050405020304" pitchFamily="18" charset="0"/>
                <a:cs typeface="Times New Roman" panose="02020603050405020304" pitchFamily="18" charset="0"/>
              </a:rPr>
              <a:t>tải</a:t>
            </a:r>
            <a:r>
              <a:rPr lang="en-US" sz="2400" b="1" dirty="0">
                <a:solidFill>
                  <a:srgbClr val="000000"/>
                </a:solidFill>
                <a:latin typeface="Times New Roman" panose="02020603050405020304" pitchFamily="18" charset="0"/>
                <a:ea typeface="Times New Roman" panose="02020603050405020304" pitchFamily="18" charset="0"/>
                <a:cs typeface="Times New Roman" panose="02020603050405020304" pitchFamily="18" charset="0"/>
              </a:rPr>
              <a:t> </a:t>
            </a:r>
            <a:r>
              <a:rPr lang="en-US" sz="2400" b="1" dirty="0" err="1">
                <a:solidFill>
                  <a:srgbClr val="000000"/>
                </a:solidFill>
                <a:latin typeface="Times New Roman" panose="02020603050405020304" pitchFamily="18" charset="0"/>
                <a:ea typeface="Times New Roman" panose="02020603050405020304" pitchFamily="18" charset="0"/>
                <a:cs typeface="Times New Roman" panose="02020603050405020304" pitchFamily="18" charset="0"/>
              </a:rPr>
              <a:t>hàng</a:t>
            </a:r>
            <a:r>
              <a:rPr lang="en-US" sz="2400" b="1" dirty="0">
                <a:solidFill>
                  <a:srgbClr val="000000"/>
                </a:solidFill>
                <a:latin typeface="Times New Roman" panose="02020603050405020304" pitchFamily="18" charset="0"/>
                <a:ea typeface="Times New Roman" panose="02020603050405020304" pitchFamily="18" charset="0"/>
                <a:cs typeface="Times New Roman" panose="02020603050405020304" pitchFamily="18" charset="0"/>
              </a:rPr>
              <a:t> </a:t>
            </a:r>
            <a:r>
              <a:rPr lang="en-US" sz="2400" b="1" dirty="0" err="1">
                <a:solidFill>
                  <a:srgbClr val="000000"/>
                </a:solidFill>
                <a:latin typeface="Times New Roman" panose="02020603050405020304" pitchFamily="18" charset="0"/>
                <a:ea typeface="Times New Roman" panose="02020603050405020304" pitchFamily="18" charset="0"/>
                <a:cs typeface="Times New Roman" panose="02020603050405020304" pitchFamily="18" charset="0"/>
              </a:rPr>
              <a:t>không</a:t>
            </a:r>
            <a:r>
              <a:rPr lang="en-US" sz="2400" b="1" dirty="0">
                <a:solidFill>
                  <a:srgbClr val="000000"/>
                </a:solidFill>
                <a:latin typeface="Times New Roman" panose="02020603050405020304" pitchFamily="18" charset="0"/>
                <a:ea typeface="Times New Roman" panose="02020603050405020304" pitchFamily="18" charset="0"/>
                <a:cs typeface="Times New Roman" panose="02020603050405020304" pitchFamily="18" charset="0"/>
              </a:rPr>
              <a:t> (Sea/air</a:t>
            </a:r>
            <a:r>
              <a:rPr lang="en-US" sz="2400" b="1" dirty="0" smtClean="0">
                <a:solidFill>
                  <a:srgbClr val="000000"/>
                </a:solidFill>
                <a:latin typeface="Times New Roman" panose="02020603050405020304" pitchFamily="18" charset="0"/>
                <a:ea typeface="Times New Roman" panose="02020603050405020304" pitchFamily="18" charset="0"/>
                <a:cs typeface="Times New Roman" panose="02020603050405020304" pitchFamily="18" charset="0"/>
              </a:rPr>
              <a:t>)</a:t>
            </a:r>
          </a:p>
          <a:p>
            <a:pPr marL="457200" indent="-457200" algn="just">
              <a:lnSpc>
                <a:spcPct val="150000"/>
              </a:lnSpc>
              <a:buFontTx/>
              <a:buAutoNum type="alphaLcPeriod"/>
            </a:pPr>
            <a:r>
              <a:rPr lang="en-US" sz="2400" b="1" dirty="0" err="1" smtClean="0">
                <a:latin typeface="Times New Roman" panose="02020603050405020304" pitchFamily="18" charset="0"/>
                <a:cs typeface="Times New Roman" panose="02020603050405020304" pitchFamily="18" charset="0"/>
              </a:rPr>
              <a:t>Mô</a:t>
            </a:r>
            <a:r>
              <a:rPr lang="en-US" sz="2400" b="1" dirty="0" smtClean="0">
                <a:latin typeface="Times New Roman" panose="02020603050405020304" pitchFamily="18" charset="0"/>
                <a:cs typeface="Times New Roman" panose="02020603050405020304" pitchFamily="18" charset="0"/>
              </a:rPr>
              <a:t> </a:t>
            </a:r>
            <a:r>
              <a:rPr lang="en-US" sz="2400" b="1" dirty="0" err="1">
                <a:latin typeface="Times New Roman" panose="02020603050405020304" pitchFamily="18" charset="0"/>
                <a:cs typeface="Times New Roman" panose="02020603050405020304" pitchFamily="18" charset="0"/>
              </a:rPr>
              <a:t>hình</a:t>
            </a:r>
            <a:r>
              <a:rPr lang="en-US" sz="2400" b="1" dirty="0">
                <a:latin typeface="Times New Roman" panose="02020603050405020304" pitchFamily="18" charset="0"/>
                <a:cs typeface="Times New Roman" panose="02020603050405020304" pitchFamily="18" charset="0"/>
              </a:rPr>
              <a:t> </a:t>
            </a:r>
            <a:r>
              <a:rPr lang="en-US" sz="2400" b="1" dirty="0" err="1">
                <a:latin typeface="Times New Roman" panose="02020603050405020304" pitchFamily="18" charset="0"/>
                <a:cs typeface="Times New Roman" panose="02020603050405020304" pitchFamily="18" charset="0"/>
              </a:rPr>
              <a:t>vận</a:t>
            </a:r>
            <a:r>
              <a:rPr lang="en-US" sz="2400" b="1" dirty="0">
                <a:latin typeface="Times New Roman" panose="02020603050405020304" pitchFamily="18" charset="0"/>
                <a:cs typeface="Times New Roman" panose="02020603050405020304" pitchFamily="18" charset="0"/>
              </a:rPr>
              <a:t> </a:t>
            </a:r>
            <a:r>
              <a:rPr lang="en-US" sz="2400" b="1" dirty="0" err="1">
                <a:latin typeface="Times New Roman" panose="02020603050405020304" pitchFamily="18" charset="0"/>
                <a:cs typeface="Times New Roman" panose="02020603050405020304" pitchFamily="18" charset="0"/>
              </a:rPr>
              <a:t>tải</a:t>
            </a:r>
            <a:r>
              <a:rPr lang="en-US" sz="2400" b="1" dirty="0">
                <a:latin typeface="Times New Roman" panose="02020603050405020304" pitchFamily="18" charset="0"/>
                <a:cs typeface="Times New Roman" panose="02020603050405020304" pitchFamily="18" charset="0"/>
              </a:rPr>
              <a:t> </a:t>
            </a:r>
            <a:r>
              <a:rPr lang="en-US" sz="2400" b="1" dirty="0" err="1">
                <a:latin typeface="Times New Roman" panose="02020603050405020304" pitchFamily="18" charset="0"/>
                <a:cs typeface="Times New Roman" panose="02020603050405020304" pitchFamily="18" charset="0"/>
              </a:rPr>
              <a:t>ôtô</a:t>
            </a:r>
            <a:r>
              <a:rPr lang="en-US" sz="2400" b="1" dirty="0">
                <a:latin typeface="Times New Roman" panose="02020603050405020304" pitchFamily="18" charset="0"/>
                <a:cs typeface="Times New Roman" panose="02020603050405020304" pitchFamily="18" charset="0"/>
              </a:rPr>
              <a:t> - </a:t>
            </a:r>
            <a:r>
              <a:rPr lang="en-US" sz="2400" b="1" dirty="0" err="1">
                <a:latin typeface="Times New Roman" panose="02020603050405020304" pitchFamily="18" charset="0"/>
                <a:cs typeface="Times New Roman" panose="02020603050405020304" pitchFamily="18" charset="0"/>
              </a:rPr>
              <a:t>vận</a:t>
            </a:r>
            <a:r>
              <a:rPr lang="en-US" sz="2400" b="1" dirty="0">
                <a:latin typeface="Times New Roman" panose="02020603050405020304" pitchFamily="18" charset="0"/>
                <a:cs typeface="Times New Roman" panose="02020603050405020304" pitchFamily="18" charset="0"/>
              </a:rPr>
              <a:t> </a:t>
            </a:r>
            <a:r>
              <a:rPr lang="en-US" sz="2400" b="1" dirty="0" err="1">
                <a:latin typeface="Times New Roman" panose="02020603050405020304" pitchFamily="18" charset="0"/>
                <a:cs typeface="Times New Roman" panose="02020603050405020304" pitchFamily="18" charset="0"/>
              </a:rPr>
              <a:t>tải</a:t>
            </a:r>
            <a:r>
              <a:rPr lang="en-US" sz="2400" b="1" dirty="0">
                <a:latin typeface="Times New Roman" panose="02020603050405020304" pitchFamily="18" charset="0"/>
                <a:cs typeface="Times New Roman" panose="02020603050405020304" pitchFamily="18" charset="0"/>
              </a:rPr>
              <a:t> </a:t>
            </a:r>
            <a:r>
              <a:rPr lang="en-US" sz="2400" b="1" dirty="0" err="1">
                <a:latin typeface="Times New Roman" panose="02020603050405020304" pitchFamily="18" charset="0"/>
                <a:cs typeface="Times New Roman" panose="02020603050405020304" pitchFamily="18" charset="0"/>
              </a:rPr>
              <a:t>hàng</a:t>
            </a:r>
            <a:r>
              <a:rPr lang="en-US" sz="2400" b="1" dirty="0">
                <a:latin typeface="Times New Roman" panose="02020603050405020304" pitchFamily="18" charset="0"/>
                <a:cs typeface="Times New Roman" panose="02020603050405020304" pitchFamily="18" charset="0"/>
              </a:rPr>
              <a:t> </a:t>
            </a:r>
            <a:r>
              <a:rPr lang="en-US" sz="2400" b="1" dirty="0" err="1">
                <a:latin typeface="Times New Roman" panose="02020603050405020304" pitchFamily="18" charset="0"/>
                <a:cs typeface="Times New Roman" panose="02020603050405020304" pitchFamily="18" charset="0"/>
              </a:rPr>
              <a:t>không</a:t>
            </a:r>
            <a:r>
              <a:rPr lang="en-US" sz="2400" b="1" dirty="0">
                <a:latin typeface="Times New Roman" panose="02020603050405020304" pitchFamily="18" charset="0"/>
                <a:cs typeface="Times New Roman" panose="02020603050405020304" pitchFamily="18" charset="0"/>
              </a:rPr>
              <a:t> (Road - Air)</a:t>
            </a:r>
            <a:endParaRPr lang="en-US" sz="2400" dirty="0">
              <a:latin typeface="Times New Roman" panose="02020603050405020304" pitchFamily="18" charset="0"/>
              <a:cs typeface="Times New Roman" panose="02020603050405020304" pitchFamily="18" charset="0"/>
            </a:endParaRPr>
          </a:p>
          <a:p>
            <a:pPr marL="457200" indent="-457200" algn="just">
              <a:lnSpc>
                <a:spcPct val="150000"/>
              </a:lnSpc>
              <a:buFontTx/>
              <a:buAutoNum type="alphaLcPeriod"/>
            </a:pPr>
            <a:r>
              <a:rPr lang="en-US" sz="2400" b="1" dirty="0" err="1" smtClean="0">
                <a:latin typeface="Times New Roman" panose="02020603050405020304" pitchFamily="18" charset="0"/>
                <a:cs typeface="Times New Roman" panose="02020603050405020304" pitchFamily="18" charset="0"/>
              </a:rPr>
              <a:t>Mô</a:t>
            </a:r>
            <a:r>
              <a:rPr lang="en-US" sz="2400" b="1" dirty="0" smtClean="0">
                <a:latin typeface="Times New Roman" panose="02020603050405020304" pitchFamily="18" charset="0"/>
                <a:cs typeface="Times New Roman" panose="02020603050405020304" pitchFamily="18" charset="0"/>
              </a:rPr>
              <a:t> </a:t>
            </a:r>
            <a:r>
              <a:rPr lang="en-US" sz="2400" b="1" dirty="0" err="1">
                <a:latin typeface="Times New Roman" panose="02020603050405020304" pitchFamily="18" charset="0"/>
                <a:cs typeface="Times New Roman" panose="02020603050405020304" pitchFamily="18" charset="0"/>
              </a:rPr>
              <a:t>hình</a:t>
            </a:r>
            <a:r>
              <a:rPr lang="en-US" sz="2400" b="1" dirty="0">
                <a:latin typeface="Times New Roman" panose="02020603050405020304" pitchFamily="18" charset="0"/>
                <a:cs typeface="Times New Roman" panose="02020603050405020304" pitchFamily="18" charset="0"/>
              </a:rPr>
              <a:t> </a:t>
            </a:r>
            <a:r>
              <a:rPr lang="en-US" sz="2400" b="1" dirty="0" err="1">
                <a:latin typeface="Times New Roman" panose="02020603050405020304" pitchFamily="18" charset="0"/>
                <a:cs typeface="Times New Roman" panose="02020603050405020304" pitchFamily="18" charset="0"/>
              </a:rPr>
              <a:t>vận</a:t>
            </a:r>
            <a:r>
              <a:rPr lang="en-US" sz="2400" b="1" dirty="0">
                <a:latin typeface="Times New Roman" panose="02020603050405020304" pitchFamily="18" charset="0"/>
                <a:cs typeface="Times New Roman" panose="02020603050405020304" pitchFamily="18" charset="0"/>
              </a:rPr>
              <a:t> </a:t>
            </a:r>
            <a:r>
              <a:rPr lang="en-US" sz="2400" b="1" dirty="0" err="1">
                <a:latin typeface="Times New Roman" panose="02020603050405020304" pitchFamily="18" charset="0"/>
                <a:cs typeface="Times New Roman" panose="02020603050405020304" pitchFamily="18" charset="0"/>
              </a:rPr>
              <a:t>tải</a:t>
            </a:r>
            <a:r>
              <a:rPr lang="en-US" sz="2400" b="1" dirty="0">
                <a:latin typeface="Times New Roman" panose="02020603050405020304" pitchFamily="18" charset="0"/>
                <a:cs typeface="Times New Roman" panose="02020603050405020304" pitchFamily="18" charset="0"/>
              </a:rPr>
              <a:t> </a:t>
            </a:r>
            <a:r>
              <a:rPr lang="en-US" sz="2400" b="1" dirty="0" err="1">
                <a:latin typeface="Times New Roman" panose="02020603050405020304" pitchFamily="18" charset="0"/>
                <a:cs typeface="Times New Roman" panose="02020603050405020304" pitchFamily="18" charset="0"/>
              </a:rPr>
              <a:t>đường</a:t>
            </a:r>
            <a:r>
              <a:rPr lang="en-US" sz="2400" b="1" dirty="0">
                <a:latin typeface="Times New Roman" panose="02020603050405020304" pitchFamily="18" charset="0"/>
                <a:cs typeface="Times New Roman" panose="02020603050405020304" pitchFamily="18" charset="0"/>
              </a:rPr>
              <a:t> </a:t>
            </a:r>
            <a:r>
              <a:rPr lang="en-US" sz="2400" b="1" dirty="0" err="1">
                <a:latin typeface="Times New Roman" panose="02020603050405020304" pitchFamily="18" charset="0"/>
                <a:cs typeface="Times New Roman" panose="02020603050405020304" pitchFamily="18" charset="0"/>
              </a:rPr>
              <a:t>sắt</a:t>
            </a:r>
            <a:r>
              <a:rPr lang="en-US" sz="2400" b="1" dirty="0">
                <a:latin typeface="Times New Roman" panose="02020603050405020304" pitchFamily="18" charset="0"/>
                <a:cs typeface="Times New Roman" panose="02020603050405020304" pitchFamily="18" charset="0"/>
              </a:rPr>
              <a:t> - </a:t>
            </a:r>
            <a:r>
              <a:rPr lang="en-US" sz="2400" b="1" dirty="0" err="1">
                <a:latin typeface="Times New Roman" panose="02020603050405020304" pitchFamily="18" charset="0"/>
                <a:cs typeface="Times New Roman" panose="02020603050405020304" pitchFamily="18" charset="0"/>
              </a:rPr>
              <a:t>vận</a:t>
            </a:r>
            <a:r>
              <a:rPr lang="en-US" sz="2400" b="1" dirty="0">
                <a:latin typeface="Times New Roman" panose="02020603050405020304" pitchFamily="18" charset="0"/>
                <a:cs typeface="Times New Roman" panose="02020603050405020304" pitchFamily="18" charset="0"/>
              </a:rPr>
              <a:t> </a:t>
            </a:r>
            <a:r>
              <a:rPr lang="en-US" sz="2400" b="1" dirty="0" err="1">
                <a:latin typeface="Times New Roman" panose="02020603050405020304" pitchFamily="18" charset="0"/>
                <a:cs typeface="Times New Roman" panose="02020603050405020304" pitchFamily="18" charset="0"/>
              </a:rPr>
              <a:t>tải</a:t>
            </a:r>
            <a:r>
              <a:rPr lang="en-US" sz="2400" b="1" dirty="0">
                <a:latin typeface="Times New Roman" panose="02020603050405020304" pitchFamily="18" charset="0"/>
                <a:cs typeface="Times New Roman" panose="02020603050405020304" pitchFamily="18" charset="0"/>
              </a:rPr>
              <a:t> </a:t>
            </a:r>
            <a:r>
              <a:rPr lang="en-US" sz="2400" b="1" dirty="0" err="1">
                <a:latin typeface="Times New Roman" panose="02020603050405020304" pitchFamily="18" charset="0"/>
                <a:cs typeface="Times New Roman" panose="02020603050405020304" pitchFamily="18" charset="0"/>
              </a:rPr>
              <a:t>ôtô</a:t>
            </a:r>
            <a:r>
              <a:rPr lang="en-US" sz="2400" b="1" dirty="0">
                <a:latin typeface="Times New Roman" panose="02020603050405020304" pitchFamily="18" charset="0"/>
                <a:cs typeface="Times New Roman" panose="02020603050405020304" pitchFamily="18" charset="0"/>
              </a:rPr>
              <a:t> (Rail - Road)</a:t>
            </a:r>
            <a:endParaRPr lang="en-US" sz="2400" dirty="0">
              <a:latin typeface="Times New Roman" panose="02020603050405020304" pitchFamily="18" charset="0"/>
              <a:cs typeface="Times New Roman" panose="02020603050405020304" pitchFamily="18" charset="0"/>
            </a:endParaRPr>
          </a:p>
          <a:p>
            <a:pPr marL="457200" indent="-457200" algn="just">
              <a:lnSpc>
                <a:spcPct val="150000"/>
              </a:lnSpc>
              <a:buFontTx/>
              <a:buAutoNum type="alphaLcPeriod"/>
            </a:pPr>
            <a:r>
              <a:rPr lang="en-US" sz="2400" b="1" dirty="0" err="1" smtClean="0">
                <a:latin typeface="Times New Roman" panose="02020603050405020304" pitchFamily="18" charset="0"/>
                <a:cs typeface="Times New Roman" panose="02020603050405020304" pitchFamily="18" charset="0"/>
              </a:rPr>
              <a:t>Mô</a:t>
            </a:r>
            <a:r>
              <a:rPr lang="en-US" sz="2400" b="1" dirty="0" smtClean="0">
                <a:latin typeface="Times New Roman" panose="02020603050405020304" pitchFamily="18" charset="0"/>
                <a:cs typeface="Times New Roman" panose="02020603050405020304" pitchFamily="18" charset="0"/>
              </a:rPr>
              <a:t> </a:t>
            </a:r>
            <a:r>
              <a:rPr lang="en-US" sz="2400" b="1" dirty="0" err="1">
                <a:latin typeface="Times New Roman" panose="02020603050405020304" pitchFamily="18" charset="0"/>
                <a:cs typeface="Times New Roman" panose="02020603050405020304" pitchFamily="18" charset="0"/>
              </a:rPr>
              <a:t>hình</a:t>
            </a:r>
            <a:r>
              <a:rPr lang="en-US" sz="2400" b="1" dirty="0">
                <a:latin typeface="Times New Roman" panose="02020603050405020304" pitchFamily="18" charset="0"/>
                <a:cs typeface="Times New Roman" panose="02020603050405020304" pitchFamily="18" charset="0"/>
              </a:rPr>
              <a:t> </a:t>
            </a:r>
            <a:r>
              <a:rPr lang="en-US" sz="2400" b="1" dirty="0" err="1">
                <a:latin typeface="Times New Roman" panose="02020603050405020304" pitchFamily="18" charset="0"/>
                <a:cs typeface="Times New Roman" panose="02020603050405020304" pitchFamily="18" charset="0"/>
              </a:rPr>
              <a:t>cầu</a:t>
            </a:r>
            <a:r>
              <a:rPr lang="en-US" sz="2400" b="1" dirty="0">
                <a:latin typeface="Times New Roman" panose="02020603050405020304" pitchFamily="18" charset="0"/>
                <a:cs typeface="Times New Roman" panose="02020603050405020304" pitchFamily="18" charset="0"/>
              </a:rPr>
              <a:t> </a:t>
            </a:r>
            <a:r>
              <a:rPr lang="en-US" sz="2400" b="1" dirty="0" err="1">
                <a:latin typeface="Times New Roman" panose="02020603050405020304" pitchFamily="18" charset="0"/>
                <a:cs typeface="Times New Roman" panose="02020603050405020304" pitchFamily="18" charset="0"/>
              </a:rPr>
              <a:t>lục</a:t>
            </a:r>
            <a:r>
              <a:rPr lang="en-US" sz="2400" b="1" dirty="0">
                <a:latin typeface="Times New Roman" panose="02020603050405020304" pitchFamily="18" charset="0"/>
                <a:cs typeface="Times New Roman" panose="02020603050405020304" pitchFamily="18" charset="0"/>
              </a:rPr>
              <a:t> </a:t>
            </a:r>
            <a:r>
              <a:rPr lang="en-US" sz="2400" b="1" dirty="0" err="1">
                <a:latin typeface="Times New Roman" panose="02020603050405020304" pitchFamily="18" charset="0"/>
                <a:cs typeface="Times New Roman" panose="02020603050405020304" pitchFamily="18" charset="0"/>
              </a:rPr>
              <a:t>địa</a:t>
            </a:r>
            <a:r>
              <a:rPr lang="en-US" sz="2400" b="1" dirty="0">
                <a:latin typeface="Times New Roman" panose="02020603050405020304" pitchFamily="18" charset="0"/>
                <a:cs typeface="Times New Roman" panose="02020603050405020304" pitchFamily="18" charset="0"/>
              </a:rPr>
              <a:t> (Land Bridge)</a:t>
            </a:r>
            <a:endParaRPr lang="en-US" sz="2400" dirty="0">
              <a:latin typeface="Times New Roman" panose="02020603050405020304" pitchFamily="18" charset="0"/>
              <a:cs typeface="Times New Roman" panose="02020603050405020304" pitchFamily="18" charset="0"/>
            </a:endParaRPr>
          </a:p>
          <a:p>
            <a:pPr marL="457200" indent="-457200" algn="just">
              <a:lnSpc>
                <a:spcPct val="150000"/>
              </a:lnSpc>
              <a:buAutoNum type="alphaLcPeriod"/>
            </a:pPr>
            <a:endParaRPr lang="en-US" sz="2400" dirty="0">
              <a:effectLst/>
              <a:latin typeface="Times New Roman" panose="02020603050405020304" pitchFamily="18" charset="0"/>
              <a:ea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502503465"/>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2" presetClass="entr" presetSubtype="0" fill="hold"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animEffect transition="in" filter="fade">
                                      <p:cBhvr>
                                        <p:cTn id="7" dur="1000"/>
                                        <p:tgtEl>
                                          <p:spTgt spid="3">
                                            <p:txEl>
                                              <p:pRg st="0" end="0"/>
                                            </p:txEl>
                                          </p:spTgt>
                                        </p:tgtEl>
                                      </p:cBhvr>
                                    </p:animEffect>
                                    <p:anim calcmode="lin" valueType="num">
                                      <p:cBhvr>
                                        <p:cTn id="8" dur="1000" fill="hold"/>
                                        <p:tgtEl>
                                          <p:spTgt spid="3">
                                            <p:txEl>
                                              <p:pRg st="0" end="0"/>
                                            </p:txEl>
                                          </p:spTgt>
                                        </p:tgtEl>
                                        <p:attrNameLst>
                                          <p:attrName>ppt_x</p:attrName>
                                        </p:attrNameLst>
                                      </p:cBhvr>
                                      <p:tavLst>
                                        <p:tav tm="0">
                                          <p:val>
                                            <p:strVal val="#ppt_x"/>
                                          </p:val>
                                        </p:tav>
                                        <p:tav tm="100000">
                                          <p:val>
                                            <p:strVal val="#ppt_x"/>
                                          </p:val>
                                        </p:tav>
                                      </p:tavLst>
                                    </p:anim>
                                    <p:anim calcmode="lin" valueType="num">
                                      <p:cBhvr>
                                        <p:cTn id="9" dur="1000" fill="hold"/>
                                        <p:tgtEl>
                                          <p:spTgt spid="3">
                                            <p:txEl>
                                              <p:pRg st="0" end="0"/>
                                            </p:txEl>
                                          </p:spTgt>
                                        </p:tgtEl>
                                        <p:attrNameLst>
                                          <p:attrName>ppt_y</p:attrName>
                                        </p:attrNameLst>
                                      </p:cBhvr>
                                      <p:tavLst>
                                        <p:tav tm="0">
                                          <p:val>
                                            <p:strVal val="#ppt_y+.1"/>
                                          </p:val>
                                        </p:tav>
                                        <p:tav tm="100000">
                                          <p:val>
                                            <p:strVal val="#ppt_y"/>
                                          </p:val>
                                        </p:tav>
                                      </p:tavLst>
                                    </p:anim>
                                  </p:childTnLst>
                                </p:cTn>
                              </p:par>
                            </p:childTnLst>
                          </p:cTn>
                        </p:par>
                      </p:childTnLst>
                    </p:cTn>
                  </p:par>
                  <p:par>
                    <p:cTn id="10" fill="hold">
                      <p:stCondLst>
                        <p:cond delay="indefinite"/>
                      </p:stCondLst>
                      <p:childTnLst>
                        <p:par>
                          <p:cTn id="11" fill="hold">
                            <p:stCondLst>
                              <p:cond delay="0"/>
                            </p:stCondLst>
                            <p:childTnLst>
                              <p:par>
                                <p:cTn id="12" presetID="16" presetClass="entr" presetSubtype="21" fill="hold" nodeType="clickEffect">
                                  <p:stCondLst>
                                    <p:cond delay="0"/>
                                  </p:stCondLst>
                                  <p:childTnLst>
                                    <p:set>
                                      <p:cBhvr>
                                        <p:cTn id="13" dur="1" fill="hold">
                                          <p:stCondLst>
                                            <p:cond delay="0"/>
                                          </p:stCondLst>
                                        </p:cTn>
                                        <p:tgtEl>
                                          <p:spTgt spid="4">
                                            <p:txEl>
                                              <p:pRg st="0" end="0"/>
                                            </p:txEl>
                                          </p:spTgt>
                                        </p:tgtEl>
                                        <p:attrNameLst>
                                          <p:attrName>style.visibility</p:attrName>
                                        </p:attrNameLst>
                                      </p:cBhvr>
                                      <p:to>
                                        <p:strVal val="visible"/>
                                      </p:to>
                                    </p:set>
                                    <p:animEffect transition="in" filter="barn(inVertical)">
                                      <p:cBhvr>
                                        <p:cTn id="14" dur="500"/>
                                        <p:tgtEl>
                                          <p:spTgt spid="4">
                                            <p:txEl>
                                              <p:pRg st="0" end="0"/>
                                            </p:txEl>
                                          </p:spTgt>
                                        </p:tgtEl>
                                      </p:cBhvr>
                                    </p:animEffect>
                                  </p:childTnLst>
                                </p:cTn>
                              </p:par>
                            </p:childTnLst>
                          </p:cTn>
                        </p:par>
                      </p:childTnLst>
                    </p:cTn>
                  </p:par>
                  <p:par>
                    <p:cTn id="15" fill="hold">
                      <p:stCondLst>
                        <p:cond delay="indefinite"/>
                      </p:stCondLst>
                      <p:childTnLst>
                        <p:par>
                          <p:cTn id="16" fill="hold">
                            <p:stCondLst>
                              <p:cond delay="0"/>
                            </p:stCondLst>
                            <p:childTnLst>
                              <p:par>
                                <p:cTn id="17" presetID="42" presetClass="entr" presetSubtype="0" fill="hold" nodeType="clickEffect">
                                  <p:stCondLst>
                                    <p:cond delay="0"/>
                                  </p:stCondLst>
                                  <p:childTnLst>
                                    <p:set>
                                      <p:cBhvr>
                                        <p:cTn id="18" dur="1" fill="hold">
                                          <p:stCondLst>
                                            <p:cond delay="0"/>
                                          </p:stCondLst>
                                        </p:cTn>
                                        <p:tgtEl>
                                          <p:spTgt spid="4">
                                            <p:txEl>
                                              <p:pRg st="1" end="1"/>
                                            </p:txEl>
                                          </p:spTgt>
                                        </p:tgtEl>
                                        <p:attrNameLst>
                                          <p:attrName>style.visibility</p:attrName>
                                        </p:attrNameLst>
                                      </p:cBhvr>
                                      <p:to>
                                        <p:strVal val="visible"/>
                                      </p:to>
                                    </p:set>
                                    <p:animEffect transition="in" filter="fade">
                                      <p:cBhvr>
                                        <p:cTn id="19" dur="1000"/>
                                        <p:tgtEl>
                                          <p:spTgt spid="4">
                                            <p:txEl>
                                              <p:pRg st="1" end="1"/>
                                            </p:txEl>
                                          </p:spTgt>
                                        </p:tgtEl>
                                      </p:cBhvr>
                                    </p:animEffect>
                                    <p:anim calcmode="lin" valueType="num">
                                      <p:cBhvr>
                                        <p:cTn id="20" dur="1000" fill="hold"/>
                                        <p:tgtEl>
                                          <p:spTgt spid="4">
                                            <p:txEl>
                                              <p:pRg st="1" end="1"/>
                                            </p:txEl>
                                          </p:spTgt>
                                        </p:tgtEl>
                                        <p:attrNameLst>
                                          <p:attrName>ppt_x</p:attrName>
                                        </p:attrNameLst>
                                      </p:cBhvr>
                                      <p:tavLst>
                                        <p:tav tm="0">
                                          <p:val>
                                            <p:strVal val="#ppt_x"/>
                                          </p:val>
                                        </p:tav>
                                        <p:tav tm="100000">
                                          <p:val>
                                            <p:strVal val="#ppt_x"/>
                                          </p:val>
                                        </p:tav>
                                      </p:tavLst>
                                    </p:anim>
                                    <p:anim calcmode="lin" valueType="num">
                                      <p:cBhvr>
                                        <p:cTn id="21" dur="1000" fill="hold"/>
                                        <p:tgtEl>
                                          <p:spTgt spid="4">
                                            <p:txEl>
                                              <p:pRg st="1" end="1"/>
                                            </p:txEl>
                                          </p:spTgt>
                                        </p:tgtEl>
                                        <p:attrNameLst>
                                          <p:attrName>ppt_y</p:attrName>
                                        </p:attrNameLst>
                                      </p:cBhvr>
                                      <p:tavLst>
                                        <p:tav tm="0">
                                          <p:val>
                                            <p:strVal val="#ppt_y+.1"/>
                                          </p:val>
                                        </p:tav>
                                        <p:tav tm="100000">
                                          <p:val>
                                            <p:strVal val="#ppt_y"/>
                                          </p:val>
                                        </p:tav>
                                      </p:tavLst>
                                    </p:anim>
                                  </p:childTnLst>
                                </p:cTn>
                              </p:par>
                            </p:childTnLst>
                          </p:cTn>
                        </p:par>
                      </p:childTnLst>
                    </p:cTn>
                  </p:par>
                  <p:par>
                    <p:cTn id="22" fill="hold">
                      <p:stCondLst>
                        <p:cond delay="indefinite"/>
                      </p:stCondLst>
                      <p:childTnLst>
                        <p:par>
                          <p:cTn id="23" fill="hold">
                            <p:stCondLst>
                              <p:cond delay="0"/>
                            </p:stCondLst>
                            <p:childTnLst>
                              <p:par>
                                <p:cTn id="24" presetID="42" presetClass="entr" presetSubtype="0" fill="hold" nodeType="clickEffect">
                                  <p:stCondLst>
                                    <p:cond delay="0"/>
                                  </p:stCondLst>
                                  <p:childTnLst>
                                    <p:set>
                                      <p:cBhvr>
                                        <p:cTn id="25" dur="1" fill="hold">
                                          <p:stCondLst>
                                            <p:cond delay="0"/>
                                          </p:stCondLst>
                                        </p:cTn>
                                        <p:tgtEl>
                                          <p:spTgt spid="4">
                                            <p:txEl>
                                              <p:pRg st="2" end="2"/>
                                            </p:txEl>
                                          </p:spTgt>
                                        </p:tgtEl>
                                        <p:attrNameLst>
                                          <p:attrName>style.visibility</p:attrName>
                                        </p:attrNameLst>
                                      </p:cBhvr>
                                      <p:to>
                                        <p:strVal val="visible"/>
                                      </p:to>
                                    </p:set>
                                    <p:animEffect transition="in" filter="fade">
                                      <p:cBhvr>
                                        <p:cTn id="26" dur="1000"/>
                                        <p:tgtEl>
                                          <p:spTgt spid="4">
                                            <p:txEl>
                                              <p:pRg st="2" end="2"/>
                                            </p:txEl>
                                          </p:spTgt>
                                        </p:tgtEl>
                                      </p:cBhvr>
                                    </p:animEffect>
                                    <p:anim calcmode="lin" valueType="num">
                                      <p:cBhvr>
                                        <p:cTn id="27" dur="1000" fill="hold"/>
                                        <p:tgtEl>
                                          <p:spTgt spid="4">
                                            <p:txEl>
                                              <p:pRg st="2" end="2"/>
                                            </p:txEl>
                                          </p:spTgt>
                                        </p:tgtEl>
                                        <p:attrNameLst>
                                          <p:attrName>ppt_x</p:attrName>
                                        </p:attrNameLst>
                                      </p:cBhvr>
                                      <p:tavLst>
                                        <p:tav tm="0">
                                          <p:val>
                                            <p:strVal val="#ppt_x"/>
                                          </p:val>
                                        </p:tav>
                                        <p:tav tm="100000">
                                          <p:val>
                                            <p:strVal val="#ppt_x"/>
                                          </p:val>
                                        </p:tav>
                                      </p:tavLst>
                                    </p:anim>
                                    <p:anim calcmode="lin" valueType="num">
                                      <p:cBhvr>
                                        <p:cTn id="28" dur="1000" fill="hold"/>
                                        <p:tgtEl>
                                          <p:spTgt spid="4">
                                            <p:txEl>
                                              <p:pRg st="2" end="2"/>
                                            </p:txEl>
                                          </p:spTgt>
                                        </p:tgtEl>
                                        <p:attrNameLst>
                                          <p:attrName>ppt_y</p:attrName>
                                        </p:attrNameLst>
                                      </p:cBhvr>
                                      <p:tavLst>
                                        <p:tav tm="0">
                                          <p:val>
                                            <p:strVal val="#ppt_y+.1"/>
                                          </p:val>
                                        </p:tav>
                                        <p:tav tm="100000">
                                          <p:val>
                                            <p:strVal val="#ppt_y"/>
                                          </p:val>
                                        </p:tav>
                                      </p:tavLst>
                                    </p:anim>
                                  </p:childTnLst>
                                </p:cTn>
                              </p:par>
                            </p:childTnLst>
                          </p:cTn>
                        </p:par>
                      </p:childTnLst>
                    </p:cTn>
                  </p:par>
                  <p:par>
                    <p:cTn id="29" fill="hold">
                      <p:stCondLst>
                        <p:cond delay="indefinite"/>
                      </p:stCondLst>
                      <p:childTnLst>
                        <p:par>
                          <p:cTn id="30" fill="hold">
                            <p:stCondLst>
                              <p:cond delay="0"/>
                            </p:stCondLst>
                            <p:childTnLst>
                              <p:par>
                                <p:cTn id="31" presetID="42" presetClass="entr" presetSubtype="0" fill="hold" nodeType="clickEffect">
                                  <p:stCondLst>
                                    <p:cond delay="0"/>
                                  </p:stCondLst>
                                  <p:childTnLst>
                                    <p:set>
                                      <p:cBhvr>
                                        <p:cTn id="32" dur="1" fill="hold">
                                          <p:stCondLst>
                                            <p:cond delay="0"/>
                                          </p:stCondLst>
                                        </p:cTn>
                                        <p:tgtEl>
                                          <p:spTgt spid="4">
                                            <p:txEl>
                                              <p:pRg st="3" end="3"/>
                                            </p:txEl>
                                          </p:spTgt>
                                        </p:tgtEl>
                                        <p:attrNameLst>
                                          <p:attrName>style.visibility</p:attrName>
                                        </p:attrNameLst>
                                      </p:cBhvr>
                                      <p:to>
                                        <p:strVal val="visible"/>
                                      </p:to>
                                    </p:set>
                                    <p:animEffect transition="in" filter="fade">
                                      <p:cBhvr>
                                        <p:cTn id="33" dur="1000"/>
                                        <p:tgtEl>
                                          <p:spTgt spid="4">
                                            <p:txEl>
                                              <p:pRg st="3" end="3"/>
                                            </p:txEl>
                                          </p:spTgt>
                                        </p:tgtEl>
                                      </p:cBhvr>
                                    </p:animEffect>
                                    <p:anim calcmode="lin" valueType="num">
                                      <p:cBhvr>
                                        <p:cTn id="34" dur="1000" fill="hold"/>
                                        <p:tgtEl>
                                          <p:spTgt spid="4">
                                            <p:txEl>
                                              <p:pRg st="3" end="3"/>
                                            </p:txEl>
                                          </p:spTgt>
                                        </p:tgtEl>
                                        <p:attrNameLst>
                                          <p:attrName>ppt_x</p:attrName>
                                        </p:attrNameLst>
                                      </p:cBhvr>
                                      <p:tavLst>
                                        <p:tav tm="0">
                                          <p:val>
                                            <p:strVal val="#ppt_x"/>
                                          </p:val>
                                        </p:tav>
                                        <p:tav tm="100000">
                                          <p:val>
                                            <p:strVal val="#ppt_x"/>
                                          </p:val>
                                        </p:tav>
                                      </p:tavLst>
                                    </p:anim>
                                    <p:anim calcmode="lin" valueType="num">
                                      <p:cBhvr>
                                        <p:cTn id="35" dur="1000" fill="hold"/>
                                        <p:tgtEl>
                                          <p:spTgt spid="4">
                                            <p:txEl>
                                              <p:pRg st="3" end="3"/>
                                            </p:txEl>
                                          </p:spTgt>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
          <p:cNvSpPr txBox="1"/>
          <p:nvPr/>
        </p:nvSpPr>
        <p:spPr>
          <a:xfrm>
            <a:off x="2057400" y="1905000"/>
            <a:ext cx="4724400" cy="1446550"/>
          </a:xfrm>
          <a:prstGeom prst="rect">
            <a:avLst/>
          </a:prstGeom>
          <a:noFill/>
        </p:spPr>
        <p:txBody>
          <a:bodyPr wrap="square" rtlCol="0">
            <a:spAutoFit/>
          </a:bodyPr>
          <a:lstStyle/>
          <a:p>
            <a:pPr algn="ctr"/>
            <a:r>
              <a:rPr lang="en-US" sz="8800" dirty="0" smtClean="0">
                <a:latin typeface="Algerian" panose="04020705040A02060702" pitchFamily="82" charset="0"/>
              </a:rPr>
              <a:t>THE END</a:t>
            </a:r>
            <a:endParaRPr lang="en-US" sz="8800" dirty="0">
              <a:latin typeface="Algerian" panose="04020705040A02060702" pitchFamily="82" charset="0"/>
            </a:endParaRPr>
          </a:p>
        </p:txBody>
      </p:sp>
    </p:spTree>
    <p:extLst>
      <p:ext uri="{BB962C8B-B14F-4D97-AF65-F5344CB8AC3E}">
        <p14:creationId xmlns:p14="http://schemas.microsoft.com/office/powerpoint/2010/main" val="3819036414"/>
      </p:ext>
    </p:extLst>
  </p:cSld>
  <p:clrMapOvr>
    <a:masterClrMapping/>
  </p:clrMapOvr>
  <p:timing>
    <p:tnLst>
      <p:par>
        <p:cTn id="1" dur="indefinite" restart="never" nodeType="tmRoot"/>
      </p:par>
    </p:tnLst>
  </p:timing>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a:stretch>
            <a:fillRect/>
          </a:stretch>
        </p:blipFill>
        <p:spPr>
          <a:xfrm>
            <a:off x="0" y="114300"/>
            <a:ext cx="9144000" cy="6629400"/>
          </a:xfrm>
          <a:prstGeom prst="rect">
            <a:avLst/>
          </a:prstGeom>
        </p:spPr>
      </p:pic>
    </p:spTree>
    <p:extLst>
      <p:ext uri="{BB962C8B-B14F-4D97-AF65-F5344CB8AC3E}">
        <p14:creationId xmlns:p14="http://schemas.microsoft.com/office/powerpoint/2010/main" val="2904326010"/>
      </p:ext>
    </p:extLst>
  </p:cSld>
  <p:clrMapOvr>
    <a:masterClrMapping/>
  </p:clrMapOvr>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
          <p:cNvSpPr txBox="1"/>
          <p:nvPr/>
        </p:nvSpPr>
        <p:spPr>
          <a:xfrm>
            <a:off x="0" y="-66491"/>
            <a:ext cx="4953000" cy="584775"/>
          </a:xfrm>
          <a:prstGeom prst="rect">
            <a:avLst/>
          </a:prstGeom>
          <a:noFill/>
        </p:spPr>
        <p:txBody>
          <a:bodyPr wrap="square" rtlCol="0">
            <a:spAutoFit/>
          </a:bodyPr>
          <a:lstStyle/>
          <a:p>
            <a:r>
              <a:rPr lang="en-US" sz="3200" b="1" i="1" dirty="0" smtClean="0">
                <a:solidFill>
                  <a:srgbClr val="FF0000"/>
                </a:solidFill>
                <a:latin typeface="Times New Roman" panose="02020603050405020304" pitchFamily="18" charset="0"/>
                <a:cs typeface="Times New Roman" panose="02020603050405020304" pitchFamily="18" charset="0"/>
              </a:rPr>
              <a:t>4. </a:t>
            </a:r>
            <a:r>
              <a:rPr lang="en-US" sz="3200" b="1" i="1" dirty="0" err="1" smtClean="0">
                <a:solidFill>
                  <a:srgbClr val="FF0000"/>
                </a:solidFill>
                <a:latin typeface="Times New Roman" panose="02020603050405020304" pitchFamily="18" charset="0"/>
                <a:cs typeface="Times New Roman" panose="02020603050405020304" pitchFamily="18" charset="0"/>
              </a:rPr>
              <a:t>Đường</a:t>
            </a:r>
            <a:r>
              <a:rPr lang="en-US" sz="3200" b="1" i="1" dirty="0" smtClean="0">
                <a:solidFill>
                  <a:srgbClr val="FF0000"/>
                </a:solidFill>
                <a:latin typeface="Times New Roman" panose="02020603050405020304" pitchFamily="18" charset="0"/>
                <a:cs typeface="Times New Roman" panose="02020603050405020304" pitchFamily="18" charset="0"/>
              </a:rPr>
              <a:t> </a:t>
            </a:r>
            <a:r>
              <a:rPr lang="en-US" sz="3200" b="1" i="1" dirty="0" err="1" smtClean="0">
                <a:solidFill>
                  <a:srgbClr val="FF0000"/>
                </a:solidFill>
                <a:latin typeface="Times New Roman" panose="02020603050405020304" pitchFamily="18" charset="0"/>
                <a:cs typeface="Times New Roman" panose="02020603050405020304" pitchFamily="18" charset="0"/>
              </a:rPr>
              <a:t>ống</a:t>
            </a:r>
            <a:endParaRPr lang="en-US" sz="3200" b="1" i="1" dirty="0">
              <a:solidFill>
                <a:srgbClr val="FF0000"/>
              </a:solidFill>
              <a:latin typeface="Times New Roman" panose="02020603050405020304" pitchFamily="18" charset="0"/>
              <a:cs typeface="Times New Roman" panose="02020603050405020304" pitchFamily="18" charset="0"/>
            </a:endParaRPr>
          </a:p>
        </p:txBody>
      </p:sp>
      <p:sp>
        <p:nvSpPr>
          <p:cNvPr id="3" name="AutoShape 2" descr="Kết quả hình ảnh cho vận tải &amp;dstrok;ường ống"/>
          <p:cNvSpPr>
            <a:spLocks noChangeAspect="1" noChangeArrowheads="1"/>
          </p:cNvSpPr>
          <p:nvPr/>
        </p:nvSpPr>
        <p:spPr bwMode="auto">
          <a:xfrm>
            <a:off x="155575" y="-144463"/>
            <a:ext cx="304800" cy="304801"/>
          </a:xfrm>
          <a:prstGeom prst="rect">
            <a:avLst/>
          </a:prstGeom>
          <a:noFill/>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en-US"/>
          </a:p>
        </p:txBody>
      </p:sp>
      <p:pic>
        <p:nvPicPr>
          <p:cNvPr id="1027" name="Picture 3"/>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34413" y="714520"/>
            <a:ext cx="2953877" cy="2212557"/>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pic>
        <p:nvPicPr>
          <p:cNvPr id="1028" name="Picture 4"/>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2985833" y="714520"/>
            <a:ext cx="3001256" cy="2248045"/>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pic>
        <p:nvPicPr>
          <p:cNvPr id="1029" name="Picture 5"/>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6152208" y="762805"/>
            <a:ext cx="2911082" cy="2151473"/>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sp>
        <p:nvSpPr>
          <p:cNvPr id="4" name="Rectangle 3"/>
          <p:cNvSpPr/>
          <p:nvPr/>
        </p:nvSpPr>
        <p:spPr>
          <a:xfrm>
            <a:off x="95042" y="3048000"/>
            <a:ext cx="8953500" cy="3349956"/>
          </a:xfrm>
          <a:prstGeom prst="rect">
            <a:avLst/>
          </a:prstGeom>
        </p:spPr>
        <p:txBody>
          <a:bodyPr wrap="square">
            <a:spAutoFit/>
          </a:bodyPr>
          <a:lstStyle/>
          <a:p>
            <a:pPr marL="342900" indent="-342900">
              <a:lnSpc>
                <a:spcPct val="150000"/>
              </a:lnSpc>
              <a:buFont typeface="Arial" panose="020B0604020202020204" pitchFamily="34" charset="0"/>
              <a:buChar char="•"/>
            </a:pPr>
            <a:r>
              <a:rPr lang="vi-VN" sz="2400" i="1" dirty="0">
                <a:latin typeface="Times New Roman" panose="02020603050405020304" pitchFamily="18" charset="0"/>
                <a:cs typeface="Times New Roman" panose="02020603050405020304" pitchFamily="18" charset="0"/>
              </a:rPr>
              <a:t>Đường ống đầu tiên là hệ thống </a:t>
            </a:r>
            <a:r>
              <a:rPr lang="vi-VN" sz="2400" b="1" i="1" dirty="0">
                <a:latin typeface="Times New Roman" panose="02020603050405020304" pitchFamily="18" charset="0"/>
                <a:cs typeface="Times New Roman" panose="02020603050405020304" pitchFamily="18" charset="0"/>
              </a:rPr>
              <a:t>đường ống dẫn khí Nam Côn </a:t>
            </a:r>
            <a:r>
              <a:rPr lang="vi-VN" sz="2400" b="1" i="1" dirty="0" smtClean="0">
                <a:latin typeface="Times New Roman" panose="02020603050405020304" pitchFamily="18" charset="0"/>
                <a:cs typeface="Times New Roman" panose="02020603050405020304" pitchFamily="18" charset="0"/>
              </a:rPr>
              <a:t>Sơn</a:t>
            </a:r>
            <a:endParaRPr lang="en-US" sz="2400" b="1" i="1" dirty="0" smtClean="0">
              <a:latin typeface="Times New Roman" panose="02020603050405020304" pitchFamily="18" charset="0"/>
              <a:cs typeface="Times New Roman" panose="02020603050405020304" pitchFamily="18" charset="0"/>
            </a:endParaRPr>
          </a:p>
          <a:p>
            <a:pPr marL="342900" indent="-342900">
              <a:lnSpc>
                <a:spcPct val="150000"/>
              </a:lnSpc>
              <a:buFont typeface="Arial" panose="020B0604020202020204" pitchFamily="34" charset="0"/>
              <a:buChar char="•"/>
            </a:pPr>
            <a:r>
              <a:rPr lang="vi-VN" sz="2400" i="1" dirty="0" smtClean="0">
                <a:latin typeface="Times New Roman" panose="02020603050405020304" pitchFamily="18" charset="0"/>
                <a:cs typeface="Times New Roman" panose="02020603050405020304" pitchFamily="18" charset="0"/>
              </a:rPr>
              <a:t>Tổng </a:t>
            </a:r>
            <a:r>
              <a:rPr lang="vi-VN" sz="2400" i="1" dirty="0">
                <a:latin typeface="Times New Roman" panose="02020603050405020304" pitchFamily="18" charset="0"/>
                <a:cs typeface="Times New Roman" panose="02020603050405020304" pitchFamily="18" charset="0"/>
              </a:rPr>
              <a:t>công ty Xăng dầu Việt Nam (Petrolimex) đang vận hành, khai thác một số tuyến </a:t>
            </a:r>
            <a:r>
              <a:rPr lang="vi-VN" sz="2400" b="1" i="1" dirty="0">
                <a:latin typeface="Times New Roman" panose="02020603050405020304" pitchFamily="18" charset="0"/>
                <a:cs typeface="Times New Roman" panose="02020603050405020304" pitchFamily="18" charset="0"/>
              </a:rPr>
              <a:t>đường ống vận chuyển xăng dầu, tổng chiều dài 500km</a:t>
            </a:r>
            <a:r>
              <a:rPr lang="vi-VN" sz="2400" i="1" dirty="0">
                <a:latin typeface="Times New Roman" panose="02020603050405020304" pitchFamily="18" charset="0"/>
                <a:cs typeface="Times New Roman" panose="02020603050405020304" pitchFamily="18" charset="0"/>
              </a:rPr>
              <a:t>, công suất vận chuyển 4 triệu tấn/năm, phần lớn nằm ở các tỉnh, thành phía Bắc như Hải Phòng, Hải Dương, Hà Nội, Hà Nam… Hệ thống đường ống này có nguồn gốc sở hữu Nhà nước</a:t>
            </a:r>
            <a:endParaRPr lang="en-US" sz="2400" i="1" dirty="0">
              <a:latin typeface="Times New Roman" panose="02020603050405020304" pitchFamily="18" charset="0"/>
              <a:cs typeface="Times New Roman" panose="02020603050405020304" pitchFamily="18" charset="0"/>
            </a:endParaRPr>
          </a:p>
        </p:txBody>
      </p:sp>
      <p:pic>
        <p:nvPicPr>
          <p:cNvPr id="6" name="Picture 5"/>
          <p:cNvPicPr>
            <a:picLocks noChangeAspect="1"/>
          </p:cNvPicPr>
          <p:nvPr/>
        </p:nvPicPr>
        <p:blipFill>
          <a:blip r:embed="rId6"/>
          <a:stretch>
            <a:fillRect/>
          </a:stretch>
        </p:blipFill>
        <p:spPr>
          <a:xfrm>
            <a:off x="32331" y="518284"/>
            <a:ext cx="9220931" cy="6250021"/>
          </a:xfrm>
          <a:prstGeom prst="rect">
            <a:avLst/>
          </a:prstGeom>
        </p:spPr>
      </p:pic>
      <p:sp>
        <p:nvSpPr>
          <p:cNvPr id="7" name="TextBox 6"/>
          <p:cNvSpPr txBox="1"/>
          <p:nvPr/>
        </p:nvSpPr>
        <p:spPr>
          <a:xfrm>
            <a:off x="3657600" y="1447800"/>
            <a:ext cx="1828800" cy="461665"/>
          </a:xfrm>
          <a:prstGeom prst="rect">
            <a:avLst/>
          </a:prstGeom>
          <a:noFill/>
        </p:spPr>
        <p:txBody>
          <a:bodyPr wrap="square" rtlCol="0">
            <a:spAutoFit/>
          </a:bodyPr>
          <a:lstStyle/>
          <a:p>
            <a:r>
              <a:rPr lang="en-US" sz="2400" b="1" i="1" dirty="0" smtClean="0"/>
              <a:t>Black Sea</a:t>
            </a:r>
            <a:endParaRPr lang="en-US" sz="2400" b="1" i="1" dirty="0"/>
          </a:p>
        </p:txBody>
      </p:sp>
      <p:sp>
        <p:nvSpPr>
          <p:cNvPr id="11" name="TextBox 10"/>
          <p:cNvSpPr txBox="1"/>
          <p:nvPr/>
        </p:nvSpPr>
        <p:spPr>
          <a:xfrm>
            <a:off x="6670934" y="762805"/>
            <a:ext cx="1828800" cy="461665"/>
          </a:xfrm>
          <a:prstGeom prst="rect">
            <a:avLst/>
          </a:prstGeom>
          <a:noFill/>
        </p:spPr>
        <p:txBody>
          <a:bodyPr wrap="square" rtlCol="0">
            <a:spAutoFit/>
          </a:bodyPr>
          <a:lstStyle/>
          <a:p>
            <a:r>
              <a:rPr lang="en-US" sz="2400" b="1" i="1" dirty="0" smtClean="0"/>
              <a:t>Russia</a:t>
            </a:r>
            <a:endParaRPr lang="en-US" sz="2400" b="1" i="1" dirty="0"/>
          </a:p>
        </p:txBody>
      </p:sp>
    </p:spTree>
    <p:extLst>
      <p:ext uri="{BB962C8B-B14F-4D97-AF65-F5344CB8AC3E}">
        <p14:creationId xmlns:p14="http://schemas.microsoft.com/office/powerpoint/2010/main" val="3025465900"/>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nodeType="clickEffect">
                                  <p:stCondLst>
                                    <p:cond delay="0"/>
                                  </p:stCondLst>
                                  <p:childTnLst>
                                    <p:set>
                                      <p:cBhvr>
                                        <p:cTn id="6" dur="1" fill="hold">
                                          <p:stCondLst>
                                            <p:cond delay="0"/>
                                          </p:stCondLst>
                                        </p:cTn>
                                        <p:tgtEl>
                                          <p:spTgt spid="4">
                                            <p:txEl>
                                              <p:pRg st="0" end="0"/>
                                            </p:txEl>
                                          </p:spTgt>
                                        </p:tgtEl>
                                        <p:attrNameLst>
                                          <p:attrName>style.visibility</p:attrName>
                                        </p:attrNameLst>
                                      </p:cBhvr>
                                      <p:to>
                                        <p:strVal val="visible"/>
                                      </p:to>
                                    </p:set>
                                    <p:animEffect transition="in" filter="fade">
                                      <p:cBhvr>
                                        <p:cTn id="7" dur="500"/>
                                        <p:tgtEl>
                                          <p:spTgt spid="4">
                                            <p:txEl>
                                              <p:pRg st="0" end="0"/>
                                            </p:txEl>
                                          </p:spTgt>
                                        </p:tgtEl>
                                      </p:cBhvr>
                                    </p:animEffect>
                                  </p:childTnLst>
                                </p:cTn>
                              </p:par>
                            </p:childTnLst>
                          </p:cTn>
                        </p:par>
                      </p:childTnLst>
                    </p:cTn>
                  </p:par>
                  <p:par>
                    <p:cTn id="8" fill="hold">
                      <p:stCondLst>
                        <p:cond delay="indefinite"/>
                      </p:stCondLst>
                      <p:childTnLst>
                        <p:par>
                          <p:cTn id="9" fill="hold">
                            <p:stCondLst>
                              <p:cond delay="0"/>
                            </p:stCondLst>
                            <p:childTnLst>
                              <p:par>
                                <p:cTn id="10" presetID="10" presetClass="entr" presetSubtype="0" fill="hold" nodeType="clickEffect">
                                  <p:stCondLst>
                                    <p:cond delay="0"/>
                                  </p:stCondLst>
                                  <p:childTnLst>
                                    <p:set>
                                      <p:cBhvr>
                                        <p:cTn id="11" dur="1" fill="hold">
                                          <p:stCondLst>
                                            <p:cond delay="0"/>
                                          </p:stCondLst>
                                        </p:cTn>
                                        <p:tgtEl>
                                          <p:spTgt spid="4">
                                            <p:txEl>
                                              <p:pRg st="1" end="1"/>
                                            </p:txEl>
                                          </p:spTgt>
                                        </p:tgtEl>
                                        <p:attrNameLst>
                                          <p:attrName>style.visibility</p:attrName>
                                        </p:attrNameLst>
                                      </p:cBhvr>
                                      <p:to>
                                        <p:strVal val="visible"/>
                                      </p:to>
                                    </p:set>
                                    <p:animEffect transition="in" filter="fade">
                                      <p:cBhvr>
                                        <p:cTn id="12" dur="500"/>
                                        <p:tgtEl>
                                          <p:spTgt spid="4">
                                            <p:txEl>
                                              <p:pRg st="1" end="1"/>
                                            </p:txEl>
                                          </p:spTgt>
                                        </p:tgtEl>
                                      </p:cBhvr>
                                    </p:animEffect>
                                  </p:childTnLst>
                                </p:cTn>
                              </p:par>
                            </p:childTnLst>
                          </p:cTn>
                        </p:par>
                      </p:childTnLst>
                    </p:cTn>
                  </p:par>
                  <p:par>
                    <p:cTn id="13" fill="hold">
                      <p:stCondLst>
                        <p:cond delay="indefinite"/>
                      </p:stCondLst>
                      <p:childTnLst>
                        <p:par>
                          <p:cTn id="14" fill="hold">
                            <p:stCondLst>
                              <p:cond delay="0"/>
                            </p:stCondLst>
                            <p:childTnLst>
                              <p:par>
                                <p:cTn id="15" presetID="2" presetClass="entr" presetSubtype="4" fill="hold" nodeType="clickEffect">
                                  <p:stCondLst>
                                    <p:cond delay="0"/>
                                  </p:stCondLst>
                                  <p:childTnLst>
                                    <p:set>
                                      <p:cBhvr>
                                        <p:cTn id="16" dur="1" fill="hold">
                                          <p:stCondLst>
                                            <p:cond delay="0"/>
                                          </p:stCondLst>
                                        </p:cTn>
                                        <p:tgtEl>
                                          <p:spTgt spid="6"/>
                                        </p:tgtEl>
                                        <p:attrNameLst>
                                          <p:attrName>style.visibility</p:attrName>
                                        </p:attrNameLst>
                                      </p:cBhvr>
                                      <p:to>
                                        <p:strVal val="visible"/>
                                      </p:to>
                                    </p:set>
                                    <p:anim calcmode="lin" valueType="num">
                                      <p:cBhvr additive="base">
                                        <p:cTn id="17" dur="500" fill="hold"/>
                                        <p:tgtEl>
                                          <p:spTgt spid="6"/>
                                        </p:tgtEl>
                                        <p:attrNameLst>
                                          <p:attrName>ppt_x</p:attrName>
                                        </p:attrNameLst>
                                      </p:cBhvr>
                                      <p:tavLst>
                                        <p:tav tm="0">
                                          <p:val>
                                            <p:strVal val="#ppt_x"/>
                                          </p:val>
                                        </p:tav>
                                        <p:tav tm="100000">
                                          <p:val>
                                            <p:strVal val="#ppt_x"/>
                                          </p:val>
                                        </p:tav>
                                      </p:tavLst>
                                    </p:anim>
                                    <p:anim calcmode="lin" valueType="num">
                                      <p:cBhvr additive="base">
                                        <p:cTn id="18" dur="500" fill="hold"/>
                                        <p:tgtEl>
                                          <p:spTgt spid="6"/>
                                        </p:tgtEl>
                                        <p:attrNameLst>
                                          <p:attrName>ppt_y</p:attrName>
                                        </p:attrNameLst>
                                      </p:cBhvr>
                                      <p:tavLst>
                                        <p:tav tm="0">
                                          <p:val>
                                            <p:strVal val="1+#ppt_h/2"/>
                                          </p:val>
                                        </p:tav>
                                        <p:tav tm="100000">
                                          <p:val>
                                            <p:strVal val="#ppt_y"/>
                                          </p:val>
                                        </p:tav>
                                      </p:tavLst>
                                    </p:anim>
                                  </p:childTnLst>
                                </p:cTn>
                              </p:par>
                            </p:childTnLst>
                          </p:cTn>
                        </p:par>
                      </p:childTnLst>
                    </p:cTn>
                  </p:par>
                  <p:par>
                    <p:cTn id="19" fill="hold">
                      <p:stCondLst>
                        <p:cond delay="indefinite"/>
                      </p:stCondLst>
                      <p:childTnLst>
                        <p:par>
                          <p:cTn id="20" fill="hold">
                            <p:stCondLst>
                              <p:cond delay="0"/>
                            </p:stCondLst>
                            <p:childTnLst>
                              <p:par>
                                <p:cTn id="21" presetID="16" presetClass="entr" presetSubtype="21" fill="hold" grpId="0" nodeType="clickEffect">
                                  <p:stCondLst>
                                    <p:cond delay="0"/>
                                  </p:stCondLst>
                                  <p:childTnLst>
                                    <p:set>
                                      <p:cBhvr>
                                        <p:cTn id="22" dur="1" fill="hold">
                                          <p:stCondLst>
                                            <p:cond delay="0"/>
                                          </p:stCondLst>
                                        </p:cTn>
                                        <p:tgtEl>
                                          <p:spTgt spid="11"/>
                                        </p:tgtEl>
                                        <p:attrNameLst>
                                          <p:attrName>style.visibility</p:attrName>
                                        </p:attrNameLst>
                                      </p:cBhvr>
                                      <p:to>
                                        <p:strVal val="visible"/>
                                      </p:to>
                                    </p:set>
                                    <p:animEffect transition="in" filter="barn(inVertical)">
                                      <p:cBhvr>
                                        <p:cTn id="23" dur="500"/>
                                        <p:tgtEl>
                                          <p:spTgt spid="11"/>
                                        </p:tgtEl>
                                      </p:cBhvr>
                                    </p:animEffect>
                                  </p:childTnLst>
                                </p:cTn>
                              </p:par>
                            </p:childTnLst>
                          </p:cTn>
                        </p:par>
                      </p:childTnLst>
                    </p:cTn>
                  </p:par>
                  <p:par>
                    <p:cTn id="24" fill="hold">
                      <p:stCondLst>
                        <p:cond delay="indefinite"/>
                      </p:stCondLst>
                      <p:childTnLst>
                        <p:par>
                          <p:cTn id="25" fill="hold">
                            <p:stCondLst>
                              <p:cond delay="0"/>
                            </p:stCondLst>
                            <p:childTnLst>
                              <p:par>
                                <p:cTn id="26" presetID="42" presetClass="entr" presetSubtype="0" fill="hold" grpId="0" nodeType="clickEffect">
                                  <p:stCondLst>
                                    <p:cond delay="0"/>
                                  </p:stCondLst>
                                  <p:childTnLst>
                                    <p:set>
                                      <p:cBhvr>
                                        <p:cTn id="27" dur="1" fill="hold">
                                          <p:stCondLst>
                                            <p:cond delay="0"/>
                                          </p:stCondLst>
                                        </p:cTn>
                                        <p:tgtEl>
                                          <p:spTgt spid="7"/>
                                        </p:tgtEl>
                                        <p:attrNameLst>
                                          <p:attrName>style.visibility</p:attrName>
                                        </p:attrNameLst>
                                      </p:cBhvr>
                                      <p:to>
                                        <p:strVal val="visible"/>
                                      </p:to>
                                    </p:set>
                                    <p:animEffect transition="in" filter="fade">
                                      <p:cBhvr>
                                        <p:cTn id="28" dur="1000"/>
                                        <p:tgtEl>
                                          <p:spTgt spid="7"/>
                                        </p:tgtEl>
                                      </p:cBhvr>
                                    </p:animEffect>
                                    <p:anim calcmode="lin" valueType="num">
                                      <p:cBhvr>
                                        <p:cTn id="29" dur="1000" fill="hold"/>
                                        <p:tgtEl>
                                          <p:spTgt spid="7"/>
                                        </p:tgtEl>
                                        <p:attrNameLst>
                                          <p:attrName>ppt_x</p:attrName>
                                        </p:attrNameLst>
                                      </p:cBhvr>
                                      <p:tavLst>
                                        <p:tav tm="0">
                                          <p:val>
                                            <p:strVal val="#ppt_x"/>
                                          </p:val>
                                        </p:tav>
                                        <p:tav tm="100000">
                                          <p:val>
                                            <p:strVal val="#ppt_x"/>
                                          </p:val>
                                        </p:tav>
                                      </p:tavLst>
                                    </p:anim>
                                    <p:anim calcmode="lin" valueType="num">
                                      <p:cBhvr>
                                        <p:cTn id="30" dur="1000" fill="hold"/>
                                        <p:tgtEl>
                                          <p:spTgt spid="7"/>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p:bldP spid="11" grpId="0"/>
    </p:bldLst>
  </p:timing>
</p:sld>
</file>

<file path=ppt/theme/theme1.xml><?xml version="1.0" encoding="utf-8"?>
<a:theme xmlns:a="http://schemas.openxmlformats.org/drawingml/2006/main" name="Slipstream">
  <a:themeElements>
    <a:clrScheme name="Slipstream">
      <a:dk1>
        <a:sysClr val="windowText" lastClr="000000"/>
      </a:dk1>
      <a:lt1>
        <a:sysClr val="window" lastClr="FFFFFF"/>
      </a:lt1>
      <a:dk2>
        <a:srgbClr val="212745"/>
      </a:dk2>
      <a:lt2>
        <a:srgbClr val="B4DCFA"/>
      </a:lt2>
      <a:accent1>
        <a:srgbClr val="4E67C8"/>
      </a:accent1>
      <a:accent2>
        <a:srgbClr val="5ECCF3"/>
      </a:accent2>
      <a:accent3>
        <a:srgbClr val="A7EA52"/>
      </a:accent3>
      <a:accent4>
        <a:srgbClr val="5DCEAF"/>
      </a:accent4>
      <a:accent5>
        <a:srgbClr val="FF8021"/>
      </a:accent5>
      <a:accent6>
        <a:srgbClr val="F14124"/>
      </a:accent6>
      <a:hlink>
        <a:srgbClr val="56C7AA"/>
      </a:hlink>
      <a:folHlink>
        <a:srgbClr val="59A8D1"/>
      </a:folHlink>
    </a:clrScheme>
    <a:fontScheme name="Slipstream">
      <a:majorFont>
        <a:latin typeface="Trebuchet MS"/>
        <a:ea typeface=""/>
        <a:cs typeface=""/>
        <a:font script="Jpan" typeface="HGｺﾞｼｯｸM"/>
        <a:font script="Hang" typeface="HY그래픽B"/>
        <a:font script="Hans" typeface="方正姚体"/>
        <a:font script="Hant" typeface="微軟正黑體"/>
        <a:font script="Arab" typeface="Tahoma"/>
        <a:font script="Hebr" typeface="Gisha"/>
        <a:font script="Thai" typeface="IrisUPC"/>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font script="Geor" typeface="Sylfaen"/>
      </a:majorFont>
      <a:minorFont>
        <a:latin typeface="Trebuchet MS"/>
        <a:ea typeface=""/>
        <a:cs typeface=""/>
        <a:font script="Jpan" typeface="HGｺﾞｼｯｸM"/>
        <a:font script="Hang" typeface="HY그래픽M"/>
        <a:font script="Hans" typeface="方正姚体"/>
        <a:font script="Hant" typeface="微軟正黑體"/>
        <a:font script="Arab" typeface="Tahoma"/>
        <a:font script="Hebr" typeface="Gisha"/>
        <a:font script="Thai" typeface="IrisUPC"/>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Slipstream">
      <a:fillStyleLst>
        <a:solidFill>
          <a:schemeClr val="phClr"/>
        </a:solidFill>
        <a:gradFill rotWithShape="1">
          <a:gsLst>
            <a:gs pos="28000">
              <a:schemeClr val="phClr">
                <a:tint val="18000"/>
                <a:satMod val="120000"/>
                <a:lumMod val="88000"/>
              </a:schemeClr>
            </a:gs>
            <a:gs pos="100000">
              <a:schemeClr val="phClr">
                <a:tint val="40000"/>
                <a:satMod val="100000"/>
                <a:lumMod val="78000"/>
              </a:schemeClr>
            </a:gs>
          </a:gsLst>
          <a:lin ang="5400000" scaled="0"/>
        </a:gradFill>
        <a:gradFill rotWithShape="1">
          <a:gsLst>
            <a:gs pos="0">
              <a:schemeClr val="phClr">
                <a:lumMod val="95000"/>
              </a:schemeClr>
            </a:gs>
            <a:gs pos="100000">
              <a:schemeClr val="phClr">
                <a:shade val="82000"/>
                <a:satMod val="125000"/>
                <a:lumMod val="74000"/>
              </a:schemeClr>
            </a:gs>
          </a:gsLst>
          <a:lin ang="5400000" scaled="0"/>
        </a:gradFill>
      </a:fillStyleLst>
      <a:lnStyleLst>
        <a:ln w="9525" cap="flat" cmpd="sng" algn="ctr">
          <a:solidFill>
            <a:schemeClr val="phClr"/>
          </a:solidFill>
          <a:prstDash val="solid"/>
        </a:ln>
        <a:ln w="15875" cap="flat" cmpd="sng" algn="ctr">
          <a:solidFill>
            <a:schemeClr val="phClr">
              <a:shade val="75000"/>
              <a:satMod val="125000"/>
              <a:lumMod val="75000"/>
            </a:schemeClr>
          </a:solidFill>
          <a:prstDash val="solid"/>
        </a:ln>
        <a:ln w="25400" cap="flat" cmpd="sng" algn="ctr">
          <a:solidFill>
            <a:schemeClr val="phClr"/>
          </a:solidFill>
          <a:prstDash val="solid"/>
        </a:ln>
      </a:lnStyleLst>
      <a:effectStyleLst>
        <a:effectStyle>
          <a:effectLst>
            <a:outerShdw blurRad="63500" dist="50800" dir="5400000" sx="98000" sy="98000" rotWithShape="0">
              <a:srgbClr val="000000">
                <a:alpha val="20000"/>
              </a:srgbClr>
            </a:outerShdw>
          </a:effectLst>
        </a:effectStyle>
        <a:effectStyle>
          <a:effectLst>
            <a:outerShdw blurRad="40005" dist="22984" dir="5400000" rotWithShape="0">
              <a:srgbClr val="000000">
                <a:alpha val="45000"/>
              </a:srgbClr>
            </a:outerShdw>
          </a:effectLst>
          <a:scene3d>
            <a:camera prst="orthographicFront">
              <a:rot lat="0" lon="0" rev="0"/>
            </a:camera>
            <a:lightRig rig="balanced" dir="tr"/>
          </a:scene3d>
          <a:sp3d prstMaterial="matte">
            <a:bevelT w="19050" h="38100"/>
          </a:sp3d>
        </a:effectStyle>
        <a:effectStyle>
          <a:effectLst>
            <a:reflection blurRad="38100" stA="26000" endPos="23000" dist="25400" dir="5400000" sy="-100000" rotWithShape="0"/>
          </a:effectLst>
          <a:scene3d>
            <a:camera prst="orthographicFront">
              <a:rot lat="0" lon="0" rev="0"/>
            </a:camera>
            <a:lightRig rig="balanced" dir="tr"/>
          </a:scene3d>
          <a:sp3d contourW="14605" prstMaterial="plastic">
            <a:bevelT w="50800"/>
            <a:contourClr>
              <a:schemeClr val="phClr">
                <a:shade val="30000"/>
                <a:satMod val="120000"/>
              </a:schemeClr>
            </a:contourClr>
          </a:sp3d>
        </a:effectStyle>
      </a:effectStyleLst>
      <a:bgFillStyleLst>
        <a:solidFill>
          <a:schemeClr val="phClr"/>
        </a:solidFill>
        <a:gradFill rotWithShape="1">
          <a:gsLst>
            <a:gs pos="0">
              <a:schemeClr val="phClr">
                <a:tint val="98000"/>
                <a:shade val="90000"/>
                <a:satMod val="160000"/>
                <a:lumMod val="100000"/>
              </a:schemeClr>
            </a:gs>
            <a:gs pos="60000">
              <a:schemeClr val="phClr">
                <a:tint val="95000"/>
                <a:shade val="100000"/>
                <a:satMod val="130000"/>
                <a:lumMod val="130000"/>
              </a:schemeClr>
            </a:gs>
            <a:gs pos="100000">
              <a:schemeClr val="phClr">
                <a:tint val="97000"/>
                <a:shade val="100000"/>
                <a:hueMod val="100000"/>
                <a:satMod val="140000"/>
                <a:lumMod val="80000"/>
              </a:schemeClr>
            </a:gs>
          </a:gsLst>
          <a:path path="circle">
            <a:fillToRect l="20000" t="10000" r="20000" b="60000"/>
          </a:path>
        </a:gradFill>
        <a:gradFill rotWithShape="1">
          <a:gsLst>
            <a:gs pos="0">
              <a:schemeClr val="phClr">
                <a:tint val="94000"/>
                <a:satMod val="160000"/>
                <a:lumMod val="160000"/>
              </a:schemeClr>
            </a:gs>
            <a:gs pos="42000">
              <a:schemeClr val="phClr">
                <a:tint val="94000"/>
                <a:shade val="94000"/>
                <a:satMod val="160000"/>
                <a:lumMod val="130000"/>
              </a:schemeClr>
            </a:gs>
            <a:gs pos="100000">
              <a:schemeClr val="phClr">
                <a:tint val="97000"/>
                <a:shade val="94000"/>
                <a:satMod val="180000"/>
                <a:lumMod val="84000"/>
              </a:schemeClr>
            </a:gs>
          </a:gsLst>
          <a:path path="circle">
            <a:fillToRect l="24000" t="44000" r="24000" b="12000"/>
          </a:path>
        </a:gradFill>
      </a:bgFillStyleLst>
    </a:fmtScheme>
  </a:themeElements>
  <a:objectDefaults/>
  <a:extraClrScheme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emplate>Slipstream</Template>
  <TotalTime>6581</TotalTime>
  <Words>5769</Words>
  <Application>Microsoft Office PowerPoint</Application>
  <PresentationFormat>On-screen Show (4:3)</PresentationFormat>
  <Paragraphs>357</Paragraphs>
  <Slides>24</Slides>
  <Notes>22</Notes>
  <HiddenSlides>0</HiddenSlides>
  <MMClips>0</MMClips>
  <ScaleCrop>false</ScaleCrop>
  <HeadingPairs>
    <vt:vector size="6" baseType="variant">
      <vt:variant>
        <vt:lpstr>Fonts Used</vt:lpstr>
      </vt:variant>
      <vt:variant>
        <vt:i4>8</vt:i4>
      </vt:variant>
      <vt:variant>
        <vt:lpstr>Theme</vt:lpstr>
      </vt:variant>
      <vt:variant>
        <vt:i4>1</vt:i4>
      </vt:variant>
      <vt:variant>
        <vt:lpstr>Slide Titles</vt:lpstr>
      </vt:variant>
      <vt:variant>
        <vt:i4>24</vt:i4>
      </vt:variant>
    </vt:vector>
  </HeadingPairs>
  <TitlesOfParts>
    <vt:vector size="33" baseType="lpstr">
      <vt:lpstr>Algerian</vt:lpstr>
      <vt:lpstr>Arial</vt:lpstr>
      <vt:lpstr>Calibri</vt:lpstr>
      <vt:lpstr>Georgia</vt:lpstr>
      <vt:lpstr>Symbol</vt:lpstr>
      <vt:lpstr>Times New Roman</vt:lpstr>
      <vt:lpstr>Trebuchet MS</vt:lpstr>
      <vt:lpstr>Wingdings</vt:lpstr>
      <vt:lpstr>Slipstream</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NMC</dc:creator>
  <cp:lastModifiedBy>huynhchigioi@gmail.com</cp:lastModifiedBy>
  <cp:revision>340</cp:revision>
  <dcterms:created xsi:type="dcterms:W3CDTF">2015-09-03T01:50:49Z</dcterms:created>
  <dcterms:modified xsi:type="dcterms:W3CDTF">2020-12-22T10:11:12Z</dcterms:modified>
</cp:coreProperties>
</file>