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1"/>
  </p:notesMasterIdLst>
  <p:sldIdLst>
    <p:sldId id="296" r:id="rId2"/>
    <p:sldId id="297" r:id="rId3"/>
    <p:sldId id="318" r:id="rId4"/>
    <p:sldId id="312" r:id="rId5"/>
    <p:sldId id="317" r:id="rId6"/>
    <p:sldId id="320" r:id="rId7"/>
    <p:sldId id="319" r:id="rId8"/>
    <p:sldId id="314" r:id="rId9"/>
    <p:sldId id="321" r:id="rId10"/>
    <p:sldId id="315" r:id="rId11"/>
    <p:sldId id="369" r:id="rId12"/>
    <p:sldId id="316" r:id="rId13"/>
    <p:sldId id="324" r:id="rId14"/>
    <p:sldId id="323" r:id="rId15"/>
    <p:sldId id="325" r:id="rId16"/>
    <p:sldId id="326" r:id="rId17"/>
    <p:sldId id="327" r:id="rId18"/>
    <p:sldId id="328" r:id="rId19"/>
    <p:sldId id="329" r:id="rId20"/>
    <p:sldId id="330" r:id="rId21"/>
    <p:sldId id="331" r:id="rId22"/>
    <p:sldId id="332" r:id="rId23"/>
    <p:sldId id="333" r:id="rId24"/>
    <p:sldId id="334" r:id="rId25"/>
    <p:sldId id="335" r:id="rId26"/>
    <p:sldId id="336" r:id="rId27"/>
    <p:sldId id="338" r:id="rId28"/>
    <p:sldId id="341" r:id="rId29"/>
    <p:sldId id="342" r:id="rId30"/>
    <p:sldId id="337" r:id="rId31"/>
    <p:sldId id="339" r:id="rId32"/>
    <p:sldId id="340" r:id="rId33"/>
    <p:sldId id="343" r:id="rId34"/>
    <p:sldId id="365" r:id="rId35"/>
    <p:sldId id="366" r:id="rId36"/>
    <p:sldId id="346" r:id="rId37"/>
    <p:sldId id="344" r:id="rId38"/>
    <p:sldId id="361" r:id="rId39"/>
    <p:sldId id="364" r:id="rId40"/>
    <p:sldId id="362" r:id="rId41"/>
    <p:sldId id="363" r:id="rId42"/>
    <p:sldId id="360" r:id="rId43"/>
    <p:sldId id="347" r:id="rId44"/>
    <p:sldId id="348" r:id="rId45"/>
    <p:sldId id="345" r:id="rId46"/>
    <p:sldId id="367" r:id="rId47"/>
    <p:sldId id="368" r:id="rId48"/>
    <p:sldId id="349" r:id="rId49"/>
    <p:sldId id="350" r:id="rId50"/>
    <p:sldId id="352" r:id="rId51"/>
    <p:sldId id="351" r:id="rId52"/>
    <p:sldId id="353" r:id="rId53"/>
    <p:sldId id="370" r:id="rId54"/>
    <p:sldId id="371" r:id="rId55"/>
    <p:sldId id="357" r:id="rId56"/>
    <p:sldId id="269" r:id="rId57"/>
    <p:sldId id="307" r:id="rId58"/>
    <p:sldId id="322" r:id="rId59"/>
    <p:sldId id="280"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8133" autoAdjust="0"/>
  </p:normalViewPr>
  <p:slideViewPr>
    <p:cSldViewPr>
      <p:cViewPr varScale="1">
        <p:scale>
          <a:sx n="68" d="100"/>
          <a:sy n="68" d="100"/>
        </p:scale>
        <p:origin x="1910" y="67"/>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385483-983A-4720-9168-E7CD68475322}" type="datetimeFigureOut">
              <a:rPr lang="en-US" smtClean="0"/>
              <a:t>1/19/2021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40377-7959-44A3-9E3A-A2263C614A7F}" type="slidenum">
              <a:rPr lang="en-US" smtClean="0"/>
              <a:t>‹#›</a:t>
            </a:fld>
            <a:endParaRPr lang="en-US"/>
          </a:p>
        </p:txBody>
      </p:sp>
    </p:spTree>
    <p:extLst>
      <p:ext uri="{BB962C8B-B14F-4D97-AF65-F5344CB8AC3E}">
        <p14:creationId xmlns:p14="http://schemas.microsoft.com/office/powerpoint/2010/main" val="721718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im-export.com.vn/"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8" Type="http://schemas.openxmlformats.org/officeDocument/2006/relationships/hyperlink" Target="http://eximportvn.blogspot.com/2014/12/van-tai-quoc-te-duong-hang-khong.html" TargetMode="External"/><Relationship Id="rId3" Type="http://schemas.openxmlformats.org/officeDocument/2006/relationships/hyperlink" Target="https://www.blogger.com/share-post.g?blogID=6560006078666893534&amp;postID=523876584880768343&amp;target=email" TargetMode="External"/><Relationship Id="rId7" Type="http://schemas.openxmlformats.org/officeDocument/2006/relationships/hyperlink" Target="http://eximportvn.blogspot.com/2014/12/van-on-surrendered-bl.html" TargetMode="External"/><Relationship Id="rId2" Type="http://schemas.openxmlformats.org/officeDocument/2006/relationships/slide" Target="../slides/slide58.xml"/><Relationship Id="rId1" Type="http://schemas.openxmlformats.org/officeDocument/2006/relationships/notesMaster" Target="../notesMasters/notesMaster1.xml"/><Relationship Id="rId6" Type="http://schemas.openxmlformats.org/officeDocument/2006/relationships/hyperlink" Target="https://www.blogger.com/share-post.g?blogID=6560006078666893534&amp;postID=523876584880768343&amp;target=facebook" TargetMode="External"/><Relationship Id="rId5" Type="http://schemas.openxmlformats.org/officeDocument/2006/relationships/hyperlink" Target="https://www.blogger.com/share-post.g?blogID=6560006078666893534&amp;postID=523876584880768343&amp;target=twitter" TargetMode="External"/><Relationship Id="rId4" Type="http://schemas.openxmlformats.org/officeDocument/2006/relationships/hyperlink" Target="https://www.blogger.com/share-post.g?blogID=6560006078666893534&amp;postID=523876584880768343&amp;target=blog" TargetMode="External"/><Relationship Id="rId9" Type="http://schemas.openxmlformats.org/officeDocument/2006/relationships/hyperlink" Target="http://eximportvn.blogspot.com/"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6BC527-8EE0-48D4-9E07-9C04E0093F87}" type="slidenum">
              <a:rPr lang="en-US" smtClean="0"/>
              <a:t>1</a:t>
            </a:fld>
            <a:endParaRPr lang="en-US"/>
          </a:p>
        </p:txBody>
      </p:sp>
    </p:spTree>
    <p:extLst>
      <p:ext uri="{BB962C8B-B14F-4D97-AF65-F5344CB8AC3E}">
        <p14:creationId xmlns:p14="http://schemas.microsoft.com/office/powerpoint/2010/main" val="3474471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VỀ</a:t>
            </a:r>
            <a:r>
              <a:rPr lang="en-US" baseline="0" dirty="0" smtClean="0"/>
              <a:t> VẤN ĐỀ </a:t>
            </a:r>
            <a:r>
              <a:rPr lang="en-US" dirty="0" smtClean="0"/>
              <a:t>CHO SV THUYẾT</a:t>
            </a:r>
            <a:r>
              <a:rPr lang="en-US" baseline="0" dirty="0" smtClean="0"/>
              <a:t> TRÌNH 2 PHẦN VỀ VẬN ĐƠN:</a:t>
            </a:r>
          </a:p>
          <a:p>
            <a:pPr marL="228600" indent="-228600">
              <a:buFont typeface="Wingdings" panose="05000000000000000000" pitchFamily="2" charset="2"/>
              <a:buChar char="v"/>
            </a:pPr>
            <a:r>
              <a:rPr lang="en-US" b="1" baseline="0" dirty="0" smtClean="0"/>
              <a:t>PHÂN TÍCH NỘI DUNG CỦA VẬN ĐƠN</a:t>
            </a:r>
          </a:p>
          <a:p>
            <a:pPr marL="228600" indent="-228600">
              <a:buFont typeface="Wingdings" panose="05000000000000000000" pitchFamily="2" charset="2"/>
              <a:buChar char="v"/>
            </a:pPr>
            <a:r>
              <a:rPr lang="en-US" b="1" baseline="0" dirty="0" smtClean="0"/>
              <a:t>PHÂN TÍCH CÁC LOẠI VẬN ĐƠN</a:t>
            </a:r>
          </a:p>
          <a:p>
            <a:pPr marL="228600" indent="-228600">
              <a:buFont typeface="Wingdings" panose="05000000000000000000" pitchFamily="2" charset="2"/>
              <a:buChar char="v"/>
            </a:pPr>
            <a:r>
              <a:rPr lang="en-US" b="1" baseline="0" dirty="0" smtClean="0"/>
              <a:t>GIỚI THIỆU CÁC LOẠI VẬN ĐƠN HÀNG KHÔNG  VÀ PHÂN TÍCH NỘI DUNG VẬN ĐƠN HÀNG KHÔNG</a:t>
            </a:r>
          </a:p>
          <a:p>
            <a:pPr marL="228600" indent="-228600">
              <a:buFont typeface="Wingdings" panose="05000000000000000000" pitchFamily="2" charset="2"/>
              <a:buChar char="v"/>
            </a:pPr>
            <a:r>
              <a:rPr lang="en-US" b="1" baseline="0" dirty="0" smtClean="0"/>
              <a:t>SO SÁNH SỰ GIỐNG NHAU VÀ KHÁC NHAU GIỮA VẬN ĐƠN HÀNG KHÔNG VÀ VẬN ĐƠN ĐƯỜNG BIỂN</a:t>
            </a:r>
            <a:endParaRPr lang="en-US" b="1" dirty="0" smtClean="0"/>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a:t>
            </a:fld>
            <a:endParaRPr lang="en-US"/>
          </a:p>
        </p:txBody>
      </p:sp>
    </p:spTree>
    <p:extLst>
      <p:ext uri="{BB962C8B-B14F-4D97-AF65-F5344CB8AC3E}">
        <p14:creationId xmlns:p14="http://schemas.microsoft.com/office/powerpoint/2010/main" val="104819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Derrick: </a:t>
            </a:r>
            <a:r>
              <a:rPr lang="en-US" b="1" dirty="0" err="1" smtClean="0"/>
              <a:t>Danh</a:t>
            </a:r>
            <a:r>
              <a:rPr lang="en-US" b="1" dirty="0" smtClean="0"/>
              <a:t> </a:t>
            </a:r>
            <a:r>
              <a:rPr lang="en-US" b="1" dirty="0" err="1" smtClean="0"/>
              <a:t>từ</a:t>
            </a:r>
            <a:endParaRPr lang="en-US" b="1" dirty="0" smtClean="0"/>
          </a:p>
          <a:p>
            <a:r>
              <a:rPr lang="en-US" b="1" dirty="0" err="1" smtClean="0"/>
              <a:t>Cần</a:t>
            </a:r>
            <a:r>
              <a:rPr lang="en-US" b="1" dirty="0" smtClean="0"/>
              <a:t> </a:t>
            </a:r>
            <a:r>
              <a:rPr lang="en-US" b="1" dirty="0" err="1" smtClean="0"/>
              <a:t>trục</a:t>
            </a:r>
            <a:r>
              <a:rPr lang="en-US" b="1" dirty="0" smtClean="0"/>
              <a:t> to</a:t>
            </a:r>
          </a:p>
          <a:p>
            <a:r>
              <a:rPr lang="en-US" b="1" dirty="0" err="1" smtClean="0"/>
              <a:t>Giàn</a:t>
            </a:r>
            <a:r>
              <a:rPr lang="en-US" b="1" dirty="0" smtClean="0"/>
              <a:t> </a:t>
            </a:r>
            <a:r>
              <a:rPr lang="en-US" b="1" dirty="0" err="1" smtClean="0"/>
              <a:t>trên</a:t>
            </a:r>
            <a:r>
              <a:rPr lang="en-US" b="1" dirty="0" smtClean="0"/>
              <a:t> </a:t>
            </a:r>
            <a:r>
              <a:rPr lang="en-US" b="1" dirty="0" err="1" smtClean="0"/>
              <a:t>giếng</a:t>
            </a:r>
            <a:r>
              <a:rPr lang="en-US" b="1" dirty="0" smtClean="0"/>
              <a:t> </a:t>
            </a:r>
            <a:r>
              <a:rPr lang="en-US" b="1" dirty="0" err="1" smtClean="0"/>
              <a:t>dầu</a:t>
            </a:r>
            <a:r>
              <a:rPr lang="en-US" b="1" dirty="0" smtClean="0"/>
              <a:t> </a:t>
            </a:r>
            <a:r>
              <a:rPr lang="en-US" b="1" dirty="0" err="1" smtClean="0"/>
              <a:t>hoặc</a:t>
            </a:r>
            <a:r>
              <a:rPr lang="en-US" b="1" dirty="0" smtClean="0"/>
              <a:t> </a:t>
            </a:r>
            <a:r>
              <a:rPr lang="en-US" b="1" dirty="0" err="1" smtClean="0"/>
              <a:t>lỗ</a:t>
            </a:r>
            <a:r>
              <a:rPr lang="en-US" b="1" dirty="0" smtClean="0"/>
              <a:t> </a:t>
            </a:r>
            <a:r>
              <a:rPr lang="en-US" b="1" dirty="0" err="1" smtClean="0"/>
              <a:t>khoan</a:t>
            </a:r>
            <a:r>
              <a:rPr lang="en-US" b="1" dirty="0" smtClean="0"/>
              <a:t> </a:t>
            </a:r>
            <a:r>
              <a:rPr lang="en-US" b="1" dirty="0" err="1" smtClean="0"/>
              <a:t>để</a:t>
            </a:r>
            <a:r>
              <a:rPr lang="en-US" b="1" dirty="0" smtClean="0"/>
              <a:t> </a:t>
            </a:r>
            <a:r>
              <a:rPr lang="en-US" b="1" dirty="0" err="1" smtClean="0"/>
              <a:t>đỡ</a:t>
            </a:r>
            <a:r>
              <a:rPr lang="en-US" b="1" dirty="0" smtClean="0"/>
              <a:t> </a:t>
            </a:r>
            <a:r>
              <a:rPr lang="en-US" b="1" dirty="0" err="1" smtClean="0"/>
              <a:t>máy</a:t>
            </a:r>
            <a:r>
              <a:rPr lang="en-US" b="1" dirty="0" smtClean="0"/>
              <a:t> </a:t>
            </a:r>
            <a:r>
              <a:rPr lang="en-US" b="1" dirty="0" err="1" smtClean="0"/>
              <a:t>khoan</a:t>
            </a:r>
            <a:r>
              <a:rPr lang="en-US" b="1" dirty="0" smtClean="0"/>
              <a:t>; </a:t>
            </a:r>
            <a:r>
              <a:rPr lang="en-US" b="1" dirty="0" err="1" smtClean="0"/>
              <a:t>giàn</a:t>
            </a:r>
            <a:r>
              <a:rPr lang="en-US" b="1" dirty="0" smtClean="0"/>
              <a:t> </a:t>
            </a:r>
            <a:r>
              <a:rPr lang="en-US" b="1" dirty="0" err="1" smtClean="0"/>
              <a:t>khoan</a:t>
            </a:r>
            <a:endParaRPr lang="en-US" b="1" dirty="0" smtClean="0"/>
          </a:p>
          <a:p>
            <a:r>
              <a:rPr lang="en-US" b="1" dirty="0" smtClean="0"/>
              <a:t>KHI CHỦ</a:t>
            </a:r>
            <a:r>
              <a:rPr lang="en-US" b="1" baseline="0" dirty="0" smtClean="0"/>
              <a:t> HÀNG THUÊ ĐƯỢC NGUYÊN CON TÀU THÌ SẼ PHẢI KÝ HỢP ĐỒNG THUÊ TÀU VỚI CHỦ TÀU </a:t>
            </a:r>
            <a:r>
              <a:rPr lang="en-US" b="1" baseline="0" dirty="0" smtClean="0">
                <a:sym typeface="Wingdings" panose="05000000000000000000" pitchFamily="2" charset="2"/>
              </a:rPr>
              <a:t> </a:t>
            </a:r>
            <a:r>
              <a:rPr lang="en-US" b="0" baseline="0" dirty="0" smtClean="0">
                <a:sym typeface="Wingdings" panose="05000000000000000000" pitchFamily="2" charset="2"/>
              </a:rPr>
              <a:t>PHẢI ĐÀM PHÁN RẤT NHIỀU ĐIỀU KHOẢN NHƯ ĐÀM PHÁN TRONG MUA BÁN QUỐC TẾ CHO ĐẾN KHI CHO RA 1 HỢP ĐỒNG THUÊ TÀU HOÀN CHỈNH, THƯỜNG ĐC GỌI LÀ FIXTURE NOTE, CHARTER PARTY  VIỆC TÌM TÀU VÀ ĐÀM PHÁN THƯỜNG THÔNG </a:t>
            </a:r>
            <a:r>
              <a:rPr lang="en-US" b="1" baseline="0" dirty="0" smtClean="0">
                <a:sym typeface="Wingdings" panose="05000000000000000000" pitchFamily="2" charset="2"/>
              </a:rPr>
              <a:t>MÔI GIỚI ĐỂ HỖ TRỢ VÌ TÍNH PHỨC TẠP CỦA NV THUÊ NGUYÊN TÀU (BROKER SHIPPING)</a:t>
            </a:r>
          </a:p>
          <a:p>
            <a:pPr marL="171450" indent="-171450">
              <a:buFont typeface="Wingdings" panose="05000000000000000000" pitchFamily="2" charset="2"/>
              <a:buChar char="à"/>
            </a:pPr>
            <a:r>
              <a:rPr lang="en-US" b="0" baseline="0" dirty="0" smtClean="0">
                <a:sym typeface="Wingdings" panose="05000000000000000000" pitchFamily="2" charset="2"/>
              </a:rPr>
              <a:t>CHỨNG TỪ Ở ĐÂY LÀ F/N, C/P : HƠP ĐỒNG NGUYÊN TÀU </a:t>
            </a:r>
            <a:r>
              <a:rPr lang="en-US" b="1" baseline="0" dirty="0" smtClean="0">
                <a:sym typeface="Wingdings" panose="05000000000000000000" pitchFamily="2" charset="2"/>
              </a:rPr>
              <a:t> THUÊ NGUYÊN CĂN NHÀ</a:t>
            </a:r>
          </a:p>
          <a:p>
            <a:pPr marL="0" indent="0">
              <a:buFont typeface="Wingdings" panose="05000000000000000000" pitchFamily="2" charset="2"/>
              <a:buNone/>
            </a:pPr>
            <a:r>
              <a:rPr lang="en-US" b="1" baseline="0" dirty="0" smtClean="0">
                <a:sym typeface="Wingdings" panose="05000000000000000000" pitchFamily="2" charset="2"/>
              </a:rPr>
              <a:t>KHI CHỦ HÀNG KO ĐỦ HÀNG ĐỂ THUÊ MỘT CON TÀU HOẶC NÓI NGƯỢC LẠI CHỦ TÀU KO KIỂM ĐỦ 1 MỘT HÀNG LỚN </a:t>
            </a:r>
            <a:r>
              <a:rPr lang="en-US" b="0" baseline="0" dirty="0" smtClean="0">
                <a:sym typeface="Wingdings" panose="05000000000000000000" pitchFamily="2" charset="2"/>
              </a:rPr>
              <a:t>ĐỂ CHỞ ĐẦY TÀU THÌ BẮT BUỘC PHẢI KIẾM NHIỀU LÔ HÀNG LẺ ĐỂ CHỞ ĐẦY TÀU  MỘT CON TÀU NHƯNG CÓ NHIỀU CHỦ HÀNG THUÊ  MỖI CHỦ HÀNG SẼ CÓ MỘT HỢP ĐỒNG THUÊ TÀU  1 CĂN NHÀ MÀ CHO NHIỀU NGƯỜI THUÊ VẬY  CHỦ TÀU SẼ DÙNG MỘT CÁCH GỌI KHÁC LÀ HỢP ĐỒNG LƯU KHOAN TÀU   </a:t>
            </a:r>
            <a:r>
              <a:rPr lang="en-US" b="1" baseline="0" dirty="0" smtClean="0">
                <a:sym typeface="Wingdings" panose="05000000000000000000" pitchFamily="2" charset="2"/>
              </a:rPr>
              <a:t>VÌ THỰC SỰ CHỦ TÀU CHỈ DÀNH MỘT PHẦN KHÔNG GIAN CỦA CON TÀU CHO 1 CHỦ HÀNG  THƯỜNG SẼ SỬ DỤNG BOOKING NOTE (</a:t>
            </a:r>
            <a:r>
              <a:rPr lang="en-US" b="1" baseline="0" dirty="0" err="1" smtClean="0">
                <a:sym typeface="Wingdings" panose="05000000000000000000" pitchFamily="2" charset="2"/>
              </a:rPr>
              <a:t>giống</a:t>
            </a:r>
            <a:r>
              <a:rPr lang="en-US" b="1" baseline="0" dirty="0" smtClean="0">
                <a:sym typeface="Wingdings" panose="05000000000000000000" pitchFamily="2" charset="2"/>
              </a:rPr>
              <a:t> </a:t>
            </a:r>
            <a:r>
              <a:rPr lang="en-US" b="1" baseline="0" dirty="0" err="1" smtClean="0">
                <a:sym typeface="Wingdings" panose="05000000000000000000" pitchFamily="2" charset="2"/>
              </a:rPr>
              <a:t>như</a:t>
            </a:r>
            <a:r>
              <a:rPr lang="en-US" b="1" baseline="0" dirty="0" smtClean="0">
                <a:sym typeface="Wingdings" panose="05000000000000000000" pitchFamily="2" charset="2"/>
              </a:rPr>
              <a:t> booking </a:t>
            </a:r>
            <a:r>
              <a:rPr lang="en-US" b="1" baseline="0" dirty="0" err="1" smtClean="0">
                <a:sym typeface="Wingdings" panose="05000000000000000000" pitchFamily="2" charset="2"/>
              </a:rPr>
              <a:t>phòng</a:t>
            </a:r>
            <a:r>
              <a:rPr lang="en-US" b="1" baseline="0" dirty="0" smtClean="0">
                <a:sym typeface="Wingdings" panose="05000000000000000000" pitchFamily="2" charset="2"/>
              </a:rPr>
              <a:t> </a:t>
            </a:r>
            <a:r>
              <a:rPr lang="en-US" b="1" baseline="0" dirty="0" err="1" smtClean="0">
                <a:sym typeface="Wingdings" panose="05000000000000000000" pitchFamily="2" charset="2"/>
              </a:rPr>
              <a:t>vậy</a:t>
            </a:r>
            <a:r>
              <a:rPr lang="en-US" b="1" baseline="0" dirty="0" smtClean="0">
                <a:sym typeface="Wingdings" panose="05000000000000000000" pitchFamily="2" charset="2"/>
              </a:rPr>
              <a:t> , </a:t>
            </a:r>
            <a:r>
              <a:rPr lang="en-US" b="1" baseline="0" dirty="0" err="1" smtClean="0">
                <a:sym typeface="Wingdings" panose="05000000000000000000" pitchFamily="2" charset="2"/>
              </a:rPr>
              <a:t>một</a:t>
            </a:r>
            <a:r>
              <a:rPr lang="en-US" b="1" baseline="0" dirty="0" smtClean="0">
                <a:sym typeface="Wingdings" panose="05000000000000000000" pitchFamily="2" charset="2"/>
              </a:rPr>
              <a:t> </a:t>
            </a:r>
            <a:r>
              <a:rPr lang="en-US" b="1" baseline="0" dirty="0" err="1" smtClean="0">
                <a:sym typeface="Wingdings" panose="05000000000000000000" pitchFamily="2" charset="2"/>
              </a:rPr>
              <a:t>căn</a:t>
            </a:r>
            <a:r>
              <a:rPr lang="en-US" b="1" baseline="0" dirty="0" smtClean="0">
                <a:sym typeface="Wingdings" panose="05000000000000000000" pitchFamily="2" charset="2"/>
              </a:rPr>
              <a:t> </a:t>
            </a:r>
            <a:r>
              <a:rPr lang="en-US" b="1" baseline="0" dirty="0" err="1" smtClean="0">
                <a:sym typeface="Wingdings" panose="05000000000000000000" pitchFamily="2" charset="2"/>
              </a:rPr>
              <a:t>nhà</a:t>
            </a:r>
            <a:r>
              <a:rPr lang="en-US" b="1" baseline="0" dirty="0" smtClean="0">
                <a:sym typeface="Wingdings" panose="05000000000000000000" pitchFamily="2" charset="2"/>
              </a:rPr>
              <a:t> chia </a:t>
            </a:r>
            <a:r>
              <a:rPr lang="en-US" b="1" baseline="0" dirty="0" err="1" smtClean="0">
                <a:sym typeface="Wingdings" panose="05000000000000000000" pitchFamily="2" charset="2"/>
              </a:rPr>
              <a:t>làm</a:t>
            </a:r>
            <a:r>
              <a:rPr lang="en-US" b="1" baseline="0" dirty="0" smtClean="0">
                <a:sym typeface="Wingdings" panose="05000000000000000000" pitchFamily="2" charset="2"/>
              </a:rPr>
              <a:t> </a:t>
            </a:r>
            <a:r>
              <a:rPr lang="en-US" b="1" baseline="0" dirty="0" err="1" smtClean="0">
                <a:sym typeface="Wingdings" panose="05000000000000000000" pitchFamily="2" charset="2"/>
              </a:rPr>
              <a:t>nhiều</a:t>
            </a:r>
            <a:r>
              <a:rPr lang="en-US" b="1" baseline="0" dirty="0" smtClean="0">
                <a:sym typeface="Wingdings" panose="05000000000000000000" pitchFamily="2" charset="2"/>
              </a:rPr>
              <a:t> </a:t>
            </a:r>
            <a:r>
              <a:rPr lang="en-US" b="1" baseline="0" dirty="0" err="1" smtClean="0">
                <a:sym typeface="Wingdings" panose="05000000000000000000" pitchFamily="2" charset="2"/>
              </a:rPr>
              <a:t>phòng</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khách</a:t>
            </a:r>
            <a:r>
              <a:rPr lang="en-US" b="1" baseline="0" dirty="0" smtClean="0">
                <a:sym typeface="Wingdings" panose="05000000000000000000" pitchFamily="2" charset="2"/>
              </a:rPr>
              <a:t> </a:t>
            </a:r>
            <a:r>
              <a:rPr lang="en-US" b="1" baseline="0" dirty="0" err="1" smtClean="0">
                <a:sym typeface="Wingdings" panose="05000000000000000000" pitchFamily="2" charset="2"/>
              </a:rPr>
              <a:t>đến</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thuê</a:t>
            </a:r>
            <a:r>
              <a:rPr lang="en-US" b="1" baseline="0" dirty="0" smtClean="0">
                <a:sym typeface="Wingdings" panose="05000000000000000000" pitchFamily="2" charset="2"/>
              </a:rPr>
              <a:t> </a:t>
            </a:r>
            <a:r>
              <a:rPr lang="en-US" b="1" baseline="0" dirty="0" err="1" smtClean="0">
                <a:sym typeface="Wingdings" panose="05000000000000000000" pitchFamily="2" charset="2"/>
              </a:rPr>
              <a:t>cả</a:t>
            </a:r>
            <a:r>
              <a:rPr lang="en-US" b="1" baseline="0" dirty="0" smtClean="0">
                <a:sym typeface="Wingdings" panose="05000000000000000000" pitchFamily="2" charset="2"/>
              </a:rPr>
              <a:t> </a:t>
            </a:r>
            <a:r>
              <a:rPr lang="en-US" b="1" baseline="0" dirty="0" err="1" smtClean="0">
                <a:sym typeface="Wingdings" panose="05000000000000000000" pitchFamily="2" charset="2"/>
              </a:rPr>
              <a:t>căn</a:t>
            </a:r>
            <a:r>
              <a:rPr lang="en-US" b="1" baseline="0" dirty="0" smtClean="0">
                <a:sym typeface="Wingdings" panose="05000000000000000000" pitchFamily="2" charset="2"/>
              </a:rPr>
              <a:t> </a:t>
            </a:r>
            <a:r>
              <a:rPr lang="en-US" b="1" baseline="0" dirty="0" err="1" smtClean="0">
                <a:sym typeface="Wingdings" panose="05000000000000000000" pitchFamily="2" charset="2"/>
              </a:rPr>
              <a:t>nhà</a:t>
            </a:r>
            <a:r>
              <a:rPr lang="en-US" b="1" baseline="0" dirty="0" smtClean="0">
                <a:sym typeface="Wingdings" panose="05000000000000000000" pitchFamily="2" charset="2"/>
              </a:rPr>
              <a:t> (rent house)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thuê</a:t>
            </a:r>
            <a:r>
              <a:rPr lang="en-US" b="1" baseline="0" dirty="0" smtClean="0">
                <a:sym typeface="Wingdings" panose="05000000000000000000" pitchFamily="2" charset="2"/>
              </a:rPr>
              <a:t> 1 </a:t>
            </a:r>
            <a:r>
              <a:rPr lang="en-US" b="1" baseline="0" dirty="0" err="1" smtClean="0">
                <a:sym typeface="Wingdings" panose="05000000000000000000" pitchFamily="2" charset="2"/>
              </a:rPr>
              <a:t>phòng</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ta (book room)</a:t>
            </a:r>
          </a:p>
          <a:p>
            <a:pPr marL="0" indent="0">
              <a:buFont typeface="Wingdings" panose="05000000000000000000" pitchFamily="2" charset="2"/>
              <a:buNone/>
            </a:pPr>
            <a:r>
              <a:rPr lang="en-US" b="1" baseline="0" dirty="0" smtClean="0">
                <a:sym typeface="Wingdings" panose="05000000000000000000" pitchFamily="2" charset="2"/>
              </a:rPr>
              <a:t> </a:t>
            </a:r>
            <a:r>
              <a:rPr lang="en-US" b="1" baseline="0" dirty="0" err="1" smtClean="0">
                <a:sym typeface="Wingdings" panose="05000000000000000000" pitchFamily="2" charset="2"/>
              </a:rPr>
              <a:t>thường</a:t>
            </a:r>
            <a:r>
              <a:rPr lang="en-US" b="1" baseline="0" dirty="0" smtClean="0">
                <a:sym typeface="Wingdings" panose="05000000000000000000" pitchFamily="2" charset="2"/>
              </a:rPr>
              <a:t> </a:t>
            </a:r>
            <a:r>
              <a:rPr lang="en-US" b="1" baseline="0" dirty="0" err="1" smtClean="0">
                <a:sym typeface="Wingdings" panose="05000000000000000000" pitchFamily="2" charset="2"/>
              </a:rPr>
              <a:t>thông</a:t>
            </a:r>
            <a:r>
              <a:rPr lang="en-US" b="1" baseline="0" dirty="0" smtClean="0">
                <a:sym typeface="Wingdings" panose="05000000000000000000" pitchFamily="2" charset="2"/>
              </a:rPr>
              <a:t> qua </a:t>
            </a:r>
            <a:r>
              <a:rPr lang="en-US" b="1" baseline="0" dirty="0" err="1" smtClean="0">
                <a:sym typeface="Wingdings" panose="05000000000000000000" pitchFamily="2" charset="2"/>
              </a:rPr>
              <a:t>đại</a:t>
            </a:r>
            <a:r>
              <a:rPr lang="en-US" b="1" baseline="0" dirty="0" smtClean="0">
                <a:sym typeface="Wingdings" panose="05000000000000000000" pitchFamily="2" charset="2"/>
              </a:rPr>
              <a:t> </a:t>
            </a:r>
            <a:r>
              <a:rPr lang="en-US" b="1" baseline="0" dirty="0" err="1" smtClean="0">
                <a:sym typeface="Wingdings" panose="05000000000000000000" pitchFamily="2" charset="2"/>
              </a:rPr>
              <a:t>lý</a:t>
            </a:r>
            <a:r>
              <a:rPr lang="en-US" b="1" baseline="0" dirty="0" smtClean="0">
                <a:sym typeface="Wingdings" panose="05000000000000000000" pitchFamily="2" charset="2"/>
              </a:rPr>
              <a:t> </a:t>
            </a:r>
            <a:r>
              <a:rPr lang="en-US" b="1" baseline="0" dirty="0" err="1" smtClean="0">
                <a:sym typeface="Wingdings" panose="05000000000000000000" pitchFamily="2" charset="2"/>
              </a:rPr>
              <a:t>giao</a:t>
            </a:r>
            <a:r>
              <a:rPr lang="en-US" b="1" baseline="0" dirty="0" smtClean="0">
                <a:sym typeface="Wingdings" panose="05000000000000000000" pitchFamily="2" charset="2"/>
              </a:rPr>
              <a:t> </a:t>
            </a:r>
            <a:r>
              <a:rPr lang="en-US" b="1" baseline="0" dirty="0" err="1" smtClean="0">
                <a:sym typeface="Wingdings" panose="05000000000000000000" pitchFamily="2" charset="2"/>
              </a:rPr>
              <a:t>nhận</a:t>
            </a:r>
            <a:r>
              <a:rPr lang="en-US" b="1" baseline="0" dirty="0" smtClean="0">
                <a:sym typeface="Wingdings" panose="05000000000000000000" pitchFamily="2" charset="2"/>
              </a:rPr>
              <a:t>, </a:t>
            </a:r>
            <a:r>
              <a:rPr lang="en-US" b="1" baseline="0" dirty="0" err="1" smtClean="0">
                <a:sym typeface="Wingdings" panose="05000000000000000000" pitchFamily="2" charset="2"/>
              </a:rPr>
              <a:t>công</a:t>
            </a:r>
            <a:r>
              <a:rPr lang="en-US" b="1" baseline="0" dirty="0" smtClean="0">
                <a:sym typeface="Wingdings" panose="05000000000000000000" pitchFamily="2" charset="2"/>
              </a:rPr>
              <a:t> ty logistics</a:t>
            </a:r>
            <a:endParaRPr lang="en-US" b="1" dirty="0" smtClean="0"/>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a:t>
            </a:fld>
            <a:endParaRPr lang="en-US"/>
          </a:p>
        </p:txBody>
      </p:sp>
    </p:spTree>
    <p:extLst>
      <p:ext uri="{BB962C8B-B14F-4D97-AF65-F5344CB8AC3E}">
        <p14:creationId xmlns:p14="http://schemas.microsoft.com/office/powerpoint/2010/main" val="674862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Vỏ</a:t>
            </a:r>
            <a:r>
              <a:rPr lang="en-US" dirty="0" smtClean="0"/>
              <a:t> container </a:t>
            </a:r>
            <a:r>
              <a:rPr lang="en-US" dirty="0" err="1" smtClean="0"/>
              <a:t>này</a:t>
            </a:r>
            <a:r>
              <a:rPr lang="en-US" baseline="0" dirty="0" smtClean="0"/>
              <a:t> </a:t>
            </a:r>
            <a:r>
              <a:rPr lang="en-US" baseline="0" dirty="0" err="1" smtClean="0"/>
              <a:t>có</a:t>
            </a:r>
            <a:r>
              <a:rPr lang="en-US" baseline="0" dirty="0" smtClean="0"/>
              <a:t> </a:t>
            </a:r>
            <a:r>
              <a:rPr lang="en-US" baseline="0" dirty="0" err="1" smtClean="0"/>
              <a:t>thể</a:t>
            </a:r>
            <a:r>
              <a:rPr lang="en-US" baseline="0" dirty="0" smtClean="0"/>
              <a:t> </a:t>
            </a:r>
            <a:r>
              <a:rPr lang="en-US" baseline="0" dirty="0" err="1" smtClean="0"/>
              <a:t>là</a:t>
            </a:r>
            <a:r>
              <a:rPr lang="en-US" baseline="0" dirty="0" smtClean="0"/>
              <a:t> </a:t>
            </a:r>
            <a:r>
              <a:rPr lang="en-US" baseline="0" dirty="0" err="1" smtClean="0"/>
              <a:t>chủ</a:t>
            </a:r>
            <a:r>
              <a:rPr lang="en-US" baseline="0" dirty="0" smtClean="0"/>
              <a:t> </a:t>
            </a:r>
            <a:r>
              <a:rPr lang="en-US" baseline="0" dirty="0" err="1" smtClean="0"/>
              <a:t>tàu</a:t>
            </a:r>
            <a:r>
              <a:rPr lang="en-US" baseline="0" dirty="0" smtClean="0"/>
              <a:t> </a:t>
            </a:r>
            <a:r>
              <a:rPr lang="en-US" baseline="0" dirty="0" err="1" smtClean="0"/>
              <a:t>sản</a:t>
            </a:r>
            <a:r>
              <a:rPr lang="en-US" baseline="0" dirty="0" smtClean="0"/>
              <a:t> </a:t>
            </a:r>
            <a:r>
              <a:rPr lang="en-US" baseline="0" dirty="0" err="1" smtClean="0"/>
              <a:t>xuất</a:t>
            </a:r>
            <a:r>
              <a:rPr lang="en-US" baseline="0" dirty="0" smtClean="0"/>
              <a:t> </a:t>
            </a:r>
            <a:r>
              <a:rPr lang="en-US" baseline="0" dirty="0" err="1" smtClean="0"/>
              <a:t>hoặc</a:t>
            </a:r>
            <a:r>
              <a:rPr lang="en-US" baseline="0" dirty="0" smtClean="0"/>
              <a:t> </a:t>
            </a:r>
            <a:r>
              <a:rPr lang="en-US" baseline="0" dirty="0" err="1" smtClean="0"/>
              <a:t>đi</a:t>
            </a:r>
            <a:r>
              <a:rPr lang="en-US" baseline="0" dirty="0" smtClean="0"/>
              <a:t> </a:t>
            </a:r>
            <a:r>
              <a:rPr lang="en-US" baseline="0" dirty="0" err="1" smtClean="0"/>
              <a:t>thuê</a:t>
            </a:r>
            <a:r>
              <a:rPr lang="en-US" baseline="0" dirty="0" smtClean="0"/>
              <a:t> </a:t>
            </a:r>
            <a:r>
              <a:rPr lang="en-US" baseline="0" dirty="0" err="1" smtClean="0"/>
              <a:t>lại</a:t>
            </a:r>
            <a:r>
              <a:rPr lang="en-US" baseline="0" dirty="0" smtClean="0"/>
              <a:t> </a:t>
            </a:r>
            <a:r>
              <a:rPr lang="en-US" baseline="0" dirty="0" err="1" smtClean="0"/>
              <a:t>từ</a:t>
            </a:r>
            <a:r>
              <a:rPr lang="en-US" baseline="0" dirty="0" smtClean="0"/>
              <a:t> </a:t>
            </a:r>
            <a:r>
              <a:rPr lang="en-US" baseline="0" dirty="0" err="1" smtClean="0"/>
              <a:t>cả</a:t>
            </a:r>
            <a:r>
              <a:rPr lang="en-US" baseline="0" dirty="0" smtClean="0"/>
              <a:t> </a:t>
            </a:r>
            <a:r>
              <a:rPr lang="en-US" baseline="0" dirty="0" err="1" smtClean="0"/>
              <a:t>chủ</a:t>
            </a:r>
            <a:r>
              <a:rPr lang="en-US" baseline="0" dirty="0" smtClean="0"/>
              <a:t> </a:t>
            </a:r>
            <a:r>
              <a:rPr lang="en-US" baseline="0" dirty="0" err="1" smtClean="0"/>
              <a:t>sản</a:t>
            </a:r>
            <a:r>
              <a:rPr lang="en-US" baseline="0" dirty="0" smtClean="0"/>
              <a:t> </a:t>
            </a:r>
            <a:r>
              <a:rPr lang="en-US" baseline="0" dirty="0" err="1" smtClean="0"/>
              <a:t>xuất</a:t>
            </a:r>
            <a:r>
              <a:rPr lang="en-US" baseline="0" dirty="0" smtClean="0"/>
              <a:t> </a:t>
            </a:r>
            <a:r>
              <a:rPr lang="en-US" baseline="0" dirty="0" err="1" smtClean="0"/>
              <a:t>vỏ</a:t>
            </a:r>
            <a:r>
              <a:rPr lang="en-US" baseline="0" dirty="0" smtClean="0"/>
              <a:t> container</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a:t>
            </a:fld>
            <a:endParaRPr lang="en-US"/>
          </a:p>
        </p:txBody>
      </p:sp>
    </p:spTree>
    <p:extLst>
      <p:ext uri="{BB962C8B-B14F-4D97-AF65-F5344CB8AC3E}">
        <p14:creationId xmlns:p14="http://schemas.microsoft.com/office/powerpoint/2010/main" val="2338828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vi-VN" dirty="0" smtClean="0"/>
              <a:t>Bước 8:Sau khi container đã được xếp lên tàu để chở đi thì hãng tàu sẽ ký phát Vận đơn (B/L) gửi cho K/H </a:t>
            </a:r>
          </a:p>
          <a:p>
            <a:pPr marL="0" marR="0" lvl="0" indent="0" algn="l" defTabSz="914400" rtl="0" eaLnBrk="0" fontAlgn="base" latinLnBrk="0" hangingPunct="0">
              <a:lnSpc>
                <a:spcPct val="100000"/>
              </a:lnSpc>
              <a:spcBef>
                <a:spcPct val="0"/>
              </a:spcBef>
              <a:spcAft>
                <a:spcPct val="0"/>
              </a:spcAft>
              <a:buClrTx/>
              <a:buSzTx/>
              <a:buFontTx/>
              <a:buNone/>
              <a:tabLst/>
            </a:pPr>
            <a:endParaRPr lang="vi-VN"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6</a:t>
            </a:fld>
            <a:endParaRPr lang="en-US"/>
          </a:p>
        </p:txBody>
      </p:sp>
    </p:spTree>
    <p:extLst>
      <p:ext uri="{BB962C8B-B14F-4D97-AF65-F5344CB8AC3E}">
        <p14:creationId xmlns:p14="http://schemas.microsoft.com/office/powerpoint/2010/main" val="581321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Câu</a:t>
            </a:r>
            <a:r>
              <a:rPr lang="en-US" b="1" baseline="0" dirty="0" smtClean="0"/>
              <a:t> 1:</a:t>
            </a:r>
          </a:p>
          <a:p>
            <a:r>
              <a:rPr lang="en-US" b="1" baseline="0" dirty="0" err="1" smtClean="0"/>
              <a:t>Giống</a:t>
            </a:r>
            <a:r>
              <a:rPr lang="en-US" b="1" baseline="0" dirty="0" smtClean="0"/>
              <a:t> </a:t>
            </a:r>
            <a:r>
              <a:rPr lang="en-US" b="1" baseline="0" dirty="0" err="1" smtClean="0"/>
              <a:t>nhau</a:t>
            </a:r>
            <a:r>
              <a:rPr lang="en-US" b="1" baseline="0" dirty="0" smtClean="0"/>
              <a:t>: </a:t>
            </a:r>
          </a:p>
          <a:p>
            <a:r>
              <a:rPr lang="en-US" baseline="0" dirty="0" err="1" smtClean="0"/>
              <a:t>đều</a:t>
            </a:r>
            <a:r>
              <a:rPr lang="en-US" baseline="0" dirty="0" smtClean="0"/>
              <a:t> </a:t>
            </a:r>
            <a:r>
              <a:rPr lang="en-US" baseline="0" dirty="0" err="1" smtClean="0"/>
              <a:t>xuất</a:t>
            </a:r>
            <a:r>
              <a:rPr lang="en-US" baseline="0" dirty="0" smtClean="0"/>
              <a:t> </a:t>
            </a:r>
            <a:r>
              <a:rPr lang="en-US" baseline="0" dirty="0" err="1" smtClean="0"/>
              <a:t>phát</a:t>
            </a:r>
            <a:r>
              <a:rPr lang="en-US" baseline="0" dirty="0" smtClean="0"/>
              <a:t>  </a:t>
            </a:r>
            <a:r>
              <a:rPr lang="en-US" baseline="0" dirty="0" err="1" smtClean="0"/>
              <a:t>từ</a:t>
            </a:r>
            <a:r>
              <a:rPr lang="en-US" baseline="0" dirty="0" smtClean="0"/>
              <a:t> </a:t>
            </a:r>
            <a:r>
              <a:rPr lang="en-US" baseline="0" dirty="0" err="1" smtClean="0"/>
              <a:t>nhu</a:t>
            </a:r>
            <a:r>
              <a:rPr lang="en-US" baseline="0" dirty="0" smtClean="0"/>
              <a:t> </a:t>
            </a:r>
            <a:r>
              <a:rPr lang="en-US" baseline="0" dirty="0" err="1" smtClean="0"/>
              <a:t>cầu</a:t>
            </a:r>
            <a:r>
              <a:rPr lang="en-US" baseline="0" dirty="0" smtClean="0"/>
              <a:t> </a:t>
            </a:r>
            <a:r>
              <a:rPr lang="en-US" baseline="0" dirty="0" err="1" smtClean="0"/>
              <a:t>thuê</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trên</a:t>
            </a:r>
            <a:r>
              <a:rPr lang="en-US" baseline="0" dirty="0" smtClean="0"/>
              <a:t> </a:t>
            </a:r>
            <a:r>
              <a:rPr lang="en-US" baseline="0" dirty="0" err="1" smtClean="0"/>
              <a:t>một</a:t>
            </a:r>
            <a:r>
              <a:rPr lang="en-US" baseline="0" dirty="0" smtClean="0"/>
              <a:t> </a:t>
            </a:r>
            <a:r>
              <a:rPr lang="en-US" baseline="0" dirty="0" err="1" smtClean="0"/>
              <a:t>tuyến</a:t>
            </a:r>
            <a:r>
              <a:rPr lang="en-US" baseline="0" dirty="0" smtClean="0"/>
              <a:t> </a:t>
            </a:r>
            <a:r>
              <a:rPr lang="en-US" baseline="0" dirty="0" err="1" smtClean="0"/>
              <a:t>đường</a:t>
            </a:r>
            <a:r>
              <a:rPr lang="en-US" baseline="0" dirty="0" smtClean="0"/>
              <a:t> </a:t>
            </a:r>
            <a:r>
              <a:rPr lang="en-US" baseline="0" dirty="0" err="1" smtClean="0"/>
              <a:t>vận</a:t>
            </a:r>
            <a:r>
              <a:rPr lang="en-US" baseline="0" dirty="0" smtClean="0"/>
              <a:t> </a:t>
            </a:r>
            <a:r>
              <a:rPr lang="en-US" baseline="0" dirty="0" err="1" smtClean="0"/>
              <a:t>chuyển</a:t>
            </a:r>
            <a:endParaRPr lang="en-US" baseline="0" dirty="0" smtClean="0"/>
          </a:p>
          <a:p>
            <a:r>
              <a:rPr lang="en-US" baseline="0" dirty="0" err="1" smtClean="0"/>
              <a:t>Đều</a:t>
            </a:r>
            <a:r>
              <a:rPr lang="en-US" baseline="0" dirty="0" smtClean="0"/>
              <a:t> </a:t>
            </a:r>
            <a:r>
              <a:rPr lang="en-US" baseline="0" dirty="0" err="1" smtClean="0"/>
              <a:t>thuê</a:t>
            </a:r>
            <a:r>
              <a:rPr lang="en-US" baseline="0" dirty="0" smtClean="0"/>
              <a:t> </a:t>
            </a:r>
            <a:r>
              <a:rPr lang="en-US" baseline="0" dirty="0" err="1" smtClean="0"/>
              <a:t>từ</a:t>
            </a:r>
            <a:r>
              <a:rPr lang="en-US" baseline="0" dirty="0" smtClean="0"/>
              <a:t>  </a:t>
            </a:r>
            <a:r>
              <a:rPr lang="en-US" baseline="0" dirty="0" err="1" smtClean="0"/>
              <a:t>một</a:t>
            </a:r>
            <a:r>
              <a:rPr lang="en-US" baseline="0" dirty="0" smtClean="0"/>
              <a:t> con </a:t>
            </a:r>
            <a:r>
              <a:rPr lang="en-US" baseline="0" dirty="0" err="1" smtClean="0"/>
              <a:t>tàu</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p>
          <a:p>
            <a:r>
              <a:rPr lang="en-US" baseline="0" dirty="0" err="1" smtClean="0"/>
              <a:t>Dù</a:t>
            </a:r>
            <a:r>
              <a:rPr lang="en-US" baseline="0" dirty="0" smtClean="0"/>
              <a:t> </a:t>
            </a:r>
            <a:r>
              <a:rPr lang="en-US" baseline="0" dirty="0" err="1" smtClean="0"/>
              <a:t>thuê</a:t>
            </a:r>
            <a:r>
              <a:rPr lang="en-US" baseline="0" dirty="0" smtClean="0"/>
              <a:t> </a:t>
            </a:r>
            <a:r>
              <a:rPr lang="en-US" baseline="0" dirty="0" err="1" smtClean="0"/>
              <a:t>nguyên</a:t>
            </a:r>
            <a:r>
              <a:rPr lang="en-US" baseline="0" dirty="0" smtClean="0"/>
              <a:t> </a:t>
            </a:r>
            <a:r>
              <a:rPr lang="en-US" baseline="0" dirty="0" err="1" smtClean="0"/>
              <a:t>tàu</a:t>
            </a:r>
            <a:r>
              <a:rPr lang="en-US" baseline="0" dirty="0" smtClean="0"/>
              <a:t> hay 1 </a:t>
            </a:r>
            <a:r>
              <a:rPr lang="en-US" baseline="0" dirty="0" err="1" smtClean="0"/>
              <a:t>phần</a:t>
            </a:r>
            <a:r>
              <a:rPr lang="en-US" baseline="0" dirty="0" smtClean="0"/>
              <a:t> con </a:t>
            </a:r>
            <a:r>
              <a:rPr lang="en-US" baseline="0" dirty="0" err="1" smtClean="0"/>
              <a:t>tàu</a:t>
            </a:r>
            <a:r>
              <a:rPr lang="en-US" baseline="0" dirty="0" smtClean="0"/>
              <a:t> </a:t>
            </a:r>
            <a:r>
              <a:rPr lang="en-US" baseline="0" dirty="0" err="1" smtClean="0"/>
              <a:t>thì</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vẫn</a:t>
            </a:r>
            <a:r>
              <a:rPr lang="en-US" baseline="0" dirty="0" smtClean="0"/>
              <a:t> </a:t>
            </a:r>
            <a:r>
              <a:rPr lang="en-US" baseline="0" dirty="0" err="1" smtClean="0"/>
              <a:t>chịu</a:t>
            </a:r>
            <a:r>
              <a:rPr lang="en-US" baseline="0" dirty="0" smtClean="0"/>
              <a:t> </a:t>
            </a:r>
            <a:r>
              <a:rPr lang="en-US" baseline="0" dirty="0" err="1" smtClean="0"/>
              <a:t>sự</a:t>
            </a:r>
            <a:r>
              <a:rPr lang="en-US" baseline="0" dirty="0" smtClean="0"/>
              <a:t> </a:t>
            </a:r>
            <a:r>
              <a:rPr lang="en-US" baseline="0" dirty="0" err="1" smtClean="0"/>
              <a:t>kiểm</a:t>
            </a:r>
            <a:r>
              <a:rPr lang="en-US" baseline="0" dirty="0" smtClean="0"/>
              <a:t> </a:t>
            </a:r>
            <a:r>
              <a:rPr lang="en-US" baseline="0" dirty="0" err="1" smtClean="0"/>
              <a:t>soát</a:t>
            </a:r>
            <a:r>
              <a:rPr lang="en-US" baseline="0" dirty="0" smtClean="0"/>
              <a:t> </a:t>
            </a:r>
            <a:r>
              <a:rPr lang="en-US" baseline="0" dirty="0" err="1" smtClean="0"/>
              <a:t>từ</a:t>
            </a:r>
            <a:r>
              <a:rPr lang="en-US" baseline="0" dirty="0" smtClean="0"/>
              <a:t> </a:t>
            </a:r>
            <a:r>
              <a:rPr lang="en-US" baseline="0" dirty="0" err="1" smtClean="0"/>
              <a:t>chủ</a:t>
            </a:r>
            <a:r>
              <a:rPr lang="en-US" baseline="0" dirty="0" smtClean="0"/>
              <a:t> </a:t>
            </a:r>
            <a:r>
              <a:rPr lang="en-US" baseline="0" dirty="0" err="1" smtClean="0"/>
              <a:t>tàu</a:t>
            </a:r>
            <a:endParaRPr lang="en-US" baseline="0" dirty="0" smtClean="0"/>
          </a:p>
          <a:p>
            <a:r>
              <a:rPr lang="en-US" baseline="0" dirty="0" smtClean="0"/>
              <a:t>Chi </a:t>
            </a:r>
            <a:r>
              <a:rPr lang="en-US" baseline="0" dirty="0" err="1" smtClean="0"/>
              <a:t>phí</a:t>
            </a:r>
            <a:r>
              <a:rPr lang="en-US" baseline="0" dirty="0" smtClean="0"/>
              <a:t> </a:t>
            </a:r>
            <a:r>
              <a:rPr lang="en-US" baseline="0" dirty="0" err="1" smtClean="0"/>
              <a:t>thuê</a:t>
            </a:r>
            <a:r>
              <a:rPr lang="en-US" baseline="0" dirty="0" smtClean="0"/>
              <a:t> </a:t>
            </a:r>
            <a:r>
              <a:rPr lang="en-US" baseline="0" dirty="0" err="1" smtClean="0"/>
              <a:t>tàu</a:t>
            </a:r>
            <a:r>
              <a:rPr lang="en-US" baseline="0" dirty="0" smtClean="0"/>
              <a:t> </a:t>
            </a:r>
            <a:r>
              <a:rPr lang="en-US" baseline="0" dirty="0" err="1" smtClean="0"/>
              <a:t>dù</a:t>
            </a:r>
            <a:r>
              <a:rPr lang="en-US" baseline="0" dirty="0" smtClean="0"/>
              <a:t> </a:t>
            </a:r>
            <a:r>
              <a:rPr lang="en-US" baseline="0" dirty="0" err="1" smtClean="0"/>
              <a:t>là</a:t>
            </a:r>
            <a:r>
              <a:rPr lang="en-US" baseline="0" dirty="0" smtClean="0"/>
              <a:t> </a:t>
            </a:r>
            <a:r>
              <a:rPr lang="en-US" baseline="0" dirty="0" err="1" smtClean="0"/>
              <a:t>thuê</a:t>
            </a:r>
            <a:r>
              <a:rPr lang="en-US" baseline="0" dirty="0" smtClean="0"/>
              <a:t> </a:t>
            </a:r>
            <a:r>
              <a:rPr lang="en-US" baseline="0" dirty="0" err="1" smtClean="0"/>
              <a:t>nguyên</a:t>
            </a:r>
            <a:r>
              <a:rPr lang="en-US" baseline="0" dirty="0" smtClean="0"/>
              <a:t> </a:t>
            </a:r>
            <a:r>
              <a:rPr lang="en-US" baseline="0" dirty="0" err="1" smtClean="0"/>
              <a:t>cont</a:t>
            </a:r>
            <a:r>
              <a:rPr lang="en-US" baseline="0" dirty="0" smtClean="0"/>
              <a:t> hay 1 </a:t>
            </a:r>
            <a:r>
              <a:rPr lang="en-US" baseline="0" dirty="0" err="1" smtClean="0"/>
              <a:t>phần</a:t>
            </a:r>
            <a:r>
              <a:rPr lang="en-US" baseline="0" dirty="0" smtClean="0"/>
              <a:t> con </a:t>
            </a:r>
            <a:r>
              <a:rPr lang="en-US" baseline="0" dirty="0" err="1" smtClean="0"/>
              <a:t>tàu</a:t>
            </a:r>
            <a:r>
              <a:rPr lang="en-US" baseline="0" dirty="0" smtClean="0"/>
              <a:t> </a:t>
            </a:r>
            <a:r>
              <a:rPr lang="en-US" baseline="0" dirty="0" err="1" smtClean="0"/>
              <a:t>đều</a:t>
            </a:r>
            <a:r>
              <a:rPr lang="en-US" baseline="0" dirty="0" smtClean="0"/>
              <a:t> </a:t>
            </a:r>
            <a:r>
              <a:rPr lang="en-US" baseline="0" dirty="0" err="1" smtClean="0"/>
              <a:t>được</a:t>
            </a:r>
            <a:r>
              <a:rPr lang="en-US" baseline="0" dirty="0" smtClean="0"/>
              <a:t> </a:t>
            </a:r>
            <a:r>
              <a:rPr lang="en-US" baseline="0" dirty="0" err="1" smtClean="0"/>
              <a:t>coi</a:t>
            </a:r>
            <a:r>
              <a:rPr lang="en-US" baseline="0" dirty="0" smtClean="0"/>
              <a:t> </a:t>
            </a:r>
            <a:r>
              <a:rPr lang="en-US" baseline="0" dirty="0" err="1" smtClean="0"/>
              <a:t>là</a:t>
            </a:r>
            <a:r>
              <a:rPr lang="en-US" baseline="0" dirty="0" smtClean="0"/>
              <a:t> </a:t>
            </a:r>
            <a:r>
              <a:rPr lang="en-US" baseline="0" dirty="0" err="1" smtClean="0"/>
              <a:t>tiền</a:t>
            </a:r>
            <a:r>
              <a:rPr lang="en-US" baseline="0" dirty="0" smtClean="0"/>
              <a:t> </a:t>
            </a:r>
            <a:r>
              <a:rPr lang="en-US" baseline="0" dirty="0" err="1" smtClean="0"/>
              <a:t>cước</a:t>
            </a:r>
            <a:r>
              <a:rPr lang="en-US" baseline="0" dirty="0" smtClean="0"/>
              <a:t> </a:t>
            </a:r>
            <a:r>
              <a:rPr lang="en-US" baseline="0" dirty="0" err="1" smtClean="0"/>
              <a:t>vận</a:t>
            </a:r>
            <a:r>
              <a:rPr lang="en-US" baseline="0" dirty="0" smtClean="0"/>
              <a:t> </a:t>
            </a:r>
            <a:r>
              <a:rPr lang="en-US" baseline="0" dirty="0" err="1" smtClean="0"/>
              <a:t>chuyển</a:t>
            </a:r>
            <a:endParaRPr lang="en-US" baseline="0" dirty="0" smtClean="0"/>
          </a:p>
          <a:p>
            <a:r>
              <a:rPr lang="en-US" b="1" baseline="0" dirty="0" err="1" smtClean="0"/>
              <a:t>Khác</a:t>
            </a:r>
            <a:r>
              <a:rPr lang="en-US" b="1" baseline="0" dirty="0" smtClean="0"/>
              <a:t> </a:t>
            </a:r>
            <a:r>
              <a:rPr lang="en-US" b="1" baseline="0" dirty="0" err="1" smtClean="0"/>
              <a:t>nhau</a:t>
            </a:r>
            <a:r>
              <a:rPr lang="en-US" b="1" baseline="0" dirty="0" smtClean="0"/>
              <a:t>:</a:t>
            </a:r>
          </a:p>
          <a:p>
            <a:pPr marL="228600" indent="-228600">
              <a:buFont typeface="Wingdings" panose="05000000000000000000" pitchFamily="2" charset="2"/>
              <a:buChar char="v"/>
            </a:pPr>
            <a:r>
              <a:rPr lang="en-US" baseline="0" dirty="0" err="1" smtClean="0"/>
              <a:t>Nhu</a:t>
            </a:r>
            <a:r>
              <a:rPr lang="en-US" baseline="0" dirty="0" smtClean="0"/>
              <a:t> </a:t>
            </a:r>
            <a:r>
              <a:rPr lang="en-US" baseline="0" dirty="0" err="1" smtClean="0"/>
              <a:t>cầu</a:t>
            </a:r>
            <a:r>
              <a:rPr lang="en-US" baseline="0" dirty="0" smtClean="0"/>
              <a:t> </a:t>
            </a:r>
            <a:r>
              <a:rPr lang="en-US" baseline="0" dirty="0" err="1" smtClean="0"/>
              <a:t>lớn</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nguyên</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nhu</a:t>
            </a:r>
            <a:r>
              <a:rPr lang="en-US" baseline="0" dirty="0" smtClean="0">
                <a:sym typeface="Wingdings" panose="05000000000000000000" pitchFamily="2" charset="2"/>
              </a:rPr>
              <a:t> </a:t>
            </a:r>
            <a:r>
              <a:rPr lang="en-US" baseline="0" dirty="0" err="1" smtClean="0">
                <a:sym typeface="Wingdings" panose="05000000000000000000" pitchFamily="2" charset="2"/>
              </a:rPr>
              <a:t>cầu</a:t>
            </a:r>
            <a:r>
              <a:rPr lang="en-US" baseline="0" dirty="0" smtClean="0">
                <a:sym typeface="Wingdings" panose="05000000000000000000" pitchFamily="2" charset="2"/>
              </a:rPr>
              <a:t> </a:t>
            </a:r>
            <a:r>
              <a:rPr lang="en-US" baseline="0" dirty="0" err="1" smtClean="0">
                <a:sym typeface="Wingdings" panose="05000000000000000000" pitchFamily="2" charset="2"/>
              </a:rPr>
              <a:t>ít</a:t>
            </a:r>
            <a:r>
              <a:rPr lang="en-US" baseline="0" dirty="0" smtClean="0">
                <a:sym typeface="Wingdings" panose="05000000000000000000" pitchFamily="2" charset="2"/>
              </a:rPr>
              <a:t>    1 </a:t>
            </a:r>
            <a:r>
              <a:rPr lang="en-US" baseline="0" dirty="0" err="1" smtClean="0">
                <a:sym typeface="Wingdings" panose="05000000000000000000" pitchFamily="2" charset="2"/>
              </a:rPr>
              <a:t>phần</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gian</a:t>
            </a:r>
            <a:endParaRPr lang="en-US" baseline="0" dirty="0" smtClean="0">
              <a:sym typeface="Wingdings" panose="05000000000000000000" pitchFamily="2" charset="2"/>
            </a:endParaRPr>
          </a:p>
          <a:p>
            <a:pPr marL="228600" indent="-228600">
              <a:buFont typeface="Wingdings" panose="05000000000000000000" pitchFamily="2" charset="2"/>
              <a:buChar char="v"/>
            </a:pPr>
            <a:r>
              <a:rPr lang="en-US" baseline="0" dirty="0" err="1" smtClean="0">
                <a:sym typeface="Wingdings" panose="05000000000000000000" pitchFamily="2" charset="2"/>
              </a:rPr>
              <a:t>Thuê</a:t>
            </a:r>
            <a:r>
              <a:rPr lang="en-US" baseline="0" dirty="0" smtClean="0">
                <a:sym typeface="Wingdings" panose="05000000000000000000" pitchFamily="2" charset="2"/>
              </a:rPr>
              <a:t> 1 con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chở</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 </a:t>
            </a:r>
            <a:r>
              <a:rPr lang="en-US" baseline="0" dirty="0" err="1" smtClean="0">
                <a:sym typeface="Wingdings" panose="05000000000000000000" pitchFamily="2" charset="2"/>
              </a:rPr>
              <a:t>thuê</a:t>
            </a:r>
            <a:r>
              <a:rPr lang="en-US" baseline="0" dirty="0" smtClean="0">
                <a:sym typeface="Wingdings" panose="05000000000000000000" pitchFamily="2" charset="2"/>
              </a:rPr>
              <a:t> 1 </a:t>
            </a:r>
            <a:r>
              <a:rPr lang="en-US" baseline="0" dirty="0" err="1" smtClean="0">
                <a:sym typeface="Wingdings" panose="05000000000000000000" pitchFamily="2" charset="2"/>
              </a:rPr>
              <a:t>phần</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gian</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chở</a:t>
            </a:r>
            <a:r>
              <a:rPr lang="en-US" baseline="0" dirty="0" smtClean="0">
                <a:sym typeface="Wingdings" panose="05000000000000000000" pitchFamily="2" charset="2"/>
              </a:rPr>
              <a:t> </a:t>
            </a:r>
            <a:r>
              <a:rPr lang="en-US" baseline="0" dirty="0" err="1" smtClean="0">
                <a:sym typeface="Wingdings" panose="05000000000000000000" pitchFamily="2" charset="2"/>
              </a:rPr>
              <a:t>chàng</a:t>
            </a:r>
            <a:endParaRPr lang="en-US" baseline="0" dirty="0" smtClean="0">
              <a:sym typeface="Wingdings" panose="05000000000000000000" pitchFamily="2" charset="2"/>
            </a:endParaRPr>
          </a:p>
          <a:p>
            <a:pPr marL="228600" indent="-228600">
              <a:buFont typeface="Wingdings" panose="05000000000000000000" pitchFamily="2" charset="2"/>
              <a:buChar char="v"/>
            </a:pPr>
            <a:r>
              <a:rPr lang="en-US" baseline="0" dirty="0" err="1" smtClean="0">
                <a:sym typeface="Wingdings" panose="05000000000000000000" pitchFamily="2" charset="2"/>
              </a:rPr>
              <a:t>Ký</a:t>
            </a:r>
            <a:r>
              <a:rPr lang="en-US" baseline="0" dirty="0" smtClean="0">
                <a:sym typeface="Wingdings" panose="05000000000000000000" pitchFamily="2" charset="2"/>
              </a:rPr>
              <a:t> 1 </a:t>
            </a:r>
            <a:r>
              <a:rPr lang="en-US" baseline="0" dirty="0" err="1" smtClean="0">
                <a:sym typeface="Wingdings" panose="05000000000000000000" pitchFamily="2" charset="2"/>
              </a:rPr>
              <a:t>hợp</a:t>
            </a:r>
            <a:r>
              <a:rPr lang="en-US" baseline="0" dirty="0" smtClean="0">
                <a:sym typeface="Wingdings" panose="05000000000000000000" pitchFamily="2" charset="2"/>
              </a:rPr>
              <a:t> </a:t>
            </a:r>
            <a:r>
              <a:rPr lang="en-US" baseline="0" dirty="0" err="1" smtClean="0">
                <a:sym typeface="Wingdings" panose="05000000000000000000" pitchFamily="2" charset="2"/>
              </a:rPr>
              <a:t>đồng</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tải</a:t>
            </a:r>
            <a:r>
              <a:rPr lang="en-US" baseline="0" dirty="0" smtClean="0">
                <a:sym typeface="Wingdings" panose="05000000000000000000" pitchFamily="2" charset="2"/>
              </a:rPr>
              <a:t> </a:t>
            </a:r>
            <a:r>
              <a:rPr lang="en-US" baseline="0" dirty="0" err="1" smtClean="0">
                <a:sym typeface="Wingdings" panose="05000000000000000000" pitchFamily="2" charset="2"/>
              </a:rPr>
              <a:t>với</a:t>
            </a:r>
            <a:r>
              <a:rPr lang="en-US" baseline="0" dirty="0" smtClean="0">
                <a:sym typeface="Wingdings" panose="05000000000000000000" pitchFamily="2" charset="2"/>
              </a:rPr>
              <a:t> 1 </a:t>
            </a:r>
            <a:r>
              <a:rPr lang="en-US" baseline="0" dirty="0" err="1" smtClean="0">
                <a:sym typeface="Wingdings" panose="05000000000000000000" pitchFamily="2" charset="2"/>
              </a:rPr>
              <a:t>chủ</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a:t>
            </a:r>
            <a:r>
              <a:rPr lang="en-US" baseline="0" dirty="0" err="1" smtClean="0">
                <a:sym typeface="Wingdings" panose="05000000000000000000" pitchFamily="2" charset="2"/>
              </a:rPr>
              <a:t>phát</a:t>
            </a:r>
            <a:r>
              <a:rPr lang="en-US" baseline="0" dirty="0" smtClean="0">
                <a:sym typeface="Wingdings" panose="05000000000000000000" pitchFamily="2" charset="2"/>
              </a:rPr>
              <a:t> </a:t>
            </a:r>
            <a:r>
              <a:rPr lang="en-US" baseline="0" dirty="0" err="1" smtClean="0">
                <a:sym typeface="Wingdings" panose="05000000000000000000" pitchFamily="2" charset="2"/>
              </a:rPr>
              <a:t>nhiều</a:t>
            </a:r>
            <a:r>
              <a:rPr lang="en-US" baseline="0" dirty="0" smtClean="0">
                <a:sym typeface="Wingdings" panose="05000000000000000000" pitchFamily="2" charset="2"/>
              </a:rPr>
              <a:t> </a:t>
            </a:r>
            <a:r>
              <a:rPr lang="en-US" baseline="0" dirty="0" err="1" smtClean="0">
                <a:sym typeface="Wingdings" panose="05000000000000000000" pitchFamily="2" charset="2"/>
              </a:rPr>
              <a:t>hợp</a:t>
            </a:r>
            <a:r>
              <a:rPr lang="en-US" baseline="0" dirty="0" smtClean="0">
                <a:sym typeface="Wingdings" panose="05000000000000000000" pitchFamily="2" charset="2"/>
              </a:rPr>
              <a:t> </a:t>
            </a:r>
            <a:r>
              <a:rPr lang="en-US" baseline="0" dirty="0" err="1" smtClean="0">
                <a:sym typeface="Wingdings" panose="05000000000000000000" pitchFamily="2" charset="2"/>
              </a:rPr>
              <a:t>đồng</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với</a:t>
            </a:r>
            <a:r>
              <a:rPr lang="en-US" baseline="0" dirty="0" smtClean="0">
                <a:sym typeface="Wingdings" panose="05000000000000000000" pitchFamily="2" charset="2"/>
              </a:rPr>
              <a:t> </a:t>
            </a:r>
            <a:r>
              <a:rPr lang="en-US" baseline="0" dirty="0" err="1" smtClean="0">
                <a:sym typeface="Wingdings" panose="05000000000000000000" pitchFamily="2" charset="2"/>
              </a:rPr>
              <a:t>nhiều</a:t>
            </a:r>
            <a:r>
              <a:rPr lang="en-US" baseline="0" dirty="0" smtClean="0">
                <a:sym typeface="Wingdings" panose="05000000000000000000" pitchFamily="2" charset="2"/>
              </a:rPr>
              <a:t> </a:t>
            </a:r>
            <a:r>
              <a:rPr lang="en-US" baseline="0" dirty="0" err="1" smtClean="0">
                <a:sym typeface="Wingdings" panose="05000000000000000000" pitchFamily="2" charset="2"/>
              </a:rPr>
              <a:t>chủ</a:t>
            </a:r>
            <a:r>
              <a:rPr lang="en-US" baseline="0" dirty="0" smtClean="0">
                <a:sym typeface="Wingdings" panose="05000000000000000000" pitchFamily="2" charset="2"/>
              </a:rPr>
              <a:t> </a:t>
            </a:r>
            <a:r>
              <a:rPr lang="en-US" baseline="0" dirty="0" err="1" smtClean="0">
                <a:sym typeface="Wingdings" panose="05000000000000000000" pitchFamily="2" charset="2"/>
              </a:rPr>
              <a:t>hàng</a:t>
            </a:r>
            <a:endParaRPr lang="en-US" baseline="0" dirty="0" smtClean="0">
              <a:sym typeface="Wingdings" panose="05000000000000000000" pitchFamily="2" charset="2"/>
            </a:endParaRPr>
          </a:p>
          <a:p>
            <a:pPr marL="228600" indent="-228600">
              <a:buFont typeface="Wingdings" panose="05000000000000000000" pitchFamily="2" charset="2"/>
              <a:buChar char="v"/>
            </a:pPr>
            <a:r>
              <a:rPr lang="en-US" baseline="0" dirty="0" err="1" smtClean="0">
                <a:sym typeface="Wingdings" panose="05000000000000000000" pitchFamily="2" charset="2"/>
              </a:rPr>
              <a:t>Nếu</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1 HĐ v/c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2 </a:t>
            </a:r>
            <a:r>
              <a:rPr lang="en-US" baseline="0" dirty="0" err="1" smtClean="0">
                <a:sym typeface="Wingdings" panose="05000000000000000000" pitchFamily="2" charset="2"/>
              </a:rPr>
              <a:t>chữ</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chủ</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nhiều</a:t>
            </a:r>
            <a:r>
              <a:rPr lang="en-US" baseline="0" dirty="0" smtClean="0">
                <a:sym typeface="Wingdings" panose="05000000000000000000" pitchFamily="2" charset="2"/>
              </a:rPr>
              <a:t> </a:t>
            </a:r>
            <a:r>
              <a:rPr lang="en-US" baseline="0" dirty="0" err="1" smtClean="0">
                <a:sym typeface="Wingdings" panose="05000000000000000000" pitchFamily="2" charset="2"/>
              </a:rPr>
              <a:t>thời</a:t>
            </a:r>
            <a:r>
              <a:rPr lang="en-US" baseline="0" dirty="0" smtClean="0">
                <a:sym typeface="Wingdings" panose="05000000000000000000" pitchFamily="2" charset="2"/>
              </a:rPr>
              <a:t> </a:t>
            </a:r>
            <a:r>
              <a:rPr lang="en-US" baseline="0" dirty="0" err="1" smtClean="0">
                <a:sym typeface="Wingdings" panose="05000000000000000000" pitchFamily="2" charset="2"/>
              </a:rPr>
              <a:t>gian</a:t>
            </a:r>
            <a:r>
              <a:rPr lang="en-US" baseline="0" dirty="0" smtClean="0">
                <a:sym typeface="Wingdings" panose="05000000000000000000" pitchFamily="2" charset="2"/>
              </a:rPr>
              <a:t> </a:t>
            </a:r>
            <a:r>
              <a:rPr lang="en-US" baseline="0" dirty="0" err="1" smtClean="0">
                <a:sym typeface="Wingdings" panose="05000000000000000000" pitchFamily="2" charset="2"/>
              </a:rPr>
              <a:t>đàm</a:t>
            </a:r>
            <a:r>
              <a:rPr lang="en-US" baseline="0" dirty="0" smtClean="0">
                <a:sym typeface="Wingdings" panose="05000000000000000000" pitchFamily="2" charset="2"/>
              </a:rPr>
              <a:t> </a:t>
            </a:r>
            <a:r>
              <a:rPr lang="en-US" baseline="0" dirty="0" err="1" smtClean="0">
                <a:sym typeface="Wingdings" panose="05000000000000000000" pitchFamily="2" charset="2"/>
              </a:rPr>
              <a:t>phán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nhiều</a:t>
            </a:r>
            <a:r>
              <a:rPr lang="en-US" baseline="0" dirty="0" smtClean="0">
                <a:sym typeface="Wingdings" panose="05000000000000000000" pitchFamily="2" charset="2"/>
              </a:rPr>
              <a:t> </a:t>
            </a:r>
            <a:r>
              <a:rPr lang="en-US" baseline="0" dirty="0" err="1" smtClean="0">
                <a:sym typeface="Wingdings" panose="05000000000000000000" pitchFamily="2" charset="2"/>
              </a:rPr>
              <a:t>điều</a:t>
            </a:r>
            <a:r>
              <a:rPr lang="en-US" baseline="0" dirty="0" smtClean="0">
                <a:sym typeface="Wingdings" panose="05000000000000000000" pitchFamily="2" charset="2"/>
              </a:rPr>
              <a:t> </a:t>
            </a:r>
            <a:r>
              <a:rPr lang="en-US" baseline="0" dirty="0" err="1" smtClean="0">
                <a:sym typeface="Wingdings" panose="05000000000000000000" pitchFamily="2" charset="2"/>
              </a:rPr>
              <a:t>khoản</a:t>
            </a:r>
            <a:r>
              <a:rPr lang="en-US" baseline="0" dirty="0" smtClean="0">
                <a:sym typeface="Wingdings" panose="05000000000000000000" pitchFamily="2" charset="2"/>
              </a:rPr>
              <a:t>  </a:t>
            </a:r>
            <a:r>
              <a:rPr lang="en-US" baseline="0" dirty="0" err="1" smtClean="0">
                <a:sym typeface="Wingdings" panose="05000000000000000000" pitchFamily="2" charset="2"/>
              </a:rPr>
              <a:t>đáp</a:t>
            </a:r>
            <a:r>
              <a:rPr lang="en-US" baseline="0" dirty="0" smtClean="0">
                <a:sym typeface="Wingdings" panose="05000000000000000000" pitchFamily="2" charset="2"/>
              </a:rPr>
              <a:t> </a:t>
            </a:r>
            <a:r>
              <a:rPr lang="en-US" baseline="0" dirty="0" err="1" smtClean="0">
                <a:sym typeface="Wingdings" panose="05000000000000000000" pitchFamily="2" charset="2"/>
              </a:rPr>
              <a:t>ứng</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theo</a:t>
            </a:r>
            <a:r>
              <a:rPr lang="en-US" baseline="0" dirty="0" smtClean="0">
                <a:sym typeface="Wingdings" panose="05000000000000000000" pitchFamily="2" charset="2"/>
              </a:rPr>
              <a:t> </a:t>
            </a:r>
            <a:r>
              <a:rPr lang="en-US" baseline="0" dirty="0" err="1" smtClean="0">
                <a:sym typeface="Wingdings" panose="05000000000000000000" pitchFamily="2" charset="2"/>
              </a:rPr>
              <a:t>lịch</a:t>
            </a:r>
            <a:r>
              <a:rPr lang="en-US" baseline="0" dirty="0" smtClean="0">
                <a:sym typeface="Wingdings" panose="05000000000000000000" pitchFamily="2" charset="2"/>
              </a:rPr>
              <a:t> </a:t>
            </a:r>
            <a:r>
              <a:rPr lang="en-US" baseline="0" dirty="0" err="1" smtClean="0">
                <a:sym typeface="Wingdings" panose="05000000000000000000" pitchFamily="2" charset="2"/>
              </a:rPr>
              <a:t>trình</a:t>
            </a:r>
            <a:r>
              <a:rPr lang="en-US" baseline="0" dirty="0" smtClean="0">
                <a:sym typeface="Wingdings" panose="05000000000000000000" pitchFamily="2" charset="2"/>
              </a:rPr>
              <a:t> </a:t>
            </a:r>
            <a:r>
              <a:rPr lang="en-US" baseline="0" dirty="0" err="1" smtClean="0">
                <a:sym typeface="Wingdings" panose="05000000000000000000" pitchFamily="2" charset="2"/>
              </a:rPr>
              <a:t>riêng</a:t>
            </a:r>
            <a:r>
              <a:rPr lang="en-US" baseline="0" dirty="0" smtClean="0">
                <a:sym typeface="Wingdings" panose="05000000000000000000" pitchFamily="2" charset="2"/>
              </a:rPr>
              <a:t> </a:t>
            </a:r>
            <a:r>
              <a:rPr lang="en-US" baseline="0" dirty="0" err="1" smtClean="0">
                <a:sym typeface="Wingdings" panose="05000000000000000000" pitchFamily="2" charset="2"/>
              </a:rPr>
              <a:t>biệt</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chính</a:t>
            </a:r>
            <a:r>
              <a:rPr lang="en-US" baseline="0" dirty="0" smtClean="0">
                <a:sym typeface="Wingdings" panose="05000000000000000000" pitchFamily="2" charset="2"/>
              </a:rPr>
              <a:t> </a:t>
            </a:r>
            <a:r>
              <a:rPr lang="en-US" baseline="0" dirty="0" err="1" smtClean="0">
                <a:sym typeface="Wingdings" panose="05000000000000000000" pitchFamily="2" charset="2"/>
              </a:rPr>
              <a:t>chủ</a:t>
            </a:r>
            <a:r>
              <a:rPr lang="en-US" baseline="0" dirty="0" smtClean="0">
                <a:sym typeface="Wingdings" panose="05000000000000000000" pitchFamily="2" charset="2"/>
              </a:rPr>
              <a:t> </a:t>
            </a:r>
            <a:r>
              <a:rPr lang="en-US" baseline="0" dirty="0" err="1" smtClean="0">
                <a:sym typeface="Wingdings" panose="05000000000000000000" pitchFamily="2" charset="2"/>
              </a:rPr>
              <a:t>hàng</a:t>
            </a:r>
            <a:endParaRPr lang="en-US" baseline="0" dirty="0" smtClean="0">
              <a:sym typeface="Wingdings" panose="05000000000000000000" pitchFamily="2" charset="2"/>
            </a:endParaRPr>
          </a:p>
          <a:p>
            <a:pPr marL="228600" indent="-228600">
              <a:buFont typeface="Wingdings" panose="05000000000000000000" pitchFamily="2" charset="2"/>
              <a:buChar char="v"/>
            </a:pPr>
            <a:r>
              <a:rPr lang="en-US" baseline="0" dirty="0" err="1" smtClean="0">
                <a:sym typeface="Wingdings" panose="05000000000000000000" pitchFamily="2" charset="2"/>
              </a:rPr>
              <a:t>Nếu</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nhiều</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chỉ</a:t>
            </a:r>
            <a:r>
              <a:rPr lang="en-US" baseline="0" dirty="0" smtClean="0">
                <a:sym typeface="Wingdings" panose="05000000000000000000" pitchFamily="2" charset="2"/>
              </a:rPr>
              <a:t>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hợp</a:t>
            </a:r>
            <a:r>
              <a:rPr lang="en-US" baseline="0" dirty="0" smtClean="0">
                <a:sym typeface="Wingdings" panose="05000000000000000000" pitchFamily="2" charset="2"/>
              </a:rPr>
              <a:t> </a:t>
            </a:r>
            <a:r>
              <a:rPr lang="en-US" baseline="0" dirty="0" err="1" smtClean="0">
                <a:sym typeface="Wingdings" panose="05000000000000000000" pitchFamily="2" charset="2"/>
              </a:rPr>
              <a:t>đồng</a:t>
            </a:r>
            <a:r>
              <a:rPr lang="en-US" baseline="0" dirty="0" smtClean="0">
                <a:sym typeface="Wingdings" panose="05000000000000000000" pitchFamily="2" charset="2"/>
              </a:rPr>
              <a:t> </a:t>
            </a:r>
            <a:r>
              <a:rPr lang="en-US" baseline="0" dirty="0" err="1" smtClean="0">
                <a:sym typeface="Wingdings" panose="05000000000000000000" pitchFamily="2" charset="2"/>
              </a:rPr>
              <a:t>lưu</a:t>
            </a:r>
            <a:r>
              <a:rPr lang="en-US" baseline="0" dirty="0" smtClean="0">
                <a:sym typeface="Wingdings" panose="05000000000000000000" pitchFamily="2" charset="2"/>
              </a:rPr>
              <a:t> </a:t>
            </a:r>
            <a:r>
              <a:rPr lang="en-US" baseline="0" dirty="0" err="1" smtClean="0">
                <a:sym typeface="Wingdings" panose="05000000000000000000" pitchFamily="2" charset="2"/>
              </a:rPr>
              <a:t>khoan</a:t>
            </a:r>
            <a:r>
              <a:rPr lang="en-US" baseline="0" dirty="0" smtClean="0">
                <a:sym typeface="Wingdings" panose="05000000000000000000" pitchFamily="2" charset="2"/>
              </a:rPr>
              <a:t> do </a:t>
            </a:r>
            <a:r>
              <a:rPr lang="en-US" baseline="0" dirty="0" err="1" smtClean="0">
                <a:sym typeface="Wingdings" panose="05000000000000000000" pitchFamily="2" charset="2"/>
              </a:rPr>
              <a:t>hãng</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a:t>
            </a:r>
            <a:r>
              <a:rPr lang="en-US" baseline="0" dirty="0" err="1" smtClean="0">
                <a:sym typeface="Wingdings" panose="05000000000000000000" pitchFamily="2" charset="2"/>
              </a:rPr>
              <a:t>phát</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đủ</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chữ</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2 </a:t>
            </a:r>
            <a:r>
              <a:rPr lang="en-US" baseline="0" dirty="0" err="1" smtClean="0">
                <a:sym typeface="Wingdings" panose="05000000000000000000" pitchFamily="2" charset="2"/>
              </a:rPr>
              <a:t>bên</a:t>
            </a:r>
            <a:r>
              <a:rPr lang="en-US" baseline="0" dirty="0" smtClean="0">
                <a:sym typeface="Wingdings" panose="05000000000000000000" pitchFamily="2" charset="2"/>
              </a:rPr>
              <a:t> -&gt; </a:t>
            </a:r>
            <a:r>
              <a:rPr lang="en-US" baseline="0" dirty="0" err="1" smtClean="0">
                <a:sym typeface="Wingdings" panose="05000000000000000000" pitchFamily="2" charset="2"/>
              </a:rPr>
              <a:t>chỉ</a:t>
            </a:r>
            <a:r>
              <a:rPr lang="en-US" baseline="0" dirty="0" smtClean="0">
                <a:sym typeface="Wingdings" panose="05000000000000000000" pitchFamily="2" charset="2"/>
              </a:rPr>
              <a:t>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chủ</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gửi</a:t>
            </a:r>
            <a:r>
              <a:rPr lang="en-US" baseline="0" dirty="0" smtClean="0">
                <a:sym typeface="Wingdings" panose="05000000000000000000" pitchFamily="2" charset="2"/>
              </a:rPr>
              <a:t> </a:t>
            </a:r>
            <a:r>
              <a:rPr lang="en-US" baseline="0" dirty="0" err="1" smtClean="0">
                <a:sym typeface="Wingdings" panose="05000000000000000000" pitchFamily="2" charset="2"/>
              </a:rPr>
              <a:t>yêu</a:t>
            </a:r>
            <a:r>
              <a:rPr lang="en-US" baseline="0" dirty="0" smtClean="0">
                <a:sym typeface="Wingdings" panose="05000000000000000000" pitchFamily="2" charset="2"/>
              </a:rPr>
              <a:t> </a:t>
            </a:r>
            <a:r>
              <a:rPr lang="en-US" baseline="0" dirty="0" err="1" smtClean="0">
                <a:sym typeface="Wingdings" panose="05000000000000000000" pitchFamily="2" charset="2"/>
              </a:rPr>
              <a:t>cầu</a:t>
            </a:r>
            <a:r>
              <a:rPr lang="en-US" baseline="0" dirty="0" smtClean="0">
                <a:sym typeface="Wingdings" panose="05000000000000000000" pitchFamily="2" charset="2"/>
              </a:rPr>
              <a:t> v/c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chủ</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báo</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phần</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gian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 2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đồng</a:t>
            </a:r>
            <a:r>
              <a:rPr lang="en-US" baseline="0" dirty="0" smtClean="0">
                <a:sym typeface="Wingdings" panose="05000000000000000000" pitchFamily="2" charset="2"/>
              </a:rPr>
              <a:t> ý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hãng</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ký</a:t>
            </a:r>
            <a:r>
              <a:rPr lang="en-US" baseline="0" dirty="0" smtClean="0">
                <a:sym typeface="Wingdings" panose="05000000000000000000" pitchFamily="2" charset="2"/>
              </a:rPr>
              <a:t> </a:t>
            </a:r>
            <a:r>
              <a:rPr lang="en-US" baseline="0" dirty="0" err="1" smtClean="0">
                <a:sym typeface="Wingdings" panose="05000000000000000000" pitchFamily="2" charset="2"/>
              </a:rPr>
              <a:t>phát</a:t>
            </a:r>
            <a:r>
              <a:rPr lang="en-US" baseline="0" dirty="0" smtClean="0">
                <a:sym typeface="Wingdings" panose="05000000000000000000" pitchFamily="2" charset="2"/>
              </a:rPr>
              <a:t>   </a:t>
            </a:r>
            <a:r>
              <a:rPr lang="en-US" baseline="0" dirty="0" err="1" smtClean="0">
                <a:sym typeface="Wingdings" panose="05000000000000000000" pitchFamily="2" charset="2"/>
              </a:rPr>
              <a:t>lịch</a:t>
            </a:r>
            <a:r>
              <a:rPr lang="en-US" baseline="0" dirty="0" smtClean="0">
                <a:sym typeface="Wingdings" panose="05000000000000000000" pitchFamily="2" charset="2"/>
              </a:rPr>
              <a:t> </a:t>
            </a:r>
            <a:r>
              <a:rPr lang="en-US" baseline="0" dirty="0" err="1" smtClean="0">
                <a:sym typeface="Wingdings" panose="05000000000000000000" pitchFamily="2" charset="2"/>
              </a:rPr>
              <a:t>trình</a:t>
            </a:r>
            <a:r>
              <a:rPr lang="en-US" baseline="0" dirty="0" smtClean="0">
                <a:sym typeface="Wingdings" panose="05000000000000000000" pitchFamily="2" charset="2"/>
              </a:rPr>
              <a:t> do </a:t>
            </a:r>
            <a:r>
              <a:rPr lang="en-US" baseline="0" dirty="0" err="1" smtClean="0">
                <a:sym typeface="Wingdings" panose="05000000000000000000" pitchFamily="2" charset="2"/>
              </a:rPr>
              <a:t>chính</a:t>
            </a:r>
            <a:r>
              <a:rPr lang="en-US" baseline="0" dirty="0" smtClean="0">
                <a:sym typeface="Wingdings" panose="05000000000000000000" pitchFamily="2" charset="2"/>
              </a:rPr>
              <a:t> </a:t>
            </a:r>
            <a:r>
              <a:rPr lang="en-US" baseline="0" dirty="0" err="1" smtClean="0">
                <a:sym typeface="Wingdings" panose="05000000000000000000" pitchFamily="2" charset="2"/>
              </a:rPr>
              <a:t>hãng</a:t>
            </a:r>
            <a:r>
              <a:rPr lang="en-US" baseline="0" dirty="0" smtClean="0">
                <a:sym typeface="Wingdings" panose="05000000000000000000" pitchFamily="2" charset="2"/>
              </a:rPr>
              <a:t> </a:t>
            </a:r>
            <a:r>
              <a:rPr lang="en-US" baseline="0" dirty="0" err="1" smtClean="0">
                <a:sym typeface="Wingdings" panose="05000000000000000000" pitchFamily="2" charset="2"/>
              </a:rPr>
              <a:t>tàu</a:t>
            </a:r>
            <a:r>
              <a:rPr lang="en-US" baseline="0" dirty="0" smtClean="0">
                <a:sym typeface="Wingdings" panose="05000000000000000000" pitchFamily="2" charset="2"/>
              </a:rPr>
              <a:t> </a:t>
            </a:r>
            <a:r>
              <a:rPr lang="en-US" baseline="0" dirty="0" err="1" smtClean="0">
                <a:sym typeface="Wingdings" panose="05000000000000000000" pitchFamily="2" charset="2"/>
              </a:rPr>
              <a:t>đưa</a:t>
            </a:r>
            <a:r>
              <a:rPr lang="en-US" baseline="0" dirty="0" smtClean="0">
                <a:sym typeface="Wingdings" panose="05000000000000000000" pitchFamily="2" charset="2"/>
              </a:rPr>
              <a:t> </a:t>
            </a:r>
            <a:r>
              <a:rPr lang="en-US" baseline="0" dirty="0" err="1" smtClean="0">
                <a:sym typeface="Wingdings" panose="05000000000000000000" pitchFamily="2" charset="2"/>
              </a:rPr>
              <a:t>ra</a:t>
            </a:r>
            <a:endParaRPr lang="en-US" baseline="0" dirty="0" smtClean="0">
              <a:sym typeface="Wingdings" panose="05000000000000000000" pitchFamily="2" charset="2"/>
            </a:endParaRPr>
          </a:p>
          <a:p>
            <a:pPr marL="228600" indent="-228600">
              <a:buFont typeface="Wingdings" panose="05000000000000000000" pitchFamily="2" charset="2"/>
              <a:buChar char="v"/>
            </a:pPr>
            <a:r>
              <a:rPr lang="en-US" baseline="0" dirty="0" err="1" smtClean="0">
                <a:sym typeface="Wingdings" panose="05000000000000000000" pitchFamily="2" charset="2"/>
              </a:rPr>
              <a:t>Giá</a:t>
            </a:r>
            <a:r>
              <a:rPr lang="en-US" baseline="0" dirty="0" smtClean="0">
                <a:sym typeface="Wingdings" panose="05000000000000000000" pitchFamily="2" charset="2"/>
              </a:rPr>
              <a:t> </a:t>
            </a:r>
            <a:r>
              <a:rPr lang="en-US" baseline="0" dirty="0" err="1" smtClean="0">
                <a:sym typeface="Wingdings" panose="05000000000000000000" pitchFamily="2" charset="2"/>
              </a:rPr>
              <a:t>cước</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chuyển</a:t>
            </a:r>
            <a:r>
              <a:rPr lang="en-US" baseline="0" dirty="0" smtClean="0">
                <a:sym typeface="Wingdings" panose="05000000000000000000" pitchFamily="2" charset="2"/>
              </a:rPr>
              <a:t> </a:t>
            </a:r>
            <a:r>
              <a:rPr lang="en-US" baseline="0" dirty="0" err="1" smtClean="0">
                <a:sym typeface="Wingdings" panose="05000000000000000000" pitchFamily="2" charset="2"/>
              </a:rPr>
              <a:t>khác</a:t>
            </a:r>
            <a:r>
              <a:rPr lang="en-US" baseline="0" dirty="0" smtClean="0">
                <a:sym typeface="Wingdings" panose="05000000000000000000" pitchFamily="2" charset="2"/>
              </a:rPr>
              <a:t> </a:t>
            </a:r>
            <a:r>
              <a:rPr lang="en-US" baseline="0" dirty="0" err="1" smtClean="0">
                <a:sym typeface="Wingdings" panose="05000000000000000000" pitchFamily="2" charset="2"/>
              </a:rPr>
              <a:t>nhau</a:t>
            </a:r>
            <a:r>
              <a:rPr lang="en-US" baseline="0" dirty="0" smtClean="0">
                <a:sym typeface="Wingdings" panose="05000000000000000000" pitchFamily="2" charset="2"/>
              </a:rPr>
              <a:t> </a:t>
            </a:r>
            <a:r>
              <a:rPr lang="en-US" baseline="0" dirty="0" err="1" smtClean="0">
                <a:sym typeface="Wingdings" panose="05000000000000000000" pitchFamily="2" charset="2"/>
              </a:rPr>
              <a:t>về</a:t>
            </a:r>
            <a:r>
              <a:rPr lang="en-US" baseline="0" dirty="0" smtClean="0">
                <a:sym typeface="Wingdings" panose="05000000000000000000" pitchFamily="2" charset="2"/>
              </a:rPr>
              <a:t> </a:t>
            </a:r>
            <a:r>
              <a:rPr lang="en-US" baseline="0" dirty="0" err="1" smtClean="0">
                <a:sym typeface="Wingdings" panose="05000000000000000000" pitchFamily="2" charset="2"/>
              </a:rPr>
              <a:t>độ</a:t>
            </a:r>
            <a:r>
              <a:rPr lang="en-US" baseline="0" dirty="0" smtClean="0">
                <a:sym typeface="Wingdings" panose="05000000000000000000" pitchFamily="2" charset="2"/>
              </a:rPr>
              <a:t> </a:t>
            </a:r>
            <a:r>
              <a:rPr lang="en-US" baseline="0" dirty="0" err="1" smtClean="0">
                <a:sym typeface="Wingdings" panose="05000000000000000000" pitchFamily="2" charset="2"/>
              </a:rPr>
              <a:t>lớn</a:t>
            </a:r>
            <a:endParaRPr lang="en-US" baseline="0" dirty="0" smtClean="0">
              <a:sym typeface="Wingdings" panose="05000000000000000000" pitchFamily="2" charset="2"/>
            </a:endParaRPr>
          </a:p>
          <a:p>
            <a:pPr marL="228600" indent="-228600">
              <a:buFont typeface="Wingdings" panose="05000000000000000000" pitchFamily="2" charset="2"/>
              <a:buChar char="v"/>
            </a:pPr>
            <a:r>
              <a:rPr lang="en-US" baseline="0" dirty="0" smtClean="0">
                <a:sym typeface="Wingdings" panose="05000000000000000000" pitchFamily="2" charset="2"/>
              </a:rPr>
              <a:t>1 </a:t>
            </a:r>
            <a:r>
              <a:rPr lang="en-US" baseline="0" dirty="0" err="1" smtClean="0">
                <a:sym typeface="Wingdings" panose="05000000000000000000" pitchFamily="2" charset="2"/>
              </a:rPr>
              <a:t>là</a:t>
            </a:r>
            <a:r>
              <a:rPr lang="en-US" baseline="0" dirty="0" smtClean="0">
                <a:sym typeface="Wingdings" panose="05000000000000000000" pitchFamily="2" charset="2"/>
              </a:rPr>
              <a:t> qua </a:t>
            </a:r>
            <a:r>
              <a:rPr lang="en-US" baseline="0" dirty="0" err="1" smtClean="0">
                <a:sym typeface="Wingdings" panose="05000000000000000000" pitchFamily="2" charset="2"/>
              </a:rPr>
              <a:t>công</a:t>
            </a:r>
            <a:r>
              <a:rPr lang="en-US" baseline="0" dirty="0" smtClean="0">
                <a:sym typeface="Wingdings" panose="05000000000000000000" pitchFamily="2" charset="2"/>
              </a:rPr>
              <a:t> ty </a:t>
            </a:r>
            <a:r>
              <a:rPr lang="en-US" baseline="0" dirty="0" err="1" smtClean="0">
                <a:sym typeface="Wingdings" panose="05000000000000000000" pitchFamily="2" charset="2"/>
              </a:rPr>
              <a:t>môi</a:t>
            </a:r>
            <a:r>
              <a:rPr lang="en-US" baseline="0" dirty="0" smtClean="0">
                <a:sym typeface="Wingdings" panose="05000000000000000000" pitchFamily="2" charset="2"/>
              </a:rPr>
              <a:t> </a:t>
            </a:r>
            <a:r>
              <a:rPr lang="en-US" baseline="0" dirty="0" err="1" smtClean="0">
                <a:sym typeface="Wingdings" panose="05000000000000000000" pitchFamily="2" charset="2"/>
              </a:rPr>
              <a:t>giới</a:t>
            </a:r>
            <a:r>
              <a:rPr lang="en-US" baseline="0" dirty="0" smtClean="0">
                <a:sym typeface="Wingdings" panose="05000000000000000000" pitchFamily="2" charset="2"/>
              </a:rPr>
              <a:t>, 1 </a:t>
            </a:r>
            <a:r>
              <a:rPr lang="en-US" baseline="0" dirty="0" err="1" smtClean="0">
                <a:sym typeface="Wingdings" panose="05000000000000000000" pitchFamily="2" charset="2"/>
              </a:rPr>
              <a:t>là</a:t>
            </a:r>
            <a:r>
              <a:rPr lang="en-US" baseline="0" dirty="0" smtClean="0">
                <a:sym typeface="Wingdings" panose="05000000000000000000" pitchFamily="2" charset="2"/>
              </a:rPr>
              <a:t> qua </a:t>
            </a:r>
            <a:r>
              <a:rPr lang="en-US" baseline="0" dirty="0" err="1" smtClean="0">
                <a:sym typeface="Wingdings" panose="05000000000000000000" pitchFamily="2" charset="2"/>
              </a:rPr>
              <a:t>cty</a:t>
            </a:r>
            <a:r>
              <a:rPr lang="en-US" baseline="0" dirty="0" smtClean="0">
                <a:sym typeface="Wingdings" panose="05000000000000000000" pitchFamily="2" charset="2"/>
              </a:rPr>
              <a:t> logs, </a:t>
            </a:r>
            <a:r>
              <a:rPr lang="en-US" baseline="0" dirty="0" err="1" smtClean="0">
                <a:sym typeface="Wingdings" panose="05000000000000000000" pitchFamily="2" charset="2"/>
              </a:rPr>
              <a:t>đại</a:t>
            </a:r>
            <a:r>
              <a:rPr lang="en-US" baseline="0" dirty="0" smtClean="0">
                <a:sym typeface="Wingdings" panose="05000000000000000000" pitchFamily="2" charset="2"/>
              </a:rPr>
              <a:t> </a:t>
            </a:r>
            <a:r>
              <a:rPr lang="en-US" baseline="0" dirty="0" err="1" smtClean="0">
                <a:sym typeface="Wingdings" panose="05000000000000000000" pitchFamily="2" charset="2"/>
              </a:rPr>
              <a:t>lý</a:t>
            </a:r>
            <a:r>
              <a:rPr lang="en-US" baseline="0" dirty="0" smtClean="0">
                <a:sym typeface="Wingdings" panose="05000000000000000000" pitchFamily="2" charset="2"/>
              </a:rPr>
              <a:t> </a:t>
            </a:r>
            <a:r>
              <a:rPr lang="en-US" baseline="0" dirty="0" err="1" smtClean="0">
                <a:sym typeface="Wingdings" panose="05000000000000000000" pitchFamily="2" charset="2"/>
              </a:rPr>
              <a:t>giao</a:t>
            </a:r>
            <a:r>
              <a:rPr lang="en-US" baseline="0" dirty="0" smtClean="0">
                <a:sym typeface="Wingdings" panose="05000000000000000000" pitchFamily="2" charset="2"/>
              </a:rPr>
              <a:t> </a:t>
            </a:r>
            <a:r>
              <a:rPr lang="en-US" baseline="0" dirty="0" err="1" smtClean="0">
                <a:sym typeface="Wingdings" panose="05000000000000000000" pitchFamily="2" charset="2"/>
              </a:rPr>
              <a:t>nhận</a:t>
            </a:r>
            <a:endParaRPr lang="en-US" baseline="0" dirty="0" smtClean="0">
              <a:sym typeface="Wingdings" panose="05000000000000000000" pitchFamily="2" charset="2"/>
            </a:endParaRP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err="1" smtClean="0"/>
              <a:t>Câu</a:t>
            </a:r>
            <a:r>
              <a:rPr lang="en-US" b="1" baseline="0" dirty="0" smtClean="0"/>
              <a:t> 2:</a:t>
            </a:r>
          </a:p>
          <a:p>
            <a:r>
              <a:rPr lang="en-US" b="1" dirty="0" err="1" smtClean="0"/>
              <a:t>Giống</a:t>
            </a:r>
            <a:r>
              <a:rPr lang="en-US" dirty="0" smtClean="0"/>
              <a:t>:</a:t>
            </a:r>
            <a:r>
              <a:rPr lang="en-US" baseline="0" dirty="0" smtClean="0"/>
              <a:t> </a:t>
            </a:r>
            <a:r>
              <a:rPr lang="en-US" baseline="0" dirty="0" err="1" smtClean="0"/>
              <a:t>đều</a:t>
            </a:r>
            <a:r>
              <a:rPr lang="en-US" baseline="0" dirty="0" smtClean="0"/>
              <a:t> </a:t>
            </a:r>
            <a:r>
              <a:rPr lang="en-US" baseline="0" dirty="0" err="1" smtClean="0"/>
              <a:t>theo</a:t>
            </a:r>
            <a:r>
              <a:rPr lang="en-US" baseline="0" dirty="0" smtClean="0"/>
              <a:t> </a:t>
            </a:r>
            <a:r>
              <a:rPr lang="en-US" baseline="0" dirty="0" err="1" smtClean="0"/>
              <a:t>biểu</a:t>
            </a:r>
            <a:r>
              <a:rPr lang="en-US" baseline="0" dirty="0" smtClean="0"/>
              <a:t> </a:t>
            </a:r>
            <a:r>
              <a:rPr lang="en-US" baseline="0" dirty="0" err="1" smtClean="0"/>
              <a:t>mẫu</a:t>
            </a:r>
            <a:r>
              <a:rPr lang="en-US" baseline="0" dirty="0" smtClean="0"/>
              <a:t>, </a:t>
            </a:r>
            <a:r>
              <a:rPr lang="en-US" baseline="0" dirty="0" err="1" smtClean="0"/>
              <a:t>đều</a:t>
            </a:r>
            <a:r>
              <a:rPr lang="en-US" baseline="0" dirty="0" smtClean="0"/>
              <a:t> </a:t>
            </a:r>
            <a:r>
              <a:rPr lang="en-US" baseline="0" dirty="0" err="1" smtClean="0"/>
              <a:t>làm</a:t>
            </a:r>
            <a:r>
              <a:rPr lang="en-US" baseline="0" dirty="0" smtClean="0"/>
              <a:t> </a:t>
            </a:r>
            <a:r>
              <a:rPr lang="en-US" baseline="0" dirty="0" err="1" smtClean="0"/>
              <a:t>việc</a:t>
            </a:r>
            <a:r>
              <a:rPr lang="en-US" baseline="0" dirty="0" smtClean="0"/>
              <a:t> qua </a:t>
            </a:r>
            <a:r>
              <a:rPr lang="en-US" baseline="0" dirty="0" err="1" smtClean="0"/>
              <a:t>đai</a:t>
            </a:r>
            <a:r>
              <a:rPr lang="en-US" baseline="0" dirty="0" smtClean="0"/>
              <a:t>  </a:t>
            </a:r>
            <a:r>
              <a:rPr lang="en-US" baseline="0" dirty="0" err="1" smtClean="0"/>
              <a:t>lý</a:t>
            </a:r>
            <a:r>
              <a:rPr lang="en-US" baseline="0" dirty="0" smtClean="0"/>
              <a:t> </a:t>
            </a:r>
            <a:r>
              <a:rPr lang="en-US" baseline="0" dirty="0" err="1" smtClean="0"/>
              <a:t>giao</a:t>
            </a:r>
            <a:r>
              <a:rPr lang="en-US" baseline="0" dirty="0" smtClean="0"/>
              <a:t> </a:t>
            </a:r>
            <a:r>
              <a:rPr lang="en-US" baseline="0" dirty="0" err="1" smtClean="0"/>
              <a:t>nhận</a:t>
            </a:r>
            <a:r>
              <a:rPr lang="en-US" baseline="0" dirty="0" smtClean="0"/>
              <a:t> hay </a:t>
            </a:r>
            <a:r>
              <a:rPr lang="en-US" baseline="0" dirty="0" err="1" smtClean="0"/>
              <a:t>công</a:t>
            </a:r>
            <a:r>
              <a:rPr lang="en-US" baseline="0" dirty="0" smtClean="0"/>
              <a:t> ty logs, </a:t>
            </a:r>
            <a:r>
              <a:rPr lang="en-US" baseline="0" dirty="0" err="1" smtClean="0"/>
              <a:t>đều</a:t>
            </a:r>
            <a:r>
              <a:rPr lang="en-US" baseline="0" dirty="0" smtClean="0"/>
              <a:t> la </a:t>
            </a:r>
            <a:r>
              <a:rPr lang="en-US" baseline="0" dirty="0" err="1" smtClean="0"/>
              <a:t>phương</a:t>
            </a:r>
            <a:r>
              <a:rPr lang="en-US" baseline="0" dirty="0" smtClean="0"/>
              <a:t> </a:t>
            </a:r>
            <a:r>
              <a:rPr lang="en-US" baseline="0" dirty="0" err="1" smtClean="0"/>
              <a:t>thức</a:t>
            </a:r>
            <a:r>
              <a:rPr lang="en-US" baseline="0" dirty="0" smtClean="0"/>
              <a:t> </a:t>
            </a:r>
            <a:r>
              <a:rPr lang="en-US" baseline="0" dirty="0" err="1" smtClean="0"/>
              <a:t>thuê</a:t>
            </a:r>
            <a:r>
              <a:rPr lang="en-US" baseline="0" dirty="0" smtClean="0"/>
              <a:t> </a:t>
            </a:r>
            <a:r>
              <a:rPr lang="en-US" baseline="0" dirty="0" err="1" smtClean="0"/>
              <a:t>tàu</a:t>
            </a:r>
            <a:r>
              <a:rPr lang="en-US" baseline="0" dirty="0" smtClean="0"/>
              <a:t> </a:t>
            </a:r>
            <a:r>
              <a:rPr lang="en-US" baseline="0" dirty="0" err="1" smtClean="0"/>
              <a:t>chợ</a:t>
            </a:r>
            <a:endParaRPr lang="en-US" dirty="0" smtClean="0"/>
          </a:p>
          <a:p>
            <a:endParaRPr lang="en-US" dirty="0" smtClean="0"/>
          </a:p>
          <a:p>
            <a:endParaRPr lang="en-US" dirty="0" smtClean="0"/>
          </a:p>
          <a:p>
            <a:r>
              <a:rPr lang="en-US" b="1" dirty="0" err="1" smtClean="0"/>
              <a:t>Khác</a:t>
            </a:r>
            <a:r>
              <a:rPr lang="en-US" b="1" baseline="0" dirty="0" smtClean="0"/>
              <a:t> </a:t>
            </a:r>
            <a:endParaRPr lang="en-US" b="1" dirty="0" smtClean="0"/>
          </a:p>
          <a:p>
            <a:pPr marL="171450" indent="-171450">
              <a:buFont typeface="Wingdings" panose="05000000000000000000" pitchFamily="2" charset="2"/>
              <a:buChar char="v"/>
            </a:pPr>
            <a:r>
              <a:rPr lang="en-US" dirty="0" err="1" smtClean="0"/>
              <a:t>Thuê</a:t>
            </a:r>
            <a:r>
              <a:rPr lang="en-US" baseline="0" dirty="0" smtClean="0"/>
              <a:t>  </a:t>
            </a:r>
            <a:r>
              <a:rPr lang="en-US" baseline="0" dirty="0" err="1" smtClean="0"/>
              <a:t>một</a:t>
            </a:r>
            <a:r>
              <a:rPr lang="en-US" baseline="0" dirty="0" smtClean="0"/>
              <a:t> </a:t>
            </a:r>
            <a:r>
              <a:rPr lang="en-US" baseline="0" dirty="0" err="1" smtClean="0"/>
              <a:t>phần</a:t>
            </a:r>
            <a:r>
              <a:rPr lang="en-US" baseline="0" dirty="0" smtClean="0"/>
              <a:t> con </a:t>
            </a:r>
            <a:r>
              <a:rPr lang="en-US" baseline="0" dirty="0" err="1" smtClean="0"/>
              <a:t>tàu</a:t>
            </a:r>
            <a:r>
              <a:rPr lang="en-US" baseline="0" dirty="0" smtClean="0"/>
              <a:t> </a:t>
            </a:r>
            <a:r>
              <a:rPr lang="en-US" baseline="0" dirty="0" err="1" smtClean="0"/>
              <a:t>tổng</a:t>
            </a:r>
            <a:r>
              <a:rPr lang="en-US" baseline="0" dirty="0" smtClean="0"/>
              <a:t> </a:t>
            </a:r>
            <a:r>
              <a:rPr lang="en-US" baseline="0" dirty="0" err="1" smtClean="0"/>
              <a:t>hơp</a:t>
            </a:r>
            <a:r>
              <a:rPr lang="en-US" baseline="0" dirty="0" smtClean="0"/>
              <a:t> </a:t>
            </a:r>
            <a:r>
              <a:rPr lang="en-US" baseline="0" dirty="0" err="1" smtClean="0"/>
              <a:t>chỉ</a:t>
            </a:r>
            <a:r>
              <a:rPr lang="en-US" baseline="0" dirty="0" smtClean="0"/>
              <a:t> </a:t>
            </a:r>
            <a:r>
              <a:rPr lang="en-US" baseline="0" dirty="0" err="1" smtClean="0"/>
              <a:t>sử</a:t>
            </a:r>
            <a:r>
              <a:rPr lang="en-US" baseline="0" dirty="0" smtClean="0"/>
              <a:t> </a:t>
            </a:r>
            <a:r>
              <a:rPr lang="en-US" baseline="0" dirty="0" err="1" smtClean="0"/>
              <a:t>dụng</a:t>
            </a:r>
            <a:r>
              <a:rPr lang="en-US" baseline="0" dirty="0" smtClean="0"/>
              <a:t> </a:t>
            </a:r>
            <a:r>
              <a:rPr lang="en-US" baseline="0" dirty="0" err="1" smtClean="0"/>
              <a:t>đc</a:t>
            </a:r>
            <a:r>
              <a:rPr lang="en-US" baseline="0" dirty="0" smtClean="0"/>
              <a:t> </a:t>
            </a:r>
            <a:r>
              <a:rPr lang="en-US" baseline="0" dirty="0" err="1" smtClean="0"/>
              <a:t>ko</a:t>
            </a:r>
            <a:r>
              <a:rPr lang="en-US" baseline="0" dirty="0" smtClean="0"/>
              <a:t> </a:t>
            </a:r>
            <a:r>
              <a:rPr lang="en-US" baseline="0" dirty="0" err="1" smtClean="0"/>
              <a:t>gian</a:t>
            </a:r>
            <a:r>
              <a:rPr lang="en-US" baseline="0" dirty="0" smtClean="0"/>
              <a:t> </a:t>
            </a:r>
            <a:r>
              <a:rPr lang="en-US" baseline="0" dirty="0" err="1" smtClean="0"/>
              <a:t>trong</a:t>
            </a:r>
            <a:r>
              <a:rPr lang="en-US" baseline="0" dirty="0" smtClean="0"/>
              <a:t> </a:t>
            </a:r>
            <a:r>
              <a:rPr lang="en-US" baseline="0" dirty="0" err="1" smtClean="0"/>
              <a:t>hầm</a:t>
            </a:r>
            <a:r>
              <a:rPr lang="en-US" baseline="0" dirty="0" smtClean="0"/>
              <a:t> </a:t>
            </a:r>
            <a:r>
              <a:rPr lang="en-US" baseline="0" dirty="0" err="1" smtClean="0"/>
              <a:t>tàu</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không</a:t>
            </a:r>
            <a:r>
              <a:rPr lang="en-US" baseline="0" dirty="0" smtClean="0">
                <a:sym typeface="Wingdings" panose="05000000000000000000" pitchFamily="2" charset="2"/>
              </a:rPr>
              <a:t> </a:t>
            </a:r>
            <a:r>
              <a:rPr lang="en-US" baseline="0" dirty="0" err="1" smtClean="0">
                <a:sym typeface="Wingdings" panose="05000000000000000000" pitchFamily="2" charset="2"/>
              </a:rPr>
              <a:t>gian</a:t>
            </a:r>
            <a:r>
              <a:rPr lang="en-US" baseline="0" dirty="0" smtClean="0">
                <a:sym typeface="Wingdings" panose="05000000000000000000" pitchFamily="2" charset="2"/>
              </a:rPr>
              <a:t> </a:t>
            </a:r>
            <a:r>
              <a:rPr lang="en-US" baseline="0" dirty="0" err="1" smtClean="0">
                <a:sym typeface="Wingdings" panose="05000000000000000000" pitchFamily="2" charset="2"/>
              </a:rPr>
              <a:t>theo</a:t>
            </a:r>
            <a:r>
              <a:rPr lang="en-US" baseline="0" dirty="0" smtClean="0">
                <a:sym typeface="Wingdings" panose="05000000000000000000" pitchFamily="2" charset="2"/>
              </a:rPr>
              <a:t> </a:t>
            </a:r>
            <a:r>
              <a:rPr lang="en-US" baseline="0" dirty="0" err="1" smtClean="0">
                <a:sym typeface="Wingdings" panose="05000000000000000000" pitchFamily="2" charset="2"/>
              </a:rPr>
              <a:t>mét</a:t>
            </a:r>
            <a:r>
              <a:rPr lang="en-US" baseline="0" dirty="0" smtClean="0">
                <a:sym typeface="Wingdings" panose="05000000000000000000" pitchFamily="2" charset="2"/>
              </a:rPr>
              <a:t> </a:t>
            </a:r>
            <a:r>
              <a:rPr lang="en-US" baseline="0" dirty="0" err="1" smtClean="0">
                <a:sym typeface="Wingdings" panose="05000000000000000000" pitchFamily="2" charset="2"/>
              </a:rPr>
              <a:t>khối</a:t>
            </a:r>
            <a:endParaRPr lang="en-US" baseline="0" dirty="0" smtClean="0"/>
          </a:p>
          <a:p>
            <a:pPr marL="171450" indent="-171450">
              <a:buFont typeface="Wingdings" panose="05000000000000000000" pitchFamily="2" charset="2"/>
              <a:buChar char="v"/>
            </a:pPr>
            <a:r>
              <a:rPr lang="en-US" baseline="0" dirty="0" err="1" smtClean="0"/>
              <a:t>Đối</a:t>
            </a:r>
            <a:r>
              <a:rPr lang="en-US" baseline="0" dirty="0" smtClean="0"/>
              <a:t> </a:t>
            </a:r>
            <a:r>
              <a:rPr lang="en-US" baseline="0" dirty="0" err="1" smtClean="0"/>
              <a:t>với</a:t>
            </a:r>
            <a:r>
              <a:rPr lang="en-US" baseline="0" dirty="0" smtClean="0"/>
              <a:t> </a:t>
            </a:r>
            <a:r>
              <a:rPr lang="en-US" baseline="0" dirty="0" err="1" smtClean="0"/>
              <a:t>thuê</a:t>
            </a:r>
            <a:r>
              <a:rPr lang="en-US" baseline="0" dirty="0" smtClean="0"/>
              <a:t> 1 </a:t>
            </a:r>
            <a:r>
              <a:rPr lang="en-US" baseline="0" dirty="0" err="1" smtClean="0"/>
              <a:t>phần</a:t>
            </a:r>
            <a:r>
              <a:rPr lang="en-US" baseline="0" dirty="0" smtClean="0"/>
              <a:t> </a:t>
            </a:r>
            <a:r>
              <a:rPr lang="en-US" baseline="0" dirty="0" err="1" smtClean="0"/>
              <a:t>ko</a:t>
            </a:r>
            <a:r>
              <a:rPr lang="en-US" baseline="0" dirty="0" smtClean="0"/>
              <a:t> </a:t>
            </a:r>
            <a:r>
              <a:rPr lang="en-US" baseline="0" dirty="0" err="1" smtClean="0"/>
              <a:t>gian</a:t>
            </a:r>
            <a:r>
              <a:rPr lang="en-US" baseline="0" dirty="0" smtClean="0"/>
              <a:t> </a:t>
            </a:r>
            <a:r>
              <a:rPr lang="en-US" baseline="0" dirty="0" err="1" smtClean="0"/>
              <a:t>của</a:t>
            </a:r>
            <a:r>
              <a:rPr lang="en-US" baseline="0" dirty="0" smtClean="0"/>
              <a:t> </a:t>
            </a:r>
            <a:r>
              <a:rPr lang="en-US" baseline="0" dirty="0" err="1" smtClean="0"/>
              <a:t>tàu</a:t>
            </a:r>
            <a:r>
              <a:rPr lang="en-US" baseline="0" dirty="0" smtClean="0"/>
              <a:t> container </a:t>
            </a:r>
            <a:r>
              <a:rPr lang="en-US" baseline="0" dirty="0" err="1" smtClean="0"/>
              <a:t>là</a:t>
            </a:r>
            <a:r>
              <a:rPr lang="en-US" baseline="0" dirty="0" smtClean="0"/>
              <a:t> </a:t>
            </a:r>
            <a:r>
              <a:rPr lang="en-US" baseline="0" dirty="0" err="1" smtClean="0"/>
              <a:t>không</a:t>
            </a:r>
            <a:r>
              <a:rPr lang="en-US" baseline="0" dirty="0" smtClean="0"/>
              <a:t> </a:t>
            </a:r>
            <a:r>
              <a:rPr lang="en-US" baseline="0" dirty="0" err="1" smtClean="0"/>
              <a:t>gian</a:t>
            </a:r>
            <a:r>
              <a:rPr lang="en-US" baseline="0" dirty="0" smtClean="0"/>
              <a:t> </a:t>
            </a:r>
            <a:r>
              <a:rPr lang="en-US" baseline="0" dirty="0" err="1" smtClean="0"/>
              <a:t>hầm</a:t>
            </a:r>
            <a:r>
              <a:rPr lang="en-US" baseline="0" dirty="0" smtClean="0"/>
              <a:t> </a:t>
            </a:r>
            <a:r>
              <a:rPr lang="en-US" baseline="0" dirty="0" err="1" smtClean="0"/>
              <a:t>tàu</a:t>
            </a:r>
            <a:r>
              <a:rPr lang="en-US" baseline="0" dirty="0" smtClean="0"/>
              <a:t> </a:t>
            </a:r>
            <a:r>
              <a:rPr lang="en-US" baseline="0" dirty="0" err="1" smtClean="0"/>
              <a:t>và</a:t>
            </a:r>
            <a:r>
              <a:rPr lang="en-US" baseline="0" dirty="0" smtClean="0"/>
              <a:t> </a:t>
            </a:r>
            <a:r>
              <a:rPr lang="en-US" baseline="0" dirty="0" err="1" smtClean="0"/>
              <a:t>không</a:t>
            </a:r>
            <a:r>
              <a:rPr lang="en-US" baseline="0" dirty="0" smtClean="0"/>
              <a:t> </a:t>
            </a:r>
            <a:r>
              <a:rPr lang="en-US" baseline="0" dirty="0" err="1" smtClean="0"/>
              <a:t>gia</a:t>
            </a:r>
            <a:r>
              <a:rPr lang="en-US" baseline="0" dirty="0" smtClean="0"/>
              <a:t> n </a:t>
            </a:r>
            <a:r>
              <a:rPr lang="en-US" baseline="0" dirty="0" err="1" smtClean="0"/>
              <a:t>trên</a:t>
            </a:r>
            <a:r>
              <a:rPr lang="en-US" baseline="0" dirty="0" smtClean="0"/>
              <a:t> </a:t>
            </a:r>
            <a:r>
              <a:rPr lang="en-US" baseline="0" dirty="0" err="1" smtClean="0"/>
              <a:t>boong</a:t>
            </a:r>
            <a:r>
              <a:rPr lang="en-US" baseline="0" dirty="0" smtClean="0"/>
              <a:t> </a:t>
            </a:r>
            <a:r>
              <a:rPr lang="en-US" baseline="0" dirty="0" err="1" smtClean="0"/>
              <a:t>tàu</a:t>
            </a:r>
            <a:r>
              <a:rPr lang="en-US" baseline="0" dirty="0" smtClean="0"/>
              <a:t> </a:t>
            </a:r>
            <a:r>
              <a:rPr lang="en-US" baseline="0" dirty="0" smtClean="0">
                <a:sym typeface="Wingdings" panose="05000000000000000000" pitchFamily="2" charset="2"/>
              </a:rPr>
              <a:t></a:t>
            </a:r>
            <a:r>
              <a:rPr lang="en-US" baseline="0" dirty="0" err="1" smtClean="0">
                <a:sym typeface="Wingdings" panose="05000000000000000000" pitchFamily="2" charset="2"/>
              </a:rPr>
              <a:t>thuể</a:t>
            </a:r>
            <a:r>
              <a:rPr lang="en-US" baseline="0" dirty="0" smtClean="0">
                <a:sym typeface="Wingdings" panose="05000000000000000000" pitchFamily="2" charset="2"/>
              </a:rPr>
              <a:t> </a:t>
            </a:r>
            <a:r>
              <a:rPr lang="en-US" baseline="0" dirty="0" err="1" smtClean="0">
                <a:sym typeface="Wingdings" panose="05000000000000000000" pitchFamily="2" charset="2"/>
              </a:rPr>
              <a:t>không</a:t>
            </a:r>
            <a:r>
              <a:rPr lang="en-US" baseline="0" dirty="0" smtClean="0">
                <a:sym typeface="Wingdings" panose="05000000000000000000" pitchFamily="2" charset="2"/>
              </a:rPr>
              <a:t> </a:t>
            </a:r>
            <a:r>
              <a:rPr lang="en-US" baseline="0" dirty="0" err="1" smtClean="0">
                <a:sym typeface="Wingdings" panose="05000000000000000000" pitchFamily="2" charset="2"/>
              </a:rPr>
              <a:t>gian</a:t>
            </a:r>
            <a:r>
              <a:rPr lang="en-US" baseline="0" dirty="0" smtClean="0">
                <a:sym typeface="Wingdings" panose="05000000000000000000" pitchFamily="2" charset="2"/>
              </a:rPr>
              <a:t> </a:t>
            </a:r>
            <a:r>
              <a:rPr lang="en-US" baseline="0" dirty="0" err="1" smtClean="0">
                <a:sym typeface="Wingdings" panose="05000000000000000000" pitchFamily="2" charset="2"/>
              </a:rPr>
              <a:t>được</a:t>
            </a:r>
            <a:r>
              <a:rPr lang="en-US" baseline="0" dirty="0" smtClean="0">
                <a:sym typeface="Wingdings" panose="05000000000000000000" pitchFamily="2" charset="2"/>
              </a:rPr>
              <a:t> </a:t>
            </a:r>
            <a:r>
              <a:rPr lang="en-US" baseline="0" dirty="0" err="1" smtClean="0">
                <a:sym typeface="Wingdings" panose="05000000000000000000" pitchFamily="2" charset="2"/>
              </a:rPr>
              <a:t>đơn</a:t>
            </a:r>
            <a:r>
              <a:rPr lang="en-US" baseline="0" dirty="0" smtClean="0">
                <a:sym typeface="Wingdings" panose="05000000000000000000" pitchFamily="2" charset="2"/>
              </a:rPr>
              <a:t> </a:t>
            </a:r>
            <a:r>
              <a:rPr lang="en-US" baseline="0" dirty="0" err="1" smtClean="0">
                <a:sym typeface="Wingdings" panose="05000000000000000000" pitchFamily="2" charset="2"/>
              </a:rPr>
              <a:t>vị</a:t>
            </a:r>
            <a:r>
              <a:rPr lang="en-US" baseline="0" dirty="0" smtClean="0">
                <a:sym typeface="Wingdings" panose="05000000000000000000" pitchFamily="2" charset="2"/>
              </a:rPr>
              <a:t> </a:t>
            </a:r>
            <a:r>
              <a:rPr lang="en-US" baseline="0" dirty="0" err="1" smtClean="0">
                <a:sym typeface="Wingdings" panose="05000000000000000000" pitchFamily="2" charset="2"/>
              </a:rPr>
              <a:t>hóa</a:t>
            </a:r>
            <a:r>
              <a:rPr lang="en-US" baseline="0" dirty="0" smtClean="0">
                <a:sym typeface="Wingdings" panose="05000000000000000000" pitchFamily="2" charset="2"/>
              </a:rPr>
              <a:t> </a:t>
            </a:r>
            <a:r>
              <a:rPr lang="en-US" baseline="0" dirty="0" err="1" smtClean="0">
                <a:sym typeface="Wingdings" panose="05000000000000000000" pitchFamily="2" charset="2"/>
              </a:rPr>
              <a:t>theo</a:t>
            </a:r>
            <a:r>
              <a:rPr lang="en-US" baseline="0" dirty="0" smtClean="0">
                <a:sym typeface="Wingdings" panose="05000000000000000000" pitchFamily="2" charset="2"/>
              </a:rPr>
              <a:t> </a:t>
            </a:r>
            <a:r>
              <a:rPr lang="en-US" baseline="0" dirty="0" err="1" smtClean="0">
                <a:sym typeface="Wingdings" panose="05000000000000000000" pitchFamily="2" charset="2"/>
              </a:rPr>
              <a:t>teu</a:t>
            </a:r>
            <a:r>
              <a:rPr lang="en-US" baseline="0" dirty="0" smtClean="0">
                <a:sym typeface="Wingdings" panose="05000000000000000000" pitchFamily="2" charset="2"/>
              </a:rPr>
              <a:t>/container</a:t>
            </a:r>
          </a:p>
          <a:p>
            <a:pPr marL="171450" indent="-171450">
              <a:buFont typeface="Wingdings" panose="05000000000000000000" pitchFamily="2" charset="2"/>
              <a:buChar char="v"/>
            </a:pP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nguyên</a:t>
            </a:r>
            <a:r>
              <a:rPr lang="en-US" baseline="0" dirty="0" smtClean="0">
                <a:sym typeface="Wingdings" panose="05000000000000000000" pitchFamily="2" charset="2"/>
              </a:rPr>
              <a:t> container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phải</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thêm</a:t>
            </a:r>
            <a:r>
              <a:rPr lang="en-US" baseline="0" dirty="0" smtClean="0">
                <a:sym typeface="Wingdings" panose="05000000000000000000" pitchFamily="2" charset="2"/>
              </a:rPr>
              <a:t> </a:t>
            </a:r>
            <a:r>
              <a:rPr lang="en-US" baseline="0" dirty="0" err="1" smtClean="0">
                <a:sym typeface="Wingdings" panose="05000000000000000000" pitchFamily="2" charset="2"/>
              </a:rPr>
              <a:t>cả</a:t>
            </a:r>
            <a:r>
              <a:rPr lang="en-US" baseline="0" dirty="0" smtClean="0">
                <a:sym typeface="Wingdings" panose="05000000000000000000" pitchFamily="2" charset="2"/>
              </a:rPr>
              <a:t> </a:t>
            </a:r>
            <a:r>
              <a:rPr lang="en-US" baseline="0" dirty="0" err="1" smtClean="0">
                <a:sym typeface="Wingdings" panose="05000000000000000000" pitchFamily="2" charset="2"/>
              </a:rPr>
              <a:t>vỏ</a:t>
            </a:r>
            <a:r>
              <a:rPr lang="en-US" baseline="0" dirty="0" smtClean="0">
                <a:sym typeface="Wingdings" panose="05000000000000000000" pitchFamily="2" charset="2"/>
              </a:rPr>
              <a:t> container  </a:t>
            </a:r>
            <a:r>
              <a:rPr lang="en-US" baseline="0" dirty="0" err="1" smtClean="0">
                <a:sym typeface="Wingdings" panose="05000000000000000000" pitchFamily="2" charset="2"/>
              </a:rPr>
              <a:t>tiền</a:t>
            </a:r>
            <a:r>
              <a:rPr lang="en-US" baseline="0" dirty="0" smtClean="0">
                <a:sym typeface="Wingdings" panose="05000000000000000000" pitchFamily="2" charset="2"/>
              </a:rPr>
              <a:t> </a:t>
            </a:r>
            <a:r>
              <a:rPr lang="en-US" baseline="0" dirty="0" err="1" smtClean="0">
                <a:sym typeface="Wingdings" panose="05000000000000000000" pitchFamily="2" charset="2"/>
              </a:rPr>
              <a:t>cước</a:t>
            </a:r>
            <a:r>
              <a:rPr lang="en-US" baseline="0" dirty="0" smtClean="0">
                <a:sym typeface="Wingdings" panose="05000000000000000000" pitchFamily="2" charset="2"/>
              </a:rPr>
              <a:t> v/c </a:t>
            </a:r>
            <a:r>
              <a:rPr lang="en-US" baseline="0" dirty="0" err="1" smtClean="0">
                <a:sym typeface="Wingdings" panose="05000000000000000000" pitchFamily="2" charset="2"/>
              </a:rPr>
              <a:t>bao</a:t>
            </a:r>
            <a:r>
              <a:rPr lang="en-US" baseline="0" dirty="0" smtClean="0">
                <a:sym typeface="Wingdings" panose="05000000000000000000" pitchFamily="2" charset="2"/>
              </a:rPr>
              <a:t> </a:t>
            </a:r>
            <a:r>
              <a:rPr lang="en-US" baseline="0" dirty="0" err="1" smtClean="0">
                <a:sym typeface="Wingdings" panose="05000000000000000000" pitchFamily="2" charset="2"/>
              </a:rPr>
              <a:t>gồm</a:t>
            </a:r>
            <a:r>
              <a:rPr lang="en-US" baseline="0" dirty="0" smtClean="0">
                <a:sym typeface="Wingdings" panose="05000000000000000000" pitchFamily="2" charset="2"/>
              </a:rPr>
              <a:t> </a:t>
            </a:r>
            <a:r>
              <a:rPr lang="en-US" baseline="0" dirty="0" err="1" smtClean="0">
                <a:sym typeface="Wingdings" panose="05000000000000000000" pitchFamily="2" charset="2"/>
              </a:rPr>
              <a:t>tiền</a:t>
            </a:r>
            <a:r>
              <a:rPr lang="en-US" baseline="0" dirty="0" smtClean="0">
                <a:sym typeface="Wingdings" panose="05000000000000000000" pitchFamily="2" charset="2"/>
              </a:rPr>
              <a:t> </a:t>
            </a:r>
            <a:r>
              <a:rPr lang="en-US" baseline="0" dirty="0" err="1" smtClean="0">
                <a:sym typeface="Wingdings" panose="05000000000000000000" pitchFamily="2" charset="2"/>
              </a:rPr>
              <a:t>thuê</a:t>
            </a:r>
            <a:r>
              <a:rPr lang="en-US" baseline="0" dirty="0" smtClean="0">
                <a:sym typeface="Wingdings" panose="05000000000000000000" pitchFamily="2" charset="2"/>
              </a:rPr>
              <a:t> </a:t>
            </a:r>
            <a:r>
              <a:rPr lang="en-US" baseline="0" dirty="0" err="1" smtClean="0">
                <a:sym typeface="Wingdings" panose="05000000000000000000" pitchFamily="2" charset="2"/>
              </a:rPr>
              <a:t>cont</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dirty="0" err="1" smtClean="0"/>
              <a:t>Thuê</a:t>
            </a:r>
            <a:r>
              <a:rPr lang="en-US" baseline="0" dirty="0" smtClean="0"/>
              <a:t>  </a:t>
            </a:r>
            <a:r>
              <a:rPr lang="en-US" baseline="0" dirty="0" err="1" smtClean="0"/>
              <a:t>một</a:t>
            </a:r>
            <a:r>
              <a:rPr lang="en-US" baseline="0" dirty="0" smtClean="0"/>
              <a:t> </a:t>
            </a:r>
            <a:r>
              <a:rPr lang="en-US" baseline="0" dirty="0" err="1" smtClean="0"/>
              <a:t>phần</a:t>
            </a:r>
            <a:r>
              <a:rPr lang="en-US" baseline="0" dirty="0" smtClean="0"/>
              <a:t> con </a:t>
            </a:r>
            <a:r>
              <a:rPr lang="en-US" baseline="0" dirty="0" err="1" smtClean="0"/>
              <a:t>tàu</a:t>
            </a:r>
            <a:r>
              <a:rPr lang="en-US" baseline="0" dirty="0" smtClean="0"/>
              <a:t> </a:t>
            </a:r>
            <a:r>
              <a:rPr lang="en-US" baseline="0" dirty="0" err="1" smtClean="0"/>
              <a:t>tổng</a:t>
            </a:r>
            <a:r>
              <a:rPr lang="en-US" baseline="0" dirty="0" smtClean="0"/>
              <a:t> </a:t>
            </a:r>
            <a:r>
              <a:rPr lang="en-US" baseline="0" dirty="0" err="1" smtClean="0"/>
              <a:t>hơp</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giao</a:t>
            </a:r>
            <a:r>
              <a:rPr lang="en-US" baseline="0" dirty="0" smtClean="0">
                <a:sym typeface="Wingdings" panose="05000000000000000000" pitchFamily="2" charset="2"/>
              </a:rPr>
              <a:t> </a:t>
            </a:r>
            <a:r>
              <a:rPr lang="en-US" baseline="0" dirty="0" err="1" smtClean="0">
                <a:sym typeface="Wingdings" panose="05000000000000000000" pitchFamily="2" charset="2"/>
              </a:rPr>
              <a:t>nhận</a:t>
            </a:r>
            <a:r>
              <a:rPr lang="en-US" baseline="0" dirty="0" smtClean="0">
                <a:sym typeface="Wingdings" panose="05000000000000000000" pitchFamily="2" charset="2"/>
              </a:rPr>
              <a:t> </a:t>
            </a:r>
            <a:r>
              <a:rPr lang="en-US" baseline="0" dirty="0" err="1" smtClean="0">
                <a:sym typeface="Wingdings" panose="05000000000000000000" pitchFamily="2" charset="2"/>
              </a:rPr>
              <a:t>xếp</a:t>
            </a:r>
            <a:r>
              <a:rPr lang="en-US" baseline="0" dirty="0" smtClean="0">
                <a:sym typeface="Wingdings" panose="05000000000000000000" pitchFamily="2" charset="2"/>
              </a:rPr>
              <a:t> </a:t>
            </a:r>
            <a:r>
              <a:rPr lang="en-US" baseline="0" dirty="0" err="1" smtClean="0">
                <a:sym typeface="Wingdings" panose="05000000000000000000" pitchFamily="2" charset="2"/>
              </a:rPr>
              <a:t>dỡ</a:t>
            </a:r>
            <a:r>
              <a:rPr lang="en-US" baseline="0" dirty="0" smtClean="0">
                <a:sym typeface="Wingdings" panose="05000000000000000000" pitchFamily="2" charset="2"/>
              </a:rPr>
              <a:t> </a:t>
            </a:r>
            <a:r>
              <a:rPr lang="en-US" baseline="0" dirty="0" err="1" smtClean="0">
                <a:sym typeface="Wingdings" panose="05000000000000000000" pitchFamily="2" charset="2"/>
              </a:rPr>
              <a:t>tại</a:t>
            </a:r>
            <a:r>
              <a:rPr lang="en-US" baseline="0" dirty="0" smtClean="0">
                <a:sym typeface="Wingdings" panose="05000000000000000000" pitchFamily="2" charset="2"/>
              </a:rPr>
              <a:t> </a:t>
            </a:r>
            <a:r>
              <a:rPr lang="en-US" baseline="0" dirty="0" err="1" smtClean="0">
                <a:sym typeface="Wingdings" panose="05000000000000000000" pitchFamily="2" charset="2"/>
              </a:rPr>
              <a:t>cảng</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baseline="0" dirty="0" err="1" smtClean="0"/>
              <a:t>Đối</a:t>
            </a:r>
            <a:r>
              <a:rPr lang="en-US" baseline="0" dirty="0" smtClean="0"/>
              <a:t> </a:t>
            </a:r>
            <a:r>
              <a:rPr lang="en-US" baseline="0" dirty="0" err="1" smtClean="0"/>
              <a:t>với</a:t>
            </a:r>
            <a:r>
              <a:rPr lang="en-US" baseline="0" dirty="0" smtClean="0"/>
              <a:t> </a:t>
            </a:r>
            <a:r>
              <a:rPr lang="en-US" baseline="0" dirty="0" err="1" smtClean="0"/>
              <a:t>thuê</a:t>
            </a:r>
            <a:r>
              <a:rPr lang="en-US" baseline="0" dirty="0" smtClean="0"/>
              <a:t> 1 </a:t>
            </a:r>
            <a:r>
              <a:rPr lang="en-US" baseline="0" dirty="0" err="1" smtClean="0"/>
              <a:t>phần</a:t>
            </a:r>
            <a:r>
              <a:rPr lang="en-US" baseline="0" dirty="0" smtClean="0"/>
              <a:t> </a:t>
            </a:r>
            <a:r>
              <a:rPr lang="en-US" baseline="0" dirty="0" err="1" smtClean="0"/>
              <a:t>ko</a:t>
            </a:r>
            <a:r>
              <a:rPr lang="en-US" baseline="0" dirty="0" smtClean="0"/>
              <a:t> </a:t>
            </a:r>
            <a:r>
              <a:rPr lang="en-US" baseline="0" dirty="0" err="1" smtClean="0"/>
              <a:t>gian</a:t>
            </a:r>
            <a:r>
              <a:rPr lang="en-US" baseline="0" dirty="0" smtClean="0"/>
              <a:t> </a:t>
            </a:r>
            <a:r>
              <a:rPr lang="en-US" baseline="0" dirty="0" err="1" smtClean="0"/>
              <a:t>của</a:t>
            </a:r>
            <a:r>
              <a:rPr lang="en-US" baseline="0" dirty="0" smtClean="0"/>
              <a:t> </a:t>
            </a:r>
            <a:r>
              <a:rPr lang="en-US" baseline="0" dirty="0" err="1" smtClean="0"/>
              <a:t>tàu</a:t>
            </a:r>
            <a:r>
              <a:rPr lang="en-US" baseline="0" dirty="0" smtClean="0"/>
              <a:t> container </a:t>
            </a:r>
            <a:r>
              <a:rPr lang="en-US" baseline="0" dirty="0" smtClean="0">
                <a:sym typeface="Wingdings" panose="05000000000000000000" pitchFamily="2" charset="2"/>
              </a:rPr>
              <a:t> </a:t>
            </a:r>
            <a:r>
              <a:rPr lang="en-US" baseline="0" dirty="0" err="1" smtClean="0">
                <a:sym typeface="Wingdings" panose="05000000000000000000" pitchFamily="2" charset="2"/>
              </a:rPr>
              <a:t>giao</a:t>
            </a:r>
            <a:r>
              <a:rPr lang="en-US" baseline="0" dirty="0" smtClean="0">
                <a:sym typeface="Wingdings" panose="05000000000000000000" pitchFamily="2" charset="2"/>
              </a:rPr>
              <a:t> </a:t>
            </a:r>
            <a:r>
              <a:rPr lang="en-US" baseline="0" dirty="0" err="1" smtClean="0">
                <a:sym typeface="Wingdings" panose="05000000000000000000" pitchFamily="2" charset="2"/>
              </a:rPr>
              <a:t>nhận</a:t>
            </a:r>
            <a:r>
              <a:rPr lang="en-US" baseline="0" dirty="0" smtClean="0">
                <a:sym typeface="Wingdings" panose="05000000000000000000" pitchFamily="2" charset="2"/>
              </a:rPr>
              <a:t> </a:t>
            </a:r>
            <a:r>
              <a:rPr lang="en-US" baseline="0" dirty="0" err="1" smtClean="0">
                <a:sym typeface="Wingdings" panose="05000000000000000000" pitchFamily="2" charset="2"/>
              </a:rPr>
              <a:t>xêp</a:t>
            </a:r>
            <a:r>
              <a:rPr lang="en-US" baseline="0" dirty="0" smtClean="0">
                <a:sym typeface="Wingdings" panose="05000000000000000000" pitchFamily="2" charset="2"/>
              </a:rPr>
              <a:t> </a:t>
            </a:r>
            <a:r>
              <a:rPr lang="en-US" baseline="0" dirty="0" err="1" smtClean="0">
                <a:sym typeface="Wingdings" panose="05000000000000000000" pitchFamily="2" charset="2"/>
              </a:rPr>
              <a:t>dỡ</a:t>
            </a:r>
            <a:r>
              <a:rPr lang="en-US" baseline="0" dirty="0" smtClean="0">
                <a:sym typeface="Wingdings" panose="05000000000000000000" pitchFamily="2" charset="2"/>
              </a:rPr>
              <a:t> </a:t>
            </a:r>
            <a:r>
              <a:rPr lang="en-US" baseline="0" dirty="0" err="1" smtClean="0">
                <a:sym typeface="Wingdings" panose="05000000000000000000" pitchFamily="2" charset="2"/>
              </a:rPr>
              <a:t>diễn</a:t>
            </a:r>
            <a:r>
              <a:rPr lang="en-US" baseline="0" dirty="0" smtClean="0">
                <a:sym typeface="Wingdings" panose="05000000000000000000" pitchFamily="2" charset="2"/>
              </a:rPr>
              <a:t> </a:t>
            </a:r>
            <a:r>
              <a:rPr lang="en-US" baseline="0" dirty="0" err="1" smtClean="0">
                <a:sym typeface="Wingdings" panose="05000000000000000000" pitchFamily="2" charset="2"/>
              </a:rPr>
              <a:t>ra</a:t>
            </a:r>
            <a:r>
              <a:rPr lang="en-US" baseline="0" dirty="0" smtClean="0">
                <a:sym typeface="Wingdings" panose="05000000000000000000" pitchFamily="2" charset="2"/>
              </a:rPr>
              <a:t> </a:t>
            </a:r>
            <a:r>
              <a:rPr lang="en-US" baseline="0" dirty="0" err="1" smtClean="0">
                <a:sym typeface="Wingdings" panose="05000000000000000000" pitchFamily="2" charset="2"/>
              </a:rPr>
              <a:t>tại</a:t>
            </a:r>
            <a:r>
              <a:rPr lang="en-US" baseline="0" dirty="0" smtClean="0">
                <a:sym typeface="Wingdings" panose="05000000000000000000" pitchFamily="2" charset="2"/>
              </a:rPr>
              <a:t> </a:t>
            </a:r>
            <a:r>
              <a:rPr lang="en-US" baseline="0" dirty="0" err="1" smtClean="0">
                <a:sym typeface="Wingdings" panose="05000000000000000000" pitchFamily="2" charset="2"/>
              </a:rPr>
              <a:t>kho</a:t>
            </a:r>
            <a:r>
              <a:rPr lang="en-US" baseline="0" dirty="0" smtClean="0">
                <a:sym typeface="Wingdings" panose="05000000000000000000" pitchFamily="2" charset="2"/>
              </a:rPr>
              <a:t> </a:t>
            </a:r>
            <a:r>
              <a:rPr lang="en-US" baseline="0" dirty="0" err="1" smtClean="0">
                <a:sym typeface="Wingdings" panose="05000000000000000000" pitchFamily="2" charset="2"/>
              </a:rPr>
              <a:t>bãi</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t>
            </a:r>
            <a:r>
              <a:rPr lang="en-US" baseline="0" dirty="0" err="1" smtClean="0">
                <a:sym typeface="Wingdings" panose="05000000000000000000" pitchFamily="2" charset="2"/>
              </a:rPr>
              <a:t>gửi</a:t>
            </a:r>
            <a:r>
              <a:rPr lang="en-US" baseline="0" dirty="0" smtClean="0">
                <a:sym typeface="Wingdings" panose="05000000000000000000" pitchFamily="2" charset="2"/>
              </a:rPr>
              <a:t>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t>
            </a:r>
            <a:r>
              <a:rPr lang="en-US" baseline="0" dirty="0" err="1" smtClean="0">
                <a:sym typeface="Wingdings" panose="05000000000000000000" pitchFamily="2" charset="2"/>
              </a:rPr>
              <a:t>nhận</a:t>
            </a:r>
            <a:endParaRPr lang="en-US" baseline="0" dirty="0" smtClean="0"/>
          </a:p>
        </p:txBody>
      </p:sp>
      <p:sp>
        <p:nvSpPr>
          <p:cNvPr id="4" name="Slide Number Placeholder 3"/>
          <p:cNvSpPr>
            <a:spLocks noGrp="1"/>
          </p:cNvSpPr>
          <p:nvPr>
            <p:ph type="sldNum" sz="quarter" idx="10"/>
          </p:nvPr>
        </p:nvSpPr>
        <p:spPr/>
        <p:txBody>
          <a:bodyPr/>
          <a:lstStyle/>
          <a:p>
            <a:fld id="{CBE40377-7959-44A3-9E3A-A2263C614A7F}" type="slidenum">
              <a:rPr lang="en-US" smtClean="0"/>
              <a:t>7</a:t>
            </a:fld>
            <a:endParaRPr lang="en-US"/>
          </a:p>
        </p:txBody>
      </p:sp>
    </p:spTree>
    <p:extLst>
      <p:ext uri="{BB962C8B-B14F-4D97-AF65-F5344CB8AC3E}">
        <p14:creationId xmlns:p14="http://schemas.microsoft.com/office/powerpoint/2010/main" val="2414967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Vtb</a:t>
            </a:r>
            <a:r>
              <a:rPr lang="en-US" dirty="0" smtClean="0"/>
              <a:t> container, </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8</a:t>
            </a:fld>
            <a:endParaRPr lang="en-US"/>
          </a:p>
        </p:txBody>
      </p:sp>
    </p:spTree>
    <p:extLst>
      <p:ext uri="{BB962C8B-B14F-4D97-AF65-F5344CB8AC3E}">
        <p14:creationId xmlns:p14="http://schemas.microsoft.com/office/powerpoint/2010/main" val="338927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Vtb</a:t>
            </a:r>
            <a:r>
              <a:rPr lang="en-US" dirty="0" smtClean="0"/>
              <a:t> container,  </a:t>
            </a:r>
            <a:r>
              <a:rPr lang="en-US" dirty="0" err="1" smtClean="0"/>
              <a:t>khai</a:t>
            </a:r>
            <a:r>
              <a:rPr lang="en-US" dirty="0" smtClean="0"/>
              <a:t> </a:t>
            </a:r>
            <a:r>
              <a:rPr lang="en-US" dirty="0" err="1" smtClean="0"/>
              <a:t>thác</a:t>
            </a:r>
            <a:r>
              <a:rPr lang="en-US" baseline="0" dirty="0" smtClean="0"/>
              <a:t> </a:t>
            </a:r>
            <a:r>
              <a:rPr lang="en-US" baseline="0" dirty="0" err="1" smtClean="0"/>
              <a:t>tàu</a:t>
            </a:r>
            <a:r>
              <a:rPr lang="en-US" baseline="0" dirty="0" smtClean="0"/>
              <a:t> </a:t>
            </a:r>
            <a:r>
              <a:rPr lang="en-US" baseline="0" dirty="0" err="1" smtClean="0"/>
              <a:t>bách</a:t>
            </a:r>
            <a:r>
              <a:rPr lang="en-US" baseline="0" dirty="0" smtClean="0"/>
              <a:t> </a:t>
            </a:r>
            <a:r>
              <a:rPr lang="en-US" baseline="0" dirty="0" err="1" smtClean="0"/>
              <a:t>hóa</a:t>
            </a:r>
            <a:r>
              <a:rPr lang="en-US" baseline="0" dirty="0" smtClean="0"/>
              <a:t> </a:t>
            </a:r>
            <a:r>
              <a:rPr lang="en-US" baseline="0" dirty="0" err="1" smtClean="0"/>
              <a:t>hình</a:t>
            </a:r>
            <a:r>
              <a:rPr lang="en-US" baseline="0" dirty="0" smtClean="0"/>
              <a:t> </a:t>
            </a:r>
            <a:r>
              <a:rPr lang="en-US" baseline="0" dirty="0" err="1" smtClean="0"/>
              <a:t>thức</a:t>
            </a:r>
            <a:r>
              <a:rPr lang="en-US" baseline="0" dirty="0" smtClean="0"/>
              <a:t> </a:t>
            </a:r>
            <a:r>
              <a:rPr lang="en-US" baseline="0" dirty="0" err="1" smtClean="0"/>
              <a:t>gom</a:t>
            </a:r>
            <a:r>
              <a:rPr lang="en-US" baseline="0" dirty="0" smtClean="0"/>
              <a:t> </a:t>
            </a:r>
            <a:r>
              <a:rPr lang="en-US" baseline="0" dirty="0" err="1" smtClean="0"/>
              <a:t>hàng</a:t>
            </a:r>
            <a:r>
              <a:rPr lang="en-US" baseline="0" dirty="0" smtClean="0"/>
              <a:t> </a:t>
            </a:r>
            <a:r>
              <a:rPr lang="en-US" baseline="0" dirty="0" err="1" smtClean="0"/>
              <a:t>từ</a:t>
            </a:r>
            <a:r>
              <a:rPr lang="en-US" baseline="0" dirty="0" smtClean="0"/>
              <a:t> </a:t>
            </a:r>
            <a:r>
              <a:rPr lang="en-US" baseline="0" dirty="0" err="1" smtClean="0"/>
              <a:t>nhiều</a:t>
            </a:r>
            <a:r>
              <a:rPr lang="en-US" baseline="0" dirty="0" smtClean="0"/>
              <a:t> </a:t>
            </a:r>
            <a:r>
              <a:rPr lang="en-US" baseline="0" dirty="0" err="1" smtClean="0"/>
              <a:t>chủ</a:t>
            </a:r>
            <a:r>
              <a:rPr lang="en-US" baseline="0" dirty="0" smtClean="0"/>
              <a:t> </a:t>
            </a:r>
            <a:r>
              <a:rPr lang="en-US" baseline="0" dirty="0" err="1" smtClean="0"/>
              <a:t>hàng</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9</a:t>
            </a:fld>
            <a:endParaRPr lang="en-US"/>
          </a:p>
        </p:txBody>
      </p:sp>
    </p:spTree>
    <p:extLst>
      <p:ext uri="{BB962C8B-B14F-4D97-AF65-F5344CB8AC3E}">
        <p14:creationId xmlns:p14="http://schemas.microsoft.com/office/powerpoint/2010/main" val="8775095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mtClean="0">
                <a:effectLst/>
              </a:rPr>
              <a:t>Khi </a:t>
            </a:r>
            <a:r>
              <a:rPr lang="vi-VN" dirty="0" smtClean="0">
                <a:effectLst/>
              </a:rPr>
              <a:t>Container được sở hữu, </a:t>
            </a:r>
            <a:r>
              <a:rPr lang="vi-VN" b="1" dirty="0" smtClean="0">
                <a:effectLst/>
              </a:rPr>
              <a:t>vận</a:t>
            </a:r>
            <a:r>
              <a:rPr lang="vi-VN" dirty="0" smtClean="0">
                <a:effectLst/>
              </a:rPr>
              <a:t> hành hay cho thuê bởi hãng tàu, loại container sẽ được gọi tắt </a:t>
            </a:r>
            <a:r>
              <a:rPr lang="vi-VN" b="1" dirty="0" smtClean="0">
                <a:effectLst/>
              </a:rPr>
              <a:t>là COC</a:t>
            </a:r>
            <a:r>
              <a:rPr lang="vi-VN" dirty="0" smtClean="0">
                <a:effectLst/>
              </a:rPr>
              <a:t> – Carrier Owned Container (Container thuộc quyền sở hữu của hãng tàu). </a:t>
            </a:r>
            <a:r>
              <a:rPr lang="vi-VN" b="1" dirty="0" smtClean="0">
                <a:effectLst/>
              </a:rPr>
              <a:t>Trong</a:t>
            </a:r>
            <a:r>
              <a:rPr lang="vi-VN" dirty="0" smtClean="0">
                <a:effectLst/>
              </a:rPr>
              <a:t> trường hợp chủ hàng sở hữu container thì loại này được xem </a:t>
            </a:r>
            <a:r>
              <a:rPr lang="vi-VN" b="1" dirty="0" smtClean="0">
                <a:effectLst/>
              </a:rPr>
              <a:t>là</a:t>
            </a:r>
            <a:r>
              <a:rPr lang="vi-VN" dirty="0" smtClean="0">
                <a:effectLst/>
              </a:rPr>
              <a:t> SOC – Shipper Owned Container (Container thuộc quyền sở hữu của chủ hàng)</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10</a:t>
            </a:fld>
            <a:endParaRPr lang="en-US"/>
          </a:p>
        </p:txBody>
      </p:sp>
    </p:spTree>
    <p:extLst>
      <p:ext uri="{BB962C8B-B14F-4D97-AF65-F5344CB8AC3E}">
        <p14:creationId xmlns:p14="http://schemas.microsoft.com/office/powerpoint/2010/main" val="2140279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CHO SV THUYẾT</a:t>
            </a:r>
            <a:r>
              <a:rPr lang="en-US" baseline="0" dirty="0" smtClean="0"/>
              <a:t> TRÌNH 2 PHẦN VỀ VẬN ĐƠN:</a:t>
            </a:r>
          </a:p>
          <a:p>
            <a:pPr marL="228600" indent="-228600">
              <a:buFont typeface="Wingdings" panose="05000000000000000000" pitchFamily="2" charset="2"/>
              <a:buChar char="v"/>
            </a:pPr>
            <a:r>
              <a:rPr lang="en-US" b="1" baseline="0" dirty="0" smtClean="0"/>
              <a:t>PHÂN TÍCH NỘI DUNG CỦA VẬN ĐƠN</a:t>
            </a:r>
          </a:p>
          <a:p>
            <a:pPr marL="228600" indent="-228600">
              <a:buFont typeface="Wingdings" panose="05000000000000000000" pitchFamily="2" charset="2"/>
              <a:buChar char="v"/>
            </a:pPr>
            <a:r>
              <a:rPr lang="en-US" b="1" baseline="0" dirty="0" smtClean="0"/>
              <a:t>PHÂN TÍCH CÁC LOẠI VẬN ĐƠN</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12</a:t>
            </a:fld>
            <a:endParaRPr lang="en-US"/>
          </a:p>
        </p:txBody>
      </p:sp>
    </p:spTree>
    <p:extLst>
      <p:ext uri="{BB962C8B-B14F-4D97-AF65-F5344CB8AC3E}">
        <p14:creationId xmlns:p14="http://schemas.microsoft.com/office/powerpoint/2010/main" val="3355075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13</a:t>
            </a:fld>
            <a:endParaRPr lang="en-US"/>
          </a:p>
        </p:txBody>
      </p:sp>
    </p:spTree>
    <p:extLst>
      <p:ext uri="{BB962C8B-B14F-4D97-AF65-F5344CB8AC3E}">
        <p14:creationId xmlns:p14="http://schemas.microsoft.com/office/powerpoint/2010/main" val="1293760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Notify party: </a:t>
            </a:r>
            <a:r>
              <a:rPr lang="en-US" sz="1200" b="1" kern="1200" dirty="0" err="1" smtClean="0">
                <a:solidFill>
                  <a:schemeClr val="tx1"/>
                </a:solidFill>
                <a:effectLst/>
                <a:latin typeface="+mn-lt"/>
                <a:ea typeface="+mn-ea"/>
                <a:cs typeface="+mn-cs"/>
              </a:rPr>
              <a:t>Bên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báo</a:t>
            </a:r>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gửi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đích</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Phụ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thuộc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Consignee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p>
          <a:p>
            <a:pPr lvl="0"/>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“Same as consignee”</a:t>
            </a:r>
          </a:p>
          <a:p>
            <a:pPr lvl="0"/>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a:t>
            </a:r>
          </a:p>
          <a:p>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đầy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4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dung: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ty;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fax.</a:t>
            </a:r>
          </a:p>
          <a:p>
            <a:r>
              <a:rPr lang="en-US" sz="1200" b="1" kern="1200" dirty="0" err="1" smtClean="0">
                <a:solidFill>
                  <a:schemeClr val="tx1"/>
                </a:solidFill>
                <a:effectLst/>
                <a:latin typeface="+mn-lt"/>
                <a:ea typeface="+mn-ea"/>
                <a:cs typeface="+mn-cs"/>
              </a:rPr>
              <a:t>Tên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tàu</a:t>
            </a:r>
            <a:r>
              <a:rPr lang="en-US" sz="1200" b="1" kern="1200" dirty="0" smtClean="0">
                <a:solidFill>
                  <a:schemeClr val="tx1"/>
                </a:solidFill>
                <a:effectLst/>
                <a:latin typeface="+mn-lt"/>
                <a:ea typeface="+mn-ea"/>
                <a:cs typeface="+mn-cs"/>
              </a:rPr>
              <a:t> –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chuyến</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Nam of Vessel/Voyage No = Mother vessel/Voyage No. = MV/</a:t>
            </a:r>
            <a:r>
              <a:rPr lang="en-US" sz="1200" kern="1200" dirty="0" err="1" smtClean="0">
                <a:solidFill>
                  <a:schemeClr val="tx1"/>
                </a:solidFill>
                <a:effectLst/>
                <a:latin typeface="+mn-lt"/>
                <a:ea typeface="+mn-ea"/>
                <a:cs typeface="+mn-cs"/>
              </a:rPr>
              <a:t>Voy</a:t>
            </a:r>
            <a:r>
              <a:rPr lang="en-US" sz="1200" kern="1200" dirty="0" smtClean="0">
                <a:solidFill>
                  <a:schemeClr val="tx1"/>
                </a:solidFill>
                <a:effectLst/>
                <a:latin typeface="+mn-lt"/>
                <a:ea typeface="+mn-ea"/>
                <a:cs typeface="+mn-cs"/>
              </a:rPr>
              <a:t>. No. = Carriage by/Voyage No.</a:t>
            </a:r>
          </a:p>
          <a:p>
            <a:pPr lvl="0"/>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biển</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Chặng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chặng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ta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Carriage</a:t>
            </a:r>
          </a:p>
          <a:p>
            <a:r>
              <a:rPr lang="en-US" sz="1200" b="1" kern="1200" dirty="0" err="1" smtClean="0">
                <a:solidFill>
                  <a:schemeClr val="tx1"/>
                </a:solidFill>
                <a:effectLst/>
                <a:latin typeface="+mn-lt"/>
                <a:ea typeface="+mn-ea"/>
                <a:cs typeface="+mn-cs"/>
              </a:rPr>
              <a:t>Cảng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bốc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Port of loading = POL = Charging port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endParaRPr lang="en-US" sz="1200" kern="1200" dirty="0" smtClean="0">
              <a:solidFill>
                <a:schemeClr val="tx1"/>
              </a:solidFill>
              <a:effectLst/>
              <a:latin typeface="+mn-lt"/>
              <a:ea typeface="+mn-ea"/>
              <a:cs typeface="+mn-cs"/>
            </a:endParaRPr>
          </a:p>
          <a:p>
            <a:r>
              <a:rPr lang="en-US" sz="1200" b="1" kern="1200" dirty="0" err="1" smtClean="0">
                <a:solidFill>
                  <a:schemeClr val="tx1"/>
                </a:solidFill>
                <a:effectLst/>
                <a:latin typeface="+mn-lt"/>
                <a:ea typeface="+mn-ea"/>
                <a:cs typeface="+mn-cs"/>
              </a:rPr>
              <a:t>Cảng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dỡ</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Port of discharging = POD = Unloading Port: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Pre-carriage</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containers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khẩu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máy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thêm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Place of receipt = Place of pick-up</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máy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a:t>
            </a:r>
          </a:p>
          <a:p>
            <a:r>
              <a:rPr lang="en-US" sz="1200" b="1" kern="1200" dirty="0" smtClean="0">
                <a:solidFill>
                  <a:schemeClr val="tx1"/>
                </a:solidFill>
                <a:effectLst/>
                <a:latin typeface="+mn-lt"/>
                <a:ea typeface="+mn-ea"/>
                <a:cs typeface="+mn-cs"/>
              </a:rPr>
              <a:t>On-carriage</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containers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thêm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Place of delivery = Final Destination</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đâu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a:t>
            </a:r>
          </a:p>
          <a:p>
            <a:r>
              <a:rPr lang="en-US" sz="1200" b="1" kern="1200" dirty="0" smtClean="0">
                <a:solidFill>
                  <a:schemeClr val="tx1"/>
                </a:solidFill>
                <a:effectLst/>
                <a:latin typeface="+mn-lt"/>
                <a:ea typeface="+mn-ea"/>
                <a:cs typeface="+mn-cs"/>
              </a:rPr>
              <a:t>Container No. and Seal No. (Marks and Numbers)</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cont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seal (marks and number: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nghĩa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cont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nhiêu</a:t>
            </a:r>
            <a:r>
              <a:rPr lang="en-US" sz="1200" kern="1200" dirty="0" smtClean="0">
                <a:solidFill>
                  <a:schemeClr val="tx1"/>
                </a:solidFill>
                <a:effectLst/>
                <a:latin typeface="+mn-lt"/>
                <a:ea typeface="+mn-ea"/>
                <a:cs typeface="+mn-cs"/>
              </a:rPr>
              <a:t> cont.</a:t>
            </a:r>
          </a:p>
          <a:p>
            <a:pPr lvl="0"/>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cont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seal </a:t>
            </a:r>
            <a:r>
              <a:rPr lang="en-US" sz="1200" kern="1200" dirty="0" err="1" smtClean="0">
                <a:solidFill>
                  <a:schemeClr val="tx1"/>
                </a:solidFill>
                <a:effectLst/>
                <a:latin typeface="+mn-lt"/>
                <a:ea typeface="+mn-ea"/>
                <a:cs typeface="+mn-cs"/>
              </a:rPr>
              <a:t>dưới</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cạnh</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vài</a:t>
            </a:r>
            <a:r>
              <a:rPr lang="en-US" sz="1200" kern="1200" dirty="0" smtClean="0">
                <a:solidFill>
                  <a:schemeClr val="tx1"/>
                </a:solidFill>
                <a:effectLst/>
                <a:latin typeface="+mn-lt"/>
                <a:ea typeface="+mn-ea"/>
                <a:cs typeface="+mn-cs"/>
              </a:rPr>
              <a:t> pallets)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pallets.</a:t>
            </a:r>
          </a:p>
          <a:p>
            <a:r>
              <a:rPr lang="en-US" sz="1200" b="1" kern="1200" dirty="0" smtClean="0">
                <a:solidFill>
                  <a:schemeClr val="tx1"/>
                </a:solidFill>
                <a:effectLst/>
                <a:latin typeface="+mn-lt"/>
                <a:ea typeface="+mn-ea"/>
                <a:cs typeface="+mn-cs"/>
              </a:rPr>
              <a:t>Number of containers or </a:t>
            </a:r>
            <a:r>
              <a:rPr lang="en-US" sz="1200" b="1" kern="1200" dirty="0" err="1" smtClean="0">
                <a:solidFill>
                  <a:schemeClr val="tx1"/>
                </a:solidFill>
                <a:effectLst/>
                <a:latin typeface="+mn-lt"/>
                <a:ea typeface="+mn-ea"/>
                <a:cs typeface="+mn-cs"/>
              </a:rPr>
              <a:t>pakages</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containers hay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(pallets)</a:t>
            </a:r>
          </a:p>
          <a:p>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containers </a:t>
            </a:r>
            <a:r>
              <a:rPr lang="en-US" sz="1200" kern="1200" dirty="0" err="1" smtClean="0">
                <a:solidFill>
                  <a:schemeClr val="tx1"/>
                </a:solidFill>
                <a:effectLst/>
                <a:latin typeface="+mn-lt"/>
                <a:ea typeface="+mn-ea"/>
                <a:cs typeface="+mn-cs"/>
              </a:rPr>
              <a:t>cũng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Description of goods</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hoá</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ngắn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gói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carton/bags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rõ</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mấy</a:t>
            </a:r>
            <a:r>
              <a:rPr lang="en-US" sz="1200" kern="1200" dirty="0" smtClean="0">
                <a:solidFill>
                  <a:schemeClr val="tx1"/>
                </a:solidFill>
                <a:effectLst/>
                <a:latin typeface="+mn-lt"/>
                <a:ea typeface="+mn-ea"/>
                <a:cs typeface="+mn-cs"/>
              </a:rPr>
              <a:t> cartons/bags) hay </a:t>
            </a:r>
            <a:r>
              <a:rPr lang="en-US" sz="1200" kern="1200" dirty="0" err="1" smtClean="0">
                <a:solidFill>
                  <a:schemeClr val="tx1"/>
                </a:solidFill>
                <a:effectLst/>
                <a:latin typeface="+mn-lt"/>
                <a:ea typeface="+mn-ea"/>
                <a:cs typeface="+mn-cs"/>
              </a:rPr>
              <a:t>chất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a:t>
            </a:r>
          </a:p>
          <a:p>
            <a:r>
              <a:rPr lang="en-US" sz="1200" b="1" kern="1200" dirty="0" err="1" smtClean="0">
                <a:solidFill>
                  <a:schemeClr val="tx1"/>
                </a:solidFill>
                <a:effectLst/>
                <a:latin typeface="+mn-lt"/>
                <a:ea typeface="+mn-ea"/>
                <a:cs typeface="+mn-cs"/>
              </a:rPr>
              <a:t>Ghi</a:t>
            </a:r>
            <a:r>
              <a:rPr lang="en-US" sz="1200" b="1" kern="1200" dirty="0" smtClean="0">
                <a:solidFill>
                  <a:schemeClr val="tx1"/>
                </a:solidFill>
                <a:effectLst/>
                <a:latin typeface="+mn-lt"/>
                <a:ea typeface="+mn-ea"/>
                <a:cs typeface="+mn-cs"/>
              </a:rPr>
              <a:t> net weight = NW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Hầu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“Shipper’s load, count and seal”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“said to contain = STC”. </a:t>
            </a:r>
            <a:r>
              <a:rPr lang="en-US" sz="1200" kern="1200" dirty="0" err="1" smtClean="0">
                <a:solidFill>
                  <a:schemeClr val="tx1"/>
                </a:solidFill>
                <a:effectLst/>
                <a:latin typeface="+mn-lt"/>
                <a:ea typeface="+mn-ea"/>
                <a:cs typeface="+mn-cs"/>
              </a:rPr>
              <a:t>Câu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nhằm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nghĩa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container, </a:t>
            </a:r>
            <a:r>
              <a:rPr lang="en-US" sz="1200" kern="1200" dirty="0" err="1" smtClean="0">
                <a:solidFill>
                  <a:schemeClr val="tx1"/>
                </a:solidFill>
                <a:effectLst/>
                <a:latin typeface="+mn-lt"/>
                <a:ea typeface="+mn-ea"/>
                <a:cs typeface="+mn-cs"/>
              </a:rPr>
              <a:t>đếm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seal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do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chịu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xảy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p>
          <a:p>
            <a:r>
              <a:rPr lang="en-US" sz="1200" kern="1200" dirty="0" err="1" smtClean="0">
                <a:solidFill>
                  <a:schemeClr val="tx1"/>
                </a:solidFill>
                <a:effectLst/>
                <a:latin typeface="+mn-lt"/>
                <a:ea typeface="+mn-ea"/>
                <a:cs typeface="+mn-cs"/>
              </a:rPr>
              <a:t>Rất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do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bỏ</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đầy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chịu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tờ</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chứng</a:t>
            </a:r>
            <a:r>
              <a:rPr lang="en-US" sz="1200" kern="1200" dirty="0" smtClean="0">
                <a:solidFill>
                  <a:schemeClr val="tx1"/>
                </a:solidFill>
                <a:effectLst/>
                <a:latin typeface="+mn-lt"/>
                <a:ea typeface="+mn-ea"/>
                <a:cs typeface="+mn-cs"/>
              </a:rPr>
              <a:t> minh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gửi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hỏng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chịu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hỏng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do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chịu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Xem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thêm</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huống</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Measurement and Gross Weight</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Measurement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CBM = cubic </a:t>
            </a:r>
            <a:r>
              <a:rPr lang="en-US" sz="1200" kern="1200" dirty="0" err="1" smtClean="0">
                <a:solidFill>
                  <a:schemeClr val="tx1"/>
                </a:solidFill>
                <a:effectLst/>
                <a:latin typeface="+mn-lt"/>
                <a:ea typeface="+mn-ea"/>
                <a:cs typeface="+mn-cs"/>
              </a:rPr>
              <a:t>metre</a:t>
            </a:r>
            <a:r>
              <a:rPr lang="en-US" sz="1200" kern="1200" dirty="0" smtClean="0">
                <a:solidFill>
                  <a:schemeClr val="tx1"/>
                </a:solidFill>
                <a:effectLst/>
                <a:latin typeface="+mn-lt"/>
                <a:ea typeface="+mn-ea"/>
                <a:cs typeface="+mn-cs"/>
              </a:rPr>
              <a:t> = </a:t>
            </a:r>
            <a:r>
              <a:rPr lang="en-US" sz="1200" kern="1200" dirty="0" err="1" smtClean="0">
                <a:solidFill>
                  <a:schemeClr val="tx1"/>
                </a:solidFill>
                <a:effectLst/>
                <a:latin typeface="+mn-lt"/>
                <a:ea typeface="+mn-ea"/>
                <a:cs typeface="+mn-cs"/>
              </a:rPr>
              <a:t>mét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Gross weight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trọng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Kgs = </a:t>
            </a:r>
            <a:r>
              <a:rPr lang="en-US" sz="1200" kern="1200" dirty="0" err="1" smtClean="0">
                <a:solidFill>
                  <a:schemeClr val="tx1"/>
                </a:solidFill>
                <a:effectLst/>
                <a:latin typeface="+mn-lt"/>
                <a:ea typeface="+mn-ea"/>
                <a:cs typeface="+mn-cs"/>
              </a:rPr>
              <a:t>kí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lô</a:t>
            </a:r>
            <a:r>
              <a:rPr lang="en-US" sz="1200" kern="1200" dirty="0" smtClean="0">
                <a:solidFill>
                  <a:schemeClr val="tx1"/>
                </a:solidFill>
                <a:effectLst/>
                <a:latin typeface="+mn-lt"/>
                <a:ea typeface="+mn-ea"/>
                <a:cs typeface="+mn-cs"/>
              </a:rPr>
              <a:t> gram =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tấn</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Freight Collect/Freight Prepaid</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đầu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bốc</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đầu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dỡ</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E, F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Freight Collect; </a:t>
            </a:r>
            <a:r>
              <a:rPr lang="en-US" sz="1200" kern="1200" dirty="0" err="1" smtClean="0">
                <a:solidFill>
                  <a:schemeClr val="tx1"/>
                </a:solidFill>
                <a:effectLst/>
                <a:latin typeface="+mn-lt"/>
                <a:ea typeface="+mn-ea"/>
                <a:cs typeface="+mn-cs"/>
              </a:rPr>
              <a:t>ngược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C,D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Freight Prepaid. </a:t>
            </a: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sao</a:t>
            </a:r>
            <a:r>
              <a:rPr lang="en-US" sz="1200" kern="1200" dirty="0" smtClean="0">
                <a:solidFill>
                  <a:schemeClr val="tx1"/>
                </a:solidFill>
                <a:effectLst/>
                <a:latin typeface="+mn-lt"/>
                <a:ea typeface="+mn-ea"/>
                <a:cs typeface="+mn-cs"/>
              </a:rPr>
              <a:t>?</a:t>
            </a:r>
          </a:p>
          <a:p>
            <a:r>
              <a:rPr lang="en-US" sz="1200" i="1" u="sng" kern="1200" dirty="0" err="1" smtClean="0">
                <a:solidFill>
                  <a:schemeClr val="tx1"/>
                </a:solidFill>
                <a:effectLst/>
                <a:latin typeface="+mn-lt"/>
                <a:ea typeface="+mn-ea"/>
                <a:cs typeface="+mn-cs"/>
              </a:rPr>
              <a:t>Đứng</a:t>
            </a:r>
            <a:r>
              <a:rPr lang="en-US" sz="1200" i="1" u="sng" kern="1200" dirty="0" smtClean="0">
                <a:solidFill>
                  <a:schemeClr val="tx1"/>
                </a:solidFill>
                <a:effectLst/>
                <a:latin typeface="+mn-lt"/>
                <a:ea typeface="+mn-ea"/>
                <a:cs typeface="+mn-cs"/>
              </a:rPr>
              <a:t> ở </a:t>
            </a:r>
            <a:r>
              <a:rPr lang="en-US" sz="1200" i="1" u="sng" kern="1200" dirty="0" err="1" smtClean="0">
                <a:solidFill>
                  <a:schemeClr val="tx1"/>
                </a:solidFill>
                <a:effectLst/>
                <a:latin typeface="+mn-lt"/>
                <a:ea typeface="+mn-ea"/>
                <a:cs typeface="+mn-cs"/>
              </a:rPr>
              <a:t>góc</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độ</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lợi</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ích</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của</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hãng</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tàu</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hãng</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tàu</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muốn</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tránh</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rủi</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ro</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bị</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nợ</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cước</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không</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đòi</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được</a:t>
            </a:r>
            <a:r>
              <a:rPr lang="en-US" sz="1200" i="1" u="sng" kern="1200" dirty="0" smtClean="0">
                <a:solidFill>
                  <a:schemeClr val="tx1"/>
                </a:solidFill>
                <a:effectLst/>
                <a:latin typeface="+mn-lt"/>
                <a:ea typeface="+mn-ea"/>
                <a:cs typeface="+mn-cs"/>
              </a:rPr>
              <a:t>:</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C, D,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 freight.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muốn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a:t>
            </a:r>
          </a:p>
          <a:p>
            <a:pPr lvl="0"/>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E, F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 freight.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rồi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Tuy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VIP/</a:t>
            </a:r>
            <a:r>
              <a:rPr lang="en-US" sz="1200" kern="1200" dirty="0" err="1" smtClean="0">
                <a:solidFill>
                  <a:schemeClr val="tx1"/>
                </a:solidFill>
                <a:effectLst/>
                <a:latin typeface="+mn-lt"/>
                <a:ea typeface="+mn-ea"/>
                <a:cs typeface="+mn-cs"/>
              </a:rPr>
              <a:t>truyền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sẵn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chậm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Freight Collect.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NK,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C, D),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rõ</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Freight Prepaid.</a:t>
            </a:r>
          </a:p>
          <a:p>
            <a:r>
              <a:rPr lang="en-US" sz="1200" b="1" kern="1200" dirty="0" smtClean="0">
                <a:solidFill>
                  <a:schemeClr val="tx1"/>
                </a:solidFill>
                <a:effectLst/>
                <a:latin typeface="+mn-lt"/>
                <a:ea typeface="+mn-ea"/>
                <a:cs typeface="+mn-cs"/>
              </a:rPr>
              <a:t>Freight payable</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kèm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Freight </a:t>
            </a:r>
            <a:r>
              <a:rPr lang="en-US" sz="1200" kern="1200" dirty="0" err="1" smtClean="0">
                <a:solidFill>
                  <a:schemeClr val="tx1"/>
                </a:solidFill>
                <a:effectLst/>
                <a:latin typeface="+mn-lt"/>
                <a:ea typeface="+mn-ea"/>
                <a:cs typeface="+mn-cs"/>
              </a:rPr>
              <a:t>Preaid</a:t>
            </a:r>
            <a:r>
              <a:rPr lang="en-US" sz="1200" kern="1200" dirty="0" smtClean="0">
                <a:solidFill>
                  <a:schemeClr val="tx1"/>
                </a:solidFill>
                <a:effectLst/>
                <a:latin typeface="+mn-lt"/>
                <a:ea typeface="+mn-ea"/>
                <a:cs typeface="+mn-cs"/>
              </a:rPr>
              <a:t>/Collect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Freight payable.</a:t>
            </a:r>
          </a:p>
          <a:p>
            <a:pPr lvl="0"/>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Prepaid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Collect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nhập</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Place and date of issue: </a:t>
            </a:r>
            <a:r>
              <a:rPr lang="en-US" sz="1200" b="1" kern="1200" dirty="0" err="1" smtClean="0">
                <a:solidFill>
                  <a:schemeClr val="tx1"/>
                </a:solidFill>
                <a:effectLst/>
                <a:latin typeface="+mn-lt"/>
                <a:ea typeface="+mn-ea"/>
                <a:cs typeface="+mn-cs"/>
              </a:rPr>
              <a:t>Nơi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chạy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trễ</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Laden on board date hay Shipped on Board date</a:t>
            </a:r>
            <a:endParaRPr lang="en-US" sz="1200" kern="1200" dirty="0" smtClean="0">
              <a:solidFill>
                <a:schemeClr val="tx1"/>
              </a:solidFill>
              <a:effectLst/>
              <a:latin typeface="+mn-lt"/>
              <a:ea typeface="+mn-ea"/>
              <a:cs typeface="+mn-cs"/>
            </a:endParaRPr>
          </a:p>
          <a:p>
            <a:pPr lvl="0"/>
            <a:r>
              <a:rPr lang="en-US" sz="1200" i="1" kern="1200" dirty="0" smtClean="0">
                <a:solidFill>
                  <a:schemeClr val="tx1"/>
                </a:solidFill>
                <a:effectLst/>
                <a:latin typeface="+mn-lt"/>
                <a:ea typeface="+mn-ea"/>
                <a:cs typeface="+mn-cs"/>
              </a:rPr>
              <a:t>Laden on board date: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chắc</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a:t>
            </a:r>
            <a:r>
              <a:rPr lang="en-US" sz="1200" kern="1200" dirty="0" smtClean="0">
                <a:solidFill>
                  <a:schemeClr val="tx1"/>
                </a:solidFill>
                <a:effectLst/>
                <a:latin typeface="+mn-lt"/>
                <a:ea typeface="+mn-ea"/>
                <a:cs typeface="+mn-cs"/>
              </a:rPr>
              <a:t>.</a:t>
            </a:r>
          </a:p>
          <a:p>
            <a:pPr lvl="0"/>
            <a:r>
              <a:rPr lang="en-US" sz="1200" i="1" kern="1200" dirty="0" smtClean="0">
                <a:solidFill>
                  <a:schemeClr val="tx1"/>
                </a:solidFill>
                <a:effectLst/>
                <a:latin typeface="+mn-lt"/>
                <a:ea typeface="+mn-ea"/>
                <a:cs typeface="+mn-cs"/>
              </a:rPr>
              <a:t>Shipped on board date: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chạy</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rời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khỏi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bốc</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cụm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On </a:t>
            </a:r>
            <a:r>
              <a:rPr lang="en-US" sz="1200" kern="1200" dirty="0" err="1" smtClean="0">
                <a:solidFill>
                  <a:schemeClr val="tx1"/>
                </a:solidFill>
                <a:effectLst/>
                <a:latin typeface="+mn-lt"/>
                <a:ea typeface="+mn-ea"/>
                <a:cs typeface="+mn-cs"/>
              </a:rPr>
              <a:t>borad</a:t>
            </a:r>
            <a:r>
              <a:rPr lang="en-US" sz="1200" kern="1200" dirty="0" smtClean="0">
                <a:solidFill>
                  <a:schemeClr val="tx1"/>
                </a:solidFill>
                <a:effectLst/>
                <a:latin typeface="+mn-lt"/>
                <a:ea typeface="+mn-ea"/>
                <a:cs typeface="+mn-cs"/>
              </a:rPr>
              <a:t> B/L.</a:t>
            </a:r>
          </a:p>
          <a:p>
            <a:r>
              <a:rPr lang="en-US" sz="1200" i="1" u="sng" kern="1200" dirty="0" err="1" smtClean="0">
                <a:solidFill>
                  <a:schemeClr val="tx1"/>
                </a:solidFill>
                <a:effectLst/>
                <a:latin typeface="+mn-lt"/>
                <a:ea typeface="+mn-ea"/>
                <a:cs typeface="+mn-cs"/>
              </a:rPr>
              <a:t>Trong</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thực</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tế</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sẽ</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có</a:t>
            </a:r>
            <a:r>
              <a:rPr lang="en-US" sz="1200" i="1" u="sng" kern="1200" dirty="0" smtClean="0">
                <a:solidFill>
                  <a:schemeClr val="tx1"/>
                </a:solidFill>
                <a:effectLst/>
                <a:latin typeface="+mn-lt"/>
                <a:ea typeface="+mn-ea"/>
                <a:cs typeface="+mn-cs"/>
              </a:rPr>
              <a:t> 02 </a:t>
            </a:r>
            <a:r>
              <a:rPr lang="en-US" sz="1200" i="1" u="sng" kern="1200" dirty="0" err="1" smtClean="0">
                <a:solidFill>
                  <a:schemeClr val="tx1"/>
                </a:solidFill>
                <a:effectLst/>
                <a:latin typeface="+mn-lt"/>
                <a:ea typeface="+mn-ea"/>
                <a:cs typeface="+mn-cs"/>
              </a:rPr>
              <a:t>trường</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hợp</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hãng</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tàu</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sẽ</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ghi</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trên</a:t>
            </a:r>
            <a:r>
              <a:rPr lang="en-US" sz="1200" i="1" u="sng" kern="1200" dirty="0" smtClean="0">
                <a:solidFill>
                  <a:schemeClr val="tx1"/>
                </a:solidFill>
                <a:effectLst/>
                <a:latin typeface="+mn-lt"/>
                <a:ea typeface="+mn-ea"/>
                <a:cs typeface="+mn-cs"/>
              </a:rPr>
              <a:t> B/L </a:t>
            </a:r>
            <a:r>
              <a:rPr lang="en-US" sz="1200" i="1" u="sng" kern="1200" dirty="0" err="1" smtClean="0">
                <a:solidFill>
                  <a:schemeClr val="tx1"/>
                </a:solidFill>
                <a:effectLst/>
                <a:latin typeface="+mn-lt"/>
                <a:ea typeface="+mn-ea"/>
                <a:cs typeface="+mn-cs"/>
              </a:rPr>
              <a:t>như</a:t>
            </a:r>
            <a:r>
              <a:rPr lang="en-US" sz="1200" i="1" u="sng" kern="1200" dirty="0" smtClean="0">
                <a:solidFill>
                  <a:schemeClr val="tx1"/>
                </a:solidFill>
                <a:effectLst/>
                <a:latin typeface="+mn-lt"/>
                <a:ea typeface="+mn-ea"/>
                <a:cs typeface="+mn-cs"/>
              </a:rPr>
              <a:t> </a:t>
            </a:r>
            <a:r>
              <a:rPr lang="en-US" sz="1200" i="1" u="sng" kern="1200" dirty="0" err="1" smtClean="0">
                <a:solidFill>
                  <a:schemeClr val="tx1"/>
                </a:solidFill>
                <a:effectLst/>
                <a:latin typeface="+mn-lt"/>
                <a:ea typeface="+mn-ea"/>
                <a:cs typeface="+mn-cs"/>
              </a:rPr>
              <a:t>sau</a:t>
            </a:r>
            <a:r>
              <a:rPr lang="en-US" sz="1200" i="1" u="sng"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container,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bãi</a:t>
            </a:r>
            <a:r>
              <a:rPr lang="en-US" sz="1200" kern="1200" dirty="0" smtClean="0">
                <a:solidFill>
                  <a:schemeClr val="tx1"/>
                </a:solidFill>
                <a:effectLst/>
                <a:latin typeface="+mn-lt"/>
                <a:ea typeface="+mn-ea"/>
                <a:cs typeface="+mn-cs"/>
              </a:rPr>
              <a:t> CY hay CFS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bãi</a:t>
            </a:r>
            <a:r>
              <a:rPr lang="en-US" sz="1200" kern="1200" dirty="0" smtClean="0">
                <a:solidFill>
                  <a:schemeClr val="tx1"/>
                </a:solidFill>
                <a:effectLst/>
                <a:latin typeface="+mn-lt"/>
                <a:ea typeface="+mn-ea"/>
                <a:cs typeface="+mn-cs"/>
              </a:rPr>
              <a:t> CY </a:t>
            </a:r>
            <a:r>
              <a:rPr lang="en-US" sz="1200" kern="1200" dirty="0" err="1" smtClean="0">
                <a:solidFill>
                  <a:schemeClr val="tx1"/>
                </a:solidFill>
                <a:effectLst/>
                <a:latin typeface="+mn-lt"/>
                <a:ea typeface="+mn-ea"/>
                <a:cs typeface="+mn-cs"/>
              </a:rPr>
              <a:t>đấy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(Received for Shipment B/L) hay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(Received for Carriage or Taken in Charge).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lúc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Laden on board hay Shipped on Board.</a:t>
            </a:r>
          </a:p>
          <a:p>
            <a:pPr lvl="0"/>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(Delivery date = ETD = Estimated time of departure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thoả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Laden on board B/L hay Shipped on board B/L,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muốn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thêm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shipped (or laden) on board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dấu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p>
          <a:p>
            <a:r>
              <a:rPr lang="en-US" sz="1200" i="1" kern="1200" dirty="0" err="1" smtClean="0">
                <a:solidFill>
                  <a:schemeClr val="tx1"/>
                </a:solidFill>
                <a:effectLst/>
                <a:latin typeface="+mn-lt"/>
                <a:ea typeface="+mn-ea"/>
                <a:cs typeface="+mn-cs"/>
              </a:rPr>
              <a:t>Ngày</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phát</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hành</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vận</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đơn</a:t>
            </a:r>
            <a:r>
              <a:rPr lang="en-US" sz="1200" i="1" kern="1200" dirty="0" smtClean="0">
                <a:solidFill>
                  <a:schemeClr val="tx1"/>
                </a:solidFill>
                <a:effectLst/>
                <a:latin typeface="+mn-lt"/>
                <a:ea typeface="+mn-ea"/>
                <a:cs typeface="+mn-cs"/>
              </a:rPr>
              <a:t> + Laden on board date/Shipped on board date</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nay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Issue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Laden on board date/Shipped on board date.</a:t>
            </a:r>
          </a:p>
          <a:p>
            <a:pPr lvl="0"/>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On board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a:t>
            </a:r>
          </a:p>
          <a:p>
            <a:r>
              <a:rPr lang="en-US" sz="1200" b="1" kern="1200" dirty="0" err="1" smtClean="0">
                <a:solidFill>
                  <a:schemeClr val="tx1"/>
                </a:solidFill>
                <a:effectLst/>
                <a:latin typeface="+mn-lt"/>
                <a:ea typeface="+mn-ea"/>
                <a:cs typeface="+mn-cs"/>
              </a:rPr>
              <a:t>Đóng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dấu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tàu</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“As the carrier”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đương</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Thuyền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“As the Master”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đương</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Đại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(FWD)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FWD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“As agent for the carrier”.</a:t>
            </a:r>
          </a:p>
          <a:p>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“On behalf of Mr. </a:t>
            </a:r>
            <a:r>
              <a:rPr lang="en-US" sz="1200" kern="1200" dirty="0" err="1" smtClean="0">
                <a:solidFill>
                  <a:schemeClr val="tx1"/>
                </a:solidFill>
                <a:effectLst/>
                <a:latin typeface="+mn-lt"/>
                <a:ea typeface="+mn-ea"/>
                <a:cs typeface="+mn-cs"/>
              </a:rPr>
              <a:t>Jonh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Herry</a:t>
            </a:r>
            <a:r>
              <a:rPr lang="en-US" sz="1200" kern="1200" dirty="0" smtClean="0">
                <a:solidFill>
                  <a:schemeClr val="tx1"/>
                </a:solidFill>
                <a:effectLst/>
                <a:latin typeface="+mn-lt"/>
                <a:ea typeface="+mn-ea"/>
                <a:cs typeface="+mn-cs"/>
              </a:rPr>
              <a:t>, as the master”.</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14</a:t>
            </a:fld>
            <a:endParaRPr lang="en-US"/>
          </a:p>
        </p:txBody>
      </p:sp>
    </p:spTree>
    <p:extLst>
      <p:ext uri="{BB962C8B-B14F-4D97-AF65-F5344CB8AC3E}">
        <p14:creationId xmlns:p14="http://schemas.microsoft.com/office/powerpoint/2010/main" val="3895817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prstClr val="black"/>
                </a:solidFill>
                <a:latin typeface="+mn-lt"/>
              </a:rPr>
              <a:t>Thông</a:t>
            </a:r>
            <a:r>
              <a:rPr lang="en-US" sz="1200" b="1" dirty="0" smtClean="0">
                <a:solidFill>
                  <a:prstClr val="black"/>
                </a:solidFill>
                <a:latin typeface="+mn-lt"/>
              </a:rPr>
              <a:t> </a:t>
            </a:r>
            <a:r>
              <a:rPr lang="en-US" sz="1200" b="1" dirty="0" err="1" smtClean="0">
                <a:solidFill>
                  <a:prstClr val="black"/>
                </a:solidFill>
                <a:latin typeface="+mn-lt"/>
              </a:rPr>
              <a:t>thường</a:t>
            </a:r>
            <a:r>
              <a:rPr lang="en-US" sz="1200" b="1" dirty="0" smtClean="0">
                <a:solidFill>
                  <a:prstClr val="black"/>
                </a:solidFill>
                <a:latin typeface="+mn-lt"/>
              </a:rPr>
              <a:t>, shipper/</a:t>
            </a:r>
            <a:r>
              <a:rPr lang="en-US" sz="1200" b="1" dirty="0" err="1" smtClean="0">
                <a:solidFill>
                  <a:prstClr val="black"/>
                </a:solidFill>
                <a:latin typeface="+mn-lt"/>
              </a:rPr>
              <a:t>người</a:t>
            </a:r>
            <a:r>
              <a:rPr lang="en-US" sz="1200" b="1" dirty="0" smtClean="0">
                <a:solidFill>
                  <a:prstClr val="black"/>
                </a:solidFill>
                <a:latin typeface="+mn-lt"/>
              </a:rPr>
              <a:t> XK </a:t>
            </a:r>
            <a:r>
              <a:rPr lang="en-US" sz="1200" b="1" dirty="0" err="1" smtClean="0">
                <a:solidFill>
                  <a:prstClr val="black"/>
                </a:solidFill>
                <a:latin typeface="+mn-lt"/>
              </a:rPr>
              <a:t>nên</a:t>
            </a:r>
            <a:r>
              <a:rPr lang="en-US" sz="1200" b="1" dirty="0" smtClean="0">
                <a:solidFill>
                  <a:prstClr val="black"/>
                </a:solidFill>
                <a:latin typeface="+mn-lt"/>
              </a:rPr>
              <a:t> </a:t>
            </a:r>
            <a:r>
              <a:rPr lang="en-US" sz="1200" b="1" dirty="0" err="1" smtClean="0">
                <a:solidFill>
                  <a:prstClr val="black"/>
                </a:solidFill>
                <a:latin typeface="+mn-lt"/>
              </a:rPr>
              <a:t>cho</a:t>
            </a:r>
            <a:r>
              <a:rPr lang="en-US" sz="1200" b="1" dirty="0" smtClean="0">
                <a:solidFill>
                  <a:prstClr val="black"/>
                </a:solidFill>
                <a:latin typeface="+mn-lt"/>
              </a:rPr>
              <a:t> </a:t>
            </a:r>
            <a:r>
              <a:rPr lang="en-US" sz="1200" b="1" dirty="0" err="1" smtClean="0">
                <a:solidFill>
                  <a:prstClr val="black"/>
                </a:solidFill>
                <a:latin typeface="+mn-lt"/>
              </a:rPr>
              <a:t>số</a:t>
            </a:r>
            <a:r>
              <a:rPr lang="en-US" sz="1200" b="1" dirty="0" smtClean="0">
                <a:solidFill>
                  <a:prstClr val="black"/>
                </a:solidFill>
                <a:latin typeface="+mn-lt"/>
              </a:rPr>
              <a:t> fax </a:t>
            </a:r>
            <a:r>
              <a:rPr lang="en-US" sz="1200" b="1" dirty="0" err="1" smtClean="0">
                <a:solidFill>
                  <a:prstClr val="black"/>
                </a:solidFill>
                <a:latin typeface="+mn-lt"/>
              </a:rPr>
              <a:t>và</a:t>
            </a:r>
            <a:r>
              <a:rPr lang="en-US" sz="1200" b="1" dirty="0" smtClean="0">
                <a:solidFill>
                  <a:prstClr val="black"/>
                </a:solidFill>
                <a:latin typeface="+mn-lt"/>
              </a:rPr>
              <a:t> </a:t>
            </a:r>
            <a:r>
              <a:rPr lang="en-US" sz="1200" b="1" dirty="0" err="1" smtClean="0">
                <a:solidFill>
                  <a:prstClr val="black"/>
                </a:solidFill>
                <a:latin typeface="+mn-lt"/>
              </a:rPr>
              <a:t>giấu</a:t>
            </a:r>
            <a:r>
              <a:rPr lang="en-US" sz="1200" b="1" dirty="0" smtClean="0">
                <a:solidFill>
                  <a:prstClr val="black"/>
                </a:solidFill>
                <a:latin typeface="+mn-lt"/>
              </a:rPr>
              <a:t> </a:t>
            </a:r>
            <a:r>
              <a:rPr lang="en-US" sz="1200" b="1" dirty="0" err="1" smtClean="0">
                <a:solidFill>
                  <a:prstClr val="black"/>
                </a:solidFill>
                <a:latin typeface="+mn-lt"/>
              </a:rPr>
              <a:t>số</a:t>
            </a:r>
            <a:r>
              <a:rPr lang="en-US" sz="1200" b="1" dirty="0" smtClean="0">
                <a:solidFill>
                  <a:prstClr val="black"/>
                </a:solidFill>
                <a:latin typeface="+mn-lt"/>
              </a:rPr>
              <a:t> </a:t>
            </a:r>
            <a:r>
              <a:rPr lang="en-US" sz="1200" b="1" dirty="0" err="1" smtClean="0">
                <a:solidFill>
                  <a:prstClr val="black"/>
                </a:solidFill>
                <a:latin typeface="+mn-lt"/>
              </a:rPr>
              <a:t>điện</a:t>
            </a:r>
            <a:r>
              <a:rPr lang="en-US" sz="1200" b="1" dirty="0" smtClean="0">
                <a:solidFill>
                  <a:prstClr val="black"/>
                </a:solidFill>
                <a:latin typeface="+mn-lt"/>
              </a:rPr>
              <a:t> </a:t>
            </a:r>
            <a:r>
              <a:rPr lang="en-US" sz="1200" b="1" dirty="0" err="1" smtClean="0">
                <a:solidFill>
                  <a:prstClr val="black"/>
                </a:solidFill>
                <a:latin typeface="+mn-lt"/>
              </a:rPr>
              <a:t>thoại</a:t>
            </a:r>
            <a:r>
              <a:rPr lang="en-US" sz="1200" b="1" dirty="0" smtClean="0">
                <a:solidFill>
                  <a:prstClr val="black"/>
                </a:solidFill>
                <a:latin typeface="+mn-lt"/>
              </a:rPr>
              <a:t> </a:t>
            </a:r>
            <a:r>
              <a:rPr lang="en-US" sz="1200" b="1" dirty="0" err="1" smtClean="0">
                <a:solidFill>
                  <a:prstClr val="black"/>
                </a:solidFill>
                <a:latin typeface="+mn-lt"/>
              </a:rPr>
              <a:t>của</a:t>
            </a:r>
            <a:r>
              <a:rPr lang="en-US" sz="1200" b="1" dirty="0" smtClean="0">
                <a:solidFill>
                  <a:prstClr val="black"/>
                </a:solidFill>
                <a:latin typeface="+mn-lt"/>
              </a:rPr>
              <a:t> consignee TRONG HÌNH</a:t>
            </a:r>
            <a:r>
              <a:rPr lang="en-US" sz="1200" b="1" baseline="0" dirty="0" smtClean="0">
                <a:solidFill>
                  <a:prstClr val="black"/>
                </a:solidFill>
                <a:latin typeface="+mn-lt"/>
              </a:rPr>
              <a:t> THỨC MUA BÁN TRUNG GIAN </a:t>
            </a:r>
            <a:r>
              <a:rPr lang="en-US" sz="1200" dirty="0" err="1" smtClean="0">
                <a:solidFill>
                  <a:prstClr val="black"/>
                </a:solidFill>
                <a:latin typeface="+mn-lt"/>
              </a:rPr>
              <a:t>đi</a:t>
            </a:r>
            <a:r>
              <a:rPr lang="en-US" sz="1200" dirty="0" smtClean="0">
                <a:solidFill>
                  <a:prstClr val="black"/>
                </a:solidFill>
                <a:latin typeface="+mn-lt"/>
              </a:rPr>
              <a:t> </a:t>
            </a:r>
            <a:r>
              <a:rPr lang="en-US" sz="1200" dirty="0" err="1" smtClean="0">
                <a:solidFill>
                  <a:prstClr val="black"/>
                </a:solidFill>
                <a:latin typeface="+mn-lt"/>
              </a:rPr>
              <a:t>để</a:t>
            </a:r>
            <a:r>
              <a:rPr lang="en-US" sz="1200" dirty="0" smtClean="0">
                <a:solidFill>
                  <a:prstClr val="black"/>
                </a:solidFill>
                <a:latin typeface="+mn-lt"/>
              </a:rPr>
              <a:t> </a:t>
            </a:r>
            <a:r>
              <a:rPr lang="en-US" sz="1200" dirty="0" err="1" smtClean="0">
                <a:solidFill>
                  <a:prstClr val="black"/>
                </a:solidFill>
                <a:latin typeface="+mn-lt"/>
              </a:rPr>
              <a:t>tránh</a:t>
            </a:r>
            <a:r>
              <a:rPr lang="en-US" sz="1200" dirty="0" smtClean="0">
                <a:solidFill>
                  <a:prstClr val="black"/>
                </a:solidFill>
                <a:latin typeface="+mn-lt"/>
              </a:rPr>
              <a:t> </a:t>
            </a:r>
            <a:r>
              <a:rPr lang="en-US" sz="1200" dirty="0" err="1" smtClean="0">
                <a:solidFill>
                  <a:prstClr val="black"/>
                </a:solidFill>
                <a:latin typeface="+mn-lt"/>
              </a:rPr>
              <a:t>để</a:t>
            </a:r>
            <a:r>
              <a:rPr lang="en-US" sz="1200" dirty="0" smtClean="0">
                <a:solidFill>
                  <a:prstClr val="black"/>
                </a:solidFill>
                <a:latin typeface="+mn-lt"/>
              </a:rPr>
              <a:t> </a:t>
            </a:r>
            <a:r>
              <a:rPr lang="en-US" sz="1200" dirty="0" err="1" smtClean="0">
                <a:solidFill>
                  <a:prstClr val="black"/>
                </a:solidFill>
                <a:latin typeface="+mn-lt"/>
              </a:rPr>
              <a:t>lộ</a:t>
            </a:r>
            <a:r>
              <a:rPr lang="en-US" sz="1200" dirty="0" smtClean="0">
                <a:solidFill>
                  <a:prstClr val="black"/>
                </a:solidFill>
                <a:latin typeface="+mn-lt"/>
              </a:rPr>
              <a:t> </a:t>
            </a:r>
            <a:r>
              <a:rPr lang="en-US" sz="1200" dirty="0" err="1" smtClean="0">
                <a:solidFill>
                  <a:prstClr val="black"/>
                </a:solidFill>
                <a:latin typeface="+mn-lt"/>
              </a:rPr>
              <a:t>thông</a:t>
            </a:r>
            <a:r>
              <a:rPr lang="en-US" sz="1200" dirty="0" smtClean="0">
                <a:solidFill>
                  <a:prstClr val="black"/>
                </a:solidFill>
                <a:latin typeface="+mn-lt"/>
              </a:rPr>
              <a:t> tin </a:t>
            </a:r>
            <a:r>
              <a:rPr lang="en-US" sz="1200" dirty="0" err="1" smtClean="0">
                <a:solidFill>
                  <a:prstClr val="black"/>
                </a:solidFill>
                <a:latin typeface="+mn-lt"/>
              </a:rPr>
              <a:t>khách</a:t>
            </a:r>
            <a:r>
              <a:rPr lang="en-US" sz="1200" dirty="0" smtClean="0">
                <a:solidFill>
                  <a:prstClr val="black"/>
                </a:solidFill>
                <a:latin typeface="+mn-lt"/>
              </a:rPr>
              <a:t> </a:t>
            </a:r>
            <a:r>
              <a:rPr lang="en-US" sz="1200" dirty="0" err="1" smtClean="0">
                <a:solidFill>
                  <a:prstClr val="black"/>
                </a:solidFill>
                <a:latin typeface="+mn-lt"/>
              </a:rPr>
              <a:t>hàng</a:t>
            </a:r>
            <a:r>
              <a:rPr lang="en-US" sz="1200" dirty="0" smtClean="0">
                <a:solidFill>
                  <a:prstClr val="black"/>
                </a:solidFill>
                <a:latin typeface="+mn-lt"/>
              </a:rPr>
              <a:t>. </a:t>
            </a:r>
            <a:r>
              <a:rPr lang="en-US" sz="1200" dirty="0" err="1" smtClean="0">
                <a:solidFill>
                  <a:prstClr val="black"/>
                </a:solidFill>
                <a:latin typeface="+mn-lt"/>
              </a:rPr>
              <a:t>Hàng</a:t>
            </a:r>
            <a:r>
              <a:rPr lang="en-US" sz="1200" dirty="0" smtClean="0">
                <a:solidFill>
                  <a:prstClr val="black"/>
                </a:solidFill>
                <a:latin typeface="+mn-lt"/>
              </a:rPr>
              <a:t> </a:t>
            </a:r>
            <a:r>
              <a:rPr lang="en-US" sz="1200" dirty="0" err="1" smtClean="0">
                <a:solidFill>
                  <a:prstClr val="black"/>
                </a:solidFill>
                <a:latin typeface="+mn-lt"/>
              </a:rPr>
              <a:t>đến</a:t>
            </a:r>
            <a:r>
              <a:rPr lang="en-US" sz="1200" dirty="0" smtClean="0">
                <a:solidFill>
                  <a:prstClr val="black"/>
                </a:solidFill>
                <a:latin typeface="+mn-lt"/>
              </a:rPr>
              <a:t> </a:t>
            </a:r>
            <a:r>
              <a:rPr lang="en-US" sz="1200" dirty="0" err="1" smtClean="0">
                <a:solidFill>
                  <a:prstClr val="black"/>
                </a:solidFill>
                <a:latin typeface="+mn-lt"/>
              </a:rPr>
              <a:t>thì</a:t>
            </a:r>
            <a:r>
              <a:rPr lang="en-US" sz="1200" dirty="0" smtClean="0">
                <a:solidFill>
                  <a:prstClr val="black"/>
                </a:solidFill>
                <a:latin typeface="+mn-lt"/>
              </a:rPr>
              <a:t> </a:t>
            </a:r>
            <a:r>
              <a:rPr lang="en-US" sz="1200" dirty="0" err="1" smtClean="0">
                <a:solidFill>
                  <a:prstClr val="black"/>
                </a:solidFill>
                <a:latin typeface="+mn-lt"/>
              </a:rPr>
              <a:t>hãng</a:t>
            </a:r>
            <a:r>
              <a:rPr lang="en-US" sz="1200" dirty="0" smtClean="0">
                <a:solidFill>
                  <a:prstClr val="black"/>
                </a:solidFill>
                <a:latin typeface="+mn-lt"/>
              </a:rPr>
              <a:t> </a:t>
            </a:r>
            <a:r>
              <a:rPr lang="en-US" sz="1200" dirty="0" err="1" smtClean="0">
                <a:solidFill>
                  <a:prstClr val="black"/>
                </a:solidFill>
                <a:latin typeface="+mn-lt"/>
              </a:rPr>
              <a:t>tàu</a:t>
            </a:r>
            <a:r>
              <a:rPr lang="en-US" sz="1200" dirty="0" smtClean="0">
                <a:solidFill>
                  <a:prstClr val="black"/>
                </a:solidFill>
                <a:latin typeface="+mn-lt"/>
              </a:rPr>
              <a:t> </a:t>
            </a:r>
            <a:r>
              <a:rPr lang="en-US" sz="1200" dirty="0" err="1" smtClean="0">
                <a:solidFill>
                  <a:prstClr val="black"/>
                </a:solidFill>
                <a:latin typeface="+mn-lt"/>
              </a:rPr>
              <a:t>có</a:t>
            </a:r>
            <a:r>
              <a:rPr lang="en-US" sz="1200" dirty="0" smtClean="0">
                <a:solidFill>
                  <a:prstClr val="black"/>
                </a:solidFill>
                <a:latin typeface="+mn-lt"/>
              </a:rPr>
              <a:t> </a:t>
            </a:r>
            <a:r>
              <a:rPr lang="en-US" sz="1200" dirty="0" err="1" smtClean="0">
                <a:solidFill>
                  <a:prstClr val="black"/>
                </a:solidFill>
                <a:latin typeface="+mn-lt"/>
              </a:rPr>
              <a:t>thể</a:t>
            </a:r>
            <a:r>
              <a:rPr lang="en-US" sz="1200" dirty="0" smtClean="0">
                <a:solidFill>
                  <a:prstClr val="black"/>
                </a:solidFill>
                <a:latin typeface="+mn-lt"/>
              </a:rPr>
              <a:t> </a:t>
            </a:r>
            <a:r>
              <a:rPr lang="en-US" sz="1200" dirty="0" err="1" smtClean="0">
                <a:solidFill>
                  <a:prstClr val="black"/>
                </a:solidFill>
                <a:latin typeface="+mn-lt"/>
              </a:rPr>
              <a:t>báo</a:t>
            </a:r>
            <a:r>
              <a:rPr lang="en-US" sz="1200" dirty="0" smtClean="0">
                <a:solidFill>
                  <a:prstClr val="black"/>
                </a:solidFill>
                <a:latin typeface="+mn-lt"/>
              </a:rPr>
              <a:t> </a:t>
            </a:r>
            <a:r>
              <a:rPr lang="en-US" sz="1200" dirty="0" err="1" smtClean="0">
                <a:solidFill>
                  <a:prstClr val="black"/>
                </a:solidFill>
                <a:latin typeface="+mn-lt"/>
              </a:rPr>
              <a:t>cho</a:t>
            </a:r>
            <a:r>
              <a:rPr lang="en-US" sz="1200" dirty="0" smtClean="0">
                <a:solidFill>
                  <a:prstClr val="black"/>
                </a:solidFill>
                <a:latin typeface="+mn-lt"/>
              </a:rPr>
              <a:t> </a:t>
            </a:r>
            <a:r>
              <a:rPr lang="en-US" sz="1200" dirty="0" err="1" smtClean="0">
                <a:solidFill>
                  <a:prstClr val="black"/>
                </a:solidFill>
                <a:latin typeface="+mn-lt"/>
              </a:rPr>
              <a:t>người</a:t>
            </a:r>
            <a:r>
              <a:rPr lang="en-US" sz="1200" dirty="0" smtClean="0">
                <a:solidFill>
                  <a:prstClr val="black"/>
                </a:solidFill>
                <a:latin typeface="+mn-lt"/>
              </a:rPr>
              <a:t> </a:t>
            </a:r>
            <a:r>
              <a:rPr lang="en-US" sz="1200" dirty="0" err="1" smtClean="0">
                <a:solidFill>
                  <a:prstClr val="black"/>
                </a:solidFill>
                <a:latin typeface="+mn-lt"/>
              </a:rPr>
              <a:t>mua</a:t>
            </a:r>
            <a:r>
              <a:rPr lang="en-US" sz="1200" dirty="0" smtClean="0">
                <a:solidFill>
                  <a:prstClr val="black"/>
                </a:solidFill>
                <a:latin typeface="+mn-lt"/>
              </a:rPr>
              <a:t> </a:t>
            </a:r>
            <a:r>
              <a:rPr lang="en-US" sz="1200" dirty="0" err="1" smtClean="0">
                <a:solidFill>
                  <a:prstClr val="black"/>
                </a:solidFill>
                <a:latin typeface="+mn-lt"/>
              </a:rPr>
              <a:t>bằng</a:t>
            </a:r>
            <a:r>
              <a:rPr lang="en-US" sz="1200" dirty="0" smtClean="0">
                <a:solidFill>
                  <a:prstClr val="black"/>
                </a:solidFill>
                <a:latin typeface="+mn-lt"/>
              </a:rPr>
              <a:t> </a:t>
            </a:r>
            <a:r>
              <a:rPr lang="en-US" sz="1200" dirty="0" err="1" smtClean="0">
                <a:solidFill>
                  <a:prstClr val="black"/>
                </a:solidFill>
                <a:latin typeface="+mn-lt"/>
              </a:rPr>
              <a:t>cách</a:t>
            </a:r>
            <a:r>
              <a:rPr lang="en-US" sz="1200" dirty="0" smtClean="0">
                <a:solidFill>
                  <a:prstClr val="black"/>
                </a:solidFill>
                <a:latin typeface="+mn-lt"/>
              </a:rPr>
              <a:t> Fax </a:t>
            </a:r>
            <a:r>
              <a:rPr lang="en-US" sz="1200" dirty="0" err="1" smtClean="0">
                <a:solidFill>
                  <a:prstClr val="black"/>
                </a:solidFill>
                <a:latin typeface="+mn-lt"/>
              </a:rPr>
              <a:t>hoặc</a:t>
            </a:r>
            <a:r>
              <a:rPr lang="en-US" sz="1200" dirty="0" smtClean="0">
                <a:solidFill>
                  <a:prstClr val="black"/>
                </a:solidFill>
                <a:latin typeface="+mn-lt"/>
              </a:rPr>
              <a:t> email </a:t>
            </a:r>
            <a:r>
              <a:rPr lang="en-US" sz="1200" dirty="0" err="1" smtClean="0">
                <a:solidFill>
                  <a:prstClr val="black"/>
                </a:solidFill>
                <a:latin typeface="+mn-lt"/>
              </a:rPr>
              <a:t>Thông</a:t>
            </a:r>
            <a:r>
              <a:rPr lang="en-US" sz="1200" dirty="0" smtClean="0">
                <a:solidFill>
                  <a:prstClr val="black"/>
                </a:solidFill>
                <a:latin typeface="+mn-lt"/>
              </a:rPr>
              <a:t> </a:t>
            </a:r>
            <a:r>
              <a:rPr lang="en-US" sz="1200" dirty="0" err="1" smtClean="0">
                <a:solidFill>
                  <a:prstClr val="black"/>
                </a:solidFill>
                <a:latin typeface="+mn-lt"/>
              </a:rPr>
              <a:t>báo</a:t>
            </a:r>
            <a:r>
              <a:rPr lang="en-US" sz="1200" dirty="0" smtClean="0">
                <a:solidFill>
                  <a:prstClr val="black"/>
                </a:solidFill>
                <a:latin typeface="+mn-lt"/>
              </a:rPr>
              <a:t> </a:t>
            </a:r>
            <a:r>
              <a:rPr lang="en-US" sz="1200" dirty="0" err="1" smtClean="0">
                <a:solidFill>
                  <a:prstClr val="black"/>
                </a:solidFill>
                <a:latin typeface="+mn-lt"/>
              </a:rPr>
              <a:t>hàng</a:t>
            </a:r>
            <a:r>
              <a:rPr lang="en-US" sz="1200" dirty="0" smtClean="0">
                <a:solidFill>
                  <a:prstClr val="black"/>
                </a:solidFill>
                <a:latin typeface="+mn-lt"/>
              </a:rPr>
              <a:t> </a:t>
            </a:r>
            <a:r>
              <a:rPr lang="en-US" sz="1200" dirty="0" err="1" smtClean="0">
                <a:solidFill>
                  <a:prstClr val="black"/>
                </a:solidFill>
                <a:latin typeface="+mn-lt"/>
              </a:rPr>
              <a:t>đến</a:t>
            </a:r>
            <a:r>
              <a:rPr lang="en-US" sz="1200" dirty="0" smtClean="0">
                <a:solidFill>
                  <a:prstClr val="black"/>
                </a:solidFill>
                <a:latin typeface="+mn-lt"/>
              </a:rPr>
              <a:t>.</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15</a:t>
            </a:fld>
            <a:endParaRPr lang="en-US"/>
          </a:p>
        </p:txBody>
      </p:sp>
    </p:spTree>
    <p:extLst>
      <p:ext uri="{BB962C8B-B14F-4D97-AF65-F5344CB8AC3E}">
        <p14:creationId xmlns:p14="http://schemas.microsoft.com/office/powerpoint/2010/main" val="677946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r>
              <a:rPr lang="en-US" sz="1200" b="1" dirty="0" smtClean="0">
                <a:solidFill>
                  <a:prstClr val="black"/>
                </a:solidFill>
                <a:latin typeface="Times New Roman" panose="02020603050405020304" pitchFamily="18" charset="0"/>
                <a:ea typeface="Times New Roman" panose="02020603050405020304" pitchFamily="18" charset="0"/>
              </a:rPr>
              <a:t>Pre-carriage</a:t>
            </a:r>
            <a:endParaRPr lang="en-US" sz="1200" dirty="0" smtClean="0">
              <a:solidFill>
                <a:prstClr val="black"/>
              </a:solidFill>
              <a:latin typeface="Times New Roman" panose="02020603050405020304" pitchFamily="18" charset="0"/>
              <a:ea typeface="Calibri" panose="020F0502020204030204" pitchFamily="34" charset="0"/>
            </a:endParaRPr>
          </a:p>
          <a:p>
            <a:pPr marL="342900" lvl="0" indent="-342900" algn="just">
              <a:buFont typeface="Arial" panose="020B0604020202020204" pitchFamily="34" charset="0"/>
              <a:buChar char="•"/>
            </a:pPr>
            <a:r>
              <a:rPr lang="en-US" sz="1200" b="1" dirty="0" err="1" smtClean="0">
                <a:solidFill>
                  <a:prstClr val="black"/>
                </a:solidFill>
                <a:latin typeface="Times New Roman" panose="02020603050405020304" pitchFamily="18" charset="0"/>
                <a:ea typeface="Times New Roman" panose="02020603050405020304" pitchFamily="18" charset="0"/>
              </a:rPr>
              <a:t>Mục</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này</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sẽ</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ghi</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tên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và</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số</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hiệu</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của</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phương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tiện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vận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chuyển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đó</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dirty="0" smtClean="0">
                <a:solidFill>
                  <a:prstClr val="black"/>
                </a:solidFill>
                <a:latin typeface="Times New Roman" panose="02020603050405020304" pitchFamily="18" charset="0"/>
                <a:ea typeface="Times New Roman" panose="02020603050405020304" pitchFamily="18" charset="0"/>
              </a:rPr>
              <a:t>(</a:t>
            </a:r>
            <a:r>
              <a:rPr lang="en-US" sz="1200" dirty="0" err="1" smtClean="0">
                <a:solidFill>
                  <a:prstClr val="black"/>
                </a:solidFill>
                <a:latin typeface="Times New Roman" panose="02020603050405020304" pitchFamily="18" charset="0"/>
                <a:ea typeface="Times New Roman" panose="02020603050405020304" pitchFamily="18" charset="0"/>
              </a:rPr>
              <a:t>thường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tiện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đường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bộ</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nếu</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đa</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thức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sẽ</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thông</a:t>
            </a:r>
            <a:r>
              <a:rPr lang="en-US" sz="1200" dirty="0" smtClean="0">
                <a:solidFill>
                  <a:prstClr val="black"/>
                </a:solidFill>
                <a:latin typeface="Times New Roman" panose="02020603050405020304" pitchFamily="18" charset="0"/>
                <a:ea typeface="Times New Roman" panose="02020603050405020304" pitchFamily="18" charset="0"/>
              </a:rPr>
              <a:t> tin </a:t>
            </a:r>
            <a:r>
              <a:rPr lang="en-US" sz="1200" dirty="0" err="1" smtClean="0">
                <a:solidFill>
                  <a:prstClr val="black"/>
                </a:solidFill>
                <a:latin typeface="Times New Roman" panose="02020603050405020304" pitchFamily="18" charset="0"/>
                <a:ea typeface="Times New Roman" panose="02020603050405020304" pitchFamily="18" charset="0"/>
              </a:rPr>
              <a:t>của</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phương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thức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tải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cuối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cùng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trước</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khi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chuyển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giao</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lên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tàu</a:t>
            </a:r>
            <a:r>
              <a:rPr lang="en-US" sz="1200" dirty="0" smtClean="0">
                <a:solidFill>
                  <a:prstClr val="black"/>
                </a:solidFill>
                <a:latin typeface="Times New Roman" panose="02020603050405020304" pitchFamily="18" charset="0"/>
                <a:ea typeface="Times New Roman" panose="02020603050405020304" pitchFamily="18" charset="0"/>
              </a:rPr>
              <a:t>).</a:t>
            </a:r>
          </a:p>
          <a:p>
            <a:r>
              <a:rPr lang="vi-VN" b="1" dirty="0" smtClean="0"/>
              <a:t>Carriage by</a:t>
            </a:r>
            <a:r>
              <a:rPr lang="vi-VN" dirty="0" smtClean="0"/>
              <a:t>: là tên tàu feeder vận chuyển hàng từ cảng xếp đến cảnh dở cuối cùng</a:t>
            </a:r>
            <a:endParaRPr lang="en-US" dirty="0" smtClean="0"/>
          </a:p>
          <a:p>
            <a:r>
              <a:rPr lang="vi-VN" b="1" dirty="0" smtClean="0"/>
              <a:t>Place of receipt : </a:t>
            </a:r>
            <a:r>
              <a:rPr lang="vi-VN" dirty="0" smtClean="0"/>
              <a:t>là nơi nhận hàng hàng hay còn gọi là cảng xếp hàng</a:t>
            </a:r>
            <a:endParaRPr lang="en-US" dirty="0" smtClean="0"/>
          </a:p>
          <a:p>
            <a:r>
              <a:rPr lang="vi-VN" b="1" dirty="0" smtClean="0"/>
              <a:t>Ocean vessel </a:t>
            </a:r>
            <a:r>
              <a:rPr lang="vi-VN" dirty="0" smtClean="0"/>
              <a:t>là tên tàu biển hay còn gọi là tàu mẹ tàu trung chuyển nơi nhận công ty nơ từ Tàu feeder thông thường tàu trung chuyển đến cảng trung chuyển sợ không chắc chắn Nên sẽ được để trống</a:t>
            </a:r>
            <a:endParaRPr lang="en-US" dirty="0" smtClean="0"/>
          </a:p>
          <a:p>
            <a:r>
              <a:rPr lang="vi-VN" b="1" dirty="0" smtClean="0"/>
              <a:t>Port of discharging </a:t>
            </a:r>
            <a:r>
              <a:rPr lang="vi-VN" dirty="0" smtClean="0"/>
              <a:t>Là Cảng dỡ hạn cuối cùngVì vận đơn được ký phát ngay khi container được xếp lên tàu tại  cảng xếp đầu tiên còn tàu chung chuyển chỉ là tàu dự kiến có thể không chắc chắn một con tàu cụ thể trước khi đến cảng trung chuyển</a:t>
            </a:r>
            <a:endParaRPr lang="en-US" dirty="0" smtClean="0"/>
          </a:p>
          <a:p>
            <a:r>
              <a:rPr lang="vi-VN" b="1" dirty="0" smtClean="0"/>
              <a:t>Place of delivery </a:t>
            </a:r>
            <a:r>
              <a:rPr lang="vi-VN" dirty="0" smtClean="0"/>
              <a:t>Nếu lãnh đạo có Tiếp tục vận chuyển nội địa để giao cho người nhập khẩu tại nước nhập khẩu thì đây là nơi nhận hàng từ Cảng đi vào nội địa ra ở nước nhập khẩu khẩu thường là kho hàng</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17</a:t>
            </a:fld>
            <a:endParaRPr lang="en-US"/>
          </a:p>
        </p:txBody>
      </p:sp>
    </p:spTree>
    <p:extLst>
      <p:ext uri="{BB962C8B-B14F-4D97-AF65-F5344CB8AC3E}">
        <p14:creationId xmlns:p14="http://schemas.microsoft.com/office/powerpoint/2010/main" val="2789465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altLang="en-US" dirty="0" err="1" smtClean="0"/>
              <a:t>Đóng</a:t>
            </a:r>
            <a:r>
              <a:rPr lang="en-US" altLang="en-US" dirty="0" smtClean="0"/>
              <a:t> </a:t>
            </a:r>
            <a:r>
              <a:rPr lang="en-US" altLang="en-US" dirty="0" err="1" smtClean="0"/>
              <a:t>gói</a:t>
            </a:r>
            <a:r>
              <a:rPr lang="en-US" altLang="en-US" dirty="0" smtClean="0"/>
              <a:t> </a:t>
            </a:r>
            <a:r>
              <a:rPr lang="en-US" altLang="en-US" dirty="0" err="1" smtClean="0"/>
              <a:t>cà</a:t>
            </a:r>
            <a:r>
              <a:rPr lang="en-US" altLang="en-US" dirty="0" smtClean="0"/>
              <a:t> </a:t>
            </a:r>
            <a:r>
              <a:rPr lang="en-US" altLang="en-US" dirty="0" err="1" smtClean="0"/>
              <a:t>phê:Packing</a:t>
            </a:r>
            <a:r>
              <a:rPr lang="en-US" altLang="en-US" dirty="0" smtClean="0"/>
              <a:t>: in about 60 kg Net/ 60,7 </a:t>
            </a:r>
            <a:r>
              <a:rPr lang="en-US" altLang="en-US" dirty="0" err="1" smtClean="0"/>
              <a:t>kgs</a:t>
            </a:r>
            <a:r>
              <a:rPr lang="en-US" altLang="en-US" dirty="0" smtClean="0"/>
              <a:t> gross</a:t>
            </a:r>
            <a:r>
              <a:rPr lang="en-US" altLang="en-US" baseline="0" dirty="0" smtClean="0"/>
              <a:t> </a:t>
            </a:r>
            <a:r>
              <a:rPr lang="en-US" altLang="en-US" sz="1200" b="1" baseline="0" dirty="0" smtClean="0">
                <a:latin typeface="Times New Roman" panose="02020603050405020304" pitchFamily="18" charset="0"/>
              </a:rPr>
              <a:t>h</a:t>
            </a:r>
            <a:r>
              <a:rPr lang="en-US" sz="1200" b="1" dirty="0" smtClean="0">
                <a:latin typeface="Times New Roman" panose="02020603050405020304" pitchFamily="18" charset="0"/>
                <a:ea typeface="Times New Roman" panose="02020603050405020304" pitchFamily="18" charset="0"/>
              </a:rPr>
              <a:t>ay </a:t>
            </a:r>
            <a:r>
              <a:rPr lang="en-US" sz="1200" b="0" dirty="0" err="1" smtClean="0">
                <a:latin typeface="Times New Roman" panose="02020603050405020304" pitchFamily="18" charset="0"/>
                <a:ea typeface="Times New Roman" panose="02020603050405020304" pitchFamily="18" charset="0"/>
              </a:rPr>
              <a:t>hàng</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đóng</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trong</a:t>
            </a:r>
            <a:r>
              <a:rPr lang="en-US" sz="1200" b="0" baseline="0" dirty="0" smtClean="0">
                <a:latin typeface="Times New Roman" panose="02020603050405020304" pitchFamily="18" charset="0"/>
                <a:ea typeface="Times New Roman" panose="02020603050405020304" pitchFamily="18" charset="0"/>
              </a:rPr>
              <a:t> container 40 </a:t>
            </a:r>
            <a:r>
              <a:rPr lang="en-US" sz="1200" b="0" baseline="0" dirty="0" err="1" smtClean="0">
                <a:latin typeface="Times New Roman" panose="02020603050405020304" pitchFamily="18" charset="0"/>
                <a:ea typeface="Times New Roman" panose="02020603050405020304" pitchFamily="18" charset="0"/>
              </a:rPr>
              <a:t>là</a:t>
            </a:r>
            <a:r>
              <a:rPr lang="en-US" sz="1200" b="0" baseline="0" dirty="0" smtClean="0">
                <a:latin typeface="Times New Roman" panose="02020603050405020304" pitchFamily="18" charset="0"/>
                <a:ea typeface="Times New Roman" panose="02020603050405020304" pitchFamily="18" charset="0"/>
              </a:rPr>
              <a:t> 23.2 </a:t>
            </a:r>
            <a:r>
              <a:rPr lang="en-US" sz="1200" b="0" baseline="0" dirty="0" err="1" smtClean="0">
                <a:latin typeface="Times New Roman" panose="02020603050405020304" pitchFamily="18" charset="0"/>
                <a:ea typeface="Times New Roman" panose="02020603050405020304" pitchFamily="18" charset="0"/>
              </a:rPr>
              <a:t>tấn</a:t>
            </a:r>
            <a:r>
              <a:rPr lang="en-US" sz="1200" b="0" baseline="0" dirty="0" smtClean="0">
                <a:latin typeface="Times New Roman" panose="02020603050405020304" pitchFamily="18" charset="0"/>
                <a:ea typeface="Times New Roman" panose="02020603050405020304" pitchFamily="18" charset="0"/>
              </a:rPr>
              <a:t> THÌ 23 TẤN LÀ HÀNG THÌ 0.2 TẤN LÀ KHỐI LƯỢNG CỦA PALLET, </a:t>
            </a:r>
            <a:r>
              <a:rPr lang="en-US" sz="1200" b="0" baseline="0" dirty="0" err="1" smtClean="0">
                <a:latin typeface="Times New Roman" panose="02020603050405020304" pitchFamily="18" charset="0"/>
                <a:ea typeface="Times New Roman" panose="02020603050405020304" pitchFamily="18" charset="0"/>
              </a:rPr>
              <a:t>bao</a:t>
            </a:r>
            <a:r>
              <a:rPr lang="en-US" sz="1200" b="0" baseline="0" dirty="0" smtClean="0">
                <a:latin typeface="Times New Roman" panose="02020603050405020304" pitchFamily="18" charset="0"/>
                <a:ea typeface="Times New Roman" panose="02020603050405020304" pitchFamily="18" charset="0"/>
              </a:rPr>
              <a:t> </a:t>
            </a:r>
            <a:r>
              <a:rPr lang="en-US" sz="1200" b="0" baseline="0" dirty="0" err="1" smtClean="0">
                <a:latin typeface="Times New Roman" panose="02020603050405020304" pitchFamily="18" charset="0"/>
                <a:ea typeface="Times New Roman" panose="02020603050405020304" pitchFamily="18" charset="0"/>
              </a:rPr>
              <a:t>bì</a:t>
            </a:r>
            <a:r>
              <a:rPr lang="en-US" sz="1200" b="0" baseline="0" dirty="0" smtClean="0">
                <a:latin typeface="Times New Roman" panose="02020603050405020304" pitchFamily="18" charset="0"/>
                <a:ea typeface="Times New Roman" panose="02020603050405020304" pitchFamily="18" charset="0"/>
              </a:rPr>
              <a:t> , </a:t>
            </a:r>
            <a:r>
              <a:rPr lang="en-US" sz="1200" b="0" baseline="0" dirty="0" err="1" smtClean="0">
                <a:latin typeface="Times New Roman" panose="02020603050405020304" pitchFamily="18" charset="0"/>
                <a:ea typeface="Times New Roman" panose="02020603050405020304" pitchFamily="18" charset="0"/>
              </a:rPr>
              <a:t>hộp</a:t>
            </a:r>
            <a:r>
              <a:rPr lang="en-US" sz="1200" b="0" baseline="0" dirty="0" smtClean="0">
                <a:latin typeface="Times New Roman" panose="02020603050405020304" pitchFamily="18" charset="0"/>
                <a:ea typeface="Times New Roman" panose="02020603050405020304" pitchFamily="18" charset="0"/>
              </a:rPr>
              <a:t> carton</a:t>
            </a:r>
          </a:p>
          <a:p>
            <a:pPr marL="228600" marR="0"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dirty="0" err="1" smtClean="0"/>
              <a:t>Đối</a:t>
            </a:r>
            <a:r>
              <a:rPr lang="en-US" b="1" dirty="0" smtClean="0"/>
              <a:t> </a:t>
            </a:r>
            <a:r>
              <a:rPr lang="en-US" b="1" dirty="0" err="1" smtClean="0"/>
              <a:t>với</a:t>
            </a:r>
            <a:r>
              <a:rPr lang="en-US" b="1" baseline="0" dirty="0" smtClean="0"/>
              <a:t> </a:t>
            </a:r>
            <a:r>
              <a:rPr lang="en-US" b="1" baseline="0" dirty="0" err="1" smtClean="0"/>
              <a:t>grosss</a:t>
            </a:r>
            <a:r>
              <a:rPr lang="en-US" b="1" baseline="0" dirty="0" smtClean="0"/>
              <a:t> </a:t>
            </a:r>
            <a:r>
              <a:rPr lang="en-US" b="1" baseline="0" dirty="0" err="1" smtClean="0"/>
              <a:t>của</a:t>
            </a:r>
            <a:r>
              <a:rPr lang="en-US" b="1" baseline="0" dirty="0" smtClean="0"/>
              <a:t> </a:t>
            </a:r>
            <a:r>
              <a:rPr lang="en-US" b="1" baseline="0" dirty="0" err="1" smtClean="0"/>
              <a:t>cont</a:t>
            </a:r>
            <a:r>
              <a:rPr lang="en-US" b="1" baseline="0" dirty="0" smtClean="0"/>
              <a:t> 20’ </a:t>
            </a:r>
            <a:r>
              <a:rPr lang="en-US" b="1" baseline="0" dirty="0" err="1" smtClean="0"/>
              <a:t>là</a:t>
            </a:r>
            <a:r>
              <a:rPr lang="en-US" b="1" baseline="0" dirty="0" smtClean="0"/>
              <a:t>  24 </a:t>
            </a:r>
            <a:r>
              <a:rPr lang="en-US" b="1" baseline="0" dirty="0" err="1" smtClean="0"/>
              <a:t>tấn</a:t>
            </a:r>
            <a:r>
              <a:rPr lang="en-US" b="1" baseline="0" dirty="0" smtClean="0"/>
              <a:t>  -</a:t>
            </a:r>
            <a:r>
              <a:rPr lang="en-US" b="1" baseline="0" dirty="0" smtClean="0">
                <a:sym typeface="Wingdings" panose="05000000000000000000" pitchFamily="2" charset="2"/>
              </a:rPr>
              <a:t> 20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a:t>
            </a:r>
            <a:r>
              <a:rPr lang="en-US" b="1" baseline="0" dirty="0" err="1" smtClean="0">
                <a:sym typeface="Wingdings" panose="05000000000000000000" pitchFamily="2" charset="2"/>
              </a:rPr>
              <a:t>đã</a:t>
            </a:r>
            <a:r>
              <a:rPr lang="en-US" b="1" baseline="0" dirty="0" smtClean="0">
                <a:sym typeface="Wingdings" panose="05000000000000000000" pitchFamily="2" charset="2"/>
              </a:rPr>
              <a:t> 2,2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20 </a:t>
            </a:r>
            <a:r>
              <a:rPr lang="en-US" b="1" baseline="0" dirty="0" err="1" smtClean="0">
                <a:sym typeface="Wingdings" panose="05000000000000000000" pitchFamily="2" charset="2"/>
              </a:rPr>
              <a:t>ft</a:t>
            </a:r>
            <a:r>
              <a:rPr lang="en-US" b="1" baseline="0" dirty="0" smtClean="0">
                <a:sym typeface="Wingdings" panose="05000000000000000000" pitchFamily="2" charset="2"/>
              </a:rPr>
              <a:t>)  </a:t>
            </a: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20 -22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p>
          <a:p>
            <a:pPr marL="228600" marR="0"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baseline="0" dirty="0" err="1" smtClean="0">
                <a:sym typeface="Wingdings" panose="05000000000000000000" pitchFamily="2" charset="2"/>
              </a:rPr>
              <a:t>Đối</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gross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40’ </a:t>
            </a:r>
            <a:r>
              <a:rPr lang="en-US" b="1" baseline="0" dirty="0" err="1" smtClean="0">
                <a:sym typeface="Wingdings" panose="05000000000000000000" pitchFamily="2" charset="2"/>
              </a:rPr>
              <a:t>là</a:t>
            </a:r>
            <a:r>
              <a:rPr lang="en-US" b="1" baseline="0" dirty="0" smtClean="0">
                <a:sym typeface="Wingdings" panose="05000000000000000000" pitchFamily="2" charset="2"/>
              </a:rPr>
              <a:t>  30.4 </a:t>
            </a:r>
            <a:r>
              <a:rPr lang="en-US" b="1" baseline="0" dirty="0" err="1" smtClean="0">
                <a:sym typeface="Wingdings" panose="05000000000000000000" pitchFamily="2" charset="2"/>
              </a:rPr>
              <a:t>tấn</a:t>
            </a:r>
            <a:r>
              <a:rPr lang="en-US" b="1" baseline="0" dirty="0" smtClean="0">
                <a:sym typeface="Wingdings" panose="05000000000000000000" pitchFamily="2" charset="2"/>
              </a:rPr>
              <a:t>  26.7 </a:t>
            </a:r>
            <a:r>
              <a:rPr lang="en-US" b="1" baseline="0" dirty="0" err="1" smtClean="0">
                <a:sym typeface="Wingdings" panose="05000000000000000000" pitchFamily="2" charset="2"/>
              </a:rPr>
              <a:t>tấn</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(40 </a:t>
            </a:r>
            <a:r>
              <a:rPr lang="en-US" b="1" baseline="0" dirty="0" err="1" smtClean="0">
                <a:sym typeface="Wingdings" panose="05000000000000000000" pitchFamily="2" charset="2"/>
              </a:rPr>
              <a:t>ft</a:t>
            </a:r>
            <a:r>
              <a:rPr lang="en-US" b="1" baseline="0" dirty="0" smtClean="0">
                <a:sym typeface="Wingdings" panose="05000000000000000000" pitchFamily="2" charset="2"/>
              </a:rPr>
              <a:t>) 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cont</a:t>
            </a:r>
            <a:r>
              <a:rPr lang="en-US" b="1" baseline="0" dirty="0" smtClean="0">
                <a:sym typeface="Wingdings" panose="05000000000000000000" pitchFamily="2" charset="2"/>
              </a:rPr>
              <a:t> 3.7  - 3.9 (</a:t>
            </a:r>
            <a:r>
              <a:rPr lang="en-US" b="1" baseline="0" dirty="0" err="1" smtClean="0">
                <a:sym typeface="Wingdings" panose="05000000000000000000" pitchFamily="2" charset="2"/>
              </a:rPr>
              <a:t>vỏ</a:t>
            </a:r>
            <a:r>
              <a:rPr lang="en-US" b="1" baseline="0" dirty="0" smtClean="0">
                <a:sym typeface="Wingdings" panose="05000000000000000000" pitchFamily="2" charset="2"/>
              </a:rPr>
              <a:t> </a:t>
            </a:r>
            <a:r>
              <a:rPr lang="en-US" b="1" baseline="0" dirty="0" err="1" smtClean="0">
                <a:sym typeface="Wingdings" panose="05000000000000000000" pitchFamily="2" charset="2"/>
              </a:rPr>
              <a:t>cao</a:t>
            </a:r>
            <a:r>
              <a:rPr lang="en-US" b="1" baseline="0" dirty="0" smtClean="0">
                <a:sym typeface="Wingdings" panose="05000000000000000000" pitchFamily="2" charset="2"/>
              </a:rPr>
              <a:t>) </a:t>
            </a:r>
            <a:r>
              <a:rPr lang="en-US" b="1" baseline="0" dirty="0" err="1" smtClean="0">
                <a:sym typeface="Wingdings" panose="05000000000000000000" pitchFamily="2" charset="2"/>
              </a:rPr>
              <a:t>tấn</a:t>
            </a:r>
            <a:r>
              <a:rPr lang="en-US" b="1" baseline="0" dirty="0" smtClean="0">
                <a:sym typeface="Wingdings" panose="05000000000000000000" pitchFamily="2" charset="2"/>
              </a:rPr>
              <a:t>  </a:t>
            </a:r>
            <a:r>
              <a:rPr lang="en-US" b="1" baseline="0" dirty="0" err="1" smtClean="0">
                <a:sym typeface="Wingdings" panose="05000000000000000000" pitchFamily="2" charset="2"/>
              </a:rPr>
              <a:t>xếp</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25 -27 </a:t>
            </a:r>
            <a:r>
              <a:rPr lang="en-US" b="1" baseline="0" dirty="0" err="1" smtClean="0">
                <a:sym typeface="Wingdings" panose="05000000000000000000" pitchFamily="2" charset="2"/>
              </a:rPr>
              <a:t>tấn</a:t>
            </a:r>
            <a:endParaRPr lang="en-US" b="1" baseline="0" dirty="0" smtClean="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Trường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hợp</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cont</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40’ CAO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có</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thể</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đóng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tối</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đa</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28 -30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tấn</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 NẾU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quá</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tải</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hãng</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tàu</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có</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thể</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charge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hơn</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300 </a:t>
            </a:r>
            <a:r>
              <a:rPr lang="en-US" sz="1200" b="1" baseline="0" dirty="0" err="1" smtClean="0">
                <a:latin typeface="Times New Roman" panose="02020603050405020304" pitchFamily="18" charset="0"/>
                <a:ea typeface="Times New Roman" panose="02020603050405020304" pitchFamily="18" charset="0"/>
                <a:sym typeface="Wingdings" panose="05000000000000000000" pitchFamily="2" charset="2"/>
              </a:rPr>
              <a:t>usd</a:t>
            </a:r>
            <a:r>
              <a:rPr lang="en-US" sz="1200" b="1" baseline="0" dirty="0" smtClean="0">
                <a:latin typeface="Times New Roman" panose="02020603050405020304" pitchFamily="18" charset="0"/>
                <a:ea typeface="Times New Roman" panose="02020603050405020304" pitchFamily="18" charset="0"/>
                <a:sym typeface="Wingdings" panose="05000000000000000000" pitchFamily="2" charset="2"/>
              </a:rPr>
              <a:t> </a:t>
            </a:r>
            <a:endParaRPr lang="en-US" sz="1200" b="1" dirty="0" smtClean="0">
              <a:latin typeface="Times New Roman" panose="02020603050405020304" pitchFamily="18" charset="0"/>
              <a:ea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b="1" dirty="0" err="1" smtClean="0">
                <a:latin typeface="Times New Roman" panose="02020603050405020304" pitchFamily="18" charset="0"/>
                <a:ea typeface="Times New Roman" panose="02020603050405020304" pitchFamily="18" charset="0"/>
              </a:rPr>
              <a:t>Thông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nếu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kiện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bán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nhóm</a:t>
            </a:r>
            <a:r>
              <a:rPr lang="en-US" sz="1200" b="1" dirty="0" smtClean="0">
                <a:latin typeface="Times New Roman" panose="02020603050405020304" pitchFamily="18" charset="0"/>
                <a:ea typeface="Times New Roman" panose="02020603050405020304" pitchFamily="18" charset="0"/>
              </a:rPr>
              <a:t> E, F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trên</a:t>
            </a:r>
            <a:r>
              <a:rPr lang="en-US" sz="1200" b="1" dirty="0" smtClean="0">
                <a:latin typeface="Times New Roman" panose="02020603050405020304" pitchFamily="18" charset="0"/>
                <a:ea typeface="Times New Roman" panose="02020603050405020304" pitchFamily="18" charset="0"/>
              </a:rPr>
              <a:t> B/L </a:t>
            </a:r>
            <a:r>
              <a:rPr lang="en-US" sz="1200" b="1" dirty="0" err="1" smtClean="0">
                <a:latin typeface="Times New Roman" panose="02020603050405020304" pitchFamily="18" charset="0"/>
                <a:ea typeface="Times New Roman" panose="02020603050405020304" pitchFamily="18" charset="0"/>
              </a:rPr>
              <a:t>ghi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Freight Collect; </a:t>
            </a:r>
            <a:r>
              <a:rPr lang="en-US" sz="1200" b="1" dirty="0" err="1" smtClean="0">
                <a:latin typeface="Times New Roman" panose="02020603050405020304" pitchFamily="18" charset="0"/>
                <a:ea typeface="Times New Roman" panose="02020603050405020304" pitchFamily="18" charset="0"/>
              </a:rPr>
              <a:t>ngược</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nếu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kiện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bán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nhóm</a:t>
            </a:r>
            <a:r>
              <a:rPr lang="en-US" sz="1200" b="1" dirty="0" smtClean="0">
                <a:latin typeface="Times New Roman" panose="02020603050405020304" pitchFamily="18" charset="0"/>
                <a:ea typeface="Times New Roman" panose="02020603050405020304" pitchFamily="18" charset="0"/>
              </a:rPr>
              <a:t> C,D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trên</a:t>
            </a:r>
            <a:r>
              <a:rPr lang="en-US" sz="1200" b="1" dirty="0" smtClean="0">
                <a:latin typeface="Times New Roman" panose="02020603050405020304" pitchFamily="18" charset="0"/>
                <a:ea typeface="Times New Roman" panose="02020603050405020304" pitchFamily="18" charset="0"/>
              </a:rPr>
              <a:t> B/L </a:t>
            </a:r>
            <a:r>
              <a:rPr lang="en-US" sz="1200" b="1" dirty="0" err="1" smtClean="0">
                <a:latin typeface="Times New Roman" panose="02020603050405020304" pitchFamily="18" charset="0"/>
                <a:ea typeface="Times New Roman" panose="02020603050405020304" pitchFamily="18" charset="0"/>
              </a:rPr>
              <a:t>thường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ghi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Freight Prepaid. </a:t>
            </a:r>
            <a:r>
              <a:rPr lang="en-US" sz="1200" b="1" dirty="0" err="1" smtClean="0">
                <a:latin typeface="Times New Roman" panose="02020603050405020304" pitchFamily="18" charset="0"/>
                <a:ea typeface="Times New Roman" panose="02020603050405020304" pitchFamily="18" charset="0"/>
              </a:rPr>
              <a:t>Vì</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sao</a:t>
            </a:r>
            <a:r>
              <a:rPr lang="en-US" sz="1200" b="1" dirty="0" smtClean="0">
                <a:latin typeface="Times New Roman" panose="02020603050405020304" pitchFamily="18" charset="0"/>
                <a:ea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1" dirty="0" smtClean="0">
                <a:latin typeface="Times New Roman" panose="02020603050405020304" pitchFamily="18" charset="0"/>
                <a:ea typeface="Times New Roman" panose="02020603050405020304" pitchFamily="18" charset="0"/>
              </a:rPr>
              <a:t>Đứng ở góc độ lợi ích của hãng tàu, hãng tàu muốn tránh rủi ro bị nợ cước không đòi được:</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1" dirty="0" smtClean="0">
                <a:latin typeface="Times New Roman" panose="02020603050405020304" pitchFamily="18" charset="0"/>
                <a:ea typeface="Times New Roman" panose="02020603050405020304" pitchFamily="18" charset="0"/>
              </a:rPr>
              <a:t>•	</a:t>
            </a:r>
            <a:r>
              <a:rPr lang="vi-VN" sz="1200" b="0" dirty="0" smtClean="0">
                <a:latin typeface="Times New Roman" panose="02020603050405020304" pitchFamily="18" charset="0"/>
                <a:ea typeface="Times New Roman" panose="02020603050405020304" pitchFamily="18" charset="0"/>
              </a:rPr>
              <a:t>Nếu điều kiện bán hàng là nhóm C, D, người XK là người thuê tàu, người XK là người trả tiền cước - freight. Hãng tàu thường phải thu cước trước. Vì nếu hàng đến cảng đích mà tiền cước chưa được trả, hãng tàu muốn giữ hàng lại thì không thể được, vì chỉ cần người NK xuất trình B/L hợp lệ thì họ lấy được hàng. Người bán là người thuê tàu, nên hãng tàu phải giải quyết chuyện nợ cước với người XK.</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0" dirty="0" smtClean="0">
                <a:latin typeface="Times New Roman" panose="02020603050405020304" pitchFamily="18" charset="0"/>
                <a:ea typeface="Times New Roman" panose="02020603050405020304" pitchFamily="18" charset="0"/>
              </a:rPr>
              <a:t>•	Nếu điều kiện bán hàng là nhóm E, F thì người NK là người thuê tàu, người NK là người trả tiền cước - freight. Hãng tàu thường sẽ chấp nhận thu cước sau (đợi hàng đến cảng đích rồi thu cước). Và nếu hàng đến cảng đích mà tiền cước chưa được trả, hãng tàu sẽ giữ hàng lại, khi nào người NK trả tiền cước mới thả hàng ra.</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vi-VN" sz="1200" b="0" dirty="0" smtClean="0">
                <a:latin typeface="Times New Roman" panose="02020603050405020304" pitchFamily="18" charset="0"/>
                <a:ea typeface="Times New Roman" panose="02020603050405020304" pitchFamily="18" charset="0"/>
              </a:rPr>
              <a:t>•	Tuy nhiên, trong thực tế, nếu người XK là khách hàng VIP/truyền thống thì hãng tàu sẵn sàng cho người XK công nợ trả chậm tiền cước. Khi đó hãng tàu thể hiện trên B/L là Freight Collect. Là một người NK, trong lần đầu làm ăn, nếu mua bán theo điều kiện người XK phải thuê tàu (nhóm C, D), thì nên yêu cầu người bán phải có được B/L ghi rõ là Freight Prepaid.</a:t>
            </a:r>
            <a:endParaRPr lang="en-US" sz="1200" b="0" dirty="0" smtClean="0">
              <a:latin typeface="Times New Roman" panose="02020603050405020304" pitchFamily="18" charset="0"/>
              <a:ea typeface="Times New Roman" panose="02020603050405020304" pitchFamily="18" charset="0"/>
            </a:endParaRPr>
          </a:p>
          <a:p>
            <a:pPr marL="228600" marR="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b="1" dirty="0" err="1" smtClean="0">
                <a:latin typeface="Times New Roman" panose="02020603050405020304" pitchFamily="18" charset="0"/>
                <a:ea typeface="Times New Roman" panose="02020603050405020304" pitchFamily="18" charset="0"/>
              </a:rPr>
              <a:t>Rất</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nhiều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hợp</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trong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thực</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tế</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hư</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của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hàng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hoá</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do </a:t>
            </a:r>
            <a:r>
              <a:rPr lang="en-US" sz="1200" b="1" dirty="0" err="1" smtClean="0">
                <a:latin typeface="Times New Roman" panose="02020603050405020304" pitchFamily="18" charset="0"/>
                <a:ea typeface="Times New Roman" panose="02020603050405020304" pitchFamily="18" charset="0"/>
              </a:rPr>
              <a:t>hãng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tàu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gây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ra.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Hãng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tàu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sẽ</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dùng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câu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này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để</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chối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bỏ</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trách</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xuất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đầy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bằng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hãng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tàu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việc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này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đền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bù</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Chủ</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xuất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giấy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tờ</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minh </a:t>
            </a:r>
            <a:r>
              <a:rPr lang="en-US" sz="1200" dirty="0" err="1" smtClean="0">
                <a:latin typeface="Times New Roman" panose="02020603050405020304" pitchFamily="18" charset="0"/>
                <a:ea typeface="Times New Roman" panose="02020603050405020304" pitchFamily="18" charset="0"/>
              </a:rPr>
              <a:t>theo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nguyên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tắc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nếu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gửi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không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hỏng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thì</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chuyển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hỏng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này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không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ai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Nếu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hư</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do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thì</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hãng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tàu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chịu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nhiệm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quyết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gây</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Xem</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thêm</a:t>
            </a:r>
            <a:r>
              <a:rPr lang="en-US" sz="1200" dirty="0" smtClean="0">
                <a:latin typeface="Times New Roman" panose="02020603050405020304" pitchFamily="18" charset="0"/>
                <a:ea typeface="Times New Roman" panose="02020603050405020304" pitchFamily="18" charset="0"/>
              </a:rPr>
              <a:t> ở </a:t>
            </a:r>
            <a:r>
              <a:rPr lang="en-US" sz="1200" dirty="0" err="1" smtClean="0">
                <a:latin typeface="Times New Roman" panose="02020603050405020304" pitchFamily="18" charset="0"/>
                <a:ea typeface="Times New Roman" panose="02020603050405020304" pitchFamily="18" charset="0"/>
              </a:rPr>
              <a:t>phần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tình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huống</a:t>
            </a:r>
            <a:r>
              <a:rPr lang="en-US" sz="1200" dirty="0" smtClean="0">
                <a:latin typeface="Times New Roman" panose="02020603050405020304" pitchFamily="18" charset="0"/>
                <a:ea typeface="Times New Roman" panose="02020603050405020304" pitchFamily="18" charset="0"/>
              </a:rPr>
              <a:t>.</a:t>
            </a:r>
            <a:endParaRPr lang="en-US" sz="1200" dirty="0" smtClean="0">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19</a:t>
            </a:fld>
            <a:endParaRPr lang="en-US"/>
          </a:p>
        </p:txBody>
      </p:sp>
    </p:spTree>
    <p:extLst>
      <p:ext uri="{BB962C8B-B14F-4D97-AF65-F5344CB8AC3E}">
        <p14:creationId xmlns:p14="http://schemas.microsoft.com/office/powerpoint/2010/main" val="3754322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chuyển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bằng</a:t>
            </a:r>
            <a:r>
              <a:rPr lang="en-US" sz="1200" b="1" kern="1200" dirty="0" smtClean="0">
                <a:solidFill>
                  <a:schemeClr val="tx1"/>
                </a:solidFill>
                <a:effectLst/>
                <a:latin typeface="+mn-lt"/>
                <a:ea typeface="+mn-ea"/>
                <a:cs typeface="+mn-cs"/>
              </a:rPr>
              <a:t> container, </a:t>
            </a:r>
            <a:r>
              <a:rPr lang="en-US" sz="1200" b="1" kern="1200" dirty="0" err="1" smtClean="0">
                <a:solidFill>
                  <a:schemeClr val="tx1"/>
                </a:solidFill>
                <a:effectLst/>
                <a:latin typeface="+mn-lt"/>
                <a:ea typeface="+mn-ea"/>
                <a:cs typeface="+mn-cs"/>
              </a:rPr>
              <a:t>theo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thường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XK </a:t>
            </a:r>
            <a:r>
              <a:rPr lang="en-US" sz="1200" b="1" kern="1200" dirty="0" err="1" smtClean="0">
                <a:solidFill>
                  <a:schemeClr val="tx1"/>
                </a:solidFill>
                <a:effectLst/>
                <a:latin typeface="+mn-lt"/>
                <a:ea typeface="+mn-ea"/>
                <a:cs typeface="+mn-cs"/>
              </a:rPr>
              <a:t>sẽ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ở </a:t>
            </a:r>
            <a:r>
              <a:rPr lang="en-US" sz="1200" b="1" kern="1200" dirty="0" err="1" smtClean="0">
                <a:solidFill>
                  <a:schemeClr val="tx1"/>
                </a:solidFill>
                <a:effectLst/>
                <a:latin typeface="+mn-lt"/>
                <a:ea typeface="+mn-ea"/>
                <a:cs typeface="+mn-cs"/>
              </a:rPr>
              <a:t>bãi</a:t>
            </a:r>
            <a:r>
              <a:rPr lang="en-US" sz="1200" b="1" kern="1200" dirty="0" smtClean="0">
                <a:solidFill>
                  <a:schemeClr val="tx1"/>
                </a:solidFill>
                <a:effectLst/>
                <a:latin typeface="+mn-lt"/>
                <a:ea typeface="+mn-ea"/>
                <a:cs typeface="+mn-cs"/>
              </a:rPr>
              <a:t> CY hay CFS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bãi</a:t>
            </a:r>
            <a:r>
              <a:rPr lang="en-US" sz="1200" kern="1200" dirty="0" smtClean="0">
                <a:solidFill>
                  <a:schemeClr val="tx1"/>
                </a:solidFill>
                <a:effectLst/>
                <a:latin typeface="+mn-lt"/>
                <a:ea typeface="+mn-ea"/>
                <a:cs typeface="+mn-cs"/>
              </a:rPr>
              <a:t> CY </a:t>
            </a:r>
            <a:r>
              <a:rPr lang="en-US" sz="1200" kern="1200" dirty="0" err="1" smtClean="0">
                <a:solidFill>
                  <a:schemeClr val="tx1"/>
                </a:solidFill>
                <a:effectLst/>
                <a:latin typeface="+mn-lt"/>
                <a:ea typeface="+mn-ea"/>
                <a:cs typeface="+mn-cs"/>
              </a:rPr>
              <a:t>đấy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(Received for Shipment B/L) hay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(Received for Carriage or Taken in Charge).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lúc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Laden on board hay Shipped on Board.</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(Delivery date = ETD = Estimated time of departure </a:t>
            </a:r>
            <a:r>
              <a:rPr lang="en-US" sz="1200" b="1" kern="1200" dirty="0" err="1" smtClean="0">
                <a:solidFill>
                  <a:schemeClr val="tx1"/>
                </a:solidFill>
                <a:effectLst/>
                <a:latin typeface="+mn-lt"/>
                <a:ea typeface="+mn-ea"/>
                <a:cs typeface="+mn-cs"/>
              </a:rPr>
              <a:t>mà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thoả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thuận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đồng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B/L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Laden on board B/L hay Shipped on board B/L,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muốn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XK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thêm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shipped (or laden) on board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dấu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dòng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L/C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p>
          <a:p>
            <a:r>
              <a:rPr lang="en-US" sz="1200" b="1" i="1" kern="1200" dirty="0" err="1" smtClean="0">
                <a:solidFill>
                  <a:schemeClr val="tx1"/>
                </a:solidFill>
                <a:effectLst/>
                <a:latin typeface="+mn-lt"/>
                <a:ea typeface="+mn-ea"/>
                <a:cs typeface="+mn-cs"/>
              </a:rPr>
              <a:t>Ngày</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phát</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hành</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vận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đơn</a:t>
            </a:r>
            <a:r>
              <a:rPr lang="en-US" sz="1200" b="1" i="1" kern="1200" dirty="0" smtClean="0">
                <a:solidFill>
                  <a:schemeClr val="tx1"/>
                </a:solidFill>
                <a:effectLst/>
                <a:latin typeface="+mn-lt"/>
                <a:ea typeface="+mn-ea"/>
                <a:cs typeface="+mn-cs"/>
              </a:rPr>
              <a:t> + Laden on board date/Shipped on board date</a:t>
            </a:r>
            <a:endParaRPr lang="en-US" sz="1200" b="1" kern="1200" dirty="0" smtClean="0">
              <a:solidFill>
                <a:schemeClr val="tx1"/>
              </a:solidFill>
              <a:effectLst/>
              <a:latin typeface="+mn-lt"/>
              <a:ea typeface="+mn-ea"/>
              <a:cs typeface="+mn-cs"/>
            </a:endParaRP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nay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Issue Date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Laden on board date/Shipped on board date.</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On board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a:t>
            </a:r>
          </a:p>
          <a:p>
            <a:pPr marL="171450" lvl="0" indent="-171450">
              <a:buFont typeface="Wingdings" panose="05000000000000000000" pitchFamily="2" charset="2"/>
              <a:buChar char="v"/>
            </a:pP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=&gt;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Shipped on board/Laden on board.</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20</a:t>
            </a:fld>
            <a:endParaRPr lang="en-US"/>
          </a:p>
        </p:txBody>
      </p:sp>
    </p:spTree>
    <p:extLst>
      <p:ext uri="{BB962C8B-B14F-4D97-AF65-F5344CB8AC3E}">
        <p14:creationId xmlns:p14="http://schemas.microsoft.com/office/powerpoint/2010/main" val="3627233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arenR"/>
            </a:pP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luật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Nghị</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thư</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ký</a:t>
            </a:r>
            <a:r>
              <a:rPr lang="en-US" sz="1200" b="1" kern="1200" dirty="0" smtClean="0">
                <a:solidFill>
                  <a:schemeClr val="tx1"/>
                </a:solidFill>
                <a:effectLst/>
                <a:latin typeface="+mn-lt"/>
                <a:ea typeface="+mn-ea"/>
                <a:cs typeface="+mn-cs"/>
              </a:rPr>
              <a:t> (“Hague Rules”), 1924</a:t>
            </a:r>
          </a:p>
          <a:p>
            <a:pPr marL="228600" indent="-228600">
              <a:buFont typeface="+mj-lt"/>
              <a:buAutoNum type="arabicParenR"/>
            </a:pPr>
            <a:r>
              <a:rPr lang="en-US" sz="1200" kern="1200" dirty="0" err="1" smtClean="0">
                <a:solidFill>
                  <a:schemeClr val="tx1"/>
                </a:solidFill>
                <a:effectLst/>
                <a:latin typeface="+mn-lt"/>
                <a:ea typeface="+mn-ea"/>
                <a:cs typeface="+mn-cs"/>
              </a:rPr>
              <a:t>Nghị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đổi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luật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(“Visby Amendments”), 1958</a:t>
            </a:r>
          </a:p>
          <a:p>
            <a:pPr marL="228600" indent="-228600">
              <a:buFont typeface="+mj-lt"/>
              <a:buAutoNum type="arabicParenR"/>
            </a:pP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Hague-Visby, 1968.</a:t>
            </a:r>
          </a:p>
          <a:p>
            <a:pPr marL="228600" indent="-228600">
              <a:buFont typeface="+mj-lt"/>
              <a:buAutoNum type="arabicParenR"/>
            </a:pP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Ủy</a:t>
            </a:r>
            <a:r>
              <a:rPr lang="en-US" sz="1200" kern="1200" dirty="0" smtClean="0">
                <a:solidFill>
                  <a:schemeClr val="tx1"/>
                </a:solidFill>
                <a:effectLst/>
                <a:latin typeface="+mn-lt"/>
                <a:ea typeface="+mn-ea"/>
                <a:cs typeface="+mn-cs"/>
              </a:rPr>
              <a:t> ban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1990</a:t>
            </a:r>
            <a:r>
              <a:rPr lang="en-US" sz="1200" kern="1200" baseline="0" dirty="0" smtClean="0">
                <a:solidFill>
                  <a:schemeClr val="tx1"/>
                </a:solidFill>
                <a:effectLst/>
                <a:latin typeface="+mn-lt"/>
                <a:ea typeface="+mn-ea"/>
                <a:cs typeface="+mn-cs"/>
              </a:rPr>
              <a:t> - </a:t>
            </a:r>
            <a:r>
              <a:rPr lang="en-US" sz="1200" b="1" kern="1200" dirty="0" err="1" smtClean="0">
                <a:solidFill>
                  <a:schemeClr val="tx1"/>
                </a:solidFill>
                <a:effectLst/>
                <a:latin typeface="+mn-lt"/>
                <a:ea typeface="+mn-ea"/>
                <a:cs typeface="+mn-cs"/>
              </a:rPr>
              <a:t>Quy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tắc</a:t>
            </a:r>
            <a:r>
              <a:rPr lang="en-US" sz="1200" b="1" kern="1200" dirty="0" smtClean="0">
                <a:solidFill>
                  <a:schemeClr val="tx1"/>
                </a:solidFill>
                <a:effectLst/>
                <a:latin typeface="+mn-lt"/>
                <a:ea typeface="+mn-ea"/>
                <a:cs typeface="+mn-cs"/>
              </a:rPr>
              <a:t> York-Antwerp 1994.</a:t>
            </a:r>
          </a:p>
          <a:p>
            <a:pPr marL="228600" indent="-228600">
              <a:buFont typeface="+mj-lt"/>
              <a:buAutoNum type="arabicParenR"/>
            </a:pP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22</a:t>
            </a:fld>
            <a:endParaRPr lang="en-US"/>
          </a:p>
        </p:txBody>
      </p:sp>
    </p:spTree>
    <p:extLst>
      <p:ext uri="{BB962C8B-B14F-4D97-AF65-F5344CB8AC3E}">
        <p14:creationId xmlns:p14="http://schemas.microsoft.com/office/powerpoint/2010/main" val="28560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Times New Roman" panose="02020603050405020304" pitchFamily="18" charset="0"/>
                <a:ea typeface="Times New Roman" panose="02020603050405020304" pitchFamily="18" charset="0"/>
              </a:rPr>
              <a:t>Cách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phổ</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biến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theo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ghi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tương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với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năng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trọng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nhất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liên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quan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đến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từ</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sở</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hữu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Ngoài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còn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có</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một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số</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tiêu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chí</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để</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phù</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hợp</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với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phân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biệt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loại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vận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đơn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trong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thực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tế</a:t>
            </a:r>
            <a:r>
              <a:rPr lang="en-US" sz="1200" dirty="0" smtClean="0">
                <a:latin typeface="Times New Roman" panose="02020603050405020304" pitchFamily="18" charset="0"/>
                <a:ea typeface="Times New Roman" panose="02020603050405020304" pitchFamily="18" charset="0"/>
              </a:rPr>
              <a:t>.</a:t>
            </a:r>
            <a:endParaRPr lang="en-US" sz="1200" dirty="0" smtClean="0">
              <a:effectLst/>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23</a:t>
            </a:fld>
            <a:endParaRPr lang="en-US"/>
          </a:p>
        </p:txBody>
      </p:sp>
    </p:spTree>
    <p:extLst>
      <p:ext uri="{BB962C8B-B14F-4D97-AF65-F5344CB8AC3E}">
        <p14:creationId xmlns:p14="http://schemas.microsoft.com/office/powerpoint/2010/main" val="15105007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AutoNum type="arabicParenR"/>
            </a:pPr>
            <a:r>
              <a:rPr lang="en-US" altLang="en-US" smtClean="0"/>
              <a:t>Thu hồi lại từ người gửi hàng và làm vô hiệu hóa BL</a:t>
            </a:r>
          </a:p>
          <a:p>
            <a:pPr marL="228600" indent="-228600">
              <a:buFontTx/>
              <a:buAutoNum type="arabicParenR"/>
            </a:pPr>
            <a:r>
              <a:rPr lang="en-US" altLang="en-US" smtClean="0"/>
              <a:t>Sửa chữa lại</a:t>
            </a:r>
          </a:p>
          <a:p>
            <a:pPr marL="228600" indent="-228600">
              <a:buFontTx/>
              <a:buAutoNum type="arabicParenR"/>
            </a:pPr>
            <a:r>
              <a:rPr lang="en-US" altLang="en-US" smtClean="0"/>
              <a:t>Thu hồi lại hoặc vô hiệu hóa</a:t>
            </a:r>
          </a:p>
          <a:p>
            <a:pPr marL="228600" indent="-228600">
              <a:buFontTx/>
              <a:buAutoNum type="arabicParenR"/>
            </a:pPr>
            <a:r>
              <a:rPr lang="en-US" altLang="en-US" smtClean="0"/>
              <a:t>Chờ đợi</a:t>
            </a:r>
          </a:p>
          <a:p>
            <a:pPr marL="228600" indent="-228600">
              <a:buFontTx/>
              <a:buAutoNum type="arabicParenR"/>
            </a:pPr>
            <a:r>
              <a:rPr lang="en-US" altLang="en-US" smtClean="0"/>
              <a:t>Vô hiệu hóa/ cấp lại BL mới</a:t>
            </a:r>
          </a:p>
        </p:txBody>
      </p:sp>
      <p:sp>
        <p:nvSpPr>
          <p:cNvPr id="50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4BAE789-8BA3-4109-A778-BD6C28672849}" type="slidenum">
              <a:rPr lang="en-US" altLang="en-US" sz="1200" smtClean="0"/>
              <a:pPr/>
              <a:t>28</a:t>
            </a:fld>
            <a:endParaRPr lang="en-US" altLang="en-US" sz="1200" smtClean="0"/>
          </a:p>
        </p:txBody>
      </p:sp>
    </p:spTree>
    <p:extLst>
      <p:ext uri="{BB962C8B-B14F-4D97-AF65-F5344CB8AC3E}">
        <p14:creationId xmlns:p14="http://schemas.microsoft.com/office/powerpoint/2010/main" val="3746531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u="none" strike="noStrike" kern="1200" dirty="0" smtClean="0">
                <a:solidFill>
                  <a:schemeClr val="tx1"/>
                </a:solidFill>
                <a:effectLst/>
                <a:latin typeface="+mn-lt"/>
                <a:ea typeface="+mn-ea"/>
                <a:cs typeface="+mn-cs"/>
                <a:hlinkClick r:id="rId3"/>
              </a:rPr>
              <a:t>Express services</a:t>
            </a:r>
            <a:r>
              <a:rPr lang="en-US" sz="1200" b="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Fedex</a:t>
            </a:r>
            <a:r>
              <a:rPr lang="en-US" sz="1200" kern="1200" dirty="0" smtClean="0">
                <a:solidFill>
                  <a:schemeClr val="tx1"/>
                </a:solidFill>
                <a:effectLst/>
                <a:latin typeface="+mn-lt"/>
                <a:ea typeface="+mn-ea"/>
                <a:cs typeface="+mn-cs"/>
              </a:rPr>
              <a:t>, UPS, TNT, DHL.</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30</a:t>
            </a:fld>
            <a:endParaRPr lang="en-US"/>
          </a:p>
        </p:txBody>
      </p:sp>
    </p:spTree>
    <p:extLst>
      <p:ext uri="{BB962C8B-B14F-4D97-AF65-F5344CB8AC3E}">
        <p14:creationId xmlns:p14="http://schemas.microsoft.com/office/powerpoint/2010/main" val="19228863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prstClr val="black"/>
                </a:solidFill>
                <a:latin typeface="Times New Roman" panose="02020603050405020304" pitchFamily="18" charset="0"/>
                <a:ea typeface="Times New Roman" panose="02020603050405020304" pitchFamily="18" charset="0"/>
              </a:rPr>
              <a:t>Nhìn</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chung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chúng</a:t>
            </a:r>
            <a:r>
              <a:rPr lang="en-US" sz="1200" b="1" dirty="0" smtClean="0">
                <a:solidFill>
                  <a:prstClr val="black"/>
                </a:solidFill>
                <a:latin typeface="Times New Roman" panose="02020603050405020304" pitchFamily="18" charset="0"/>
                <a:ea typeface="Times New Roman" panose="02020603050405020304" pitchFamily="18" charset="0"/>
              </a:rPr>
              <a:t> ta </a:t>
            </a:r>
            <a:r>
              <a:rPr lang="en-US" sz="1200" b="1" dirty="0" err="1" smtClean="0">
                <a:solidFill>
                  <a:prstClr val="black"/>
                </a:solidFill>
                <a:latin typeface="Times New Roman" panose="02020603050405020304" pitchFamily="18" charset="0"/>
                <a:ea typeface="Times New Roman" panose="02020603050405020304" pitchFamily="18" charset="0"/>
              </a:rPr>
              <a:t>có</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thể</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hình</a:t>
            </a:r>
            <a:r>
              <a:rPr lang="en-US" sz="1200" b="1" dirty="0" smtClean="0">
                <a:solidFill>
                  <a:prstClr val="black"/>
                </a:solidFill>
                <a:latin typeface="Times New Roman" panose="02020603050405020304" pitchFamily="18" charset="0"/>
                <a:ea typeface="Times New Roman" panose="02020603050405020304" pitchFamily="18" charset="0"/>
              </a:rPr>
              <a:t> dung </a:t>
            </a:r>
            <a:r>
              <a:rPr lang="en-US" sz="1200" b="1" dirty="0" err="1" smtClean="0">
                <a:solidFill>
                  <a:prstClr val="black"/>
                </a:solidFill>
                <a:latin typeface="Times New Roman" panose="02020603050405020304" pitchFamily="18" charset="0"/>
                <a:ea typeface="Times New Roman" panose="02020603050405020304" pitchFamily="18" charset="0"/>
              </a:rPr>
              <a:t>quá</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trình</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gom</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hàng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trong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lĩnh</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vực</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hàng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không</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như</a:t>
            </a:r>
            <a:r>
              <a:rPr lang="en-US" sz="1200" b="1" dirty="0" smtClean="0">
                <a:solidFill>
                  <a:prstClr val="black"/>
                </a:solidFill>
                <a:latin typeface="Times New Roman" panose="02020603050405020304" pitchFamily="18" charset="0"/>
                <a:ea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rPr>
              <a:t>sau</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Tại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sân</a:t>
            </a:r>
            <a:r>
              <a:rPr lang="en-US" sz="1200" dirty="0" smtClean="0">
                <a:solidFill>
                  <a:prstClr val="black"/>
                </a:solidFill>
                <a:latin typeface="Times New Roman" panose="02020603050405020304" pitchFamily="18" charset="0"/>
                <a:ea typeface="Times New Roman" panose="02020603050405020304" pitchFamily="18" charset="0"/>
              </a:rPr>
              <a:t> bay </a:t>
            </a:r>
            <a:r>
              <a:rPr lang="en-US" sz="1200" dirty="0" err="1" smtClean="0">
                <a:solidFill>
                  <a:prstClr val="black"/>
                </a:solidFill>
                <a:latin typeface="Times New Roman" panose="02020603050405020304" pitchFamily="18" charset="0"/>
                <a:ea typeface="Times New Roman" panose="02020603050405020304" pitchFamily="18" charset="0"/>
              </a:rPr>
              <a:t>đích</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người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gom</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dùng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đơn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chủ</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để</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nhận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từ</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người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chuyên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chở</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không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sau</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đó</a:t>
            </a:r>
            <a:r>
              <a:rPr lang="en-US" sz="1200" dirty="0" smtClean="0">
                <a:solidFill>
                  <a:prstClr val="black"/>
                </a:solidFill>
                <a:latin typeface="Times New Roman" panose="02020603050405020304" pitchFamily="18" charset="0"/>
                <a:ea typeface="Times New Roman" panose="02020603050405020304" pitchFamily="18" charset="0"/>
              </a:rPr>
              <a:t> chia </a:t>
            </a:r>
            <a:r>
              <a:rPr lang="en-US" sz="1200" dirty="0" err="1" smtClean="0">
                <a:solidFill>
                  <a:prstClr val="black"/>
                </a:solidFill>
                <a:latin typeface="Times New Roman" panose="02020603050405020304" pitchFamily="18" charset="0"/>
                <a:ea typeface="Times New Roman" panose="02020603050405020304" pitchFamily="18" charset="0"/>
              </a:rPr>
              <a:t>lẻ</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giao</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cho</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từng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người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chủ</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lẻ</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thu</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hồi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vận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đơn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gom</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hàng</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mà</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chính</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mình</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phát</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hành</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khi</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nhận</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hàng</a:t>
            </a:r>
            <a:r>
              <a:rPr lang="en-US" sz="1200" dirty="0" smtClean="0">
                <a:solidFill>
                  <a:prstClr val="black"/>
                </a:solidFill>
                <a:latin typeface="Times New Roman" panose="02020603050405020304" pitchFamily="18" charset="0"/>
                <a:ea typeface="Times New Roman" panose="02020603050405020304" pitchFamily="18" charset="0"/>
              </a:rPr>
              <a:t> ở </a:t>
            </a:r>
            <a:r>
              <a:rPr lang="en-US" sz="1200" dirty="0" err="1" smtClean="0">
                <a:solidFill>
                  <a:prstClr val="black"/>
                </a:solidFill>
                <a:latin typeface="Times New Roman" panose="02020603050405020304" pitchFamily="18" charset="0"/>
                <a:ea typeface="Times New Roman" panose="02020603050405020304" pitchFamily="18" charset="0"/>
              </a:rPr>
              <a:t>đầu</a:t>
            </a:r>
            <a:r>
              <a:rPr lang="en-US" sz="1200" dirty="0" smtClean="0">
                <a:solidFill>
                  <a:prstClr val="black"/>
                </a:solidFill>
                <a:latin typeface="Times New Roman" panose="02020603050405020304" pitchFamily="18" charset="0"/>
                <a:ea typeface="Times New Roman" panose="02020603050405020304" pitchFamily="18" charset="0"/>
              </a:rPr>
              <a:t> </a:t>
            </a:r>
            <a:r>
              <a:rPr lang="en-US" sz="1200" dirty="0" err="1" smtClean="0">
                <a:solidFill>
                  <a:prstClr val="black"/>
                </a:solidFill>
                <a:latin typeface="Times New Roman" panose="02020603050405020304" pitchFamily="18" charset="0"/>
                <a:ea typeface="Times New Roman" panose="02020603050405020304" pitchFamily="18" charset="0"/>
              </a:rPr>
              <a:t>đi</a:t>
            </a:r>
            <a:r>
              <a:rPr lang="en-US" sz="1200" dirty="0" smtClean="0">
                <a:solidFill>
                  <a:prstClr val="black"/>
                </a:solidFill>
                <a:latin typeface="Times New Roman" panose="02020603050405020304" pitchFamily="18" charset="0"/>
                <a:ea typeface="Times New Roman" panose="02020603050405020304" pitchFamily="18" charset="0"/>
              </a:rPr>
              <a:t>. </a:t>
            </a:r>
            <a:endParaRPr lang="en-US" sz="1200" dirty="0" smtClean="0">
              <a:solidFill>
                <a:prstClr val="black"/>
              </a:solidFill>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33</a:t>
            </a:fld>
            <a:endParaRPr lang="en-US"/>
          </a:p>
        </p:txBody>
      </p:sp>
    </p:spTree>
    <p:extLst>
      <p:ext uri="{BB962C8B-B14F-4D97-AF65-F5344CB8AC3E}">
        <p14:creationId xmlns:p14="http://schemas.microsoft.com/office/powerpoint/2010/main" val="522412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https://www.eximshark.com/doc-hieu-noi-dung-awb-kem-hinh-anh-awb-thuc-te/</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42</a:t>
            </a:fld>
            <a:endParaRPr lang="en-US"/>
          </a:p>
        </p:txBody>
      </p:sp>
    </p:spTree>
    <p:extLst>
      <p:ext uri="{BB962C8B-B14F-4D97-AF65-F5344CB8AC3E}">
        <p14:creationId xmlns:p14="http://schemas.microsoft.com/office/powerpoint/2010/main" val="2500419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(AWB number) </a:t>
            </a:r>
            <a:r>
              <a:rPr lang="en-US" sz="1200" kern="1200" dirty="0" smtClean="0">
                <a:solidFill>
                  <a:schemeClr val="tx1"/>
                </a:solidFill>
                <a:effectLst/>
                <a:latin typeface="+mn-lt"/>
                <a:ea typeface="+mn-ea"/>
                <a:cs typeface="+mn-cs"/>
              </a:rPr>
              <a:t>: </a:t>
            </a:r>
            <a:r>
              <a:rPr lang="en-US" dirty="0" err="1" smtClean="0"/>
              <a:t>bao</a:t>
            </a:r>
            <a:r>
              <a:rPr lang="en-US" dirty="0" smtClean="0"/>
              <a:t> </a:t>
            </a:r>
            <a:r>
              <a:rPr lang="en-US" dirty="0" err="1" smtClean="0"/>
              <a:t>gồm</a:t>
            </a:r>
            <a:r>
              <a:rPr lang="en-US" dirty="0" smtClean="0"/>
              <a:t> </a:t>
            </a:r>
            <a:r>
              <a:rPr lang="en-US" dirty="0" err="1" smtClean="0"/>
              <a:t>ký</a:t>
            </a:r>
            <a:r>
              <a:rPr lang="en-US" dirty="0" smtClean="0"/>
              <a:t> </a:t>
            </a:r>
            <a:r>
              <a:rPr lang="en-US" dirty="0" err="1" smtClean="0"/>
              <a:t>hiệu</a:t>
            </a:r>
            <a:r>
              <a:rPr lang="en-US" dirty="0" smtClean="0"/>
              <a:t> 3 </a:t>
            </a:r>
            <a:r>
              <a:rPr lang="en-US" dirty="0" err="1" smtClean="0"/>
              <a:t>số</a:t>
            </a:r>
            <a:r>
              <a:rPr lang="en-US" dirty="0" smtClean="0"/>
              <a:t> </a:t>
            </a:r>
            <a:r>
              <a:rPr lang="en-US" dirty="0" err="1" smtClean="0"/>
              <a:t>của</a:t>
            </a:r>
            <a:r>
              <a:rPr lang="en-US" dirty="0" smtClean="0"/>
              <a:t> </a:t>
            </a:r>
            <a:r>
              <a:rPr lang="en-US" dirty="0" err="1" smtClean="0"/>
              <a:t>hãng</a:t>
            </a:r>
            <a:r>
              <a:rPr lang="en-US" dirty="0" smtClean="0"/>
              <a:t> </a:t>
            </a:r>
            <a:r>
              <a:rPr lang="en-US" dirty="0" err="1" smtClean="0"/>
              <a:t>vận</a:t>
            </a:r>
            <a:r>
              <a:rPr lang="en-US" dirty="0" smtClean="0"/>
              <a:t> </a:t>
            </a:r>
            <a:r>
              <a:rPr lang="en-US" dirty="0" err="1" smtClean="0"/>
              <a:t>chuyển</a:t>
            </a:r>
            <a:r>
              <a:rPr lang="en-US" dirty="0" smtClean="0"/>
              <a:t> (</a:t>
            </a:r>
            <a:r>
              <a:rPr lang="en-US" i="1" dirty="0" smtClean="0"/>
              <a:t>Airline code number</a:t>
            </a:r>
            <a:r>
              <a:rPr lang="en-US" dirty="0" smtClean="0"/>
              <a:t>), </a:t>
            </a:r>
            <a:r>
              <a:rPr lang="en-US" dirty="0" err="1" smtClean="0"/>
              <a:t>ký</a:t>
            </a:r>
            <a:r>
              <a:rPr lang="en-US" dirty="0" smtClean="0"/>
              <a:t> </a:t>
            </a:r>
            <a:r>
              <a:rPr lang="en-US" dirty="0" err="1" smtClean="0"/>
              <a:t>hiệu</a:t>
            </a:r>
            <a:r>
              <a:rPr lang="en-US" dirty="0" smtClean="0"/>
              <a:t> 3 </a:t>
            </a:r>
            <a:r>
              <a:rPr lang="en-US" dirty="0" err="1" smtClean="0"/>
              <a:t>chữ</a:t>
            </a:r>
            <a:r>
              <a:rPr lang="en-US" dirty="0" smtClean="0"/>
              <a:t> </a:t>
            </a:r>
            <a:r>
              <a:rPr lang="en-US" dirty="0" err="1" smtClean="0"/>
              <a:t>của</a:t>
            </a:r>
            <a:r>
              <a:rPr lang="en-US" dirty="0" smtClean="0"/>
              <a:t> </a:t>
            </a:r>
            <a:r>
              <a:rPr lang="en-US" dirty="0" err="1" smtClean="0"/>
              <a:t>sân</a:t>
            </a:r>
            <a:r>
              <a:rPr lang="en-US" dirty="0" smtClean="0"/>
              <a:t> bay </a:t>
            </a:r>
            <a:r>
              <a:rPr lang="en-US" dirty="0" err="1" smtClean="0"/>
              <a:t>khởi</a:t>
            </a:r>
            <a:r>
              <a:rPr lang="en-US" dirty="0" smtClean="0"/>
              <a:t> </a:t>
            </a:r>
            <a:r>
              <a:rPr lang="en-US" dirty="0" err="1" smtClean="0"/>
              <a:t>hành</a:t>
            </a:r>
            <a:r>
              <a:rPr lang="en-US" dirty="0" smtClean="0"/>
              <a:t>, </a:t>
            </a:r>
            <a:r>
              <a:rPr lang="en-US" dirty="0" err="1" smtClean="0"/>
              <a:t>sẽ</a:t>
            </a:r>
            <a:r>
              <a:rPr lang="en-US" dirty="0" smtClean="0"/>
              <a:t> </a:t>
            </a:r>
            <a:r>
              <a:rPr lang="en-US" dirty="0" err="1" smtClean="0"/>
              <a:t>xuất</a:t>
            </a:r>
            <a:r>
              <a:rPr lang="en-US" dirty="0" smtClean="0"/>
              <a:t> </a:t>
            </a:r>
            <a:r>
              <a:rPr lang="en-US" dirty="0" err="1" smtClean="0"/>
              <a:t>hiện</a:t>
            </a:r>
            <a:r>
              <a:rPr lang="en-US" dirty="0" smtClean="0"/>
              <a:t> </a:t>
            </a:r>
            <a:r>
              <a:rPr lang="en-US" dirty="0" err="1" smtClean="0"/>
              <a:t>một</a:t>
            </a:r>
            <a:r>
              <a:rPr lang="en-US" dirty="0" smtClean="0"/>
              <a:t> </a:t>
            </a:r>
            <a:r>
              <a:rPr lang="en-US" dirty="0" err="1" smtClean="0"/>
              <a:t>lần</a:t>
            </a:r>
            <a:r>
              <a:rPr lang="en-US" dirty="0" smtClean="0"/>
              <a:t> </a:t>
            </a:r>
            <a:r>
              <a:rPr lang="en-US" dirty="0" err="1" smtClean="0"/>
              <a:t>nữa</a:t>
            </a:r>
            <a:r>
              <a:rPr lang="en-US" dirty="0" smtClean="0"/>
              <a:t> ở ô Airport of departure </a:t>
            </a:r>
            <a:r>
              <a:rPr lang="en-US" dirty="0" err="1" smtClean="0"/>
              <a:t>và</a:t>
            </a:r>
            <a:r>
              <a:rPr lang="en-US" dirty="0" smtClean="0"/>
              <a:t> </a:t>
            </a:r>
            <a:r>
              <a:rPr lang="en-US" dirty="0" err="1" smtClean="0"/>
              <a:t>mã</a:t>
            </a:r>
            <a:r>
              <a:rPr lang="en-US" dirty="0" smtClean="0"/>
              <a:t> </a:t>
            </a:r>
            <a:r>
              <a:rPr lang="en-US" dirty="0" err="1" smtClean="0"/>
              <a:t>số</a:t>
            </a:r>
            <a:r>
              <a:rPr lang="en-US" dirty="0" smtClean="0"/>
              <a:t> AWB (</a:t>
            </a:r>
            <a:r>
              <a:rPr lang="en-US" i="1" dirty="0" smtClean="0"/>
              <a:t>Serial number</a:t>
            </a:r>
            <a:r>
              <a:rPr lang="en-US" dirty="0" smtClean="0"/>
              <a:t>) </a:t>
            </a:r>
            <a:r>
              <a:rPr lang="en-US" dirty="0" err="1" smtClean="0"/>
              <a:t>gồm</a:t>
            </a:r>
            <a:r>
              <a:rPr lang="en-US" dirty="0" smtClean="0"/>
              <a:t> 8 </a:t>
            </a:r>
            <a:r>
              <a:rPr lang="en-US" dirty="0" err="1" smtClean="0"/>
              <a:t>chữ</a:t>
            </a:r>
            <a:r>
              <a:rPr lang="en-US" dirty="0" smtClean="0"/>
              <a:t> </a:t>
            </a:r>
            <a:r>
              <a:rPr lang="en-US" dirty="0" err="1" smtClean="0"/>
              <a:t>số</a:t>
            </a:r>
            <a:r>
              <a:rPr lang="en-US" dirty="0" smtClean="0"/>
              <a:t> </a:t>
            </a:r>
            <a:r>
              <a:rPr lang="en-US" dirty="0" err="1" smtClean="0"/>
              <a:t>trong</a:t>
            </a:r>
            <a:r>
              <a:rPr lang="en-US" dirty="0" smtClean="0"/>
              <a:t> </a:t>
            </a:r>
            <a:r>
              <a:rPr lang="en-US" dirty="0" err="1" smtClean="0"/>
              <a:t>đó</a:t>
            </a:r>
            <a:r>
              <a:rPr lang="en-US" dirty="0" smtClean="0"/>
              <a:t> </a:t>
            </a:r>
            <a:r>
              <a:rPr lang="en-US" dirty="0" err="1" smtClean="0"/>
              <a:t>số</a:t>
            </a:r>
            <a:r>
              <a:rPr lang="en-US" dirty="0" smtClean="0"/>
              <a:t> </a:t>
            </a:r>
            <a:r>
              <a:rPr lang="en-US" dirty="0" err="1" smtClean="0"/>
              <a:t>cuối</a:t>
            </a:r>
            <a:r>
              <a:rPr lang="en-US" dirty="0" smtClean="0"/>
              <a:t> </a:t>
            </a:r>
            <a:r>
              <a:rPr lang="en-US" dirty="0" err="1" smtClean="0"/>
              <a:t>cùng</a:t>
            </a:r>
            <a:r>
              <a:rPr lang="en-US" dirty="0" smtClean="0"/>
              <a:t> </a:t>
            </a:r>
            <a:r>
              <a:rPr lang="en-US" dirty="0" err="1" smtClean="0"/>
              <a:t>là</a:t>
            </a:r>
            <a:r>
              <a:rPr lang="en-US" dirty="0" smtClean="0"/>
              <a:t> </a:t>
            </a:r>
            <a:r>
              <a:rPr lang="en-US" dirty="0" err="1" smtClean="0"/>
              <a:t>số</a:t>
            </a:r>
            <a:r>
              <a:rPr lang="en-US" dirty="0" smtClean="0"/>
              <a:t> </a:t>
            </a:r>
            <a:r>
              <a:rPr lang="en-US" dirty="0" err="1" smtClean="0"/>
              <a:t>kiểm</a:t>
            </a:r>
            <a:r>
              <a:rPr lang="en-US" dirty="0" smtClean="0"/>
              <a:t> </a:t>
            </a:r>
            <a:r>
              <a:rPr lang="en-US" dirty="0" err="1" smtClean="0"/>
              <a:t>tra</a:t>
            </a:r>
            <a:r>
              <a:rPr lang="en-US" dirty="0" smtClean="0"/>
              <a:t> (</a:t>
            </a:r>
            <a:r>
              <a:rPr lang="en-US" i="1" dirty="0" smtClean="0"/>
              <a:t>Check digit</a:t>
            </a:r>
            <a:r>
              <a:rPr lang="en-US" dirty="0" smtClean="0"/>
              <a:t>).</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Sân</a:t>
            </a:r>
            <a:r>
              <a:rPr lang="en-US" sz="1200" b="1" kern="1200" dirty="0" smtClean="0">
                <a:solidFill>
                  <a:schemeClr val="tx1"/>
                </a:solidFill>
                <a:effectLst/>
                <a:latin typeface="+mn-lt"/>
                <a:ea typeface="+mn-ea"/>
                <a:cs typeface="+mn-cs"/>
              </a:rPr>
              <a:t> bay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(Airport of departure) </a:t>
            </a: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chỉ</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(issuing carrier’s name and address) </a:t>
            </a: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Tham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chiếu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gốc</a:t>
            </a:r>
            <a:r>
              <a:rPr lang="en-US" sz="1200" b="1" kern="1200" dirty="0" smtClean="0">
                <a:solidFill>
                  <a:schemeClr val="tx1"/>
                </a:solidFill>
                <a:effectLst/>
                <a:latin typeface="+mn-lt"/>
                <a:ea typeface="+mn-ea"/>
                <a:cs typeface="+mn-cs"/>
              </a:rPr>
              <a:t> (Reference to originals) </a:t>
            </a: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Tham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chiếu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kiện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đồng</a:t>
            </a:r>
            <a:r>
              <a:rPr lang="en-US" sz="1200" b="1" kern="1200" dirty="0" smtClean="0">
                <a:solidFill>
                  <a:schemeClr val="tx1"/>
                </a:solidFill>
                <a:effectLst/>
                <a:latin typeface="+mn-lt"/>
                <a:ea typeface="+mn-ea"/>
                <a:cs typeface="+mn-cs"/>
              </a:rPr>
              <a:t> (Reference to conditions of contract) </a:t>
            </a: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chủ</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(Shipper) : </a:t>
            </a:r>
            <a:r>
              <a:rPr lang="vi-VN" sz="1200" b="0" kern="1200" dirty="0" smtClean="0">
                <a:solidFill>
                  <a:schemeClr val="tx1"/>
                </a:solidFill>
                <a:effectLst/>
                <a:latin typeface="+mn-lt"/>
                <a:ea typeface="+mn-ea"/>
                <a:cs typeface="+mn-cs"/>
              </a:rPr>
              <a:t>Người gửi hàng (Shipper) thể hiện “tên + địa chỉ của người xuất khẩu” (nếu là House AWB) và thể hiện “tên + địa chỉ của người giao nhận” (nếu là Master AWB).</a:t>
            </a:r>
            <a:endParaRPr lang="en-US" sz="1200" b="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(Consignee) :</a:t>
            </a:r>
            <a:r>
              <a:rPr lang="vi-VN" dirty="0" smtClean="0"/>
              <a:t>Người nhận hàng (</a:t>
            </a:r>
            <a:r>
              <a:rPr lang="vi-VN" i="1" dirty="0" smtClean="0"/>
              <a:t>Consignee</a:t>
            </a:r>
            <a:r>
              <a:rPr lang="vi-VN" dirty="0" smtClean="0"/>
              <a:t>) chỉ được ghi đích danh tên người nhận hàng do AWB không có khả năng lưu thông như B/L nên không được phát hành theo lệnh</a:t>
            </a:r>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Ðại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chuyên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chở</a:t>
            </a:r>
            <a:r>
              <a:rPr lang="en-US" sz="1200" b="1" kern="1200" dirty="0" smtClean="0">
                <a:solidFill>
                  <a:schemeClr val="tx1"/>
                </a:solidFill>
                <a:effectLst/>
                <a:latin typeface="+mn-lt"/>
                <a:ea typeface="+mn-ea"/>
                <a:cs typeface="+mn-cs"/>
              </a:rPr>
              <a:t> (Issuing carrier’s agent)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43</a:t>
            </a:fld>
            <a:endParaRPr lang="en-US"/>
          </a:p>
        </p:txBody>
      </p:sp>
    </p:spTree>
    <p:extLst>
      <p:ext uri="{BB962C8B-B14F-4D97-AF65-F5344CB8AC3E}">
        <p14:creationId xmlns:p14="http://schemas.microsoft.com/office/powerpoint/2010/main" val="23402925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Tuyến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đường</a:t>
            </a:r>
            <a:r>
              <a:rPr lang="en-US" sz="1200" kern="1200" dirty="0" smtClean="0">
                <a:solidFill>
                  <a:schemeClr val="tx1"/>
                </a:solidFill>
                <a:effectLst/>
                <a:latin typeface="+mn-lt"/>
                <a:ea typeface="+mn-ea"/>
                <a:cs typeface="+mn-cs"/>
              </a:rPr>
              <a:t> (Routine)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(Accounting information)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tệ</a:t>
            </a:r>
            <a:r>
              <a:rPr lang="en-US" sz="1200" kern="1200" dirty="0" smtClean="0">
                <a:solidFill>
                  <a:schemeClr val="tx1"/>
                </a:solidFill>
                <a:effectLst/>
                <a:latin typeface="+mn-lt"/>
                <a:ea typeface="+mn-ea"/>
                <a:cs typeface="+mn-cs"/>
              </a:rPr>
              <a:t>  (Currency)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(Charges codes)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(Charges)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(Declare value for carriage)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(Declare value for customs)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hiểm</a:t>
            </a:r>
            <a:r>
              <a:rPr lang="en-US" sz="1200" kern="1200" dirty="0" smtClean="0">
                <a:solidFill>
                  <a:schemeClr val="tx1"/>
                </a:solidFill>
                <a:effectLst/>
                <a:latin typeface="+mn-lt"/>
                <a:ea typeface="+mn-ea"/>
                <a:cs typeface="+mn-cs"/>
              </a:rPr>
              <a:t> (Amount of insurance) </a:t>
            </a:r>
          </a:p>
          <a:p>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(Handing information)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(Number of pieces)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a:t>
            </a:r>
            <a:r>
              <a:rPr lang="en-US" sz="1200" kern="1200" dirty="0" smtClean="0">
                <a:solidFill>
                  <a:schemeClr val="tx1"/>
                </a:solidFill>
                <a:effectLst/>
                <a:latin typeface="+mn-lt"/>
                <a:ea typeface="+mn-ea"/>
                <a:cs typeface="+mn-cs"/>
              </a:rPr>
              <a:t> (Other charges)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(Prepaid)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(Collect) </a:t>
            </a:r>
          </a:p>
          <a:p>
            <a:r>
              <a:rPr lang="en-US" sz="1200" kern="1200" dirty="0" smtClean="0">
                <a:solidFill>
                  <a:schemeClr val="tx1"/>
                </a:solidFill>
                <a:effectLst/>
                <a:latin typeface="+mn-lt"/>
                <a:ea typeface="+mn-ea"/>
                <a:cs typeface="+mn-cs"/>
              </a:rPr>
              <a:t>+ Ô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gửi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(Shipper of certification box) </a:t>
            </a:r>
          </a:p>
          <a:p>
            <a:r>
              <a:rPr lang="en-US" sz="1200" kern="1200" dirty="0" smtClean="0">
                <a:solidFill>
                  <a:schemeClr val="tx1"/>
                </a:solidFill>
                <a:effectLst/>
                <a:latin typeface="+mn-lt"/>
                <a:ea typeface="+mn-ea"/>
                <a:cs typeface="+mn-cs"/>
              </a:rPr>
              <a:t>+ Ô </a:t>
            </a:r>
            <a:r>
              <a:rPr lang="en-US" sz="1200" kern="1200" dirty="0" err="1" smtClean="0">
                <a:solidFill>
                  <a:schemeClr val="tx1"/>
                </a:solidFill>
                <a:effectLst/>
                <a:latin typeface="+mn-lt"/>
                <a:ea typeface="+mn-ea"/>
                <a:cs typeface="+mn-cs"/>
              </a:rPr>
              <a:t>dành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(Carrier of </a:t>
            </a:r>
            <a:r>
              <a:rPr lang="en-US" sz="1200" kern="1200" dirty="0" err="1" smtClean="0">
                <a:solidFill>
                  <a:schemeClr val="tx1"/>
                </a:solidFill>
                <a:effectLst/>
                <a:latin typeface="+mn-lt"/>
                <a:ea typeface="+mn-ea"/>
                <a:cs typeface="+mn-cs"/>
              </a:rPr>
              <a:t>excution</a:t>
            </a:r>
            <a:r>
              <a:rPr lang="en-US" sz="1200" kern="1200" dirty="0" smtClean="0">
                <a:solidFill>
                  <a:schemeClr val="tx1"/>
                </a:solidFill>
                <a:effectLst/>
                <a:latin typeface="+mn-lt"/>
                <a:ea typeface="+mn-ea"/>
                <a:cs typeface="+mn-cs"/>
              </a:rPr>
              <a:t> box) </a:t>
            </a:r>
          </a:p>
          <a:p>
            <a:r>
              <a:rPr lang="en-US" sz="1200" kern="1200" dirty="0" smtClean="0">
                <a:solidFill>
                  <a:schemeClr val="tx1"/>
                </a:solidFill>
                <a:effectLst/>
                <a:latin typeface="+mn-lt"/>
                <a:ea typeface="+mn-ea"/>
                <a:cs typeface="+mn-cs"/>
              </a:rPr>
              <a:t>+ Ô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(For carrier of use only at destination) </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(Collect charges in destination currency, for carrier of use only). </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44</a:t>
            </a:fld>
            <a:endParaRPr lang="en-US"/>
          </a:p>
        </p:txBody>
      </p:sp>
    </p:spTree>
    <p:extLst>
      <p:ext uri="{BB962C8B-B14F-4D97-AF65-F5344CB8AC3E}">
        <p14:creationId xmlns:p14="http://schemas.microsoft.com/office/powerpoint/2010/main" val="38302713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1" dirty="0" err="1" smtClean="0">
                <a:latin typeface="Times New Roman" panose="02020603050405020304" pitchFamily="18" charset="0"/>
                <a:ea typeface="Times New Roman" panose="02020603050405020304" pitchFamily="18" charset="0"/>
              </a:rPr>
              <a:t>Ví</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dụ</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bản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gốc</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số</a:t>
            </a:r>
            <a:r>
              <a:rPr lang="en-US" sz="1200" i="1" dirty="0" smtClean="0">
                <a:latin typeface="Times New Roman" panose="02020603050405020304" pitchFamily="18" charset="0"/>
                <a:ea typeface="Times New Roman" panose="02020603050405020304" pitchFamily="18" charset="0"/>
              </a:rPr>
              <a:t> 1 </a:t>
            </a:r>
            <a:r>
              <a:rPr lang="en-US" sz="1200" i="1" dirty="0" err="1" smtClean="0">
                <a:latin typeface="Times New Roman" panose="02020603050405020304" pitchFamily="18" charset="0"/>
                <a:ea typeface="Times New Roman" panose="02020603050405020304" pitchFamily="18" charset="0"/>
              </a:rPr>
              <a:t>thì</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ghi</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chú</a:t>
            </a:r>
            <a:r>
              <a:rPr lang="en-US" sz="1200" i="1" dirty="0" smtClean="0">
                <a:latin typeface="Times New Roman" panose="02020603050405020304" pitchFamily="18" charset="0"/>
                <a:ea typeface="Times New Roman" panose="02020603050405020304" pitchFamily="18" charset="0"/>
              </a:rPr>
              <a:t> ở </a:t>
            </a:r>
            <a:r>
              <a:rPr lang="en-US" sz="1200" i="1" dirty="0" err="1" smtClean="0">
                <a:latin typeface="Times New Roman" panose="02020603050405020304" pitchFamily="18" charset="0"/>
                <a:ea typeface="Times New Roman" panose="02020603050405020304" pitchFamily="18" charset="0"/>
              </a:rPr>
              <a:t>phía</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dưới</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là</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bản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gốc</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số</a:t>
            </a:r>
            <a:r>
              <a:rPr lang="en-US" sz="1200" i="1" dirty="0" smtClean="0">
                <a:latin typeface="Times New Roman" panose="02020603050405020304" pitchFamily="18" charset="0"/>
                <a:ea typeface="Times New Roman" panose="02020603050405020304" pitchFamily="18" charset="0"/>
              </a:rPr>
              <a:t> 1 </a:t>
            </a:r>
            <a:r>
              <a:rPr lang="en-US" sz="1200" i="1" dirty="0" err="1" smtClean="0">
                <a:latin typeface="Times New Roman" panose="02020603050405020304" pitchFamily="18" charset="0"/>
                <a:ea typeface="Times New Roman" panose="02020603050405020304" pitchFamily="18" charset="0"/>
              </a:rPr>
              <a:t>dành</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cho</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người</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chuyên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chở</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phát</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hành</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vận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đơn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còn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bản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số</a:t>
            </a:r>
            <a:r>
              <a:rPr lang="en-US" sz="1200" i="1" dirty="0" smtClean="0">
                <a:latin typeface="Times New Roman" panose="02020603050405020304" pitchFamily="18" charset="0"/>
                <a:ea typeface="Times New Roman" panose="02020603050405020304" pitchFamily="18" charset="0"/>
              </a:rPr>
              <a:t> 4 </a:t>
            </a:r>
            <a:r>
              <a:rPr lang="en-US" sz="1200" i="1" dirty="0" err="1" smtClean="0">
                <a:latin typeface="Times New Roman" panose="02020603050405020304" pitchFamily="18" charset="0"/>
                <a:ea typeface="Times New Roman" panose="02020603050405020304" pitchFamily="18" charset="0"/>
              </a:rPr>
              <a:t>thì</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lại</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ghi</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là</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bản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số</a:t>
            </a:r>
            <a:r>
              <a:rPr lang="en-US" sz="1200" i="1" dirty="0" smtClean="0">
                <a:latin typeface="Times New Roman" panose="02020603050405020304" pitchFamily="18" charset="0"/>
                <a:ea typeface="Times New Roman" panose="02020603050405020304" pitchFamily="18" charset="0"/>
              </a:rPr>
              <a:t> 4, </a:t>
            </a:r>
            <a:r>
              <a:rPr lang="en-US" sz="1200" i="1" dirty="0" err="1" smtClean="0">
                <a:latin typeface="Times New Roman" panose="02020603050405020304" pitchFamily="18" charset="0"/>
                <a:ea typeface="Times New Roman" panose="02020603050405020304" pitchFamily="18" charset="0"/>
              </a:rPr>
              <a:t>dùng</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làm</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biên</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lai</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giao</a:t>
            </a:r>
            <a:r>
              <a:rPr lang="en-US" sz="1200" i="1" dirty="0" smtClean="0">
                <a:latin typeface="Times New Roman" panose="02020603050405020304" pitchFamily="18" charset="0"/>
                <a:ea typeface="Times New Roman" panose="02020603050405020304" pitchFamily="18" charset="0"/>
              </a:rPr>
              <a:t> </a:t>
            </a:r>
            <a:r>
              <a:rPr lang="en-US" sz="1200" i="1" dirty="0" err="1" smtClean="0">
                <a:latin typeface="Times New Roman" panose="02020603050405020304" pitchFamily="18" charset="0"/>
                <a:ea typeface="Times New Roman" panose="02020603050405020304" pitchFamily="18" charset="0"/>
              </a:rPr>
              <a:t>hàng</a:t>
            </a:r>
            <a:r>
              <a:rPr lang="en-US" sz="1200" i="1" dirty="0" smtClean="0">
                <a:latin typeface="Times New Roman" panose="02020603050405020304" pitchFamily="18" charset="0"/>
                <a:ea typeface="Times New Roman" panose="02020603050405020304" pitchFamily="18" charset="0"/>
              </a:rPr>
              <a:t>”.</a:t>
            </a:r>
            <a:r>
              <a:rPr lang="en-US" sz="1200" dirty="0" smtClean="0">
                <a:latin typeface="Times New Roman" panose="02020603050405020304" pitchFamily="18" charset="0"/>
                <a:ea typeface="Times New Roman" panose="02020603050405020304" pitchFamily="18" charset="0"/>
              </a:rPr>
              <a:t> </a:t>
            </a:r>
            <a:endParaRPr lang="en-US" sz="1200" dirty="0" smtClean="0">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45</a:t>
            </a:fld>
            <a:endParaRPr lang="en-US"/>
          </a:p>
        </p:txBody>
      </p:sp>
    </p:spTree>
    <p:extLst>
      <p:ext uri="{BB962C8B-B14F-4D97-AF65-F5344CB8AC3E}">
        <p14:creationId xmlns:p14="http://schemas.microsoft.com/office/powerpoint/2010/main" val="11098159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effectLst/>
              </a:rPr>
              <a:t>Vận đơn hàng không có mấy bản gốc?</a:t>
            </a:r>
            <a:r>
              <a:rPr lang="vi-VN" dirty="0" smtClean="0">
                <a:effectLst/>
              </a:rPr>
              <a:t> AWB có 3 bản gốc, cùng với ít nhất 6 bản copy.</a:t>
            </a:r>
          </a:p>
          <a:p>
            <a:r>
              <a:rPr lang="vi-VN" b="1" dirty="0" smtClean="0">
                <a:effectLst/>
              </a:rPr>
              <a:t>Vận đơn hàng không có chuyển nhượng được không?</a:t>
            </a:r>
            <a:r>
              <a:rPr lang="vi-VN" dirty="0" smtClean="0">
                <a:effectLst/>
              </a:rPr>
              <a:t> Câu trả lời là KHÔNG</a:t>
            </a:r>
          </a:p>
          <a:p>
            <a:r>
              <a:rPr lang="vi-VN" b="1" dirty="0" smtClean="0">
                <a:effectLst/>
              </a:rPr>
              <a:t>House Airway Bill là gì? HAWB là gì?</a:t>
            </a:r>
            <a:r>
              <a:rPr lang="vi-VN" dirty="0" smtClean="0">
                <a:effectLst/>
              </a:rPr>
              <a:t> Là vận đơn nhà, do người giao nhận phát hành</a:t>
            </a:r>
          </a:p>
          <a:p>
            <a:r>
              <a:rPr lang="vi-VN" b="1" dirty="0" smtClean="0">
                <a:effectLst/>
              </a:rPr>
              <a:t>HAWB và MAWB là gì?</a:t>
            </a:r>
            <a:r>
              <a:rPr lang="vi-VN" dirty="0" smtClean="0">
                <a:effectLst/>
              </a:rPr>
              <a:t> HAWB là viết tắt của House Air Waybill (vận đơn nhà), còn MAWB là Master Air Waybill (vận đơn chủ). Đây đều là vận đơn hàng không, nhưng một loại do người giao nhận cấp (HAWB), còn loại kia do hãng hàng không cấp (MAWB)</a:t>
            </a:r>
          </a:p>
          <a:p>
            <a:r>
              <a:rPr lang="vi-VN" b="1" dirty="0" smtClean="0">
                <a:effectLst/>
              </a:rPr>
              <a:t>So sánh vận đơn đường biển và vận đơn hàng không</a:t>
            </a:r>
          </a:p>
          <a:p>
            <a:r>
              <a:rPr lang="vi-VN" dirty="0" smtClean="0">
                <a:effectLst/>
              </a:rPr>
              <a:t>Vận đơn của 2 phương thức vận tải này đều có những đặc điểm chung của vận đơn:</a:t>
            </a:r>
          </a:p>
          <a:p>
            <a:r>
              <a:rPr lang="vi-VN" dirty="0" smtClean="0">
                <a:effectLst/>
              </a:rPr>
              <a:t>Là biên lai gửi hàng và bằng chứng của hợp đồng vận chuyển</a:t>
            </a:r>
          </a:p>
          <a:p>
            <a:r>
              <a:rPr lang="vi-VN" dirty="0" smtClean="0">
                <a:effectLst/>
              </a:rPr>
              <a:t>Do người vận chuyển phát hành, với những nội dung cơ bản như: tên người gửi hàng, nhận hàng, thông tin về phương tiện vận chuyển, thông tin lô hàng...</a:t>
            </a:r>
          </a:p>
          <a:p>
            <a:r>
              <a:rPr lang="vi-VN" dirty="0" smtClean="0">
                <a:effectLst/>
              </a:rPr>
              <a:t>Tuy nhiên, vận đơn đường biển và vận đơn hàng không cũng có một số điểm khác nhau quan trọng như sau:</a:t>
            </a:r>
          </a:p>
          <a:p>
            <a:r>
              <a:rPr lang="vi-VN" dirty="0" smtClean="0"/>
              <a:t>Không chuyển nhượng được Có thể chuyển nhượng được, nếu là loại giao hàng theo lệnh Phát hành sau khi giao hàng cho hãng vận chuyển Phát hành sau khi hàng đã được xếp lên tàu Phát hành ít nhất 9 bản Phát hành bộ đầy đủ: 3 bản gốc, 3 bản copy Dùng trong vận chuyển hàng không Dùng trong vận tải biển Không dùng với điều kiện FAS, FOB, CFR và CIF trong Incoterms. Có thể sử dụng với tất cả các điều kiện quy định trong Incoterms 2010 Điều chỉnh bởi Công ước Warsaw, Công ước Hague sửa đổi, Công ước Montreal Điều chỉnh bởi Công ước Hague, Hauge-Visby, và Bộ luật US COGSA 1936</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46</a:t>
            </a:fld>
            <a:endParaRPr lang="en-US"/>
          </a:p>
        </p:txBody>
      </p:sp>
    </p:spTree>
    <p:extLst>
      <p:ext uri="{BB962C8B-B14F-4D97-AF65-F5344CB8AC3E}">
        <p14:creationId xmlns:p14="http://schemas.microsoft.com/office/powerpoint/2010/main" val="20545881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52</a:t>
            </a:fld>
            <a:endParaRPr lang="en-US"/>
          </a:p>
        </p:txBody>
      </p:sp>
    </p:spTree>
    <p:extLst>
      <p:ext uri="{BB962C8B-B14F-4D97-AF65-F5344CB8AC3E}">
        <p14:creationId xmlns:p14="http://schemas.microsoft.com/office/powerpoint/2010/main" val="27463656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Hiện nay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logistics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a:t>
            </a:r>
            <a:r>
              <a:rPr lang="en-US" sz="1200" b="0" i="0" kern="1200" dirty="0" err="1" smtClean="0">
                <a:solidFill>
                  <a:schemeClr val="tx1"/>
                </a:solidFill>
                <a:effectLst/>
                <a:latin typeface="+mn-lt"/>
                <a:ea typeface="+mn-ea"/>
                <a:cs typeface="+mn-cs"/>
              </a:rPr>
              <a:t>chúng</a:t>
            </a:r>
            <a:r>
              <a:rPr lang="en-US" sz="1200" b="0" i="0" kern="1200" dirty="0" smtClean="0">
                <a:solidFill>
                  <a:schemeClr val="tx1"/>
                </a:solidFill>
                <a:effectLst/>
                <a:latin typeface="+mn-lt"/>
                <a:ea typeface="+mn-ea"/>
                <a:cs typeface="+mn-cs"/>
              </a:rPr>
              <a:t> ta có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1.300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1.500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Logistic </a:t>
            </a:r>
            <a:r>
              <a:rPr lang="en-US" sz="1200" b="0" i="0" kern="1200" dirty="0" err="1" smtClean="0">
                <a:solidFill>
                  <a:schemeClr val="tx1"/>
                </a:solidFill>
                <a:effectLst/>
                <a:latin typeface="+mn-lt"/>
                <a:ea typeface="+mn-ea"/>
                <a:cs typeface="+mn-cs"/>
              </a:rPr>
              <a:t>không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a:t>
            </a:r>
            <a:r>
              <a:rPr lang="en-US" sz="1200" b="0" i="0" kern="1200" dirty="0" err="1" smtClean="0">
                <a:solidFill>
                  <a:schemeClr val="tx1"/>
                </a:solidFill>
                <a:effectLst/>
                <a:latin typeface="+mn-lt"/>
                <a:ea typeface="+mn-ea"/>
                <a:cs typeface="+mn-cs"/>
              </a:rPr>
              <a:t>luôn</a:t>
            </a:r>
            <a:r>
              <a:rPr lang="en-US" sz="1200" b="0" i="0" kern="1200" dirty="0" smtClean="0">
                <a:solidFill>
                  <a:schemeClr val="tx1"/>
                </a:solidFill>
                <a:effectLst/>
                <a:latin typeface="+mn-lt"/>
                <a:ea typeface="+mn-ea"/>
                <a:cs typeface="+mn-cs"/>
              </a:rPr>
              <a:t> chi </a:t>
            </a:r>
            <a:r>
              <a:rPr lang="en-US" sz="1200" b="0" i="0" kern="1200" dirty="0" err="1" smtClean="0">
                <a:solidFill>
                  <a:schemeClr val="tx1"/>
                </a:solidFill>
                <a:effectLst/>
                <a:latin typeface="+mn-lt"/>
                <a:ea typeface="+mn-ea"/>
                <a:cs typeface="+mn-cs"/>
              </a:rPr>
              <a:t>tiết</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liên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quan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endParaRPr lang="en-US" sz="1200" b="0" i="0" kern="1200" dirty="0" smtClean="0">
              <a:solidFill>
                <a:schemeClr val="tx1"/>
              </a:solidFill>
              <a:effectLst/>
              <a:latin typeface="+mn-lt"/>
              <a:ea typeface="+mn-ea"/>
              <a:cs typeface="+mn-cs"/>
            </a:endParaRPr>
          </a:p>
          <a:p>
            <a:r>
              <a:rPr lang="vi-VN" sz="1200" b="1" i="0" kern="1200" dirty="0" smtClean="0">
                <a:solidFill>
                  <a:schemeClr val="tx1"/>
                </a:solidFill>
                <a:effectLst/>
                <a:latin typeface="+mn-lt"/>
                <a:ea typeface="+mn-ea"/>
                <a:cs typeface="+mn-cs"/>
              </a:rPr>
              <a:t>Trong đó có tới 25 doanh nghiệp Logistic là tập đoàn đa quốc </a:t>
            </a:r>
            <a:r>
              <a:rPr lang="vi-VN" sz="1200" b="0" i="0" kern="1200" dirty="0" smtClean="0">
                <a:solidFill>
                  <a:schemeClr val="tx1"/>
                </a:solidFill>
                <a:effectLst/>
                <a:latin typeface="+mn-lt"/>
                <a:ea typeface="+mn-ea"/>
                <a:cs typeface="+mn-cs"/>
              </a:rPr>
              <a:t>gia hoạt động tại Việt Nam nhưng lại chiếm tới 70 đến 80% thị phần Logistic của cả nước trong khi doanh nghiệp Việt Nam với phần lớn chỉ chiếm được 20 đến 30% doanh nghiệp Logistic hiện nay tổng chi phí vận tải của chúng ta chiếm tới 60% trong tổng chi phí Logistics</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như</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a:t>
            </a:r>
            <a:r>
              <a:rPr lang="en-US" sz="1200" b="1" i="0" kern="1200" baseline="0" dirty="0" err="1" smtClean="0">
                <a:solidFill>
                  <a:schemeClr val="tx1"/>
                </a:solidFill>
                <a:effectLst/>
                <a:latin typeface="+mn-lt"/>
                <a:ea typeface="+mn-ea"/>
                <a:cs typeface="+mn-cs"/>
              </a:rPr>
              <a:t>ty</a:t>
            </a:r>
            <a:r>
              <a:rPr lang="en-US" sz="1200" b="1" i="0" kern="1200" baseline="0" dirty="0" smtClean="0">
                <a:solidFill>
                  <a:schemeClr val="tx1"/>
                </a:solidFill>
                <a:effectLst/>
                <a:latin typeface="+mn-lt"/>
                <a:ea typeface="+mn-ea"/>
                <a:cs typeface="+mn-cs"/>
              </a:rPr>
              <a:t> DHL, A.P Moller Maersk, Hitachi transport system, </a:t>
            </a:r>
            <a:r>
              <a:rPr lang="en-US" sz="1200" b="1" i="0" kern="1200" baseline="0" dirty="0" err="1" smtClean="0">
                <a:solidFill>
                  <a:schemeClr val="tx1"/>
                </a:solidFill>
                <a:effectLst/>
                <a:latin typeface="+mn-lt"/>
                <a:ea typeface="+mn-ea"/>
                <a:cs typeface="+mn-cs"/>
              </a:rPr>
              <a:t>Kuehne-nagel</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của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Đức</a:t>
            </a:r>
            <a:r>
              <a:rPr lang="en-US" sz="1200" b="1" i="0" kern="1200" baseline="0" dirty="0" smtClean="0">
                <a:solidFill>
                  <a:schemeClr val="tx1"/>
                </a:solidFill>
                <a:effectLst/>
                <a:latin typeface="+mn-lt"/>
                <a:ea typeface="+mn-ea"/>
                <a:cs typeface="+mn-cs"/>
              </a:rPr>
              <a:t>, DB </a:t>
            </a:r>
            <a:r>
              <a:rPr lang="en-US" sz="1200" b="1" i="0" kern="1200" baseline="0" dirty="0" err="1" smtClean="0">
                <a:solidFill>
                  <a:schemeClr val="tx1"/>
                </a:solidFill>
                <a:effectLst/>
                <a:latin typeface="+mn-lt"/>
                <a:ea typeface="+mn-ea"/>
                <a:cs typeface="+mn-cs"/>
              </a:rPr>
              <a:t>Schenkẻr</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Wordwide</a:t>
            </a:r>
            <a:r>
              <a:rPr lang="en-US" sz="1200" b="1" i="0" kern="1200" baseline="0" dirty="0" smtClean="0">
                <a:solidFill>
                  <a:schemeClr val="tx1"/>
                </a:solidFill>
                <a:effectLst/>
                <a:latin typeface="+mn-lt"/>
                <a:ea typeface="+mn-ea"/>
                <a:cs typeface="+mn-cs"/>
              </a:rPr>
              <a:t> logs, Nippon Express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smtClean="0">
                <a:solidFill>
                  <a:schemeClr val="tx1"/>
                </a:solidFill>
                <a:effectLst/>
                <a:latin typeface="+mn-lt"/>
                <a:ea typeface="+mn-ea"/>
                <a:cs typeface="+mn-cs"/>
              </a:rPr>
              <a:t>Đội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tàu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biển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Việt</a:t>
            </a:r>
            <a:r>
              <a:rPr lang="en-US" sz="1200" b="1" i="0" kern="1200" dirty="0" smtClean="0">
                <a:solidFill>
                  <a:schemeClr val="tx1"/>
                </a:solidFill>
                <a:effectLst/>
                <a:latin typeface="+mn-lt"/>
                <a:ea typeface="+mn-ea"/>
                <a:cs typeface="+mn-cs"/>
              </a:rPr>
              <a:t> Nam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mấy</a:t>
            </a:r>
            <a:r>
              <a:rPr lang="en-US" sz="1200" b="1" i="0" kern="1200" dirty="0" smtClean="0">
                <a:solidFill>
                  <a:schemeClr val="tx1"/>
                </a:solidFill>
                <a:effectLst/>
                <a:latin typeface="+mn-lt"/>
                <a:ea typeface="+mn-ea"/>
                <a:cs typeface="+mn-cs"/>
              </a:rPr>
              <a:t> ở </a:t>
            </a:r>
            <a:r>
              <a:rPr lang="en-US" sz="1200" b="1" i="0" kern="1200" dirty="0" err="1" smtClean="0">
                <a:solidFill>
                  <a:schemeClr val="tx1"/>
                </a:solidFill>
                <a:effectLst/>
                <a:latin typeface="+mn-lt"/>
                <a:ea typeface="+mn-ea"/>
                <a:cs typeface="+mn-cs"/>
              </a:rPr>
              <a:t>Đông</a:t>
            </a:r>
            <a:r>
              <a:rPr lang="en-US" sz="1200" b="1" i="0" kern="1200" dirty="0" smtClean="0">
                <a:solidFill>
                  <a:schemeClr val="tx1"/>
                </a:solidFill>
                <a:effectLst/>
                <a:latin typeface="+mn-lt"/>
                <a:ea typeface="+mn-ea"/>
                <a:cs typeface="+mn-cs"/>
              </a:rPr>
              <a:t> Nam Á </a:t>
            </a:r>
            <a:r>
              <a:rPr lang="en-US" sz="1200" b="1" i="0" kern="1200" dirty="0" err="1" smtClean="0">
                <a:solidFill>
                  <a:schemeClr val="tx1"/>
                </a:solidFill>
                <a:effectLst/>
                <a:latin typeface="+mn-lt"/>
                <a:ea typeface="+mn-ea"/>
                <a:cs typeface="+mn-cs"/>
              </a:rPr>
              <a:t>và</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30 </a:t>
            </a:r>
            <a:r>
              <a:rPr lang="en-US" sz="1200" b="1" i="0" kern="1200" dirty="0" err="1" smtClean="0">
                <a:solidFill>
                  <a:schemeClr val="tx1"/>
                </a:solidFill>
                <a:effectLst/>
                <a:latin typeface="+mn-lt"/>
                <a:ea typeface="+mn-ea"/>
                <a:cs typeface="+mn-cs"/>
              </a:rPr>
              <a:t>trên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thế</a:t>
            </a:r>
            <a:r>
              <a:rPr lang="en-US" sz="1200" b="1" i="0" kern="1200" dirty="0" smtClean="0">
                <a:solidFill>
                  <a:schemeClr val="tx1"/>
                </a:solidFill>
                <a:effectLst/>
                <a:latin typeface="+mn-lt"/>
                <a:ea typeface="+mn-ea"/>
                <a:cs typeface="+mn-cs"/>
              </a:rPr>
              <a:t> giới </a:t>
            </a:r>
            <a:r>
              <a:rPr lang="en-US" sz="1200" b="0" i="0" kern="1200" dirty="0" smtClean="0">
                <a:solidFill>
                  <a:schemeClr val="tx1"/>
                </a:solidFill>
                <a:effectLst/>
                <a:latin typeface="+mn-lt"/>
                <a:ea typeface="+mn-ea"/>
                <a:cs typeface="+mn-cs"/>
              </a:rPr>
              <a:t>=&gt; Về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tháng 6/2019, </a:t>
            </a:r>
            <a:r>
              <a:rPr lang="en-US" sz="1200" b="0" i="0" kern="1200" dirty="0" err="1" smtClean="0">
                <a:solidFill>
                  <a:schemeClr val="tx1"/>
                </a:solidFill>
                <a:effectLst/>
                <a:latin typeface="+mn-lt"/>
                <a:ea typeface="+mn-ea"/>
                <a:cs typeface="+mn-cs"/>
              </a:rPr>
              <a:t>đội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có 1.568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với</a:t>
            </a:r>
            <a:r>
              <a:rPr lang="en-US" sz="1200" b="0" i="0" kern="1200" dirty="0" smtClean="0">
                <a:solidFill>
                  <a:schemeClr val="tx1"/>
                </a:solidFill>
                <a:effectLst/>
                <a:latin typeface="+mn-lt"/>
                <a:ea typeface="+mn-ea"/>
                <a:cs typeface="+mn-cs"/>
              </a:rPr>
              <a:t> tổng dung </a:t>
            </a:r>
            <a:r>
              <a:rPr lang="en-US" sz="1200" b="0" i="0" kern="1200" dirty="0" err="1" smtClean="0">
                <a:solidFill>
                  <a:schemeClr val="tx1"/>
                </a:solidFill>
                <a:effectLst/>
                <a:latin typeface="+mn-lt"/>
                <a:ea typeface="+mn-ea"/>
                <a:cs typeface="+mn-cs"/>
              </a:rPr>
              <a:t>tích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4,8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GT, tổng </a:t>
            </a:r>
            <a:r>
              <a:rPr lang="en-US" sz="1200" b="0" i="0" kern="1200" dirty="0" err="1" smtClean="0">
                <a:solidFill>
                  <a:schemeClr val="tx1"/>
                </a:solidFill>
                <a:effectLst/>
                <a:latin typeface="+mn-lt"/>
                <a:ea typeface="+mn-ea"/>
                <a:cs typeface="+mn-cs"/>
              </a:rPr>
              <a:t>trọng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7,8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DWT</a:t>
            </a:r>
          </a:p>
          <a:p>
            <a:pPr marL="171450" marR="0" indent="-171450" algn="l" defTabSz="914400" rtl="0" eaLnBrk="1" fontAlgn="auto" latinLnBrk="0" hangingPunct="1">
              <a:lnSpc>
                <a:spcPct val="100000"/>
              </a:lnSpc>
              <a:spcBef>
                <a:spcPts val="0"/>
              </a:spcBef>
              <a:spcAft>
                <a:spcPts val="0"/>
              </a:spcAft>
              <a:buClrTx/>
              <a:buSzTx/>
              <a:buFont typeface="Symbol" panose="05050102010706020507" pitchFamily="18" charset="2"/>
              <a:buChar char="Þ"/>
              <a:tabLst/>
              <a:defRPr/>
            </a:pPr>
            <a:r>
              <a:rPr lang="vi-VN" sz="1200" b="1" i="0" kern="1200" dirty="0" smtClean="0">
                <a:solidFill>
                  <a:schemeClr val="tx1"/>
                </a:solidFill>
                <a:effectLst/>
                <a:latin typeface="+mn-lt"/>
                <a:ea typeface="+mn-ea"/>
                <a:cs typeface="+mn-cs"/>
              </a:rPr>
              <a:t>Tuổi tàu bình quân của đội tàu Việt Nam hiện là 15,6, trẻ hơn 5,2 tuổi so với thế giới (20,8 tuổi)</a:t>
            </a:r>
            <a:r>
              <a:rPr lang="vi-VN" sz="1200" b="0" i="0" kern="1200" dirty="0" smtClean="0">
                <a:solidFill>
                  <a:schemeClr val="tx1"/>
                </a:solidFill>
                <a:effectLst/>
                <a:latin typeface="+mn-lt"/>
                <a:ea typeface="+mn-ea"/>
                <a:cs typeface="+mn-cs"/>
              </a:rPr>
              <a:t>. Cơ cấu đội tàu biển Việt Nam cũng phát triển theo hướng chuyên dụng hóa, đặc biệt, </a:t>
            </a:r>
            <a:r>
              <a:rPr lang="vi-VN" sz="1200" b="1" i="0" kern="1200" dirty="0" smtClean="0">
                <a:solidFill>
                  <a:schemeClr val="tx1"/>
                </a:solidFill>
                <a:effectLst/>
                <a:latin typeface="+mn-lt"/>
                <a:ea typeface="+mn-ea"/>
                <a:cs typeface="+mn-cs"/>
              </a:rPr>
              <a:t>đội tàu container Việt Nam tăng trưởng khá tốt từ 19 tàu trong (năm 2013) lên 39 tàu (năm 2019)”,</a:t>
            </a:r>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=&gt; </a:t>
            </a:r>
            <a:r>
              <a:rPr lang="vi-VN" sz="1200" b="1" i="0" kern="1200" dirty="0" smtClean="0">
                <a:solidFill>
                  <a:schemeClr val="tx1"/>
                </a:solidFill>
                <a:effectLst/>
                <a:latin typeface="+mn-lt"/>
                <a:ea typeface="+mn-ea"/>
                <a:cs typeface="+mn-cs"/>
              </a:rPr>
              <a:t>đảm nhận </a:t>
            </a:r>
            <a:r>
              <a:rPr lang="en-US" sz="1200" b="1" i="0" kern="1200" dirty="0" err="1" smtClean="0">
                <a:solidFill>
                  <a:schemeClr val="tx1"/>
                </a:solidFill>
                <a:effectLst/>
                <a:latin typeface="+mn-lt"/>
                <a:ea typeface="+mn-ea"/>
                <a:cs typeface="+mn-cs"/>
              </a:rPr>
              <a:t>khoảng</a:t>
            </a:r>
            <a:r>
              <a:rPr lang="en-US" sz="1200" b="1" i="0" kern="1200" baseline="0" dirty="0" smtClean="0">
                <a:solidFill>
                  <a:schemeClr val="tx1"/>
                </a:solidFill>
                <a:effectLst/>
                <a:latin typeface="+mn-lt"/>
                <a:ea typeface="+mn-ea"/>
                <a:cs typeface="+mn-cs"/>
              </a:rPr>
              <a:t> 90</a:t>
            </a:r>
            <a:r>
              <a:rPr lang="vi-VN" sz="1200" b="1" i="0" kern="1200" dirty="0" smtClean="0">
                <a:solidFill>
                  <a:schemeClr val="tx1"/>
                </a:solidFill>
                <a:effectLst/>
                <a:latin typeface="+mn-lt"/>
                <a:ea typeface="+mn-ea"/>
                <a:cs typeface="+mn-cs"/>
              </a:rPr>
              <a:t>% lượng hàng vận tải nội địa qua đường biển</a:t>
            </a:r>
            <a:r>
              <a:rPr lang="vi-VN" sz="1200" b="0" i="0" kern="1200" dirty="0" smtClean="0">
                <a:solidFill>
                  <a:schemeClr val="tx1"/>
                </a:solidFill>
                <a:effectLst/>
                <a:latin typeface="+mn-lt"/>
                <a:ea typeface="+mn-ea"/>
                <a:cs typeface="+mn-cs"/>
              </a:rPr>
              <a:t>, song mới chỉ đảm đương khoảng </a:t>
            </a:r>
            <a:r>
              <a:rPr lang="vi-VN" sz="1200" b="1" i="0" kern="1200" dirty="0" smtClean="0">
                <a:solidFill>
                  <a:schemeClr val="tx1"/>
                </a:solidFill>
                <a:effectLst/>
                <a:latin typeface="+mn-lt"/>
                <a:ea typeface="+mn-ea"/>
                <a:cs typeface="+mn-cs"/>
              </a:rPr>
              <a:t>10 đến 12% thị phần vận tải hàng hóa xuất nhập khẩu qua đường biển</a:t>
            </a:r>
            <a:r>
              <a:rPr lang="en-US" sz="1200" b="1" i="0" kern="1200" dirty="0" smtClean="0">
                <a:solidFill>
                  <a:schemeClr val="tx1"/>
                </a:solidFill>
                <a:effectLst/>
                <a:latin typeface="+mn-lt"/>
                <a:ea typeface="+mn-ea"/>
                <a:cs typeface="+mn-cs"/>
              </a:rPr>
              <a:t>-</a:t>
            </a:r>
            <a:r>
              <a:rPr lang="en-US" sz="1200" b="1" i="0" kern="1200" dirty="0" err="1" smtClean="0">
                <a:solidFill>
                  <a:schemeClr val="tx1"/>
                </a:solidFill>
                <a:effectLst/>
                <a:latin typeface="+mn-lt"/>
                <a:ea typeface="+mn-ea"/>
                <a:cs typeface="+mn-cs"/>
              </a:rPr>
              <a:t>tuyến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quốc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tế</a:t>
            </a:r>
            <a:r>
              <a:rPr lang="vi-VN" sz="1200" b="0" i="0" kern="1200" dirty="0" smtClean="0">
                <a:solidFill>
                  <a:schemeClr val="tx1"/>
                </a:solidFill>
                <a:effectLst/>
                <a:latin typeface="+mn-lt"/>
                <a:ea typeface="+mn-ea"/>
                <a:cs typeface="+mn-cs"/>
              </a:rPr>
              <a:t>. Các tàu Việt Nam chủ yếu mới chỉ hoạt động trên các tuyến </a:t>
            </a:r>
            <a:r>
              <a:rPr lang="vi-VN" sz="1200" b="1" i="0" kern="1200" dirty="0" smtClean="0">
                <a:solidFill>
                  <a:schemeClr val="tx1"/>
                </a:solidFill>
                <a:effectLst/>
                <a:latin typeface="+mn-lt"/>
                <a:ea typeface="+mn-ea"/>
                <a:cs typeface="+mn-cs"/>
              </a:rPr>
              <a:t>vận tải ngắn Đông Nam Á, Đông Bắc Á </a:t>
            </a:r>
            <a:r>
              <a:rPr lang="vi-VN" sz="1200" b="0" i="0" kern="1200" dirty="0" smtClean="0">
                <a:solidFill>
                  <a:schemeClr val="tx1"/>
                </a:solidFill>
                <a:effectLst/>
                <a:latin typeface="+mn-lt"/>
                <a:ea typeface="+mn-ea"/>
                <a:cs typeface="+mn-cs"/>
              </a:rPr>
              <a:t>và Trung Đông. Tuy nhiên, vận tải ở thị trường nào thì cũng lấy chỉ số BDI làm căn cứ tính giá.</a:t>
            </a:r>
            <a:endParaRPr lang="en-US" smtClean="0"/>
          </a:p>
          <a:p>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56</a:t>
            </a:fld>
            <a:endParaRPr lang="en-US"/>
          </a:p>
        </p:txBody>
      </p:sp>
    </p:spTree>
    <p:extLst>
      <p:ext uri="{BB962C8B-B14F-4D97-AF65-F5344CB8AC3E}">
        <p14:creationId xmlns:p14="http://schemas.microsoft.com/office/powerpoint/2010/main" val="4818583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http://eximportvn.blogspot.com/2014/12/so-o-booking-note-nguoi-i-thue-tau-la.html</a:t>
            </a:r>
          </a:p>
          <a:p>
            <a:r>
              <a:rPr lang="vi-VN" sz="1200" kern="1200" dirty="0" smtClean="0">
                <a:solidFill>
                  <a:schemeClr val="tx1"/>
                </a:solidFill>
                <a:effectLst/>
                <a:latin typeface="+mn-lt"/>
                <a:ea typeface="+mn-ea"/>
                <a:cs typeface="+mn-cs"/>
              </a:rPr>
              <a:t>B1 : Nhân viên kinh doanh của hãng tàu giới thiệu lịch trình tàu chạy và chào giá cước vận chuyển cho công ty XNK</a:t>
            </a:r>
            <a:br>
              <a:rPr lang="vi-VN" sz="1200" kern="1200" dirty="0" smtClean="0">
                <a:solidFill>
                  <a:schemeClr val="tx1"/>
                </a:solidFill>
                <a:effectLst/>
                <a:latin typeface="+mn-lt"/>
                <a:ea typeface="+mn-ea"/>
                <a:cs typeface="+mn-cs"/>
              </a:rPr>
            </a:br>
            <a:r>
              <a:rPr lang="vi-VN" sz="1200" kern="1200" dirty="0" smtClean="0">
                <a:solidFill>
                  <a:schemeClr val="tx1"/>
                </a:solidFill>
                <a:effectLst/>
                <a:latin typeface="+mn-lt"/>
                <a:ea typeface="+mn-ea"/>
                <a:cs typeface="+mn-cs"/>
              </a:rPr>
              <a:t>( Tấn công vào các công ty XNK theo phương thức : mua FOB , bán CIF )</a:t>
            </a:r>
          </a:p>
          <a:p>
            <a:endParaRPr lang="vi-VN" dirty="0" smtClean="0">
              <a:effectLst/>
            </a:endParaRPr>
          </a:p>
          <a:p>
            <a:r>
              <a:rPr lang="vi-VN" sz="1200" kern="1200" dirty="0" smtClean="0">
                <a:solidFill>
                  <a:schemeClr val="tx1"/>
                </a:solidFill>
                <a:effectLst/>
                <a:latin typeface="+mn-lt"/>
                <a:ea typeface="+mn-ea"/>
                <a:cs typeface="+mn-cs"/>
              </a:rPr>
              <a:t>B2 : Chủ hàng cung cấp các thông tin cơ bản về lô hàng cần vận chuyển cho hãng tàu như : Khối lượng, thể tích, tính chất, ETD, ETA.</a:t>
            </a:r>
            <a:br>
              <a:rPr lang="vi-VN" sz="1200" kern="1200" dirty="0" smtClean="0">
                <a:solidFill>
                  <a:schemeClr val="tx1"/>
                </a:solidFill>
                <a:effectLst/>
                <a:latin typeface="+mn-lt"/>
                <a:ea typeface="+mn-ea"/>
                <a:cs typeface="+mn-cs"/>
              </a:rPr>
            </a:br>
            <a:endParaRPr lang="vi-VN" dirty="0" smtClean="0">
              <a:effectLst/>
            </a:endParaRPr>
          </a:p>
          <a:p>
            <a:r>
              <a:rPr lang="vi-VN" sz="1200" kern="1200" dirty="0" smtClean="0">
                <a:solidFill>
                  <a:schemeClr val="tx1"/>
                </a:solidFill>
                <a:effectLst/>
                <a:latin typeface="+mn-lt"/>
                <a:ea typeface="+mn-ea"/>
                <a:cs typeface="+mn-cs"/>
              </a:rPr>
              <a:t>B3 : Hãng tàu lập và gửi giấy lưu cước tàu chợ ( BOOKING NOTE ) cho người đi thuê tàu</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B4 : Xuất trình giấy lưu cước tàu chợ cho đại diện hãng tàu tại cảng Bốc</a:t>
            </a:r>
          </a:p>
          <a:p>
            <a:endParaRPr lang="vi-VN" dirty="0" smtClean="0">
              <a:effectLst/>
            </a:endParaRPr>
          </a:p>
          <a:p>
            <a:r>
              <a:rPr lang="vi-VN" sz="1200" kern="1200" dirty="0" smtClean="0">
                <a:solidFill>
                  <a:schemeClr val="tx1"/>
                </a:solidFill>
                <a:effectLst/>
                <a:latin typeface="+mn-lt"/>
                <a:ea typeface="+mn-ea"/>
                <a:cs typeface="+mn-cs"/>
              </a:rPr>
              <a:t>B5 : Hãng tàu ký phát lệnh cấp Container rỗng :</a:t>
            </a:r>
          </a:p>
          <a:p>
            <a:endParaRPr lang="vi-VN" dirty="0" smtClean="0">
              <a:effectLst/>
            </a:endParaRPr>
          </a:p>
          <a:p>
            <a:r>
              <a:rPr lang="vi-VN" sz="1200" kern="1200" dirty="0" smtClean="0">
                <a:solidFill>
                  <a:schemeClr val="tx1"/>
                </a:solidFill>
                <a:effectLst/>
                <a:latin typeface="+mn-lt"/>
                <a:ea typeface="+mn-ea"/>
                <a:cs typeface="+mn-cs"/>
              </a:rPr>
              <a:t>+ Vỏ container</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 Niêm phong container ( Seal hãng tàu )</a:t>
            </a:r>
          </a:p>
          <a:p>
            <a:endParaRPr lang="vi-VN" dirty="0" smtClean="0">
              <a:effectLst/>
            </a:endParaRPr>
          </a:p>
          <a:p>
            <a:r>
              <a:rPr lang="vi-VN" sz="1200" kern="1200" dirty="0" smtClean="0">
                <a:solidFill>
                  <a:schemeClr val="tx1"/>
                </a:solidFill>
                <a:effectLst/>
                <a:latin typeface="+mn-lt"/>
                <a:ea typeface="+mn-ea"/>
                <a:cs typeface="+mn-cs"/>
              </a:rPr>
              <a:t>+ Phiếu đóng gói Container ( Container Packing List </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B6 : Thực hiện giao hàng cho người vận tải.</a:t>
            </a:r>
          </a:p>
          <a:p>
            <a:endParaRPr lang="vi-VN" dirty="0" smtClean="0">
              <a:effectLst/>
            </a:endParaRPr>
          </a:p>
          <a:p>
            <a:r>
              <a:rPr lang="vi-VN" sz="1200" kern="1200" dirty="0" smtClean="0">
                <a:solidFill>
                  <a:schemeClr val="tx1"/>
                </a:solidFill>
                <a:effectLst/>
                <a:latin typeface="+mn-lt"/>
                <a:ea typeface="+mn-ea"/>
                <a:cs typeface="+mn-cs"/>
              </a:rPr>
              <a:t>+ Rút tờ khai hàng Xuất</a:t>
            </a:r>
          </a:p>
          <a:p>
            <a:endParaRPr lang="vi-VN" dirty="0" smtClean="0">
              <a:effectLst/>
            </a:endParaRPr>
          </a:p>
          <a:p>
            <a:r>
              <a:rPr lang="vi-VN" sz="1200" kern="1200" dirty="0" smtClean="0">
                <a:solidFill>
                  <a:schemeClr val="tx1"/>
                </a:solidFill>
                <a:effectLst/>
                <a:latin typeface="+mn-lt"/>
                <a:ea typeface="+mn-ea"/>
                <a:cs typeface="+mn-cs"/>
              </a:rPr>
              <a:t>+ Làm thủ tục vào sổ tàu : </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 Đăng ký lại số tờ khai, số Container, số niêm phong Container</a:t>
            </a:r>
          </a:p>
          <a:p>
            <a:endParaRPr lang="vi-VN" dirty="0" smtClean="0">
              <a:effectLst/>
            </a:endParaRPr>
          </a:p>
          <a:p>
            <a:r>
              <a:rPr lang="vi-VN" sz="1200" kern="1200" dirty="0" smtClean="0">
                <a:solidFill>
                  <a:schemeClr val="tx1"/>
                </a:solidFill>
                <a:effectLst/>
                <a:latin typeface="+mn-lt"/>
                <a:ea typeface="+mn-ea"/>
                <a:cs typeface="+mn-cs"/>
              </a:rPr>
              <a:t>- Mục đích : tránh lẫn lộn, sai sót</a:t>
            </a:r>
          </a:p>
          <a:p>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B7 : Nhằm xác định bằng chứng của việc giao, nhận hàng, hãng tàu ký phát cho người gửi hàng vận đơn B/L ( Bill of Lading )</a:t>
            </a:r>
          </a:p>
          <a:p>
            <a:r>
              <a:rPr lang="vi-VN" dirty="0" smtClean="0">
                <a:hlinkClick r:id="rId3" tooltip="Email This"/>
              </a:rPr>
              <a:t>Email This</a:t>
            </a:r>
            <a:r>
              <a:rPr lang="vi-VN" dirty="0" smtClean="0">
                <a:hlinkClick r:id="rId4" tooltip="BlogThis!"/>
              </a:rPr>
              <a:t>BlogThis!</a:t>
            </a:r>
            <a:r>
              <a:rPr lang="vi-VN" dirty="0" smtClean="0">
                <a:hlinkClick r:id="rId5" tooltip="Share to Twitter"/>
              </a:rPr>
              <a:t>Share to Twitter</a:t>
            </a:r>
            <a:r>
              <a:rPr lang="vi-VN" dirty="0" smtClean="0">
                <a:hlinkClick r:id="rId6" tooltip="Share to Facebook"/>
              </a:rPr>
              <a:t>Share to Facebook</a:t>
            </a:r>
            <a:r>
              <a:rPr lang="vi-VN" dirty="0" smtClean="0"/>
              <a:t> </a:t>
            </a:r>
          </a:p>
          <a:p>
            <a:r>
              <a:rPr lang="vi-VN" dirty="0" smtClean="0">
                <a:hlinkClick r:id="rId7" tooltip="Newer Post"/>
              </a:rPr>
              <a:t>Newer Post</a:t>
            </a:r>
            <a:r>
              <a:rPr lang="vi-VN" dirty="0" smtClean="0"/>
              <a:t> </a:t>
            </a:r>
            <a:r>
              <a:rPr lang="vi-VN" dirty="0" smtClean="0">
                <a:hlinkClick r:id="rId8" tooltip="Older Post"/>
              </a:rPr>
              <a:t>Older Post</a:t>
            </a:r>
            <a:r>
              <a:rPr lang="vi-VN" dirty="0" smtClean="0"/>
              <a:t> </a:t>
            </a:r>
            <a:r>
              <a:rPr lang="vi-VN" dirty="0" smtClean="0">
                <a:hlinkClick r:id="rId9"/>
              </a:rPr>
              <a:t>Home</a:t>
            </a:r>
            <a:r>
              <a:rPr lang="vi-VN" dirty="0" smtClean="0"/>
              <a:t> </a:t>
            </a:r>
          </a:p>
          <a:p>
            <a:r>
              <a:rPr lang="vi-VN" b="1" dirty="0" smtClean="0"/>
              <a:t>TÌM KIẾM</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58</a:t>
            </a:fld>
            <a:endParaRPr lang="en-US"/>
          </a:p>
        </p:txBody>
      </p:sp>
    </p:spTree>
    <p:extLst>
      <p:ext uri="{BB962C8B-B14F-4D97-AF65-F5344CB8AC3E}">
        <p14:creationId xmlns:p14="http://schemas.microsoft.com/office/powerpoint/2010/main" val="22689205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b="1" dirty="0" smtClean="0"/>
              <a:t>Ư</a:t>
            </a:r>
            <a:r>
              <a:rPr lang="en-US" sz="1200" b="1" dirty="0" smtClean="0"/>
              <a:t>u</a:t>
            </a:r>
            <a:r>
              <a:rPr lang="en-US" sz="1200" b="1" baseline="0" dirty="0" smtClean="0"/>
              <a:t> </a:t>
            </a:r>
            <a:r>
              <a:rPr lang="en-US" sz="1200" b="1" baseline="0" dirty="0" err="1" smtClean="0"/>
              <a:t>nhược</a:t>
            </a:r>
            <a:r>
              <a:rPr lang="en-US" sz="1200" b="1" baseline="0" dirty="0" smtClean="0"/>
              <a:t> </a:t>
            </a:r>
            <a:r>
              <a:rPr lang="en-US" sz="1200" b="1" baseline="0" dirty="0" err="1" smtClean="0"/>
              <a:t>điểm</a:t>
            </a:r>
            <a:r>
              <a:rPr lang="en-US" sz="1200" b="1" baseline="0" dirty="0" smtClean="0"/>
              <a:t> </a:t>
            </a:r>
            <a:r>
              <a:rPr lang="en-US" sz="1200" b="1" baseline="0" dirty="0" err="1" smtClean="0"/>
              <a:t>của</a:t>
            </a:r>
            <a:r>
              <a:rPr lang="en-US" sz="1200" b="1" baseline="0" dirty="0" smtClean="0"/>
              <a:t> </a:t>
            </a:r>
            <a:r>
              <a:rPr lang="en-US" sz="1200" b="1" baseline="0" dirty="0" err="1" smtClean="0"/>
              <a:t>vận</a:t>
            </a:r>
            <a:r>
              <a:rPr lang="en-US" sz="1200" b="1" baseline="0" dirty="0" smtClean="0"/>
              <a:t> </a:t>
            </a:r>
            <a:r>
              <a:rPr lang="en-US" sz="1200" b="1" baseline="0" dirty="0" err="1" smtClean="0"/>
              <a:t>tải</a:t>
            </a:r>
            <a:r>
              <a:rPr lang="en-US" sz="1200" b="1" baseline="0" dirty="0" smtClean="0"/>
              <a:t> </a:t>
            </a:r>
            <a:r>
              <a:rPr lang="en-US" sz="1200" b="1" baseline="0" dirty="0" err="1" smtClean="0"/>
              <a:t>đường</a:t>
            </a:r>
            <a:r>
              <a:rPr lang="en-US" sz="1200" b="1" baseline="0" dirty="0" smtClean="0"/>
              <a:t> </a:t>
            </a:r>
            <a:r>
              <a:rPr lang="en-US" sz="1200" b="1" baseline="0" dirty="0" err="1" smtClean="0"/>
              <a:t>ống</a:t>
            </a:r>
            <a:r>
              <a:rPr lang="en-US" sz="1200" b="1" baseline="0" dirty="0" smtClean="0"/>
              <a:t> ???</a:t>
            </a:r>
            <a:endParaRPr lang="en-US" sz="1200" b="1" dirty="0" smtClean="0"/>
          </a:p>
          <a:p>
            <a:r>
              <a:rPr lang="en-US" sz="1200" dirty="0" smtClean="0">
                <a:latin typeface="Times New Roman" panose="02020603050405020304" pitchFamily="18" charset="0"/>
                <a:cs typeface="Times New Roman" panose="02020603050405020304" pitchFamily="18" charset="0"/>
              </a:rPr>
              <a:t>MỨC VỐN DẦU TƯ NƯỚC NGOÀI  ĐƯỢC ĐẦU TƯ VÔ CÁC HÌNH THỨC VẬN TẢI (NĐ 140 CP)</a:t>
            </a: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VẬN TẢI HÀNG HẢI 100%</a:t>
            </a: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VẬN TẢI BỘ SẮT &lt;=49%</a:t>
            </a:r>
          </a:p>
          <a:p>
            <a:pPr marL="457200" indent="-457200">
              <a:buFont typeface="Wingdings" panose="05000000000000000000" pitchFamily="2" charset="2"/>
              <a:buChar char="Ø"/>
            </a:pPr>
            <a:r>
              <a:rPr lang="en-US" sz="1200" dirty="0" err="1" smtClean="0">
                <a:latin typeface="Times New Roman" panose="02020603050405020304" pitchFamily="18" charset="0"/>
                <a:cs typeface="Times New Roman" panose="02020603050405020304" pitchFamily="18" charset="0"/>
              </a:rPr>
              <a:t>Dịch</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vụ</a:t>
            </a:r>
            <a:r>
              <a:rPr lang="en-US" sz="1200" baseline="0" dirty="0" smtClean="0">
                <a:latin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cs typeface="Times New Roman" panose="02020603050405020304" pitchFamily="18" charset="0"/>
              </a:rPr>
              <a:t>bốc</a:t>
            </a:r>
            <a:r>
              <a:rPr lang="en-US" sz="1200" baseline="0" dirty="0" smtClean="0">
                <a:latin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cs typeface="Times New Roman" panose="02020603050405020304" pitchFamily="18" charset="0"/>
              </a:rPr>
              <a:t>xếp</a:t>
            </a:r>
            <a:r>
              <a:rPr lang="en-US" sz="1200" baseline="0" dirty="0" smtClean="0">
                <a:latin typeface="Times New Roman" panose="02020603050405020304" pitchFamily="18" charset="0"/>
                <a:cs typeface="Times New Roman" panose="02020603050405020304" pitchFamily="18" charset="0"/>
              </a:rPr>
              <a:t> &lt;= 50%</a:t>
            </a:r>
            <a:endParaRPr lang="en-US" sz="12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ĐƯỜNG ỐNG (KHÔNG ĐƯỢC)</a:t>
            </a:r>
          </a:p>
          <a:p>
            <a:r>
              <a:rPr lang="en-US" b="1" dirty="0" err="1" smtClean="0"/>
              <a:t>Giải</a:t>
            </a:r>
            <a:r>
              <a:rPr lang="en-US" b="1" baseline="0" dirty="0" smtClean="0"/>
              <a:t> </a:t>
            </a:r>
            <a:r>
              <a:rPr lang="en-US" b="1" baseline="0" dirty="0" err="1" smtClean="0"/>
              <a:t>thích</a:t>
            </a:r>
            <a:r>
              <a:rPr lang="en-US" b="1" baseline="0" dirty="0" smtClean="0"/>
              <a:t> </a:t>
            </a:r>
            <a:r>
              <a:rPr lang="en-US" b="1" baseline="0" dirty="0" err="1" smtClean="0"/>
              <a:t>bản</a:t>
            </a:r>
            <a:r>
              <a:rPr lang="en-US" b="1" baseline="0" dirty="0" smtClean="0"/>
              <a:t> </a:t>
            </a:r>
            <a:r>
              <a:rPr lang="en-US" b="1" baseline="0" dirty="0" err="1" smtClean="0"/>
              <a:t>đồ</a:t>
            </a:r>
            <a:r>
              <a:rPr lang="en-US" b="1" baseline="0" dirty="0" smtClean="0"/>
              <a:t>  </a:t>
            </a:r>
            <a:r>
              <a:rPr lang="en-US" b="1" baseline="0" dirty="0" err="1" smtClean="0"/>
              <a:t>vận</a:t>
            </a:r>
            <a:r>
              <a:rPr lang="en-US" b="1" baseline="0" dirty="0" smtClean="0"/>
              <a:t> </a:t>
            </a:r>
            <a:r>
              <a:rPr lang="en-US" b="1" baseline="0" dirty="0" err="1" smtClean="0"/>
              <a:t>tải</a:t>
            </a:r>
            <a:r>
              <a:rPr lang="en-US" b="1" baseline="0" dirty="0" smtClean="0"/>
              <a:t> </a:t>
            </a:r>
            <a:r>
              <a:rPr lang="en-US" b="1" baseline="0" dirty="0" err="1" smtClean="0"/>
              <a:t>đường</a:t>
            </a:r>
            <a:r>
              <a:rPr lang="en-US" b="1" baseline="0" dirty="0" smtClean="0"/>
              <a:t> </a:t>
            </a:r>
            <a:r>
              <a:rPr lang="en-US" b="1" baseline="0" dirty="0" err="1" smtClean="0"/>
              <a:t>ống</a:t>
            </a:r>
            <a:r>
              <a:rPr lang="en-US" b="1" baseline="0" dirty="0" smtClean="0"/>
              <a:t> ở </a:t>
            </a:r>
            <a:r>
              <a:rPr lang="en-US" b="1" baseline="0" dirty="0" err="1" smtClean="0"/>
              <a:t>nước</a:t>
            </a:r>
            <a:r>
              <a:rPr lang="en-US" b="1" baseline="0" dirty="0" smtClean="0"/>
              <a:t> </a:t>
            </a:r>
            <a:r>
              <a:rPr lang="en-US" b="1" baseline="0" dirty="0" err="1" smtClean="0"/>
              <a:t>ngoài</a:t>
            </a:r>
            <a:r>
              <a:rPr lang="en-US" b="1" baseline="0" dirty="0" smtClean="0"/>
              <a:t>:</a:t>
            </a:r>
          </a:p>
          <a:p>
            <a:r>
              <a:rPr lang="en-US" baseline="0" dirty="0" smtClean="0"/>
              <a:t>(</a:t>
            </a:r>
            <a:r>
              <a:rPr lang="en-US" baseline="0" dirty="0" err="1" smtClean="0"/>
              <a:t>nhìn</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đường</a:t>
            </a:r>
            <a:r>
              <a:rPr lang="en-US" baseline="0" dirty="0" smtClean="0"/>
              <a:t> </a:t>
            </a:r>
            <a:r>
              <a:rPr lang="en-US" baseline="0" dirty="0" err="1" smtClean="0"/>
              <a:t>ống</a:t>
            </a:r>
            <a:r>
              <a:rPr lang="en-US" baseline="0" dirty="0" smtClean="0"/>
              <a:t> </a:t>
            </a:r>
            <a:r>
              <a:rPr lang="en-US" baseline="0" dirty="0" err="1" smtClean="0"/>
              <a:t>có</a:t>
            </a:r>
            <a:r>
              <a:rPr lang="en-US" baseline="0" dirty="0" smtClean="0"/>
              <a:t> </a:t>
            </a:r>
            <a:r>
              <a:rPr lang="en-US" baseline="0" dirty="0" err="1" smtClean="0"/>
              <a:t>thể</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nhiều</a:t>
            </a:r>
            <a:r>
              <a:rPr lang="en-US" baseline="0" dirty="0" smtClean="0"/>
              <a:t> </a:t>
            </a:r>
            <a:r>
              <a:rPr lang="en-US" baseline="0" dirty="0" err="1" smtClean="0"/>
              <a:t>loại</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khác</a:t>
            </a:r>
            <a:r>
              <a:rPr lang="en-US" baseline="0" dirty="0" smtClean="0"/>
              <a:t> </a:t>
            </a:r>
            <a:r>
              <a:rPr lang="en-US" baseline="0" dirty="0" err="1" smtClean="0"/>
              <a:t>nhau</a:t>
            </a:r>
            <a:r>
              <a:rPr lang="en-US" baseline="0" dirty="0" smtClean="0"/>
              <a:t> </a:t>
            </a:r>
            <a:r>
              <a:rPr lang="en-US" baseline="0" dirty="0" err="1" smtClean="0"/>
              <a:t>như</a:t>
            </a:r>
            <a:r>
              <a:rPr lang="en-US" baseline="0" dirty="0" smtClean="0"/>
              <a:t> </a:t>
            </a:r>
            <a:r>
              <a:rPr lang="en-US" baseline="0" dirty="0" err="1" smtClean="0"/>
              <a:t>khí</a:t>
            </a:r>
            <a:r>
              <a:rPr lang="en-US" baseline="0" dirty="0" smtClean="0"/>
              <a:t> gas, </a:t>
            </a:r>
            <a:r>
              <a:rPr lang="en-US" baseline="0" dirty="0" err="1" smtClean="0"/>
              <a:t>nước</a:t>
            </a:r>
            <a:r>
              <a:rPr lang="en-US" baseline="0" dirty="0" smtClean="0"/>
              <a:t>, </a:t>
            </a:r>
            <a:r>
              <a:rPr lang="en-US" baseline="0" dirty="0" err="1" smtClean="0"/>
              <a:t>chất</a:t>
            </a:r>
            <a:r>
              <a:rPr lang="en-US" baseline="0" dirty="0" smtClean="0"/>
              <a:t> </a:t>
            </a:r>
            <a:r>
              <a:rPr lang="en-US" baseline="0" dirty="0" err="1" smtClean="0"/>
              <a:t>thải</a:t>
            </a:r>
            <a:r>
              <a:rPr lang="en-US" baseline="0" dirty="0" smtClean="0"/>
              <a:t>, </a:t>
            </a:r>
            <a:r>
              <a:rPr lang="en-US" baseline="0" dirty="0" err="1" smtClean="0"/>
              <a:t>hàng</a:t>
            </a:r>
            <a:r>
              <a:rPr lang="en-US" baseline="0" dirty="0" smtClean="0"/>
              <a:t> </a:t>
            </a:r>
            <a:r>
              <a:rPr lang="en-US" baseline="0" dirty="0" err="1" smtClean="0"/>
              <a:t>rời</a:t>
            </a:r>
            <a:r>
              <a:rPr lang="en-US" baseline="0" dirty="0" smtClean="0"/>
              <a:t> , </a:t>
            </a:r>
            <a:r>
              <a:rPr lang="en-US" baseline="0" dirty="0" err="1" smtClean="0"/>
              <a:t>dầu</a:t>
            </a:r>
            <a:r>
              <a:rPr lang="en-US" baseline="0" dirty="0" smtClean="0"/>
              <a:t> </a:t>
            </a:r>
            <a:r>
              <a:rPr lang="en-US" baseline="0" dirty="0" err="1" smtClean="0"/>
              <a:t>thô</a:t>
            </a:r>
            <a:r>
              <a:rPr lang="en-US" baseline="0" dirty="0" smtClean="0"/>
              <a:t>,…</a:t>
            </a:r>
            <a:r>
              <a:rPr lang="en-US"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chuyển</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hóa</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lỏng</a:t>
            </a:r>
            <a:r>
              <a:rPr lang="en-US" b="1" baseline="0" dirty="0" smtClean="0">
                <a:sym typeface="Wingdings" panose="05000000000000000000" pitchFamily="2" charset="2"/>
              </a:rPr>
              <a:t>, </a:t>
            </a:r>
            <a:r>
              <a:rPr lang="en-US" b="1" baseline="0" dirty="0" err="1" smtClean="0">
                <a:sym typeface="Wingdings" panose="05000000000000000000" pitchFamily="2" charset="2"/>
              </a:rPr>
              <a:t>khí</a:t>
            </a:r>
            <a:r>
              <a:rPr lang="en-US" b="1" baseline="0" dirty="0" smtClean="0">
                <a:sym typeface="Wingdings" panose="05000000000000000000" pitchFamily="2" charset="2"/>
              </a:rPr>
              <a:t> </a:t>
            </a:r>
            <a:r>
              <a:rPr lang="en-US" b="1" baseline="0" dirty="0" err="1" smtClean="0">
                <a:sym typeface="Wingdings" panose="05000000000000000000" pitchFamily="2" charset="2"/>
              </a:rPr>
              <a:t>đốt</a:t>
            </a:r>
            <a:r>
              <a:rPr lang="en-US" b="1" baseline="0" dirty="0" smtClean="0">
                <a:sym typeface="Wingdings" panose="05000000000000000000" pitchFamily="2" charset="2"/>
              </a:rPr>
              <a:t> </a:t>
            </a:r>
            <a:r>
              <a:rPr lang="en-US" b="1" baseline="0" dirty="0" err="1" smtClean="0">
                <a:sym typeface="Wingdings" panose="05000000000000000000" pitchFamily="2" charset="2"/>
              </a:rPr>
              <a:t>nói</a:t>
            </a:r>
            <a:r>
              <a:rPr lang="en-US" b="1" baseline="0" dirty="0" smtClean="0">
                <a:sym typeface="Wingdings" panose="05000000000000000000" pitchFamily="2" charset="2"/>
              </a:rPr>
              <a:t> </a:t>
            </a:r>
            <a:r>
              <a:rPr lang="en-US" b="1" baseline="0" dirty="0" err="1" smtClean="0">
                <a:sym typeface="Wingdings" panose="05000000000000000000" pitchFamily="2" charset="2"/>
              </a:rPr>
              <a:t>chung</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rời</a:t>
            </a:r>
            <a:r>
              <a:rPr lang="en-US" b="1" baseline="0" dirty="0" smtClean="0">
                <a:sym typeface="Wingdings" panose="05000000000000000000" pitchFamily="2" charset="2"/>
              </a:rPr>
              <a:t> </a:t>
            </a:r>
            <a:r>
              <a:rPr lang="en-US" b="1" baseline="0" dirty="0" err="1" smtClean="0">
                <a:sym typeface="Wingdings" panose="05000000000000000000" pitchFamily="2" charset="2"/>
              </a:rPr>
              <a:t>có</a:t>
            </a:r>
            <a:r>
              <a:rPr lang="en-US" b="1" baseline="0" dirty="0" smtClean="0">
                <a:sym typeface="Wingdings" panose="05000000000000000000" pitchFamily="2" charset="2"/>
              </a:rPr>
              <a:t> </a:t>
            </a:r>
            <a:r>
              <a:rPr lang="en-US" b="1" baseline="0" dirty="0" err="1" smtClean="0">
                <a:sym typeface="Wingdings" panose="05000000000000000000" pitchFamily="2" charset="2"/>
              </a:rPr>
              <a:t>tính</a:t>
            </a:r>
            <a:r>
              <a:rPr lang="en-US" b="1" baseline="0" dirty="0" smtClean="0">
                <a:sym typeface="Wingdings" panose="05000000000000000000" pitchFamily="2" charset="2"/>
              </a:rPr>
              <a:t> </a:t>
            </a:r>
            <a:r>
              <a:rPr lang="en-US" b="1" baseline="0" dirty="0" err="1" smtClean="0">
                <a:sym typeface="Wingdings" panose="05000000000000000000" pitchFamily="2" charset="2"/>
              </a:rPr>
              <a:t>chất</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kích</a:t>
            </a:r>
            <a:r>
              <a:rPr lang="en-US" b="1" baseline="0" dirty="0" smtClean="0">
                <a:sym typeface="Wingdings" panose="05000000000000000000" pitchFamily="2" charset="2"/>
              </a:rPr>
              <a:t> </a:t>
            </a:r>
            <a:r>
              <a:rPr lang="en-US" b="1" baseline="0" dirty="0" err="1" smtClean="0">
                <a:sym typeface="Wingdings" panose="05000000000000000000" pitchFamily="2" charset="2"/>
              </a:rPr>
              <a:t>thước</a:t>
            </a:r>
            <a:r>
              <a:rPr lang="en-US" b="1" baseline="0" dirty="0" smtClean="0">
                <a:sym typeface="Wingdings" panose="05000000000000000000" pitchFamily="2" charset="2"/>
              </a:rPr>
              <a:t> </a:t>
            </a:r>
            <a:r>
              <a:rPr lang="en-US" b="1" baseline="0" dirty="0" err="1" smtClean="0">
                <a:sym typeface="Wingdings" panose="05000000000000000000" pitchFamily="2" charset="2"/>
              </a:rPr>
              <a:t>rất</a:t>
            </a:r>
            <a:r>
              <a:rPr lang="en-US" b="1" baseline="0" dirty="0" smtClean="0">
                <a:sym typeface="Wingdings" panose="05000000000000000000" pitchFamily="2" charset="2"/>
              </a:rPr>
              <a:t> </a:t>
            </a:r>
            <a:r>
              <a:rPr lang="en-US" b="1" baseline="0" dirty="0" err="1" smtClean="0">
                <a:sym typeface="Wingdings" panose="05000000000000000000" pitchFamily="2" charset="2"/>
              </a:rPr>
              <a:t>nhỏ</a:t>
            </a:r>
            <a:r>
              <a:rPr lang="en-US" b="1" baseline="0" dirty="0" smtClean="0">
                <a:sym typeface="Wingdings" panose="05000000000000000000" pitchFamily="2" charset="2"/>
              </a:rPr>
              <a:t>, </a:t>
            </a:r>
            <a:r>
              <a:rPr lang="en-US" b="1" baseline="0" dirty="0" err="1" smtClean="0">
                <a:sym typeface="Wingdings" panose="05000000000000000000" pitchFamily="2" charset="2"/>
              </a:rPr>
              <a:t>hạt</a:t>
            </a:r>
            <a:r>
              <a:rPr lang="en-US" b="1" baseline="0" dirty="0" smtClean="0">
                <a:sym typeface="Wingdings" panose="05000000000000000000" pitchFamily="2" charset="2"/>
              </a:rPr>
              <a:t> </a:t>
            </a:r>
            <a:r>
              <a:rPr lang="en-US" b="1" baseline="0" dirty="0" err="1" smtClean="0">
                <a:sym typeface="Wingdings" panose="05000000000000000000" pitchFamily="2" charset="2"/>
              </a:rPr>
              <a:t>mịn</a:t>
            </a:r>
            <a:r>
              <a:rPr lang="en-US" b="1" baseline="0" dirty="0" smtClean="0">
                <a:sym typeface="Wingdings" panose="05000000000000000000" pitchFamily="2" charset="2"/>
              </a:rPr>
              <a:t>  </a:t>
            </a:r>
            <a:r>
              <a:rPr lang="en-US" b="1" baseline="0" dirty="0" err="1" smtClean="0">
                <a:sym typeface="Wingdings" panose="05000000000000000000" pitchFamily="2" charset="2"/>
              </a:rPr>
              <a:t>nói</a:t>
            </a:r>
            <a:r>
              <a:rPr lang="en-US" b="1" baseline="0" dirty="0" smtClean="0">
                <a:sym typeface="Wingdings" panose="05000000000000000000" pitchFamily="2" charset="2"/>
              </a:rPr>
              <a:t> ở </a:t>
            </a:r>
            <a:r>
              <a:rPr lang="en-US" b="1" baseline="0" dirty="0" err="1" smtClean="0">
                <a:sym typeface="Wingdings" panose="05000000000000000000" pitchFamily="2" charset="2"/>
              </a:rPr>
              <a:t>phần</a:t>
            </a:r>
            <a:r>
              <a:rPr lang="en-US" b="1" baseline="0" dirty="0" smtClean="0">
                <a:sym typeface="Wingdings" panose="05000000000000000000" pitchFamily="2" charset="2"/>
              </a:rPr>
              <a:t> </a:t>
            </a:r>
            <a:r>
              <a:rPr lang="en-US" b="1" baseline="0" dirty="0" err="1" smtClean="0">
                <a:sym typeface="Wingdings" panose="05000000000000000000" pitchFamily="2" charset="2"/>
              </a:rPr>
              <a:t>ưu</a:t>
            </a:r>
            <a:r>
              <a:rPr lang="en-US" b="1" baseline="0" dirty="0" smtClean="0">
                <a:sym typeface="Wingdings" panose="05000000000000000000" pitchFamily="2" charset="2"/>
              </a:rPr>
              <a:t> </a:t>
            </a:r>
            <a:r>
              <a:rPr lang="en-US" b="1" baseline="0" dirty="0" err="1" smtClean="0">
                <a:sym typeface="Wingdings" panose="05000000000000000000" pitchFamily="2" charset="2"/>
              </a:rPr>
              <a:t>nhược</a:t>
            </a:r>
            <a:r>
              <a:rPr lang="en-US" b="1" baseline="0" dirty="0" smtClean="0">
                <a:sym typeface="Wingdings" panose="05000000000000000000" pitchFamily="2" charset="2"/>
              </a:rPr>
              <a:t> </a:t>
            </a:r>
            <a:r>
              <a:rPr lang="en-US" b="1" baseline="0" dirty="0" err="1" smtClean="0">
                <a:sym typeface="Wingdings" panose="05000000000000000000" pitchFamily="2" charset="2"/>
              </a:rPr>
              <a:t>điểm</a:t>
            </a:r>
            <a:r>
              <a:rPr lang="en-US" b="1" baseline="0" dirty="0" smtClean="0">
                <a:sym typeface="Wingdings" panose="05000000000000000000" pitchFamily="2" charset="2"/>
              </a:rPr>
              <a:t> </a:t>
            </a:r>
            <a:r>
              <a:rPr lang="en-US" b="1" baseline="0" dirty="0" err="1" smtClean="0">
                <a:sym typeface="Wingdings" panose="05000000000000000000" pitchFamily="2" charset="2"/>
              </a:rPr>
              <a:t>cuối</a:t>
            </a:r>
            <a:r>
              <a:rPr lang="en-US" b="1" baseline="0" dirty="0" smtClean="0">
                <a:sym typeface="Wingdings" panose="05000000000000000000" pitchFamily="2" charset="2"/>
              </a:rPr>
              <a:t> </a:t>
            </a:r>
            <a:r>
              <a:rPr lang="en-US" b="1" baseline="0" dirty="0" err="1" smtClean="0">
                <a:sym typeface="Wingdings" panose="05000000000000000000" pitchFamily="2" charset="2"/>
              </a:rPr>
              <a:t>cùng</a:t>
            </a:r>
            <a:r>
              <a:rPr lang="en-US" baseline="0" dirty="0" smtClean="0">
                <a:sym typeface="Wingdings" panose="05000000000000000000" pitchFamily="2" charset="2"/>
              </a:rPr>
              <a:t>)</a:t>
            </a:r>
          </a:p>
          <a:p>
            <a:r>
              <a:rPr lang="en-US" baseline="0" dirty="0" err="1" smtClean="0">
                <a:sym typeface="Wingdings" panose="05000000000000000000" pitchFamily="2" charset="2"/>
              </a:rPr>
              <a:t>Bản</a:t>
            </a:r>
            <a:r>
              <a:rPr lang="en-US" baseline="0" dirty="0" smtClean="0">
                <a:sym typeface="Wingdings" panose="05000000000000000000" pitchFamily="2" charset="2"/>
              </a:rPr>
              <a:t> </a:t>
            </a:r>
            <a:r>
              <a:rPr lang="en-US" baseline="0" dirty="0" err="1" smtClean="0">
                <a:sym typeface="Wingdings" panose="05000000000000000000" pitchFamily="2" charset="2"/>
              </a:rPr>
              <a:t>đồ</a:t>
            </a:r>
            <a:r>
              <a:rPr lang="en-US" baseline="0" dirty="0" smtClean="0">
                <a:sym typeface="Wingdings" panose="05000000000000000000" pitchFamily="2" charset="2"/>
              </a:rPr>
              <a:t> </a:t>
            </a:r>
            <a:r>
              <a:rPr lang="en-US" baseline="0" dirty="0" err="1" smtClean="0">
                <a:sym typeface="Wingdings" panose="05000000000000000000" pitchFamily="2" charset="2"/>
              </a:rPr>
              <a:t>này</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biểu</a:t>
            </a:r>
            <a:r>
              <a:rPr lang="en-US" baseline="0" dirty="0" smtClean="0">
                <a:sym typeface="Wingdings" panose="05000000000000000000" pitchFamily="2" charset="2"/>
              </a:rPr>
              <a:t> </a:t>
            </a:r>
            <a:r>
              <a:rPr lang="en-US" baseline="0" dirty="0" err="1" smtClean="0">
                <a:sym typeface="Wingdings" panose="05000000000000000000" pitchFamily="2" charset="2"/>
              </a:rPr>
              <a:t>hiện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dự</a:t>
            </a:r>
            <a:r>
              <a:rPr lang="en-US" baseline="0" dirty="0" smtClean="0">
                <a:sym typeface="Wingdings" panose="05000000000000000000" pitchFamily="2" charset="2"/>
              </a:rPr>
              <a:t> </a:t>
            </a:r>
            <a:r>
              <a:rPr lang="en-US" baseline="0" dirty="0" err="1" smtClean="0">
                <a:sym typeface="Wingdings" panose="05000000000000000000" pitchFamily="2" charset="2"/>
              </a:rPr>
              <a:t>án</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tải</a:t>
            </a:r>
            <a:r>
              <a:rPr lang="en-US" baseline="0" dirty="0" smtClean="0">
                <a:sym typeface="Wingdings" panose="05000000000000000000" pitchFamily="2" charset="2"/>
              </a:rPr>
              <a:t> </a:t>
            </a:r>
            <a:r>
              <a:rPr lang="en-US" baseline="0" dirty="0" err="1" smtClean="0">
                <a:sym typeface="Wingdings" panose="05000000000000000000" pitchFamily="2" charset="2"/>
              </a:rPr>
              <a:t>khí</a:t>
            </a:r>
            <a:r>
              <a:rPr lang="en-US" baseline="0" dirty="0" smtClean="0">
                <a:sym typeface="Wingdings" panose="05000000000000000000" pitchFamily="2" charset="2"/>
              </a:rPr>
              <a:t> gas: </a:t>
            </a:r>
            <a:r>
              <a:rPr lang="en-US" baseline="0" dirty="0" err="1" smtClean="0">
                <a:sym typeface="Wingdings" panose="05000000000000000000" pitchFamily="2" charset="2"/>
              </a:rPr>
              <a:t>được</a:t>
            </a:r>
            <a:r>
              <a:rPr lang="en-US" baseline="0" dirty="0" smtClean="0">
                <a:sym typeface="Wingdings" panose="05000000000000000000" pitchFamily="2" charset="2"/>
              </a:rPr>
              <a:t> </a:t>
            </a:r>
            <a:r>
              <a:rPr lang="en-US" baseline="0" dirty="0" err="1" smtClean="0">
                <a:sym typeface="Wingdings" panose="05000000000000000000" pitchFamily="2" charset="2"/>
              </a:rPr>
              <a:t>đầu</a:t>
            </a:r>
            <a:r>
              <a:rPr lang="en-US" baseline="0" dirty="0" smtClean="0">
                <a:sym typeface="Wingdings" panose="05000000000000000000" pitchFamily="2" charset="2"/>
              </a:rPr>
              <a:t> </a:t>
            </a:r>
            <a:r>
              <a:rPr lang="en-US" baseline="0" dirty="0" err="1" smtClean="0">
                <a:sym typeface="Wingdings" panose="05000000000000000000" pitchFamily="2" charset="2"/>
              </a:rPr>
              <a:t>từ</a:t>
            </a:r>
            <a:r>
              <a:rPr lang="en-US" baseline="0" dirty="0" smtClean="0">
                <a:sym typeface="Wingdings" panose="05000000000000000000" pitchFamily="2" charset="2"/>
              </a:rPr>
              <a:t> </a:t>
            </a:r>
            <a:r>
              <a:rPr lang="en-US" baseline="0" dirty="0" err="1" smtClean="0">
                <a:sym typeface="Wingdings" panose="05000000000000000000" pitchFamily="2" charset="2"/>
              </a:rPr>
              <a:t>hơn</a:t>
            </a:r>
            <a:r>
              <a:rPr lang="en-US" baseline="0" dirty="0" smtClean="0">
                <a:sym typeface="Wingdings" panose="05000000000000000000" pitchFamily="2" charset="2"/>
              </a:rPr>
              <a:t> </a:t>
            </a:r>
            <a:r>
              <a:rPr lang="en-US" b="1" baseline="0" dirty="0" smtClean="0">
                <a:sym typeface="Wingdings" panose="05000000000000000000" pitchFamily="2" charset="2"/>
              </a:rPr>
              <a:t>10 </a:t>
            </a:r>
            <a:r>
              <a:rPr lang="en-US" b="1" baseline="0" dirty="0" err="1" smtClean="0">
                <a:sym typeface="Wingdings" panose="05000000000000000000" pitchFamily="2" charset="2"/>
              </a:rPr>
              <a:t>tỷ</a:t>
            </a:r>
            <a:r>
              <a:rPr lang="en-US" b="1" baseline="0" dirty="0" smtClean="0">
                <a:sym typeface="Wingdings" panose="05000000000000000000" pitchFamily="2" charset="2"/>
              </a:rPr>
              <a:t> </a:t>
            </a:r>
            <a:r>
              <a:rPr lang="en-US" b="1" baseline="0" dirty="0" err="1" smtClean="0">
                <a:sym typeface="Wingdings" panose="05000000000000000000" pitchFamily="2" charset="2"/>
              </a:rPr>
              <a:t>đô</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a:t>
            </a:r>
            <a:r>
              <a:rPr lang="en-US" b="1" baseline="0" dirty="0" err="1" smtClean="0">
                <a:sym typeface="Wingdings" panose="05000000000000000000" pitchFamily="2" charset="2"/>
              </a:rPr>
              <a:t>hơn</a:t>
            </a:r>
            <a:r>
              <a:rPr lang="en-US" b="1" baseline="0" dirty="0" smtClean="0">
                <a:sym typeface="Wingdings" panose="05000000000000000000" pitchFamily="2" charset="2"/>
              </a:rPr>
              <a:t> 180 km </a:t>
            </a:r>
            <a:r>
              <a:rPr lang="en-US" baseline="0" dirty="0" err="1" smtClean="0">
                <a:sym typeface="Wingdings" panose="05000000000000000000" pitchFamily="2" charset="2"/>
              </a:rPr>
              <a:t>két</a:t>
            </a:r>
            <a:r>
              <a:rPr lang="en-US" baseline="0" dirty="0" smtClean="0">
                <a:sym typeface="Wingdings" panose="05000000000000000000" pitchFamily="2" charset="2"/>
              </a:rPr>
              <a:t> </a:t>
            </a:r>
            <a:r>
              <a:rPr lang="en-US" baseline="0" dirty="0" err="1" smtClean="0">
                <a:sym typeface="Wingdings" panose="05000000000000000000" pitchFamily="2" charset="2"/>
              </a:rPr>
              <a:t>nối</a:t>
            </a:r>
            <a:r>
              <a:rPr lang="en-US" baseline="0" dirty="0" smtClean="0">
                <a:sym typeface="Wingdings" panose="05000000000000000000" pitchFamily="2" charset="2"/>
              </a:rPr>
              <a:t> </a:t>
            </a:r>
            <a:r>
              <a:rPr lang="en-US" baseline="0" dirty="0" err="1" smtClean="0">
                <a:sym typeface="Wingdings" panose="05000000000000000000" pitchFamily="2" charset="2"/>
              </a:rPr>
              <a:t>nguồn</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gas ở </a:t>
            </a:r>
            <a:r>
              <a:rPr lang="en-US" baseline="0" dirty="0" err="1" smtClean="0">
                <a:sym typeface="Wingdings" panose="05000000000000000000" pitchFamily="2" charset="2"/>
              </a:rPr>
              <a:t>khu</a:t>
            </a:r>
            <a:r>
              <a:rPr lang="en-US" baseline="0" dirty="0" smtClean="0">
                <a:sym typeface="Wingdings" panose="05000000000000000000" pitchFamily="2" charset="2"/>
              </a:rPr>
              <a:t> </a:t>
            </a:r>
            <a:r>
              <a:rPr lang="en-US" baseline="0" dirty="0" err="1" smtClean="0">
                <a:sym typeface="Wingdings" panose="05000000000000000000" pitchFamily="2" charset="2"/>
              </a:rPr>
              <a:t>vực</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cộng</a:t>
            </a:r>
            <a:r>
              <a:rPr lang="en-US" baseline="0" dirty="0" smtClean="0">
                <a:sym typeface="Wingdings" panose="05000000000000000000" pitchFamily="2" charset="2"/>
              </a:rPr>
              <a:t> </a:t>
            </a:r>
            <a:r>
              <a:rPr lang="en-US" baseline="0" dirty="0" err="1" smtClean="0">
                <a:sym typeface="Wingdings" panose="05000000000000000000" pitchFamily="2" charset="2"/>
              </a:rPr>
              <a:t>hòa</a:t>
            </a:r>
            <a:r>
              <a:rPr lang="en-US" baseline="0" dirty="0" smtClean="0">
                <a:sym typeface="Wingdings" panose="05000000000000000000" pitchFamily="2" charset="2"/>
              </a:rPr>
              <a:t> </a:t>
            </a:r>
            <a:r>
              <a:rPr lang="en-US" b="1" dirty="0" smtClean="0"/>
              <a:t>A-</a:t>
            </a:r>
            <a:r>
              <a:rPr lang="en-US" b="1" dirty="0" err="1" smtClean="0"/>
              <a:t>déc</a:t>
            </a:r>
            <a:r>
              <a:rPr lang="en-US" b="1" dirty="0" smtClean="0"/>
              <a:t>-</a:t>
            </a:r>
            <a:r>
              <a:rPr lang="en-US" b="1" dirty="0" err="1" smtClean="0"/>
              <a:t>bai-dan</a:t>
            </a:r>
            <a:r>
              <a:rPr lang="en-US" b="0" baseline="30000" dirty="0" smtClean="0"/>
              <a:t> </a:t>
            </a:r>
            <a:r>
              <a:rPr lang="en-US" b="0" baseline="0" dirty="0" smtClean="0"/>
              <a:t> </a:t>
            </a:r>
            <a:r>
              <a:rPr lang="en-US" b="0" baseline="0" dirty="0" err="1" smtClean="0"/>
              <a:t>đi</a:t>
            </a:r>
            <a:r>
              <a:rPr lang="en-US" b="0" baseline="0" dirty="0" smtClean="0"/>
              <a:t> </a:t>
            </a:r>
            <a:r>
              <a:rPr lang="en-US" b="0" baseline="0" dirty="0" err="1" smtClean="0"/>
              <a:t>về</a:t>
            </a:r>
            <a:r>
              <a:rPr lang="en-US" b="0" baseline="0" dirty="0" smtClean="0"/>
              <a:t> </a:t>
            </a:r>
            <a:r>
              <a:rPr lang="en-US" b="0" baseline="0" dirty="0" err="1" smtClean="0"/>
              <a:t>phía</a:t>
            </a:r>
            <a:r>
              <a:rPr lang="en-US" b="0" baseline="0" dirty="0" smtClean="0"/>
              <a:t> </a:t>
            </a:r>
            <a:r>
              <a:rPr lang="en-US" b="0" baseline="0" dirty="0" err="1" smtClean="0"/>
              <a:t>tây</a:t>
            </a:r>
            <a:r>
              <a:rPr lang="en-US" b="0" baseline="0" dirty="0" smtClean="0"/>
              <a:t> </a:t>
            </a:r>
            <a:r>
              <a:rPr lang="en-US" b="0" baseline="0" dirty="0" err="1" smtClean="0"/>
              <a:t>bắc</a:t>
            </a:r>
            <a:r>
              <a:rPr lang="en-US" b="0" baseline="0" dirty="0" smtClean="0"/>
              <a:t> </a:t>
            </a:r>
            <a:r>
              <a:rPr lang="en-US" b="0" baseline="0" dirty="0" err="1" smtClean="0"/>
              <a:t>của</a:t>
            </a:r>
            <a:r>
              <a:rPr lang="en-US" b="0" baseline="0" dirty="0" smtClean="0"/>
              <a:t> </a:t>
            </a:r>
            <a:r>
              <a:rPr lang="en-US" b="0" baseline="0" dirty="0" err="1" smtClean="0"/>
              <a:t>nước</a:t>
            </a:r>
            <a:r>
              <a:rPr lang="en-US" b="0" baseline="0" dirty="0" smtClean="0"/>
              <a:t> TURKEY (</a:t>
            </a:r>
            <a:r>
              <a:rPr lang="en-US" b="0" baseline="0" dirty="0" err="1" smtClean="0"/>
              <a:t>thổ</a:t>
            </a:r>
            <a:r>
              <a:rPr lang="en-US" b="0" baseline="0" dirty="0" smtClean="0"/>
              <a:t> </a:t>
            </a:r>
            <a:r>
              <a:rPr lang="en-US" b="0" baseline="0" dirty="0" err="1" smtClean="0"/>
              <a:t>nhĩ</a:t>
            </a:r>
            <a:r>
              <a:rPr lang="en-US" b="0" baseline="0" dirty="0" smtClean="0"/>
              <a:t> </a:t>
            </a:r>
            <a:r>
              <a:rPr lang="en-US" b="0" baseline="0" dirty="0" err="1" smtClean="0"/>
              <a:t>kỳ</a:t>
            </a:r>
            <a:r>
              <a:rPr lang="en-US" b="0" baseline="0" dirty="0" smtClean="0"/>
              <a:t>) </a:t>
            </a:r>
            <a:r>
              <a:rPr lang="vi-VN" dirty="0" smtClean="0"/>
              <a:t>Dự án này là một liên doanh giữa công ty năng lượng nhà nước SOCAR của Azerbaijan, Thổ Nhĩ Kỳ Botaş và BP của Anh, với một sản xuất theo kế hoạch là </a:t>
            </a:r>
            <a:r>
              <a:rPr lang="vi-VN" b="1" dirty="0" smtClean="0"/>
              <a:t>16 tỷ mét khối khí đốt mỗi năm</a:t>
            </a:r>
            <a:r>
              <a:rPr lang="vi-VN" dirty="0" smtClean="0"/>
              <a:t>.</a:t>
            </a:r>
            <a:r>
              <a:rPr lang="en-US" dirty="0" smtClean="0"/>
              <a:t>--</a:t>
            </a:r>
            <a:r>
              <a:rPr lang="en-US" dirty="0" smtClean="0">
                <a:sym typeface="Wingdings" panose="05000000000000000000" pitchFamily="2" charset="2"/>
              </a:rPr>
              <a:t> </a:t>
            </a:r>
            <a:r>
              <a:rPr lang="en-US" dirty="0" err="1" smtClean="0">
                <a:sym typeface="Wingdings" panose="05000000000000000000" pitchFamily="2" charset="2"/>
              </a:rPr>
              <a:t>lý</a:t>
            </a:r>
            <a:r>
              <a:rPr lang="en-US" baseline="0" dirty="0" smtClean="0">
                <a:sym typeface="Wingdings" panose="05000000000000000000" pitchFamily="2" charset="2"/>
              </a:rPr>
              <a:t> do </a:t>
            </a:r>
            <a:r>
              <a:rPr lang="en-US" baseline="0" dirty="0" err="1" smtClean="0">
                <a:sym typeface="Wingdings" panose="05000000000000000000" pitchFamily="2" charset="2"/>
              </a:rPr>
              <a:t>xây</a:t>
            </a:r>
            <a:r>
              <a:rPr lang="en-US" baseline="0" dirty="0" smtClean="0">
                <a:sym typeface="Wingdings" panose="05000000000000000000" pitchFamily="2" charset="2"/>
              </a:rPr>
              <a:t> dung: (</a:t>
            </a:r>
            <a:r>
              <a:rPr lang="en-US" baseline="0" dirty="0" err="1" smtClean="0">
                <a:sym typeface="Wingdings" panose="05000000000000000000" pitchFamily="2" charset="2"/>
              </a:rPr>
              <a:t>trong</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Nga</a:t>
            </a:r>
            <a:r>
              <a:rPr lang="en-US" baseline="0" dirty="0" smtClean="0">
                <a:sym typeface="Wingdings" panose="05000000000000000000" pitchFamily="2" charset="2"/>
              </a:rPr>
              <a:t>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cấp</a:t>
            </a:r>
            <a:r>
              <a:rPr lang="en-US" baseline="0" dirty="0" smtClean="0">
                <a:sym typeface="Wingdings" panose="05000000000000000000" pitchFamily="2" charset="2"/>
              </a:rPr>
              <a:t> </a:t>
            </a:r>
            <a:r>
              <a:rPr lang="en-US" baseline="0" dirty="0" err="1" smtClean="0">
                <a:sym typeface="Wingdings" panose="05000000000000000000" pitchFamily="2" charset="2"/>
              </a:rPr>
              <a:t>khí</a:t>
            </a:r>
            <a:r>
              <a:rPr lang="en-US" baseline="0" dirty="0" smtClean="0">
                <a:sym typeface="Wingdings" panose="05000000000000000000" pitchFamily="2" charset="2"/>
              </a:rPr>
              <a:t> </a:t>
            </a:r>
            <a:r>
              <a:rPr lang="en-US" baseline="0" dirty="0" err="1" smtClean="0">
                <a:sym typeface="Wingdings" panose="05000000000000000000" pitchFamily="2" charset="2"/>
              </a:rPr>
              <a:t>đốt</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cả</a:t>
            </a:r>
            <a:r>
              <a:rPr lang="en-US" baseline="0" dirty="0" smtClean="0">
                <a:sym typeface="Wingdings" panose="05000000000000000000" pitchFamily="2" charset="2"/>
              </a:rPr>
              <a:t> </a:t>
            </a:r>
            <a:r>
              <a:rPr lang="en-US" baseline="0" dirty="0" err="1" smtClean="0">
                <a:sym typeface="Wingdings" panose="05000000000000000000" pitchFamily="2" charset="2"/>
              </a:rPr>
              <a:t>Châu</a:t>
            </a:r>
            <a:r>
              <a:rPr lang="en-US" baseline="0" dirty="0" smtClean="0">
                <a:sym typeface="Wingdings" panose="05000000000000000000" pitchFamily="2" charset="2"/>
              </a:rPr>
              <a:t> </a:t>
            </a:r>
            <a:r>
              <a:rPr lang="en-US" baseline="0" dirty="0" err="1" smtClean="0">
                <a:sym typeface="Wingdings" panose="05000000000000000000" pitchFamily="2" charset="2"/>
              </a:rPr>
              <a:t>Âu</a:t>
            </a:r>
            <a:r>
              <a:rPr lang="en-US" baseline="0" dirty="0" smtClean="0">
                <a:sym typeface="Wingdings" panose="05000000000000000000" pitchFamily="2" charset="2"/>
              </a:rPr>
              <a:t>: đ</a:t>
            </a:r>
            <a:r>
              <a:rPr lang="vi-VN" dirty="0" smtClean="0"/>
              <a:t>ược xem là một cách cho cả hai nước để giảm sự phụ thuộc vào khí đốt của Nga. TANAP là một phần của hành lang phía Nam Gas, một kế hoạch dài chờ đợi để mang lại khí đốt cho châu Âu từ Azerbaijan, và từ các nguồn khác hơn Nga</a:t>
            </a:r>
            <a:r>
              <a:rPr lang="en-US" dirty="0" smtClean="0">
                <a:sym typeface="Wingdings" panose="05000000000000000000" pitchFamily="2" charset="2"/>
              </a:rPr>
              <a:t> </a:t>
            </a:r>
            <a:r>
              <a:rPr lang="en-US" b="1" dirty="0" err="1" smtClean="0">
                <a:sym typeface="Wingdings" panose="05000000000000000000" pitchFamily="2" charset="2"/>
              </a:rPr>
              <a:t>lệ</a:t>
            </a:r>
            <a:r>
              <a:rPr lang="en-US" b="1" baseline="0" dirty="0" smtClean="0">
                <a:sym typeface="Wingdings" panose="05000000000000000000" pitchFamily="2" charset="2"/>
              </a:rPr>
              <a:t> </a:t>
            </a:r>
            <a:r>
              <a:rPr lang="en-US" b="1" baseline="0" dirty="0" err="1" smtClean="0">
                <a:sym typeface="Wingdings" panose="05000000000000000000" pitchFamily="2" charset="2"/>
              </a:rPr>
              <a:t>thuộc</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kinh</a:t>
            </a:r>
            <a:r>
              <a:rPr lang="en-US" b="1" baseline="0" dirty="0" smtClean="0">
                <a:sym typeface="Wingdings" panose="05000000000000000000" pitchFamily="2" charset="2"/>
              </a:rPr>
              <a:t> </a:t>
            </a:r>
            <a:r>
              <a:rPr lang="en-US" b="1" baseline="0" dirty="0" err="1" smtClean="0">
                <a:sym typeface="Wingdings" panose="05000000000000000000" pitchFamily="2" charset="2"/>
              </a:rPr>
              <a:t>tế</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lệ</a:t>
            </a:r>
            <a:r>
              <a:rPr lang="en-US" b="1" baseline="0" dirty="0" smtClean="0">
                <a:sym typeface="Wingdings" panose="05000000000000000000" pitchFamily="2" charset="2"/>
              </a:rPr>
              <a:t> </a:t>
            </a:r>
            <a:r>
              <a:rPr lang="en-US" b="1" baseline="0" dirty="0" err="1" smtClean="0">
                <a:sym typeface="Wingdings" panose="05000000000000000000" pitchFamily="2" charset="2"/>
              </a:rPr>
              <a:t>thuộc</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chính</a:t>
            </a:r>
            <a:r>
              <a:rPr lang="en-US" b="1" baseline="0" dirty="0" smtClean="0">
                <a:sym typeface="Wingdings" panose="05000000000000000000" pitchFamily="2" charset="2"/>
              </a:rPr>
              <a:t> </a:t>
            </a:r>
            <a:r>
              <a:rPr lang="en-US" b="1" baseline="0" dirty="0" err="1" smtClean="0">
                <a:sym typeface="Wingdings" panose="05000000000000000000" pitchFamily="2" charset="2"/>
              </a:rPr>
              <a:t>trị</a:t>
            </a:r>
            <a:r>
              <a:rPr lang="vi-VN" dirty="0" smtClean="0"/>
              <a:t/>
            </a:r>
            <a:br>
              <a:rPr lang="vi-VN" dirty="0" smtClean="0"/>
            </a:br>
            <a:endParaRPr lang="en-US" baseline="0" dirty="0" smtClean="0">
              <a:sym typeface="Wingdings" panose="05000000000000000000" pitchFamily="2" charset="2"/>
            </a:endParaRPr>
          </a:p>
          <a:p>
            <a:endParaRPr lang="en-US" baseline="0" dirty="0" smtClean="0">
              <a:sym typeface="Wingdings" panose="05000000000000000000" pitchFamily="2" charset="2"/>
            </a:endParaRPr>
          </a:p>
          <a:p>
            <a:endParaRPr lang="en-US" baseline="0" dirty="0" smtClean="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59</a:t>
            </a:fld>
            <a:endParaRPr lang="en-US"/>
          </a:p>
        </p:txBody>
      </p:sp>
    </p:spTree>
    <p:extLst>
      <p:ext uri="{BB962C8B-B14F-4D97-AF65-F5344CB8AC3E}">
        <p14:creationId xmlns:p14="http://schemas.microsoft.com/office/powerpoint/2010/main" val="1771297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33E563A-6C69-4D40-91BA-F587E74DA044}"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3E563A-6C69-4D40-91BA-F587E74DA044}"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33E563A-6C69-4D40-91BA-F587E74DA044}" type="datetimeFigureOut">
              <a:rPr lang="en-US" smtClean="0"/>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33E563A-6C69-4D40-91BA-F587E74DA044}" type="datetimeFigureOut">
              <a:rPr lang="en-US" smtClean="0"/>
              <a:t>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3081B-D9DD-402E-94C9-878938D5A2A5}"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33E563A-6C69-4D40-91BA-F587E74DA044}" type="datetimeFigureOut">
              <a:rPr lang="en-US" smtClean="0"/>
              <a:t>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3E563A-6C69-4D40-91BA-F587E74DA044}" type="datetimeFigureOut">
              <a:rPr lang="en-US" smtClean="0"/>
              <a:t>1/19/2021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3E563A-6C69-4D40-91BA-F587E74DA044}"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433E563A-6C69-4D40-91BA-F587E74DA044}" type="datetimeFigureOut">
              <a:rPr lang="en-US" smtClean="0"/>
              <a:t>1/19/2021</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C23081B-D9DD-402E-94C9-878938D5A2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3.png"/></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1015663"/>
          </a:xfrm>
          <a:prstGeom prst="rect">
            <a:avLst/>
          </a:prstGeom>
          <a:solidFill>
            <a:srgbClr val="FFFF00"/>
          </a:solidFill>
        </p:spPr>
        <p:txBody>
          <a:bodyPr wrap="square">
            <a:spAutoFit/>
          </a:bodyPr>
          <a:lstStyle/>
          <a:p>
            <a:pPr algn="ctr"/>
            <a:r>
              <a:rPr lang="en-US" sz="60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60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a:t>
            </a:r>
            <a:endParaRPr lang="en-US" sz="6000" dirty="0"/>
          </a:p>
        </p:txBody>
      </p:sp>
      <p:pic>
        <p:nvPicPr>
          <p:cNvPr id="4" name="Picture 3"/>
          <p:cNvPicPr>
            <a:picLocks noChangeAspect="1"/>
          </p:cNvPicPr>
          <p:nvPr/>
        </p:nvPicPr>
        <p:blipFill rotWithShape="1">
          <a:blip r:embed="rId3"/>
          <a:srcRect t="14339" r="15083"/>
          <a:stretch/>
        </p:blipFill>
        <p:spPr>
          <a:xfrm>
            <a:off x="0" y="1045788"/>
            <a:ext cx="5661837" cy="5812211"/>
          </a:xfrm>
          <a:prstGeom prst="rect">
            <a:avLst/>
          </a:prstGeom>
        </p:spPr>
      </p:pic>
      <p:sp>
        <p:nvSpPr>
          <p:cNvPr id="2" name="Rectangle 1"/>
          <p:cNvSpPr/>
          <p:nvPr/>
        </p:nvSpPr>
        <p:spPr>
          <a:xfrm>
            <a:off x="5522508" y="3124200"/>
            <a:ext cx="3594911" cy="3046988"/>
          </a:xfrm>
          <a:prstGeom prst="rect">
            <a:avLst/>
          </a:prstGeom>
        </p:spPr>
        <p:txBody>
          <a:bodyPr wrap="square">
            <a:spAutoFit/>
          </a:bodyPr>
          <a:lstStyle/>
          <a:p>
            <a:pPr algn="ctr"/>
            <a:r>
              <a:rPr lang="en-US" sz="4800" b="1" kern="0" cap="all" dirty="0" smtClean="0">
                <a:solidFill>
                  <a:srgbClr val="FF0000"/>
                </a:solidFill>
                <a:latin typeface="Times New Roman" panose="02020603050405020304" pitchFamily="18" charset="0"/>
                <a:ea typeface="Calibri" panose="020F0502020204030204" pitchFamily="34" charset="0"/>
              </a:rPr>
              <a:t>CÁC </a:t>
            </a:r>
            <a:r>
              <a:rPr lang="en-US" sz="4800" b="1" kern="0" cap="all" dirty="0" err="1" smtClean="0">
                <a:solidFill>
                  <a:srgbClr val="FF0000"/>
                </a:solidFill>
                <a:latin typeface="Times New Roman" panose="02020603050405020304" pitchFamily="18" charset="0"/>
                <a:ea typeface="Calibri" panose="020F0502020204030204" pitchFamily="34" charset="0"/>
              </a:rPr>
              <a:t>chứng</a:t>
            </a:r>
            <a:r>
              <a:rPr lang="en-US" sz="4800" b="1" kern="0" cap="all" dirty="0" smtClean="0">
                <a:solidFill>
                  <a:srgbClr val="FF0000"/>
                </a:solidFill>
                <a:latin typeface="Times New Roman" panose="02020603050405020304" pitchFamily="18" charset="0"/>
                <a:ea typeface="Calibri" panose="020F0502020204030204" pitchFamily="34" charset="0"/>
              </a:rPr>
              <a:t> </a:t>
            </a:r>
            <a:r>
              <a:rPr lang="en-US" sz="4800" b="1" kern="0" cap="all" dirty="0" err="1" smtClean="0">
                <a:solidFill>
                  <a:srgbClr val="FF0000"/>
                </a:solidFill>
                <a:latin typeface="Times New Roman" panose="02020603050405020304" pitchFamily="18" charset="0"/>
                <a:ea typeface="Calibri" panose="020F0502020204030204" pitchFamily="34" charset="0"/>
              </a:rPr>
              <a:t>từ</a:t>
            </a:r>
            <a:r>
              <a:rPr lang="en-US" sz="4800" b="1" kern="0" cap="all" dirty="0" smtClean="0">
                <a:solidFill>
                  <a:srgbClr val="FF0000"/>
                </a:solidFill>
                <a:latin typeface="Times New Roman" panose="02020603050405020304" pitchFamily="18" charset="0"/>
                <a:ea typeface="Calibri" panose="020F0502020204030204" pitchFamily="34" charset="0"/>
              </a:rPr>
              <a:t> </a:t>
            </a:r>
          </a:p>
          <a:p>
            <a:pPr algn="ctr"/>
            <a:r>
              <a:rPr lang="en-US" sz="4800" b="1" kern="0" cap="all" dirty="0" err="1" smtClean="0">
                <a:solidFill>
                  <a:srgbClr val="FF0000"/>
                </a:solidFill>
                <a:latin typeface="Times New Roman" panose="02020603050405020304" pitchFamily="18" charset="0"/>
                <a:ea typeface="Calibri" panose="020F0502020204030204" pitchFamily="34" charset="0"/>
              </a:rPr>
              <a:t>trong</a:t>
            </a:r>
            <a:r>
              <a:rPr lang="en-US" sz="4800" b="1" kern="0" cap="all" dirty="0" smtClean="0">
                <a:solidFill>
                  <a:srgbClr val="FF0000"/>
                </a:solidFill>
                <a:latin typeface="Times New Roman" panose="02020603050405020304" pitchFamily="18" charset="0"/>
                <a:ea typeface="Calibri" panose="020F0502020204030204" pitchFamily="34" charset="0"/>
              </a:rPr>
              <a:t> </a:t>
            </a:r>
          </a:p>
          <a:p>
            <a:pPr algn="ctr"/>
            <a:r>
              <a:rPr lang="en-US" sz="4800" b="1" kern="0" cap="all" dirty="0" err="1" smtClean="0">
                <a:solidFill>
                  <a:srgbClr val="FF0000"/>
                </a:solidFill>
                <a:latin typeface="Times New Roman" panose="02020603050405020304" pitchFamily="18" charset="0"/>
                <a:ea typeface="Calibri" panose="020F0502020204030204" pitchFamily="34" charset="0"/>
              </a:rPr>
              <a:t>vận</a:t>
            </a:r>
            <a:r>
              <a:rPr lang="en-US" sz="4800" b="1" kern="0" cap="all" dirty="0" smtClean="0">
                <a:solidFill>
                  <a:srgbClr val="FF0000"/>
                </a:solidFill>
                <a:latin typeface="Times New Roman" panose="02020603050405020304" pitchFamily="18" charset="0"/>
                <a:ea typeface="Calibri" panose="020F0502020204030204" pitchFamily="34" charset="0"/>
              </a:rPr>
              <a:t> </a:t>
            </a:r>
            <a:r>
              <a:rPr lang="en-US" sz="4800" b="1" kern="0" cap="all" dirty="0" err="1" smtClean="0">
                <a:solidFill>
                  <a:srgbClr val="FF0000"/>
                </a:solidFill>
                <a:latin typeface="Times New Roman" panose="02020603050405020304" pitchFamily="18" charset="0"/>
                <a:ea typeface="Calibri" panose="020F0502020204030204" pitchFamily="34" charset="0"/>
              </a:rPr>
              <a:t>tải</a:t>
            </a:r>
            <a:endParaRPr lang="en-US" sz="4800" b="1" kern="0" cap="all" dirty="0">
              <a:solidFill>
                <a:srgbClr val="FF0000"/>
              </a:solidFill>
              <a:effectLst/>
              <a:latin typeface="Times New Roman" panose="02020603050405020304" pitchFamily="18" charset="0"/>
              <a:ea typeface="Calibri" panose="020F0502020204030204" pitchFamily="34" charset="0"/>
            </a:endParaRPr>
          </a:p>
        </p:txBody>
      </p:sp>
      <p:pic>
        <p:nvPicPr>
          <p:cNvPr id="6" name="Picture 5"/>
          <p:cNvPicPr>
            <a:picLocks noChangeAspect="1"/>
          </p:cNvPicPr>
          <p:nvPr/>
        </p:nvPicPr>
        <p:blipFill>
          <a:blip r:embed="rId4"/>
          <a:stretch>
            <a:fillRect/>
          </a:stretch>
        </p:blipFill>
        <p:spPr>
          <a:xfrm>
            <a:off x="5549089" y="1028214"/>
            <a:ext cx="3594912" cy="1702435"/>
          </a:xfrm>
          <a:prstGeom prst="rect">
            <a:avLst/>
          </a:prstGeom>
        </p:spPr>
      </p:pic>
    </p:spTree>
    <p:extLst>
      <p:ext uri="{BB962C8B-B14F-4D97-AF65-F5344CB8AC3E}">
        <p14:creationId xmlns:p14="http://schemas.microsoft.com/office/powerpoint/2010/main" val="3635683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646331"/>
          </a:xfrm>
          <a:prstGeom prst="rect">
            <a:avLst/>
          </a:prstGeom>
          <a:solidFill>
            <a:srgbClr val="FFFF00"/>
          </a:solidFill>
        </p:spPr>
        <p:txBody>
          <a:bodyPr wrap="square" rtlCol="0">
            <a:spAutoFit/>
          </a:bodyPr>
          <a:lstStyle/>
          <a:p>
            <a:pPr algn="ctr"/>
            <a:r>
              <a:rPr lang="en-US" sz="3600" b="1" dirty="0" smtClean="0">
                <a:latin typeface="Times New Roman" panose="02020603050405020304" pitchFamily="18" charset="0"/>
                <a:cs typeface="Times New Roman" panose="02020603050405020304" pitchFamily="18" charset="0"/>
              </a:rPr>
              <a:t>NỘI DUNG</a:t>
            </a:r>
            <a:endParaRPr lang="en-US" sz="36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172200" y="4812702"/>
            <a:ext cx="2971800" cy="2045298"/>
          </a:xfrm>
          <a:prstGeom prst="ellipse">
            <a:avLst/>
          </a:prstGeom>
          <a:ln>
            <a:noFill/>
          </a:ln>
          <a:effectLst>
            <a:softEdge rad="112500"/>
          </a:effectLst>
        </p:spPr>
      </p:pic>
      <p:sp>
        <p:nvSpPr>
          <p:cNvPr id="6" name="Rectangle 5"/>
          <p:cNvSpPr/>
          <p:nvPr/>
        </p:nvSpPr>
        <p:spPr>
          <a:xfrm>
            <a:off x="152400" y="646331"/>
            <a:ext cx="8991600" cy="4739759"/>
          </a:xfrm>
          <a:prstGeom prst="rect">
            <a:avLst/>
          </a:prstGeom>
        </p:spPr>
        <p:txBody>
          <a:bodyPr wrap="square">
            <a:spAutoFit/>
          </a:bodyPr>
          <a:lstStyle/>
          <a:p>
            <a:pPr>
              <a:lnSpc>
                <a:spcPct val="150000"/>
              </a:lnSpc>
              <a:spcBef>
                <a:spcPts val="600"/>
              </a:spcBef>
              <a:spcAft>
                <a:spcPts val="600"/>
              </a:spcAft>
            </a:pPr>
            <a:r>
              <a:rPr lang="vi-VN" sz="2800" b="1" dirty="0">
                <a:latin typeface="Times New Roman" panose="02020603050405020304" pitchFamily="18" charset="0"/>
                <a:cs typeface="Times New Roman" panose="02020603050405020304" pitchFamily="18" charset="0"/>
              </a:rPr>
              <a:t>3.1. QUY TRÌNH DỊCH VỤ	</a:t>
            </a:r>
          </a:p>
          <a:p>
            <a:pPr>
              <a:lnSpc>
                <a:spcPct val="150000"/>
              </a:lnSpc>
              <a:spcBef>
                <a:spcPts val="600"/>
              </a:spcBef>
              <a:spcAft>
                <a:spcPts val="600"/>
              </a:spcAft>
            </a:pPr>
            <a:r>
              <a:rPr lang="vi-VN" sz="2800" b="1" dirty="0">
                <a:latin typeface="Times New Roman" panose="02020603050405020304" pitchFamily="18" charset="0"/>
                <a:cs typeface="Times New Roman" panose="02020603050405020304" pitchFamily="18" charset="0"/>
              </a:rPr>
              <a:t>3.2. GIẤY LƯU CƯỚC THUÊ VẬN TẢI	</a:t>
            </a:r>
          </a:p>
          <a:p>
            <a:pPr>
              <a:lnSpc>
                <a:spcPct val="150000"/>
              </a:lnSpc>
              <a:spcBef>
                <a:spcPts val="600"/>
              </a:spcBef>
              <a:spcAft>
                <a:spcPts val="600"/>
              </a:spcAft>
            </a:pPr>
            <a:r>
              <a:rPr lang="vi-VN" sz="2800" b="1" dirty="0">
                <a:latin typeface="Times New Roman" panose="02020603050405020304" pitchFamily="18" charset="0"/>
                <a:cs typeface="Times New Roman" panose="02020603050405020304" pitchFamily="18" charset="0"/>
              </a:rPr>
              <a:t>3.3. VẬN ĐƠN ĐƯỜNG </a:t>
            </a:r>
            <a:r>
              <a:rPr lang="vi-VN" sz="2800" b="1" dirty="0" smtClean="0">
                <a:latin typeface="Times New Roman" panose="02020603050405020304" pitchFamily="18" charset="0"/>
                <a:cs typeface="Times New Roman" panose="02020603050405020304" pitchFamily="18" charset="0"/>
              </a:rPr>
              <a:t>BIỂN</a:t>
            </a:r>
            <a:endParaRPr lang="vi-VN" sz="2800" b="1" dirty="0">
              <a:latin typeface="Times New Roman" panose="02020603050405020304" pitchFamily="18" charset="0"/>
              <a:cs typeface="Times New Roman" panose="02020603050405020304" pitchFamily="18" charset="0"/>
            </a:endParaRPr>
          </a:p>
          <a:p>
            <a:pPr>
              <a:lnSpc>
                <a:spcPct val="150000"/>
              </a:lnSpc>
              <a:spcBef>
                <a:spcPts val="600"/>
              </a:spcBef>
              <a:spcAft>
                <a:spcPts val="600"/>
              </a:spcAft>
            </a:pPr>
            <a:r>
              <a:rPr lang="vi-VN" sz="2800" b="1" dirty="0">
                <a:latin typeface="Times New Roman" panose="02020603050405020304" pitchFamily="18" charset="0"/>
                <a:cs typeface="Times New Roman" panose="02020603050405020304" pitchFamily="18" charset="0"/>
              </a:rPr>
              <a:t>3.4. VẬN ĐƠN ĐƯỜNG HÀNG KHÔNG	</a:t>
            </a:r>
          </a:p>
          <a:p>
            <a:pPr>
              <a:lnSpc>
                <a:spcPct val="150000"/>
              </a:lnSpc>
              <a:spcBef>
                <a:spcPts val="600"/>
              </a:spcBef>
              <a:spcAft>
                <a:spcPts val="600"/>
              </a:spcAft>
            </a:pPr>
            <a:r>
              <a:rPr lang="vi-VN" sz="2800" b="1" dirty="0" smtClean="0">
                <a:latin typeface="Times New Roman" panose="02020603050405020304" pitchFamily="18" charset="0"/>
                <a:cs typeface="Times New Roman" panose="02020603050405020304" pitchFamily="18" charset="0"/>
              </a:rPr>
              <a:t>3.5</a:t>
            </a:r>
            <a:r>
              <a:rPr lang="vi-VN" sz="2800" b="1" dirty="0">
                <a:latin typeface="Times New Roman" panose="02020603050405020304" pitchFamily="18" charset="0"/>
                <a:cs typeface="Times New Roman" panose="02020603050405020304" pitchFamily="18" charset="0"/>
              </a:rPr>
              <a:t>. THÔNG BÁO GIAO HÀNG (LỆNH GIAO </a:t>
            </a:r>
            <a:r>
              <a:rPr lang="vi-VN" sz="2800" b="1" dirty="0" smtClean="0">
                <a:latin typeface="Times New Roman" panose="02020603050405020304" pitchFamily="18" charset="0"/>
                <a:cs typeface="Times New Roman" panose="02020603050405020304" pitchFamily="18" charset="0"/>
              </a:rPr>
              <a:t>HÀNG)</a:t>
            </a:r>
            <a:endParaRPr lang="en-US" sz="2800" b="1" dirty="0" smtClean="0">
              <a:latin typeface="Times New Roman" panose="02020603050405020304" pitchFamily="18" charset="0"/>
              <a:cs typeface="Times New Roman" panose="02020603050405020304" pitchFamily="18" charset="0"/>
            </a:endParaRPr>
          </a:p>
          <a:p>
            <a:pPr>
              <a:lnSpc>
                <a:spcPct val="150000"/>
              </a:lnSpc>
              <a:spcBef>
                <a:spcPts val="600"/>
              </a:spcBef>
              <a:spcAft>
                <a:spcPts val="600"/>
              </a:spcAft>
            </a:pPr>
            <a:r>
              <a:rPr lang="vi-VN" sz="2800" b="1" dirty="0" smtClean="0">
                <a:latin typeface="Times New Roman" panose="02020603050405020304" pitchFamily="18" charset="0"/>
                <a:cs typeface="Times New Roman" panose="02020603050405020304" pitchFamily="18" charset="0"/>
              </a:rPr>
              <a:t>3.6</a:t>
            </a:r>
            <a:r>
              <a:rPr lang="vi-VN" sz="2800" b="1" dirty="0">
                <a:latin typeface="Times New Roman" panose="02020603050405020304" pitchFamily="18" charset="0"/>
                <a:cs typeface="Times New Roman" panose="02020603050405020304" pitchFamily="18" charset="0"/>
              </a:rPr>
              <a:t>. THÔNG BÁO HÀNG ĐẾN	</a:t>
            </a:r>
          </a:p>
        </p:txBody>
      </p:sp>
    </p:spTree>
    <p:extLst>
      <p:ext uri="{BB962C8B-B14F-4D97-AF65-F5344CB8AC3E}">
        <p14:creationId xmlns:p14="http://schemas.microsoft.com/office/powerpoint/2010/main" val="25719416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245" y="14749"/>
            <a:ext cx="4488088" cy="523220"/>
          </a:xfrm>
          <a:prstGeom prst="rect">
            <a:avLst/>
          </a:prstGeom>
        </p:spPr>
        <p:txBody>
          <a:bodyPr wrap="none">
            <a:spAutoFit/>
          </a:bodyPr>
          <a:lstStyle/>
          <a:p>
            <a:r>
              <a:rPr lang="vi-VN" sz="2800" b="1" dirty="0">
                <a:solidFill>
                  <a:prstClr val="black"/>
                </a:solidFill>
                <a:latin typeface="Times New Roman" panose="02020603050405020304" pitchFamily="18" charset="0"/>
                <a:cs typeface="Times New Roman" panose="02020603050405020304" pitchFamily="18" charset="0"/>
              </a:rPr>
              <a:t>3.1. QUY TRÌNH DỊCH VỤ</a:t>
            </a:r>
            <a:endParaRPr lang="en-US" dirty="0"/>
          </a:p>
        </p:txBody>
      </p:sp>
      <p:sp>
        <p:nvSpPr>
          <p:cNvPr id="3" name="Rectangle 40"/>
          <p:cNvSpPr>
            <a:spLocks noChangeArrowheads="1"/>
          </p:cNvSpPr>
          <p:nvPr/>
        </p:nvSpPr>
        <p:spPr bwMode="auto">
          <a:xfrm>
            <a:off x="364417" y="478741"/>
            <a:ext cx="877958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en-US" sz="2400" b="1" i="0" u="sng"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Trường hợp 1: vận chuyển bằng tàu biển tổng hợp (tàu bách hóa)</a:t>
            </a:r>
            <a:endParaRPr kumimoji="0" lang="pt-BR" altLang="en-US" sz="24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srcRect b="50189"/>
          <a:stretch/>
        </p:blipFill>
        <p:spPr>
          <a:xfrm>
            <a:off x="942799" y="1014661"/>
            <a:ext cx="7527067" cy="2590800"/>
          </a:xfrm>
          <a:prstGeom prst="rect">
            <a:avLst/>
          </a:prstGeom>
        </p:spPr>
      </p:pic>
      <p:sp>
        <p:nvSpPr>
          <p:cNvPr id="5" name="Bent Arrow 4"/>
          <p:cNvSpPr/>
          <p:nvPr/>
        </p:nvSpPr>
        <p:spPr>
          <a:xfrm rot="10800000">
            <a:off x="2640192" y="3688355"/>
            <a:ext cx="1447800" cy="1143000"/>
          </a:xfrm>
          <a:prstGeom prst="ben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solidFill>
            </a:endParaRPr>
          </a:p>
        </p:txBody>
      </p:sp>
      <p:sp>
        <p:nvSpPr>
          <p:cNvPr id="6" name="TextBox 5"/>
          <p:cNvSpPr txBox="1"/>
          <p:nvPr/>
        </p:nvSpPr>
        <p:spPr>
          <a:xfrm>
            <a:off x="115134" y="3657600"/>
            <a:ext cx="2525058" cy="175432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CHỦ HÀNG CÓ KHỐI LƯỢNG HÀNG LỚN PHẢI SỬ DỤNG HẾT DUNG TÍCH HOẶC TẢI TRỌNG CỦA CON TÀU</a:t>
            </a:r>
            <a:endParaRPr lang="en-US" b="1" dirty="0">
              <a:latin typeface="Times New Roman" panose="02020603050405020304" pitchFamily="18" charset="0"/>
              <a:cs typeface="Times New Roman" panose="02020603050405020304" pitchFamily="18" charset="0"/>
            </a:endParaRPr>
          </a:p>
        </p:txBody>
      </p:sp>
      <p:sp>
        <p:nvSpPr>
          <p:cNvPr id="7" name="Bent Arrow 6"/>
          <p:cNvSpPr/>
          <p:nvPr/>
        </p:nvSpPr>
        <p:spPr>
          <a:xfrm rot="10800000" flipH="1">
            <a:off x="5105400" y="3654316"/>
            <a:ext cx="1447800" cy="1143000"/>
          </a:xfrm>
          <a:prstGeom prst="bentArrow">
            <a:avLst>
              <a:gd name="adj1" fmla="val 25000"/>
              <a:gd name="adj2" fmla="val 20556"/>
              <a:gd name="adj3" fmla="val 25000"/>
              <a:gd name="adj4" fmla="val 43750"/>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553200" y="3657600"/>
            <a:ext cx="2372555" cy="175432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CHỦ HÀNG CÓ LƯỢNG HÀNG NHỎ, KHÔNG SỬ DỤNG HẾT DUNG TÍCH HAY TẢI TRỌNG CỦA TÀU</a:t>
            </a:r>
            <a:endParaRPr lang="en-US" b="1" dirty="0">
              <a:latin typeface="Times New Roman" panose="02020603050405020304" pitchFamily="18" charset="0"/>
              <a:cs typeface="Times New Roman" panose="02020603050405020304" pitchFamily="18" charset="0"/>
            </a:endParaRPr>
          </a:p>
        </p:txBody>
      </p:sp>
      <p:sp>
        <p:nvSpPr>
          <p:cNvPr id="9" name="Down Arrow 8"/>
          <p:cNvSpPr/>
          <p:nvPr/>
        </p:nvSpPr>
        <p:spPr>
          <a:xfrm>
            <a:off x="958511" y="5437326"/>
            <a:ext cx="685800" cy="455474"/>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10" name="Down Arrow 9"/>
          <p:cNvSpPr/>
          <p:nvPr/>
        </p:nvSpPr>
        <p:spPr>
          <a:xfrm>
            <a:off x="7543800" y="5411926"/>
            <a:ext cx="685800" cy="455474"/>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11" name="Oval 10"/>
          <p:cNvSpPr/>
          <p:nvPr/>
        </p:nvSpPr>
        <p:spPr>
          <a:xfrm>
            <a:off x="-63045" y="5827355"/>
            <a:ext cx="2728911" cy="9906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dirty="0" smtClean="0"/>
              <a:t>HỢP ĐỒNG THUÊ  NGUYÊN CON TÀU</a:t>
            </a:r>
            <a:endParaRPr lang="en-US" b="1" dirty="0"/>
          </a:p>
        </p:txBody>
      </p:sp>
      <p:sp>
        <p:nvSpPr>
          <p:cNvPr id="12" name="Oval 11"/>
          <p:cNvSpPr/>
          <p:nvPr/>
        </p:nvSpPr>
        <p:spPr>
          <a:xfrm>
            <a:off x="6711978" y="5781020"/>
            <a:ext cx="2269444" cy="9906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dirty="0" smtClean="0"/>
              <a:t>HỢP ĐỒNG LƯU KHOAN TÀU</a:t>
            </a:r>
            <a:endParaRPr lang="en-US" b="1" dirty="0"/>
          </a:p>
        </p:txBody>
      </p:sp>
      <p:sp>
        <p:nvSpPr>
          <p:cNvPr id="13" name="TextBox 12"/>
          <p:cNvSpPr txBox="1"/>
          <p:nvPr/>
        </p:nvSpPr>
        <p:spPr>
          <a:xfrm>
            <a:off x="2671594" y="5326539"/>
            <a:ext cx="2034738" cy="1200329"/>
          </a:xfrm>
          <a:prstGeom prst="rect">
            <a:avLst/>
          </a:prstGeom>
          <a:noFill/>
        </p:spPr>
        <p:txBody>
          <a:bodyPr wrap="square" rtlCol="0">
            <a:spAutoFit/>
          </a:bodyPr>
          <a:lstStyle/>
          <a:p>
            <a:r>
              <a:rPr lang="en-US" dirty="0" smtClean="0"/>
              <a:t>FIXUTURE NOTE, CHARTER PARTY,</a:t>
            </a:r>
          </a:p>
          <a:p>
            <a:r>
              <a:rPr lang="en-US" dirty="0" smtClean="0"/>
              <a:t>….</a:t>
            </a:r>
          </a:p>
          <a:p>
            <a:r>
              <a:rPr lang="en-US" dirty="0" smtClean="0"/>
              <a:t>(</a:t>
            </a:r>
            <a:r>
              <a:rPr lang="en-US" dirty="0" err="1" smtClean="0"/>
              <a:t>có</a:t>
            </a:r>
            <a:r>
              <a:rPr lang="en-US" dirty="0" smtClean="0"/>
              <a:t> </a:t>
            </a:r>
            <a:r>
              <a:rPr lang="en-US" dirty="0" err="1" smtClean="0"/>
              <a:t>chữ</a:t>
            </a:r>
            <a:r>
              <a:rPr lang="en-US" dirty="0" smtClean="0"/>
              <a:t> </a:t>
            </a:r>
            <a:r>
              <a:rPr lang="en-US" dirty="0" err="1" smtClean="0"/>
              <a:t>ký</a:t>
            </a:r>
            <a:r>
              <a:rPr lang="en-US" dirty="0" smtClean="0"/>
              <a:t> 2 </a:t>
            </a:r>
            <a:r>
              <a:rPr lang="en-US" dirty="0" err="1" smtClean="0"/>
              <a:t>bên</a:t>
            </a:r>
            <a:r>
              <a:rPr lang="en-US" dirty="0" smtClean="0"/>
              <a:t>)</a:t>
            </a:r>
            <a:endParaRPr lang="en-US" dirty="0"/>
          </a:p>
        </p:txBody>
      </p:sp>
      <p:sp>
        <p:nvSpPr>
          <p:cNvPr id="14" name="TextBox 13"/>
          <p:cNvSpPr txBox="1"/>
          <p:nvPr/>
        </p:nvSpPr>
        <p:spPr>
          <a:xfrm>
            <a:off x="4890237" y="5294292"/>
            <a:ext cx="1841140" cy="1477328"/>
          </a:xfrm>
          <a:prstGeom prst="rect">
            <a:avLst/>
          </a:prstGeom>
          <a:noFill/>
        </p:spPr>
        <p:txBody>
          <a:bodyPr wrap="square" rtlCol="0">
            <a:spAutoFit/>
          </a:bodyPr>
          <a:lstStyle/>
          <a:p>
            <a:pPr algn="ctr"/>
            <a:r>
              <a:rPr lang="en-US" dirty="0" smtClean="0"/>
              <a:t>BOOKING NOTE (B/N)</a:t>
            </a:r>
          </a:p>
          <a:p>
            <a:pPr algn="ctr"/>
            <a:r>
              <a:rPr lang="en-US" dirty="0" err="1" smtClean="0"/>
              <a:t>Hãng</a:t>
            </a:r>
            <a:r>
              <a:rPr lang="en-US" dirty="0" smtClean="0"/>
              <a:t> </a:t>
            </a:r>
            <a:r>
              <a:rPr lang="en-US" dirty="0" err="1" smtClean="0"/>
              <a:t>tàu</a:t>
            </a:r>
            <a:r>
              <a:rPr lang="en-US" dirty="0" smtClean="0"/>
              <a:t> </a:t>
            </a:r>
            <a:r>
              <a:rPr lang="en-US" dirty="0" err="1" smtClean="0"/>
              <a:t>ký</a:t>
            </a:r>
            <a:r>
              <a:rPr lang="en-US" dirty="0" smtClean="0"/>
              <a:t> </a:t>
            </a:r>
            <a:r>
              <a:rPr lang="en-US" dirty="0" err="1" smtClean="0"/>
              <a:t>phát</a:t>
            </a:r>
            <a:r>
              <a:rPr lang="en-US" dirty="0" smtClean="0"/>
              <a:t> </a:t>
            </a:r>
            <a:r>
              <a:rPr lang="en-US" dirty="0" err="1" smtClean="0"/>
              <a:t>xác</a:t>
            </a:r>
            <a:r>
              <a:rPr lang="en-US" dirty="0" smtClean="0"/>
              <a:t> </a:t>
            </a:r>
            <a:r>
              <a:rPr lang="en-US" dirty="0" err="1" smtClean="0"/>
              <a:t>nhận</a:t>
            </a:r>
            <a:r>
              <a:rPr lang="en-US" dirty="0" smtClean="0"/>
              <a:t> </a:t>
            </a:r>
            <a:r>
              <a:rPr lang="en-US" dirty="0" err="1" smtClean="0"/>
              <a:t>thuê</a:t>
            </a:r>
            <a:r>
              <a:rPr lang="en-US" dirty="0" smtClean="0"/>
              <a:t> v/c</a:t>
            </a:r>
            <a:endParaRPr lang="en-US" dirty="0"/>
          </a:p>
        </p:txBody>
      </p:sp>
    </p:spTree>
    <p:extLst>
      <p:ext uri="{BB962C8B-B14F-4D97-AF65-F5344CB8AC3E}">
        <p14:creationId xmlns:p14="http://schemas.microsoft.com/office/powerpoint/2010/main" val="111891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down)">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245" y="14749"/>
            <a:ext cx="4488088" cy="523220"/>
          </a:xfrm>
          <a:prstGeom prst="rect">
            <a:avLst/>
          </a:prstGeom>
        </p:spPr>
        <p:txBody>
          <a:bodyPr wrap="none">
            <a:spAutoFit/>
          </a:bodyPr>
          <a:lstStyle/>
          <a:p>
            <a:r>
              <a:rPr lang="vi-VN" sz="2800" b="1" dirty="0">
                <a:solidFill>
                  <a:prstClr val="black"/>
                </a:solidFill>
                <a:latin typeface="Times New Roman" panose="02020603050405020304" pitchFamily="18" charset="0"/>
                <a:cs typeface="Times New Roman" panose="02020603050405020304" pitchFamily="18" charset="0"/>
              </a:rPr>
              <a:t>3.1. QUY TRÌNH DỊCH VỤ</a:t>
            </a:r>
            <a:endParaRPr lang="en-US" dirty="0"/>
          </a:p>
        </p:txBody>
      </p:sp>
      <p:sp>
        <p:nvSpPr>
          <p:cNvPr id="20" name="Rounded Rectangle 37"/>
          <p:cNvSpPr>
            <a:spLocks noChangeArrowheads="1"/>
          </p:cNvSpPr>
          <p:nvPr/>
        </p:nvSpPr>
        <p:spPr bwMode="auto">
          <a:xfrm>
            <a:off x="6012941" y="1030091"/>
            <a:ext cx="3000422" cy="1045378"/>
          </a:xfrm>
          <a:prstGeom prst="roundRect">
            <a:avLst>
              <a:gd name="adj" fmla="val 16667"/>
            </a:avLst>
          </a:prstGeom>
          <a:solidFill>
            <a:schemeClr val="accent5">
              <a:lumMod val="20000"/>
              <a:lumOff val="80000"/>
            </a:schemeClr>
          </a:solidFill>
          <a:ln w="25400">
            <a:solidFill>
              <a:srgbClr val="243F60"/>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sng"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3:</a:t>
            </a:r>
            <a:endParaRPr kumimoji="0" lang="en-US" altLang="en-US" sz="2000" b="1" i="0" u="sng"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gửi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Booking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xác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đặt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chỗ</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21" name="Rounded Rectangle 28"/>
          <p:cNvSpPr>
            <a:spLocks noChangeArrowheads="1"/>
          </p:cNvSpPr>
          <p:nvPr/>
        </p:nvSpPr>
        <p:spPr bwMode="auto">
          <a:xfrm>
            <a:off x="6531437" y="2536772"/>
            <a:ext cx="2612563" cy="2103587"/>
          </a:xfrm>
          <a:prstGeom prst="roundRect">
            <a:avLst>
              <a:gd name="adj" fmla="val 16667"/>
            </a:avLst>
          </a:prstGeom>
          <a:noFill/>
          <a:ln w="25400">
            <a:solidFill>
              <a:srgbClr val="385D8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sng"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4:</a:t>
            </a:r>
            <a:endParaRPr kumimoji="0" lang="en-US" altLang="en-US" sz="2000" b="1" i="0" u="sng" strike="noStrike" cap="none" normalizeH="0" baseline="0" dirty="0" smtClean="0">
              <a:ln>
                <a:noFill/>
              </a:ln>
              <a:solidFill>
                <a:schemeClr val="tx1"/>
              </a:solidFill>
              <a:effectLst/>
            </a:endParaRPr>
          </a:p>
          <a:p>
            <a:pPr lvl="0" algn="just" eaLnBrk="0" fontAlgn="base" hangingPunct="0">
              <a:spcBef>
                <a:spcPct val="0"/>
              </a:spcBef>
              <a:spcAft>
                <a:spcPct val="0"/>
              </a:spcAf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Booking,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chủ</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chuyển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chờ</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xếp</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lên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22" name="Rounded Rectangle 30"/>
          <p:cNvSpPr>
            <a:spLocks noChangeArrowheads="1"/>
          </p:cNvSpPr>
          <p:nvPr/>
        </p:nvSpPr>
        <p:spPr bwMode="auto">
          <a:xfrm>
            <a:off x="2845268" y="2262033"/>
            <a:ext cx="3355300" cy="2410709"/>
          </a:xfrm>
          <a:prstGeom prst="roundRect">
            <a:avLst>
              <a:gd name="adj" fmla="val 16667"/>
            </a:avLst>
          </a:prstGeom>
          <a:solidFill>
            <a:schemeClr val="accent5">
              <a:lumMod val="20000"/>
              <a:lumOff val="80000"/>
            </a:schemeClr>
          </a:solidFill>
          <a:ln w="25400">
            <a:solidFill>
              <a:srgbClr val="385D8A"/>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sng"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5:</a:t>
            </a:r>
            <a:endParaRPr kumimoji="0" lang="en-US" altLang="en-US" sz="2000" b="1" i="0" u="sng" strike="noStrike" cap="none" normalizeH="0" baseline="0" dirty="0" smtClean="0">
              <a:ln>
                <a:noFill/>
              </a:ln>
              <a:solidFill>
                <a:schemeClr val="tx1"/>
              </a:solidFill>
              <a:effectLst/>
            </a:endParaRPr>
          </a:p>
          <a:p>
            <a:pPr lvl="0" algn="just" eaLnBrk="0" fontAlgn="base" hangingPunct="0">
              <a:spcBef>
                <a:spcPct val="0"/>
              </a:spcBef>
              <a:spcAft>
                <a:spcPct val="0"/>
              </a:spcAf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đã</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xếp</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lên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chở</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thì</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sẽ</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ký</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phát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đơn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(B/L)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gửi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cho</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sau</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tiếp</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B/L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ở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cảng</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đích</a:t>
            </a:r>
            <a:endParaRPr kumimoji="0" lang="en-US" altLang="en-US" sz="2000" i="0" u="none" strike="noStrike" cap="none" normalizeH="0" baseline="0" dirty="0" smtClean="0">
              <a:ln>
                <a:noFill/>
              </a:ln>
              <a:solidFill>
                <a:schemeClr val="tx1"/>
              </a:solidFill>
              <a:effectLst/>
              <a:latin typeface="Arial" panose="020B0604020202020204" pitchFamily="34" charset="0"/>
            </a:endParaRPr>
          </a:p>
        </p:txBody>
      </p:sp>
      <p:sp>
        <p:nvSpPr>
          <p:cNvPr id="23" name="Rounded Rectangle 27"/>
          <p:cNvSpPr>
            <a:spLocks noChangeArrowheads="1"/>
          </p:cNvSpPr>
          <p:nvPr/>
        </p:nvSpPr>
        <p:spPr bwMode="auto">
          <a:xfrm>
            <a:off x="-61259" y="2619272"/>
            <a:ext cx="2590800" cy="2398056"/>
          </a:xfrm>
          <a:prstGeom prst="roundRect">
            <a:avLst>
              <a:gd name="adj" fmla="val 16667"/>
            </a:avLst>
          </a:prstGeom>
          <a:noFill/>
          <a:ln w="25400">
            <a:solidFill>
              <a:srgbClr val="385D8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sng"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6:</a:t>
            </a:r>
            <a:endParaRPr kumimoji="0" lang="en-US" altLang="en-US" sz="2000" b="1" i="0" u="sng" strike="noStrike" cap="none" normalizeH="0" baseline="0" dirty="0" smtClean="0">
              <a:ln>
                <a:noFill/>
              </a:ln>
              <a:solidFill>
                <a:schemeClr val="tx1"/>
              </a:solidFill>
              <a:effectLst/>
            </a:endParaRPr>
          </a:p>
          <a:p>
            <a:pPr lvl="0" algn="just" eaLnBrk="0" fontAlgn="base" hangingPunct="0">
              <a:spcBef>
                <a:spcPct val="0"/>
              </a:spcBef>
              <a:spcAft>
                <a:spcPct val="0"/>
              </a:spcAf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Trước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cập</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đích</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sẽ</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gửi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Thông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báo</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(N/A)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chuẩn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bị</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làm</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tục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XNK</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24" name="Rounded Rectangle 33"/>
          <p:cNvSpPr>
            <a:spLocks noChangeArrowheads="1"/>
          </p:cNvSpPr>
          <p:nvPr/>
        </p:nvSpPr>
        <p:spPr bwMode="auto">
          <a:xfrm>
            <a:off x="2448694" y="4859305"/>
            <a:ext cx="6390506" cy="1930983"/>
          </a:xfrm>
          <a:prstGeom prst="roundRect">
            <a:avLst>
              <a:gd name="adj" fmla="val 16667"/>
            </a:avLst>
          </a:prstGeom>
          <a:solidFill>
            <a:schemeClr val="accent5">
              <a:lumMod val="20000"/>
              <a:lumOff val="80000"/>
            </a:schemeClr>
          </a:solidFill>
          <a:ln w="25400">
            <a:solidFill>
              <a:srgbClr val="385D8A"/>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sng"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7:</a:t>
            </a:r>
            <a:endParaRPr kumimoji="0" lang="en-US" altLang="en-US" sz="2000" b="1" i="0" u="sng"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cảng</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đích</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Người</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cầm</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đơn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(B/L)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làm</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thủ</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tục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hoàn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tất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các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khoản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phí</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người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lấy</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ệnh</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giao</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(D/O)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xuống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cảng</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bốc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dỡ</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khỏi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lên</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phương</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tiện</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tải</a:t>
            </a:r>
            <a:r>
              <a:rPr kumimoji="0" lang="en-US" altLang="en-US" sz="2000" b="0"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endParaRPr kumimoji="0" lang="en-US" altLang="en-US" sz="2000" b="1" i="0" u="none" strike="noStrike" cap="none" normalizeH="0" baseline="0" dirty="0" smtClean="0">
              <a:ln>
                <a:noFill/>
              </a:ln>
              <a:solidFill>
                <a:schemeClr val="tx1"/>
              </a:solidFill>
              <a:effectLst/>
              <a:latin typeface="Arial" panose="020B0604020202020204" pitchFamily="34" charset="0"/>
            </a:endParaRPr>
          </a:p>
        </p:txBody>
      </p:sp>
      <p:sp>
        <p:nvSpPr>
          <p:cNvPr id="25" name="Right Arrow 24"/>
          <p:cNvSpPr/>
          <p:nvPr/>
        </p:nvSpPr>
        <p:spPr>
          <a:xfrm>
            <a:off x="2487462" y="1447428"/>
            <a:ext cx="530225" cy="276225"/>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6" name="Right Arrow 25"/>
          <p:cNvSpPr/>
          <p:nvPr/>
        </p:nvSpPr>
        <p:spPr>
          <a:xfrm>
            <a:off x="5503380" y="1431794"/>
            <a:ext cx="530225" cy="276225"/>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 name="Right Arrow 26"/>
          <p:cNvSpPr/>
          <p:nvPr/>
        </p:nvSpPr>
        <p:spPr>
          <a:xfrm rot="5400000">
            <a:off x="7464219" y="2194824"/>
            <a:ext cx="407670" cy="276225"/>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 name="Right Arrow 27"/>
          <p:cNvSpPr/>
          <p:nvPr/>
        </p:nvSpPr>
        <p:spPr>
          <a:xfrm rot="10800000">
            <a:off x="6200568" y="3316616"/>
            <a:ext cx="407670" cy="276225"/>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 name="Right Arrow 28"/>
          <p:cNvSpPr/>
          <p:nvPr/>
        </p:nvSpPr>
        <p:spPr>
          <a:xfrm rot="10800000">
            <a:off x="2402018" y="3412430"/>
            <a:ext cx="407670" cy="276225"/>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 name="Bent Arrow 29"/>
          <p:cNvSpPr/>
          <p:nvPr/>
        </p:nvSpPr>
        <p:spPr>
          <a:xfrm flipV="1">
            <a:off x="1447800" y="5128039"/>
            <a:ext cx="814070" cy="653415"/>
          </a:xfrm>
          <a:prstGeom prst="ben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 name="Rounded Rectangle 35"/>
          <p:cNvSpPr>
            <a:spLocks noChangeArrowheads="1"/>
          </p:cNvSpPr>
          <p:nvPr/>
        </p:nvSpPr>
        <p:spPr bwMode="auto">
          <a:xfrm>
            <a:off x="82223" y="924205"/>
            <a:ext cx="2447318" cy="1544409"/>
          </a:xfrm>
          <a:prstGeom prst="roundRect">
            <a:avLst>
              <a:gd name="adj" fmla="val 16667"/>
            </a:avLst>
          </a:prstGeom>
          <a:solidFill>
            <a:schemeClr val="accent5">
              <a:lumMod val="20000"/>
              <a:lumOff val="80000"/>
            </a:schemeClr>
          </a:solidFill>
          <a:ln w="25400">
            <a:solidFill>
              <a:srgbClr val="243F60"/>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sng"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ửi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yêu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cầu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chuyển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32" name="Rounded Rectangle 36"/>
          <p:cNvSpPr>
            <a:spLocks noChangeArrowheads="1"/>
          </p:cNvSpPr>
          <p:nvPr/>
        </p:nvSpPr>
        <p:spPr bwMode="auto">
          <a:xfrm>
            <a:off x="3019624" y="981563"/>
            <a:ext cx="2473443" cy="1206930"/>
          </a:xfrm>
          <a:prstGeom prst="roundRect">
            <a:avLst>
              <a:gd name="adj" fmla="val 16667"/>
            </a:avLst>
          </a:prstGeom>
          <a:noFill/>
          <a:ln w="25400">
            <a:solidFill>
              <a:srgbClr val="243F6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u="sng"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u="sng"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a:t>
            </a:r>
            <a:endParaRPr kumimoji="0" lang="en-US" altLang="en-US" sz="2000" b="1" u="sng"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đàm</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phán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báo</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giá</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với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33" name="Rectangle 38"/>
          <p:cNvSpPr>
            <a:spLocks noChangeArrowheads="1"/>
          </p:cNvSpPr>
          <p:nvPr/>
        </p:nvSpPr>
        <p:spPr bwMode="auto">
          <a:xfrm>
            <a:off x="833437" y="7016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40"/>
          <p:cNvSpPr>
            <a:spLocks noChangeArrowheads="1"/>
          </p:cNvSpPr>
          <p:nvPr/>
        </p:nvSpPr>
        <p:spPr bwMode="auto">
          <a:xfrm>
            <a:off x="364417" y="478741"/>
            <a:ext cx="877958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en-US" sz="2400" b="1" i="0" u="sng"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Trường hợp 1: vận chuyển bằng tàu biển tổng hợp (tàu bách hóa)</a:t>
            </a:r>
            <a:endParaRPr kumimoji="0" lang="pt-BR" altLang="en-US" sz="24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1480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Vertical)">
                                      <p:cBhvr>
                                        <p:cTn id="13" dur="500"/>
                                        <p:tgtEl>
                                          <p:spTgt spid="2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barn(inVertical)">
                                      <p:cBhvr>
                                        <p:cTn id="16" dur="500"/>
                                        <p:tgtEl>
                                          <p:spTgt spid="3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down)">
                                      <p:cBhvr>
                                        <p:cTn id="21" dur="500"/>
                                        <p:tgtEl>
                                          <p:spTgt spid="26"/>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down)">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circle(in)">
                                      <p:cBhvr>
                                        <p:cTn id="29" dur="2000"/>
                                        <p:tgtEl>
                                          <p:spTgt spid="27"/>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circle(in)">
                                      <p:cBhvr>
                                        <p:cTn id="32" dur="20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down)">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barn(inVertical)">
                                      <p:cBhvr>
                                        <p:cTn id="45" dur="500"/>
                                        <p:tgtEl>
                                          <p:spTgt spid="29"/>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barn(inVertical)">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barn(inVertical)">
                                      <p:cBhvr>
                                        <p:cTn id="53" dur="500"/>
                                        <p:tgtEl>
                                          <p:spTgt spid="30"/>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barn(inVertical)">
                                      <p:cBhvr>
                                        <p:cTn id="5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405891"/>
            <a:ext cx="6423398" cy="4342493"/>
          </a:xfrm>
          <a:prstGeom prst="rect">
            <a:avLst/>
          </a:prstGeom>
        </p:spPr>
      </p:pic>
      <p:sp>
        <p:nvSpPr>
          <p:cNvPr id="3" name="Rectangle 2"/>
          <p:cNvSpPr/>
          <p:nvPr/>
        </p:nvSpPr>
        <p:spPr>
          <a:xfrm>
            <a:off x="218245" y="14749"/>
            <a:ext cx="4488088" cy="523220"/>
          </a:xfrm>
          <a:prstGeom prst="rect">
            <a:avLst/>
          </a:prstGeom>
        </p:spPr>
        <p:txBody>
          <a:bodyPr wrap="none">
            <a:spAutoFit/>
          </a:bodyPr>
          <a:lstStyle/>
          <a:p>
            <a:r>
              <a:rPr lang="vi-VN" sz="2800" b="1" dirty="0">
                <a:solidFill>
                  <a:prstClr val="black"/>
                </a:solidFill>
                <a:latin typeface="Times New Roman" panose="02020603050405020304" pitchFamily="18" charset="0"/>
                <a:cs typeface="Times New Roman" panose="02020603050405020304" pitchFamily="18" charset="0"/>
              </a:rPr>
              <a:t>3.1. QUY TRÌNH DỊCH VỤ</a:t>
            </a:r>
            <a:endParaRPr lang="en-US" dirty="0"/>
          </a:p>
        </p:txBody>
      </p:sp>
      <p:sp>
        <p:nvSpPr>
          <p:cNvPr id="5" name="Right Arrow 4"/>
          <p:cNvSpPr/>
          <p:nvPr/>
        </p:nvSpPr>
        <p:spPr>
          <a:xfrm>
            <a:off x="5778734" y="361522"/>
            <a:ext cx="838200" cy="7620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6" name="TextBox 5"/>
          <p:cNvSpPr txBox="1"/>
          <p:nvPr/>
        </p:nvSpPr>
        <p:spPr>
          <a:xfrm>
            <a:off x="6631359" y="2525210"/>
            <a:ext cx="2372555" cy="1754326"/>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CHỦ HÀNG CÓ LƯỢNG HÀNG NHỎ, KHÔNG SỬ DỤNG HẾT DUNG TÍCH HAY TẢI TRỌNG CỦA TÀU</a:t>
            </a:r>
            <a:endParaRPr lang="en-US" b="1" dirty="0">
              <a:latin typeface="Times New Roman" panose="02020603050405020304" pitchFamily="18" charset="0"/>
              <a:cs typeface="Times New Roman" panose="02020603050405020304" pitchFamily="18" charset="0"/>
            </a:endParaRPr>
          </a:p>
        </p:txBody>
      </p:sp>
      <p:sp>
        <p:nvSpPr>
          <p:cNvPr id="7" name="Down Arrow 6"/>
          <p:cNvSpPr/>
          <p:nvPr/>
        </p:nvSpPr>
        <p:spPr>
          <a:xfrm>
            <a:off x="7282189" y="1818338"/>
            <a:ext cx="1058522" cy="696262"/>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8" name="Oval 7"/>
          <p:cNvSpPr/>
          <p:nvPr/>
        </p:nvSpPr>
        <p:spPr>
          <a:xfrm>
            <a:off x="6554132" y="5107125"/>
            <a:ext cx="2743217" cy="9906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dirty="0" smtClean="0"/>
              <a:t>HỢP ĐỒNG LƯU KHOAN TÀU</a:t>
            </a:r>
            <a:endParaRPr lang="en-US" b="1" dirty="0"/>
          </a:p>
        </p:txBody>
      </p:sp>
      <p:sp>
        <p:nvSpPr>
          <p:cNvPr id="9" name="TextBox 8"/>
          <p:cNvSpPr txBox="1"/>
          <p:nvPr/>
        </p:nvSpPr>
        <p:spPr>
          <a:xfrm>
            <a:off x="6971099" y="6142094"/>
            <a:ext cx="1907239" cy="646331"/>
          </a:xfrm>
          <a:prstGeom prst="rect">
            <a:avLst/>
          </a:prstGeom>
          <a:noFill/>
        </p:spPr>
        <p:txBody>
          <a:bodyPr wrap="square" rtlCol="0">
            <a:spAutoFit/>
          </a:bodyPr>
          <a:lstStyle/>
          <a:p>
            <a:pPr algn="ctr"/>
            <a:r>
              <a:rPr lang="en-US" dirty="0" smtClean="0"/>
              <a:t>BOOKING NOTE (B/N)</a:t>
            </a:r>
            <a:endParaRPr lang="en-US" dirty="0"/>
          </a:p>
        </p:txBody>
      </p:sp>
      <p:sp>
        <p:nvSpPr>
          <p:cNvPr id="10" name="TextBox 9"/>
          <p:cNvSpPr txBox="1"/>
          <p:nvPr/>
        </p:nvSpPr>
        <p:spPr>
          <a:xfrm>
            <a:off x="6625172" y="221553"/>
            <a:ext cx="2372555" cy="1477328"/>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CHỦ TÀU CHIA KHÔNG GIAN TRÊN TÀU THÀNH CÁC ĐƠN VỊ CONTAINER (TEU)</a:t>
            </a:r>
            <a:endParaRPr lang="en-US" b="1" dirty="0">
              <a:latin typeface="Times New Roman" panose="02020603050405020304" pitchFamily="18" charset="0"/>
              <a:cs typeface="Times New Roman" panose="02020603050405020304" pitchFamily="18" charset="0"/>
            </a:endParaRPr>
          </a:p>
        </p:txBody>
      </p:sp>
      <p:sp>
        <p:nvSpPr>
          <p:cNvPr id="11" name="Down Arrow 10"/>
          <p:cNvSpPr/>
          <p:nvPr/>
        </p:nvSpPr>
        <p:spPr>
          <a:xfrm>
            <a:off x="7282189" y="4400253"/>
            <a:ext cx="1058522" cy="696262"/>
          </a:xfrm>
          <a:prstGeom prst="down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14" name="Horizontal Scroll 13"/>
          <p:cNvSpPr/>
          <p:nvPr/>
        </p:nvSpPr>
        <p:spPr>
          <a:xfrm>
            <a:off x="23949" y="4480582"/>
            <a:ext cx="6530183" cy="2377418"/>
          </a:xfrm>
          <a:prstGeom prst="horizontalScroll">
            <a:avLst/>
          </a:prstGeom>
        </p:spPr>
        <p:style>
          <a:lnRef idx="1">
            <a:schemeClr val="accent1"/>
          </a:lnRef>
          <a:fillRef idx="2">
            <a:schemeClr val="accent1"/>
          </a:fillRef>
          <a:effectRef idx="1">
            <a:schemeClr val="accent1"/>
          </a:effectRef>
          <a:fontRef idx="minor">
            <a:schemeClr val="dk1"/>
          </a:fontRef>
        </p:style>
        <p:txBody>
          <a:bodyPr rtlCol="0" anchor="ctr"/>
          <a:lstStyle/>
          <a:p>
            <a:pPr marL="285750" indent="-285750" algn="just">
              <a:buFont typeface="Wingdings" panose="05000000000000000000" pitchFamily="2" charset="2"/>
              <a:buChar char="v"/>
            </a:pPr>
            <a:endParaRPr lang="en-US" sz="2200"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2200" dirty="0" err="1" smtClean="0">
                <a:latin typeface="Times New Roman" panose="02020603050405020304" pitchFamily="18" charset="0"/>
                <a:cs typeface="Times New Roman" panose="02020603050405020304" pitchFamily="18" charset="0"/>
              </a:rPr>
              <a:t>Với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hình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thức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này</a:t>
            </a:r>
            <a:r>
              <a:rPr lang="en-US" sz="2200"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chủ</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tàu</a:t>
            </a:r>
            <a:r>
              <a:rPr lang="en-US" sz="2200" b="1"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không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chỉ</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cho</a:t>
            </a:r>
            <a:r>
              <a:rPr lang="en-US" sz="2200"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chủ</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hàng</a:t>
            </a:r>
            <a:r>
              <a:rPr lang="en-US" sz="2200" b="1"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thuê</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một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phần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không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gian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trên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tàu</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mà</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còn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thuê</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cả</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vỏ</a:t>
            </a:r>
            <a:r>
              <a:rPr lang="en-US" sz="2200" dirty="0" smtClean="0">
                <a:latin typeface="Times New Roman" panose="02020603050405020304" pitchFamily="18" charset="0"/>
                <a:cs typeface="Times New Roman" panose="02020603050405020304" pitchFamily="18" charset="0"/>
              </a:rPr>
              <a:t> container</a:t>
            </a:r>
          </a:p>
          <a:p>
            <a:pPr marL="285750" indent="-285750" algn="just">
              <a:buFont typeface="Wingdings" panose="05000000000000000000" pitchFamily="2" charset="2"/>
              <a:buChar char="v"/>
            </a:pPr>
            <a:r>
              <a:rPr lang="en-US" sz="2200" dirty="0" err="1" smtClean="0">
                <a:latin typeface="Times New Roman" panose="02020603050405020304" pitchFamily="18" charset="0"/>
                <a:cs typeface="Times New Roman" panose="02020603050405020304" pitchFamily="18" charset="0"/>
              </a:rPr>
              <a:t>Đồng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thời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chủ</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hàng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có</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thể</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thuê</a:t>
            </a:r>
            <a:r>
              <a:rPr lang="en-US" sz="2200" dirty="0" smtClean="0">
                <a:latin typeface="Times New Roman" panose="02020603050405020304" pitchFamily="18" charset="0"/>
                <a:cs typeface="Times New Roman" panose="02020603050405020304" pitchFamily="18" charset="0"/>
              </a:rPr>
              <a:t> 1 </a:t>
            </a:r>
            <a:r>
              <a:rPr lang="en-US" sz="2200" dirty="0" err="1" smtClean="0">
                <a:latin typeface="Times New Roman" panose="02020603050405020304" pitchFamily="18" charset="0"/>
                <a:cs typeface="Times New Roman" panose="02020603050405020304" pitchFamily="18" charset="0"/>
              </a:rPr>
              <a:t>hoặc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nhiều</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đơn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vị</a:t>
            </a:r>
            <a:r>
              <a:rPr lang="en-US" sz="2200" dirty="0" smtClean="0">
                <a:latin typeface="Times New Roman" panose="02020603050405020304" pitchFamily="18" charset="0"/>
                <a:cs typeface="Times New Roman" panose="02020603050405020304" pitchFamily="18" charset="0"/>
              </a:rPr>
              <a:t> container </a:t>
            </a:r>
            <a:r>
              <a:rPr lang="en-US" sz="2200" dirty="0" err="1" smtClean="0">
                <a:latin typeface="Times New Roman" panose="02020603050405020304" pitchFamily="18" charset="0"/>
                <a:cs typeface="Times New Roman" panose="02020603050405020304" pitchFamily="18" charset="0"/>
              </a:rPr>
              <a:t>trên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tàu</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cont</a:t>
            </a:r>
            <a:r>
              <a:rPr lang="en-US" sz="2200" dirty="0" smtClean="0">
                <a:latin typeface="Times New Roman" panose="02020603050405020304" pitchFamily="18" charset="0"/>
                <a:cs typeface="Times New Roman" panose="02020603050405020304" pitchFamily="18" charset="0"/>
              </a:rPr>
              <a:t> 40’, cont20’,…)</a:t>
            </a:r>
          </a:p>
          <a:p>
            <a:pPr marL="285750" indent="-285750" algn="just">
              <a:buFont typeface="Wingdings" panose="05000000000000000000" pitchFamily="2" charset="2"/>
              <a:buChar char="v"/>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944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down)">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animBg="1"/>
      <p:bldP spid="11"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597" y="-63707"/>
            <a:ext cx="4488088" cy="523220"/>
          </a:xfrm>
          <a:prstGeom prst="rect">
            <a:avLst/>
          </a:prstGeom>
        </p:spPr>
        <p:txBody>
          <a:bodyPr wrap="none">
            <a:spAutoFit/>
          </a:bodyPr>
          <a:lstStyle/>
          <a:p>
            <a:r>
              <a:rPr lang="vi-VN" sz="2800" b="1" dirty="0">
                <a:solidFill>
                  <a:prstClr val="black"/>
                </a:solidFill>
                <a:latin typeface="Times New Roman" panose="02020603050405020304" pitchFamily="18" charset="0"/>
                <a:cs typeface="Times New Roman" panose="02020603050405020304" pitchFamily="18" charset="0"/>
              </a:rPr>
              <a:t>3.1. QUY TRÌNH DỊCH VỤ</a:t>
            </a:r>
            <a:endParaRPr lang="en-US" dirty="0"/>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4911583" y="3981917"/>
            <a:ext cx="4260193" cy="2895600"/>
          </a:xfrm>
          <a:prstGeom prst="rect">
            <a:avLst/>
          </a:prstGeom>
        </p:spPr>
      </p:pic>
      <p:sp>
        <p:nvSpPr>
          <p:cNvPr id="4" name="Rounded Rectangle 2"/>
          <p:cNvSpPr>
            <a:spLocks noChangeArrowheads="1"/>
          </p:cNvSpPr>
          <p:nvPr/>
        </p:nvSpPr>
        <p:spPr bwMode="auto">
          <a:xfrm>
            <a:off x="-22428" y="841993"/>
            <a:ext cx="2897096" cy="1379674"/>
          </a:xfrm>
          <a:prstGeom prst="roundRect">
            <a:avLst>
              <a:gd name="adj" fmla="val 16667"/>
            </a:avLst>
          </a:prstGeom>
          <a:noFill/>
          <a:ln w="25400">
            <a:solidFill>
              <a:srgbClr val="385D8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a:t>
            </a:r>
            <a:endParaRPr kumimoji="0" lang="en-US" altLang="en-US" sz="2400" b="1" i="0" u="none" strike="noStrike" cap="none" normalizeH="0" baseline="0" dirty="0" smtClean="0">
              <a:ln>
                <a:noFill/>
              </a:ln>
              <a:solidFill>
                <a:schemeClr val="tx1"/>
              </a:solidFill>
              <a:effectLst/>
            </a:endParaRPr>
          </a:p>
          <a:p>
            <a:pPr lvl="0" algn="ctr" eaLnBrk="0" fontAlgn="base" hangingPunct="0">
              <a:spcBef>
                <a:spcPct val="0"/>
              </a:spcBef>
              <a:spcAft>
                <a:spcPct val="0"/>
              </a:spcAft>
            </a:pP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ửi</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yêu</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cầu</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chuyển</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endParaRPr kumimoji="0" lang="en-US" altLang="en-US" sz="2200" b="0" i="0" u="none" strike="noStrike" cap="none" normalizeH="0" baseline="0" dirty="0" smtClean="0">
              <a:ln>
                <a:noFill/>
              </a:ln>
              <a:solidFill>
                <a:schemeClr val="tx1"/>
              </a:solidFill>
              <a:effectLst/>
              <a:latin typeface="Arial" panose="020B0604020202020204" pitchFamily="34" charset="0"/>
            </a:endParaRPr>
          </a:p>
        </p:txBody>
      </p:sp>
      <p:sp>
        <p:nvSpPr>
          <p:cNvPr id="5" name="Rounded Rectangle 4"/>
          <p:cNvSpPr>
            <a:spLocks noChangeArrowheads="1"/>
          </p:cNvSpPr>
          <p:nvPr/>
        </p:nvSpPr>
        <p:spPr bwMode="auto">
          <a:xfrm>
            <a:off x="3196786" y="798824"/>
            <a:ext cx="2882571" cy="1213803"/>
          </a:xfrm>
          <a:prstGeom prst="roundRect">
            <a:avLst>
              <a:gd name="adj" fmla="val 16667"/>
            </a:avLst>
          </a:prstGeom>
          <a:solidFill>
            <a:schemeClr val="accent3">
              <a:lumMod val="60000"/>
              <a:lumOff val="40000"/>
            </a:schemeClr>
          </a:solidFill>
          <a:ln w="25400">
            <a:solidFill>
              <a:srgbClr val="385D8A"/>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4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a:t>
            </a:r>
            <a:endParaRPr kumimoji="0" lang="en-US" altLang="en-US" sz="2400" b="1"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4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4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đàm</a:t>
            </a:r>
            <a:r>
              <a:rPr kumimoji="0" lang="en-US" altLang="en-US" sz="2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4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phán</a:t>
            </a:r>
            <a:r>
              <a:rPr kumimoji="0" lang="en-US" altLang="en-US" sz="2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4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báo</a:t>
            </a:r>
            <a:r>
              <a:rPr kumimoji="0" lang="en-US" altLang="en-US" sz="2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4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giá</a:t>
            </a:r>
            <a:r>
              <a:rPr kumimoji="0" lang="en-US" altLang="en-US" sz="2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4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với</a:t>
            </a:r>
            <a:r>
              <a:rPr kumimoji="0" lang="en-US" altLang="en-US" sz="24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
        <p:nvSpPr>
          <p:cNvPr id="6" name="Rounded Rectangle 6"/>
          <p:cNvSpPr>
            <a:spLocks noChangeArrowheads="1"/>
          </p:cNvSpPr>
          <p:nvPr/>
        </p:nvSpPr>
        <p:spPr bwMode="auto">
          <a:xfrm>
            <a:off x="6295320" y="799036"/>
            <a:ext cx="2801086" cy="1295870"/>
          </a:xfrm>
          <a:prstGeom prst="roundRect">
            <a:avLst>
              <a:gd name="adj" fmla="val 16667"/>
            </a:avLst>
          </a:prstGeom>
          <a:noFill/>
          <a:ln w="25400">
            <a:solidFill>
              <a:srgbClr val="385D8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3:</a:t>
            </a:r>
            <a:endParaRPr kumimoji="0" lang="en-US" altLang="en-US" sz="2000" b="1"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gửi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Booking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xác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đặt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chỗ</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7" name="Rounded Rectangle 7"/>
          <p:cNvSpPr>
            <a:spLocks noChangeArrowheads="1"/>
          </p:cNvSpPr>
          <p:nvPr/>
        </p:nvSpPr>
        <p:spPr bwMode="auto">
          <a:xfrm>
            <a:off x="6259119" y="2362303"/>
            <a:ext cx="2884881" cy="2997765"/>
          </a:xfrm>
          <a:prstGeom prst="roundRect">
            <a:avLst>
              <a:gd name="adj" fmla="val 16667"/>
            </a:avLst>
          </a:prstGeom>
          <a:solidFill>
            <a:schemeClr val="accent3">
              <a:lumMod val="60000"/>
              <a:lumOff val="40000"/>
            </a:schemeClr>
          </a:solidFill>
          <a:ln w="25400">
            <a:solidFill>
              <a:srgbClr val="385D8A"/>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spcBef>
                <a:spcPct val="0"/>
              </a:spcBef>
              <a:spcAft>
                <a:spcPct val="0"/>
              </a:spcAft>
              <a:buClrTx/>
              <a:buSzTx/>
              <a:buFontTx/>
              <a:buNone/>
              <a:tabLst/>
            </a:pPr>
            <a:r>
              <a:rPr kumimoji="0" lang="en-US" altLang="en-US" sz="22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2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4:</a:t>
            </a:r>
            <a:endParaRPr kumimoji="0" lang="en-US" altLang="en-US" sz="2200" b="1" i="0" u="none" strike="noStrike" cap="none" normalizeH="0" baseline="0" dirty="0" smtClean="0">
              <a:ln>
                <a:noFill/>
              </a:ln>
              <a:solidFill>
                <a:schemeClr val="tx1"/>
              </a:solidFill>
              <a:effectLst/>
            </a:endParaRPr>
          </a:p>
          <a:p>
            <a:pPr lvl="0" algn="just" eaLnBrk="0" fontAlgn="base" hangingPunct="0">
              <a:spcBef>
                <a:spcPct val="0"/>
              </a:spcBef>
              <a:spcAft>
                <a:spcPct val="0"/>
              </a:spcAft>
            </a:pP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Sau</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Booking, </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altLang="en-US" sz="2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2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sẽ</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lấy</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container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về</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kho</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đóng</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tiếp</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đó</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sẽ</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hạ</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container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tại</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bãi</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chờ</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xếp</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lên</a:t>
            </a:r>
            <a:r>
              <a:rPr kumimoji="0" lang="en-US" altLang="en-US" sz="22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2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endParaRPr kumimoji="0" lang="en-US" altLang="en-US" sz="2200" b="0" i="0" u="none" strike="noStrike" cap="none" normalizeH="0" baseline="0" dirty="0" smtClean="0">
              <a:ln>
                <a:noFill/>
              </a:ln>
              <a:solidFill>
                <a:schemeClr val="tx1"/>
              </a:solidFill>
              <a:effectLst/>
              <a:latin typeface="Arial" panose="020B0604020202020204" pitchFamily="34" charset="0"/>
            </a:endParaRPr>
          </a:p>
        </p:txBody>
      </p:sp>
      <p:sp>
        <p:nvSpPr>
          <p:cNvPr id="8" name="Rounded Rectangle 8"/>
          <p:cNvSpPr>
            <a:spLocks noChangeArrowheads="1"/>
          </p:cNvSpPr>
          <p:nvPr/>
        </p:nvSpPr>
        <p:spPr bwMode="auto">
          <a:xfrm>
            <a:off x="2965370" y="2300553"/>
            <a:ext cx="3113986" cy="3070035"/>
          </a:xfrm>
          <a:prstGeom prst="roundRect">
            <a:avLst>
              <a:gd name="adj" fmla="val 16667"/>
            </a:avLst>
          </a:prstGeom>
          <a:solidFill>
            <a:schemeClr val="bg1"/>
          </a:solidFill>
          <a:ln w="25400">
            <a:solidFill>
              <a:srgbClr val="385D8A"/>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spcBef>
                <a:spcPct val="0"/>
              </a:spcBef>
              <a:spcAft>
                <a:spcPct val="0"/>
              </a:spcAft>
              <a:buClrTx/>
              <a:buSzTx/>
              <a:buFontTx/>
              <a:buNone/>
              <a:tabLst/>
            </a:pP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5:</a:t>
            </a:r>
            <a:endParaRPr kumimoji="0" lang="en-US" altLang="en-US" sz="2000" b="1" i="0" u="none" strike="noStrike" cap="none" normalizeH="0" baseline="0" dirty="0" smtClean="0">
              <a:ln>
                <a:noFill/>
              </a:ln>
              <a:solidFill>
                <a:schemeClr val="tx1"/>
              </a:solidFill>
              <a:effectLst/>
            </a:endParaRPr>
          </a:p>
          <a:p>
            <a:pPr lvl="0" algn="just" eaLnBrk="0" fontAlgn="base" hangingPunct="0">
              <a:spcBef>
                <a:spcPct val="0"/>
              </a:spcBef>
              <a:spcAft>
                <a:spcPct val="0"/>
              </a:spcAf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container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đã</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xếp</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lên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chở</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thì</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sẽ</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ký</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phát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đơn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(B/L)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K/H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sau</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tiếp</a:t>
            </a:r>
            <a:r>
              <a:rPr lang="en-US" alt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B/L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nhận</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ở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cảng</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đích</a:t>
            </a:r>
            <a:endParaRPr lang="en-US" altLang="en-US" sz="2000" dirty="0">
              <a:latin typeface="Arial" panose="020B0604020202020204" pitchFamily="34" charset="0"/>
            </a:endParaRPr>
          </a:p>
        </p:txBody>
      </p:sp>
      <p:sp>
        <p:nvSpPr>
          <p:cNvPr id="9" name="Rounded Rectangle 16"/>
          <p:cNvSpPr>
            <a:spLocks noChangeArrowheads="1"/>
          </p:cNvSpPr>
          <p:nvPr/>
        </p:nvSpPr>
        <p:spPr bwMode="auto">
          <a:xfrm>
            <a:off x="-22428" y="2464212"/>
            <a:ext cx="2706039" cy="2895856"/>
          </a:xfrm>
          <a:prstGeom prst="roundRect">
            <a:avLst>
              <a:gd name="adj" fmla="val 16667"/>
            </a:avLst>
          </a:prstGeom>
          <a:solidFill>
            <a:schemeClr val="accent3">
              <a:lumMod val="60000"/>
              <a:lumOff val="40000"/>
            </a:schemeClr>
          </a:solidFill>
          <a:ln w="25400">
            <a:solidFill>
              <a:srgbClr val="385D8A"/>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1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1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6:</a:t>
            </a:r>
            <a:endParaRPr kumimoji="0" lang="en-US" altLang="en-US" sz="2100" b="1" i="0" u="none" strike="noStrike" cap="none" normalizeH="0" baseline="0" dirty="0" smtClean="0">
              <a:ln>
                <a:noFill/>
              </a:ln>
              <a:solidFill>
                <a:schemeClr val="tx1"/>
              </a:solidFill>
              <a:effectLst/>
            </a:endParaRPr>
          </a:p>
          <a:p>
            <a:pPr lvl="0" algn="just" eaLnBrk="0" fontAlgn="base" hangingPunct="0">
              <a:spcBef>
                <a:spcPct val="0"/>
              </a:spcBef>
              <a:spcAft>
                <a:spcPct val="0"/>
              </a:spcAft>
            </a:pP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Trước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cập</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đích</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sẽ</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gửi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Thông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báo</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(N/A)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K/H </a:t>
            </a:r>
            <a:r>
              <a:rPr lang="en-US" alt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gửi</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0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altLang="en-US"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chuẩn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bị</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làm</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tục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XNK</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10" name="Rounded Rectangle 18"/>
          <p:cNvSpPr>
            <a:spLocks noChangeArrowheads="1"/>
          </p:cNvSpPr>
          <p:nvPr/>
        </p:nvSpPr>
        <p:spPr bwMode="auto">
          <a:xfrm>
            <a:off x="28609" y="5540690"/>
            <a:ext cx="7976381" cy="1327891"/>
          </a:xfrm>
          <a:prstGeom prst="roundRect">
            <a:avLst>
              <a:gd name="adj" fmla="val 16667"/>
            </a:avLst>
          </a:prstGeom>
          <a:solidFill>
            <a:schemeClr val="accent3">
              <a:lumMod val="60000"/>
              <a:lumOff val="40000"/>
            </a:schemeClr>
          </a:solidFill>
          <a:ln w="25400">
            <a:solidFill>
              <a:schemeClr val="accent1"/>
            </a:solidFill>
            <a:round/>
            <a:headEnd/>
            <a:tailEnd/>
          </a:ln>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Bước</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7:</a:t>
            </a:r>
            <a:endParaRPr kumimoji="0" lang="en-US" altLang="en-US" sz="2000" b="1"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Người</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cầm</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đơn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(B/L)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hãng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tàu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làm</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thủ</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tục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sau</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hoàn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tất</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các</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khoản</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phí</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người</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nhận</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lấy</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lệnh</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giao</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0"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để</a:t>
            </a:r>
            <a:r>
              <a:rPr kumimoji="0" lang="en-US" altLang="en-US" sz="2000" b="0"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đến</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cảng</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lấy</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container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xếp</a:t>
            </a:r>
            <a:r>
              <a:rPr kumimoji="0" lang="en-US" altLang="en-US" sz="2000" b="1"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lên</a:t>
            </a:r>
            <a:r>
              <a:rPr kumimoji="0" lang="en-US" altLang="en-US" sz="2000" b="1"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phương</a:t>
            </a:r>
            <a:r>
              <a:rPr kumimoji="0" lang="en-US" altLang="en-US" sz="2000" b="1"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tiện</a:t>
            </a:r>
            <a:r>
              <a:rPr kumimoji="0" lang="en-US" altLang="en-US" sz="2000" b="1"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vận</a:t>
            </a:r>
            <a:r>
              <a:rPr kumimoji="0" lang="en-US" altLang="en-US" sz="2000" b="1" i="0" u="none" strike="noStrike" cap="none" normalizeH="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tải</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về</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kho</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dỡ</a:t>
            </a:r>
            <a:r>
              <a:rPr kumimoji="0" lang="en-US" altLang="en-US" sz="2000" b="1" i="0" u="none" strike="noStrike" cap="none" normalizeH="0" baseline="0" dirty="0"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hàng</a:t>
            </a:r>
            <a:endParaRPr kumimoji="0" lang="en-US" altLang="en-US" sz="2000" b="1" i="0" u="none" strike="noStrike" cap="none" normalizeH="0" baseline="0" dirty="0" smtClean="0">
              <a:ln>
                <a:noFill/>
              </a:ln>
              <a:solidFill>
                <a:schemeClr val="tx1"/>
              </a:solidFill>
              <a:effectLst/>
              <a:latin typeface="Arial" panose="020B0604020202020204" pitchFamily="34" charset="0"/>
            </a:endParaRPr>
          </a:p>
        </p:txBody>
      </p:sp>
      <p:sp>
        <p:nvSpPr>
          <p:cNvPr id="12" name="Right Arrow 11"/>
          <p:cNvSpPr/>
          <p:nvPr/>
        </p:nvSpPr>
        <p:spPr>
          <a:xfrm>
            <a:off x="5915888" y="1250062"/>
            <a:ext cx="530225" cy="438359"/>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Right Arrow 12"/>
          <p:cNvSpPr/>
          <p:nvPr/>
        </p:nvSpPr>
        <p:spPr>
          <a:xfrm rot="5400000">
            <a:off x="1118551" y="5093023"/>
            <a:ext cx="601654" cy="796510"/>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Right Arrow 13"/>
          <p:cNvSpPr/>
          <p:nvPr/>
        </p:nvSpPr>
        <p:spPr>
          <a:xfrm rot="10800000">
            <a:off x="5898013" y="3553800"/>
            <a:ext cx="524598" cy="444939"/>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Right Arrow 14"/>
          <p:cNvSpPr/>
          <p:nvPr/>
        </p:nvSpPr>
        <p:spPr>
          <a:xfrm rot="10800000">
            <a:off x="2584167" y="3614231"/>
            <a:ext cx="581002" cy="442679"/>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8" name="Rectangle 18"/>
          <p:cNvSpPr>
            <a:spLocks noChangeArrowheads="1"/>
          </p:cNvSpPr>
          <p:nvPr/>
        </p:nvSpPr>
        <p:spPr bwMode="auto">
          <a:xfrm>
            <a:off x="457200" y="-28593"/>
            <a:ext cx="799334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t-BR" altLang="en-US" sz="2400" b="1" i="0" u="sng"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en-US" sz="2400" b="1" i="0" u="sng"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Trường hợp 2: vận chuyển nguyên container bằng tàu biển</a:t>
            </a:r>
            <a:r>
              <a:rPr kumimoji="0" lang="pt-BR" altLang="en-US" sz="24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
        <p:nvSpPr>
          <p:cNvPr id="21" name="Right Arrow 20"/>
          <p:cNvSpPr/>
          <p:nvPr/>
        </p:nvSpPr>
        <p:spPr>
          <a:xfrm rot="5400000">
            <a:off x="7547226" y="2052891"/>
            <a:ext cx="508326" cy="515178"/>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0" name="Right Arrow 19"/>
          <p:cNvSpPr/>
          <p:nvPr/>
        </p:nvSpPr>
        <p:spPr>
          <a:xfrm>
            <a:off x="2707030" y="1312650"/>
            <a:ext cx="530225" cy="438359"/>
          </a:xfrm>
          <a:prstGeom prst="rightArrow">
            <a:avLst/>
          </a:prstGeom>
          <a:solidFill>
            <a:srgbClr val="FFFF00"/>
          </a:solidFill>
          <a:ln w="25400" cap="flat" cmpd="sng" algn="ctr">
            <a:solidFill>
              <a:srgbClr val="4F81BD">
                <a:shade val="50000"/>
              </a:srgbClr>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3106091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21"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barn(inVertical)">
                                      <p:cBhvr>
                                        <p:cTn id="30" dur="500"/>
                                        <p:tgtEl>
                                          <p:spTgt spid="21"/>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arn(inVertical)">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arn(inVertical)">
                                      <p:cBhvr>
                                        <p:cTn id="38" dur="500"/>
                                        <p:tgtEl>
                                          <p:spTgt spid="14"/>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arn(inVertical)">
                                      <p:cBhvr>
                                        <p:cTn id="41" dur="5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000"/>
                                        <p:tgtEl>
                                          <p:spTgt spid="9"/>
                                        </p:tgtEl>
                                      </p:cBhvr>
                                    </p:animEffect>
                                    <p:anim calcmode="lin" valueType="num">
                                      <p:cBhvr>
                                        <p:cTn id="52" dur="1000" fill="hold"/>
                                        <p:tgtEl>
                                          <p:spTgt spid="9"/>
                                        </p:tgtEl>
                                        <p:attrNameLst>
                                          <p:attrName>ppt_x</p:attrName>
                                        </p:attrNameLst>
                                      </p:cBhvr>
                                      <p:tavLst>
                                        <p:tav tm="0">
                                          <p:val>
                                            <p:strVal val="#ppt_x"/>
                                          </p:val>
                                        </p:tav>
                                        <p:tav tm="100000">
                                          <p:val>
                                            <p:strVal val="#ppt_x"/>
                                          </p:val>
                                        </p:tav>
                                      </p:tavLst>
                                    </p:anim>
                                    <p:anim calcmode="lin" valueType="num">
                                      <p:cBhvr>
                                        <p:cTn id="5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fill="hold"/>
                                        <p:tgtEl>
                                          <p:spTgt spid="13"/>
                                        </p:tgtEl>
                                        <p:attrNameLst>
                                          <p:attrName>ppt_x</p:attrName>
                                        </p:attrNameLst>
                                      </p:cBhvr>
                                      <p:tavLst>
                                        <p:tav tm="0">
                                          <p:val>
                                            <p:strVal val="#ppt_x"/>
                                          </p:val>
                                        </p:tav>
                                        <p:tav tm="100000">
                                          <p:val>
                                            <p:strVal val="#ppt_x"/>
                                          </p:val>
                                        </p:tav>
                                      </p:tavLst>
                                    </p:anim>
                                    <p:anim calcmode="lin" valueType="num">
                                      <p:cBhvr additive="base">
                                        <p:cTn id="59" dur="5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500" fill="hold"/>
                                        <p:tgtEl>
                                          <p:spTgt spid="10"/>
                                        </p:tgtEl>
                                        <p:attrNameLst>
                                          <p:attrName>ppt_x</p:attrName>
                                        </p:attrNameLst>
                                      </p:cBhvr>
                                      <p:tavLst>
                                        <p:tav tm="0">
                                          <p:val>
                                            <p:strVal val="#ppt_x"/>
                                          </p:val>
                                        </p:tav>
                                        <p:tav tm="100000">
                                          <p:val>
                                            <p:strVal val="#ppt_x"/>
                                          </p:val>
                                        </p:tav>
                                      </p:tavLst>
                                    </p:anim>
                                    <p:anim calcmode="lin" valueType="num">
                                      <p:cBhvr additive="base">
                                        <p:cTn id="6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2" grpId="0" animBg="1"/>
      <p:bldP spid="13" grpId="0" animBg="1"/>
      <p:bldP spid="14" grpId="0" animBg="1"/>
      <p:bldP spid="15" grpId="0" animBg="1"/>
      <p:bldP spid="21"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839200" cy="5078313"/>
          </a:xfrm>
          <a:prstGeom prst="rect">
            <a:avLst/>
          </a:prstGeom>
          <a:noFill/>
        </p:spPr>
        <p:txBody>
          <a:bodyPr wrap="square" rtlCol="0">
            <a:spAutoFit/>
          </a:bodyPr>
          <a:lstStyle/>
          <a:p>
            <a:pPr algn="ctr"/>
            <a:r>
              <a:rPr lang="en-US" sz="3600" b="1" dirty="0" smtClean="0">
                <a:latin typeface="Times New Roman" panose="02020603050405020304" pitchFamily="18" charset="0"/>
                <a:cs typeface="Times New Roman" panose="02020603050405020304" pitchFamily="18" charset="0"/>
              </a:rPr>
              <a:t>CÂU HỎI ÔN TẬP</a:t>
            </a:r>
          </a:p>
          <a:p>
            <a:pPr algn="just"/>
            <a:endParaRPr lang="en-US" sz="3600" dirty="0">
              <a:latin typeface="Times New Roman" panose="02020603050405020304" pitchFamily="18" charset="0"/>
              <a:cs typeface="Times New Roman" panose="02020603050405020304" pitchFamily="18" charset="0"/>
            </a:endParaRPr>
          </a:p>
          <a:p>
            <a:pPr algn="just"/>
            <a:r>
              <a:rPr lang="en-US" sz="3600" dirty="0" err="1" smtClean="0">
                <a:latin typeface="Times New Roman" panose="02020603050405020304" pitchFamily="18" charset="0"/>
                <a:cs typeface="Times New Roman" panose="02020603050405020304" pitchFamily="18" charset="0"/>
              </a:rPr>
              <a:t>Câu</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Hoạt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đông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thuê</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nguyên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tàu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biển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giống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khác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với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hoạt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động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thuê</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nguyên</a:t>
            </a:r>
            <a:r>
              <a:rPr lang="en-US" sz="3600" dirty="0" smtClean="0">
                <a:latin typeface="Times New Roman" panose="02020603050405020304" pitchFamily="18" charset="0"/>
                <a:cs typeface="Times New Roman" panose="02020603050405020304" pitchFamily="18" charset="0"/>
              </a:rPr>
              <a:t> container </a:t>
            </a:r>
            <a:r>
              <a:rPr lang="en-US" sz="3600" dirty="0" err="1" smtClean="0">
                <a:latin typeface="Times New Roman" panose="02020603050405020304" pitchFamily="18" charset="0"/>
                <a:cs typeface="Times New Roman" panose="02020603050405020304" pitchFamily="18" charset="0"/>
              </a:rPr>
              <a:t>như</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thế</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nào</a:t>
            </a:r>
            <a:r>
              <a:rPr lang="en-US" sz="3600" dirty="0" smtClean="0">
                <a:latin typeface="Times New Roman" panose="02020603050405020304" pitchFamily="18" charset="0"/>
                <a:cs typeface="Times New Roman" panose="02020603050405020304" pitchFamily="18" charset="0"/>
              </a:rPr>
              <a:t> ?</a:t>
            </a:r>
          </a:p>
          <a:p>
            <a:pPr algn="just"/>
            <a:endParaRPr lang="en-US" sz="3600" dirty="0">
              <a:latin typeface="Times New Roman" panose="02020603050405020304" pitchFamily="18" charset="0"/>
              <a:cs typeface="Times New Roman" panose="02020603050405020304" pitchFamily="18" charset="0"/>
            </a:endParaRPr>
          </a:p>
          <a:p>
            <a:pPr algn="just"/>
            <a:r>
              <a:rPr lang="en-US" sz="3600" dirty="0" err="1" smtClean="0">
                <a:latin typeface="Times New Roman" panose="02020603050405020304" pitchFamily="18" charset="0"/>
                <a:cs typeface="Times New Roman" panose="02020603050405020304" pitchFamily="18" charset="0"/>
              </a:rPr>
              <a:t>Câu</a:t>
            </a:r>
            <a:r>
              <a:rPr lang="en-US" sz="3600" dirty="0" smtClean="0">
                <a:latin typeface="Times New Roman" panose="02020603050405020304" pitchFamily="18" charset="0"/>
                <a:cs typeface="Times New Roman" panose="02020603050405020304" pitchFamily="18" charset="0"/>
              </a:rPr>
              <a:t> 2: </a:t>
            </a:r>
            <a:r>
              <a:rPr lang="en-US" sz="3600" dirty="0" err="1" smtClean="0">
                <a:latin typeface="Times New Roman" panose="02020603050405020304" pitchFamily="18" charset="0"/>
                <a:cs typeface="Times New Roman" panose="02020603050405020304" pitchFamily="18" charset="0"/>
              </a:rPr>
              <a:t>Quy</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trình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dịch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vụ</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thuê</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tàu</a:t>
            </a:r>
            <a:r>
              <a:rPr lang="en-US" sz="3600" dirty="0" smtClean="0">
                <a:latin typeface="Times New Roman" panose="02020603050405020304" pitchFamily="18" charset="0"/>
                <a:cs typeface="Times New Roman" panose="02020603050405020304" pitchFamily="18" charset="0"/>
              </a:rPr>
              <a:t> (Booking) ở </a:t>
            </a:r>
            <a:r>
              <a:rPr lang="en-US" sz="3600" dirty="0" err="1" smtClean="0">
                <a:latin typeface="Times New Roman" panose="02020603050405020304" pitchFamily="18" charset="0"/>
                <a:cs typeface="Times New Roman" panose="02020603050405020304" pitchFamily="18" charset="0"/>
              </a:rPr>
              <a:t>tàu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tổng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hợp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tàu</a:t>
            </a:r>
            <a:r>
              <a:rPr lang="en-US" sz="3600" dirty="0" smtClean="0">
                <a:latin typeface="Times New Roman" panose="02020603050405020304" pitchFamily="18" charset="0"/>
                <a:cs typeface="Times New Roman" panose="02020603050405020304" pitchFamily="18" charset="0"/>
              </a:rPr>
              <a:t> container </a:t>
            </a:r>
            <a:r>
              <a:rPr lang="en-US" sz="3600" dirty="0" err="1" smtClean="0">
                <a:latin typeface="Times New Roman" panose="02020603050405020304" pitchFamily="18" charset="0"/>
                <a:cs typeface="Times New Roman" panose="02020603050405020304" pitchFamily="18" charset="0"/>
              </a:rPr>
              <a:t>giống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nhau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khác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nhau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như</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thế</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nào</a:t>
            </a:r>
            <a:r>
              <a:rPr lang="en-US" sz="3600" dirty="0" smtClean="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1502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52400"/>
            <a:ext cx="9144000" cy="461665"/>
          </a:xfrm>
          <a:prstGeom prst="rect">
            <a:avLst/>
          </a:prstGeom>
        </p:spPr>
        <p:txBody>
          <a:bodyPr wrap="square">
            <a:spAutoFit/>
          </a:bodyPr>
          <a:lstStyle/>
          <a:p>
            <a:pPr algn="ctr"/>
            <a:r>
              <a:rPr lang="vi-VN" sz="2400" b="1" dirty="0" smtClean="0">
                <a:latin typeface="Times New Roman" panose="02020603050405020304" pitchFamily="18" charset="0"/>
                <a:cs typeface="Times New Roman" panose="02020603050405020304" pitchFamily="18" charset="0"/>
              </a:rPr>
              <a:t>3.2. GIẤY LƯU </a:t>
            </a:r>
            <a:r>
              <a:rPr lang="vi-VN" sz="2400" b="1" dirty="0">
                <a:latin typeface="Times New Roman" panose="02020603050405020304" pitchFamily="18" charset="0"/>
                <a:cs typeface="Times New Roman" panose="02020603050405020304" pitchFamily="18" charset="0"/>
              </a:rPr>
              <a:t>CƯỚC THUÊ VẬN TẢI</a:t>
            </a:r>
            <a:endParaRPr lang="en-US" sz="2400" dirty="0"/>
          </a:p>
        </p:txBody>
      </p:sp>
      <p:sp>
        <p:nvSpPr>
          <p:cNvPr id="5" name="Rectangle 4"/>
          <p:cNvSpPr/>
          <p:nvPr/>
        </p:nvSpPr>
        <p:spPr>
          <a:xfrm>
            <a:off x="152400" y="1201894"/>
            <a:ext cx="8915400" cy="3903954"/>
          </a:xfrm>
          <a:prstGeom prst="rect">
            <a:avLst/>
          </a:prstGeom>
        </p:spPr>
        <p:txBody>
          <a:bodyPr wrap="square">
            <a:spAutoFit/>
          </a:bodyPr>
          <a:lstStyle/>
          <a:p>
            <a:pPr indent="457200" algn="just">
              <a:lnSpc>
                <a:spcPct val="150000"/>
              </a:lnSpc>
            </a:pPr>
            <a:r>
              <a:rPr lang="vi-VN" sz="2400" b="1" dirty="0">
                <a:solidFill>
                  <a:srgbClr val="000000"/>
                </a:solidFill>
                <a:latin typeface="Times New Roman" panose="02020603050405020304" pitchFamily="18" charset="0"/>
                <a:ea typeface="Times New Roman" panose="02020603050405020304" pitchFamily="18" charset="0"/>
              </a:rPr>
              <a:t>Booking note (hợp đồng vận chuyển theo chứng từ vận chuyển</a:t>
            </a:r>
            <a:r>
              <a:rPr lang="en-US" sz="2400" b="1" dirty="0">
                <a:solidFill>
                  <a:srgbClr val="000000"/>
                </a:solidFill>
                <a:latin typeface="Times New Roman" panose="02020603050405020304" pitchFamily="18" charset="0"/>
                <a:ea typeface="Times New Roman" panose="02020603050405020304" pitchFamily="18" charset="0"/>
              </a:rPr>
              <a:t> hay </a:t>
            </a:r>
            <a:r>
              <a:rPr lang="en-US" sz="2400" b="1" dirty="0" err="1">
                <a:solidFill>
                  <a:srgbClr val="000000"/>
                </a:solidFill>
                <a:latin typeface="Times New Roman" panose="02020603050405020304" pitchFamily="18" charset="0"/>
                <a:ea typeface="Times New Roman" panose="02020603050405020304" pitchFamily="18" charset="0"/>
              </a:rPr>
              <a:t>còn</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gọi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là</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Giấy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lưu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cước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thuê</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tải</a:t>
            </a:r>
            <a:r>
              <a:rPr lang="vi-VN" sz="2400" b="1" dirty="0">
                <a:solidFill>
                  <a:srgbClr val="000000"/>
                </a:solidFill>
                <a:latin typeface="Times New Roman" panose="02020603050405020304" pitchFamily="18" charset="0"/>
                <a:ea typeface="Times New Roman" panose="02020603050405020304" pitchFamily="18" charset="0"/>
              </a:rPr>
              <a:t>):  </a:t>
            </a:r>
            <a:endParaRPr lang="en-US" sz="2400" b="1" dirty="0" smtClean="0">
              <a:solidFill>
                <a:srgbClr val="000000"/>
              </a:solidFill>
              <a:latin typeface="Times New Roman" panose="02020603050405020304" pitchFamily="18" charset="0"/>
              <a:ea typeface="Times New Roman" panose="02020603050405020304" pitchFamily="18" charset="0"/>
            </a:endParaRPr>
          </a:p>
          <a:p>
            <a:pPr indent="457200" algn="just">
              <a:lnSpc>
                <a:spcPct val="150000"/>
              </a:lnSpc>
            </a:pPr>
            <a:r>
              <a:rPr lang="vi-VN" sz="2400" b="1" dirty="0" smtClean="0">
                <a:solidFill>
                  <a:srgbClr val="000000"/>
                </a:solidFill>
                <a:latin typeface="Times New Roman" panose="02020603050405020304" pitchFamily="18" charset="0"/>
                <a:ea typeface="Times New Roman" panose="02020603050405020304" pitchFamily="18" charset="0"/>
              </a:rPr>
              <a:t>Hợp </a:t>
            </a:r>
            <a:r>
              <a:rPr lang="vi-VN" sz="2400" b="1" dirty="0">
                <a:solidFill>
                  <a:srgbClr val="000000"/>
                </a:solidFill>
                <a:latin typeface="Times New Roman" panose="02020603050405020304" pitchFamily="18" charset="0"/>
                <a:ea typeface="Times New Roman" panose="02020603050405020304" pitchFamily="18" charset="0"/>
              </a:rPr>
              <a:t>đồng vận chuyển hàng hóa bằng đường biển </a:t>
            </a:r>
            <a:r>
              <a:rPr lang="vi-VN" sz="2400" dirty="0">
                <a:solidFill>
                  <a:srgbClr val="000000"/>
                </a:solidFill>
                <a:latin typeface="Times New Roman" panose="02020603050405020304" pitchFamily="18" charset="0"/>
                <a:ea typeface="Times New Roman" panose="02020603050405020304" pitchFamily="18" charset="0"/>
              </a:rPr>
              <a:t>được giao kết với điều kiện </a:t>
            </a:r>
            <a:r>
              <a:rPr lang="vi-VN" sz="2400" b="1" dirty="0">
                <a:solidFill>
                  <a:srgbClr val="000000"/>
                </a:solidFill>
                <a:latin typeface="Times New Roman" panose="02020603050405020304" pitchFamily="18" charset="0"/>
                <a:ea typeface="Times New Roman" panose="02020603050405020304" pitchFamily="18" charset="0"/>
              </a:rPr>
              <a:t>người vận chuyển </a:t>
            </a:r>
            <a:r>
              <a:rPr lang="vi-VN" sz="2400" dirty="0">
                <a:solidFill>
                  <a:srgbClr val="000000"/>
                </a:solidFill>
                <a:latin typeface="Times New Roman" panose="02020603050405020304" pitchFamily="18" charset="0"/>
                <a:ea typeface="Times New Roman" panose="02020603050405020304" pitchFamily="18" charset="0"/>
              </a:rPr>
              <a:t>không phải dành cho </a:t>
            </a:r>
            <a:r>
              <a:rPr lang="vi-VN" sz="2400" b="1" dirty="0">
                <a:solidFill>
                  <a:srgbClr val="000000"/>
                </a:solidFill>
                <a:latin typeface="Times New Roman" panose="02020603050405020304" pitchFamily="18" charset="0"/>
                <a:ea typeface="Times New Roman" panose="02020603050405020304" pitchFamily="18" charset="0"/>
              </a:rPr>
              <a:t>người thuê vận chuyển</a:t>
            </a:r>
            <a:r>
              <a:rPr lang="vi-VN" sz="2400" dirty="0">
                <a:solidFill>
                  <a:srgbClr val="000000"/>
                </a:solidFill>
                <a:latin typeface="Times New Roman" panose="02020603050405020304" pitchFamily="18" charset="0"/>
                <a:ea typeface="Times New Roman" panose="02020603050405020304" pitchFamily="18" charset="0"/>
              </a:rPr>
              <a:t> nguyên tàu hoặc một phần tàu cụ thể mà chỉ căn cứ vào chủng loại, số lượng, kích thước hoặc trọng lượng của hàng hóa để vận chuyển. </a:t>
            </a:r>
            <a:endParaRPr lang="en-US" sz="2400" dirty="0">
              <a:latin typeface="Times New Roman" panose="02020603050405020304" pitchFamily="18" charset="0"/>
              <a:ea typeface="Times New Roman" panose="02020603050405020304" pitchFamily="18" charset="0"/>
            </a:endParaRPr>
          </a:p>
        </p:txBody>
      </p:sp>
      <p:sp>
        <p:nvSpPr>
          <p:cNvPr id="6" name="TextBox 5"/>
          <p:cNvSpPr txBox="1"/>
          <p:nvPr/>
        </p:nvSpPr>
        <p:spPr>
          <a:xfrm>
            <a:off x="3352800" y="762000"/>
            <a:ext cx="3200400" cy="461665"/>
          </a:xfrm>
          <a:prstGeom prst="rect">
            <a:avLst/>
          </a:prstGeom>
          <a:noFill/>
        </p:spPr>
        <p:txBody>
          <a:bodyPr wrap="square" rtlCol="0">
            <a:spAutoFit/>
          </a:bodyPr>
          <a:lstStyle/>
          <a:p>
            <a:pPr marL="285750" indent="-285750">
              <a:buFont typeface="Wingdings" panose="05000000000000000000" pitchFamily="2" charset="2"/>
              <a:buChar char="v"/>
            </a:pPr>
            <a:r>
              <a:rPr lang="en-US" sz="2400" b="1" i="1" u="sng" dirty="0" err="1" smtClean="0">
                <a:latin typeface="Times New Roman" panose="02020603050405020304" pitchFamily="18" charset="0"/>
                <a:cs typeface="Times New Roman" panose="02020603050405020304" pitchFamily="18" charset="0"/>
              </a:rPr>
              <a:t>Khái</a:t>
            </a:r>
            <a:r>
              <a:rPr lang="en-US" sz="2400" b="1" i="1" u="sng" dirty="0" smtClean="0">
                <a:latin typeface="Times New Roman" panose="02020603050405020304" pitchFamily="18" charset="0"/>
                <a:cs typeface="Times New Roman" panose="02020603050405020304" pitchFamily="18" charset="0"/>
              </a:rPr>
              <a:t> </a:t>
            </a:r>
            <a:r>
              <a:rPr lang="en-US" sz="2400" b="1" i="1" u="sng" dirty="0" err="1" smtClean="0">
                <a:latin typeface="Times New Roman" panose="02020603050405020304" pitchFamily="18" charset="0"/>
                <a:cs typeface="Times New Roman" panose="02020603050405020304" pitchFamily="18" charset="0"/>
              </a:rPr>
              <a:t>niệm</a:t>
            </a:r>
            <a:endParaRPr lang="en-US" sz="2400" b="1" i="1" u="sng"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2890837" y="4801770"/>
            <a:ext cx="3438525" cy="2081630"/>
          </a:xfrm>
          <a:prstGeom prst="ellipse">
            <a:avLst/>
          </a:prstGeom>
          <a:ln>
            <a:noFill/>
          </a:ln>
          <a:effectLst>
            <a:softEdge rad="112500"/>
          </a:effectLst>
        </p:spPr>
      </p:pic>
    </p:spTree>
    <p:extLst>
      <p:ext uri="{BB962C8B-B14F-4D97-AF65-F5344CB8AC3E}">
        <p14:creationId xmlns:p14="http://schemas.microsoft.com/office/powerpoint/2010/main" val="236281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283" y="533400"/>
            <a:ext cx="8768255" cy="6924973"/>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en-US" sz="2200" b="1"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Là</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loại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chứng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từ</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dùng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trong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vận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tải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đường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smtClean="0">
                <a:solidFill>
                  <a:srgbClr val="000000"/>
                </a:solidFill>
                <a:latin typeface="Times New Roman" panose="02020603050405020304" pitchFamily="18" charset="0"/>
                <a:ea typeface="Times New Roman" panose="02020603050405020304" pitchFamily="18" charset="0"/>
              </a:rPr>
              <a:t>biển</a:t>
            </a:r>
            <a:endParaRPr lang="en-US" sz="2200" dirty="0" smtClean="0">
              <a:solidFill>
                <a:srgbClr val="000000"/>
              </a:solidFill>
              <a:latin typeface="Times New Roman" panose="02020603050405020304" pitchFamily="18" charset="0"/>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200" dirty="0" smtClean="0">
                <a:solidFill>
                  <a:srgbClr val="000000"/>
                </a:solidFill>
                <a:latin typeface="Times New Roman" panose="02020603050405020304" pitchFamily="18" charset="0"/>
                <a:ea typeface="Times New Roman" panose="02020603050405020304" pitchFamily="18" charset="0"/>
              </a:rPr>
              <a:t>Thuật </a:t>
            </a:r>
            <a:r>
              <a:rPr lang="vi-VN" sz="2200" dirty="0">
                <a:solidFill>
                  <a:srgbClr val="000000"/>
                </a:solidFill>
                <a:latin typeface="Times New Roman" panose="02020603050405020304" pitchFamily="18" charset="0"/>
                <a:ea typeface="Times New Roman" panose="02020603050405020304" pitchFamily="18" charset="0"/>
              </a:rPr>
              <a:t>ngữ này thường viết tắt là “</a:t>
            </a:r>
            <a:r>
              <a:rPr lang="vi-VN" sz="2200" b="1" dirty="0">
                <a:solidFill>
                  <a:srgbClr val="000000"/>
                </a:solidFill>
                <a:latin typeface="Times New Roman" panose="02020603050405020304" pitchFamily="18" charset="0"/>
                <a:ea typeface="Times New Roman" panose="02020603050405020304" pitchFamily="18" charset="0"/>
              </a:rPr>
              <a:t>B/N” hoặc “b/n</a:t>
            </a:r>
            <a:r>
              <a:rPr lang="vi-VN" sz="2200" dirty="0">
                <a:solidFill>
                  <a:srgbClr val="000000"/>
                </a:solidFill>
                <a:latin typeface="Times New Roman" panose="02020603050405020304" pitchFamily="18" charset="0"/>
                <a:ea typeface="Times New Roman" panose="02020603050405020304" pitchFamily="18" charset="0"/>
              </a:rPr>
              <a:t>” và còn được gọi là </a:t>
            </a:r>
            <a:r>
              <a:rPr lang="vi-VN" sz="2200" b="1" dirty="0">
                <a:solidFill>
                  <a:srgbClr val="000000"/>
                </a:solidFill>
                <a:latin typeface="Times New Roman" panose="02020603050405020304" pitchFamily="18" charset="0"/>
                <a:ea typeface="Times New Roman" panose="02020603050405020304" pitchFamily="18" charset="0"/>
              </a:rPr>
              <a:t>“berth note</a:t>
            </a:r>
            <a:r>
              <a:rPr lang="vi-VN" sz="2200" dirty="0">
                <a:solidFill>
                  <a:srgbClr val="000000"/>
                </a:solidFill>
                <a:latin typeface="Times New Roman" panose="02020603050405020304" pitchFamily="18" charset="0"/>
                <a:ea typeface="Times New Roman" panose="02020603050405020304" pitchFamily="18" charset="0"/>
              </a:rPr>
              <a:t>”. </a:t>
            </a:r>
            <a:r>
              <a:rPr lang="pt-BR" sz="2200" dirty="0" smtClean="0">
                <a:solidFill>
                  <a:srgbClr val="000000"/>
                </a:solidFill>
                <a:latin typeface="Times New Roman" panose="02020603050405020304" pitchFamily="18" charset="0"/>
                <a:ea typeface="Times New Roman" panose="02020603050405020304" pitchFamily="18" charset="0"/>
              </a:rPr>
              <a:t>Ở </a:t>
            </a:r>
            <a:r>
              <a:rPr lang="pt-BR" sz="2200" dirty="0">
                <a:solidFill>
                  <a:srgbClr val="000000"/>
                </a:solidFill>
                <a:latin typeface="Times New Roman" panose="02020603050405020304" pitchFamily="18" charset="0"/>
                <a:ea typeface="Times New Roman" panose="02020603050405020304" pitchFamily="18" charset="0"/>
              </a:rPr>
              <a:t>một số hãng tàu nội địa còn để tên là </a:t>
            </a:r>
            <a:r>
              <a:rPr lang="pt-BR" sz="2200" b="1" dirty="0">
                <a:solidFill>
                  <a:srgbClr val="000000"/>
                </a:solidFill>
                <a:latin typeface="Times New Roman" panose="02020603050405020304" pitchFamily="18" charset="0"/>
                <a:ea typeface="Times New Roman" panose="02020603050405020304" pitchFamily="18" charset="0"/>
              </a:rPr>
              <a:t>“ Giấy cấp container rỗng</a:t>
            </a:r>
            <a:r>
              <a:rPr lang="pt-BR" sz="2200" b="1" dirty="0" smtClean="0">
                <a:solidFill>
                  <a:srgbClr val="000000"/>
                </a:solidFill>
                <a:latin typeface="Times New Roman" panose="02020603050405020304" pitchFamily="18" charset="0"/>
                <a:ea typeface="Times New Roman" panose="02020603050405020304" pitchFamily="18" charset="0"/>
              </a:rPr>
              <a:t>”.</a:t>
            </a:r>
          </a:p>
          <a:p>
            <a:pPr marL="342900" indent="-342900" algn="just">
              <a:spcBef>
                <a:spcPts val="600"/>
              </a:spcBef>
              <a:spcAft>
                <a:spcPts val="600"/>
              </a:spcAft>
              <a:buFont typeface="Wingdings" panose="05000000000000000000" pitchFamily="2" charset="2"/>
              <a:buChar char="v"/>
            </a:pPr>
            <a:r>
              <a:rPr lang="en-US" sz="2200" dirty="0" smtClean="0">
                <a:solidFill>
                  <a:srgbClr val="000000"/>
                </a:solidFill>
                <a:latin typeface="Times New Roman" panose="02020603050405020304" pitchFamily="18" charset="0"/>
                <a:ea typeface="Times New Roman" panose="02020603050405020304" pitchFamily="18" charset="0"/>
              </a:rPr>
              <a:t>Do </a:t>
            </a:r>
            <a:r>
              <a:rPr lang="en-US" sz="2200" dirty="0" err="1">
                <a:solidFill>
                  <a:srgbClr val="000000"/>
                </a:solidFill>
                <a:latin typeface="Times New Roman" panose="02020603050405020304" pitchFamily="18" charset="0"/>
                <a:ea typeface="Times New Roman" panose="02020603050405020304" pitchFamily="18" charset="0"/>
              </a:rPr>
              <a:t>hãng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tàu</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cấp</a:t>
            </a:r>
            <a:r>
              <a:rPr lang="en-US" sz="2200" dirty="0">
                <a:solidFill>
                  <a:srgbClr val="000000"/>
                </a:solidFill>
                <a:latin typeface="Times New Roman" panose="02020603050405020304" pitchFamily="18" charset="0"/>
                <a:ea typeface="Times New Roman" panose="02020603050405020304" pitchFamily="18" charset="0"/>
              </a:rPr>
              <a:t>/</a:t>
            </a:r>
            <a:r>
              <a:rPr lang="en-US" sz="2200" dirty="0" err="1">
                <a:solidFill>
                  <a:srgbClr val="000000"/>
                </a:solidFill>
                <a:latin typeface="Times New Roman" panose="02020603050405020304" pitchFamily="18" charset="0"/>
                <a:ea typeface="Times New Roman" panose="02020603050405020304" pitchFamily="18" charset="0"/>
              </a:rPr>
              <a:t>ký</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phát</a:t>
            </a:r>
            <a:r>
              <a:rPr lang="en-US" sz="2200" dirty="0">
                <a:solidFill>
                  <a:srgbClr val="000000"/>
                </a:solidFill>
                <a:latin typeface="Times New Roman" panose="02020603050405020304" pitchFamily="18" charset="0"/>
                <a:ea typeface="Times New Roman" panose="02020603050405020304" pitchFamily="18" charset="0"/>
              </a:rPr>
              <a:t>;</a:t>
            </a:r>
          </a:p>
          <a:p>
            <a:pPr marL="342900" indent="-342900" algn="just">
              <a:spcBef>
                <a:spcPts val="600"/>
              </a:spcBef>
              <a:spcAft>
                <a:spcPts val="600"/>
              </a:spcAft>
              <a:buFont typeface="Wingdings" panose="05000000000000000000" pitchFamily="2" charset="2"/>
              <a:buChar char="v"/>
            </a:pPr>
            <a:r>
              <a:rPr lang="en-US" sz="2200" dirty="0" err="1" smtClean="0">
                <a:solidFill>
                  <a:srgbClr val="000000"/>
                </a:solidFill>
                <a:latin typeface="Times New Roman" panose="02020603050405020304" pitchFamily="18" charset="0"/>
                <a:ea typeface="Times New Roman" panose="02020603050405020304" pitchFamily="18" charset="0"/>
              </a:rPr>
              <a:t>Sử</a:t>
            </a:r>
            <a:r>
              <a:rPr lang="en-US" sz="2200" dirty="0" smtClean="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dụng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trong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phương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thức</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thuê</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tàu</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chợ</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thuê</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tàu</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chuyên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tuyến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còn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gọi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là</a:t>
            </a:r>
            <a:r>
              <a:rPr lang="en-US" sz="2200" dirty="0">
                <a:solidFill>
                  <a:srgbClr val="000000"/>
                </a:solidFill>
                <a:latin typeface="Times New Roman" panose="02020603050405020304" pitchFamily="18" charset="0"/>
                <a:ea typeface="Times New Roman" panose="02020603050405020304" pitchFamily="18" charset="0"/>
              </a:rPr>
              <a:t> Booking </a:t>
            </a:r>
            <a:r>
              <a:rPr lang="en-US" sz="2200" dirty="0" smtClean="0">
                <a:solidFill>
                  <a:srgbClr val="000000"/>
                </a:solidFill>
                <a:latin typeface="Times New Roman" panose="02020603050405020304" pitchFamily="18" charset="0"/>
                <a:ea typeface="Times New Roman" panose="02020603050405020304" pitchFamily="18" charset="0"/>
              </a:rPr>
              <a:t>note</a:t>
            </a:r>
            <a:endParaRPr lang="en-US" sz="2200" b="1" dirty="0">
              <a:latin typeface="Times New Roman" panose="02020603050405020304" pitchFamily="18" charset="0"/>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pt-BR" sz="2200" dirty="0">
                <a:solidFill>
                  <a:srgbClr val="000000"/>
                </a:solidFill>
                <a:latin typeface="Times New Roman" panose="02020603050405020304" pitchFamily="18" charset="0"/>
                <a:ea typeface="Times New Roman" panose="02020603050405020304" pitchFamily="18" charset="0"/>
              </a:rPr>
              <a:t>Hiện nay việc vận chuyển hàng hóa bằng đường biển </a:t>
            </a:r>
            <a:r>
              <a:rPr lang="pt-BR" sz="2200" b="1" dirty="0">
                <a:solidFill>
                  <a:srgbClr val="000000"/>
                </a:solidFill>
                <a:latin typeface="Times New Roman" panose="02020603050405020304" pitchFamily="18" charset="0"/>
                <a:ea typeface="Times New Roman" panose="02020603050405020304" pitchFamily="18" charset="0"/>
              </a:rPr>
              <a:t>được container hóa</a:t>
            </a:r>
            <a:r>
              <a:rPr lang="pt-BR" sz="2200" dirty="0">
                <a:solidFill>
                  <a:srgbClr val="000000"/>
                </a:solidFill>
                <a:latin typeface="Times New Roman" panose="02020603050405020304" pitchFamily="18" charset="0"/>
                <a:ea typeface="Times New Roman" panose="02020603050405020304" pitchFamily="18" charset="0"/>
              </a:rPr>
              <a:t>, nên giấy lưu cước thuê vận tải sẽ được hiểu </a:t>
            </a:r>
            <a:r>
              <a:rPr lang="pt-BR" sz="2200" b="1" dirty="0">
                <a:solidFill>
                  <a:srgbClr val="000000"/>
                </a:solidFill>
                <a:latin typeface="Times New Roman" panose="02020603050405020304" pitchFamily="18" charset="0"/>
                <a:ea typeface="Times New Roman" panose="02020603050405020304" pitchFamily="18" charset="0"/>
              </a:rPr>
              <a:t>là phần chỗ mà hãng tàu dành cho chủ hàng là container</a:t>
            </a:r>
            <a:r>
              <a:rPr lang="pt-BR" sz="2200" dirty="0">
                <a:solidFill>
                  <a:srgbClr val="000000"/>
                </a:solidFill>
                <a:latin typeface="Times New Roman" panose="02020603050405020304" pitchFamily="18" charset="0"/>
                <a:ea typeface="Times New Roman" panose="02020603050405020304" pitchFamily="18" charset="0"/>
              </a:rPr>
              <a:t> (nếu chủ hàng muốn thuê nguyên container để chứa hàng) </a:t>
            </a:r>
            <a:r>
              <a:rPr lang="pt-BR" sz="2200" dirty="0" smtClean="0">
                <a:solidFill>
                  <a:srgbClr val="000000"/>
                </a:solidFill>
                <a:latin typeface="Times New Roman" panose="02020603050405020304" pitchFamily="18" charset="0"/>
                <a:ea typeface="Times New Roman" panose="02020603050405020304" pitchFamily="18" charset="0"/>
              </a:rPr>
              <a:t>hoặc;</a:t>
            </a:r>
          </a:p>
          <a:p>
            <a:pPr marL="342900" indent="-342900" algn="just">
              <a:spcBef>
                <a:spcPts val="600"/>
              </a:spcBef>
              <a:spcAft>
                <a:spcPts val="600"/>
              </a:spcAft>
              <a:buFont typeface="Wingdings" panose="05000000000000000000" pitchFamily="2" charset="2"/>
              <a:buChar char="v"/>
            </a:pPr>
            <a:r>
              <a:rPr lang="pt-BR" sz="2200" dirty="0" smtClean="0">
                <a:solidFill>
                  <a:srgbClr val="000000"/>
                </a:solidFill>
                <a:latin typeface="Times New Roman" panose="02020603050405020304" pitchFamily="18" charset="0"/>
                <a:ea typeface="Times New Roman" panose="02020603050405020304" pitchFamily="18" charset="0"/>
              </a:rPr>
              <a:t> </a:t>
            </a:r>
            <a:r>
              <a:rPr lang="pt-BR" sz="2200" b="1" dirty="0">
                <a:solidFill>
                  <a:srgbClr val="000000"/>
                </a:solidFill>
                <a:latin typeface="Times New Roman" panose="02020603050405020304" pitchFamily="18" charset="0"/>
                <a:ea typeface="Times New Roman" panose="02020603050405020304" pitchFamily="18" charset="0"/>
              </a:rPr>
              <a:t>G</a:t>
            </a:r>
            <a:r>
              <a:rPr lang="pt-BR" sz="2200" b="1" dirty="0" smtClean="0">
                <a:solidFill>
                  <a:srgbClr val="000000"/>
                </a:solidFill>
                <a:latin typeface="Times New Roman" panose="02020603050405020304" pitchFamily="18" charset="0"/>
                <a:ea typeface="Times New Roman" panose="02020603050405020304" pitchFamily="18" charset="0"/>
              </a:rPr>
              <a:t>iấy lưu cước chỉ là </a:t>
            </a:r>
            <a:r>
              <a:rPr lang="pt-BR" sz="2200" b="1" dirty="0">
                <a:solidFill>
                  <a:srgbClr val="000000"/>
                </a:solidFill>
                <a:latin typeface="Times New Roman" panose="02020603050405020304" pitchFamily="18" charset="0"/>
                <a:ea typeface="Times New Roman" panose="02020603050405020304" pitchFamily="18" charset="0"/>
              </a:rPr>
              <a:t>một phần không gian trong container </a:t>
            </a:r>
            <a:r>
              <a:rPr lang="pt-BR" sz="2200" dirty="0">
                <a:solidFill>
                  <a:srgbClr val="000000"/>
                </a:solidFill>
                <a:latin typeface="Times New Roman" panose="02020603050405020304" pitchFamily="18" charset="0"/>
                <a:ea typeface="Times New Roman" panose="02020603050405020304" pitchFamily="18" charset="0"/>
              </a:rPr>
              <a:t>(nếu chủ hàng chỉ có nhu cầu vận chuyển 1 lô hàng lẻ)</a:t>
            </a:r>
            <a:endParaRPr lang="en-US" sz="2200" dirty="0">
              <a:latin typeface="Times New Roman" panose="02020603050405020304" pitchFamily="18" charset="0"/>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pt-BR" sz="2200" dirty="0">
                <a:solidFill>
                  <a:srgbClr val="000000"/>
                </a:solidFill>
                <a:latin typeface="Times New Roman" panose="02020603050405020304" pitchFamily="18" charset="0"/>
                <a:ea typeface="Times New Roman" panose="02020603050405020304" pitchFamily="18" charset="0"/>
              </a:rPr>
              <a:t>Giấy lưu cước này có thể cho 1 chuyến tàu hoặc cho cả tháng, cả quý, cả năm bằng một hợp đồng lưu cước  với hãng tàu</a:t>
            </a:r>
            <a:endParaRPr lang="en-US" sz="2200" dirty="0">
              <a:latin typeface="Times New Roman" panose="02020603050405020304" pitchFamily="18" charset="0"/>
              <a:ea typeface="Times New Roman" panose="02020603050405020304" pitchFamily="18" charset="0"/>
            </a:endParaRPr>
          </a:p>
          <a:p>
            <a:pPr>
              <a:spcBef>
                <a:spcPts val="600"/>
              </a:spcBef>
              <a:spcAft>
                <a:spcPts val="600"/>
              </a:spcAft>
            </a:pPr>
            <a:r>
              <a:rPr lang="pt-BR" sz="2200" dirty="0">
                <a:solidFill>
                  <a:srgbClr val="000000"/>
                </a:solidFill>
                <a:latin typeface="Times New Roman" panose="02020603050405020304" pitchFamily="18" charset="0"/>
                <a:ea typeface="Times New Roman" panose="02020603050405020304" pitchFamily="18" charset="0"/>
              </a:rPr>
              <a:t/>
            </a:r>
            <a:br>
              <a:rPr lang="pt-BR" sz="2200" dirty="0">
                <a:solidFill>
                  <a:srgbClr val="000000"/>
                </a:solidFill>
                <a:latin typeface="Times New Roman" panose="02020603050405020304" pitchFamily="18" charset="0"/>
                <a:ea typeface="Times New Roman" panose="02020603050405020304" pitchFamily="18" charset="0"/>
              </a:rPr>
            </a:br>
            <a:endParaRPr lang="en-US" sz="2200" dirty="0"/>
          </a:p>
        </p:txBody>
      </p:sp>
      <p:sp>
        <p:nvSpPr>
          <p:cNvPr id="3" name="Rectangle 2"/>
          <p:cNvSpPr/>
          <p:nvPr/>
        </p:nvSpPr>
        <p:spPr>
          <a:xfrm>
            <a:off x="-228600" y="-2233"/>
            <a:ext cx="9144000" cy="461665"/>
          </a:xfrm>
          <a:prstGeom prst="rect">
            <a:avLst/>
          </a:prstGeom>
        </p:spPr>
        <p:txBody>
          <a:bodyPr wrap="square">
            <a:spAutoFit/>
          </a:bodyPr>
          <a:lstStyle/>
          <a:p>
            <a:pPr algn="ctr"/>
            <a:r>
              <a:rPr lang="vi-VN" sz="2400" b="1" dirty="0" smtClean="0">
                <a:latin typeface="Times New Roman" panose="02020603050405020304" pitchFamily="18" charset="0"/>
                <a:cs typeface="Times New Roman" panose="02020603050405020304" pitchFamily="18" charset="0"/>
              </a:rPr>
              <a:t>3.2. GIẤY LƯU </a:t>
            </a:r>
            <a:r>
              <a:rPr lang="vi-VN" sz="2400" b="1" dirty="0">
                <a:latin typeface="Times New Roman" panose="02020603050405020304" pitchFamily="18" charset="0"/>
                <a:cs typeface="Times New Roman" panose="02020603050405020304" pitchFamily="18" charset="0"/>
              </a:rPr>
              <a:t>CƯỚC THUÊ VẬN TẢI</a:t>
            </a:r>
            <a:endParaRPr lang="en-US" sz="2400" dirty="0"/>
          </a:p>
        </p:txBody>
      </p:sp>
    </p:spTree>
    <p:extLst>
      <p:ext uri="{BB962C8B-B14F-4D97-AF65-F5344CB8AC3E}">
        <p14:creationId xmlns:p14="http://schemas.microsoft.com/office/powerpoint/2010/main" val="98829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additive="base">
                                        <p:cTn id="42"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2">
                                            <p:txEl>
                                              <p:pRg st="6" end="6"/>
                                            </p:txEl>
                                          </p:spTgt>
                                        </p:tgtEl>
                                        <p:attrNameLst>
                                          <p:attrName>style.visibility</p:attrName>
                                        </p:attrNameLst>
                                      </p:cBhvr>
                                      <p:to>
                                        <p:strVal val="visible"/>
                                      </p:to>
                                    </p:set>
                                    <p:anim calcmode="lin" valueType="num">
                                      <p:cBhvr additive="base">
                                        <p:cTn id="48"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8903" y="-152400"/>
            <a:ext cx="5629275" cy="7315200"/>
          </a:xfrm>
          <a:prstGeom prst="rect">
            <a:avLst/>
          </a:prstGeom>
        </p:spPr>
      </p:pic>
      <p:sp>
        <p:nvSpPr>
          <p:cNvPr id="4" name="Rectangle 3"/>
          <p:cNvSpPr/>
          <p:nvPr/>
        </p:nvSpPr>
        <p:spPr>
          <a:xfrm>
            <a:off x="5867400" y="23949"/>
            <a:ext cx="3352800" cy="830997"/>
          </a:xfrm>
          <a:prstGeom prst="rect">
            <a:avLst/>
          </a:prstGeom>
        </p:spPr>
        <p:txBody>
          <a:bodyPr wrap="square">
            <a:spAutoFit/>
          </a:bodyPr>
          <a:lstStyle/>
          <a:p>
            <a:pPr algn="ctr"/>
            <a:r>
              <a:rPr lang="vi-VN" sz="2400" b="1" dirty="0" smtClean="0">
                <a:latin typeface="Times New Roman" panose="02020603050405020304" pitchFamily="18" charset="0"/>
                <a:cs typeface="Times New Roman" panose="02020603050405020304" pitchFamily="18" charset="0"/>
              </a:rPr>
              <a:t>3.2. GIẤY LƯU </a:t>
            </a:r>
            <a:r>
              <a:rPr lang="vi-VN" sz="2400" b="1" dirty="0">
                <a:latin typeface="Times New Roman" panose="02020603050405020304" pitchFamily="18" charset="0"/>
                <a:cs typeface="Times New Roman" panose="02020603050405020304" pitchFamily="18" charset="0"/>
              </a:rPr>
              <a:t>CƯỚC THUÊ VẬN TẢI</a:t>
            </a:r>
            <a:endParaRPr lang="en-US" sz="2400" dirty="0"/>
          </a:p>
        </p:txBody>
      </p:sp>
      <p:sp>
        <p:nvSpPr>
          <p:cNvPr id="5" name="TextBox 4"/>
          <p:cNvSpPr txBox="1"/>
          <p:nvPr/>
        </p:nvSpPr>
        <p:spPr>
          <a:xfrm>
            <a:off x="5661252" y="1295400"/>
            <a:ext cx="3482748" cy="4985980"/>
          </a:xfrm>
          <a:prstGeom prst="rect">
            <a:avLst/>
          </a:prstGeom>
          <a:noFill/>
        </p:spPr>
        <p:txBody>
          <a:bodyPr wrap="square" rtlCol="0">
            <a:spAutoFit/>
          </a:bodyPr>
          <a:lstStyle/>
          <a:p>
            <a:pPr algn="ctr">
              <a:spcBef>
                <a:spcPts val="600"/>
              </a:spcBef>
              <a:spcAft>
                <a:spcPts val="600"/>
              </a:spcAft>
            </a:pPr>
            <a:r>
              <a:rPr lang="en-US" sz="2400" b="1" u="sng" dirty="0" smtClean="0">
                <a:solidFill>
                  <a:srgbClr val="FF0000"/>
                </a:solidFill>
                <a:latin typeface="Times New Roman" panose="02020603050405020304" pitchFamily="18" charset="0"/>
                <a:cs typeface="Times New Roman" panose="02020603050405020304" pitchFamily="18" charset="0"/>
              </a:rPr>
              <a:t>THỰC HÀNH</a:t>
            </a:r>
            <a:r>
              <a:rPr lang="en-US" sz="2400" dirty="0" smtClean="0">
                <a:latin typeface="Times New Roman" panose="02020603050405020304" pitchFamily="18" charset="0"/>
                <a:cs typeface="Times New Roman" panose="02020603050405020304" pitchFamily="18" charset="0"/>
              </a:rPr>
              <a:t>:</a:t>
            </a:r>
          </a:p>
          <a:p>
            <a:pPr marL="285750" indent="-285750" algn="just">
              <a:spcBef>
                <a:spcPts val="600"/>
              </a:spcBef>
              <a:spcAft>
                <a:spcPts val="600"/>
              </a:spcAft>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SINH VIÊN ĐỌC HIỂU B/N SAU ĐÂY </a:t>
            </a:r>
          </a:p>
          <a:p>
            <a:pPr marL="285750" indent="-285750" algn="just">
              <a:spcBef>
                <a:spcPts val="600"/>
              </a:spcBef>
              <a:spcAft>
                <a:spcPts val="600"/>
              </a:spcAft>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ĐÂY LÀ B/N CHO LOẠI TÀU NÀO ? KHAI THÁC TRONG PHƯƠNG THỨC VẬN TẢI NÀO </a:t>
            </a:r>
          </a:p>
          <a:p>
            <a:pPr marL="285750" indent="-285750" algn="just">
              <a:spcBef>
                <a:spcPts val="600"/>
              </a:spcBef>
              <a:spcAft>
                <a:spcPts val="600"/>
              </a:spcAft>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VÀ ĐÚC KẾT NHỮNG THÔNG TIN QUAN TRỌNG MÀ 1 B/N PHẢI CÓ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91635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4159" y="0"/>
            <a:ext cx="5059326" cy="6858000"/>
            <a:chOff x="-34159" y="0"/>
            <a:chExt cx="5059326" cy="6858000"/>
          </a:xfrm>
        </p:grpSpPr>
        <p:pic>
          <p:nvPicPr>
            <p:cNvPr id="2" name="Picture 1"/>
            <p:cNvPicPr>
              <a:picLocks noChangeAspect="1"/>
            </p:cNvPicPr>
            <p:nvPr/>
          </p:nvPicPr>
          <p:blipFill rotWithShape="1">
            <a:blip r:embed="rId2"/>
            <a:srcRect b="20569"/>
            <a:stretch/>
          </p:blipFill>
          <p:spPr>
            <a:xfrm>
              <a:off x="-34159" y="0"/>
              <a:ext cx="5059326" cy="5642605"/>
            </a:xfrm>
            <a:prstGeom prst="rect">
              <a:avLst/>
            </a:prstGeom>
          </p:spPr>
        </p:pic>
        <p:pic>
          <p:nvPicPr>
            <p:cNvPr id="3" name="Picture 2"/>
            <p:cNvPicPr>
              <a:picLocks noChangeAspect="1"/>
            </p:cNvPicPr>
            <p:nvPr/>
          </p:nvPicPr>
          <p:blipFill>
            <a:blip r:embed="rId3"/>
            <a:stretch>
              <a:fillRect/>
            </a:stretch>
          </p:blipFill>
          <p:spPr>
            <a:xfrm>
              <a:off x="-34159" y="5642605"/>
              <a:ext cx="4983125" cy="1215395"/>
            </a:xfrm>
            <a:prstGeom prst="rect">
              <a:avLst/>
            </a:prstGeom>
          </p:spPr>
        </p:pic>
      </p:grpSp>
      <p:sp>
        <p:nvSpPr>
          <p:cNvPr id="5" name="Rectangle 4"/>
          <p:cNvSpPr/>
          <p:nvPr/>
        </p:nvSpPr>
        <p:spPr>
          <a:xfrm>
            <a:off x="5025167" y="23949"/>
            <a:ext cx="4195033" cy="830997"/>
          </a:xfrm>
          <a:prstGeom prst="rect">
            <a:avLst/>
          </a:prstGeom>
        </p:spPr>
        <p:txBody>
          <a:bodyPr wrap="square">
            <a:spAutoFit/>
          </a:bodyPr>
          <a:lstStyle/>
          <a:p>
            <a:pPr algn="ctr"/>
            <a:r>
              <a:rPr lang="vi-VN" sz="2400" b="1" dirty="0" smtClean="0">
                <a:latin typeface="Times New Roman" panose="02020603050405020304" pitchFamily="18" charset="0"/>
                <a:cs typeface="Times New Roman" panose="02020603050405020304" pitchFamily="18" charset="0"/>
              </a:rPr>
              <a:t>3.2. GIẤY LƯU </a:t>
            </a:r>
            <a:r>
              <a:rPr lang="vi-VN" sz="2400" b="1" dirty="0">
                <a:latin typeface="Times New Roman" panose="02020603050405020304" pitchFamily="18" charset="0"/>
                <a:cs typeface="Times New Roman" panose="02020603050405020304" pitchFamily="18" charset="0"/>
              </a:rPr>
              <a:t>CƯỚC THUÊ VẬN TẢI</a:t>
            </a:r>
            <a:endParaRPr lang="en-US" sz="2400" dirty="0"/>
          </a:p>
        </p:txBody>
      </p:sp>
    </p:spTree>
    <p:extLst>
      <p:ext uri="{BB962C8B-B14F-4D97-AF65-F5344CB8AC3E}">
        <p14:creationId xmlns:p14="http://schemas.microsoft.com/office/powerpoint/2010/main" val="42864961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8750"/>
            <a:ext cx="7467600" cy="738664"/>
          </a:xfrm>
          <a:prstGeom prst="rect">
            <a:avLst/>
          </a:prstGeom>
        </p:spPr>
        <p:txBody>
          <a:bodyPr wrap="square">
            <a:spAutoFit/>
          </a:bodyPr>
          <a:lstStyle/>
          <a:p>
            <a:pPr lvl="0">
              <a:lnSpc>
                <a:spcPct val="150000"/>
              </a:lnSpc>
              <a:spcBef>
                <a:spcPts val="600"/>
              </a:spcBef>
              <a:spcAft>
                <a:spcPts val="600"/>
              </a:spcAft>
            </a:pPr>
            <a:r>
              <a:rPr lang="vi-VN" sz="2800" b="1" dirty="0">
                <a:solidFill>
                  <a:prstClr val="black"/>
                </a:solidFill>
                <a:latin typeface="Times New Roman" panose="02020603050405020304" pitchFamily="18" charset="0"/>
                <a:cs typeface="Times New Roman" panose="02020603050405020304" pitchFamily="18" charset="0"/>
              </a:rPr>
              <a:t>3.3. VẬN ĐƠN ĐƯỜNG BIỂN</a:t>
            </a:r>
          </a:p>
        </p:txBody>
      </p:sp>
      <p:sp>
        <p:nvSpPr>
          <p:cNvPr id="3" name="Rectangle 2"/>
          <p:cNvSpPr/>
          <p:nvPr/>
        </p:nvSpPr>
        <p:spPr>
          <a:xfrm>
            <a:off x="3733800" y="579914"/>
            <a:ext cx="2486578" cy="584775"/>
          </a:xfrm>
          <a:prstGeom prst="rect">
            <a:avLst/>
          </a:prstGeom>
        </p:spPr>
        <p:txBody>
          <a:bodyPr wrap="none">
            <a:spAutoFit/>
          </a:bodyPr>
          <a:lstStyle/>
          <a:p>
            <a:pPr marL="285750" indent="-285750">
              <a:buFont typeface="Wingdings" panose="05000000000000000000" pitchFamily="2" charset="2"/>
              <a:buChar char="v"/>
            </a:pPr>
            <a:r>
              <a:rPr lang="vi-VN" sz="3200" b="1" dirty="0">
                <a:solidFill>
                  <a:srgbClr val="000000"/>
                </a:solidFill>
                <a:latin typeface="Times New Roman" panose="02020603050405020304" pitchFamily="18" charset="0"/>
                <a:ea typeface="Times New Roman" panose="02020603050405020304" pitchFamily="18" charset="0"/>
              </a:rPr>
              <a:t>Khái niệm </a:t>
            </a:r>
            <a:endParaRPr lang="en-US" sz="3200" dirty="0"/>
          </a:p>
        </p:txBody>
      </p:sp>
      <p:sp>
        <p:nvSpPr>
          <p:cNvPr id="4" name="Rectangle 3"/>
          <p:cNvSpPr/>
          <p:nvPr/>
        </p:nvSpPr>
        <p:spPr>
          <a:xfrm>
            <a:off x="152400" y="1164689"/>
            <a:ext cx="8763000" cy="3570208"/>
          </a:xfrm>
          <a:prstGeom prst="rect">
            <a:avLst/>
          </a:prstGeom>
        </p:spPr>
        <p:txBody>
          <a:bodyPr wrap="square">
            <a:spAutoFit/>
          </a:bodyPr>
          <a:lstStyle/>
          <a:p>
            <a:pPr indent="457200" algn="just">
              <a:spcBef>
                <a:spcPts val="600"/>
              </a:spcBef>
            </a:pPr>
            <a:r>
              <a:rPr lang="vi-VN" sz="2400" b="1" dirty="0">
                <a:solidFill>
                  <a:srgbClr val="000000"/>
                </a:solidFill>
                <a:latin typeface="Times New Roman" panose="02020603050405020304" pitchFamily="18" charset="0"/>
                <a:ea typeface="Times New Roman" panose="02020603050405020304" pitchFamily="18" charset="0"/>
              </a:rPr>
              <a:t>Theo công ước của Liên hiệp quốc về chuyên chở hàng hóa bằng đường biển (1978</a:t>
            </a:r>
            <a:r>
              <a:rPr lang="en-US" sz="2400" b="1" dirty="0">
                <a:solidFill>
                  <a:srgbClr val="000000"/>
                </a:solidFill>
                <a:latin typeface="Times New Roman" panose="02020603050405020304" pitchFamily="18" charset="0"/>
                <a:ea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endParaRPr>
          </a:p>
          <a:p>
            <a:pPr indent="457200" algn="just">
              <a:spcBef>
                <a:spcPts val="600"/>
              </a:spcBef>
            </a:pPr>
            <a:r>
              <a:rPr lang="vi-VN" sz="2400" dirty="0">
                <a:solidFill>
                  <a:srgbClr val="000000"/>
                </a:solidFill>
                <a:latin typeface="Times New Roman" panose="02020603050405020304" pitchFamily="18" charset="0"/>
                <a:ea typeface="Times New Roman" panose="02020603050405020304" pitchFamily="18" charset="0"/>
              </a:rPr>
              <a:t>7. </a:t>
            </a:r>
            <a:r>
              <a:rPr lang="vi-VN" sz="2400" b="1" dirty="0">
                <a:solidFill>
                  <a:srgbClr val="000000"/>
                </a:solidFill>
                <a:latin typeface="Times New Roman" panose="02020603050405020304" pitchFamily="18" charset="0"/>
                <a:ea typeface="Times New Roman" panose="02020603050405020304" pitchFamily="18" charset="0"/>
              </a:rPr>
              <a:t>“Vận đơn đường biển</a:t>
            </a:r>
            <a:r>
              <a:rPr lang="vi-VN" sz="2400" b="1" dirty="0" smtClean="0">
                <a:solidFill>
                  <a:srgbClr val="000000"/>
                </a:solidFill>
                <a:latin typeface="Times New Roman" panose="02020603050405020304" pitchFamily="18" charset="0"/>
                <a:ea typeface="Times New Roman" panose="02020603050405020304" pitchFamily="18" charset="0"/>
              </a:rPr>
              <a:t>”</a:t>
            </a:r>
            <a:r>
              <a:rPr lang="en-US" sz="2400" b="1" dirty="0" smtClean="0">
                <a:solidFill>
                  <a:srgbClr val="000000"/>
                </a:solidFill>
                <a:latin typeface="Times New Roman" panose="02020603050405020304" pitchFamily="18" charset="0"/>
                <a:ea typeface="Times New Roman" panose="02020603050405020304" pitchFamily="18" charset="0"/>
              </a:rPr>
              <a:t> </a:t>
            </a:r>
            <a:r>
              <a:rPr lang="vi-VN" sz="2400" dirty="0" smtClean="0">
                <a:solidFill>
                  <a:srgbClr val="000000"/>
                </a:solidFill>
                <a:latin typeface="Times New Roman" panose="02020603050405020304" pitchFamily="18" charset="0"/>
                <a:ea typeface="Times New Roman" panose="02020603050405020304" pitchFamily="18" charset="0"/>
              </a:rPr>
              <a:t>là </a:t>
            </a:r>
            <a:r>
              <a:rPr lang="vi-VN" sz="2400" dirty="0">
                <a:solidFill>
                  <a:srgbClr val="000000"/>
                </a:solidFill>
                <a:latin typeface="Times New Roman" panose="02020603050405020304" pitchFamily="18" charset="0"/>
                <a:ea typeface="Times New Roman" panose="02020603050405020304" pitchFamily="18" charset="0"/>
              </a:rPr>
              <a:t>một chứng từ làm bằng chứng cho một hợp đồng vận tải đường biển và cho việc </a:t>
            </a:r>
            <a:r>
              <a:rPr lang="vi-VN" sz="2400" dirty="0" smtClean="0">
                <a:solidFill>
                  <a:srgbClr val="000000"/>
                </a:solidFill>
                <a:latin typeface="Times New Roman" panose="02020603050405020304" pitchFamily="18" charset="0"/>
                <a:ea typeface="Times New Roman" panose="02020603050405020304" pitchFamily="18" charset="0"/>
              </a:rPr>
              <a:t>người</a:t>
            </a:r>
            <a:r>
              <a:rPr lang="en-US" sz="2400" dirty="0" smtClean="0">
                <a:solidFill>
                  <a:srgbClr val="000000"/>
                </a:solidFill>
                <a:latin typeface="Times New Roman" panose="02020603050405020304" pitchFamily="18" charset="0"/>
                <a:ea typeface="Times New Roman" panose="02020603050405020304" pitchFamily="18" charset="0"/>
              </a:rPr>
              <a:t> </a:t>
            </a:r>
            <a:r>
              <a:rPr lang="vi-VN" sz="2400" dirty="0" smtClean="0">
                <a:solidFill>
                  <a:srgbClr val="000000"/>
                </a:solidFill>
                <a:latin typeface="Times New Roman" panose="02020603050405020304" pitchFamily="18" charset="0"/>
                <a:ea typeface="Times New Roman" panose="02020603050405020304" pitchFamily="18" charset="0"/>
              </a:rPr>
              <a:t>chuyên </a:t>
            </a:r>
            <a:r>
              <a:rPr lang="vi-VN" sz="2400" dirty="0">
                <a:solidFill>
                  <a:srgbClr val="000000"/>
                </a:solidFill>
                <a:latin typeface="Times New Roman" panose="02020603050405020304" pitchFamily="18" charset="0"/>
                <a:ea typeface="Times New Roman" panose="02020603050405020304" pitchFamily="18" charset="0"/>
              </a:rPr>
              <a:t>chở đã nhận hàng để chở hoặc xếp hàng xuống tàu và bằng vận đơn </a:t>
            </a:r>
            <a:r>
              <a:rPr lang="vi-VN" sz="2400" dirty="0" smtClean="0">
                <a:solidFill>
                  <a:srgbClr val="000000"/>
                </a:solidFill>
                <a:latin typeface="Times New Roman" panose="02020603050405020304" pitchFamily="18" charset="0"/>
                <a:ea typeface="Times New Roman" panose="02020603050405020304" pitchFamily="18" charset="0"/>
              </a:rPr>
              <a:t>này,</a:t>
            </a:r>
            <a:r>
              <a:rPr lang="en-US" sz="2400" dirty="0" smtClean="0">
                <a:solidFill>
                  <a:srgbClr val="000000"/>
                </a:solidFill>
                <a:latin typeface="Times New Roman" panose="02020603050405020304" pitchFamily="18" charset="0"/>
                <a:ea typeface="Times New Roman" panose="02020603050405020304" pitchFamily="18" charset="0"/>
              </a:rPr>
              <a:t> </a:t>
            </a:r>
            <a:r>
              <a:rPr lang="vi-VN" sz="2400" dirty="0" smtClean="0">
                <a:solidFill>
                  <a:srgbClr val="000000"/>
                </a:solidFill>
                <a:latin typeface="Times New Roman" panose="02020603050405020304" pitchFamily="18" charset="0"/>
                <a:ea typeface="Times New Roman" panose="02020603050405020304" pitchFamily="18" charset="0"/>
              </a:rPr>
              <a:t>người </a:t>
            </a:r>
            <a:r>
              <a:rPr lang="vi-VN" sz="2400" dirty="0">
                <a:solidFill>
                  <a:srgbClr val="000000"/>
                </a:solidFill>
                <a:latin typeface="Times New Roman" panose="02020603050405020304" pitchFamily="18" charset="0"/>
                <a:ea typeface="Times New Roman" panose="02020603050405020304" pitchFamily="18" charset="0"/>
              </a:rPr>
              <a:t>chuyên chở cam kết sẽ giao hàng khi xuất trình nó. </a:t>
            </a:r>
            <a:endParaRPr lang="en-US" sz="2400" dirty="0" smtClean="0">
              <a:solidFill>
                <a:srgbClr val="000000"/>
              </a:solidFill>
              <a:latin typeface="Times New Roman" panose="02020603050405020304" pitchFamily="18" charset="0"/>
              <a:ea typeface="Times New Roman" panose="02020603050405020304" pitchFamily="18" charset="0"/>
            </a:endParaRPr>
          </a:p>
          <a:p>
            <a:pPr indent="457200" algn="just">
              <a:spcBef>
                <a:spcPts val="600"/>
              </a:spcBef>
            </a:pPr>
            <a:r>
              <a:rPr lang="vi-VN" sz="2400" dirty="0" smtClean="0">
                <a:solidFill>
                  <a:srgbClr val="000000"/>
                </a:solidFill>
                <a:latin typeface="Times New Roman" panose="02020603050405020304" pitchFamily="18" charset="0"/>
                <a:ea typeface="Times New Roman" panose="02020603050405020304" pitchFamily="18" charset="0"/>
              </a:rPr>
              <a:t>Một </a:t>
            </a:r>
            <a:r>
              <a:rPr lang="vi-VN" sz="2400" dirty="0">
                <a:solidFill>
                  <a:srgbClr val="000000"/>
                </a:solidFill>
                <a:latin typeface="Times New Roman" panose="02020603050405020304" pitchFamily="18" charset="0"/>
                <a:ea typeface="Times New Roman" panose="02020603050405020304" pitchFamily="18" charset="0"/>
              </a:rPr>
              <a:t>điều khoản </a:t>
            </a:r>
            <a:r>
              <a:rPr lang="vi-VN" sz="2400" dirty="0" smtClean="0">
                <a:solidFill>
                  <a:srgbClr val="000000"/>
                </a:solidFill>
                <a:latin typeface="Times New Roman" panose="02020603050405020304" pitchFamily="18" charset="0"/>
                <a:ea typeface="Times New Roman" panose="02020603050405020304" pitchFamily="18" charset="0"/>
              </a:rPr>
              <a:t>trong</a:t>
            </a:r>
            <a:r>
              <a:rPr lang="en-US" sz="2400" dirty="0" smtClean="0">
                <a:solidFill>
                  <a:srgbClr val="000000"/>
                </a:solidFill>
                <a:latin typeface="Times New Roman" panose="02020603050405020304" pitchFamily="18" charset="0"/>
                <a:ea typeface="Times New Roman" panose="02020603050405020304" pitchFamily="18" charset="0"/>
              </a:rPr>
              <a:t> </a:t>
            </a:r>
            <a:r>
              <a:rPr lang="vi-VN" sz="2400" dirty="0" smtClean="0">
                <a:solidFill>
                  <a:srgbClr val="000000"/>
                </a:solidFill>
                <a:latin typeface="Times New Roman" panose="02020603050405020304" pitchFamily="18" charset="0"/>
                <a:ea typeface="Times New Roman" panose="02020603050405020304" pitchFamily="18" charset="0"/>
              </a:rPr>
              <a:t>chứng </a:t>
            </a:r>
            <a:r>
              <a:rPr lang="vi-VN" sz="2400" dirty="0">
                <a:solidFill>
                  <a:srgbClr val="000000"/>
                </a:solidFill>
                <a:latin typeface="Times New Roman" panose="02020603050405020304" pitchFamily="18" charset="0"/>
                <a:ea typeface="Times New Roman" panose="02020603050405020304" pitchFamily="18" charset="0"/>
              </a:rPr>
              <a:t>từ này quy định rằng lô hàng phải được giao theo lệnh của người được </a:t>
            </a:r>
            <a:r>
              <a:rPr lang="vi-VN" sz="2400" dirty="0" smtClean="0">
                <a:solidFill>
                  <a:srgbClr val="000000"/>
                </a:solidFill>
                <a:latin typeface="Times New Roman" panose="02020603050405020304" pitchFamily="18" charset="0"/>
                <a:ea typeface="Times New Roman" panose="02020603050405020304" pitchFamily="18" charset="0"/>
              </a:rPr>
              <a:t>ghi</a:t>
            </a:r>
            <a:r>
              <a:rPr lang="en-US" sz="2400" dirty="0" smtClean="0">
                <a:solidFill>
                  <a:srgbClr val="000000"/>
                </a:solidFill>
                <a:latin typeface="Times New Roman" panose="02020603050405020304" pitchFamily="18" charset="0"/>
                <a:ea typeface="Times New Roman" panose="02020603050405020304" pitchFamily="18" charset="0"/>
              </a:rPr>
              <a:t> </a:t>
            </a:r>
            <a:r>
              <a:rPr lang="vi-VN" sz="2400" dirty="0" smtClean="0">
                <a:solidFill>
                  <a:srgbClr val="000000"/>
                </a:solidFill>
                <a:latin typeface="Times New Roman" panose="02020603050405020304" pitchFamily="18" charset="0"/>
                <a:ea typeface="Times New Roman" panose="02020603050405020304" pitchFamily="18" charset="0"/>
              </a:rPr>
              <a:t>đích </a:t>
            </a:r>
            <a:r>
              <a:rPr lang="vi-VN" sz="2400" dirty="0">
                <a:solidFill>
                  <a:srgbClr val="000000"/>
                </a:solidFill>
                <a:latin typeface="Times New Roman" panose="02020603050405020304" pitchFamily="18" charset="0"/>
                <a:ea typeface="Times New Roman" panose="02020603050405020304" pitchFamily="18" charset="0"/>
              </a:rPr>
              <a:t>danh hoặc giao theo lệnh, hoặc giao cho người cầm vận đơn chính là sự </a:t>
            </a:r>
            <a:r>
              <a:rPr lang="vi-VN" sz="2400" dirty="0" smtClean="0">
                <a:solidFill>
                  <a:srgbClr val="000000"/>
                </a:solidFill>
                <a:latin typeface="Times New Roman" panose="02020603050405020304" pitchFamily="18" charset="0"/>
                <a:ea typeface="Times New Roman" panose="02020603050405020304" pitchFamily="18" charset="0"/>
              </a:rPr>
              <a:t>cam</a:t>
            </a:r>
            <a:r>
              <a:rPr lang="en-US" sz="2400" dirty="0" smtClean="0">
                <a:solidFill>
                  <a:srgbClr val="000000"/>
                </a:solidFill>
                <a:latin typeface="Times New Roman" panose="02020603050405020304" pitchFamily="18" charset="0"/>
                <a:ea typeface="Times New Roman" panose="02020603050405020304" pitchFamily="18" charset="0"/>
              </a:rPr>
              <a:t> </a:t>
            </a:r>
            <a:r>
              <a:rPr lang="vi-VN" sz="2400" dirty="0" smtClean="0">
                <a:solidFill>
                  <a:srgbClr val="000000"/>
                </a:solidFill>
                <a:latin typeface="Times New Roman" panose="02020603050405020304" pitchFamily="18" charset="0"/>
                <a:ea typeface="Times New Roman" panose="02020603050405020304" pitchFamily="18" charset="0"/>
              </a:rPr>
              <a:t>kết </a:t>
            </a:r>
            <a:r>
              <a:rPr lang="vi-VN" sz="2400" dirty="0">
                <a:solidFill>
                  <a:srgbClr val="000000"/>
                </a:solidFill>
                <a:latin typeface="Times New Roman" panose="02020603050405020304" pitchFamily="18" charset="0"/>
                <a:ea typeface="Times New Roman" panose="02020603050405020304" pitchFamily="18" charset="0"/>
              </a:rPr>
              <a:t>đó.</a:t>
            </a:r>
            <a:endParaRPr lang="en-US" sz="24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139700" y="4953000"/>
            <a:ext cx="8953500" cy="1569660"/>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en-US" sz="2400" b="1" i="1" dirty="0" err="1">
                <a:solidFill>
                  <a:srgbClr val="000000"/>
                </a:solidFill>
                <a:latin typeface="Times New Roman" panose="02020603050405020304" pitchFamily="18" charset="0"/>
                <a:ea typeface="Times New Roman" panose="02020603050405020304" pitchFamily="18" charset="0"/>
              </a:rPr>
              <a:t>Vận</a:t>
            </a:r>
            <a:r>
              <a:rPr lang="en-US" sz="2400" b="1" i="1" dirty="0">
                <a:solidFill>
                  <a:srgbClr val="000000"/>
                </a:solidFill>
                <a:latin typeface="Times New Roman" panose="02020603050405020304" pitchFamily="18" charset="0"/>
                <a:ea typeface="Times New Roman" panose="02020603050405020304" pitchFamily="18" charset="0"/>
              </a:rPr>
              <a:t> </a:t>
            </a:r>
            <a:r>
              <a:rPr lang="vi-VN" sz="2400" b="1" i="1" dirty="0">
                <a:solidFill>
                  <a:srgbClr val="000000"/>
                </a:solidFill>
                <a:latin typeface="Times New Roman" panose="02020603050405020304" pitchFamily="18" charset="0"/>
                <a:ea typeface="Times New Roman" panose="02020603050405020304" pitchFamily="18" charset="0"/>
              </a:rPr>
              <a:t>đơn đường biển là chứng từ chuyên chở hàng hoá bằng đường biển </a:t>
            </a:r>
            <a:r>
              <a:rPr lang="vi-VN" sz="2400" i="1" dirty="0">
                <a:solidFill>
                  <a:srgbClr val="000000"/>
                </a:solidFill>
                <a:latin typeface="Times New Roman" panose="02020603050405020304" pitchFamily="18" charset="0"/>
                <a:ea typeface="Times New Roman" panose="02020603050405020304" pitchFamily="18" charset="0"/>
              </a:rPr>
              <a:t>do người chuyên chở hoặc đại diện của người chuyên chở phát hành cho người gửi hàng sau </a:t>
            </a:r>
            <a:r>
              <a:rPr lang="vi-VN" sz="2400" i="1" dirty="0" smtClean="0">
                <a:solidFill>
                  <a:srgbClr val="000000"/>
                </a:solidFill>
                <a:latin typeface="Times New Roman" panose="02020603050405020304" pitchFamily="18" charset="0"/>
                <a:ea typeface="Times New Roman" panose="02020603050405020304" pitchFamily="18" charset="0"/>
              </a:rPr>
              <a:t>khi</a:t>
            </a:r>
            <a:r>
              <a:rPr lang="en-US" sz="2400" i="1" dirty="0" smtClean="0">
                <a:solidFill>
                  <a:srgbClr val="000000"/>
                </a:solidFill>
                <a:latin typeface="Times New Roman" panose="02020603050405020304" pitchFamily="18" charset="0"/>
                <a:ea typeface="Times New Roman" panose="02020603050405020304" pitchFamily="18" charset="0"/>
              </a:rPr>
              <a:t> </a:t>
            </a:r>
            <a:r>
              <a:rPr lang="vi-VN" sz="2400" i="1" dirty="0" smtClean="0">
                <a:solidFill>
                  <a:srgbClr val="000000"/>
                </a:solidFill>
                <a:latin typeface="Times New Roman" panose="02020603050405020304" pitchFamily="18" charset="0"/>
                <a:ea typeface="Times New Roman" panose="02020603050405020304" pitchFamily="18" charset="0"/>
              </a:rPr>
              <a:t>hàng </a:t>
            </a:r>
            <a:r>
              <a:rPr lang="vi-VN" sz="2400" i="1" dirty="0">
                <a:solidFill>
                  <a:srgbClr val="000000"/>
                </a:solidFill>
                <a:latin typeface="Times New Roman" panose="02020603050405020304" pitchFamily="18" charset="0"/>
                <a:ea typeface="Times New Roman" panose="02020603050405020304" pitchFamily="18" charset="0"/>
              </a:rPr>
              <a:t>hoá đã được xếp lên tàu hoặc sau khi nhận hàng để </a:t>
            </a:r>
            <a:r>
              <a:rPr lang="vi-VN" sz="2400" i="1" dirty="0" smtClean="0">
                <a:solidFill>
                  <a:srgbClr val="000000"/>
                </a:solidFill>
                <a:latin typeface="Times New Roman" panose="02020603050405020304" pitchFamily="18" charset="0"/>
                <a:ea typeface="Times New Roman" panose="02020603050405020304" pitchFamily="18" charset="0"/>
              </a:rPr>
              <a:t>xếp</a:t>
            </a:r>
            <a:endParaRPr lang="en-US" sz="2400" b="1"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8426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additive="base">
                                        <p:cTn id="2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6200"/>
            <a:ext cx="8991600" cy="6524863"/>
          </a:xfrm>
          <a:prstGeom prst="rect">
            <a:avLst/>
          </a:prstGeom>
        </p:spPr>
        <p:txBody>
          <a:bodyPr wrap="square">
            <a:spAutoFit/>
          </a:bodyPr>
          <a:lstStyle/>
          <a:p>
            <a:pPr marL="342900" indent="-342900" algn="ctr">
              <a:buFont typeface="Wingdings" panose="05000000000000000000" pitchFamily="2" charset="2"/>
              <a:buChar char="v"/>
            </a:pPr>
            <a:r>
              <a:rPr lang="vi-VN" sz="2200" b="1" u="sng" dirty="0" smtClean="0">
                <a:solidFill>
                  <a:srgbClr val="000000"/>
                </a:solidFill>
                <a:latin typeface="Times New Roman" panose="02020603050405020304" pitchFamily="18" charset="0"/>
                <a:ea typeface="Times New Roman" panose="02020603050405020304" pitchFamily="18" charset="0"/>
              </a:rPr>
              <a:t>Chức </a:t>
            </a:r>
            <a:r>
              <a:rPr lang="vi-VN" sz="2200" b="1" u="sng" dirty="0">
                <a:solidFill>
                  <a:srgbClr val="000000"/>
                </a:solidFill>
                <a:latin typeface="Times New Roman" panose="02020603050405020304" pitchFamily="18" charset="0"/>
                <a:ea typeface="Times New Roman" panose="02020603050405020304" pitchFamily="18" charset="0"/>
              </a:rPr>
              <a:t>năng của B/L</a:t>
            </a:r>
            <a:endParaRPr lang="en-US" sz="2200" u="sng" dirty="0">
              <a:latin typeface="Times New Roman" panose="02020603050405020304" pitchFamily="18" charset="0"/>
              <a:ea typeface="Times New Roman" panose="02020603050405020304" pitchFamily="18" charset="0"/>
            </a:endParaRPr>
          </a:p>
          <a:p>
            <a:pPr marL="457200" indent="-457200" algn="just">
              <a:buFont typeface="+mj-lt"/>
              <a:buAutoNum type="arabicParenR"/>
            </a:pPr>
            <a:r>
              <a:rPr lang="vi-VN" sz="2200" dirty="0" smtClean="0">
                <a:solidFill>
                  <a:srgbClr val="000000"/>
                </a:solidFill>
                <a:latin typeface="Times New Roman" panose="02020603050405020304" pitchFamily="18" charset="0"/>
                <a:ea typeface="Times New Roman" panose="02020603050405020304" pitchFamily="18" charset="0"/>
              </a:rPr>
              <a:t>Là </a:t>
            </a:r>
            <a:r>
              <a:rPr lang="vi-VN" sz="2200" dirty="0">
                <a:solidFill>
                  <a:srgbClr val="000000"/>
                </a:solidFill>
                <a:latin typeface="Times New Roman" panose="02020603050405020304" pitchFamily="18" charset="0"/>
                <a:ea typeface="Times New Roman" panose="02020603050405020304" pitchFamily="18" charset="0"/>
              </a:rPr>
              <a:t>chứng từ VT </a:t>
            </a:r>
            <a:r>
              <a:rPr lang="vi-VN" sz="2200" dirty="0" smtClean="0">
                <a:solidFill>
                  <a:srgbClr val="000000"/>
                </a:solidFill>
                <a:latin typeface="Times New Roman" panose="02020603050405020304" pitchFamily="18" charset="0"/>
                <a:ea typeface="Times New Roman" panose="02020603050405020304" pitchFamily="18" charset="0"/>
              </a:rPr>
              <a:t>giữa</a:t>
            </a:r>
            <a:r>
              <a:rPr lang="en-US" sz="2200" dirty="0" smtClean="0">
                <a:solidFill>
                  <a:srgbClr val="000000"/>
                </a:solidFill>
                <a:latin typeface="Times New Roman" panose="02020603050405020304" pitchFamily="18" charset="0"/>
                <a:ea typeface="Times New Roman" panose="02020603050405020304" pitchFamily="18" charset="0"/>
              </a:rPr>
              <a:t> </a:t>
            </a:r>
            <a:r>
              <a:rPr lang="en-US" sz="2200" dirty="0" err="1" smtClean="0">
                <a:solidFill>
                  <a:srgbClr val="000000"/>
                </a:solidFill>
                <a:latin typeface="Times New Roman" panose="02020603050405020304" pitchFamily="18" charset="0"/>
                <a:ea typeface="Times New Roman" panose="02020603050405020304" pitchFamily="18" charset="0"/>
              </a:rPr>
              <a:t>chủ</a:t>
            </a:r>
            <a:r>
              <a:rPr lang="en-US" sz="2200" dirty="0" smtClean="0">
                <a:solidFill>
                  <a:srgbClr val="000000"/>
                </a:solidFill>
                <a:latin typeface="Times New Roman" panose="02020603050405020304" pitchFamily="18" charset="0"/>
                <a:ea typeface="Times New Roman" panose="02020603050405020304" pitchFamily="18" charset="0"/>
              </a:rPr>
              <a:t> </a:t>
            </a:r>
            <a:r>
              <a:rPr lang="en-US" sz="2200" dirty="0" err="1" smtClean="0">
                <a:solidFill>
                  <a:srgbClr val="000000"/>
                </a:solidFill>
                <a:latin typeface="Times New Roman" panose="02020603050405020304" pitchFamily="18" charset="0"/>
                <a:ea typeface="Times New Roman" panose="02020603050405020304" pitchFamily="18" charset="0"/>
              </a:rPr>
              <a:t>hàng</a:t>
            </a:r>
            <a:r>
              <a:rPr lang="vi-VN" sz="2200" dirty="0" smtClean="0">
                <a:solidFill>
                  <a:srgbClr val="000000"/>
                </a:solidFill>
                <a:latin typeface="Times New Roman" panose="02020603050405020304" pitchFamily="18" charset="0"/>
                <a:ea typeface="Times New Roman" panose="02020603050405020304" pitchFamily="18" charset="0"/>
              </a:rPr>
              <a:t> </a:t>
            </a:r>
            <a:r>
              <a:rPr lang="en-US" sz="2200" dirty="0" smtClean="0">
                <a:solidFill>
                  <a:srgbClr val="000000"/>
                </a:solidFill>
                <a:latin typeface="Times New Roman" panose="02020603050405020304" pitchFamily="18" charset="0"/>
                <a:ea typeface="Times New Roman" panose="02020603050405020304" pitchFamily="18" charset="0"/>
              </a:rPr>
              <a:t>(</a:t>
            </a:r>
            <a:r>
              <a:rPr lang="vi-VN" sz="2200" dirty="0" smtClean="0">
                <a:solidFill>
                  <a:srgbClr val="000000"/>
                </a:solidFill>
                <a:latin typeface="Times New Roman" panose="02020603050405020304" pitchFamily="18" charset="0"/>
                <a:ea typeface="Times New Roman" panose="02020603050405020304" pitchFamily="18" charset="0"/>
              </a:rPr>
              <a:t>shipper</a:t>
            </a:r>
            <a:r>
              <a:rPr lang="en-US" sz="2200" dirty="0" smtClean="0">
                <a:solidFill>
                  <a:srgbClr val="000000"/>
                </a:solidFill>
                <a:latin typeface="Times New Roman" panose="02020603050405020304" pitchFamily="18" charset="0"/>
                <a:ea typeface="Times New Roman" panose="02020603050405020304" pitchFamily="18" charset="0"/>
              </a:rPr>
              <a:t>)</a:t>
            </a:r>
            <a:r>
              <a:rPr lang="vi-VN" sz="2200" dirty="0" smtClean="0">
                <a:solidFill>
                  <a:srgbClr val="000000"/>
                </a:solidFill>
                <a:latin typeface="Times New Roman" panose="02020603050405020304" pitchFamily="18" charset="0"/>
                <a:ea typeface="Times New Roman" panose="02020603050405020304" pitchFamily="18" charset="0"/>
              </a:rPr>
              <a:t> </a:t>
            </a:r>
            <a:r>
              <a:rPr lang="vi-VN" sz="2200" dirty="0">
                <a:solidFill>
                  <a:srgbClr val="000000"/>
                </a:solidFill>
                <a:latin typeface="Times New Roman" panose="02020603050405020304" pitchFamily="18" charset="0"/>
                <a:ea typeface="Times New Roman" panose="02020603050405020304" pitchFamily="18" charset="0"/>
              </a:rPr>
              <a:t>và người vận tải </a:t>
            </a:r>
            <a:r>
              <a:rPr lang="en-US" sz="2200" dirty="0" smtClean="0">
                <a:solidFill>
                  <a:srgbClr val="000000"/>
                </a:solidFill>
                <a:latin typeface="Times New Roman" panose="02020603050405020304" pitchFamily="18" charset="0"/>
                <a:ea typeface="Times New Roman" panose="02020603050405020304" pitchFamily="18" charset="0"/>
              </a:rPr>
              <a:t>(carrier)</a:t>
            </a:r>
            <a:r>
              <a:rPr lang="vi-VN" sz="2200" dirty="0" smtClean="0">
                <a:solidFill>
                  <a:srgbClr val="000000"/>
                </a:solidFill>
                <a:latin typeface="Times New Roman" panose="02020603050405020304" pitchFamily="18" charset="0"/>
                <a:ea typeface="Times New Roman" panose="02020603050405020304" pitchFamily="18" charset="0"/>
              </a:rPr>
              <a:t>là </a:t>
            </a:r>
            <a:r>
              <a:rPr lang="vi-VN" sz="2200" dirty="0">
                <a:solidFill>
                  <a:srgbClr val="000000"/>
                </a:solidFill>
                <a:latin typeface="Times New Roman" panose="02020603050405020304" pitchFamily="18" charset="0"/>
                <a:ea typeface="Times New Roman" panose="02020603050405020304" pitchFamily="18" charset="0"/>
              </a:rPr>
              <a:t>bằng chứng xác nhận hợp đồng chuyên chở hàng hoá bằng đường biển đã được ký kết (không phải là contract)</a:t>
            </a:r>
            <a:endParaRPr lang="en-US" sz="2200" dirty="0">
              <a:latin typeface="Times New Roman" panose="02020603050405020304" pitchFamily="18" charset="0"/>
              <a:ea typeface="Times New Roman" panose="02020603050405020304" pitchFamily="18" charset="0"/>
            </a:endParaRPr>
          </a:p>
          <a:p>
            <a:pPr marL="457200" indent="-457200" algn="just">
              <a:buFont typeface="+mj-lt"/>
              <a:buAutoNum type="arabicParenR"/>
            </a:pPr>
            <a:r>
              <a:rPr lang="vi-VN" sz="2200" dirty="0" smtClean="0">
                <a:solidFill>
                  <a:srgbClr val="000000"/>
                </a:solidFill>
                <a:latin typeface="Times New Roman" panose="02020603050405020304" pitchFamily="18" charset="0"/>
                <a:ea typeface="Times New Roman" panose="02020603050405020304" pitchFamily="18" charset="0"/>
              </a:rPr>
              <a:t>Là </a:t>
            </a:r>
            <a:r>
              <a:rPr lang="vi-VN" sz="2200" dirty="0">
                <a:solidFill>
                  <a:srgbClr val="000000"/>
                </a:solidFill>
                <a:latin typeface="Times New Roman" panose="02020603050405020304" pitchFamily="18" charset="0"/>
                <a:ea typeface="Times New Roman" panose="02020603050405020304" pitchFamily="18" charset="0"/>
              </a:rPr>
              <a:t>chứng từ sở hữu hàng hóa dùng để định đoạt, nhận hàng, có thể cầm cố, thế chấp, chuyển nhượng</a:t>
            </a:r>
            <a:endParaRPr lang="en-US" sz="2200" dirty="0">
              <a:latin typeface="Times New Roman" panose="02020603050405020304" pitchFamily="18" charset="0"/>
              <a:ea typeface="Times New Roman" panose="02020603050405020304" pitchFamily="18" charset="0"/>
            </a:endParaRPr>
          </a:p>
          <a:p>
            <a:pPr marL="457200" indent="-457200" algn="just">
              <a:buFont typeface="+mj-lt"/>
              <a:buAutoNum type="arabicParenR"/>
            </a:pPr>
            <a:r>
              <a:rPr lang="vi-VN" sz="2200" dirty="0" smtClean="0">
                <a:solidFill>
                  <a:srgbClr val="000000"/>
                </a:solidFill>
                <a:latin typeface="Times New Roman" panose="02020603050405020304" pitchFamily="18" charset="0"/>
                <a:ea typeface="Times New Roman" panose="02020603050405020304" pitchFamily="18" charset="0"/>
              </a:rPr>
              <a:t>Là </a:t>
            </a:r>
            <a:r>
              <a:rPr lang="vi-VN" sz="2200" dirty="0">
                <a:solidFill>
                  <a:srgbClr val="000000"/>
                </a:solidFill>
                <a:latin typeface="Times New Roman" panose="02020603050405020304" pitchFamily="18" charset="0"/>
                <a:ea typeface="Times New Roman" panose="02020603050405020304" pitchFamily="18" charset="0"/>
              </a:rPr>
              <a:t>biên lai của người vận tải, xác nhận hàng đã được nhận để chuyên chở đếnnơi trả hàng với số lượng, chủng loại, tình trạng như được ghi trong vận đơn và giao hàng cho người có vận đơn gốc. </a:t>
            </a:r>
            <a:r>
              <a:rPr lang="vi-VN" sz="2200" b="1" dirty="0">
                <a:solidFill>
                  <a:srgbClr val="000000"/>
                </a:solidFill>
                <a:latin typeface="Times New Roman" panose="02020603050405020304" pitchFamily="18" charset="0"/>
                <a:ea typeface="Times New Roman" panose="02020603050405020304" pitchFamily="18" charset="0"/>
              </a:rPr>
              <a:t>Do đó vận đơn đường biển có những vai trò chủ yếu sau đây:</a:t>
            </a:r>
            <a:endParaRPr lang="en-US" sz="2200" b="1"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Là cơ sở pháp lý điều chỉnh mối quan hệ giữa người xếp hàng, nhận hàng và người chuyên chở</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Làm căn cứ để theo dõi việc thực hiện HĐ mua bán</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Làm căn cứ để khai báo hải quan và làm thủ tục xuất nhập khẩu hàng hoá</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Cùng các chứng từ khác của hàng hoá lập thành bộ chứng từ thanh toán tiền hàng, tiền cước vận chuyển</a:t>
            </a:r>
            <a:r>
              <a:rPr lang="en-US" sz="2200" dirty="0">
                <a:solidFill>
                  <a:srgbClr val="000000"/>
                </a:solidFill>
                <a:latin typeface="Times New Roman" panose="02020603050405020304" pitchFamily="18" charset="0"/>
                <a:ea typeface="Times New Roman" panose="02020603050405020304" pitchFamily="18" charset="0"/>
              </a:rPr>
              <a:t>. </a:t>
            </a:r>
            <a:r>
              <a:rPr lang="vi-VN" sz="2200" dirty="0">
                <a:solidFill>
                  <a:srgbClr val="000000"/>
                </a:solidFill>
                <a:latin typeface="Times New Roman" panose="02020603050405020304" pitchFamily="18" charset="0"/>
                <a:ea typeface="Times New Roman" panose="02020603050405020304" pitchFamily="18" charset="0"/>
              </a:rPr>
              <a:t>Là chứng từ quan trọng trong bộ chứng từ khiếu nại người bảo hiểm, hay những người khác có liên quan vận đơn</a:t>
            </a:r>
            <a:endParaRPr lang="en-US" sz="2200" dirty="0">
              <a:latin typeface="Times New Roman" panose="02020603050405020304" pitchFamily="18" charset="0"/>
              <a:ea typeface="Times New Roman" panose="02020603050405020304" pitchFamily="18" charset="0"/>
            </a:endParaRPr>
          </a:p>
          <a:p>
            <a:pPr algn="just"/>
            <a:r>
              <a:rPr lang="vi-VN" sz="2200" dirty="0">
                <a:solidFill>
                  <a:srgbClr val="000000"/>
                </a:solidFill>
                <a:latin typeface="Times New Roman" panose="02020603050405020304" pitchFamily="18" charset="0"/>
                <a:ea typeface="Times New Roman" panose="02020603050405020304" pitchFamily="18" charset="0"/>
              </a:rPr>
              <a:t>+ Được sử dụng làm chứng từ để cầm cố, mua bán, chuyển nhượng hàng hóa ghi trên</a:t>
            </a:r>
            <a:endParaRPr lang="en-US"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771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down)">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wipe(down)">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ipe(down)">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barn(inVertical)">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barn(inVertical)">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fade">
                                      <p:cBhvr>
                                        <p:cTn id="37" dur="1000"/>
                                        <p:tgtEl>
                                          <p:spTgt spid="2">
                                            <p:txEl>
                                              <p:pRg st="7" end="7"/>
                                            </p:txEl>
                                          </p:spTgt>
                                        </p:tgtEl>
                                      </p:cBhvr>
                                    </p:animEffect>
                                    <p:anim calcmode="lin" valueType="num">
                                      <p:cBhvr>
                                        <p:cTn id="38"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2">
                                            <p:txEl>
                                              <p:pRg st="8" end="8"/>
                                            </p:txEl>
                                          </p:spTgt>
                                        </p:tgtEl>
                                        <p:attrNameLst>
                                          <p:attrName>style.visibility</p:attrName>
                                        </p:attrNameLst>
                                      </p:cBhvr>
                                      <p:to>
                                        <p:strVal val="visible"/>
                                      </p:to>
                                    </p:set>
                                    <p:animEffect transition="in" filter="fade">
                                      <p:cBhvr>
                                        <p:cTn id="44" dur="1000"/>
                                        <p:tgtEl>
                                          <p:spTgt spid="2">
                                            <p:txEl>
                                              <p:pRg st="8" end="8"/>
                                            </p:txEl>
                                          </p:spTgt>
                                        </p:tgtEl>
                                      </p:cBhvr>
                                    </p:animEffect>
                                    <p:anim calcmode="lin" valueType="num">
                                      <p:cBhvr>
                                        <p:cTn id="45"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5383222" cy="6839857"/>
          </a:xfrm>
          <a:prstGeom prst="rect">
            <a:avLst/>
          </a:prstGeom>
        </p:spPr>
      </p:pic>
      <p:sp>
        <p:nvSpPr>
          <p:cNvPr id="6" name="TextBox 5"/>
          <p:cNvSpPr txBox="1"/>
          <p:nvPr/>
        </p:nvSpPr>
        <p:spPr>
          <a:xfrm>
            <a:off x="5181599" y="1699209"/>
            <a:ext cx="3811789" cy="2985433"/>
          </a:xfrm>
          <a:prstGeom prst="rect">
            <a:avLst/>
          </a:prstGeom>
          <a:noFill/>
        </p:spPr>
        <p:txBody>
          <a:bodyPr wrap="square" rtlCol="0">
            <a:spAutoFit/>
          </a:bodyPr>
          <a:lstStyle/>
          <a:p>
            <a:pPr algn="ctr">
              <a:spcBef>
                <a:spcPts val="600"/>
              </a:spcBef>
              <a:spcAft>
                <a:spcPts val="600"/>
              </a:spcAft>
            </a:pPr>
            <a:r>
              <a:rPr lang="en-US" sz="2400" b="1" u="sng" dirty="0" smtClean="0">
                <a:solidFill>
                  <a:srgbClr val="FF0000"/>
                </a:solidFill>
                <a:latin typeface="Times New Roman" panose="02020603050405020304" pitchFamily="18" charset="0"/>
                <a:cs typeface="Times New Roman" panose="02020603050405020304" pitchFamily="18" charset="0"/>
              </a:rPr>
              <a:t>THỰC HÀNH</a:t>
            </a:r>
            <a:r>
              <a:rPr lang="en-US" sz="2400" dirty="0" smtClean="0">
                <a:latin typeface="Times New Roman" panose="02020603050405020304" pitchFamily="18" charset="0"/>
                <a:cs typeface="Times New Roman" panose="02020603050405020304" pitchFamily="18" charset="0"/>
              </a:rPr>
              <a:t>:</a:t>
            </a:r>
          </a:p>
          <a:p>
            <a:pPr marL="457200" indent="-457200" algn="just">
              <a:spcBef>
                <a:spcPts val="600"/>
              </a:spcBef>
              <a:spcAft>
                <a:spcPts val="600"/>
              </a:spcAft>
              <a:buFont typeface="+mj-lt"/>
              <a:buAutoNum type="arabicParenR"/>
            </a:pPr>
            <a:r>
              <a:rPr lang="en-US" sz="2400" dirty="0" smtClean="0">
                <a:latin typeface="Times New Roman" panose="02020603050405020304" pitchFamily="18" charset="0"/>
                <a:cs typeface="Times New Roman" panose="02020603050405020304" pitchFamily="18" charset="0"/>
              </a:rPr>
              <a:t>SINH VIÊN ĐỌC HIỂU B/L SAU ĐÂY </a:t>
            </a:r>
          </a:p>
          <a:p>
            <a:pPr marL="457200" indent="-457200" algn="just">
              <a:spcBef>
                <a:spcPts val="600"/>
              </a:spcBef>
              <a:spcAft>
                <a:spcPts val="600"/>
              </a:spcAft>
              <a:buFont typeface="+mj-lt"/>
              <a:buAutoNum type="arabicParenR"/>
            </a:pPr>
            <a:r>
              <a:rPr lang="en-US" sz="2400" dirty="0" smtClean="0">
                <a:latin typeface="Times New Roman" panose="02020603050405020304" pitchFamily="18" charset="0"/>
                <a:cs typeface="Times New Roman" panose="02020603050405020304" pitchFamily="18" charset="0"/>
              </a:rPr>
              <a:t>LIỆT KÊ RA NỘI DUNG CHÍNH Ở MẶT TRƯỚC CỦA VẬN ĐƠN ĐƯỜNG BIỂN</a:t>
            </a:r>
            <a:endParaRPr lang="en-US" sz="2400" dirty="0">
              <a:latin typeface="Times New Roman" panose="02020603050405020304" pitchFamily="18" charset="0"/>
              <a:cs typeface="Times New Roman" panose="02020603050405020304" pitchFamily="18" charset="0"/>
            </a:endParaRPr>
          </a:p>
        </p:txBody>
      </p:sp>
      <p:sp>
        <p:nvSpPr>
          <p:cNvPr id="3" name="Rectangle 2"/>
          <p:cNvSpPr/>
          <p:nvPr/>
        </p:nvSpPr>
        <p:spPr>
          <a:xfrm>
            <a:off x="4724400" y="15240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000000"/>
                </a:solidFill>
                <a:latin typeface="Times New Roman" panose="02020603050405020304" pitchFamily="18" charset="0"/>
              </a:rPr>
              <a:t>NỘI DUNG CỦA VẬN ĐƠN</a:t>
            </a:r>
            <a:endParaRPr lang="en-US" sz="2400" dirty="0"/>
          </a:p>
        </p:txBody>
      </p:sp>
      <p:sp>
        <p:nvSpPr>
          <p:cNvPr id="2" name="Rectangle 1"/>
          <p:cNvSpPr/>
          <p:nvPr/>
        </p:nvSpPr>
        <p:spPr>
          <a:xfrm>
            <a:off x="152400" y="-158750"/>
            <a:ext cx="7467600" cy="646331"/>
          </a:xfrm>
          <a:prstGeom prst="rect">
            <a:avLst/>
          </a:prstGeom>
        </p:spPr>
        <p:txBody>
          <a:bodyPr wrap="square">
            <a:spAutoFit/>
          </a:bodyPr>
          <a:lstStyle/>
          <a:p>
            <a:pPr lvl="0">
              <a:lnSpc>
                <a:spcPct val="150000"/>
              </a:lnSpc>
              <a:spcBef>
                <a:spcPts val="600"/>
              </a:spcBef>
              <a:spcAft>
                <a:spcPts val="600"/>
              </a:spcAft>
            </a:pPr>
            <a:r>
              <a:rPr lang="vi-VN" sz="2400" b="1" dirty="0">
                <a:solidFill>
                  <a:prstClr val="black"/>
                </a:solidFill>
                <a:latin typeface="Times New Roman" panose="02020603050405020304" pitchFamily="18" charset="0"/>
                <a:cs typeface="Times New Roman" panose="02020603050405020304" pitchFamily="18" charset="0"/>
              </a:rPr>
              <a:t>3.3. VẬN ĐƠN ĐƯỜNG BIỂN</a:t>
            </a:r>
          </a:p>
        </p:txBody>
      </p:sp>
    </p:spTree>
    <p:extLst>
      <p:ext uri="{BB962C8B-B14F-4D97-AF65-F5344CB8AC3E}">
        <p14:creationId xmlns:p14="http://schemas.microsoft.com/office/powerpoint/2010/main" val="39046203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8750"/>
            <a:ext cx="7467600" cy="738664"/>
          </a:xfrm>
          <a:prstGeom prst="rect">
            <a:avLst/>
          </a:prstGeom>
        </p:spPr>
        <p:txBody>
          <a:bodyPr wrap="square">
            <a:spAutoFit/>
          </a:bodyPr>
          <a:lstStyle/>
          <a:p>
            <a:pPr lvl="0">
              <a:lnSpc>
                <a:spcPct val="150000"/>
              </a:lnSpc>
              <a:spcBef>
                <a:spcPts val="600"/>
              </a:spcBef>
              <a:spcAft>
                <a:spcPts val="600"/>
              </a:spcAft>
            </a:pPr>
            <a:r>
              <a:rPr lang="vi-VN" sz="2800" b="1" dirty="0">
                <a:solidFill>
                  <a:prstClr val="black"/>
                </a:solidFill>
                <a:latin typeface="Times New Roman" panose="02020603050405020304" pitchFamily="18" charset="0"/>
                <a:cs typeface="Times New Roman" panose="02020603050405020304" pitchFamily="18" charset="0"/>
              </a:rPr>
              <a:t>3.3. VẬN ĐƠN ĐƯỜNG BIỂN</a:t>
            </a:r>
          </a:p>
        </p:txBody>
      </p:sp>
      <p:sp>
        <p:nvSpPr>
          <p:cNvPr id="3" name="Rectangle 2"/>
          <p:cNvSpPr/>
          <p:nvPr/>
        </p:nvSpPr>
        <p:spPr>
          <a:xfrm>
            <a:off x="2819400" y="454967"/>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FF0000"/>
                </a:solidFill>
                <a:latin typeface="Times New Roman" panose="02020603050405020304" pitchFamily="18" charset="0"/>
              </a:rPr>
              <a:t>NỘI DUNG CỦA VẬN ĐƠN</a:t>
            </a:r>
            <a:endParaRPr lang="en-US" sz="2400" dirty="0">
              <a:solidFill>
                <a:srgbClr val="FF0000"/>
              </a:solidFill>
            </a:endParaRPr>
          </a:p>
        </p:txBody>
      </p:sp>
      <p:sp>
        <p:nvSpPr>
          <p:cNvPr id="4" name="Rectangle 3"/>
          <p:cNvSpPr/>
          <p:nvPr/>
        </p:nvSpPr>
        <p:spPr>
          <a:xfrm>
            <a:off x="0" y="748635"/>
            <a:ext cx="8995787" cy="6109365"/>
          </a:xfrm>
          <a:prstGeom prst="rect">
            <a:avLst/>
          </a:prstGeom>
        </p:spPr>
        <p:txBody>
          <a:bodyPr wrap="square">
            <a:spAutoFit/>
          </a:bodyPr>
          <a:lstStyle/>
          <a:p>
            <a:pPr marL="457200" lvl="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Tên</a:t>
            </a:r>
            <a:r>
              <a:rPr lang="en-US" sz="2300" b="1" dirty="0">
                <a:solidFill>
                  <a:prstClr val="black"/>
                </a:solidFill>
                <a:latin typeface="Times New Roman" panose="02020603050405020304" pitchFamily="18" charset="0"/>
                <a:cs typeface="Times New Roman" panose="02020603050405020304" pitchFamily="18" charset="0"/>
              </a:rPr>
              <a:t>/</a:t>
            </a:r>
            <a:r>
              <a:rPr lang="en-US" sz="2300" b="1" dirty="0" err="1">
                <a:solidFill>
                  <a:prstClr val="black"/>
                </a:solidFill>
                <a:latin typeface="Times New Roman" panose="02020603050405020304" pitchFamily="18" charset="0"/>
                <a:cs typeface="Times New Roman" panose="02020603050405020304" pitchFamily="18" charset="0"/>
              </a:rPr>
              <a:t>loại</a:t>
            </a:r>
            <a:r>
              <a:rPr lang="en-US" sz="2300" b="1" dirty="0">
                <a:solidFill>
                  <a:prstClr val="black"/>
                </a:solidFill>
                <a:latin typeface="Times New Roman" panose="02020603050405020304" pitchFamily="18" charset="0"/>
                <a:cs typeface="Times New Roman" panose="02020603050405020304" pitchFamily="18" charset="0"/>
              </a:rPr>
              <a:t> B/L</a:t>
            </a:r>
            <a:endParaRPr lang="en-US" sz="2300" dirty="0">
              <a:solidFill>
                <a:prstClr val="black"/>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Số</a:t>
            </a:r>
            <a:r>
              <a:rPr lang="en-US" sz="2300" b="1" dirty="0">
                <a:solidFill>
                  <a:prstClr val="black"/>
                </a:solidFill>
                <a:latin typeface="Times New Roman" panose="02020603050405020304" pitchFamily="18" charset="0"/>
                <a:cs typeface="Times New Roman" panose="02020603050405020304" pitchFamily="18" charset="0"/>
              </a:rPr>
              <a:t> Booking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Là</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Booking </a:t>
            </a:r>
            <a:r>
              <a:rPr lang="en-US" sz="2300" dirty="0" err="1">
                <a:solidFill>
                  <a:prstClr val="black"/>
                </a:solidFill>
                <a:latin typeface="Times New Roman" panose="02020603050405020304" pitchFamily="18" charset="0"/>
                <a:cs typeface="Times New Roman" panose="02020603050405020304" pitchFamily="18" charset="0"/>
              </a:rPr>
              <a:t>đặt</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chỗ</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tàu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Đôi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không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a:t>
            </a:r>
          </a:p>
          <a:p>
            <a:pPr marL="457200" lvl="0" indent="-457200">
              <a:buFont typeface="+mj-lt"/>
              <a:buAutoNum type="arabicPeriod"/>
            </a:pPr>
            <a:r>
              <a:rPr lang="en-US" sz="2300" b="1" dirty="0" err="1">
                <a:solidFill>
                  <a:prstClr val="black"/>
                </a:solidFill>
                <a:latin typeface="Times New Roman" panose="02020603050405020304" pitchFamily="18" charset="0"/>
                <a:cs typeface="Times New Roman" panose="02020603050405020304" pitchFamily="18" charset="0"/>
              </a:rPr>
              <a:t>Số</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của</a:t>
            </a:r>
            <a:r>
              <a:rPr lang="en-US" sz="2300" b="1" dirty="0">
                <a:solidFill>
                  <a:prstClr val="black"/>
                </a:solidFill>
                <a:latin typeface="Times New Roman" panose="02020603050405020304" pitchFamily="18" charset="0"/>
                <a:cs typeface="Times New Roman" panose="02020603050405020304" pitchFamily="18" charset="0"/>
              </a:rPr>
              <a:t> B/L</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B/L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do </a:t>
            </a:r>
            <a:r>
              <a:rPr lang="en-US" sz="2300" dirty="0" err="1">
                <a:solidFill>
                  <a:prstClr val="black"/>
                </a:solidFill>
                <a:latin typeface="Times New Roman" panose="02020603050405020304" pitchFamily="18" charset="0"/>
                <a:cs typeface="Times New Roman" panose="02020603050405020304" pitchFamily="18" charset="0"/>
              </a:rPr>
              <a:t>hãng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tàu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đặt</a:t>
            </a:r>
            <a:endParaRPr lang="en-US" sz="2300" dirty="0">
              <a:solidFill>
                <a:prstClr val="black"/>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300" b="1" dirty="0">
                <a:solidFill>
                  <a:prstClr val="black"/>
                </a:solidFill>
                <a:latin typeface="Times New Roman" panose="02020603050405020304" pitchFamily="18" charset="0"/>
                <a:cs typeface="Times New Roman" panose="02020603050405020304" pitchFamily="18" charset="0"/>
              </a:rPr>
              <a:t>Shipper:</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gửi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hàng</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Ghi</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phải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4 </a:t>
            </a:r>
            <a:r>
              <a:rPr lang="en-US" sz="2300" dirty="0" err="1">
                <a:solidFill>
                  <a:prstClr val="black"/>
                </a:solidFill>
                <a:latin typeface="Times New Roman" panose="02020603050405020304" pitchFamily="18" charset="0"/>
                <a:cs typeface="Times New Roman" panose="02020603050405020304" pitchFamily="18" charset="0"/>
              </a:rPr>
              <a:t>nội</a:t>
            </a:r>
            <a:r>
              <a:rPr lang="en-US" sz="2300" dirty="0">
                <a:solidFill>
                  <a:prstClr val="black"/>
                </a:solidFill>
                <a:latin typeface="Times New Roman" panose="02020603050405020304" pitchFamily="18" charset="0"/>
                <a:cs typeface="Times New Roman" panose="02020603050405020304" pitchFamily="18" charset="0"/>
              </a:rPr>
              <a:t> dung: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công</a:t>
            </a:r>
            <a:r>
              <a:rPr lang="en-US" sz="2300" dirty="0">
                <a:solidFill>
                  <a:prstClr val="black"/>
                </a:solidFill>
                <a:latin typeface="Times New Roman" panose="02020603050405020304" pitchFamily="18" charset="0"/>
                <a:cs typeface="Times New Roman" panose="02020603050405020304" pitchFamily="18" charset="0"/>
              </a:rPr>
              <a:t> ty; </a:t>
            </a:r>
            <a:r>
              <a:rPr lang="en-US" sz="2300" dirty="0" err="1">
                <a:solidFill>
                  <a:prstClr val="black"/>
                </a:solidFill>
                <a:latin typeface="Times New Roman" panose="02020603050405020304" pitchFamily="18" charset="0"/>
                <a:cs typeface="Times New Roman" panose="02020603050405020304" pitchFamily="18" charset="0"/>
              </a:rPr>
              <a:t>địa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chỉ</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điện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thoại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số</a:t>
            </a:r>
            <a:r>
              <a:rPr lang="en-US" sz="2300" dirty="0">
                <a:solidFill>
                  <a:prstClr val="black"/>
                </a:solidFill>
                <a:latin typeface="Times New Roman" panose="02020603050405020304" pitchFamily="18" charset="0"/>
                <a:cs typeface="Times New Roman" panose="02020603050405020304" pitchFamily="18" charset="0"/>
              </a:rPr>
              <a:t> fax.</a:t>
            </a:r>
          </a:p>
          <a:p>
            <a:pPr marL="457200" lvl="0" indent="-457200">
              <a:buFont typeface="+mj-lt"/>
              <a:buAutoNum type="arabicPeriod"/>
            </a:pPr>
            <a:r>
              <a:rPr lang="en-US" sz="2300" b="1" dirty="0">
                <a:solidFill>
                  <a:prstClr val="black"/>
                </a:solidFill>
                <a:latin typeface="Times New Roman" panose="02020603050405020304" pitchFamily="18" charset="0"/>
                <a:cs typeface="Times New Roman" panose="02020603050405020304" pitchFamily="18" charset="0"/>
              </a:rPr>
              <a:t>Consignee: </a:t>
            </a:r>
            <a:r>
              <a:rPr lang="en-US" sz="2300" b="1" dirty="0" err="1">
                <a:solidFill>
                  <a:prstClr val="black"/>
                </a:solidFill>
                <a:latin typeface="Times New Roman" panose="02020603050405020304" pitchFamily="18" charset="0"/>
                <a:cs typeface="Times New Roman" panose="02020603050405020304" pitchFamily="18" charset="0"/>
              </a:rPr>
              <a:t>Tên</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của</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người</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nhận</a:t>
            </a:r>
            <a:r>
              <a:rPr lang="en-US" sz="2300" b="1" dirty="0">
                <a:solidFill>
                  <a:prstClr val="black"/>
                </a:solidFill>
                <a:latin typeface="Times New Roman" panose="02020603050405020304" pitchFamily="18" charset="0"/>
                <a:cs typeface="Times New Roman" panose="02020603050405020304" pitchFamily="18" charset="0"/>
              </a:rPr>
              <a:t> </a:t>
            </a:r>
            <a:r>
              <a:rPr lang="en-US" sz="2300" b="1" dirty="0" err="1">
                <a:solidFill>
                  <a:prstClr val="black"/>
                </a:solidFill>
                <a:latin typeface="Times New Roman" panose="02020603050405020304" pitchFamily="18" charset="0"/>
                <a:cs typeface="Times New Roman" panose="02020603050405020304" pitchFamily="18" charset="0"/>
              </a:rPr>
              <a:t>hàng</a:t>
            </a:r>
            <a:r>
              <a:rPr lang="en-US" sz="2300" b="1" dirty="0">
                <a:solidFill>
                  <a:prstClr val="black"/>
                </a:solidFill>
                <a:latin typeface="Times New Roman" panose="02020603050405020304" pitchFamily="18" charset="0"/>
                <a:cs typeface="Times New Roman" panose="02020603050405020304" pitchFamily="18" charset="0"/>
              </a:rPr>
              <a:t> </a:t>
            </a:r>
            <a:endParaRPr lang="en-US" sz="2300" dirty="0">
              <a:solidFill>
                <a:prstClr val="black"/>
              </a:solidFill>
              <a:latin typeface="Times New Roman" panose="02020603050405020304" pitchFamily="18" charset="0"/>
              <a:cs typeface="Times New Roman" panose="02020603050405020304" pitchFamily="18" charset="0"/>
            </a:endParaRPr>
          </a:p>
          <a:p>
            <a:pPr lvl="0"/>
            <a:r>
              <a:rPr lang="en-US" sz="2300" dirty="0" err="1" smtClean="0">
                <a:solidFill>
                  <a:prstClr val="black"/>
                </a:solidFill>
                <a:latin typeface="Times New Roman" panose="02020603050405020304" pitchFamily="18" charset="0"/>
                <a:cs typeface="Times New Roman" panose="02020603050405020304" pitchFamily="18" charset="0"/>
              </a:rPr>
              <a:t>Tên</a:t>
            </a:r>
            <a:r>
              <a:rPr lang="en-US" sz="2300" dirty="0" smtClean="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mua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smtClean="0">
                <a:solidFill>
                  <a:prstClr val="black"/>
                </a:solidFill>
                <a:latin typeface="Times New Roman" panose="02020603050405020304" pitchFamily="18" charset="0"/>
                <a:cs typeface="Times New Roman" panose="02020603050405020304" pitchFamily="18" charset="0"/>
              </a:rPr>
              <a:t>NK. </a:t>
            </a:r>
            <a:r>
              <a:rPr lang="en-US" sz="2300" dirty="0" err="1">
                <a:solidFill>
                  <a:prstClr val="black"/>
                </a:solidFill>
                <a:latin typeface="Times New Roman" panose="02020603050405020304" pitchFamily="18" charset="0"/>
                <a:cs typeface="Times New Roman" panose="02020603050405020304" pitchFamily="18" charset="0"/>
              </a:rPr>
              <a:t>Tuỳ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đích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sử</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dụng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loại</a:t>
            </a:r>
            <a:r>
              <a:rPr lang="en-US" sz="2300" dirty="0">
                <a:solidFill>
                  <a:prstClr val="black"/>
                </a:solidFill>
                <a:latin typeface="Times New Roman" panose="02020603050405020304" pitchFamily="18" charset="0"/>
                <a:cs typeface="Times New Roman" panose="02020603050405020304" pitchFamily="18" charset="0"/>
              </a:rPr>
              <a:t> B/L </a:t>
            </a:r>
            <a:r>
              <a:rPr lang="en-US" sz="2300" dirty="0" err="1">
                <a:solidFill>
                  <a:prstClr val="black"/>
                </a:solidFill>
                <a:latin typeface="Times New Roman" panose="02020603050405020304" pitchFamily="18" charset="0"/>
                <a:cs typeface="Times New Roman" panose="02020603050405020304" pitchFamily="18" charset="0"/>
              </a:rPr>
              <a:t>nào</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hai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bên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mua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bán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mà</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mục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sẽ</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có</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thể</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được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thành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những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trường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hợp</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sau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đây</a:t>
            </a:r>
            <a:r>
              <a:rPr lang="en-US" sz="2300" dirty="0">
                <a:solidFill>
                  <a:prstClr val="black"/>
                </a:solidFill>
                <a:latin typeface="Times New Roman" panose="02020603050405020304" pitchFamily="18" charset="0"/>
                <a:cs typeface="Times New Roman" panose="02020603050405020304" pitchFamily="18" charset="0"/>
              </a:rPr>
              <a:t>:</a:t>
            </a:r>
          </a:p>
          <a:p>
            <a:pPr marL="457200" lvl="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Để</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trống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không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gì</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cả</a:t>
            </a:r>
            <a:endParaRPr lang="en-US" sz="2300" dirty="0">
              <a:solidFill>
                <a:prstClr val="black"/>
              </a:solidFill>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Consignee.</a:t>
            </a:r>
          </a:p>
          <a:p>
            <a:pPr marL="457200" lvl="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order/To order of Shipper</a:t>
            </a:r>
          </a:p>
          <a:p>
            <a:pPr marL="457200" lvl="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 of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ngân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hàng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Mở</a:t>
            </a:r>
            <a:r>
              <a:rPr lang="en-US" sz="2300" dirty="0">
                <a:solidFill>
                  <a:prstClr val="black"/>
                </a:solidFill>
                <a:latin typeface="Times New Roman" panose="02020603050405020304" pitchFamily="18" charset="0"/>
                <a:cs typeface="Times New Roman" panose="02020603050405020304" pitchFamily="18" charset="0"/>
              </a:rPr>
              <a:t> L/C]</a:t>
            </a:r>
          </a:p>
          <a:p>
            <a:pPr marL="457200" lvl="0" indent="-457200">
              <a:buFont typeface="Wingdings" panose="05000000000000000000" pitchFamily="2" charset="2"/>
              <a:buChar char="q"/>
            </a:pPr>
            <a:r>
              <a:rPr lang="en-US" sz="2300" dirty="0">
                <a:solidFill>
                  <a:prstClr val="black"/>
                </a:solidFill>
                <a:latin typeface="Times New Roman" panose="02020603050405020304" pitchFamily="18" charset="0"/>
                <a:cs typeface="Times New Roman" panose="02020603050405020304" pitchFamily="18" charset="0"/>
              </a:rPr>
              <a:t>To order of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của</a:t>
            </a:r>
            <a:r>
              <a:rPr lang="en-US" sz="2300" dirty="0">
                <a:solidFill>
                  <a:prstClr val="black"/>
                </a:solidFill>
                <a:latin typeface="Times New Roman" panose="02020603050405020304" pitchFamily="18" charset="0"/>
                <a:cs typeface="Times New Roman" panose="02020603050405020304" pitchFamily="18" charset="0"/>
              </a:rPr>
              <a:t> consignee]</a:t>
            </a:r>
          </a:p>
          <a:p>
            <a:pPr marL="457200" lvl="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Người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đọc</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sẽ</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hiểu</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rõ</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những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cách</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gì</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này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trong</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phần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phân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loại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vận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đơn</a:t>
            </a:r>
            <a:r>
              <a:rPr lang="en-US" sz="2300" dirty="0">
                <a:solidFill>
                  <a:prstClr val="black"/>
                </a:solidFill>
                <a:latin typeface="Times New Roman" panose="02020603050405020304" pitchFamily="18" charset="0"/>
                <a:cs typeface="Times New Roman" panose="02020603050405020304" pitchFamily="18" charset="0"/>
              </a:rPr>
              <a:t>.</a:t>
            </a:r>
          </a:p>
          <a:p>
            <a:pPr marL="457200" lvl="0" indent="-457200">
              <a:buFont typeface="Wingdings" panose="05000000000000000000" pitchFamily="2" charset="2"/>
              <a:buChar char="q"/>
            </a:pPr>
            <a:r>
              <a:rPr lang="en-US" sz="2300" dirty="0" err="1">
                <a:solidFill>
                  <a:prstClr val="black"/>
                </a:solidFill>
                <a:latin typeface="Times New Roman" panose="02020603050405020304" pitchFamily="18" charset="0"/>
                <a:cs typeface="Times New Roman" panose="02020603050405020304" pitchFamily="18" charset="0"/>
              </a:rPr>
              <a:t>Khi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phải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ghi</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đầy</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đủ</a:t>
            </a:r>
            <a:r>
              <a:rPr lang="en-US" sz="2300" dirty="0">
                <a:solidFill>
                  <a:prstClr val="black"/>
                </a:solidFill>
                <a:latin typeface="Times New Roman" panose="02020603050405020304" pitchFamily="18" charset="0"/>
                <a:cs typeface="Times New Roman" panose="02020603050405020304" pitchFamily="18" charset="0"/>
              </a:rPr>
              <a:t> 4 </a:t>
            </a:r>
            <a:r>
              <a:rPr lang="en-US" sz="2300" dirty="0" err="1">
                <a:solidFill>
                  <a:prstClr val="black"/>
                </a:solidFill>
                <a:latin typeface="Times New Roman" panose="02020603050405020304" pitchFamily="18" charset="0"/>
                <a:cs typeface="Times New Roman" panose="02020603050405020304" pitchFamily="18" charset="0"/>
              </a:rPr>
              <a:t>nội</a:t>
            </a:r>
            <a:r>
              <a:rPr lang="en-US" sz="2300" dirty="0">
                <a:solidFill>
                  <a:prstClr val="black"/>
                </a:solidFill>
                <a:latin typeface="Times New Roman" panose="02020603050405020304" pitchFamily="18" charset="0"/>
                <a:cs typeface="Times New Roman" panose="02020603050405020304" pitchFamily="18" charset="0"/>
              </a:rPr>
              <a:t> dung: </a:t>
            </a:r>
            <a:r>
              <a:rPr lang="en-US" sz="2300" dirty="0" err="1">
                <a:solidFill>
                  <a:prstClr val="black"/>
                </a:solidFill>
                <a:latin typeface="Times New Roman" panose="02020603050405020304" pitchFamily="18" charset="0"/>
                <a:cs typeface="Times New Roman" panose="02020603050405020304" pitchFamily="18" charset="0"/>
              </a:rPr>
              <a:t>tên</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công</a:t>
            </a:r>
            <a:r>
              <a:rPr lang="en-US" sz="2300" dirty="0">
                <a:solidFill>
                  <a:prstClr val="black"/>
                </a:solidFill>
                <a:latin typeface="Times New Roman" panose="02020603050405020304" pitchFamily="18" charset="0"/>
                <a:cs typeface="Times New Roman" panose="02020603050405020304" pitchFamily="18" charset="0"/>
              </a:rPr>
              <a:t> ty; </a:t>
            </a:r>
            <a:r>
              <a:rPr lang="en-US" sz="2300" dirty="0" err="1">
                <a:solidFill>
                  <a:prstClr val="black"/>
                </a:solidFill>
                <a:latin typeface="Times New Roman" panose="02020603050405020304" pitchFamily="18" charset="0"/>
                <a:cs typeface="Times New Roman" panose="02020603050405020304" pitchFamily="18" charset="0"/>
              </a:rPr>
              <a:t>địa</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a:solidFill>
                  <a:prstClr val="black"/>
                </a:solidFill>
                <a:latin typeface="Times New Roman" panose="02020603050405020304" pitchFamily="18" charset="0"/>
                <a:cs typeface="Times New Roman" panose="02020603050405020304" pitchFamily="18" charset="0"/>
              </a:rPr>
              <a:t>chỉ</a:t>
            </a:r>
            <a:r>
              <a:rPr lang="en-US" sz="2300" dirty="0">
                <a:solidFill>
                  <a:prstClr val="black"/>
                </a:solidFill>
                <a:latin typeface="Times New Roman" panose="02020603050405020304" pitchFamily="18" charset="0"/>
                <a:cs typeface="Times New Roman" panose="02020603050405020304" pitchFamily="18" charset="0"/>
              </a:rPr>
              <a:t>, </a:t>
            </a:r>
            <a:r>
              <a:rPr lang="en-US" sz="2300" dirty="0" err="1" smtClean="0">
                <a:solidFill>
                  <a:prstClr val="black"/>
                </a:solidFill>
                <a:latin typeface="Times New Roman" panose="02020603050405020304" pitchFamily="18" charset="0"/>
                <a:cs typeface="Times New Roman" panose="02020603050405020304" pitchFamily="18" charset="0"/>
              </a:rPr>
              <a:t>số</a:t>
            </a:r>
            <a:r>
              <a:rPr lang="en-US" sz="2300" dirty="0" smtClean="0">
                <a:solidFill>
                  <a:prstClr val="black"/>
                </a:solidFill>
                <a:latin typeface="Times New Roman" panose="02020603050405020304" pitchFamily="18" charset="0"/>
                <a:cs typeface="Times New Roman" panose="02020603050405020304" pitchFamily="18" charset="0"/>
              </a:rPr>
              <a:t> fax, </a:t>
            </a:r>
            <a:r>
              <a:rPr lang="en-US" sz="2300" dirty="0" err="1" smtClean="0">
                <a:solidFill>
                  <a:prstClr val="black"/>
                </a:solidFill>
                <a:latin typeface="Times New Roman" panose="02020603050405020304" pitchFamily="18" charset="0"/>
                <a:cs typeface="Times New Roman" panose="02020603050405020304" pitchFamily="18" charset="0"/>
              </a:rPr>
              <a:t>số</a:t>
            </a:r>
            <a:r>
              <a:rPr lang="en-US" sz="2300" dirty="0" smtClean="0">
                <a:solidFill>
                  <a:prstClr val="black"/>
                </a:solidFill>
                <a:latin typeface="Times New Roman" panose="02020603050405020304" pitchFamily="18" charset="0"/>
                <a:cs typeface="Times New Roman" panose="02020603050405020304" pitchFamily="18" charset="0"/>
              </a:rPr>
              <a:t> ĐT</a:t>
            </a:r>
            <a:endParaRPr lang="en-US" sz="23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3347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1000"/>
                                        <p:tgtEl>
                                          <p:spTgt spid="4">
                                            <p:txEl>
                                              <p:pRg st="5" end="5"/>
                                            </p:txEl>
                                          </p:spTgt>
                                        </p:tgtEl>
                                      </p:cBhvr>
                                    </p:animEffect>
                                    <p:anim calcmode="lin" valueType="num">
                                      <p:cBhvr>
                                        <p:cTn id="3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4">
                                            <p:txEl>
                                              <p:pRg st="6" end="6"/>
                                            </p:txEl>
                                          </p:spTgt>
                                        </p:tgtEl>
                                        <p:attrNameLst>
                                          <p:attrName>style.visibility</p:attrName>
                                        </p:attrNameLst>
                                      </p:cBhvr>
                                      <p:to>
                                        <p:strVal val="visible"/>
                                      </p:to>
                                    </p:set>
                                    <p:animEffect transition="in" filter="fade">
                                      <p:cBhvr>
                                        <p:cTn id="45" dur="1000"/>
                                        <p:tgtEl>
                                          <p:spTgt spid="4">
                                            <p:txEl>
                                              <p:pRg st="6" end="6"/>
                                            </p:txEl>
                                          </p:spTgt>
                                        </p:tgtEl>
                                      </p:cBhvr>
                                    </p:animEffect>
                                    <p:anim calcmode="lin" valueType="num">
                                      <p:cBhvr>
                                        <p:cTn id="46"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4">
                                            <p:txEl>
                                              <p:pRg st="7" end="7"/>
                                            </p:txEl>
                                          </p:spTgt>
                                        </p:tgtEl>
                                        <p:attrNameLst>
                                          <p:attrName>style.visibility</p:attrName>
                                        </p:attrNameLst>
                                      </p:cBhvr>
                                      <p:to>
                                        <p:strVal val="visible"/>
                                      </p:to>
                                    </p:set>
                                    <p:animEffect transition="in" filter="fade">
                                      <p:cBhvr>
                                        <p:cTn id="52" dur="1000"/>
                                        <p:tgtEl>
                                          <p:spTgt spid="4">
                                            <p:txEl>
                                              <p:pRg st="7" end="7"/>
                                            </p:txEl>
                                          </p:spTgt>
                                        </p:tgtEl>
                                      </p:cBhvr>
                                    </p:animEffect>
                                    <p:anim calcmode="lin" valueType="num">
                                      <p:cBhvr>
                                        <p:cTn id="5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nodeType="clickEffect">
                                  <p:stCondLst>
                                    <p:cond delay="0"/>
                                  </p:stCondLst>
                                  <p:childTnLst>
                                    <p:set>
                                      <p:cBhvr>
                                        <p:cTn id="58" dur="1" fill="hold">
                                          <p:stCondLst>
                                            <p:cond delay="0"/>
                                          </p:stCondLst>
                                        </p:cTn>
                                        <p:tgtEl>
                                          <p:spTgt spid="4">
                                            <p:txEl>
                                              <p:pRg st="8" end="8"/>
                                            </p:txEl>
                                          </p:spTgt>
                                        </p:tgtEl>
                                        <p:attrNameLst>
                                          <p:attrName>style.visibility</p:attrName>
                                        </p:attrNameLst>
                                      </p:cBhvr>
                                      <p:to>
                                        <p:strVal val="visible"/>
                                      </p:to>
                                    </p:set>
                                    <p:animEffect transition="in" filter="barn(inVertical)">
                                      <p:cBhvr>
                                        <p:cTn id="59" dur="500"/>
                                        <p:tgtEl>
                                          <p:spTgt spid="4">
                                            <p:txEl>
                                              <p:pRg st="8" end="8"/>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nodeType="clickEffect">
                                  <p:stCondLst>
                                    <p:cond delay="0"/>
                                  </p:stCondLst>
                                  <p:childTnLst>
                                    <p:set>
                                      <p:cBhvr>
                                        <p:cTn id="63" dur="1" fill="hold">
                                          <p:stCondLst>
                                            <p:cond delay="0"/>
                                          </p:stCondLst>
                                        </p:cTn>
                                        <p:tgtEl>
                                          <p:spTgt spid="4">
                                            <p:txEl>
                                              <p:pRg st="9" end="9"/>
                                            </p:txEl>
                                          </p:spTgt>
                                        </p:tgtEl>
                                        <p:attrNameLst>
                                          <p:attrName>style.visibility</p:attrName>
                                        </p:attrNameLst>
                                      </p:cBhvr>
                                      <p:to>
                                        <p:strVal val="visible"/>
                                      </p:to>
                                    </p:set>
                                    <p:animEffect transition="in" filter="barn(inVertical)">
                                      <p:cBhvr>
                                        <p:cTn id="64" dur="500"/>
                                        <p:tgtEl>
                                          <p:spTgt spid="4">
                                            <p:txEl>
                                              <p:pRg st="9" end="9"/>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nodeType="clickEffect">
                                  <p:stCondLst>
                                    <p:cond delay="0"/>
                                  </p:stCondLst>
                                  <p:childTnLst>
                                    <p:set>
                                      <p:cBhvr>
                                        <p:cTn id="68" dur="1" fill="hold">
                                          <p:stCondLst>
                                            <p:cond delay="0"/>
                                          </p:stCondLst>
                                        </p:cTn>
                                        <p:tgtEl>
                                          <p:spTgt spid="4">
                                            <p:txEl>
                                              <p:pRg st="10" end="10"/>
                                            </p:txEl>
                                          </p:spTgt>
                                        </p:tgtEl>
                                        <p:attrNameLst>
                                          <p:attrName>style.visibility</p:attrName>
                                        </p:attrNameLst>
                                      </p:cBhvr>
                                      <p:to>
                                        <p:strVal val="visible"/>
                                      </p:to>
                                    </p:set>
                                    <p:animEffect transition="in" filter="barn(inVertical)">
                                      <p:cBhvr>
                                        <p:cTn id="69" dur="500"/>
                                        <p:tgtEl>
                                          <p:spTgt spid="4">
                                            <p:txEl>
                                              <p:pRg st="10" end="10"/>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4">
                                            <p:txEl>
                                              <p:pRg st="11" end="11"/>
                                            </p:txEl>
                                          </p:spTgt>
                                        </p:tgtEl>
                                        <p:attrNameLst>
                                          <p:attrName>style.visibility</p:attrName>
                                        </p:attrNameLst>
                                      </p:cBhvr>
                                      <p:to>
                                        <p:strVal val="visible"/>
                                      </p:to>
                                    </p:set>
                                    <p:animEffect transition="in" filter="fade">
                                      <p:cBhvr>
                                        <p:cTn id="74" dur="1000"/>
                                        <p:tgtEl>
                                          <p:spTgt spid="4">
                                            <p:txEl>
                                              <p:pRg st="11" end="11"/>
                                            </p:txEl>
                                          </p:spTgt>
                                        </p:tgtEl>
                                      </p:cBhvr>
                                    </p:animEffect>
                                    <p:anim calcmode="lin" valueType="num">
                                      <p:cBhvr>
                                        <p:cTn id="75"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4">
                                            <p:txEl>
                                              <p:pRg st="12" end="12"/>
                                            </p:txEl>
                                          </p:spTgt>
                                        </p:tgtEl>
                                        <p:attrNameLst>
                                          <p:attrName>style.visibility</p:attrName>
                                        </p:attrNameLst>
                                      </p:cBhvr>
                                      <p:to>
                                        <p:strVal val="visible"/>
                                      </p:to>
                                    </p:set>
                                    <p:animEffect transition="in" filter="fade">
                                      <p:cBhvr>
                                        <p:cTn id="81" dur="1000"/>
                                        <p:tgtEl>
                                          <p:spTgt spid="4">
                                            <p:txEl>
                                              <p:pRg st="12" end="12"/>
                                            </p:txEl>
                                          </p:spTgt>
                                        </p:tgtEl>
                                      </p:cBhvr>
                                    </p:animEffect>
                                    <p:anim calcmode="lin" valueType="num">
                                      <p:cBhvr>
                                        <p:cTn id="82"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83"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5800"/>
            <a:ext cx="8991600" cy="6109365"/>
          </a:xfrm>
          <a:prstGeom prst="rect">
            <a:avLst/>
          </a:prstGeom>
        </p:spPr>
        <p:txBody>
          <a:bodyPr wrap="square">
            <a:spAutoFit/>
          </a:bodyPr>
          <a:lstStyle/>
          <a:p>
            <a:pPr algn="just"/>
            <a:r>
              <a:rPr lang="en-US" sz="2300" b="1" dirty="0" smtClean="0">
                <a:latin typeface="Times New Roman" panose="02020603050405020304" pitchFamily="18" charset="0"/>
                <a:ea typeface="Times New Roman" panose="02020603050405020304" pitchFamily="18" charset="0"/>
              </a:rPr>
              <a:t>6. Notify </a:t>
            </a:r>
            <a:r>
              <a:rPr lang="en-US" sz="2300" b="1" dirty="0">
                <a:latin typeface="Times New Roman" panose="02020603050405020304" pitchFamily="18" charset="0"/>
                <a:ea typeface="Times New Roman" panose="02020603050405020304" pitchFamily="18" charset="0"/>
              </a:rPr>
              <a:t>party: </a:t>
            </a:r>
            <a:r>
              <a:rPr lang="en-US" sz="2300" b="1" dirty="0" err="1">
                <a:latin typeface="Times New Roman" panose="02020603050405020304" pitchFamily="18" charset="0"/>
                <a:ea typeface="Times New Roman" panose="02020603050405020304" pitchFamily="18" charset="0"/>
              </a:rPr>
              <a:t>Bên</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được</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thông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báo</a:t>
            </a:r>
            <a:r>
              <a:rPr lang="en-US" sz="2300" b="1" dirty="0">
                <a:latin typeface="Times New Roman" panose="02020603050405020304" pitchFamily="18" charset="0"/>
                <a:ea typeface="Times New Roman" panose="02020603050405020304" pitchFamily="18" charset="0"/>
              </a:rPr>
              <a:t> </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gửi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Thông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báo</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đích</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Phụ</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thuộc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vào</a:t>
            </a:r>
            <a:r>
              <a:rPr lang="en-US" sz="2300" dirty="0">
                <a:latin typeface="Times New Roman" panose="02020603050405020304" pitchFamily="18" charset="0"/>
                <a:ea typeface="Times New Roman" panose="02020603050405020304" pitchFamily="18" charset="0"/>
              </a:rPr>
              <a:t> Consignee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ai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thì</a:t>
            </a:r>
            <a:r>
              <a:rPr lang="en-US" sz="2300" dirty="0">
                <a:latin typeface="Times New Roman" panose="02020603050405020304" pitchFamily="18" charset="0"/>
                <a:ea typeface="Times New Roman" panose="02020603050405020304" pitchFamily="18" charset="0"/>
              </a:rPr>
              <a:t> ở </a:t>
            </a:r>
            <a:r>
              <a:rPr lang="en-US" sz="2300" dirty="0" err="1">
                <a:latin typeface="Times New Roman" panose="02020603050405020304" pitchFamily="18" charset="0"/>
                <a:ea typeface="Times New Roman" panose="02020603050405020304" pitchFamily="18" charset="0"/>
              </a:rPr>
              <a:t>mục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khác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tuỳ</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từng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trường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hợp</a:t>
            </a:r>
            <a:r>
              <a:rPr lang="en-US" sz="2300" dirty="0">
                <a:latin typeface="Times New Roman" panose="02020603050405020304" pitchFamily="18" charset="0"/>
                <a:ea typeface="Times New Roman" panose="02020603050405020304" pitchFamily="18" charset="0"/>
              </a:rPr>
              <a:t>. </a:t>
            </a:r>
            <a:endParaRPr lang="en-US" sz="23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Để</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trống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không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gì</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a:t>
            </a:r>
            <a:endParaRPr lang="en-US" sz="23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dòng</a:t>
            </a:r>
            <a:r>
              <a:rPr lang="en-US" sz="2300" dirty="0">
                <a:latin typeface="Times New Roman" panose="02020603050405020304" pitchFamily="18" charset="0"/>
                <a:ea typeface="Times New Roman" panose="02020603050405020304" pitchFamily="18" charset="0"/>
              </a:rPr>
              <a:t> “Same as consignee”</a:t>
            </a:r>
            <a:endParaRPr lang="en-US" sz="23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nhận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lô</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NK</a:t>
            </a:r>
            <a:endParaRPr lang="en-US" sz="2300" dirty="0">
              <a:latin typeface="Times New Roman" panose="02020603050405020304" pitchFamily="18" charset="0"/>
              <a:ea typeface="Calibri" panose="020F0502020204030204" pitchFamily="34" charset="0"/>
            </a:endParaRPr>
          </a:p>
          <a:p>
            <a:pPr indent="457200" algn="just"/>
            <a:r>
              <a:rPr lang="en-US" sz="2300" dirty="0" err="1">
                <a:latin typeface="Times New Roman" panose="02020603050405020304" pitchFamily="18" charset="0"/>
                <a:ea typeface="Times New Roman" panose="02020603050405020304" pitchFamily="18" charset="0"/>
              </a:rPr>
              <a:t>Khi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đầy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đủ</a:t>
            </a:r>
            <a:r>
              <a:rPr lang="en-US" sz="2300" dirty="0">
                <a:latin typeface="Times New Roman" panose="02020603050405020304" pitchFamily="18" charset="0"/>
                <a:ea typeface="Times New Roman" panose="02020603050405020304" pitchFamily="18" charset="0"/>
              </a:rPr>
              <a:t> 4 </a:t>
            </a:r>
            <a:r>
              <a:rPr lang="en-US" sz="2300" dirty="0" err="1">
                <a:latin typeface="Times New Roman" panose="02020603050405020304" pitchFamily="18" charset="0"/>
                <a:ea typeface="Times New Roman" panose="02020603050405020304" pitchFamily="18" charset="0"/>
              </a:rPr>
              <a:t>nội</a:t>
            </a:r>
            <a:r>
              <a:rPr lang="en-US" sz="2300" dirty="0">
                <a:latin typeface="Times New Roman" panose="02020603050405020304" pitchFamily="18" charset="0"/>
                <a:ea typeface="Times New Roman" panose="02020603050405020304" pitchFamily="18" charset="0"/>
              </a:rPr>
              <a:t> dung: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công</a:t>
            </a:r>
            <a:r>
              <a:rPr lang="en-US" sz="2300" dirty="0">
                <a:latin typeface="Times New Roman" panose="02020603050405020304" pitchFamily="18" charset="0"/>
                <a:ea typeface="Times New Roman" panose="02020603050405020304" pitchFamily="18" charset="0"/>
              </a:rPr>
              <a:t> ty; </a:t>
            </a:r>
            <a:r>
              <a:rPr lang="en-US" sz="2300" dirty="0" err="1">
                <a:latin typeface="Times New Roman" panose="02020603050405020304" pitchFamily="18" charset="0"/>
                <a:ea typeface="Times New Roman" panose="02020603050405020304" pitchFamily="18" charset="0"/>
              </a:rPr>
              <a:t>địa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chỉ</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điện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thoại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fax.</a:t>
            </a:r>
            <a:endParaRPr lang="en-US" sz="2300" dirty="0">
              <a:latin typeface="Times New Roman" panose="02020603050405020304" pitchFamily="18" charset="0"/>
              <a:ea typeface="Calibri" panose="020F0502020204030204" pitchFamily="34" charset="0"/>
            </a:endParaRPr>
          </a:p>
          <a:p>
            <a:pPr algn="just"/>
            <a:r>
              <a:rPr lang="en-US" sz="2300" b="1" dirty="0" smtClean="0">
                <a:latin typeface="Times New Roman" panose="02020603050405020304" pitchFamily="18" charset="0"/>
                <a:ea typeface="Times New Roman" panose="02020603050405020304" pitchFamily="18" charset="0"/>
              </a:rPr>
              <a:t>7. </a:t>
            </a:r>
            <a:r>
              <a:rPr lang="en-US" sz="2300" b="1" dirty="0" err="1" smtClean="0">
                <a:latin typeface="Times New Roman" panose="02020603050405020304" pitchFamily="18" charset="0"/>
                <a:ea typeface="Times New Roman" panose="02020603050405020304" pitchFamily="18" charset="0"/>
              </a:rPr>
              <a:t>Tên</a:t>
            </a:r>
            <a:r>
              <a:rPr lang="en-US" sz="2300" b="1" dirty="0" smtClean="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tàu</a:t>
            </a:r>
            <a:r>
              <a:rPr lang="en-US" sz="2300" b="1" dirty="0">
                <a:latin typeface="Times New Roman" panose="02020603050405020304" pitchFamily="18" charset="0"/>
                <a:ea typeface="Times New Roman" panose="02020603050405020304" pitchFamily="18" charset="0"/>
              </a:rPr>
              <a:t> – </a:t>
            </a:r>
            <a:r>
              <a:rPr lang="en-US" sz="2300" b="1" dirty="0" err="1">
                <a:latin typeface="Times New Roman" panose="02020603050405020304" pitchFamily="18" charset="0"/>
                <a:ea typeface="Times New Roman" panose="02020603050405020304" pitchFamily="18" charset="0"/>
              </a:rPr>
              <a:t>số</a:t>
            </a:r>
            <a:r>
              <a:rPr lang="en-US" sz="2300" b="1" dirty="0">
                <a:latin typeface="Times New Roman" panose="02020603050405020304" pitchFamily="18" charset="0"/>
                <a:ea typeface="Times New Roman" panose="02020603050405020304" pitchFamily="18" charset="0"/>
              </a:rPr>
              <a:t> </a:t>
            </a:r>
            <a:r>
              <a:rPr lang="en-US" sz="2300" b="1" dirty="0" err="1" smtClean="0">
                <a:latin typeface="Times New Roman" panose="02020603050405020304" pitchFamily="18" charset="0"/>
                <a:ea typeface="Times New Roman" panose="02020603050405020304" pitchFamily="18" charset="0"/>
              </a:rPr>
              <a:t>chuyến</a:t>
            </a:r>
            <a:r>
              <a:rPr lang="en-US" sz="2300" dirty="0" smtClean="0">
                <a:latin typeface="Times New Roman" panose="02020603050405020304" pitchFamily="18" charset="0"/>
                <a:ea typeface="Times New Roman" panose="02020603050405020304" pitchFamily="18" charset="0"/>
              </a:rPr>
              <a:t>: Name </a:t>
            </a:r>
            <a:r>
              <a:rPr lang="en-US" sz="2300" dirty="0">
                <a:latin typeface="Times New Roman" panose="02020603050405020304" pitchFamily="18" charset="0"/>
                <a:ea typeface="Times New Roman" panose="02020603050405020304" pitchFamily="18" charset="0"/>
              </a:rPr>
              <a:t>of Vessel/Voyage No = Mother vessel/Voyage No. = MV/</a:t>
            </a:r>
            <a:r>
              <a:rPr lang="en-US" sz="2300" dirty="0" err="1">
                <a:latin typeface="Times New Roman" panose="02020603050405020304" pitchFamily="18" charset="0"/>
                <a:ea typeface="Times New Roman" panose="02020603050405020304" pitchFamily="18" charset="0"/>
              </a:rPr>
              <a:t>Voy</a:t>
            </a:r>
            <a:r>
              <a:rPr lang="en-US" sz="2300" dirty="0">
                <a:latin typeface="Times New Roman" panose="02020603050405020304" pitchFamily="18" charset="0"/>
                <a:ea typeface="Times New Roman" panose="02020603050405020304" pitchFamily="18" charset="0"/>
              </a:rPr>
              <a:t>. No. = Carriage by/Voyage </a:t>
            </a:r>
            <a:r>
              <a:rPr lang="en-US" sz="2300" dirty="0" smtClean="0">
                <a:latin typeface="Times New Roman" panose="02020603050405020304" pitchFamily="18" charset="0"/>
                <a:ea typeface="Times New Roman" panose="02020603050405020304" pitchFamily="18" charset="0"/>
              </a:rPr>
              <a:t>No: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chuyển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lô</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trên</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biển</a:t>
            </a:r>
            <a:endParaRPr lang="en-US" sz="2300" dirty="0" smtClean="0">
              <a:latin typeface="Times New Roman" panose="02020603050405020304" pitchFamily="18" charset="0"/>
              <a:ea typeface="Times New Roman" panose="02020603050405020304" pitchFamily="18" charset="0"/>
            </a:endParaRPr>
          </a:p>
          <a:p>
            <a:pPr marL="342900" indent="-342900" algn="just">
              <a:buFont typeface="Arial" panose="020B0604020202020204" pitchFamily="34" charset="0"/>
              <a:buChar char="•"/>
            </a:pP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tàu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số</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hiệu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chuyến</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tàu</a:t>
            </a:r>
            <a:r>
              <a:rPr lang="en-US" sz="2300" dirty="0" smtClean="0">
                <a:latin typeface="Times New Roman" panose="02020603050405020304" pitchFamily="18" charset="0"/>
                <a:ea typeface="Times New Roman" panose="02020603050405020304" pitchFamily="18" charset="0"/>
              </a:rPr>
              <a:t>.</a:t>
            </a:r>
          </a:p>
          <a:p>
            <a:pPr marL="342900" indent="-342900" algn="just">
              <a:buFont typeface="Arial" panose="020B0604020202020204" pitchFamily="34" charset="0"/>
              <a:buChar char="•"/>
            </a:pPr>
            <a:r>
              <a:rPr lang="en-US" sz="2300" dirty="0" err="1" smtClean="0">
                <a:latin typeface="Times New Roman" panose="02020603050405020304" pitchFamily="18" charset="0"/>
                <a:ea typeface="Times New Roman" panose="02020603050405020304" pitchFamily="18" charset="0"/>
              </a:rPr>
              <a:t>Chặng</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này</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chặng</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chính</a:t>
            </a:r>
            <a:r>
              <a:rPr lang="en-US" sz="2300" dirty="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nên</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được</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gọi</a:t>
            </a:r>
            <a:r>
              <a:rPr lang="en-US" sz="2300" dirty="0" smtClean="0">
                <a:latin typeface="Times New Roman" panose="02020603050405020304" pitchFamily="18" charset="0"/>
                <a:ea typeface="Times New Roman" panose="02020603050405020304" pitchFamily="18" charset="0"/>
              </a:rPr>
              <a:t> </a:t>
            </a:r>
            <a:r>
              <a:rPr lang="en-US" sz="2300" dirty="0" err="1" smtClean="0">
                <a:latin typeface="Times New Roman" panose="02020603050405020304" pitchFamily="18" charset="0"/>
                <a:ea typeface="Times New Roman" panose="02020603050405020304" pitchFamily="18" charset="0"/>
              </a:rPr>
              <a:t>là</a:t>
            </a:r>
            <a:r>
              <a:rPr lang="en-US" sz="2300" dirty="0" smtClean="0">
                <a:latin typeface="Times New Roman" panose="02020603050405020304" pitchFamily="18" charset="0"/>
                <a:ea typeface="Times New Roman" panose="02020603050405020304" pitchFamily="18" charset="0"/>
              </a:rPr>
              <a:t> </a:t>
            </a:r>
            <a:r>
              <a:rPr lang="en-US" sz="2300" b="1" dirty="0" smtClean="0">
                <a:latin typeface="Times New Roman" panose="02020603050405020304" pitchFamily="18" charset="0"/>
                <a:ea typeface="Times New Roman" panose="02020603050405020304" pitchFamily="18" charset="0"/>
              </a:rPr>
              <a:t>Carriage</a:t>
            </a:r>
            <a:endParaRPr lang="en-US" sz="2300" b="1" dirty="0">
              <a:latin typeface="Times New Roman" panose="02020603050405020304" pitchFamily="18" charset="0"/>
              <a:ea typeface="Times New Roman" panose="02020603050405020304" pitchFamily="18" charset="0"/>
            </a:endParaRPr>
          </a:p>
          <a:p>
            <a:pPr algn="just"/>
            <a:r>
              <a:rPr lang="en-US" sz="2300" b="1" dirty="0" smtClean="0">
                <a:latin typeface="Times New Roman" panose="02020603050405020304" pitchFamily="18" charset="0"/>
                <a:ea typeface="Times New Roman" panose="02020603050405020304" pitchFamily="18" charset="0"/>
              </a:rPr>
              <a:t>8. </a:t>
            </a:r>
            <a:r>
              <a:rPr lang="en-US" sz="2300" b="1" dirty="0" err="1" smtClean="0">
                <a:latin typeface="Times New Roman" panose="02020603050405020304" pitchFamily="18" charset="0"/>
                <a:ea typeface="Times New Roman" panose="02020603050405020304" pitchFamily="18" charset="0"/>
              </a:rPr>
              <a:t>Cảng</a:t>
            </a:r>
            <a:r>
              <a:rPr lang="en-US" sz="2300" b="1" dirty="0" smtClean="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bốc</a:t>
            </a:r>
            <a:r>
              <a:rPr lang="en-US" sz="2300" b="1" dirty="0">
                <a:latin typeface="Times New Roman" panose="02020603050405020304" pitchFamily="18" charset="0"/>
                <a:ea typeface="Times New Roman" panose="02020603050405020304" pitchFamily="18" charset="0"/>
              </a:rPr>
              <a:t> </a:t>
            </a:r>
            <a:r>
              <a:rPr lang="en-US" sz="2300" b="1" dirty="0" err="1" smtClean="0">
                <a:latin typeface="Times New Roman" panose="02020603050405020304" pitchFamily="18" charset="0"/>
                <a:ea typeface="Times New Roman" panose="02020603050405020304" pitchFamily="18" charset="0"/>
              </a:rPr>
              <a:t>hàng</a:t>
            </a:r>
            <a:r>
              <a:rPr lang="en-US" sz="2300" dirty="0" smtClean="0">
                <a:latin typeface="Times New Roman" panose="02020603050405020304" pitchFamily="18" charset="0"/>
                <a:ea typeface="Times New Roman" panose="02020603050405020304" pitchFamily="18" charset="0"/>
              </a:rPr>
              <a:t>: Port </a:t>
            </a:r>
            <a:r>
              <a:rPr lang="en-US" sz="2300" dirty="0">
                <a:latin typeface="Times New Roman" panose="02020603050405020304" pitchFamily="18" charset="0"/>
                <a:ea typeface="Times New Roman" panose="02020603050405020304" pitchFamily="18" charset="0"/>
              </a:rPr>
              <a:t>of loading = POL = Charging </a:t>
            </a:r>
            <a:r>
              <a:rPr lang="en-US" sz="2300" dirty="0" err="1" smtClean="0">
                <a:latin typeface="Times New Roman" panose="02020603050405020304" pitchFamily="18" charset="0"/>
                <a:ea typeface="Times New Roman" panose="02020603050405020304" pitchFamily="18" charset="0"/>
              </a:rPr>
              <a:t>port:Ghi</a:t>
            </a:r>
            <a:r>
              <a:rPr lang="en-US" sz="2300" dirty="0" smtClean="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bốc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endParaRPr lang="en-US" sz="2300" dirty="0">
              <a:latin typeface="Times New Roman" panose="02020603050405020304" pitchFamily="18" charset="0"/>
              <a:ea typeface="Calibri" panose="020F0502020204030204" pitchFamily="34" charset="0"/>
            </a:endParaRPr>
          </a:p>
          <a:p>
            <a:pPr algn="just"/>
            <a:r>
              <a:rPr lang="en-US" sz="2300" b="1" dirty="0" smtClean="0">
                <a:latin typeface="Times New Roman" panose="02020603050405020304" pitchFamily="18" charset="0"/>
                <a:ea typeface="Times New Roman" panose="02020603050405020304" pitchFamily="18" charset="0"/>
              </a:rPr>
              <a:t>9. </a:t>
            </a:r>
            <a:r>
              <a:rPr lang="en-US" sz="2300" b="1" dirty="0" err="1" smtClean="0">
                <a:latin typeface="Times New Roman" panose="02020603050405020304" pitchFamily="18" charset="0"/>
                <a:ea typeface="Times New Roman" panose="02020603050405020304" pitchFamily="18" charset="0"/>
              </a:rPr>
              <a:t>Cảng</a:t>
            </a:r>
            <a:r>
              <a:rPr lang="en-US" sz="2300" b="1" dirty="0" smtClean="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dỡ</a:t>
            </a:r>
            <a:r>
              <a:rPr lang="en-US" sz="2300" b="1" dirty="0">
                <a:latin typeface="Times New Roman" panose="02020603050405020304" pitchFamily="18" charset="0"/>
                <a:ea typeface="Times New Roman" panose="02020603050405020304" pitchFamily="18" charset="0"/>
              </a:rPr>
              <a:t> </a:t>
            </a:r>
            <a:r>
              <a:rPr lang="en-US" sz="2300" b="1" dirty="0" err="1" smtClean="0">
                <a:latin typeface="Times New Roman" panose="02020603050405020304" pitchFamily="18" charset="0"/>
                <a:ea typeface="Times New Roman" panose="02020603050405020304" pitchFamily="18" charset="0"/>
              </a:rPr>
              <a:t>hàng</a:t>
            </a:r>
            <a:r>
              <a:rPr lang="en-US" sz="2300" dirty="0" smtClean="0">
                <a:latin typeface="Times New Roman" panose="02020603050405020304" pitchFamily="18" charset="0"/>
                <a:ea typeface="Times New Roman" panose="02020603050405020304" pitchFamily="18" charset="0"/>
              </a:rPr>
              <a:t>: Port </a:t>
            </a:r>
            <a:r>
              <a:rPr lang="en-US" sz="2300" dirty="0">
                <a:latin typeface="Times New Roman" panose="02020603050405020304" pitchFamily="18" charset="0"/>
                <a:ea typeface="Times New Roman" panose="02020603050405020304" pitchFamily="18" charset="0"/>
              </a:rPr>
              <a:t>of discharging = POD = Unloading Port: </a:t>
            </a:r>
            <a:r>
              <a:rPr lang="en-US" sz="2300" dirty="0" err="1">
                <a:latin typeface="Times New Roman" panose="02020603050405020304" pitchFamily="18" charset="0"/>
                <a:ea typeface="Times New Roman" panose="02020603050405020304" pitchFamily="18" charset="0"/>
              </a:rPr>
              <a:t>Ghi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của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cảng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dỡ</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hàng</a:t>
            </a:r>
            <a:r>
              <a:rPr lang="en-US" sz="2300" dirty="0">
                <a:latin typeface="Times New Roman" panose="02020603050405020304" pitchFamily="18" charset="0"/>
                <a:ea typeface="Times New Roman" panose="02020603050405020304" pitchFamily="18" charset="0"/>
              </a:rPr>
              <a:t> </a:t>
            </a:r>
            <a:endParaRPr lang="en-US" sz="2300" dirty="0">
              <a:latin typeface="Times New Roman" panose="02020603050405020304" pitchFamily="18" charset="0"/>
              <a:ea typeface="Calibri" panose="020F0502020204030204" pitchFamily="34" charset="0"/>
            </a:endParaRPr>
          </a:p>
        </p:txBody>
      </p:sp>
      <p:sp>
        <p:nvSpPr>
          <p:cNvPr id="4" name="Rectangle 3"/>
          <p:cNvSpPr/>
          <p:nvPr/>
        </p:nvSpPr>
        <p:spPr>
          <a:xfrm>
            <a:off x="2819400" y="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98736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83" y="328635"/>
            <a:ext cx="9136117" cy="6555641"/>
          </a:xfrm>
          <a:prstGeom prst="rect">
            <a:avLst/>
          </a:prstGeom>
        </p:spPr>
        <p:txBody>
          <a:bodyPr wrap="square">
            <a:spAutoFit/>
          </a:bodyPr>
          <a:lstStyle/>
          <a:p>
            <a:pPr lvl="0" algn="just">
              <a:spcBef>
                <a:spcPts val="600"/>
              </a:spcBef>
              <a:spcAft>
                <a:spcPts val="600"/>
              </a:spcAft>
            </a:pPr>
            <a:r>
              <a:rPr lang="en-US" sz="2200" b="1" dirty="0">
                <a:solidFill>
                  <a:prstClr val="black"/>
                </a:solidFill>
                <a:latin typeface="Times New Roman" panose="02020603050405020304" pitchFamily="18" charset="0"/>
                <a:ea typeface="Times New Roman" panose="02020603050405020304" pitchFamily="18" charset="0"/>
              </a:rPr>
              <a:t>10. Pre-carriage</a:t>
            </a:r>
            <a:endParaRPr lang="en-US" sz="2200" dirty="0">
              <a:solidFill>
                <a:prstClr val="black"/>
              </a:solidFill>
              <a:latin typeface="Times New Roman" panose="02020603050405020304" pitchFamily="18" charset="0"/>
              <a:ea typeface="Calibri" panose="020F0502020204030204" pitchFamily="34" charset="0"/>
            </a:endParaRPr>
          </a:p>
          <a:p>
            <a:pPr marL="342900" lvl="0" indent="-342900" algn="just">
              <a:spcBef>
                <a:spcPts val="600"/>
              </a:spcBef>
              <a:spcAft>
                <a:spcPts val="600"/>
              </a:spcAft>
              <a:buFont typeface="Arial" panose="020B0604020202020204" pitchFamily="34" charset="0"/>
              <a:buChar char="•"/>
            </a:pPr>
            <a:r>
              <a:rPr lang="en-US" sz="2200" b="1" dirty="0" err="1">
                <a:solidFill>
                  <a:prstClr val="black"/>
                </a:solidFill>
                <a:latin typeface="Times New Roman" panose="02020603050405020304" pitchFamily="18" charset="0"/>
                <a:ea typeface="Times New Roman" panose="02020603050405020304" pitchFamily="18" charset="0"/>
              </a:rPr>
              <a:t>Nếu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chủ</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hàng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đồng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thời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thuê</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luôn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hãng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tàu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containers </a:t>
            </a:r>
            <a:r>
              <a:rPr lang="en-US" sz="2200" b="1" dirty="0" err="1">
                <a:solidFill>
                  <a:prstClr val="black"/>
                </a:solidFill>
                <a:latin typeface="Times New Roman" panose="02020603050405020304" pitchFamily="18" charset="0"/>
                <a:ea typeface="Times New Roman" panose="02020603050405020304" pitchFamily="18" charset="0"/>
              </a:rPr>
              <a:t>trong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nội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địa</a:t>
            </a:r>
            <a:r>
              <a:rPr lang="en-US" sz="2200" b="1"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xuất</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khẩu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máy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XK </a:t>
            </a:r>
            <a:r>
              <a:rPr lang="en-US" sz="2200" dirty="0" err="1">
                <a:solidFill>
                  <a:prstClr val="black"/>
                </a:solidFill>
                <a:latin typeface="Times New Roman" panose="02020603050405020304" pitchFamily="18" charset="0"/>
                <a:ea typeface="Times New Roman" panose="02020603050405020304" pitchFamily="18" charset="0"/>
              </a:rPr>
              <a:t>ra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bốc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lên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tàu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trên</a:t>
            </a:r>
            <a:r>
              <a:rPr lang="en-US" sz="2200" dirty="0">
                <a:solidFill>
                  <a:prstClr val="black"/>
                </a:solidFill>
                <a:latin typeface="Times New Roman" panose="02020603050405020304" pitchFamily="18" charset="0"/>
                <a:ea typeface="Times New Roman" panose="02020603050405020304" pitchFamily="18" charset="0"/>
              </a:rPr>
              <a:t> B/L </a:t>
            </a:r>
            <a:r>
              <a:rPr lang="en-US" sz="2200" dirty="0" err="1">
                <a:solidFill>
                  <a:prstClr val="black"/>
                </a:solidFill>
                <a:latin typeface="Times New Roman" panose="02020603050405020304" pitchFamily="18" charset="0"/>
                <a:ea typeface="Times New Roman" panose="02020603050405020304" pitchFamily="18" charset="0"/>
              </a:rPr>
              <a:t>thêm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mục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a:t>
            </a:r>
          </a:p>
          <a:p>
            <a:pPr marL="342900" lvl="0" indent="-342900" algn="just">
              <a:spcBef>
                <a:spcPts val="600"/>
              </a:spcBef>
              <a:spcAft>
                <a:spcPts val="600"/>
              </a:spcAft>
              <a:buFont typeface="Arial" panose="020B0604020202020204" pitchFamily="34" charset="0"/>
              <a:buChar char="•"/>
            </a:pPr>
            <a:r>
              <a:rPr lang="en-US" sz="2200" b="1" dirty="0" err="1">
                <a:solidFill>
                  <a:prstClr val="black"/>
                </a:solidFill>
                <a:latin typeface="Times New Roman" panose="02020603050405020304" pitchFamily="18" charset="0"/>
                <a:ea typeface="Times New Roman" panose="02020603050405020304" pitchFamily="18" charset="0"/>
              </a:rPr>
              <a:t>Mục</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này</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sẽ</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ghi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tên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và</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số</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hiệu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của</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phương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tiện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smtClean="0">
                <a:solidFill>
                  <a:prstClr val="black"/>
                </a:solidFill>
                <a:latin typeface="Times New Roman" panose="02020603050405020304" pitchFamily="18" charset="0"/>
                <a:ea typeface="Times New Roman" panose="02020603050405020304" pitchFamily="18" charset="0"/>
              </a:rPr>
              <a:t>đó</a:t>
            </a:r>
            <a:endParaRPr lang="en-US" sz="2200" b="1" dirty="0" smtClean="0">
              <a:solidFill>
                <a:prstClr val="black"/>
              </a:solidFill>
              <a:latin typeface="Times New Roman" panose="02020603050405020304" pitchFamily="18" charset="0"/>
              <a:ea typeface="Times New Roman" panose="02020603050405020304" pitchFamily="18" charset="0"/>
            </a:endParaRPr>
          </a:p>
          <a:p>
            <a:pPr lvl="0" algn="just">
              <a:spcBef>
                <a:spcPts val="600"/>
              </a:spcBef>
              <a:spcAft>
                <a:spcPts val="600"/>
              </a:spcAft>
            </a:pPr>
            <a:r>
              <a:rPr lang="en-US" sz="2200" b="1" dirty="0" smtClean="0">
                <a:solidFill>
                  <a:prstClr val="black"/>
                </a:solidFill>
                <a:latin typeface="Times New Roman" panose="02020603050405020304" pitchFamily="18" charset="0"/>
                <a:ea typeface="Times New Roman" panose="02020603050405020304" pitchFamily="18" charset="0"/>
              </a:rPr>
              <a:t>11.Place </a:t>
            </a:r>
            <a:r>
              <a:rPr lang="en-US" sz="2200" b="1" dirty="0">
                <a:solidFill>
                  <a:prstClr val="black"/>
                </a:solidFill>
                <a:latin typeface="Times New Roman" panose="02020603050405020304" pitchFamily="18" charset="0"/>
                <a:ea typeface="Times New Roman" panose="02020603050405020304" pitchFamily="18" charset="0"/>
              </a:rPr>
              <a:t>of receipt = Place of pick-up</a:t>
            </a:r>
            <a:endParaRPr lang="en-US" sz="2200" dirty="0">
              <a:solidFill>
                <a:prstClr val="black"/>
              </a:solidFill>
              <a:latin typeface="Times New Roman" panose="02020603050405020304" pitchFamily="18" charset="0"/>
              <a:ea typeface="Calibri" panose="020F0502020204030204" pitchFamily="34" charset="0"/>
            </a:endParaRPr>
          </a:p>
          <a:p>
            <a:pPr lvl="0" algn="just">
              <a:spcBef>
                <a:spcPts val="600"/>
              </a:spcBef>
              <a:spcAft>
                <a:spcPts val="600"/>
              </a:spcAft>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phải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lấy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nơi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Thường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máy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XK.</a:t>
            </a:r>
            <a:endParaRPr lang="en-US" sz="2200" dirty="0">
              <a:solidFill>
                <a:prstClr val="black"/>
              </a:solidFill>
              <a:latin typeface="Times New Roman" panose="02020603050405020304" pitchFamily="18" charset="0"/>
              <a:ea typeface="Calibri" panose="020F0502020204030204" pitchFamily="34" charset="0"/>
            </a:endParaRPr>
          </a:p>
          <a:p>
            <a:pPr lvl="0" algn="just">
              <a:spcBef>
                <a:spcPts val="600"/>
              </a:spcBef>
              <a:spcAft>
                <a:spcPts val="600"/>
              </a:spcAft>
            </a:pPr>
            <a:r>
              <a:rPr lang="en-US" sz="2200" b="1" dirty="0" smtClean="0">
                <a:solidFill>
                  <a:prstClr val="black"/>
                </a:solidFill>
                <a:latin typeface="Times New Roman" panose="02020603050405020304" pitchFamily="18" charset="0"/>
                <a:ea typeface="Times New Roman" panose="02020603050405020304" pitchFamily="18" charset="0"/>
              </a:rPr>
              <a:t>12. On-carriage</a:t>
            </a:r>
            <a:endParaRPr lang="en-US" sz="2200" dirty="0">
              <a:solidFill>
                <a:prstClr val="black"/>
              </a:solidFill>
              <a:latin typeface="Times New Roman" panose="02020603050405020304" pitchFamily="18" charset="0"/>
              <a:ea typeface="Calibri" panose="020F0502020204030204" pitchFamily="34" charset="0"/>
            </a:endParaRPr>
          </a:p>
          <a:p>
            <a:pPr marL="342900" lvl="0" indent="-342900" algn="just">
              <a:spcBef>
                <a:spcPts val="600"/>
              </a:spcBef>
              <a:spcAft>
                <a:spcPts val="600"/>
              </a:spcAft>
              <a:buFont typeface="Symbol" panose="05050102010706020507" pitchFamily="18" charset="2"/>
              <a:buChar char=""/>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chủ</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đồng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thuê</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luôn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tàu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containers </a:t>
            </a:r>
            <a:r>
              <a:rPr lang="en-US" sz="2200" dirty="0" err="1">
                <a:solidFill>
                  <a:prstClr val="black"/>
                </a:solidFill>
                <a:latin typeface="Times New Roman" panose="02020603050405020304" pitchFamily="18" charset="0"/>
                <a:ea typeface="Times New Roman" panose="02020603050405020304" pitchFamily="18" charset="0"/>
              </a:rPr>
              <a:t>trong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nước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nhập</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cảng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về</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NK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trên</a:t>
            </a:r>
            <a:r>
              <a:rPr lang="en-US" sz="2200" dirty="0">
                <a:solidFill>
                  <a:prstClr val="black"/>
                </a:solidFill>
                <a:latin typeface="Times New Roman" panose="02020603050405020304" pitchFamily="18" charset="0"/>
                <a:ea typeface="Times New Roman" panose="02020603050405020304" pitchFamily="18" charset="0"/>
              </a:rPr>
              <a:t> B/L </a:t>
            </a:r>
            <a:r>
              <a:rPr lang="en-US" sz="2200" dirty="0" err="1">
                <a:solidFill>
                  <a:prstClr val="black"/>
                </a:solidFill>
                <a:latin typeface="Times New Roman" panose="02020603050405020304" pitchFamily="18" charset="0"/>
                <a:ea typeface="Times New Roman" panose="02020603050405020304" pitchFamily="18" charset="0"/>
              </a:rPr>
              <a:t>thêm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mục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a:t>
            </a:r>
          </a:p>
          <a:p>
            <a:pPr marL="342900" lvl="0" indent="-342900" algn="just">
              <a:spcBef>
                <a:spcPts val="600"/>
              </a:spcBef>
              <a:spcAft>
                <a:spcPts val="600"/>
              </a:spcAft>
              <a:buFont typeface="Symbol" panose="05050102010706020507" pitchFamily="18" charset="2"/>
              <a:buChar char=""/>
            </a:pPr>
            <a:r>
              <a:rPr lang="en-US" sz="2200" b="1" dirty="0" err="1">
                <a:solidFill>
                  <a:prstClr val="black"/>
                </a:solidFill>
                <a:latin typeface="Times New Roman" panose="02020603050405020304" pitchFamily="18" charset="0"/>
                <a:ea typeface="Times New Roman" panose="02020603050405020304" pitchFamily="18" charset="0"/>
              </a:rPr>
              <a:t>Mục</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này</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sẽ</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ghi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tên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và</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số</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hiệu</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của</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phương</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tiện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chuyển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đó</a:t>
            </a:r>
            <a:r>
              <a:rPr lang="en-US" sz="2200" b="1" dirty="0">
                <a:solidFill>
                  <a:prstClr val="black"/>
                </a:solidFill>
                <a:latin typeface="Times New Roman" panose="02020603050405020304" pitchFamily="18" charset="0"/>
                <a:ea typeface="Times New Roman" panose="02020603050405020304" pitchFamily="18" charset="0"/>
              </a:rPr>
              <a:t>.</a:t>
            </a:r>
          </a:p>
          <a:p>
            <a:pPr lvl="0" algn="just">
              <a:spcBef>
                <a:spcPts val="600"/>
              </a:spcBef>
              <a:spcAft>
                <a:spcPts val="600"/>
              </a:spcAft>
            </a:pPr>
            <a:r>
              <a:rPr lang="en-US" sz="2200" b="1" dirty="0" smtClean="0">
                <a:solidFill>
                  <a:prstClr val="black"/>
                </a:solidFill>
                <a:latin typeface="Times New Roman" panose="02020603050405020304" pitchFamily="18" charset="0"/>
                <a:ea typeface="Times New Roman" panose="02020603050405020304" pitchFamily="18" charset="0"/>
              </a:rPr>
              <a:t>13. Place </a:t>
            </a:r>
            <a:r>
              <a:rPr lang="en-US" sz="2200" b="1" dirty="0">
                <a:solidFill>
                  <a:prstClr val="black"/>
                </a:solidFill>
                <a:latin typeface="Times New Roman" panose="02020603050405020304" pitchFamily="18" charset="0"/>
                <a:ea typeface="Times New Roman" panose="02020603050405020304" pitchFamily="18" charset="0"/>
              </a:rPr>
              <a:t>of delivery = Final Destination</a:t>
            </a:r>
            <a:endParaRPr lang="en-US" sz="2200" dirty="0">
              <a:solidFill>
                <a:prstClr val="black"/>
              </a:solidFill>
              <a:latin typeface="Times New Roman" panose="02020603050405020304" pitchFamily="18" charset="0"/>
              <a:ea typeface="Calibri" panose="020F0502020204030204" pitchFamily="34" charset="0"/>
            </a:endParaRPr>
          </a:p>
          <a:p>
            <a:pPr lvl="0" algn="just">
              <a:spcBef>
                <a:spcPts val="600"/>
              </a:spcBef>
              <a:spcAft>
                <a:spcPts val="600"/>
              </a:spcAft>
            </a:pPr>
            <a:r>
              <a:rPr lang="en-US" sz="2200" dirty="0" err="1">
                <a:solidFill>
                  <a:prstClr val="black"/>
                </a:solidFill>
                <a:latin typeface="Times New Roman" panose="02020603050405020304" pitchFamily="18" charset="0"/>
                <a:ea typeface="Times New Roman" panose="02020603050405020304" pitchFamily="18" charset="0"/>
              </a:rPr>
              <a:t>Nếu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chuyển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nội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thì</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phải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giao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đâu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Thường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địa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của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xưởng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NK.</a:t>
            </a:r>
            <a:endParaRPr lang="en-US" sz="2200" dirty="0">
              <a:solidFill>
                <a:prstClr val="black"/>
              </a:solidFill>
              <a:latin typeface="Times New Roman" panose="02020603050405020304" pitchFamily="18" charset="0"/>
              <a:ea typeface="Calibri" panose="020F0502020204030204" pitchFamily="34" charset="0"/>
            </a:endParaRPr>
          </a:p>
        </p:txBody>
      </p:sp>
      <p:sp>
        <p:nvSpPr>
          <p:cNvPr id="3" name="Rectangle 2"/>
          <p:cNvSpPr/>
          <p:nvPr/>
        </p:nvSpPr>
        <p:spPr>
          <a:xfrm>
            <a:off x="2819400" y="0"/>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smtClean="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140082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down)">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wipe(down)">
                                      <p:cBhvr>
                                        <p:cTn id="20" dur="500"/>
                                        <p:tgtEl>
                                          <p:spTgt spid="2">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Effect transition="in" filter="wipe(down)">
                                      <p:cBhvr>
                                        <p:cTn id="25" dur="500"/>
                                        <p:tgtEl>
                                          <p:spTgt spid="2">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barn(inVertical)">
                                      <p:cBhvr>
                                        <p:cTn id="30" dur="500"/>
                                        <p:tgtEl>
                                          <p:spTgt spid="2">
                                            <p:txEl>
                                              <p:pRg st="5" end="5"/>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Effect transition="in" filter="barn(inVertical)">
                                      <p:cBhvr>
                                        <p:cTn id="33" dur="500"/>
                                        <p:tgtEl>
                                          <p:spTgt spid="2">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2">
                                            <p:txEl>
                                              <p:pRg st="7" end="7"/>
                                            </p:txEl>
                                          </p:spTgt>
                                        </p:tgtEl>
                                        <p:attrNameLst>
                                          <p:attrName>style.visibility</p:attrName>
                                        </p:attrNameLst>
                                      </p:cBhvr>
                                      <p:to>
                                        <p:strVal val="visible"/>
                                      </p:to>
                                    </p:set>
                                    <p:animEffect transition="in" filter="barn(inVertical)">
                                      <p:cBhvr>
                                        <p:cTn id="38" dur="500"/>
                                        <p:tgtEl>
                                          <p:spTgt spid="2">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Effect transition="in" filter="barn(inVertical)">
                                      <p:cBhvr>
                                        <p:cTn id="43" dur="500"/>
                                        <p:tgtEl>
                                          <p:spTgt spid="2">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2">
                                            <p:txEl>
                                              <p:pRg st="9" end="9"/>
                                            </p:txEl>
                                          </p:spTgt>
                                        </p:tgtEl>
                                        <p:attrNameLst>
                                          <p:attrName>style.visibility</p:attrName>
                                        </p:attrNameLst>
                                      </p:cBhvr>
                                      <p:to>
                                        <p:strVal val="visible"/>
                                      </p:to>
                                    </p:set>
                                    <p:animEffect transition="in" filter="barn(inVertical)">
                                      <p:cBhvr>
                                        <p:cTn id="48"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400314"/>
            <a:ext cx="8610600" cy="5078313"/>
          </a:xfrm>
          <a:prstGeom prst="rect">
            <a:avLst/>
          </a:prstGeom>
        </p:spPr>
        <p:txBody>
          <a:bodyPr wrap="square">
            <a:spAutoFit/>
          </a:bodyPr>
          <a:lstStyle/>
          <a:p>
            <a:pPr algn="just">
              <a:lnSpc>
                <a:spcPct val="150000"/>
              </a:lnSpc>
            </a:pPr>
            <a:r>
              <a:rPr lang="en-US" sz="2400" b="1" dirty="0" smtClean="0">
                <a:latin typeface="Times New Roman" panose="02020603050405020304" pitchFamily="18" charset="0"/>
                <a:ea typeface="Times New Roman" panose="02020603050405020304" pitchFamily="18" charset="0"/>
              </a:rPr>
              <a:t>14. Container </a:t>
            </a:r>
            <a:r>
              <a:rPr lang="en-US" sz="2400" b="1" dirty="0">
                <a:latin typeface="Times New Roman" panose="02020603050405020304" pitchFamily="18" charset="0"/>
                <a:ea typeface="Times New Roman" panose="02020603050405020304" pitchFamily="18" charset="0"/>
              </a:rPr>
              <a:t>No. and Seal No. (Marks and Numbers)</a:t>
            </a:r>
            <a:endParaRPr lang="en-US" sz="2400"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seal (marks and number: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nhiêu</a:t>
            </a:r>
            <a:r>
              <a:rPr lang="en-US" sz="2400" dirty="0">
                <a:latin typeface="Times New Roman" panose="02020603050405020304" pitchFamily="18" charset="0"/>
                <a:ea typeface="Times New Roman" panose="02020603050405020304" pitchFamily="18" charset="0"/>
              </a:rPr>
              <a:t> cont.</a:t>
            </a: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cont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seal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cạnh</a:t>
            </a:r>
            <a:r>
              <a:rPr lang="en-US" sz="24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lẻ</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vài</a:t>
            </a:r>
            <a:r>
              <a:rPr lang="en-US" sz="2400" dirty="0">
                <a:latin typeface="Times New Roman" panose="02020603050405020304" pitchFamily="18" charset="0"/>
                <a:ea typeface="Times New Roman" panose="02020603050405020304" pitchFamily="18" charset="0"/>
              </a:rPr>
              <a:t> pallets)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pallets.</a:t>
            </a:r>
          </a:p>
          <a:p>
            <a:pPr algn="just">
              <a:lnSpc>
                <a:spcPct val="150000"/>
              </a:lnSpc>
            </a:pPr>
            <a:r>
              <a:rPr lang="en-US" sz="2400" b="1" dirty="0" smtClean="0">
                <a:latin typeface="Times New Roman" panose="02020603050405020304" pitchFamily="18" charset="0"/>
                <a:ea typeface="Times New Roman" panose="02020603050405020304" pitchFamily="18" charset="0"/>
              </a:rPr>
              <a:t>15. Number </a:t>
            </a:r>
            <a:r>
              <a:rPr lang="en-US" sz="2400" b="1" dirty="0">
                <a:latin typeface="Times New Roman" panose="02020603050405020304" pitchFamily="18" charset="0"/>
                <a:ea typeface="Times New Roman" panose="02020603050405020304" pitchFamily="18" charset="0"/>
              </a:rPr>
              <a:t>of containers or </a:t>
            </a:r>
            <a:r>
              <a:rPr lang="en-US" sz="2400" b="1" dirty="0" smtClean="0">
                <a:latin typeface="Times New Roman" panose="02020603050405020304" pitchFamily="18" charset="0"/>
                <a:ea typeface="Times New Roman" panose="02020603050405020304" pitchFamily="18" charset="0"/>
              </a:rPr>
              <a:t>packages</a:t>
            </a:r>
            <a:endParaRPr lang="en-US" sz="2400"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containers hay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(pallets)</a:t>
            </a:r>
          </a:p>
          <a:p>
            <a:pPr marL="342900" marR="0" lvl="0" indent="-342900" algn="just">
              <a:lnSpc>
                <a:spcPct val="150000"/>
              </a:lnSpc>
              <a:spcBef>
                <a:spcPts val="0"/>
              </a:spcBef>
              <a:spcAft>
                <a:spcPts val="0"/>
              </a:spcAf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containers </a:t>
            </a:r>
            <a:r>
              <a:rPr lang="en-US" sz="2400" dirty="0" err="1">
                <a:latin typeface="Times New Roman" panose="02020603050405020304" pitchFamily="18" charset="0"/>
                <a:ea typeface="Times New Roman" panose="02020603050405020304" pitchFamily="18" charset="0"/>
              </a:rPr>
              <a:t>cũng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p:txBody>
      </p:sp>
      <p:sp>
        <p:nvSpPr>
          <p:cNvPr id="4" name="Rectangle 3"/>
          <p:cNvSpPr/>
          <p:nvPr/>
        </p:nvSpPr>
        <p:spPr>
          <a:xfrm>
            <a:off x="2743200" y="30982"/>
            <a:ext cx="3316036" cy="369332"/>
          </a:xfrm>
          <a:prstGeom prst="rect">
            <a:avLst/>
          </a:prstGeom>
        </p:spPr>
        <p:txBody>
          <a:bodyPr wrap="none">
            <a:spAutoFit/>
          </a:bodyPr>
          <a:lstStyle/>
          <a:p>
            <a:pPr marL="285750" indent="-285750">
              <a:buFont typeface="Wingdings" panose="05000000000000000000" pitchFamily="2" charset="2"/>
              <a:buChar char="v"/>
            </a:pPr>
            <a:r>
              <a:rPr lang="en-US" b="1" dirty="0">
                <a:solidFill>
                  <a:srgbClr val="FF0000"/>
                </a:solidFill>
                <a:latin typeface="Times New Roman" panose="02020603050405020304" pitchFamily="18" charset="0"/>
              </a:rPr>
              <a:t>NỘI DUNG CỦA VẬN ĐƠN</a:t>
            </a:r>
            <a:endParaRPr lang="en-US" dirty="0">
              <a:solidFill>
                <a:srgbClr val="FF0000"/>
              </a:solidFill>
            </a:endParaRPr>
          </a:p>
        </p:txBody>
      </p:sp>
    </p:spTree>
    <p:extLst>
      <p:ext uri="{BB962C8B-B14F-4D97-AF65-F5344CB8AC3E}">
        <p14:creationId xmlns:p14="http://schemas.microsoft.com/office/powerpoint/2010/main" val="143399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barn(inVertical)">
                                      <p:cBhvr>
                                        <p:cTn id="21" dur="500"/>
                                        <p:tgtEl>
                                          <p:spTgt spid="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barn(inVertical)">
                                      <p:cBhvr>
                                        <p:cTn id="26" dur="500"/>
                                        <p:tgtEl>
                                          <p:spTgt spid="2">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barn(inVertical)">
                                      <p:cBhvr>
                                        <p:cTn id="31" dur="500"/>
                                        <p:tgtEl>
                                          <p:spTgt spid="2">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1000"/>
                                        <p:tgtEl>
                                          <p:spTgt spid="2">
                                            <p:txEl>
                                              <p:pRg st="5" end="5"/>
                                            </p:txEl>
                                          </p:spTgt>
                                        </p:tgtEl>
                                      </p:cBhvr>
                                    </p:animEffect>
                                    <p:anim calcmode="lin" valueType="num">
                                      <p:cBhvr>
                                        <p:cTn id="3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fade">
                                      <p:cBhvr>
                                        <p:cTn id="43" dur="1000"/>
                                        <p:tgtEl>
                                          <p:spTgt spid="2">
                                            <p:txEl>
                                              <p:pRg st="6" end="6"/>
                                            </p:txEl>
                                          </p:spTgt>
                                        </p:tgtEl>
                                      </p:cBhvr>
                                    </p:animEffect>
                                    <p:anim calcmode="lin" valueType="num">
                                      <p:cBhvr>
                                        <p:cTn id="4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2">
                                            <p:txEl>
                                              <p:pRg st="7" end="7"/>
                                            </p:txEl>
                                          </p:spTgt>
                                        </p:tgtEl>
                                        <p:attrNameLst>
                                          <p:attrName>style.visibility</p:attrName>
                                        </p:attrNameLst>
                                      </p:cBhvr>
                                      <p:to>
                                        <p:strVal val="visible"/>
                                      </p:to>
                                    </p:set>
                                    <p:animEffect transition="in" filter="barn(inVertical)">
                                      <p:cBhvr>
                                        <p:cTn id="5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33400"/>
            <a:ext cx="9067800" cy="6740307"/>
          </a:xfrm>
          <a:prstGeom prst="rect">
            <a:avLst/>
          </a:prstGeom>
        </p:spPr>
        <p:txBody>
          <a:bodyPr wrap="square">
            <a:spAutoFit/>
          </a:bodyPr>
          <a:lstStyle/>
          <a:p>
            <a:pPr algn="just"/>
            <a:r>
              <a:rPr lang="en-US" sz="2400" b="1" dirty="0" smtClean="0">
                <a:latin typeface="Times New Roman" panose="02020603050405020304" pitchFamily="18" charset="0"/>
                <a:ea typeface="Times New Roman" panose="02020603050405020304" pitchFamily="18" charset="0"/>
              </a:rPr>
              <a:t>16.Description </a:t>
            </a:r>
            <a:r>
              <a:rPr lang="en-US" sz="2400" b="1" dirty="0">
                <a:latin typeface="Times New Roman" panose="02020603050405020304" pitchFamily="18" charset="0"/>
                <a:ea typeface="Times New Roman" panose="02020603050405020304" pitchFamily="18" charset="0"/>
              </a:rPr>
              <a:t>of goods</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hoá</a:t>
            </a:r>
            <a:endParaRPr lang="en-US" sz="2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Char char="•"/>
            </a:pP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bộ</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ngắn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gói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carton/bags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mấy</a:t>
            </a:r>
            <a:r>
              <a:rPr lang="en-US" sz="2400" dirty="0">
                <a:latin typeface="Times New Roman" panose="02020603050405020304" pitchFamily="18" charset="0"/>
                <a:ea typeface="Times New Roman" panose="02020603050405020304" pitchFamily="18" charset="0"/>
              </a:rPr>
              <a:t> cartons/bags) hay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lvl="0" algn="just"/>
            <a:r>
              <a:rPr lang="en-US" sz="2400" b="1" dirty="0" smtClean="0">
                <a:latin typeface="Times New Roman" panose="02020603050405020304" pitchFamily="18" charset="0"/>
                <a:ea typeface="Times New Roman" panose="02020603050405020304" pitchFamily="18" charset="0"/>
              </a:rPr>
              <a:t>17.Ghi </a:t>
            </a:r>
            <a:r>
              <a:rPr lang="en-US" sz="2400" b="1" dirty="0">
                <a:latin typeface="Times New Roman" panose="02020603050405020304" pitchFamily="18" charset="0"/>
                <a:ea typeface="Times New Roman" panose="02020603050405020304" pitchFamily="18" charset="0"/>
              </a:rPr>
              <a:t>net weight = NW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rPr>
              <a:t>hàng</a:t>
            </a:r>
            <a:r>
              <a:rPr lang="en-US" sz="2400" b="1"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Khối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lượng</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tịnh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hàng</a:t>
            </a:r>
            <a:r>
              <a:rPr lang="en-US" sz="2400" b="1" dirty="0" smtClean="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rPr>
              <a:t>KGS)</a:t>
            </a:r>
            <a:endParaRPr lang="en-US" sz="2400" dirty="0">
              <a:latin typeface="Times New Roman" panose="02020603050405020304" pitchFamily="18" charset="0"/>
              <a:ea typeface="Calibri" panose="020F0502020204030204" pitchFamily="34" charset="0"/>
            </a:endParaRPr>
          </a:p>
          <a:p>
            <a:pPr algn="just"/>
            <a:r>
              <a:rPr lang="en-US" sz="2400" b="1" dirty="0" smtClean="0">
                <a:latin typeface="Times New Roman" panose="02020603050405020304" pitchFamily="18" charset="0"/>
                <a:ea typeface="Times New Roman" panose="02020603050405020304" pitchFamily="18" charset="0"/>
              </a:rPr>
              <a:t>18.Measurement </a:t>
            </a:r>
            <a:r>
              <a:rPr lang="en-US" sz="2400" b="1" dirty="0">
                <a:latin typeface="Times New Roman" panose="02020603050405020304" pitchFamily="18" charset="0"/>
                <a:ea typeface="Times New Roman" panose="02020603050405020304" pitchFamily="18" charset="0"/>
              </a:rPr>
              <a:t>and Gross Weight</a:t>
            </a:r>
            <a:endParaRPr lang="en-US" sz="24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Font typeface="Symbol" panose="05050102010706020507" pitchFamily="18" charset="2"/>
              <a:buChar char=""/>
            </a:pPr>
            <a:r>
              <a:rPr lang="en-US" sz="2400" dirty="0">
                <a:latin typeface="Times New Roman" panose="02020603050405020304" pitchFamily="18" charset="0"/>
                <a:ea typeface="Times New Roman" panose="02020603050405020304" pitchFamily="18" charset="0"/>
              </a:rPr>
              <a:t>Measurement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lô</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hàng</a:t>
            </a:r>
            <a:r>
              <a:rPr lang="en-US" sz="2400" dirty="0" smtClean="0">
                <a:latin typeface="Times New Roman" panose="02020603050405020304" pitchFamily="18" charset="0"/>
                <a:ea typeface="Times New Roman" panose="02020603050405020304" pitchFamily="18" charset="0"/>
              </a:rPr>
              <a:t> (CBM )</a:t>
            </a:r>
          </a:p>
          <a:p>
            <a:pPr marL="342900" marR="0" lvl="0" indent="-342900" algn="just">
              <a:spcBef>
                <a:spcPts val="0"/>
              </a:spcBef>
              <a:spcAft>
                <a:spcPts val="0"/>
              </a:spcAft>
              <a:buFont typeface="Symbol" panose="05050102010706020507" pitchFamily="18" charset="2"/>
              <a:buChar char=""/>
            </a:pPr>
            <a:r>
              <a:rPr lang="en-US" sz="2400" dirty="0" smtClean="0">
                <a:latin typeface="Times New Roman" panose="02020603050405020304" pitchFamily="18" charset="0"/>
                <a:ea typeface="Times New Roman" panose="02020603050405020304" pitchFamily="18" charset="0"/>
              </a:rPr>
              <a:t>Gross </a:t>
            </a:r>
            <a:r>
              <a:rPr lang="en-US" sz="2400" dirty="0">
                <a:latin typeface="Times New Roman" panose="02020603050405020304" pitchFamily="18" charset="0"/>
                <a:ea typeface="Times New Roman" panose="02020603050405020304" pitchFamily="18" charset="0"/>
              </a:rPr>
              <a:t>weight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trọng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lô</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hàng</a:t>
            </a:r>
            <a:r>
              <a:rPr lang="en-US" sz="2400" dirty="0" smtClean="0">
                <a:latin typeface="Times New Roman" panose="02020603050405020304" pitchFamily="18" charset="0"/>
                <a:ea typeface="Times New Roman" panose="02020603050405020304" pitchFamily="18" charset="0"/>
              </a:rPr>
              <a:t> (KGS)</a:t>
            </a:r>
          </a:p>
          <a:p>
            <a:pPr marR="0" lvl="0" algn="just">
              <a:spcBef>
                <a:spcPts val="0"/>
              </a:spcBef>
              <a:spcAft>
                <a:spcPts val="0"/>
              </a:spcAft>
            </a:pPr>
            <a:r>
              <a:rPr lang="en-US" sz="2400" b="1" dirty="0" smtClean="0">
                <a:latin typeface="Times New Roman" panose="02020603050405020304" pitchFamily="18" charset="0"/>
                <a:ea typeface="Times New Roman" panose="02020603050405020304" pitchFamily="18" charset="0"/>
              </a:rPr>
              <a:t>19. Freight </a:t>
            </a:r>
            <a:r>
              <a:rPr lang="en-US" sz="2400" b="1" dirty="0">
                <a:latin typeface="Times New Roman" panose="02020603050405020304" pitchFamily="18" charset="0"/>
                <a:ea typeface="Times New Roman" panose="02020603050405020304" pitchFamily="18" charset="0"/>
              </a:rPr>
              <a:t>Collect/Freight Prepaid</a:t>
            </a:r>
            <a:endParaRPr lang="en-US" sz="2400" dirty="0">
              <a:latin typeface="Times New Roman" panose="02020603050405020304" pitchFamily="18" charset="0"/>
              <a:ea typeface="Calibri" panose="020F0502020204030204" pitchFamily="34" charset="0"/>
            </a:endParaRPr>
          </a:p>
          <a:p>
            <a:pPr marL="342900" marR="0" lvl="0" indent="-342900" algn="just">
              <a:spcBef>
                <a:spcPts val="0"/>
              </a:spcBef>
              <a:spcAft>
                <a:spcPts val="0"/>
              </a:spcAft>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Dịch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bốc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dỡ</a:t>
            </a:r>
            <a:r>
              <a:rPr lang="en-US" sz="2400" dirty="0">
                <a:latin typeface="Times New Roman" panose="02020603050405020304" pitchFamily="18" charset="0"/>
                <a:ea typeface="Times New Roman" panose="02020603050405020304" pitchFamily="18" charset="0"/>
              </a:rPr>
              <a:t>.</a:t>
            </a:r>
          </a:p>
          <a:p>
            <a:pPr algn="just"/>
            <a:r>
              <a:rPr lang="en-US" sz="2400" dirty="0" err="1" smtClean="0">
                <a:latin typeface="Times New Roman" panose="02020603050405020304" pitchFamily="18" charset="0"/>
                <a:ea typeface="Times New Roman" panose="02020603050405020304" pitchFamily="18" charset="0"/>
              </a:rPr>
              <a:t>Lưu</a:t>
            </a:r>
            <a:r>
              <a:rPr lang="en-US" sz="2400" dirty="0" smtClean="0">
                <a:latin typeface="Times New Roman" panose="02020603050405020304" pitchFamily="18" charset="0"/>
                <a:ea typeface="Times New Roman" panose="02020603050405020304" pitchFamily="18" charset="0"/>
              </a:rPr>
              <a:t> ý:Hầu </a:t>
            </a:r>
            <a:r>
              <a:rPr lang="en-US" sz="2400" dirty="0" err="1" smtClean="0">
                <a:latin typeface="Times New Roman" panose="02020603050405020304" pitchFamily="18" charset="0"/>
                <a:ea typeface="Times New Roman" panose="02020603050405020304" pitchFamily="18" charset="0"/>
              </a:rPr>
              <a:t>như</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trong</a:t>
            </a:r>
            <a:r>
              <a:rPr lang="en-US" sz="2400" dirty="0" smtClean="0">
                <a:latin typeface="Times New Roman" panose="02020603050405020304" pitchFamily="18" charset="0"/>
                <a:ea typeface="Times New Roman" panose="02020603050405020304" pitchFamily="18" charset="0"/>
              </a:rPr>
              <a:t> B/L </a:t>
            </a:r>
            <a:r>
              <a:rPr lang="en-US" sz="2400" dirty="0" err="1" smtClean="0">
                <a:latin typeface="Times New Roman" panose="02020603050405020304" pitchFamily="18" charset="0"/>
                <a:ea typeface="Times New Roman" panose="02020603050405020304" pitchFamily="18" charset="0"/>
              </a:rPr>
              <a:t>của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hàng</a:t>
            </a:r>
            <a:r>
              <a:rPr lang="en-US" sz="2400" dirty="0" smtClean="0">
                <a:latin typeface="Times New Roman" panose="02020603050405020304" pitchFamily="18" charset="0"/>
                <a:ea typeface="Times New Roman" panose="02020603050405020304" pitchFamily="18" charset="0"/>
              </a:rPr>
              <a:t> container </a:t>
            </a:r>
            <a:r>
              <a:rPr lang="en-US" sz="2400" dirty="0" err="1">
                <a:latin typeface="Times New Roman" panose="02020603050405020304" pitchFamily="18" charset="0"/>
                <a:ea typeface="Times New Roman" panose="02020603050405020304" pitchFamily="18" charset="0"/>
              </a:rPr>
              <a:t>luôn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luôn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“Shipper’s load, count and seal”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“said to contain = STC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Câu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nhằm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vệ</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container, </a:t>
            </a:r>
            <a:r>
              <a:rPr lang="en-US" sz="2400" dirty="0" err="1">
                <a:latin typeface="Times New Roman" panose="02020603050405020304" pitchFamily="18" charset="0"/>
                <a:ea typeface="Times New Roman" panose="02020603050405020304" pitchFamily="18" charset="0"/>
              </a:rPr>
              <a:t>đếm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đóng</a:t>
            </a:r>
            <a:r>
              <a:rPr lang="en-US" sz="2400" dirty="0">
                <a:latin typeface="Times New Roman" panose="02020603050405020304" pitchFamily="18" charset="0"/>
                <a:ea typeface="Times New Roman" panose="02020603050405020304" pitchFamily="18" charset="0"/>
              </a:rPr>
              <a:t> seal </a:t>
            </a:r>
            <a:r>
              <a:rPr lang="en-US" sz="2400" dirty="0" err="1">
                <a:latin typeface="Times New Roman" panose="02020603050405020304" pitchFamily="18" charset="0"/>
                <a:ea typeface="Times New Roman" panose="02020603050405020304" pitchFamily="18" charset="0"/>
              </a:rPr>
              <a:t>lại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chịu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thiệt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xảy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rPr>
              <a:t> </a:t>
            </a:r>
            <a:endParaRPr lang="en-US" sz="2400" dirty="0">
              <a:latin typeface="Times New Roman" panose="02020603050405020304" pitchFamily="18" charset="0"/>
              <a:ea typeface="Calibri" panose="020F0502020204030204" pitchFamily="34" charset="0"/>
            </a:endParaRPr>
          </a:p>
          <a:p>
            <a:pPr marR="0" lvl="0" algn="just">
              <a:spcBef>
                <a:spcPts val="0"/>
              </a:spcBef>
              <a:spcAft>
                <a:spcPts val="0"/>
              </a:spcAft>
            </a:pPr>
            <a:endParaRPr lang="en-US" sz="24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2667000" y="132169"/>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253472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additive="base">
                                        <p:cTn id="24"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Effect transition="in" filter="fade">
                                      <p:cBhvr>
                                        <p:cTn id="30" dur="1000"/>
                                        <p:tgtEl>
                                          <p:spTgt spid="2">
                                            <p:txEl>
                                              <p:pRg st="4" end="4"/>
                                            </p:txEl>
                                          </p:spTgt>
                                        </p:tgtEl>
                                      </p:cBhvr>
                                    </p:animEffect>
                                    <p:anim calcmode="lin" valueType="num">
                                      <p:cBhvr>
                                        <p:cTn id="3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
                                            <p:txEl>
                                              <p:pRg st="6" end="6"/>
                                            </p:txEl>
                                          </p:spTgt>
                                        </p:tgtEl>
                                        <p:attrNameLst>
                                          <p:attrName>style.visibility</p:attrName>
                                        </p:attrNameLst>
                                      </p:cBhvr>
                                      <p:to>
                                        <p:strVal val="visible"/>
                                      </p:to>
                                    </p:set>
                                    <p:animEffect transition="in" filter="fade">
                                      <p:cBhvr>
                                        <p:cTn id="40" dur="1000"/>
                                        <p:tgtEl>
                                          <p:spTgt spid="2">
                                            <p:txEl>
                                              <p:pRg st="6" end="6"/>
                                            </p:txEl>
                                          </p:spTgt>
                                        </p:tgtEl>
                                      </p:cBhvr>
                                    </p:animEffect>
                                    <p:anim calcmode="lin" valueType="num">
                                      <p:cBhvr>
                                        <p:cTn id="41"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fade">
                                      <p:cBhvr>
                                        <p:cTn id="47" dur="1000"/>
                                        <p:tgtEl>
                                          <p:spTgt spid="2">
                                            <p:txEl>
                                              <p:pRg st="7" end="7"/>
                                            </p:txEl>
                                          </p:spTgt>
                                        </p:tgtEl>
                                      </p:cBhvr>
                                    </p:animEffect>
                                    <p:anim calcmode="lin" valueType="num">
                                      <p:cBhvr>
                                        <p:cTn id="48"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fade">
                                      <p:cBhvr>
                                        <p:cTn id="52" dur="1000"/>
                                        <p:tgtEl>
                                          <p:spTgt spid="2">
                                            <p:txEl>
                                              <p:pRg st="8" end="8"/>
                                            </p:txEl>
                                          </p:spTgt>
                                        </p:tgtEl>
                                      </p:cBhvr>
                                    </p:animEffect>
                                    <p:anim calcmode="lin" valueType="num">
                                      <p:cBhvr>
                                        <p:cTn id="53"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xEl>
                                              <p:pRg st="9" end="9"/>
                                            </p:txEl>
                                          </p:spTgt>
                                        </p:tgtEl>
                                        <p:attrNameLst>
                                          <p:attrName>style.visibility</p:attrName>
                                        </p:attrNameLst>
                                      </p:cBhvr>
                                      <p:to>
                                        <p:strVal val="visible"/>
                                      </p:to>
                                    </p:set>
                                    <p:anim calcmode="lin" valueType="num">
                                      <p:cBhvr additive="base">
                                        <p:cTn id="5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93834"/>
            <a:ext cx="9144000" cy="5955476"/>
          </a:xfrm>
          <a:prstGeom prst="rect">
            <a:avLst/>
          </a:prstGeom>
        </p:spPr>
        <p:txBody>
          <a:bodyPr wrap="square">
            <a:spAutoFit/>
          </a:bodyPr>
          <a:lstStyle/>
          <a:p>
            <a:pPr algn="just">
              <a:spcBef>
                <a:spcPts val="600"/>
              </a:spcBef>
            </a:pPr>
            <a:r>
              <a:rPr lang="en-US" sz="2400" b="1" dirty="0" smtClean="0">
                <a:latin typeface="Times New Roman" panose="02020603050405020304" pitchFamily="18" charset="0"/>
                <a:ea typeface="Times New Roman" panose="02020603050405020304" pitchFamily="18" charset="0"/>
              </a:rPr>
              <a:t> 20.Freight </a:t>
            </a:r>
            <a:r>
              <a:rPr lang="en-US" sz="2400" b="1" dirty="0">
                <a:latin typeface="Times New Roman" panose="02020603050405020304" pitchFamily="18" charset="0"/>
                <a:ea typeface="Times New Roman" panose="02020603050405020304" pitchFamily="18" charset="0"/>
              </a:rPr>
              <a:t>payable</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buFont typeface="Symbol" panose="05050102010706020507" pitchFamily="18" charset="2"/>
              <a:buChar char=""/>
            </a:pPr>
            <a:r>
              <a:rPr lang="en-US" sz="2400" dirty="0" err="1" smtClean="0">
                <a:latin typeface="Times New Roman" panose="02020603050405020304" pitchFamily="18" charset="0"/>
                <a:ea typeface="Times New Roman" panose="02020603050405020304" pitchFamily="18" charset="0"/>
              </a:rPr>
              <a:t>Đi</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kèm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Freight </a:t>
            </a:r>
            <a:r>
              <a:rPr lang="en-US" sz="2400" dirty="0" err="1">
                <a:latin typeface="Times New Roman" panose="02020603050405020304" pitchFamily="18" charset="0"/>
                <a:ea typeface="Times New Roman" panose="02020603050405020304" pitchFamily="18" charset="0"/>
              </a:rPr>
              <a:t>Preaid</a:t>
            </a:r>
            <a:r>
              <a:rPr lang="en-US" sz="2400" dirty="0">
                <a:latin typeface="Times New Roman" panose="02020603050405020304" pitchFamily="18" charset="0"/>
                <a:ea typeface="Times New Roman" panose="02020603050405020304" pitchFamily="18" charset="0"/>
              </a:rPr>
              <a:t>/Collect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Freight payable.</a:t>
            </a:r>
          </a:p>
          <a:p>
            <a:pPr marL="342900" marR="0" lvl="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XK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Prepaid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phố</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Collect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phố</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nhập</a:t>
            </a:r>
            <a:endParaRPr lang="en-US" sz="2400" dirty="0">
              <a:latin typeface="Times New Roman" panose="02020603050405020304" pitchFamily="18" charset="0"/>
              <a:ea typeface="Times New Roman" panose="02020603050405020304" pitchFamily="18" charset="0"/>
            </a:endParaRPr>
          </a:p>
          <a:p>
            <a:pPr algn="just">
              <a:spcBef>
                <a:spcPts val="600"/>
              </a:spcBef>
            </a:pPr>
            <a:r>
              <a:rPr lang="en-US" sz="2400" b="1" dirty="0" smtClean="0">
                <a:latin typeface="Times New Roman" panose="02020603050405020304" pitchFamily="18" charset="0"/>
                <a:ea typeface="Times New Roman" panose="02020603050405020304" pitchFamily="18" charset="0"/>
              </a:rPr>
              <a:t>21. Place </a:t>
            </a:r>
            <a:r>
              <a:rPr lang="en-US" sz="2400" b="1" dirty="0">
                <a:latin typeface="Times New Roman" panose="02020603050405020304" pitchFamily="18" charset="0"/>
                <a:ea typeface="Times New Roman" panose="02020603050405020304" pitchFamily="18" charset="0"/>
              </a:rPr>
              <a:t>and date of issue: </a:t>
            </a:r>
            <a:r>
              <a:rPr lang="en-US" sz="2400" b="1" dirty="0" err="1">
                <a:latin typeface="Times New Roman" panose="02020603050405020304" pitchFamily="18" charset="0"/>
                <a:ea typeface="Times New Roman" panose="02020603050405020304" pitchFamily="18" charset="0"/>
              </a:rPr>
              <a:t>Nơi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ngày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phát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endParaRPr lang="en-US" sz="2400" dirty="0">
              <a:latin typeface="Times New Roman" panose="02020603050405020304" pitchFamily="18" charset="0"/>
              <a:ea typeface="Times New Roman" panose="02020603050405020304" pitchFamily="18" charset="0"/>
            </a:endParaRPr>
          </a:p>
          <a:p>
            <a:pPr marL="342900" marR="0" lvl="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chạy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trễ</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a:t>
            </a:r>
          </a:p>
          <a:p>
            <a:pPr algn="just">
              <a:spcBef>
                <a:spcPts val="600"/>
              </a:spcBef>
            </a:pPr>
            <a:r>
              <a:rPr lang="en-US" sz="2400" b="1" dirty="0" smtClean="0">
                <a:latin typeface="Times New Roman" panose="02020603050405020304" pitchFamily="18" charset="0"/>
                <a:ea typeface="Times New Roman" panose="02020603050405020304" pitchFamily="18" charset="0"/>
              </a:rPr>
              <a:t>22. Laden </a:t>
            </a:r>
            <a:r>
              <a:rPr lang="en-US" sz="2400" b="1" dirty="0">
                <a:latin typeface="Times New Roman" panose="02020603050405020304" pitchFamily="18" charset="0"/>
                <a:ea typeface="Times New Roman" panose="02020603050405020304" pitchFamily="18" charset="0"/>
              </a:rPr>
              <a:t>on board date hay Shipped on Board date</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buFont typeface="Symbol" panose="05050102010706020507" pitchFamily="18" charset="2"/>
              <a:buChar char=""/>
            </a:pPr>
            <a:r>
              <a:rPr lang="en-US" sz="2400" i="1" dirty="0">
                <a:latin typeface="Times New Roman" panose="02020603050405020304" pitchFamily="18" charset="0"/>
                <a:ea typeface="Times New Roman" panose="02020603050405020304" pitchFamily="18" charset="0"/>
              </a:rPr>
              <a:t>Laden on board date: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chưa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chắc</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a:t>
            </a:r>
          </a:p>
          <a:p>
            <a:pPr marL="342900" marR="0" lvl="0" indent="-342900" algn="just">
              <a:spcBef>
                <a:spcPts val="600"/>
              </a:spcBef>
              <a:buFont typeface="Symbol" panose="05050102010706020507" pitchFamily="18" charset="2"/>
              <a:buChar char=""/>
            </a:pPr>
            <a:r>
              <a:rPr lang="en-US" sz="2400" i="1" dirty="0">
                <a:latin typeface="Times New Roman" panose="02020603050405020304" pitchFamily="18" charset="0"/>
                <a:ea typeface="Times New Roman" panose="02020603050405020304" pitchFamily="18" charset="0"/>
              </a:rPr>
              <a:t>Shipped on board date: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chạy</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rời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khỏi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bốc</a:t>
            </a:r>
            <a:r>
              <a:rPr lang="en-US" sz="2400" dirty="0">
                <a:latin typeface="Times New Roman" panose="02020603050405020304" pitchFamily="18" charset="0"/>
                <a:ea typeface="Times New Roman" panose="02020603050405020304" pitchFamily="18" charset="0"/>
              </a:rPr>
              <a:t>.</a:t>
            </a:r>
          </a:p>
          <a:p>
            <a:pPr marL="342900" marR="0" lvl="0" indent="-342900" algn="just">
              <a:spcBef>
                <a:spcPts val="600"/>
              </a:spcBef>
              <a:buFont typeface="Symbol" panose="05050102010706020507" pitchFamily="18" charset="2"/>
              <a:buChar char=""/>
            </a:pP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B/L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cụm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On </a:t>
            </a:r>
            <a:r>
              <a:rPr lang="en-US" sz="2400" dirty="0" err="1">
                <a:latin typeface="Times New Roman" panose="02020603050405020304" pitchFamily="18" charset="0"/>
                <a:ea typeface="Times New Roman" panose="02020603050405020304" pitchFamily="18" charset="0"/>
              </a:rPr>
              <a:t>borad</a:t>
            </a:r>
            <a:r>
              <a:rPr lang="en-US" sz="2400" dirty="0">
                <a:latin typeface="Times New Roman" panose="02020603050405020304" pitchFamily="18" charset="0"/>
                <a:ea typeface="Times New Roman" panose="02020603050405020304" pitchFamily="18" charset="0"/>
              </a:rPr>
              <a:t> B/L.</a:t>
            </a:r>
            <a:endParaRPr lang="en-US" sz="24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2667000" y="132169"/>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1104815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barn(inVertical)">
                                      <p:cBhvr>
                                        <p:cTn id="21" dur="500"/>
                                        <p:tgtEl>
                                          <p:spTgt spid="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
                                            <p:txEl>
                                              <p:pRg st="5" end="5"/>
                                            </p:txEl>
                                          </p:spTgt>
                                        </p:tgtEl>
                                        <p:attrNameLst>
                                          <p:attrName>style.visibility</p:attrName>
                                        </p:attrNameLst>
                                      </p:cBhvr>
                                      <p:to>
                                        <p:strVal val="visible"/>
                                      </p:to>
                                    </p:set>
                                    <p:animEffect transition="in" filter="fade">
                                      <p:cBhvr>
                                        <p:cTn id="38" dur="1000"/>
                                        <p:tgtEl>
                                          <p:spTgt spid="2">
                                            <p:txEl>
                                              <p:pRg st="5" end="5"/>
                                            </p:txEl>
                                          </p:spTgt>
                                        </p:tgtEl>
                                      </p:cBhvr>
                                    </p:animEffect>
                                    <p:anim calcmode="lin" valueType="num">
                                      <p:cBhvr>
                                        <p:cTn id="3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2">
                                            <p:txEl>
                                              <p:pRg st="6" end="6"/>
                                            </p:txEl>
                                          </p:spTgt>
                                        </p:tgtEl>
                                        <p:attrNameLst>
                                          <p:attrName>style.visibility</p:attrName>
                                        </p:attrNameLst>
                                      </p:cBhvr>
                                      <p:to>
                                        <p:strVal val="visible"/>
                                      </p:to>
                                    </p:set>
                                    <p:animEffect transition="in" filter="barn(inVertical)">
                                      <p:cBhvr>
                                        <p:cTn id="45" dur="500"/>
                                        <p:tgtEl>
                                          <p:spTgt spid="2">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2">
                                            <p:txEl>
                                              <p:pRg st="7" end="7"/>
                                            </p:txEl>
                                          </p:spTgt>
                                        </p:tgtEl>
                                        <p:attrNameLst>
                                          <p:attrName>style.visibility</p:attrName>
                                        </p:attrNameLst>
                                      </p:cBhvr>
                                      <p:to>
                                        <p:strVal val="visible"/>
                                      </p:to>
                                    </p:set>
                                    <p:animEffect transition="in" filter="barn(inVertical)">
                                      <p:cBhvr>
                                        <p:cTn id="50" dur="500"/>
                                        <p:tgtEl>
                                          <p:spTgt spid="2">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Effect transition="in" filter="barn(inVertical)">
                                      <p:cBhvr>
                                        <p:cTn id="55" dur="500"/>
                                        <p:tgtEl>
                                          <p:spTgt spid="2">
                                            <p:txEl>
                                              <p:pRg st="8" end="8"/>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nodeType="clickEffect">
                                  <p:stCondLst>
                                    <p:cond delay="0"/>
                                  </p:stCondLst>
                                  <p:childTnLst>
                                    <p:set>
                                      <p:cBhvr>
                                        <p:cTn id="59" dur="1" fill="hold">
                                          <p:stCondLst>
                                            <p:cond delay="0"/>
                                          </p:stCondLst>
                                        </p:cTn>
                                        <p:tgtEl>
                                          <p:spTgt spid="2">
                                            <p:txEl>
                                              <p:pRg st="9" end="9"/>
                                            </p:txEl>
                                          </p:spTgt>
                                        </p:tgtEl>
                                        <p:attrNameLst>
                                          <p:attrName>style.visibility</p:attrName>
                                        </p:attrNameLst>
                                      </p:cBhvr>
                                      <p:to>
                                        <p:strVal val="visible"/>
                                      </p:to>
                                    </p:set>
                                    <p:animEffect transition="in" filter="barn(inVertical)">
                                      <p:cBhvr>
                                        <p:cTn id="60"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622737"/>
            <a:ext cx="8610600" cy="6186309"/>
          </a:xfrm>
          <a:prstGeom prst="rect">
            <a:avLst/>
          </a:prstGeom>
        </p:spPr>
        <p:txBody>
          <a:bodyPr wrap="square">
            <a:spAutoFit/>
          </a:bodyPr>
          <a:lstStyle/>
          <a:p>
            <a:pPr algn="just">
              <a:lnSpc>
                <a:spcPct val="150000"/>
              </a:lnSpc>
            </a:pPr>
            <a:r>
              <a:rPr lang="en-US" sz="2400" b="1" dirty="0" smtClean="0">
                <a:latin typeface="Times New Roman" panose="02020603050405020304" pitchFamily="18" charset="0"/>
                <a:ea typeface="Times New Roman" panose="02020603050405020304" pitchFamily="18" charset="0"/>
              </a:rPr>
              <a:t>23. </a:t>
            </a:r>
            <a:r>
              <a:rPr lang="en-US" sz="2400" b="1" dirty="0" err="1" smtClean="0">
                <a:latin typeface="Times New Roman" panose="02020603050405020304" pitchFamily="18" charset="0"/>
                <a:ea typeface="Times New Roman" panose="02020603050405020304" pitchFamily="18" charset="0"/>
              </a:rPr>
              <a:t>Đóng</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dấu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ký</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tên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tàu</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b="1" dirty="0" err="1">
                <a:solidFill>
                  <a:srgbClr val="FF0000"/>
                </a:solidFill>
                <a:latin typeface="Times New Roman" panose="02020603050405020304" pitchFamily="18" charset="0"/>
                <a:ea typeface="Times New Roman" panose="02020603050405020304" pitchFamily="18" charset="0"/>
              </a:rPr>
              <a:t>Mục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này</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sẽ</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có</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các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trường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hợp</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ghi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như</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sau</a:t>
            </a:r>
            <a:r>
              <a:rPr lang="en-US" sz="2400" b="1" dirty="0">
                <a:solidFill>
                  <a:srgbClr val="FF0000"/>
                </a:solidFill>
                <a:latin typeface="Times New Roman" panose="02020603050405020304" pitchFamily="18" charset="0"/>
                <a:ea typeface="Times New Roman" panose="02020603050405020304" pitchFamily="18" charset="0"/>
              </a:rPr>
              <a:t>:</a:t>
            </a:r>
            <a:endParaRPr lang="en-US" sz="2400" b="1" dirty="0">
              <a:solidFill>
                <a:srgbClr val="FF0000"/>
              </a:solidFill>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the carrier”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đương</a:t>
            </a:r>
            <a:endParaRPr lang="en-US" sz="2400"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the Master”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đương</a:t>
            </a:r>
            <a:endParaRPr lang="en-US" sz="2400"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(FWD)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FWD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“As agent for the carrier”</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indent="457200" algn="just">
              <a:lnSpc>
                <a:spcPct val="150000"/>
              </a:lnSpc>
            </a:pP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dòng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“On behalf of Mr. </a:t>
            </a:r>
            <a:r>
              <a:rPr lang="en-US" sz="2400" b="1" dirty="0" err="1">
                <a:latin typeface="Times New Roman" panose="02020603050405020304" pitchFamily="18" charset="0"/>
                <a:ea typeface="Times New Roman" panose="02020603050405020304" pitchFamily="18" charset="0"/>
              </a:rPr>
              <a:t>Jonh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Herry</a:t>
            </a:r>
            <a:r>
              <a:rPr lang="en-US" sz="2400" b="1" dirty="0">
                <a:latin typeface="Times New Roman" panose="02020603050405020304" pitchFamily="18" charset="0"/>
                <a:ea typeface="Times New Roman" panose="02020603050405020304" pitchFamily="18" charset="0"/>
              </a:rPr>
              <a:t>, as the master</a:t>
            </a:r>
            <a:r>
              <a:rPr lang="en-US" sz="2400" b="1" dirty="0" smtClean="0">
                <a:latin typeface="Times New Roman" panose="02020603050405020304" pitchFamily="18" charset="0"/>
                <a:ea typeface="Times New Roman" panose="02020603050405020304" pitchFamily="18" charset="0"/>
              </a:rPr>
              <a:t>” .</a:t>
            </a:r>
            <a:endParaRPr lang="en-US" sz="2400" b="1" dirty="0">
              <a:effectLst/>
              <a:latin typeface="Times New Roman" panose="02020603050405020304" pitchFamily="18" charset="0"/>
              <a:ea typeface="Calibri" panose="020F0502020204030204" pitchFamily="34" charset="0"/>
            </a:endParaRPr>
          </a:p>
        </p:txBody>
      </p:sp>
      <p:sp>
        <p:nvSpPr>
          <p:cNvPr id="3" name="Rectangle 2"/>
          <p:cNvSpPr/>
          <p:nvPr/>
        </p:nvSpPr>
        <p:spPr>
          <a:xfrm>
            <a:off x="2667000" y="132169"/>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2476036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wipe(down)">
                                      <p:cBhvr>
                                        <p:cTn id="19" dur="500"/>
                                        <p:tgtEl>
                                          <p:spTgt spid="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barn(inVertical)">
                                      <p:cBhvr>
                                        <p:cTn id="24" dur="500"/>
                                        <p:tgtEl>
                                          <p:spTgt spid="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barn(inVertical)">
                                      <p:cBhvr>
                                        <p:cTn id="29" dur="500"/>
                                        <p:tgtEl>
                                          <p:spTgt spid="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barn(inVertical)">
                                      <p:cBhvr>
                                        <p:cTn id="34"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368980"/>
            <a:ext cx="8991600" cy="6555641"/>
          </a:xfrm>
          <a:prstGeom prst="rect">
            <a:avLst/>
          </a:prstGeom>
        </p:spPr>
        <p:txBody>
          <a:bodyPr wrap="square">
            <a:spAutoFit/>
          </a:bodyPr>
          <a:lstStyle/>
          <a:p>
            <a:pPr algn="just"/>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Mặt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thứ</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hai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457200" indent="-457200" algn="just">
              <a:lnSpc>
                <a:spcPct val="150000"/>
              </a:lnSpc>
              <a:buFont typeface="+mj-lt"/>
              <a:buAutoNum type="arabicParenR"/>
            </a:pP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in </a:t>
            </a:r>
            <a:r>
              <a:rPr lang="en-US" sz="2400" dirty="0" err="1">
                <a:latin typeface="Times New Roman" panose="02020603050405020304" pitchFamily="18" charset="0"/>
                <a:ea typeface="Times New Roman" panose="02020603050405020304" pitchFamily="18" charset="0"/>
              </a:rPr>
              <a:t>sẵn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thuê</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bổ</a:t>
            </a:r>
            <a:r>
              <a:rPr lang="en-US" sz="2400" dirty="0">
                <a:latin typeface="Times New Roman" panose="02020603050405020304" pitchFamily="18" charset="0"/>
                <a:ea typeface="Times New Roman" panose="02020603050405020304" pitchFamily="18" charset="0"/>
              </a:rPr>
              <a:t> sung hay </a:t>
            </a:r>
            <a:r>
              <a:rPr lang="en-US" sz="2400" dirty="0" err="1">
                <a:latin typeface="Times New Roman" panose="02020603050405020304" pitchFamily="18" charset="0"/>
                <a:ea typeface="Times New Roman" panose="02020603050405020304" pitchFamily="18" charset="0"/>
              </a:rPr>
              <a:t>sửa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đổi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457200" indent="-457200" algn="just">
              <a:lnSpc>
                <a:spcPct val="150000"/>
              </a:lnSpc>
              <a:buFont typeface="+mj-lt"/>
              <a:buAutoNum type="arabicParenR"/>
            </a:pP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nội</a:t>
            </a:r>
            <a:r>
              <a:rPr lang="en-US" sz="2400" dirty="0">
                <a:latin typeface="Times New Roman" panose="02020603050405020304" pitchFamily="18" charset="0"/>
                <a:ea typeface="Times New Roman" panose="02020603050405020304" pitchFamily="18" charset="0"/>
              </a:rPr>
              <a:t> dung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miễn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457200" indent="-457200" algn="just">
              <a:lnSpc>
                <a:spcPct val="150000"/>
              </a:lnSpc>
              <a:buFont typeface="+mj-lt"/>
              <a:buAutoNum type="arabicParenR"/>
            </a:pP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khoản</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nhưng</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nội</a:t>
            </a:r>
            <a:r>
              <a:rPr lang="en-US" sz="2400" dirty="0" smtClean="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dung </a:t>
            </a:r>
            <a:r>
              <a:rPr lang="en-US" sz="2400" dirty="0" err="1">
                <a:latin typeface="Times New Roman" panose="02020603050405020304" pitchFamily="18" charset="0"/>
                <a:ea typeface="Times New Roman" panose="02020603050405020304" pitchFamily="18" charset="0"/>
              </a:rPr>
              <a:t>phù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a:t>
            </a:r>
            <a:endParaRPr lang="en-US" sz="2400" dirty="0"/>
          </a:p>
        </p:txBody>
      </p:sp>
      <p:sp>
        <p:nvSpPr>
          <p:cNvPr id="3" name="Rectangle 2"/>
          <p:cNvSpPr/>
          <p:nvPr/>
        </p:nvSpPr>
        <p:spPr>
          <a:xfrm>
            <a:off x="2590800" y="8709"/>
            <a:ext cx="4268989" cy="461665"/>
          </a:xfrm>
          <a:prstGeom prst="rect">
            <a:avLst/>
          </a:prstGeom>
        </p:spPr>
        <p:txBody>
          <a:bodyPr wrap="none">
            <a:spAutoFit/>
          </a:bodyPr>
          <a:lstStyle/>
          <a:p>
            <a:pPr marL="285750" indent="-285750">
              <a:buFont typeface="Wingdings" panose="05000000000000000000" pitchFamily="2" charset="2"/>
              <a:buChar char="v"/>
            </a:pPr>
            <a:r>
              <a:rPr lang="en-US" sz="2400" b="1" dirty="0">
                <a:solidFill>
                  <a:srgbClr val="FF0000"/>
                </a:solidFill>
                <a:latin typeface="Times New Roman" panose="02020603050405020304" pitchFamily="18" charset="0"/>
              </a:rPr>
              <a:t>NỘI DUNG CỦA VẬN ĐƠN</a:t>
            </a:r>
            <a:endParaRPr lang="en-US" sz="2400" dirty="0">
              <a:solidFill>
                <a:srgbClr val="FF0000"/>
              </a:solidFill>
            </a:endParaRPr>
          </a:p>
        </p:txBody>
      </p:sp>
    </p:spTree>
    <p:extLst>
      <p:ext uri="{BB962C8B-B14F-4D97-AF65-F5344CB8AC3E}">
        <p14:creationId xmlns:p14="http://schemas.microsoft.com/office/powerpoint/2010/main" val="12486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barn(inVertical)">
                                      <p:cBhvr>
                                        <p:cTn id="21"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68128" y="0"/>
            <a:ext cx="6601423" cy="661207"/>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76200" y="609600"/>
            <a:ext cx="8928061" cy="6093976"/>
          </a:xfrm>
          <a:prstGeom prst="rect">
            <a:avLst/>
          </a:prstGeom>
        </p:spPr>
        <p:txBody>
          <a:bodyPr wrap="square">
            <a:spAutoFit/>
          </a:bodyPr>
          <a:lstStyle/>
          <a:p>
            <a:pPr algn="just">
              <a:spcBef>
                <a:spcPts val="600"/>
              </a:spcBef>
              <a:spcAft>
                <a:spcPts val="600"/>
              </a:spcAft>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đích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(straight bills of lading):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rPr>
              <a:t> tin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thoại</a:t>
            </a:r>
            <a:r>
              <a:rPr lang="en-US" sz="2400" dirty="0">
                <a:latin typeface="Times New Roman" panose="02020603050405020304" pitchFamily="18" charset="0"/>
                <a:ea typeface="Times New Roman" panose="02020603050405020304" pitchFamily="18" charset="0"/>
              </a:rPr>
              <a:t>, fax, email…)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lệnh</a:t>
            </a:r>
            <a:r>
              <a:rPr lang="en-US" sz="2400" b="1"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(order bills of lading):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phổ</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vô</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(bearer bills of lading): Cho </a:t>
            </a:r>
            <a:r>
              <a:rPr lang="en-US" sz="2400" dirty="0" err="1">
                <a:latin typeface="Times New Roman" panose="02020603050405020304" pitchFamily="18" charset="0"/>
                <a:ea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coi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ai</a:t>
            </a:r>
            <a:r>
              <a:rPr lang="en-US" sz="2400" dirty="0">
                <a:latin typeface="Times New Roman" panose="02020603050405020304" pitchFamily="18" charset="0"/>
                <a:ea typeface="Times New Roman" panose="02020603050405020304" pitchFamily="18" charset="0"/>
              </a:rPr>
              <a:t>. Theo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ai</a:t>
            </a:r>
            <a:r>
              <a:rPr lang="en-US" sz="2400" dirty="0">
                <a:latin typeface="Times New Roman" panose="02020603050405020304" pitchFamily="18" charset="0"/>
                <a:ea typeface="Times New Roman" panose="02020603050405020304" pitchFamily="18" charset="0"/>
              </a:rPr>
              <a:t> (blank indorsement</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59534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68128" y="0"/>
            <a:ext cx="6601423" cy="661207"/>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
        <p:nvSpPr>
          <p:cNvPr id="4" name="Rectangle 3"/>
          <p:cNvSpPr/>
          <p:nvPr/>
        </p:nvSpPr>
        <p:spPr>
          <a:xfrm>
            <a:off x="152400" y="914400"/>
            <a:ext cx="8839200" cy="5647700"/>
          </a:xfrm>
          <a:prstGeom prst="rect">
            <a:avLst/>
          </a:prstGeom>
        </p:spPr>
        <p:txBody>
          <a:bodyPr wrap="square">
            <a:spAutoFit/>
          </a:bodyPr>
          <a:lstStyle/>
          <a:p>
            <a:pPr algn="just">
              <a:spcBef>
                <a:spcPts val="600"/>
              </a:spcBef>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tình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trạng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hoàn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hảo</a:t>
            </a:r>
            <a:r>
              <a:rPr lang="en-US" sz="2400" dirty="0">
                <a:latin typeface="Times New Roman" panose="02020603050405020304" pitchFamily="18" charset="0"/>
                <a:ea typeface="Times New Roman" panose="02020603050405020304" pitchFamily="18" charset="0"/>
              </a:rPr>
              <a:t> (Clean B/L), </a:t>
            </a:r>
            <a:r>
              <a:rPr lang="en-US" sz="2400" dirty="0" err="1">
                <a:latin typeface="Times New Roman" panose="02020603050405020304" pitchFamily="18" charset="0"/>
                <a:ea typeface="Times New Roman" panose="02020603050405020304" pitchFamily="18" charset="0"/>
              </a:rPr>
              <a:t>còn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chú</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khuyết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không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hoàn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hảo</a:t>
            </a:r>
            <a:r>
              <a:rPr lang="en-US" sz="2400" dirty="0">
                <a:latin typeface="Times New Roman" panose="02020603050405020304" pitchFamily="18" charset="0"/>
                <a:ea typeface="Times New Roman" panose="02020603050405020304" pitchFamily="18" charset="0"/>
              </a:rPr>
              <a:t> (Unclean B/L), </a:t>
            </a:r>
            <a:r>
              <a:rPr lang="en-US" sz="2400" dirty="0" err="1">
                <a:latin typeface="Times New Roman" panose="02020603050405020304" pitchFamily="18" charset="0"/>
                <a:ea typeface="Times New Roman" panose="02020603050405020304" pitchFamily="18" charset="0"/>
              </a:rPr>
              <a:t>còn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bẩn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chú</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khuyết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dấu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ẩm</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lgn="just">
              <a:spcBef>
                <a:spcPts val="600"/>
              </a:spcBef>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tình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trạng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đã</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xếp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lên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(Shipped on board B/L):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(Received for shipment B/L):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xuống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xuống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đổi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bổ</a:t>
            </a:r>
            <a:r>
              <a:rPr lang="en-US" sz="2400" dirty="0">
                <a:latin typeface="Times New Roman" panose="02020603050405020304" pitchFamily="18" charset="0"/>
                <a:ea typeface="Times New Roman" panose="02020603050405020304" pitchFamily="18" charset="0"/>
              </a:rPr>
              <a:t> sung </a:t>
            </a:r>
            <a:r>
              <a:rPr lang="en-US" sz="2400" dirty="0" err="1">
                <a:latin typeface="Times New Roman" panose="02020603050405020304" pitchFamily="18" charset="0"/>
                <a:ea typeface="Times New Roman" panose="02020603050405020304" pitchFamily="18" charset="0"/>
              </a:rPr>
              <a:t>xác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xếp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lên</a:t>
            </a:r>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789295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barn(inVertical)">
                                      <p:cBhvr>
                                        <p:cTn id="28" dur="500"/>
                                        <p:tgtEl>
                                          <p:spTgt spid="4">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038600" y="2964512"/>
            <a:ext cx="5105400" cy="3664888"/>
          </a:xfrm>
          <a:prstGeom prst="rect">
            <a:avLst/>
          </a:prstGeom>
        </p:spPr>
      </p:pic>
      <p:sp>
        <p:nvSpPr>
          <p:cNvPr id="2" name="Rectangle 1"/>
          <p:cNvSpPr/>
          <p:nvPr/>
        </p:nvSpPr>
        <p:spPr>
          <a:xfrm>
            <a:off x="1068128" y="0"/>
            <a:ext cx="6601423" cy="661207"/>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
        <p:nvSpPr>
          <p:cNvPr id="3" name="Rectangle 2"/>
          <p:cNvSpPr/>
          <p:nvPr/>
        </p:nvSpPr>
        <p:spPr>
          <a:xfrm>
            <a:off x="30126" y="614503"/>
            <a:ext cx="8839200" cy="2308324"/>
          </a:xfrm>
          <a:prstGeom prst="rect">
            <a:avLst/>
          </a:prstGeom>
        </p:spPr>
        <p:txBody>
          <a:bodyPr wrap="square">
            <a:spAutoFit/>
          </a:bodyPr>
          <a:lstStyle/>
          <a:p>
            <a:pPr algn="just">
              <a:lnSpc>
                <a:spcPct val="150000"/>
              </a:lnSpc>
            </a:pPr>
            <a:r>
              <a:rPr lang="en-US" sz="2400" b="1" dirty="0" err="1">
                <a:latin typeface="Times New Roman" panose="02020603050405020304" pitchFamily="18" charset="0"/>
                <a:ea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cấp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endParaRPr lang="en-US" sz="2400"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(Master Bill of Lading - MBL): do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ty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p:txBody>
      </p:sp>
      <p:sp>
        <p:nvSpPr>
          <p:cNvPr id="5" name="Rectangle 4"/>
          <p:cNvSpPr/>
          <p:nvPr/>
        </p:nvSpPr>
        <p:spPr>
          <a:xfrm>
            <a:off x="40759" y="2887682"/>
            <a:ext cx="4032428" cy="3970318"/>
          </a:xfrm>
          <a:prstGeom prst="rect">
            <a:avLst/>
          </a:prstGeom>
        </p:spPr>
        <p:txBody>
          <a:bodyPr wrap="square">
            <a:spAutoFit/>
          </a:bodyPr>
          <a:lstStyle/>
          <a:p>
            <a:pPr marL="342900" lvl="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nhà</a:t>
            </a:r>
            <a:r>
              <a:rPr lang="en-US" sz="2400" dirty="0">
                <a:solidFill>
                  <a:prstClr val="black"/>
                </a:solidFill>
                <a:latin typeface="Times New Roman" panose="02020603050405020304" pitchFamily="18" charset="0"/>
                <a:ea typeface="Times New Roman" panose="02020603050405020304" pitchFamily="18" charset="0"/>
              </a:rPr>
              <a:t> (House Bill of Lading - HBL): do </a:t>
            </a:r>
            <a:r>
              <a:rPr lang="en-US" sz="2400" dirty="0" err="1">
                <a:solidFill>
                  <a:prstClr val="black"/>
                </a:solidFill>
                <a:latin typeface="Times New Roman" panose="02020603050405020304" pitchFamily="18" charset="0"/>
                <a:ea typeface="Times New Roman" panose="02020603050405020304" pitchFamily="18" charset="0"/>
              </a:rPr>
              <a:t>công</a:t>
            </a:r>
            <a:r>
              <a:rPr lang="en-US" sz="2400" dirty="0">
                <a:solidFill>
                  <a:prstClr val="black"/>
                </a:solidFill>
                <a:latin typeface="Times New Roman" panose="02020603050405020304" pitchFamily="18" charset="0"/>
                <a:ea typeface="Times New Roman" panose="02020603050405020304" pitchFamily="18" charset="0"/>
              </a:rPr>
              <a:t> ty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tải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phát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gửi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thường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chủ</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công</a:t>
            </a:r>
            <a:r>
              <a:rPr lang="en-US" sz="2400" dirty="0">
                <a:solidFill>
                  <a:prstClr val="black"/>
                </a:solidFill>
                <a:latin typeface="Times New Roman" panose="02020603050405020304" pitchFamily="18" charset="0"/>
                <a:ea typeface="Times New Roman" panose="02020603050405020304" pitchFamily="18" charset="0"/>
              </a:rPr>
              <a:t> ty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nhập</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khẩu</a:t>
            </a:r>
            <a:r>
              <a:rPr lang="en-US" sz="2400" dirty="0">
                <a:solidFill>
                  <a:prstClr val="black"/>
                </a:solidFill>
                <a:latin typeface="Times New Roman" panose="02020603050405020304" pitchFamily="18" charset="0"/>
                <a:ea typeface="Times New Roman" panose="02020603050405020304" pitchFamily="18" charset="0"/>
              </a:rPr>
              <a:t> </a:t>
            </a:r>
            <a:endParaRPr lang="en-US" sz="2400" dirty="0">
              <a:solidFill>
                <a:prstClr val="black"/>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24826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33400"/>
            <a:ext cx="8686800" cy="6186309"/>
          </a:xfrm>
          <a:prstGeom prst="rect">
            <a:avLst/>
          </a:prstGeom>
        </p:spPr>
        <p:txBody>
          <a:bodyPr wrap="square">
            <a:spAutoFit/>
          </a:bodyPr>
          <a:lstStyle/>
          <a:p>
            <a:pPr lvl="0" algn="just">
              <a:lnSpc>
                <a:spcPct val="150000"/>
              </a:lnSpc>
            </a:pPr>
            <a:r>
              <a:rPr lang="en-US" sz="2400" b="1" dirty="0" err="1">
                <a:solidFill>
                  <a:prstClr val="black"/>
                </a:solidFill>
                <a:latin typeface="Times New Roman" panose="02020603050405020304" pitchFamily="18" charset="0"/>
                <a:ea typeface="Times New Roman" panose="02020603050405020304" pitchFamily="18" charset="0"/>
              </a:rPr>
              <a:t>Phân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loại</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theo</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việc</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xuất</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trình</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endParaRPr lang="en-US" sz="2400" dirty="0">
              <a:solidFill>
                <a:prstClr val="black"/>
              </a:solidFill>
              <a:latin typeface="Times New Roman" panose="02020603050405020304" pitchFamily="18" charset="0"/>
              <a:ea typeface="Calibri" panose="020F0502020204030204" pitchFamily="34" charset="0"/>
            </a:endParaRPr>
          </a:p>
          <a:p>
            <a:pPr marL="342900" lvl="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(Original B/L):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phải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mới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được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lấy</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lệnh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(D/O).</a:t>
            </a:r>
            <a:endParaRPr lang="en-US" sz="2400" dirty="0">
              <a:solidFill>
                <a:prstClr val="black"/>
              </a:solidFill>
              <a:latin typeface="Times New Roman" panose="02020603050405020304" pitchFamily="18" charset="0"/>
              <a:ea typeface="Calibri" panose="020F0502020204030204" pitchFamily="34" charset="0"/>
            </a:endParaRPr>
          </a:p>
          <a:p>
            <a:pPr marL="342900" lvl="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giao</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hàng</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bằng</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điện</a:t>
            </a:r>
            <a:r>
              <a:rPr lang="en-US" sz="2400" dirty="0">
                <a:solidFill>
                  <a:prstClr val="black"/>
                </a:solidFill>
                <a:latin typeface="Times New Roman" panose="02020603050405020304" pitchFamily="18" charset="0"/>
                <a:ea typeface="Times New Roman" panose="02020603050405020304" pitchFamily="18" charset="0"/>
              </a:rPr>
              <a:t> (Telex Release B/L):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không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vì</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đã</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điện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giao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Calibri" panose="020F0502020204030204" pitchFamily="34" charset="0"/>
            </a:endParaRPr>
          </a:p>
          <a:p>
            <a:pPr marL="342900" lvl="0" indent="-342900" algn="just">
              <a:lnSpc>
                <a:spcPct val="150000"/>
              </a:lnSpc>
              <a:buSzPts val="1000"/>
              <a:buFont typeface="Symbol" panose="05050102010706020507" pitchFamily="18" charset="2"/>
              <a:buChar char=""/>
              <a:tabLst>
                <a:tab pos="457200" algn="l"/>
              </a:tabLst>
            </a:pPr>
            <a:r>
              <a:rPr lang="en-US" sz="2400" b="1" dirty="0" err="1">
                <a:solidFill>
                  <a:prstClr val="black"/>
                </a:solidFill>
                <a:latin typeface="Times New Roman" panose="02020603050405020304" pitchFamily="18" charset="0"/>
                <a:ea typeface="Times New Roman" panose="02020603050405020304" pitchFamily="18" charset="0"/>
              </a:rPr>
              <a:t>Vận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đơn</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đã</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được</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xuất</a:t>
            </a:r>
            <a:r>
              <a:rPr lang="en-US" sz="2400" b="1" dirty="0">
                <a:solidFill>
                  <a:prstClr val="black"/>
                </a:solidFill>
                <a:latin typeface="Times New Roman" panose="02020603050405020304" pitchFamily="18" charset="0"/>
                <a:ea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(Surrendered B/L): </a:t>
            </a:r>
            <a:r>
              <a:rPr lang="en-US" sz="2400" dirty="0" err="1">
                <a:solidFill>
                  <a:prstClr val="black"/>
                </a:solidFill>
                <a:latin typeface="Times New Roman" panose="02020603050405020304" pitchFamily="18" charset="0"/>
                <a:ea typeface="Times New Roman" panose="02020603050405020304" pitchFamily="18" charset="0"/>
              </a:rPr>
              <a:t>vận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đã</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được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xuất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trình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cho</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tàu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hoặc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đại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diện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tàu</a:t>
            </a:r>
            <a:r>
              <a:rPr lang="en-US" sz="2400" dirty="0">
                <a:solidFill>
                  <a:prstClr val="black"/>
                </a:solidFill>
                <a:latin typeface="Times New Roman" panose="02020603050405020304" pitchFamily="18" charset="0"/>
                <a:ea typeface="Times New Roman" panose="02020603050405020304" pitchFamily="18" charset="0"/>
              </a:rPr>
              <a:t> ở </a:t>
            </a:r>
            <a:r>
              <a:rPr lang="en-US" sz="2400" dirty="0" err="1">
                <a:solidFill>
                  <a:prstClr val="black"/>
                </a:solidFill>
                <a:latin typeface="Times New Roman" panose="02020603050405020304" pitchFamily="18" charset="0"/>
                <a:ea typeface="Times New Roman" panose="02020603050405020304" pitchFamily="18" charset="0"/>
              </a:rPr>
              <a:t>đâu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đó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thường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tại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xếp</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sau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phát</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Tương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tự</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như</a:t>
            </a:r>
            <a:r>
              <a:rPr lang="en-US" sz="2400" dirty="0">
                <a:solidFill>
                  <a:prstClr val="black"/>
                </a:solidFill>
                <a:latin typeface="Times New Roman" panose="02020603050405020304" pitchFamily="18" charset="0"/>
                <a:ea typeface="Times New Roman" panose="02020603050405020304" pitchFamily="18" charset="0"/>
              </a:rPr>
              <a:t> Telex Release B/L </a:t>
            </a:r>
            <a:r>
              <a:rPr lang="en-US" sz="2400" dirty="0" err="1">
                <a:solidFill>
                  <a:prstClr val="black"/>
                </a:solidFill>
                <a:latin typeface="Times New Roman" panose="02020603050405020304" pitchFamily="18" charset="0"/>
                <a:ea typeface="Times New Roman" panose="02020603050405020304" pitchFamily="18" charset="0"/>
              </a:rPr>
              <a:t>phía</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trên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người</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nhận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hàng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chỉ</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làm</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thủ</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tục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thanh</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toán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các</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phí</a:t>
            </a:r>
            <a:r>
              <a:rPr lang="en-US" sz="2400" dirty="0">
                <a:solidFill>
                  <a:prstClr val="black"/>
                </a:solidFill>
                <a:latin typeface="Times New Roman" panose="02020603050405020304" pitchFamily="18" charset="0"/>
                <a:ea typeface="Times New Roman" panose="02020603050405020304" pitchFamily="18" charset="0"/>
              </a:rPr>
              <a:t> Local charges </a:t>
            </a:r>
            <a:r>
              <a:rPr lang="en-US" sz="2400" dirty="0" err="1">
                <a:solidFill>
                  <a:prstClr val="black"/>
                </a:solidFill>
                <a:latin typeface="Times New Roman" panose="02020603050405020304" pitchFamily="18" charset="0"/>
                <a:ea typeface="Times New Roman" panose="02020603050405020304" pitchFamily="18" charset="0"/>
              </a:rPr>
              <a:t>đầu</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cảng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dỡ</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có</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thể</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lấy</a:t>
            </a:r>
            <a:r>
              <a:rPr lang="en-US" sz="2400" dirty="0">
                <a:solidFill>
                  <a:prstClr val="black"/>
                </a:solidFill>
                <a:latin typeface="Times New Roman" panose="02020603050405020304" pitchFamily="18" charset="0"/>
                <a:ea typeface="Times New Roman" panose="02020603050405020304" pitchFamily="18" charset="0"/>
              </a:rPr>
              <a:t> D/O, </a:t>
            </a:r>
            <a:r>
              <a:rPr lang="en-US" sz="2400" dirty="0" err="1">
                <a:solidFill>
                  <a:prstClr val="black"/>
                </a:solidFill>
                <a:latin typeface="Times New Roman" panose="02020603050405020304" pitchFamily="18" charset="0"/>
                <a:ea typeface="Times New Roman" panose="02020603050405020304" pitchFamily="18" charset="0"/>
              </a:rPr>
              <a:t>mà</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không</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cần</a:t>
            </a:r>
            <a:r>
              <a:rPr lang="en-US" sz="2400" dirty="0">
                <a:solidFill>
                  <a:prstClr val="black"/>
                </a:solidFill>
                <a:latin typeface="Times New Roman" panose="02020603050405020304" pitchFamily="18" charset="0"/>
                <a:ea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rPr>
              <a:t>nộp</a:t>
            </a:r>
            <a:r>
              <a:rPr lang="en-US" sz="2400" dirty="0">
                <a:solidFill>
                  <a:prstClr val="black"/>
                </a:solidFill>
                <a:latin typeface="Times New Roman" panose="02020603050405020304" pitchFamily="18" charset="0"/>
                <a:ea typeface="Times New Roman" panose="02020603050405020304" pitchFamily="18" charset="0"/>
              </a:rPr>
              <a:t> Bill </a:t>
            </a:r>
            <a:r>
              <a:rPr lang="en-US" sz="2400" dirty="0" err="1">
                <a:solidFill>
                  <a:prstClr val="black"/>
                </a:solidFill>
                <a:latin typeface="Times New Roman" panose="02020603050405020304" pitchFamily="18" charset="0"/>
                <a:ea typeface="Times New Roman" panose="02020603050405020304" pitchFamily="18" charset="0"/>
              </a:rPr>
              <a:t>gốc</a:t>
            </a:r>
            <a:r>
              <a:rPr lang="en-US" sz="2400" dirty="0">
                <a:solidFill>
                  <a:prstClr val="black"/>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Calibri" panose="020F0502020204030204" pitchFamily="34" charset="0"/>
            </a:endParaRPr>
          </a:p>
        </p:txBody>
      </p:sp>
      <p:sp>
        <p:nvSpPr>
          <p:cNvPr id="4" name="Rectangle 3"/>
          <p:cNvSpPr/>
          <p:nvPr/>
        </p:nvSpPr>
        <p:spPr>
          <a:xfrm>
            <a:off x="1068128" y="0"/>
            <a:ext cx="6601423" cy="661207"/>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2608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539" y="762000"/>
            <a:ext cx="8610600" cy="5355312"/>
          </a:xfrm>
          <a:prstGeom prst="rect">
            <a:avLst/>
          </a:prstGeom>
        </p:spPr>
        <p:txBody>
          <a:bodyPr wrap="square">
            <a:spAutoFit/>
          </a:bodyPr>
          <a:lstStyle/>
          <a:p>
            <a:pPr indent="457200" algn="just">
              <a:spcBef>
                <a:spcPts val="600"/>
              </a:spcBef>
              <a:spcAft>
                <a:spcPts val="600"/>
              </a:spcAft>
            </a:pPr>
            <a:r>
              <a:rPr lang="en-US" sz="2400" b="1" dirty="0" err="1">
                <a:latin typeface="Times New Roman" panose="02020603050405020304" pitchFamily="18" charset="0"/>
                <a:ea typeface="Times New Roman" panose="02020603050405020304" pitchFamily="18" charset="0"/>
              </a:rPr>
              <a:t>Một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số</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loại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khác</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Seaway bill: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năng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hữu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B/L.</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Switch Bill of Lading: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bán</a:t>
            </a:r>
            <a:r>
              <a:rPr lang="en-US" sz="2400" dirty="0">
                <a:latin typeface="Times New Roman" panose="02020603050405020304" pitchFamily="18" charset="0"/>
                <a:ea typeface="Times New Roman" panose="02020603050405020304" pitchFamily="18" charset="0"/>
              </a:rPr>
              <a:t> sang </a:t>
            </a:r>
            <a:r>
              <a:rPr lang="en-US" sz="2400" dirty="0" err="1">
                <a:latin typeface="Times New Roman" panose="02020603050405020304" pitchFamily="18" charset="0"/>
                <a:ea typeface="Times New Roman" panose="02020603050405020304" pitchFamily="18" charset="0"/>
              </a:rPr>
              <a:t>tay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giữa</a:t>
            </a:r>
            <a:r>
              <a:rPr lang="en-US" sz="2400" dirty="0">
                <a:latin typeface="Times New Roman" panose="02020603050405020304" pitchFamily="18" charset="0"/>
                <a:ea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cuối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biếtnhau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rPr>
              <a:t> qua 1 </a:t>
            </a:r>
            <a:r>
              <a:rPr lang="en-US" sz="2400" dirty="0" err="1">
                <a:latin typeface="Times New Roman" panose="02020603050405020304" pitchFamily="18" charset="0"/>
                <a:ea typeface="Times New Roman" panose="02020603050405020304" pitchFamily="18" charset="0"/>
              </a:rPr>
              <a:t>bên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giữa</a:t>
            </a:r>
            <a:r>
              <a:rPr lang="en-US" sz="2400" dirty="0">
                <a:latin typeface="Times New Roman" panose="02020603050405020304" pitchFamily="18" charset="0"/>
                <a:ea typeface="Times New Roman" panose="02020603050405020304" pitchFamily="18" charset="0"/>
              </a:rPr>
              <a:t>. &gt;&gt; Chi </a:t>
            </a:r>
            <a:r>
              <a:rPr lang="en-US" sz="2400" dirty="0" err="1">
                <a:latin typeface="Times New Roman" panose="02020603050405020304" pitchFamily="18" charset="0"/>
                <a:ea typeface="Times New Roman" panose="02020603050405020304" pitchFamily="18" charset="0"/>
              </a:rPr>
              <a:t>tiết</a:t>
            </a:r>
            <a:r>
              <a:rPr lang="en-US" sz="2400" dirty="0">
                <a:latin typeface="Times New Roman" panose="02020603050405020304" pitchFamily="18" charset="0"/>
                <a:ea typeface="Times New Roman" panose="02020603050405020304" pitchFamily="18" charset="0"/>
              </a:rPr>
              <a:t> Switch Bill of Lading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gì</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SzPts val="1000"/>
              <a:buFont typeface="Symbol" panose="05050102010706020507" pitchFamily="18" charset="2"/>
              <a:buChar char=""/>
              <a:tabLst>
                <a:tab pos="457200" algn="l"/>
              </a:tabLst>
            </a:pPr>
            <a:r>
              <a:rPr lang="en-US" sz="2400" b="1" dirty="0">
                <a:latin typeface="Times New Roman" panose="02020603050405020304" pitchFamily="18" charset="0"/>
                <a:ea typeface="Times New Roman" panose="02020603050405020304" pitchFamily="18" charset="0"/>
              </a:rPr>
              <a:t>Combined Bill of Lading</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khởi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đích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hai</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rPr>
              <a:t>chặng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chẳng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biển</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xe</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tự</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rPr>
              <a:t> (Multimodal B/L hay Intermodal B/L).</a:t>
            </a:r>
            <a:endParaRPr lang="en-US" sz="2400" dirty="0">
              <a:effectLst/>
              <a:latin typeface="Times New Roman" panose="02020603050405020304" pitchFamily="18" charset="0"/>
              <a:ea typeface="Calibri" panose="020F0502020204030204" pitchFamily="34" charset="0"/>
            </a:endParaRPr>
          </a:p>
        </p:txBody>
      </p:sp>
      <p:sp>
        <p:nvSpPr>
          <p:cNvPr id="3" name="Rectangle 2"/>
          <p:cNvSpPr/>
          <p:nvPr/>
        </p:nvSpPr>
        <p:spPr>
          <a:xfrm>
            <a:off x="1068128" y="0"/>
            <a:ext cx="6601423" cy="661207"/>
          </a:xfrm>
          <a:prstGeom prst="rect">
            <a:avLst/>
          </a:prstGeom>
        </p:spPr>
        <p:txBody>
          <a:bodyPr wrap="none">
            <a:spAutoFit/>
          </a:bodyPr>
          <a:lstStyle/>
          <a:p>
            <a:pPr marL="457200" indent="-457200" algn="just">
              <a:lnSpc>
                <a:spcPct val="150000"/>
              </a:lnSpc>
              <a:buFont typeface="Wingdings" panose="05000000000000000000" pitchFamily="2" charset="2"/>
              <a:buChar char="v"/>
            </a:pPr>
            <a:r>
              <a:rPr lang="en-US" sz="2800" b="1" cap="all" dirty="0" err="1">
                <a:solidFill>
                  <a:srgbClr val="FF0000"/>
                </a:solidFill>
                <a:latin typeface="Times New Roman" panose="02020603050405020304" pitchFamily="18" charset="0"/>
                <a:ea typeface="Times New Roman" panose="02020603050405020304" pitchFamily="18" charset="0"/>
              </a:rPr>
              <a:t>Các</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loại</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vận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đơn</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đường</a:t>
            </a:r>
            <a:r>
              <a:rPr lang="en-US" sz="2800" b="1" cap="all" dirty="0">
                <a:solidFill>
                  <a:srgbClr val="FF0000"/>
                </a:solidFill>
                <a:latin typeface="Times New Roman" panose="02020603050405020304" pitchFamily="18" charset="0"/>
                <a:ea typeface="Times New Roman" panose="02020603050405020304" pitchFamily="18" charset="0"/>
              </a:rPr>
              <a:t> </a:t>
            </a:r>
            <a:r>
              <a:rPr lang="en-US" sz="2800" b="1" cap="all" dirty="0" err="1">
                <a:solidFill>
                  <a:srgbClr val="FF0000"/>
                </a:solidFill>
                <a:latin typeface="Times New Roman" panose="02020603050405020304" pitchFamily="18" charset="0"/>
                <a:ea typeface="Times New Roman" panose="02020603050405020304" pitchFamily="18" charset="0"/>
              </a:rPr>
              <a:t>biển</a:t>
            </a:r>
            <a:endParaRPr lang="en-US" sz="2800" cap="all"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51624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barn(inVertical)">
                                      <p:cBhvr>
                                        <p:cTn id="14" dur="500"/>
                                        <p:tgtEl>
                                          <p:spTgt spid="2">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000"/>
                                        <p:tgtEl>
                                          <p:spTgt spid="2">
                                            <p:txEl>
                                              <p:pRg st="3" end="3"/>
                                            </p:txEl>
                                          </p:spTgt>
                                        </p:tgtEl>
                                      </p:cBhvr>
                                    </p:animEffect>
                                    <p:anim calcmode="lin" valueType="num">
                                      <p:cBhvr>
                                        <p:cTn id="20"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1"/>
          <p:cNvSpPr txBox="1">
            <a:spLocks noChangeArrowheads="1"/>
          </p:cNvSpPr>
          <p:nvPr/>
        </p:nvSpPr>
        <p:spPr bwMode="auto">
          <a:xfrm>
            <a:off x="2590800" y="228600"/>
            <a:ext cx="5410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b="1" dirty="0">
                <a:latin typeface="Times New Roman" panose="02020603050405020304" pitchFamily="18" charset="0"/>
              </a:rPr>
              <a:t>TRẢ LỜI CÂU HỎI</a:t>
            </a:r>
          </a:p>
        </p:txBody>
      </p:sp>
      <p:graphicFrame>
        <p:nvGraphicFramePr>
          <p:cNvPr id="3" name="Table 2"/>
          <p:cNvGraphicFramePr>
            <a:graphicFrameLocks noGrp="1"/>
          </p:cNvGraphicFramePr>
          <p:nvPr/>
        </p:nvGraphicFramePr>
        <p:xfrm>
          <a:off x="-1" y="812800"/>
          <a:ext cx="9144001" cy="6035676"/>
        </p:xfrm>
        <a:graphic>
          <a:graphicData uri="http://schemas.openxmlformats.org/drawingml/2006/table">
            <a:tbl>
              <a:tblPr firstRow="1" bandRow="1">
                <a:tableStyleId>{5C22544A-7EE6-4342-B048-85BDC9FD1C3A}</a:tableStyleId>
              </a:tblPr>
              <a:tblGrid>
                <a:gridCol w="901443">
                  <a:extLst>
                    <a:ext uri="{9D8B030D-6E8A-4147-A177-3AD203B41FA5}">
                      <a16:colId xmlns:a16="http://schemas.microsoft.com/office/drawing/2014/main" val="3442179018"/>
                    </a:ext>
                  </a:extLst>
                </a:gridCol>
                <a:gridCol w="2361743">
                  <a:extLst>
                    <a:ext uri="{9D8B030D-6E8A-4147-A177-3AD203B41FA5}">
                      <a16:colId xmlns:a16="http://schemas.microsoft.com/office/drawing/2014/main" val="2397195528"/>
                    </a:ext>
                  </a:extLst>
                </a:gridCol>
                <a:gridCol w="2358126">
                  <a:extLst>
                    <a:ext uri="{9D8B030D-6E8A-4147-A177-3AD203B41FA5}">
                      <a16:colId xmlns:a16="http://schemas.microsoft.com/office/drawing/2014/main" val="3850285012"/>
                    </a:ext>
                  </a:extLst>
                </a:gridCol>
                <a:gridCol w="3522689">
                  <a:extLst>
                    <a:ext uri="{9D8B030D-6E8A-4147-A177-3AD203B41FA5}">
                      <a16:colId xmlns:a16="http://schemas.microsoft.com/office/drawing/2014/main" val="1159287042"/>
                    </a:ext>
                  </a:extLst>
                </a:gridCol>
              </a:tblGrid>
              <a:tr h="823047">
                <a:tc>
                  <a:txBody>
                    <a:bodyPr/>
                    <a:lstStyle/>
                    <a:p>
                      <a:r>
                        <a:rPr lang="en-US" sz="2400" dirty="0" err="1" smtClean="0">
                          <a:latin typeface="Times New Roman" panose="02020603050405020304" pitchFamily="18" charset="0"/>
                          <a:cs typeface="Times New Roman" panose="02020603050405020304" pitchFamily="18" charset="0"/>
                        </a:rPr>
                        <a:t>Stt</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Rủi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ro</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Người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chịu</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trách</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nhiệm</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Khắc</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phục</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xử</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lý</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67180301"/>
                  </a:ext>
                </a:extLst>
              </a:tr>
              <a:tr h="823047">
                <a:tc>
                  <a:txBody>
                    <a:bodyPr/>
                    <a:lstStyle/>
                    <a:p>
                      <a:pPr marL="0" indent="0">
                        <a:buFont typeface="+mj-lt"/>
                        <a:buNone/>
                      </a:pPr>
                      <a:r>
                        <a:rPr lang="en-US" sz="2400" dirty="0" smtClean="0">
                          <a:latin typeface="Times New Roman" panose="02020603050405020304" pitchFamily="18" charset="0"/>
                          <a:cs typeface="Times New Roman" panose="02020603050405020304" pitchFamily="18" charset="0"/>
                        </a:rPr>
                        <a:t>1</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vi-VN" sz="2400" dirty="0" smtClean="0">
                          <a:latin typeface="Times New Roman" panose="02020603050405020304" pitchFamily="18" charset="0"/>
                          <a:cs typeface="Times New Roman" panose="02020603050405020304" pitchFamily="18" charset="0"/>
                        </a:rPr>
                        <a:t>Ký B/L trước ngày giao</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Hãng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tàu</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240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41693494"/>
                  </a:ext>
                </a:extLst>
              </a:tr>
              <a:tr h="1554643">
                <a:tc>
                  <a:txBody>
                    <a:bodyPr/>
                    <a:lstStyle/>
                    <a:p>
                      <a:pPr marL="0" indent="0">
                        <a:buFont typeface="+mj-lt"/>
                        <a:buNone/>
                      </a:pPr>
                      <a:r>
                        <a:rPr lang="en-US" sz="2400" dirty="0" smtClean="0">
                          <a:latin typeface="Times New Roman" panose="02020603050405020304" pitchFamily="18" charset="0"/>
                          <a:cs typeface="Times New Roman" panose="02020603050405020304" pitchFamily="18" charset="0"/>
                        </a:rPr>
                        <a:t>2</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B/L </a:t>
                      </a:r>
                      <a:r>
                        <a:rPr lang="en-US" sz="2400" dirty="0" err="1" smtClean="0">
                          <a:latin typeface="Times New Roman" panose="02020603050405020304" pitchFamily="18" charset="0"/>
                          <a:cs typeface="Times New Roman" panose="02020603050405020304" pitchFamily="18" charset="0"/>
                        </a:rPr>
                        <a:t>khác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Manifest</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Hãng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tàu</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240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9410254"/>
                  </a:ext>
                </a:extLst>
              </a:tr>
              <a:tr h="823047">
                <a:tc>
                  <a:txBody>
                    <a:bodyPr/>
                    <a:lstStyle/>
                    <a:p>
                      <a:pPr marL="0" indent="0">
                        <a:buFont typeface="+mj-lt"/>
                        <a:buNone/>
                      </a:pPr>
                      <a:r>
                        <a:rPr lang="en-US" sz="2400" dirty="0" smtClean="0">
                          <a:latin typeface="Times New Roman" panose="02020603050405020304" pitchFamily="18" charset="0"/>
                          <a:cs typeface="Times New Roman" panose="02020603050405020304" pitchFamily="18" charset="0"/>
                        </a:rPr>
                        <a:t>3</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smtClean="0">
                          <a:latin typeface="Times New Roman" panose="02020603050405020304" pitchFamily="18" charset="0"/>
                          <a:cs typeface="Times New Roman" panose="02020603050405020304" pitchFamily="18" charset="0"/>
                        </a:rPr>
                        <a:t>B/L </a:t>
                      </a:r>
                      <a:r>
                        <a:rPr lang="en-US" sz="2400" dirty="0" err="1" smtClean="0">
                          <a:latin typeface="Times New Roman" panose="02020603050405020304" pitchFamily="18" charset="0"/>
                          <a:cs typeface="Times New Roman" panose="02020603050405020304" pitchFamily="18" charset="0"/>
                        </a:rPr>
                        <a:t>ghi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saiHãng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tàu</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Hãng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tàu</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240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1443740"/>
                  </a:ext>
                </a:extLst>
              </a:tr>
              <a:tr h="1188845">
                <a:tc>
                  <a:txBody>
                    <a:bodyPr/>
                    <a:lstStyle/>
                    <a:p>
                      <a:pPr marL="0" indent="0">
                        <a:buFont typeface="+mj-lt"/>
                        <a:buNone/>
                      </a:pPr>
                      <a:r>
                        <a:rPr lang="en-US" sz="2400" dirty="0" smtClean="0">
                          <a:latin typeface="Times New Roman" panose="02020603050405020304" pitchFamily="18" charset="0"/>
                          <a:cs typeface="Times New Roman" panose="02020603050405020304" pitchFamily="18" charset="0"/>
                        </a:rPr>
                        <a:t>4</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smtClean="0">
                          <a:latin typeface="Times New Roman" panose="02020603050405020304" pitchFamily="18" charset="0"/>
                          <a:cs typeface="Times New Roman" panose="02020603050405020304" pitchFamily="18" charset="0"/>
                        </a:rPr>
                        <a:t>B/L </a:t>
                      </a:r>
                      <a:r>
                        <a:rPr lang="en-US" sz="2400" dirty="0" err="1" smtClean="0">
                          <a:latin typeface="Times New Roman" panose="02020603050405020304" pitchFamily="18" charset="0"/>
                          <a:cs typeface="Times New Roman" panose="02020603050405020304" pitchFamily="18" charset="0"/>
                        </a:rPr>
                        <a:t>đến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chậm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tàu</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err="1" smtClean="0">
                          <a:latin typeface="Times New Roman" panose="02020603050405020304" pitchFamily="18" charset="0"/>
                          <a:cs typeface="Times New Roman" panose="02020603050405020304" pitchFamily="18" charset="0"/>
                        </a:rPr>
                        <a:t>Hãng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tàu</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240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84864907"/>
                  </a:ext>
                </a:extLst>
              </a:tr>
              <a:tr h="823047">
                <a:tc>
                  <a:txBody>
                    <a:bodyPr/>
                    <a:lstStyle/>
                    <a:p>
                      <a:pPr marL="0" indent="0">
                        <a:buFont typeface="+mj-lt"/>
                        <a:buNone/>
                      </a:pPr>
                      <a:r>
                        <a:rPr lang="en-US" sz="2400" dirty="0" smtClean="0">
                          <a:latin typeface="Times New Roman" panose="02020603050405020304" pitchFamily="18" charset="0"/>
                          <a:cs typeface="Times New Roman" panose="02020603050405020304" pitchFamily="18" charset="0"/>
                        </a:rPr>
                        <a:t>5</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smtClean="0">
                          <a:latin typeface="Times New Roman" panose="02020603050405020304" pitchFamily="18" charset="0"/>
                          <a:cs typeface="Times New Roman" panose="02020603050405020304" pitchFamily="18" charset="0"/>
                        </a:rPr>
                        <a:t>B/L </a:t>
                      </a:r>
                      <a:r>
                        <a:rPr lang="en-US" sz="2400" dirty="0" err="1" smtClean="0">
                          <a:latin typeface="Times New Roman" panose="02020603050405020304" pitchFamily="18" charset="0"/>
                          <a:cs typeface="Times New Roman" panose="02020603050405020304" pitchFamily="18" charset="0"/>
                        </a:rPr>
                        <a:t>bị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mất</a:t>
                      </a:r>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2400" dirty="0">
                        <a:latin typeface="Times New Roman" panose="02020603050405020304" pitchFamily="18" charset="0"/>
                        <a:cs typeface="Times New Roman" panose="02020603050405020304" pitchFamily="18" charset="0"/>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45736651"/>
                  </a:ext>
                </a:extLst>
              </a:tr>
            </a:tbl>
          </a:graphicData>
        </a:graphic>
      </p:graphicFrame>
    </p:spTree>
    <p:extLst>
      <p:ext uri="{BB962C8B-B14F-4D97-AF65-F5344CB8AC3E}">
        <p14:creationId xmlns:p14="http://schemas.microsoft.com/office/powerpoint/2010/main" val="13220389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1"/>
          <p:cNvSpPr txBox="1">
            <a:spLocks noChangeArrowheads="1"/>
          </p:cNvSpPr>
          <p:nvPr/>
        </p:nvSpPr>
        <p:spPr bwMode="auto">
          <a:xfrm>
            <a:off x="2590800" y="228600"/>
            <a:ext cx="5410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b="1">
                <a:latin typeface="Times New Roman" panose="02020603050405020304" pitchFamily="18" charset="0"/>
              </a:rPr>
              <a:t>TRẢ LỜI CÂU HỎI</a:t>
            </a:r>
          </a:p>
        </p:txBody>
      </p:sp>
      <p:sp>
        <p:nvSpPr>
          <p:cNvPr id="51203" name="Rectangle 2"/>
          <p:cNvSpPr>
            <a:spLocks noChangeArrowheads="1"/>
          </p:cNvSpPr>
          <p:nvPr/>
        </p:nvSpPr>
        <p:spPr bwMode="auto">
          <a:xfrm>
            <a:off x="304800" y="685800"/>
            <a:ext cx="8686800" cy="591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ClrTx/>
              <a:buFont typeface="Arial" panose="020B0604020202020204" pitchFamily="34" charset="0"/>
              <a:buAutoNum type="alphaLcPeriod"/>
            </a:pPr>
            <a:r>
              <a:rPr lang="en-US" altLang="en-US" sz="2800" dirty="0" err="1">
                <a:latin typeface="Times New Roman" panose="02020603050405020304" pitchFamily="18" charset="0"/>
                <a:cs typeface="Times New Roman" panose="02020603050405020304" pitchFamily="18" charset="0"/>
              </a:rPr>
              <a:t>Hãy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thông</a:t>
            </a:r>
            <a:r>
              <a:rPr lang="en-US" altLang="en-US" sz="2800" dirty="0">
                <a:latin typeface="Times New Roman" panose="02020603050405020304" pitchFamily="18" charset="0"/>
                <a:cs typeface="Times New Roman" panose="02020603050405020304" pitchFamily="18" charset="0"/>
              </a:rPr>
              <a:t> tin </a:t>
            </a:r>
            <a:r>
              <a:rPr lang="en-US" altLang="en-US" sz="2800" dirty="0" err="1">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bản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một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cần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phải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p>
          <a:p>
            <a:pPr>
              <a:lnSpc>
                <a:spcPct val="150000"/>
              </a:lnSpc>
              <a:spcBef>
                <a:spcPct val="0"/>
              </a:spcBef>
              <a:buClrTx/>
              <a:buFont typeface="Arial" panose="020B0604020202020204" pitchFamily="34" charset="0"/>
              <a:buAutoNum type="alphaLcPeriod"/>
            </a:pPr>
            <a:r>
              <a:rPr lang="en-US" altLang="en-US" sz="2800" dirty="0">
                <a:latin typeface="Times New Roman" panose="02020603050405020304" pitchFamily="18" charset="0"/>
                <a:cs typeface="Times New Roman" panose="02020603050405020304" pitchFamily="18" charset="0"/>
              </a:rPr>
              <a:t>Ai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thể</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ký</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kể</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ra</a:t>
            </a:r>
            <a:r>
              <a:rPr lang="en-US" altLang="en-US" sz="2800" dirty="0">
                <a:latin typeface="Times New Roman" panose="02020603050405020304" pitchFamily="18" charset="0"/>
                <a:cs typeface="Times New Roman" panose="02020603050405020304" pitchFamily="18" charset="0"/>
              </a:rPr>
              <a:t> ?</a:t>
            </a:r>
          </a:p>
          <a:p>
            <a:pPr>
              <a:lnSpc>
                <a:spcPct val="150000"/>
              </a:lnSpc>
              <a:spcBef>
                <a:spcPct val="0"/>
              </a:spcBef>
              <a:buClrTx/>
              <a:buFont typeface="Arial" panose="020B0604020202020204" pitchFamily="34" charset="0"/>
              <a:buAutoNum type="alphaLcPeriod"/>
            </a:pP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ghi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chuyển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phương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thức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toán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cước</a:t>
            </a:r>
            <a:r>
              <a:rPr lang="en-US" altLang="en-US" sz="2800" dirty="0">
                <a:latin typeface="Times New Roman" panose="02020603050405020304" pitchFamily="18" charset="0"/>
                <a:cs typeface="Times New Roman" panose="02020603050405020304" pitchFamily="18" charset="0"/>
              </a:rPr>
              <a:t> hay </a:t>
            </a:r>
            <a:r>
              <a:rPr lang="en-US" altLang="en-US" sz="2800" dirty="0" err="1">
                <a:latin typeface="Times New Roman" panose="02020603050405020304" pitchFamily="18" charset="0"/>
                <a:cs typeface="Times New Roman" panose="02020603050405020304" pitchFamily="18" charset="0"/>
              </a:rPr>
              <a:t>không</a:t>
            </a:r>
            <a:r>
              <a:rPr lang="en-US" altLang="en-US" sz="2800" dirty="0">
                <a:latin typeface="Times New Roman" panose="02020603050405020304" pitchFamily="18" charset="0"/>
                <a:cs typeface="Times New Roman" panose="02020603050405020304" pitchFamily="18" charset="0"/>
              </a:rPr>
              <a:t> ?</a:t>
            </a:r>
          </a:p>
          <a:p>
            <a:pPr>
              <a:lnSpc>
                <a:spcPct val="150000"/>
              </a:lnSpc>
              <a:spcBef>
                <a:spcPct val="0"/>
              </a:spcBef>
              <a:buClrTx/>
              <a:buFont typeface="Arial" panose="020B0604020202020204" pitchFamily="34" charset="0"/>
              <a:buAutoNum type="alphaLcPeriod"/>
            </a:pPr>
            <a:r>
              <a:rPr lang="en-US" altLang="en-US" sz="2800" dirty="0" err="1">
                <a:latin typeface="Times New Roman" panose="02020603050405020304" pitchFamily="18" charset="0"/>
                <a:cs typeface="Times New Roman" panose="02020603050405020304" pitchFamily="18" charset="0"/>
              </a:rPr>
              <a:t>Hãy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biết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sao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áp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toán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quốc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tế</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bằng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phương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thức</a:t>
            </a:r>
            <a:r>
              <a:rPr lang="en-US" altLang="en-US" sz="2800" dirty="0">
                <a:latin typeface="Times New Roman" panose="02020603050405020304" pitchFamily="18" charset="0"/>
                <a:cs typeface="Times New Roman" panose="02020603050405020304" pitchFamily="18" charset="0"/>
              </a:rPr>
              <a:t> L/C </a:t>
            </a:r>
            <a:r>
              <a:rPr lang="en-US" altLang="en-US" sz="2800" dirty="0" err="1">
                <a:latin typeface="Times New Roman" panose="02020603050405020304" pitchFamily="18" charset="0"/>
                <a:cs typeface="Times New Roman" panose="02020603050405020304" pitchFamily="18" charset="0"/>
              </a:rPr>
              <a:t>thì</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phải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để</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thông</a:t>
            </a:r>
            <a:r>
              <a:rPr lang="en-US" altLang="en-US" sz="2800" dirty="0">
                <a:latin typeface="Times New Roman" panose="02020603050405020304" pitchFamily="18" charset="0"/>
                <a:cs typeface="Times New Roman" panose="02020603050405020304" pitchFamily="18" charset="0"/>
              </a:rPr>
              <a:t> tin </a:t>
            </a:r>
            <a:r>
              <a:rPr lang="en-US" altLang="en-US" sz="2800" dirty="0" err="1">
                <a:latin typeface="Times New Roman" panose="02020603050405020304" pitchFamily="18" charset="0"/>
                <a:cs typeface="Times New Roman" panose="02020603050405020304" pitchFamily="18" charset="0"/>
              </a:rPr>
              <a:t>người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hàng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theo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lệnh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hàng</a:t>
            </a:r>
            <a:r>
              <a:rPr lang="en-US" altLang="en-US" sz="2800" dirty="0">
                <a:latin typeface="Times New Roman" panose="02020603050405020304" pitchFamily="18" charset="0"/>
                <a:cs typeface="Times New Roman" panose="02020603050405020304" pitchFamily="18" charset="0"/>
              </a:rPr>
              <a:t> (“ to order of …bank”)</a:t>
            </a:r>
          </a:p>
        </p:txBody>
      </p:sp>
    </p:spTree>
    <p:extLst>
      <p:ext uri="{BB962C8B-B14F-4D97-AF65-F5344CB8AC3E}">
        <p14:creationId xmlns:p14="http://schemas.microsoft.com/office/powerpoint/2010/main" val="38437793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0" y="-161124"/>
            <a:ext cx="8153400" cy="661207"/>
          </a:xfrm>
          <a:prstGeom prst="rect">
            <a:avLst/>
          </a:prstGeom>
        </p:spPr>
        <p:txBody>
          <a:bodyPr wrap="square">
            <a:spAutoFit/>
          </a:bodyPr>
          <a:lstStyle/>
          <a:p>
            <a:pPr lvl="0">
              <a:lnSpc>
                <a:spcPct val="150000"/>
              </a:lnSpc>
              <a:spcBef>
                <a:spcPts val="600"/>
              </a:spcBef>
              <a:spcAft>
                <a:spcPts val="600"/>
              </a:spcAft>
            </a:pPr>
            <a:r>
              <a:rPr lang="vi-VN" sz="28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
        <p:nvSpPr>
          <p:cNvPr id="4" name="Rectangle 3"/>
          <p:cNvSpPr/>
          <p:nvPr/>
        </p:nvSpPr>
        <p:spPr>
          <a:xfrm>
            <a:off x="228600" y="387485"/>
            <a:ext cx="8839200" cy="1938992"/>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en-US" sz="2200" b="1" i="1" u="sng" dirty="0" err="1">
                <a:solidFill>
                  <a:srgbClr val="000000"/>
                </a:solidFill>
                <a:latin typeface="Times New Roman" panose="02020603050405020304" pitchFamily="18" charset="0"/>
                <a:ea typeface="Times New Roman" panose="02020603050405020304" pitchFamily="18" charset="0"/>
              </a:rPr>
              <a:t>Khái</a:t>
            </a:r>
            <a:r>
              <a:rPr lang="en-US" sz="2200" b="1" i="1" u="sng" dirty="0">
                <a:solidFill>
                  <a:srgbClr val="000000"/>
                </a:solidFill>
                <a:latin typeface="Times New Roman" panose="02020603050405020304" pitchFamily="18" charset="0"/>
                <a:ea typeface="Times New Roman" panose="02020603050405020304" pitchFamily="18" charset="0"/>
              </a:rPr>
              <a:t> </a:t>
            </a:r>
            <a:r>
              <a:rPr lang="en-US" sz="2200" b="1" i="1" u="sng" dirty="0" err="1">
                <a:solidFill>
                  <a:srgbClr val="000000"/>
                </a:solidFill>
                <a:latin typeface="Times New Roman" panose="02020603050405020304" pitchFamily="18" charset="0"/>
                <a:ea typeface="Times New Roman" panose="02020603050405020304" pitchFamily="18" charset="0"/>
              </a:rPr>
              <a:t>niệm</a:t>
            </a:r>
            <a:r>
              <a:rPr lang="en-US" sz="2200" b="1" i="1" u="sng" dirty="0">
                <a:solidFill>
                  <a:srgbClr val="000000"/>
                </a:solidFill>
                <a:latin typeface="Times New Roman" panose="02020603050405020304" pitchFamily="18" charset="0"/>
                <a:ea typeface="Times New Roman" panose="02020603050405020304" pitchFamily="18" charset="0"/>
              </a:rPr>
              <a:t>	</a:t>
            </a:r>
            <a:r>
              <a:rPr lang="en-US" sz="2200" b="1" dirty="0">
                <a:solidFill>
                  <a:srgbClr val="000000"/>
                </a:solidFill>
                <a:latin typeface="Times New Roman" panose="02020603050405020304" pitchFamily="18" charset="0"/>
                <a:ea typeface="Times New Roman" panose="02020603050405020304" pitchFamily="18" charset="0"/>
              </a:rPr>
              <a:t>	</a:t>
            </a:r>
          </a:p>
          <a:p>
            <a:pPr indent="457200" algn="just">
              <a:spcBef>
                <a:spcPts val="600"/>
              </a:spcBef>
              <a:spcAft>
                <a:spcPts val="600"/>
              </a:spcAft>
            </a:pP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Airwaybill</a:t>
            </a:r>
            <a:r>
              <a:rPr lang="en-US" sz="2200" dirty="0">
                <a:latin typeface="Times New Roman" panose="02020603050405020304" pitchFamily="18" charset="0"/>
                <a:ea typeface="Times New Roman" panose="02020603050405020304" pitchFamily="18" charset="0"/>
              </a:rPr>
              <a:t>-AWB)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chức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chức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việc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ký</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kết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đồng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máy</a:t>
            </a:r>
            <a:r>
              <a:rPr lang="en-US" sz="2200" dirty="0">
                <a:latin typeface="Times New Roman" panose="02020603050405020304" pitchFamily="18" charset="0"/>
                <a:ea typeface="Times New Roman" panose="02020603050405020304" pitchFamily="18" charset="0"/>
              </a:rPr>
              <a:t> bay, </a:t>
            </a:r>
            <a:r>
              <a:rPr lang="en-US" sz="2200" dirty="0" err="1">
                <a:latin typeface="Times New Roman" panose="02020603050405020304" pitchFamily="18" charset="0"/>
                <a:ea typeface="Times New Roman" panose="02020603050405020304" pitchFamily="18" charset="0"/>
              </a:rPr>
              <a:t>về</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điều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kiện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đồng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việc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tiếp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để</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chuyển</a:t>
            </a:r>
            <a:r>
              <a:rPr lang="en-US" sz="2200" i="1" dirty="0">
                <a:latin typeface="Times New Roman" panose="02020603050405020304" pitchFamily="18" charset="0"/>
                <a:ea typeface="Times New Roman" panose="02020603050405020304" pitchFamily="18" charset="0"/>
              </a:rPr>
              <a:t> </a:t>
            </a:r>
            <a:r>
              <a:rPr lang="en-US" sz="2200" b="1" i="1" dirty="0" smtClean="0">
                <a:latin typeface="Times New Roman" panose="02020603050405020304" pitchFamily="18" charset="0"/>
                <a:ea typeface="Times New Roman" panose="02020603050405020304" pitchFamily="18" charset="0"/>
              </a:rPr>
              <a:t>(</a:t>
            </a:r>
            <a:r>
              <a:rPr lang="en-US" sz="2200" b="1" i="1" dirty="0" err="1" smtClean="0">
                <a:latin typeface="Times New Roman" panose="02020603050405020304" pitchFamily="18" charset="0"/>
                <a:ea typeface="Times New Roman" panose="02020603050405020304" pitchFamily="18" charset="0"/>
              </a:rPr>
              <a:t>Luật</a:t>
            </a:r>
            <a:r>
              <a:rPr lang="en-US" sz="2200" b="1" i="1" dirty="0" smtClean="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Hàng</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Không</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dân</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dụng</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Việt</a:t>
            </a:r>
            <a:r>
              <a:rPr lang="en-US" sz="2200" b="1" i="1" dirty="0">
                <a:latin typeface="Times New Roman" panose="02020603050405020304" pitchFamily="18" charset="0"/>
                <a:ea typeface="Times New Roman" panose="02020603050405020304" pitchFamily="18" charset="0"/>
              </a:rPr>
              <a:t> Nam </a:t>
            </a:r>
            <a:r>
              <a:rPr lang="en-US" sz="2200" b="1" i="1" dirty="0" err="1">
                <a:latin typeface="Times New Roman" panose="02020603050405020304" pitchFamily="18" charset="0"/>
                <a:ea typeface="Times New Roman" panose="02020603050405020304" pitchFamily="18" charset="0"/>
              </a:rPr>
              <a:t>ngày</a:t>
            </a:r>
            <a:r>
              <a:rPr lang="en-US" sz="2200" b="1" i="1" dirty="0">
                <a:latin typeface="Times New Roman" panose="02020603050405020304" pitchFamily="18" charset="0"/>
                <a:ea typeface="Times New Roman" panose="02020603050405020304" pitchFamily="18" charset="0"/>
              </a:rPr>
              <a:t> 4 </a:t>
            </a:r>
            <a:r>
              <a:rPr lang="en-US" sz="2200" b="1" i="1" dirty="0" err="1">
                <a:latin typeface="Times New Roman" panose="02020603050405020304" pitchFamily="18" charset="0"/>
                <a:ea typeface="Times New Roman" panose="02020603050405020304" pitchFamily="18" charset="0"/>
              </a:rPr>
              <a:t>tháng</a:t>
            </a:r>
            <a:r>
              <a:rPr lang="en-US" sz="2200" b="1" i="1" dirty="0">
                <a:latin typeface="Times New Roman" panose="02020603050405020304" pitchFamily="18" charset="0"/>
                <a:ea typeface="Times New Roman" panose="02020603050405020304" pitchFamily="18" charset="0"/>
              </a:rPr>
              <a:t> 1 </a:t>
            </a:r>
            <a:r>
              <a:rPr lang="en-US" sz="2200" b="1" i="1" dirty="0" err="1">
                <a:latin typeface="Times New Roman" panose="02020603050405020304" pitchFamily="18" charset="0"/>
                <a:ea typeface="Times New Roman" panose="02020603050405020304" pitchFamily="18" charset="0"/>
              </a:rPr>
              <a:t>năm</a:t>
            </a:r>
            <a:r>
              <a:rPr lang="en-US" sz="2200" b="1" i="1" dirty="0">
                <a:latin typeface="Times New Roman" panose="02020603050405020304" pitchFamily="18" charset="0"/>
                <a:ea typeface="Times New Roman" panose="02020603050405020304" pitchFamily="18" charset="0"/>
              </a:rPr>
              <a:t> 1992). </a:t>
            </a:r>
            <a:endParaRPr lang="en-US" sz="2200" b="1" i="1" dirty="0">
              <a:effectLst/>
              <a:latin typeface="Times New Roman" panose="02020603050405020304" pitchFamily="18" charset="0"/>
              <a:ea typeface="Calibri" panose="020F0502020204030204" pitchFamily="34" charset="0"/>
            </a:endParaRPr>
          </a:p>
        </p:txBody>
      </p:sp>
      <p:sp>
        <p:nvSpPr>
          <p:cNvPr id="6" name="Rectangle 5"/>
          <p:cNvSpPr/>
          <p:nvPr/>
        </p:nvSpPr>
        <p:spPr>
          <a:xfrm>
            <a:off x="76200" y="2286000"/>
            <a:ext cx="9067800" cy="5032147"/>
          </a:xfrm>
          <a:prstGeom prst="rect">
            <a:avLst/>
          </a:prstGeom>
        </p:spPr>
        <p:txBody>
          <a:bodyPr wrap="square">
            <a:spAutoFit/>
          </a:bodyPr>
          <a:lstStyle/>
          <a:p>
            <a:pPr indent="457200" algn="just">
              <a:spcBef>
                <a:spcPts val="600"/>
              </a:spcBef>
            </a:pPr>
            <a:r>
              <a:rPr lang="en-US" sz="2200" b="1" i="1" dirty="0" err="1">
                <a:latin typeface="Times New Roman" panose="02020603050405020304" pitchFamily="18" charset="0"/>
                <a:ea typeface="Times New Roman" panose="02020603050405020304" pitchFamily="18" charset="0"/>
              </a:rPr>
              <a:t>Vận</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đơn</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hàng</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không</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bao</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gồm</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một</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số</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chức</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năng</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như</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sau</a:t>
            </a:r>
            <a:r>
              <a:rPr lang="en-US" sz="2200" b="1" i="1" dirty="0">
                <a:latin typeface="Times New Roman" panose="02020603050405020304" pitchFamily="18" charset="0"/>
                <a:ea typeface="Times New Roman" panose="02020603050405020304" pitchFamily="18" charset="0"/>
              </a:rPr>
              <a:t>: </a:t>
            </a:r>
            <a:endParaRPr lang="en-US" sz="2200" b="1" i="1" dirty="0">
              <a:latin typeface="Times New Roman" panose="02020603050405020304" pitchFamily="18" charset="0"/>
              <a:ea typeface="Calibri" panose="020F0502020204030204" pitchFamily="34" charset="0"/>
            </a:endParaRPr>
          </a:p>
          <a:p>
            <a:pPr algn="just">
              <a:spcBef>
                <a:spcPts val="600"/>
              </a:spcBef>
            </a:pPr>
            <a:r>
              <a:rPr lang="en-US" sz="2200" i="1"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chứng</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một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đồng</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tải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ký</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kết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giữa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gửi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Calibri" panose="020F0502020204030204" pitchFamily="34" charset="0"/>
            </a:endParaRPr>
          </a:p>
          <a:p>
            <a:pPr algn="just">
              <a:spcBef>
                <a:spcPts val="600"/>
              </a:spcBef>
            </a:pP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chứng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việc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Calibri" panose="020F0502020204030204" pitchFamily="34" charset="0"/>
            </a:endParaRPr>
          </a:p>
          <a:p>
            <a:pPr algn="just">
              <a:spcBef>
                <a:spcPts val="600"/>
              </a:spcBef>
            </a:pP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giấy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chứng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bảo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hiểm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Calibri" panose="020F0502020204030204" pitchFamily="34" charset="0"/>
            </a:endParaRPr>
          </a:p>
          <a:p>
            <a:pPr algn="just">
              <a:spcBef>
                <a:spcPts val="600"/>
              </a:spcBef>
            </a:pP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chứng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kê</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khai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hải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hoá</a:t>
            </a:r>
            <a:r>
              <a:rPr lang="en-US" sz="2200" dirty="0">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Calibri" panose="020F0502020204030204" pitchFamily="34" charset="0"/>
            </a:endParaRPr>
          </a:p>
          <a:p>
            <a:pPr algn="just">
              <a:spcBef>
                <a:spcPts val="600"/>
              </a:spcBef>
            </a:pP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hướng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dẫn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nhân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viên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trình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phục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vụ</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hoá</a:t>
            </a:r>
            <a:r>
              <a:rPr lang="en-US" sz="2200" dirty="0">
                <a:latin typeface="Times New Roman" panose="02020603050405020304" pitchFamily="18" charset="0"/>
                <a:ea typeface="Times New Roman" panose="02020603050405020304" pitchFamily="18" charset="0"/>
              </a:rPr>
              <a:t> </a:t>
            </a:r>
            <a:endParaRPr lang="en-US" sz="2200" dirty="0" smtClean="0">
              <a:latin typeface="Times New Roman" panose="02020603050405020304" pitchFamily="18" charset="0"/>
              <a:ea typeface="Times New Roman" panose="02020603050405020304" pitchFamily="18" charset="0"/>
            </a:endParaRPr>
          </a:p>
          <a:p>
            <a:pPr algn="just">
              <a:spcBef>
                <a:spcPts val="600"/>
              </a:spcBef>
            </a:pPr>
            <a:r>
              <a:rPr lang="en-US" sz="2200" dirty="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Calibri" panose="020F0502020204030204" pitchFamily="34" charset="0"/>
              </a:rPr>
              <a:t>Không</a:t>
            </a:r>
            <a:r>
              <a:rPr lang="en-US" sz="2200" dirty="0" smtClean="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giống</a:t>
            </a:r>
            <a:r>
              <a:rPr lang="en-US" sz="2200" dirty="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như</a:t>
            </a:r>
            <a:r>
              <a:rPr lang="en-US" sz="2200" dirty="0" smtClean="0">
                <a:latin typeface="Times New Roman" panose="02020603050405020304" pitchFamily="18" charset="0"/>
                <a:ea typeface="Calibri" panose="020F0502020204030204" pitchFamily="34" charset="0"/>
              </a:rPr>
              <a:t> </a:t>
            </a:r>
            <a:r>
              <a:rPr lang="vi-VN" sz="2200" dirty="0">
                <a:latin typeface="Times New Roman" panose="02020603050405020304" pitchFamily="18" charset="0"/>
                <a:ea typeface="Calibri" panose="020F0502020204030204" pitchFamily="34" charset="0"/>
              </a:rPr>
              <a:t>vận tải đường biển</a:t>
            </a:r>
            <a:r>
              <a:rPr lang="en-US" sz="2200" dirty="0" smtClean="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trong</a:t>
            </a:r>
            <a:r>
              <a:rPr lang="en-US" sz="2200" dirty="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vận</a:t>
            </a:r>
            <a:r>
              <a:rPr lang="en-US" sz="2200" dirty="0" smtClean="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tải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không</a:t>
            </a:r>
            <a:r>
              <a:rPr lang="en-US" sz="2200" dirty="0" smtClean="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người</a:t>
            </a:r>
            <a:r>
              <a:rPr lang="en-US" sz="2200" dirty="0">
                <a:latin typeface="Times New Roman" panose="02020603050405020304" pitchFamily="18" charset="0"/>
                <a:ea typeface="Calibri" panose="020F0502020204030204" pitchFamily="34" charset="0"/>
              </a:rPr>
              <a:t> ta </a:t>
            </a:r>
            <a:r>
              <a:rPr lang="en-US" sz="2200" dirty="0" err="1">
                <a:latin typeface="Times New Roman" panose="02020603050405020304" pitchFamily="18" charset="0"/>
                <a:ea typeface="Calibri" panose="020F0502020204030204" pitchFamily="34" charset="0"/>
              </a:rPr>
              <a:t>không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sử</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dụng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vận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đơn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có</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thể</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giao</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dịch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dược</a:t>
            </a:r>
            <a:r>
              <a:rPr lang="en-US" sz="2200" dirty="0">
                <a:latin typeface="Times New Roman" panose="02020603050405020304" pitchFamily="18" charset="0"/>
                <a:ea typeface="Calibri" panose="020F0502020204030204" pitchFamily="34" charset="0"/>
              </a:rPr>
              <a:t>, hay </a:t>
            </a:r>
            <a:r>
              <a:rPr lang="en-US" sz="2200" dirty="0" err="1">
                <a:latin typeface="Times New Roman" panose="02020603050405020304" pitchFamily="18" charset="0"/>
                <a:ea typeface="Calibri" panose="020F0502020204030204" pitchFamily="34" charset="0"/>
              </a:rPr>
              <a:t>nói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cách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khác</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vận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đơn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không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không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phải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là</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chứng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từ</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sở</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hữa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hoá</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như</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vận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đơn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đường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biển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thông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thường</a:t>
            </a:r>
            <a:r>
              <a:rPr lang="en-US" sz="2200" dirty="0">
                <a:latin typeface="Times New Roman" panose="02020603050405020304" pitchFamily="18" charset="0"/>
                <a:ea typeface="Calibri" panose="020F0502020204030204" pitchFamily="34" charset="0"/>
              </a:rPr>
              <a:t>. </a:t>
            </a:r>
          </a:p>
          <a:p>
            <a:pPr algn="just">
              <a:spcBef>
                <a:spcPts val="600"/>
              </a:spcBef>
            </a:pPr>
            <a:endParaRPr lang="en-US" sz="2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2870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fade">
                                      <p:cBhvr>
                                        <p:cTn id="19" dur="1000"/>
                                        <p:tgtEl>
                                          <p:spTgt spid="6">
                                            <p:txEl>
                                              <p:pRg st="0" end="0"/>
                                            </p:txEl>
                                          </p:spTgt>
                                        </p:tgtEl>
                                      </p:cBhvr>
                                    </p:animEffect>
                                    <p:anim calcmode="lin" valueType="num">
                                      <p:cBhvr>
                                        <p:cTn id="2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1" end="1"/>
                                            </p:txEl>
                                          </p:spTgt>
                                        </p:tgtEl>
                                        <p:attrNameLst>
                                          <p:attrName>style.visibility</p:attrName>
                                        </p:attrNameLst>
                                      </p:cBhvr>
                                      <p:to>
                                        <p:strVal val="visible"/>
                                      </p:to>
                                    </p:set>
                                    <p:animEffect transition="in" filter="fade">
                                      <p:cBhvr>
                                        <p:cTn id="26" dur="1000"/>
                                        <p:tgtEl>
                                          <p:spTgt spid="6">
                                            <p:txEl>
                                              <p:pRg st="1" end="1"/>
                                            </p:txEl>
                                          </p:spTgt>
                                        </p:tgtEl>
                                      </p:cBhvr>
                                    </p:animEffect>
                                    <p:anim calcmode="lin" valueType="num">
                                      <p:cBhvr>
                                        <p:cTn id="27"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xEl>
                                              <p:pRg st="2" end="2"/>
                                            </p:txEl>
                                          </p:spTgt>
                                        </p:tgtEl>
                                        <p:attrNameLst>
                                          <p:attrName>style.visibility</p:attrName>
                                        </p:attrNameLst>
                                      </p:cBhvr>
                                      <p:to>
                                        <p:strVal val="visible"/>
                                      </p:to>
                                    </p:set>
                                    <p:animEffect transition="in" filter="fade">
                                      <p:cBhvr>
                                        <p:cTn id="33" dur="1000"/>
                                        <p:tgtEl>
                                          <p:spTgt spid="6">
                                            <p:txEl>
                                              <p:pRg st="2" end="2"/>
                                            </p:txEl>
                                          </p:spTgt>
                                        </p:tgtEl>
                                      </p:cBhvr>
                                    </p:animEffect>
                                    <p:anim calcmode="lin" valueType="num">
                                      <p:cBhvr>
                                        <p:cTn id="3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6">
                                            <p:txEl>
                                              <p:pRg st="3" end="3"/>
                                            </p:txEl>
                                          </p:spTgt>
                                        </p:tgtEl>
                                        <p:attrNameLst>
                                          <p:attrName>style.visibility</p:attrName>
                                        </p:attrNameLst>
                                      </p:cBhvr>
                                      <p:to>
                                        <p:strVal val="visible"/>
                                      </p:to>
                                    </p:set>
                                    <p:animEffect transition="in" filter="fade">
                                      <p:cBhvr>
                                        <p:cTn id="40" dur="1000"/>
                                        <p:tgtEl>
                                          <p:spTgt spid="6">
                                            <p:txEl>
                                              <p:pRg st="3" end="3"/>
                                            </p:txEl>
                                          </p:spTgt>
                                        </p:tgtEl>
                                      </p:cBhvr>
                                    </p:animEffect>
                                    <p:anim calcmode="lin" valueType="num">
                                      <p:cBhvr>
                                        <p:cTn id="41"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6">
                                            <p:txEl>
                                              <p:pRg st="4" end="4"/>
                                            </p:txEl>
                                          </p:spTgt>
                                        </p:tgtEl>
                                        <p:attrNameLst>
                                          <p:attrName>style.visibility</p:attrName>
                                        </p:attrNameLst>
                                      </p:cBhvr>
                                      <p:to>
                                        <p:strVal val="visible"/>
                                      </p:to>
                                    </p:set>
                                    <p:animEffect transition="in" filter="fade">
                                      <p:cBhvr>
                                        <p:cTn id="47" dur="1000"/>
                                        <p:tgtEl>
                                          <p:spTgt spid="6">
                                            <p:txEl>
                                              <p:pRg st="4" end="4"/>
                                            </p:txEl>
                                          </p:spTgt>
                                        </p:tgtEl>
                                      </p:cBhvr>
                                    </p:animEffect>
                                    <p:anim calcmode="lin" valueType="num">
                                      <p:cBhvr>
                                        <p:cTn id="48"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6">
                                            <p:txEl>
                                              <p:pRg st="5" end="5"/>
                                            </p:txEl>
                                          </p:spTgt>
                                        </p:tgtEl>
                                        <p:attrNameLst>
                                          <p:attrName>style.visibility</p:attrName>
                                        </p:attrNameLst>
                                      </p:cBhvr>
                                      <p:to>
                                        <p:strVal val="visible"/>
                                      </p:to>
                                    </p:set>
                                    <p:animEffect transition="in" filter="fade">
                                      <p:cBhvr>
                                        <p:cTn id="54" dur="1000"/>
                                        <p:tgtEl>
                                          <p:spTgt spid="6">
                                            <p:txEl>
                                              <p:pRg st="5" end="5"/>
                                            </p:txEl>
                                          </p:spTgt>
                                        </p:tgtEl>
                                      </p:cBhvr>
                                    </p:animEffect>
                                    <p:anim calcmode="lin" valueType="num">
                                      <p:cBhvr>
                                        <p:cTn id="55"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6">
                                            <p:txEl>
                                              <p:pRg st="6" end="6"/>
                                            </p:txEl>
                                          </p:spTgt>
                                        </p:tgtEl>
                                        <p:attrNameLst>
                                          <p:attrName>style.visibility</p:attrName>
                                        </p:attrNameLst>
                                      </p:cBhvr>
                                      <p:to>
                                        <p:strVal val="visible"/>
                                      </p:to>
                                    </p:set>
                                    <p:animEffect transition="in" filter="fade">
                                      <p:cBhvr>
                                        <p:cTn id="61" dur="1000"/>
                                        <p:tgtEl>
                                          <p:spTgt spid="6">
                                            <p:txEl>
                                              <p:pRg st="6" end="6"/>
                                            </p:txEl>
                                          </p:spTgt>
                                        </p:tgtEl>
                                      </p:cBhvr>
                                    </p:animEffect>
                                    <p:anim calcmode="lin" valueType="num">
                                      <p:cBhvr>
                                        <p:cTn id="62"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63"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151052"/>
            <a:ext cx="8153400" cy="661207"/>
          </a:xfrm>
          <a:prstGeom prst="rect">
            <a:avLst/>
          </a:prstGeom>
        </p:spPr>
        <p:txBody>
          <a:bodyPr wrap="square">
            <a:spAutoFit/>
          </a:bodyPr>
          <a:lstStyle/>
          <a:p>
            <a:pPr lvl="0">
              <a:lnSpc>
                <a:spcPct val="150000"/>
              </a:lnSpc>
              <a:spcBef>
                <a:spcPts val="600"/>
              </a:spcBef>
              <a:spcAft>
                <a:spcPts val="600"/>
              </a:spcAft>
            </a:pPr>
            <a:r>
              <a:rPr lang="vi-VN" sz="28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
        <p:nvSpPr>
          <p:cNvPr id="4" name="Rectangle 3"/>
          <p:cNvSpPr/>
          <p:nvPr/>
        </p:nvSpPr>
        <p:spPr>
          <a:xfrm>
            <a:off x="762000" y="474333"/>
            <a:ext cx="6111807" cy="1107996"/>
          </a:xfrm>
          <a:prstGeom prst="rect">
            <a:avLst/>
          </a:prstGeom>
          <a:solidFill>
            <a:schemeClr val="accent2"/>
          </a:solidFill>
        </p:spPr>
        <p:txBody>
          <a:bodyPr wrap="square">
            <a:spAutoFit/>
          </a:bodyPr>
          <a:lstStyle/>
          <a:p>
            <a:pPr algn="just"/>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gốc</a:t>
            </a:r>
            <a:r>
              <a:rPr lang="en-US" sz="2200" dirty="0">
                <a:latin typeface="Times New Roman" panose="02020603050405020304" pitchFamily="18" charset="0"/>
                <a:ea typeface="Times New Roman" panose="02020603050405020304" pitchFamily="18" charset="0"/>
              </a:rPr>
              <a:t> AWB </a:t>
            </a:r>
            <a:r>
              <a:rPr lang="en-US" sz="2200" dirty="0" err="1">
                <a:latin typeface="Times New Roman" panose="02020603050405020304" pitchFamily="18" charset="0"/>
                <a:ea typeface="Times New Roman" panose="02020603050405020304" pitchFamily="18" charset="0"/>
              </a:rPr>
              <a:t>sẽ</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phát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cùng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lúc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nhiều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bản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nhiều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như</a:t>
            </a:r>
            <a:r>
              <a:rPr lang="en-US" sz="2200"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người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chuyên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chở</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người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nhận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hàng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người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gửi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p>
        </p:txBody>
      </p:sp>
      <p:sp>
        <p:nvSpPr>
          <p:cNvPr id="5" name="Rectangle 4"/>
          <p:cNvSpPr/>
          <p:nvPr/>
        </p:nvSpPr>
        <p:spPr>
          <a:xfrm>
            <a:off x="2636803" y="1653716"/>
            <a:ext cx="6080194" cy="1107996"/>
          </a:xfrm>
          <a:prstGeom prst="rect">
            <a:avLst/>
          </a:prstGeom>
          <a:solidFill>
            <a:schemeClr val="accent6">
              <a:lumMod val="20000"/>
              <a:lumOff val="80000"/>
            </a:schemeClr>
          </a:solidFill>
        </p:spPr>
        <p:txBody>
          <a:bodyPr wrap="square">
            <a:spAutoFit/>
          </a:bodyPr>
          <a:lstStyle/>
          <a:p>
            <a:pPr algn="just"/>
            <a:r>
              <a:rPr lang="en-US" sz="2200" dirty="0" err="1">
                <a:latin typeface="Times New Roman" panose="02020603050405020304" pitchFamily="18" charset="0"/>
                <a:ea typeface="Times New Roman" panose="02020603050405020304" pitchFamily="18" charset="0"/>
              </a:rPr>
              <a:t>S</a:t>
            </a:r>
            <a:r>
              <a:rPr lang="en-US" sz="2200" dirty="0" err="1" smtClean="0">
                <a:latin typeface="Times New Roman" panose="02020603050405020304" pitchFamily="18" charset="0"/>
                <a:ea typeface="Times New Roman" panose="02020603050405020304" pitchFamily="18" charset="0"/>
              </a:rPr>
              <a:t>au</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gửi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giao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hãng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(carrier)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hoàn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tất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thủ</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tục</a:t>
            </a:r>
            <a:r>
              <a:rPr lang="en-US" sz="2200" dirty="0">
                <a:latin typeface="Times New Roman" panose="02020603050405020304" pitchFamily="18" charset="0"/>
                <a:ea typeface="Times New Roman" panose="02020603050405020304" pitchFamily="18" charset="0"/>
              </a:rPr>
              <a:t> </a:t>
            </a:r>
            <a:r>
              <a:rPr lang="en-US" sz="2200" dirty="0" smtClean="0">
                <a:latin typeface="Times New Roman" panose="02020603050405020304" pitchFamily="18" charset="0"/>
                <a:ea typeface="Times New Roman" panose="02020603050405020304" pitchFamily="18" charset="0"/>
              </a:rPr>
              <a:t>HQ XK, </a:t>
            </a:r>
            <a:r>
              <a:rPr lang="en-US" sz="2200" b="1" dirty="0" err="1">
                <a:latin typeface="Times New Roman" panose="02020603050405020304" pitchFamily="18" charset="0"/>
                <a:ea typeface="Times New Roman" panose="02020603050405020304" pitchFamily="18" charset="0"/>
              </a:rPr>
              <a:t>thì</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sẽ</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được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bên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vận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chuyển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cấp</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vận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đơn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hàng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p>
        </p:txBody>
      </p:sp>
      <p:sp>
        <p:nvSpPr>
          <p:cNvPr id="7" name="Rectangle 6"/>
          <p:cNvSpPr/>
          <p:nvPr/>
        </p:nvSpPr>
        <p:spPr>
          <a:xfrm>
            <a:off x="727954" y="5382266"/>
            <a:ext cx="6324600" cy="144655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just"/>
            <a:r>
              <a:rPr lang="en-US" sz="2200" b="1" dirty="0" err="1">
                <a:solidFill>
                  <a:schemeClr val="tx1"/>
                </a:solidFill>
                <a:latin typeface="Times New Roman" panose="02020603050405020304" pitchFamily="18" charset="0"/>
                <a:ea typeface="Times New Roman" panose="02020603050405020304" pitchFamily="18" charset="0"/>
              </a:rPr>
              <a:t>Sau</a:t>
            </a:r>
            <a:r>
              <a:rPr lang="en-US" sz="2200" b="1" dirty="0">
                <a:solidFill>
                  <a:schemeClr val="tx1"/>
                </a:solidFill>
                <a:latin typeface="Times New Roman" panose="02020603050405020304" pitchFamily="18" charset="0"/>
                <a:ea typeface="Times New Roman" panose="02020603050405020304" pitchFamily="18" charset="0"/>
              </a:rPr>
              <a:t> </a:t>
            </a:r>
            <a:r>
              <a:rPr lang="en-US" sz="2200" b="1" dirty="0" err="1">
                <a:solidFill>
                  <a:schemeClr val="tx1"/>
                </a:solidFill>
                <a:latin typeface="Times New Roman" panose="02020603050405020304" pitchFamily="18" charset="0"/>
                <a:ea typeface="Times New Roman" panose="02020603050405020304" pitchFamily="18" charset="0"/>
              </a:rPr>
              <a:t>khi</a:t>
            </a:r>
            <a:r>
              <a:rPr lang="en-US" sz="2200" b="1" dirty="0">
                <a:solidFill>
                  <a:schemeClr val="tx1"/>
                </a:solidFill>
                <a:latin typeface="Times New Roman" panose="02020603050405020304" pitchFamily="18" charset="0"/>
                <a:ea typeface="Times New Roman" panose="02020603050405020304" pitchFamily="18" charset="0"/>
              </a:rPr>
              <a:t> </a:t>
            </a:r>
            <a:r>
              <a:rPr lang="en-US" sz="2200" b="1" dirty="0" err="1">
                <a:solidFill>
                  <a:schemeClr val="tx1"/>
                </a:solidFill>
                <a:latin typeface="Times New Roman" panose="02020603050405020304" pitchFamily="18" charset="0"/>
                <a:ea typeface="Times New Roman" panose="02020603050405020304" pitchFamily="18" charset="0"/>
              </a:rPr>
              <a:t>hàng</a:t>
            </a:r>
            <a:r>
              <a:rPr lang="en-US" sz="2200" b="1" dirty="0">
                <a:solidFill>
                  <a:schemeClr val="tx1"/>
                </a:solidFill>
                <a:latin typeface="Times New Roman" panose="02020603050405020304" pitchFamily="18" charset="0"/>
                <a:ea typeface="Times New Roman" panose="02020603050405020304" pitchFamily="18" charset="0"/>
              </a:rPr>
              <a:t> </a:t>
            </a:r>
            <a:r>
              <a:rPr lang="en-US" sz="2200" b="1" dirty="0" err="1">
                <a:solidFill>
                  <a:schemeClr val="tx1"/>
                </a:solidFill>
                <a:latin typeface="Times New Roman" panose="02020603050405020304" pitchFamily="18" charset="0"/>
                <a:ea typeface="Times New Roman" panose="02020603050405020304" pitchFamily="18" charset="0"/>
              </a:rPr>
              <a:t>đến</a:t>
            </a:r>
            <a:r>
              <a:rPr lang="en-US" sz="2200" b="1" dirty="0">
                <a:solidFill>
                  <a:schemeClr val="tx1"/>
                </a:solidFill>
                <a:latin typeface="Times New Roman" panose="02020603050405020304" pitchFamily="18" charset="0"/>
                <a:ea typeface="Times New Roman" panose="02020603050405020304" pitchFamily="18" charset="0"/>
              </a:rPr>
              <a:t> </a:t>
            </a:r>
            <a:r>
              <a:rPr lang="en-US" sz="2200" b="1" dirty="0" err="1">
                <a:solidFill>
                  <a:schemeClr val="tx1"/>
                </a:solidFill>
                <a:latin typeface="Times New Roman" panose="02020603050405020304" pitchFamily="18" charset="0"/>
                <a:ea typeface="Times New Roman" panose="02020603050405020304" pitchFamily="18" charset="0"/>
              </a:rPr>
              <a:t>đích</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người</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nhận</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hàng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hoặc</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đại</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lý</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của</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họ</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đến</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văn</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phòng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người</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chuyên</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chở</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để</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nhận</a:t>
            </a:r>
            <a:r>
              <a:rPr lang="en-US" sz="2200" dirty="0">
                <a:solidFill>
                  <a:schemeClr val="tx1"/>
                </a:solidFill>
                <a:latin typeface="Times New Roman" panose="02020603050405020304" pitchFamily="18" charset="0"/>
                <a:ea typeface="Times New Roman" panose="02020603050405020304" pitchFamily="18" charset="0"/>
              </a:rPr>
              <a:t> AWB </a:t>
            </a:r>
            <a:r>
              <a:rPr lang="en-US" sz="2200" dirty="0" err="1">
                <a:solidFill>
                  <a:schemeClr val="tx1"/>
                </a:solidFill>
                <a:latin typeface="Times New Roman" panose="02020603050405020304" pitchFamily="18" charset="0"/>
                <a:ea typeface="Times New Roman" panose="02020603050405020304" pitchFamily="18" charset="0"/>
              </a:rPr>
              <a:t>cùng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bộ</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chứng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từ</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gửi</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kèm</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theo</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hàng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hóa</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trường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hợp</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bộ</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chứng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từ</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đi</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kèm</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với</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hàng</a:t>
            </a:r>
            <a:r>
              <a:rPr lang="en-US" sz="2200" dirty="0">
                <a:solidFill>
                  <a:schemeClr val="tx1"/>
                </a:solidFill>
                <a:latin typeface="Times New Roman" panose="02020603050405020304" pitchFamily="18" charset="0"/>
                <a:ea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rPr>
              <a:t>hóa</a:t>
            </a:r>
            <a:r>
              <a:rPr lang="en-US" sz="2200" dirty="0">
                <a:solidFill>
                  <a:schemeClr val="tx1"/>
                </a:solidFill>
                <a:latin typeface="Times New Roman" panose="02020603050405020304" pitchFamily="18" charset="0"/>
                <a:ea typeface="Times New Roman" panose="02020603050405020304" pitchFamily="18" charset="0"/>
              </a:rPr>
              <a:t>). </a:t>
            </a:r>
          </a:p>
        </p:txBody>
      </p:sp>
      <p:sp>
        <p:nvSpPr>
          <p:cNvPr id="8" name="Oval 7"/>
          <p:cNvSpPr/>
          <p:nvPr/>
        </p:nvSpPr>
        <p:spPr>
          <a:xfrm>
            <a:off x="-30804" y="293482"/>
            <a:ext cx="838200" cy="734849"/>
          </a:xfrm>
          <a:prstGeom prst="ellipse">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800" dirty="0" smtClean="0">
                <a:solidFill>
                  <a:srgbClr val="FF0000"/>
                </a:solidFill>
              </a:rPr>
              <a:t>01</a:t>
            </a:r>
            <a:endParaRPr lang="en-US" sz="2800" dirty="0">
              <a:solidFill>
                <a:srgbClr val="FF0000"/>
              </a:solidFill>
            </a:endParaRPr>
          </a:p>
        </p:txBody>
      </p:sp>
      <p:sp>
        <p:nvSpPr>
          <p:cNvPr id="9" name="Oval 8"/>
          <p:cNvSpPr/>
          <p:nvPr/>
        </p:nvSpPr>
        <p:spPr>
          <a:xfrm>
            <a:off x="1830218" y="1491841"/>
            <a:ext cx="838200" cy="734849"/>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800" dirty="0" smtClean="0">
                <a:solidFill>
                  <a:srgbClr val="FF0000"/>
                </a:solidFill>
              </a:rPr>
              <a:t>02</a:t>
            </a:r>
            <a:endParaRPr lang="en-US" sz="2800" dirty="0">
              <a:solidFill>
                <a:srgbClr val="FF0000"/>
              </a:solidFill>
            </a:endParaRPr>
          </a:p>
        </p:txBody>
      </p:sp>
      <p:grpSp>
        <p:nvGrpSpPr>
          <p:cNvPr id="11" name="Group 10"/>
          <p:cNvGrpSpPr/>
          <p:nvPr/>
        </p:nvGrpSpPr>
        <p:grpSpPr>
          <a:xfrm>
            <a:off x="0" y="2534508"/>
            <a:ext cx="5543145" cy="1370765"/>
            <a:chOff x="0" y="2534508"/>
            <a:chExt cx="5543145" cy="1370765"/>
          </a:xfrm>
        </p:grpSpPr>
        <p:sp>
          <p:nvSpPr>
            <p:cNvPr id="6" name="Rectangle 5"/>
            <p:cNvSpPr/>
            <p:nvPr/>
          </p:nvSpPr>
          <p:spPr>
            <a:xfrm>
              <a:off x="742545" y="2797277"/>
              <a:ext cx="4800600" cy="1107996"/>
            </a:xfrm>
            <a:prstGeom prst="rect">
              <a:avLst/>
            </a:prstGeom>
            <a:solidFill>
              <a:schemeClr val="accent3">
                <a:lumMod val="60000"/>
                <a:lumOff val="40000"/>
              </a:schemeClr>
            </a:solidFill>
          </p:spPr>
          <p:txBody>
            <a:bodyPr wrap="square">
              <a:spAutoFit/>
            </a:bodyPr>
            <a:lstStyle/>
            <a:p>
              <a:pPr algn="just"/>
              <a:r>
                <a:rPr lang="en-US" sz="2200" dirty="0">
                  <a:latin typeface="Times New Roman" panose="02020603050405020304" pitchFamily="18" charset="0"/>
                  <a:ea typeface="Times New Roman" panose="02020603050405020304" pitchFamily="18" charset="0"/>
                </a:rPr>
                <a:t>Do </a:t>
              </a:r>
              <a:r>
                <a:rPr lang="en-US" sz="2200" dirty="0" err="1">
                  <a:latin typeface="Times New Roman" panose="02020603050405020304" pitchFamily="18" charset="0"/>
                  <a:ea typeface="Times New Roman" panose="02020603050405020304" pitchFamily="18" charset="0"/>
                </a:rPr>
                <a:t>thời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máy</a:t>
              </a:r>
              <a:r>
                <a:rPr lang="en-US" sz="2200" dirty="0">
                  <a:latin typeface="Times New Roman" panose="02020603050405020304" pitchFamily="18" charset="0"/>
                  <a:ea typeface="Times New Roman" panose="02020603050405020304" pitchFamily="18" charset="0"/>
                </a:rPr>
                <a:t> bay </a:t>
              </a:r>
              <a:r>
                <a:rPr lang="en-US" sz="2200" dirty="0" err="1">
                  <a:latin typeface="Times New Roman" panose="02020603050405020304" pitchFamily="18" charset="0"/>
                  <a:ea typeface="Times New Roman" panose="02020603050405020304" pitchFamily="18" charset="0"/>
                </a:rPr>
                <a:t>rất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nhanh</a:t>
              </a:r>
              <a:r>
                <a:rPr lang="en-US" sz="2200" dirty="0">
                  <a:latin typeface="Times New Roman" panose="02020603050405020304" pitchFamily="18" charset="0"/>
                  <a:ea typeface="Times New Roman" panose="02020603050405020304" pitchFamily="18" charset="0"/>
                </a:rPr>
                <a:t> so </a:t>
              </a:r>
              <a:r>
                <a:rPr lang="en-US" sz="2200" dirty="0" err="1">
                  <a:latin typeface="Times New Roman" panose="02020603050405020304" pitchFamily="18" charset="0"/>
                  <a:ea typeface="Times New Roman" panose="02020603050405020304" pitchFamily="18" charset="0"/>
                </a:rPr>
                <a:t>với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biển</a:t>
              </a:r>
              <a:r>
                <a:rPr lang="en-US" sz="2200"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nên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một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bộ</a:t>
              </a:r>
              <a:r>
                <a:rPr lang="en-US" sz="2200" b="1" dirty="0">
                  <a:latin typeface="Times New Roman" panose="02020603050405020304" pitchFamily="18" charset="0"/>
                  <a:ea typeface="Times New Roman" panose="02020603050405020304" pitchFamily="18" charset="0"/>
                </a:rPr>
                <a:t> AWB </a:t>
              </a:r>
              <a:r>
                <a:rPr lang="en-US" sz="2200" b="1" dirty="0" err="1">
                  <a:latin typeface="Times New Roman" panose="02020603050405020304" pitchFamily="18" charset="0"/>
                  <a:ea typeface="Times New Roman" panose="02020603050405020304" pitchFamily="18" charset="0"/>
                </a:rPr>
                <a:t>sẽ</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được</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gửi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kèm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cùng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hàng</a:t>
              </a:r>
              <a:r>
                <a:rPr lang="en-US" sz="2200" b="1" dirty="0">
                  <a:latin typeface="Times New Roman" panose="02020603050405020304" pitchFamily="18" charset="0"/>
                  <a:ea typeface="Times New Roman" panose="02020603050405020304" pitchFamily="18" charset="0"/>
                </a:rPr>
                <a:t> </a:t>
              </a:r>
              <a:r>
                <a:rPr lang="en-US" sz="2200" b="1" dirty="0" err="1" smtClean="0">
                  <a:latin typeface="Times New Roman" panose="02020603050405020304" pitchFamily="18" charset="0"/>
                  <a:ea typeface="Times New Roman" panose="02020603050405020304" pitchFamily="18" charset="0"/>
                </a:rPr>
                <a:t>hóa</a:t>
              </a:r>
              <a:endParaRPr lang="en-US" sz="2200" b="1" dirty="0">
                <a:latin typeface="Times New Roman" panose="02020603050405020304" pitchFamily="18" charset="0"/>
                <a:ea typeface="Times New Roman" panose="02020603050405020304" pitchFamily="18" charset="0"/>
              </a:endParaRPr>
            </a:p>
          </p:txBody>
        </p:sp>
        <p:sp>
          <p:nvSpPr>
            <p:cNvPr id="10" name="Oval 9"/>
            <p:cNvSpPr/>
            <p:nvPr/>
          </p:nvSpPr>
          <p:spPr>
            <a:xfrm>
              <a:off x="0" y="2534508"/>
              <a:ext cx="838200" cy="734849"/>
            </a:xfrm>
            <a:prstGeom prst="ellipse">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800" dirty="0" smtClean="0">
                  <a:solidFill>
                    <a:srgbClr val="FF0000"/>
                  </a:solidFill>
                </a:rPr>
                <a:t>03</a:t>
              </a:r>
              <a:endParaRPr lang="en-US" sz="2800" dirty="0">
                <a:solidFill>
                  <a:srgbClr val="FF0000"/>
                </a:solidFill>
              </a:endParaRPr>
            </a:p>
          </p:txBody>
        </p:sp>
      </p:grpSp>
      <p:grpSp>
        <p:nvGrpSpPr>
          <p:cNvPr id="13" name="Group 12"/>
          <p:cNvGrpSpPr/>
          <p:nvPr/>
        </p:nvGrpSpPr>
        <p:grpSpPr>
          <a:xfrm>
            <a:off x="2070371" y="3900464"/>
            <a:ext cx="7054174" cy="1491531"/>
            <a:chOff x="2070371" y="3900464"/>
            <a:chExt cx="7054174" cy="1491531"/>
          </a:xfrm>
        </p:grpSpPr>
        <p:sp>
          <p:nvSpPr>
            <p:cNvPr id="3" name="Rectangle 2"/>
            <p:cNvSpPr/>
            <p:nvPr/>
          </p:nvSpPr>
          <p:spPr>
            <a:xfrm>
              <a:off x="2876145" y="3945445"/>
              <a:ext cx="6248400" cy="1446550"/>
            </a:xfrm>
            <a:prstGeom prst="rect">
              <a:avLst/>
            </a:prstGeom>
            <a:solidFill>
              <a:schemeClr val="accent2">
                <a:lumMod val="20000"/>
                <a:lumOff val="80000"/>
              </a:schemeClr>
            </a:solidFill>
          </p:spPr>
          <p:txBody>
            <a:bodyPr wrap="square">
              <a:spAutoFit/>
            </a:bodyPr>
            <a:lstStyle/>
            <a:p>
              <a:pPr algn="just"/>
              <a:r>
                <a:rPr lang="en-US" sz="2200" b="1" dirty="0" err="1" smtClean="0">
                  <a:latin typeface="Times New Roman" panose="02020603050405020304" pitchFamily="18" charset="0"/>
                  <a:ea typeface="Times New Roman" panose="02020603050405020304" pitchFamily="18" charset="0"/>
                </a:rPr>
                <a:t>Người</a:t>
              </a:r>
              <a:r>
                <a:rPr lang="en-US" sz="2200" b="1" dirty="0" smtClean="0">
                  <a:latin typeface="Times New Roman" panose="02020603050405020304" pitchFamily="18" charset="0"/>
                  <a:ea typeface="Times New Roman" panose="02020603050405020304" pitchFamily="18" charset="0"/>
                </a:rPr>
                <a:t> NK </a:t>
              </a:r>
              <a:r>
                <a:rPr lang="en-US" sz="2200" b="1" dirty="0" err="1" smtClean="0">
                  <a:latin typeface="Times New Roman" panose="02020603050405020304" pitchFamily="18" charset="0"/>
                  <a:ea typeface="Times New Roman" panose="02020603050405020304" pitchFamily="18" charset="0"/>
                </a:rPr>
                <a:t>cũng</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có</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thể</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nhận</a:t>
              </a:r>
              <a:r>
                <a:rPr lang="en-US" sz="2200" b="1" dirty="0">
                  <a:latin typeface="Times New Roman" panose="02020603050405020304" pitchFamily="18" charset="0"/>
                  <a:ea typeface="Times New Roman" panose="02020603050405020304" pitchFamily="18" charset="0"/>
                </a:rPr>
                <a:t> AWB </a:t>
              </a:r>
              <a:r>
                <a:rPr lang="en-US" sz="2200" b="1" dirty="0" err="1">
                  <a:latin typeface="Times New Roman" panose="02020603050405020304" pitchFamily="18" charset="0"/>
                  <a:ea typeface="Times New Roman" panose="02020603050405020304" pitchFamily="18" charset="0"/>
                </a:rPr>
                <a:t>và</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bộ</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chứng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từ</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gốc</a:t>
              </a:r>
              <a:r>
                <a:rPr lang="en-US" sz="2200" b="1" dirty="0">
                  <a:latin typeface="Times New Roman" panose="02020603050405020304" pitchFamily="18" charset="0"/>
                  <a:ea typeface="Times New Roman" panose="02020603050405020304" pitchFamily="18" charset="0"/>
                </a:rPr>
                <a:t> qua </a:t>
              </a:r>
              <a:r>
                <a:rPr lang="en-US" sz="2200" b="1" dirty="0" err="1">
                  <a:latin typeface="Times New Roman" panose="02020603050405020304" pitchFamily="18" charset="0"/>
                  <a:ea typeface="Times New Roman" panose="02020603050405020304" pitchFamily="18" charset="0"/>
                </a:rPr>
                <a:t>đường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chuyển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phát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nhanh</a:t>
              </a:r>
              <a:r>
                <a:rPr lang="en-US" sz="2200" b="1"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trước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đến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để</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thủ</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tục</a:t>
              </a:r>
              <a:r>
                <a:rPr lang="en-US" sz="2200" dirty="0">
                  <a:latin typeface="Times New Roman" panose="02020603050405020304" pitchFamily="18" charset="0"/>
                  <a:ea typeface="Times New Roman" panose="02020603050405020304" pitchFamily="18" charset="0"/>
                </a:rPr>
                <a:t> </a:t>
              </a:r>
              <a:r>
                <a:rPr lang="en-US" sz="2200" dirty="0" smtClean="0">
                  <a:latin typeface="Times New Roman" panose="02020603050405020304" pitchFamily="18" charset="0"/>
                  <a:ea typeface="Times New Roman" panose="02020603050405020304" pitchFamily="18" charset="0"/>
                </a:rPr>
                <a:t>NK (</a:t>
              </a:r>
              <a:r>
                <a:rPr lang="en-US" sz="2200" dirty="0" err="1" smtClean="0">
                  <a:latin typeface="Times New Roman" panose="02020603050405020304" pitchFamily="18" charset="0"/>
                  <a:ea typeface="Times New Roman" panose="02020603050405020304" pitchFamily="18" charset="0"/>
                </a:rPr>
                <a:t>trường</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bộ</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chứng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hóa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kèm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với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nhau</a:t>
              </a:r>
              <a:r>
                <a:rPr lang="en-US" sz="2200" dirty="0" smtClean="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Times New Roman" panose="02020603050405020304" pitchFamily="18" charset="0"/>
              </a:endParaRPr>
            </a:p>
          </p:txBody>
        </p:sp>
        <p:sp>
          <p:nvSpPr>
            <p:cNvPr id="12" name="Oval 11"/>
            <p:cNvSpPr/>
            <p:nvPr/>
          </p:nvSpPr>
          <p:spPr>
            <a:xfrm>
              <a:off x="2070371" y="3900464"/>
              <a:ext cx="838200" cy="734849"/>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dirty="0" smtClean="0">
                  <a:solidFill>
                    <a:srgbClr val="FF0000"/>
                  </a:solidFill>
                </a:rPr>
                <a:t>05</a:t>
              </a:r>
              <a:endParaRPr lang="en-US" sz="2800" dirty="0">
                <a:solidFill>
                  <a:srgbClr val="FF0000"/>
                </a:solidFill>
              </a:endParaRPr>
            </a:p>
          </p:txBody>
        </p:sp>
      </p:grpSp>
      <p:sp>
        <p:nvSpPr>
          <p:cNvPr id="14" name="Oval 13"/>
          <p:cNvSpPr/>
          <p:nvPr/>
        </p:nvSpPr>
        <p:spPr>
          <a:xfrm>
            <a:off x="-34856" y="5120221"/>
            <a:ext cx="838200" cy="734849"/>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dirty="0" smtClean="0">
                <a:solidFill>
                  <a:srgbClr val="FF0000"/>
                </a:solidFill>
              </a:rPr>
              <a:t>06</a:t>
            </a:r>
            <a:endParaRPr lang="en-US" sz="2800" dirty="0">
              <a:solidFill>
                <a:srgbClr val="FF0000"/>
              </a:solidFill>
            </a:endParaRPr>
          </a:p>
        </p:txBody>
      </p:sp>
    </p:spTree>
    <p:extLst>
      <p:ext uri="{BB962C8B-B14F-4D97-AF65-F5344CB8AC3E}">
        <p14:creationId xmlns:p14="http://schemas.microsoft.com/office/powerpoint/2010/main" val="769239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1000"/>
                                        <p:tgtEl>
                                          <p:spTgt spid="13"/>
                                        </p:tgtEl>
                                      </p:cBhvr>
                                    </p:animEffect>
                                    <p:anim calcmode="lin" valueType="num">
                                      <p:cBhvr>
                                        <p:cTn id="35" dur="1000" fill="hold"/>
                                        <p:tgtEl>
                                          <p:spTgt spid="13"/>
                                        </p:tgtEl>
                                        <p:attrNameLst>
                                          <p:attrName>ppt_x</p:attrName>
                                        </p:attrNameLst>
                                      </p:cBhvr>
                                      <p:tavLst>
                                        <p:tav tm="0">
                                          <p:val>
                                            <p:strVal val="#ppt_x"/>
                                          </p:val>
                                        </p:tav>
                                        <p:tav tm="100000">
                                          <p:val>
                                            <p:strVal val="#ppt_x"/>
                                          </p:val>
                                        </p:tav>
                                      </p:tavLst>
                                    </p:anim>
                                    <p:anim calcmode="lin" valueType="num">
                                      <p:cBhvr>
                                        <p:cTn id="3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151052"/>
            <a:ext cx="8153400" cy="661207"/>
          </a:xfrm>
          <a:prstGeom prst="rect">
            <a:avLst/>
          </a:prstGeom>
        </p:spPr>
        <p:txBody>
          <a:bodyPr wrap="square">
            <a:spAutoFit/>
          </a:bodyPr>
          <a:lstStyle/>
          <a:p>
            <a:pPr lvl="0">
              <a:lnSpc>
                <a:spcPct val="150000"/>
              </a:lnSpc>
              <a:spcBef>
                <a:spcPts val="600"/>
              </a:spcBef>
              <a:spcAft>
                <a:spcPts val="600"/>
              </a:spcAft>
            </a:pPr>
            <a:r>
              <a:rPr lang="vi-VN" sz="28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
        <p:nvSpPr>
          <p:cNvPr id="3" name="Rectangle 2"/>
          <p:cNvSpPr/>
          <p:nvPr/>
        </p:nvSpPr>
        <p:spPr>
          <a:xfrm>
            <a:off x="228600" y="762000"/>
            <a:ext cx="8915400" cy="5494581"/>
          </a:xfrm>
          <a:prstGeom prst="rect">
            <a:avLst/>
          </a:prstGeom>
        </p:spPr>
        <p:txBody>
          <a:bodyPr wrap="square">
            <a:spAutoFit/>
          </a:bodyPr>
          <a:lstStyle/>
          <a:p>
            <a:pPr marL="285750" indent="-285750" algn="just">
              <a:lnSpc>
                <a:spcPct val="150000"/>
              </a:lnSpc>
              <a:spcBef>
                <a:spcPts val="600"/>
              </a:spcBef>
              <a:buFont typeface="Wingdings" panose="05000000000000000000" pitchFamily="2" charset="2"/>
              <a:buChar char="v"/>
            </a:pPr>
            <a:r>
              <a:rPr lang="en-US" sz="2200" b="1" dirty="0" err="1">
                <a:solidFill>
                  <a:srgbClr val="282828"/>
                </a:solidFill>
                <a:latin typeface="Times New Roman" panose="02020603050405020304" pitchFamily="18" charset="0"/>
                <a:ea typeface="Calibri" panose="020F0502020204030204" pitchFamily="34" charset="0"/>
              </a:rPr>
              <a:t>Phân</a:t>
            </a:r>
            <a:r>
              <a:rPr lang="en-US" sz="2200" b="1" dirty="0">
                <a:solidFill>
                  <a:srgbClr val="282828"/>
                </a:solidFill>
                <a:latin typeface="Times New Roman" panose="02020603050405020304" pitchFamily="18" charset="0"/>
                <a:ea typeface="Calibri" panose="020F0502020204030204" pitchFamily="34" charset="0"/>
              </a:rPr>
              <a:t> </a:t>
            </a:r>
            <a:r>
              <a:rPr lang="en-US" sz="2200" b="1" dirty="0" err="1">
                <a:solidFill>
                  <a:srgbClr val="282828"/>
                </a:solidFill>
                <a:latin typeface="Times New Roman" panose="02020603050405020304" pitchFamily="18" charset="0"/>
                <a:ea typeface="Calibri" panose="020F0502020204030204" pitchFamily="34" charset="0"/>
              </a:rPr>
              <a:t>loại</a:t>
            </a:r>
            <a:r>
              <a:rPr lang="en-US" sz="2200" b="1" dirty="0">
                <a:solidFill>
                  <a:srgbClr val="282828"/>
                </a:solidFill>
                <a:latin typeface="Times New Roman" panose="02020603050405020304" pitchFamily="18" charset="0"/>
                <a:ea typeface="Calibri" panose="020F0502020204030204" pitchFamily="34" charset="0"/>
              </a:rPr>
              <a:t> </a:t>
            </a:r>
            <a:r>
              <a:rPr lang="en-US" sz="2200" b="1" dirty="0" err="1">
                <a:solidFill>
                  <a:srgbClr val="282828"/>
                </a:solidFill>
                <a:latin typeface="Times New Roman" panose="02020603050405020304" pitchFamily="18" charset="0"/>
                <a:ea typeface="Calibri" panose="020F0502020204030204" pitchFamily="34" charset="0"/>
              </a:rPr>
              <a:t>vận</a:t>
            </a:r>
            <a:r>
              <a:rPr lang="en-US" sz="2200" b="1" dirty="0">
                <a:solidFill>
                  <a:srgbClr val="282828"/>
                </a:solidFill>
                <a:latin typeface="Times New Roman" panose="02020603050405020304" pitchFamily="18" charset="0"/>
                <a:ea typeface="Calibri" panose="020F0502020204030204" pitchFamily="34" charset="0"/>
              </a:rPr>
              <a:t> </a:t>
            </a:r>
            <a:r>
              <a:rPr lang="en-US" sz="2200" b="1" dirty="0" err="1">
                <a:solidFill>
                  <a:srgbClr val="282828"/>
                </a:solidFill>
                <a:latin typeface="Times New Roman" panose="02020603050405020304" pitchFamily="18" charset="0"/>
                <a:ea typeface="Calibri" panose="020F0502020204030204" pitchFamily="34" charset="0"/>
              </a:rPr>
              <a:t>đơn</a:t>
            </a:r>
            <a:r>
              <a:rPr lang="en-US" sz="2200" b="1" dirty="0">
                <a:solidFill>
                  <a:srgbClr val="282828"/>
                </a:solidFill>
                <a:latin typeface="Times New Roman" panose="02020603050405020304" pitchFamily="18" charset="0"/>
                <a:ea typeface="Calibri" panose="020F0502020204030204" pitchFamily="34" charset="0"/>
              </a:rPr>
              <a:t> </a:t>
            </a:r>
            <a:endParaRPr lang="en-US" sz="2200" dirty="0">
              <a:latin typeface="Times New Roman" panose="02020603050405020304" pitchFamily="18" charset="0"/>
              <a:ea typeface="Calibri" panose="020F0502020204030204" pitchFamily="34" charset="0"/>
            </a:endParaRPr>
          </a:p>
          <a:p>
            <a:pPr algn="just">
              <a:lnSpc>
                <a:spcPct val="150000"/>
              </a:lnSpc>
              <a:spcBef>
                <a:spcPts val="600"/>
              </a:spcBef>
            </a:pP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Căn</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cứ</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vào</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người</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phát</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hành</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vận</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đơn</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được</a:t>
            </a:r>
            <a:r>
              <a:rPr lang="en-US" sz="2200" b="1" i="1" dirty="0">
                <a:latin typeface="Times New Roman" panose="02020603050405020304" pitchFamily="18" charset="0"/>
                <a:ea typeface="Times New Roman" panose="02020603050405020304" pitchFamily="18" charset="0"/>
              </a:rPr>
              <a:t> chia </a:t>
            </a:r>
            <a:r>
              <a:rPr lang="en-US" sz="2200" b="1" i="1" dirty="0" err="1">
                <a:latin typeface="Times New Roman" panose="02020603050405020304" pitchFamily="18" charset="0"/>
                <a:ea typeface="Times New Roman" panose="02020603050405020304" pitchFamily="18" charset="0"/>
              </a:rPr>
              <a:t>làm</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hai</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loại</a:t>
            </a:r>
            <a:r>
              <a:rPr lang="en-US" sz="2200" b="1" i="1" dirty="0">
                <a:latin typeface="Times New Roman" panose="02020603050405020304" pitchFamily="18" charset="0"/>
                <a:ea typeface="Times New Roman" panose="02020603050405020304" pitchFamily="18" charset="0"/>
              </a:rPr>
              <a:t>:</a:t>
            </a:r>
            <a:endParaRPr lang="en-US" sz="2200" dirty="0">
              <a:latin typeface="Times New Roman" panose="02020603050405020304" pitchFamily="18" charset="0"/>
              <a:ea typeface="Calibri" panose="020F0502020204030204" pitchFamily="34" charset="0"/>
            </a:endParaRPr>
          </a:p>
          <a:p>
            <a:pPr marL="285750" indent="-285750" algn="just">
              <a:lnSpc>
                <a:spcPct val="150000"/>
              </a:lnSpc>
              <a:spcBef>
                <a:spcPts val="600"/>
              </a:spcBef>
              <a:buFontTx/>
              <a:buChar char="-"/>
            </a:pPr>
            <a:r>
              <a:rPr lang="en-US" sz="2200" b="1" dirty="0" err="1" smtClean="0">
                <a:latin typeface="Times New Roman" panose="02020603050405020304" pitchFamily="18" charset="0"/>
                <a:ea typeface="Times New Roman" panose="02020603050405020304" pitchFamily="18" charset="0"/>
              </a:rPr>
              <a:t>Vận</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đơn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của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hãng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hàng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không</a:t>
            </a:r>
            <a:r>
              <a:rPr lang="en-US" sz="2200" b="1" dirty="0">
                <a:latin typeface="Times New Roman" panose="02020603050405020304" pitchFamily="18" charset="0"/>
                <a:ea typeface="Times New Roman" panose="02020603050405020304" pitchFamily="18" charset="0"/>
              </a:rPr>
              <a:t> (Airline airway bill):  </a:t>
            </a:r>
            <a:endParaRPr lang="en-US" sz="2200" b="1" dirty="0" smtClean="0">
              <a:latin typeface="Times New Roman" panose="02020603050405020304" pitchFamily="18" charset="0"/>
              <a:ea typeface="Times New Roman" panose="02020603050405020304" pitchFamily="18" charset="0"/>
            </a:endParaRPr>
          </a:p>
          <a:p>
            <a:pPr algn="just">
              <a:lnSpc>
                <a:spcPct val="150000"/>
              </a:lnSpc>
              <a:spcBef>
                <a:spcPts val="600"/>
              </a:spcBef>
            </a:pPr>
            <a:r>
              <a:rPr lang="en-US" sz="2200" dirty="0" err="1" smtClean="0">
                <a:latin typeface="Times New Roman" panose="02020603050405020304" pitchFamily="18" charset="0"/>
                <a:ea typeface="Times New Roman" panose="02020603050405020304" pitchFamily="18" charset="0"/>
              </a:rPr>
              <a:t>Vận</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rPr>
              <a:t> do </a:t>
            </a:r>
            <a:r>
              <a:rPr lang="en-US" sz="2200" dirty="0" err="1">
                <a:latin typeface="Times New Roman" panose="02020603050405020304" pitchFamily="18" charset="0"/>
                <a:ea typeface="Times New Roman" panose="02020603050405020304" pitchFamily="18" charset="0"/>
              </a:rPr>
              <a:t>hãng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phát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biểu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tượng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dạng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rPr>
              <a:t> ( issuing carrier </a:t>
            </a:r>
            <a:r>
              <a:rPr lang="en-US" sz="2200" dirty="0" err="1">
                <a:latin typeface="Times New Roman" panose="02020603050405020304" pitchFamily="18" charset="0"/>
                <a:ea typeface="Times New Roman" panose="02020603050405020304" pitchFamily="18" charset="0"/>
              </a:rPr>
              <a:t>indentification</a:t>
            </a:r>
            <a:r>
              <a:rPr lang="en-US" sz="2200" dirty="0">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Calibri" panose="020F0502020204030204" pitchFamily="34" charset="0"/>
            </a:endParaRPr>
          </a:p>
          <a:p>
            <a:pPr marL="285750" indent="-285750" algn="just">
              <a:lnSpc>
                <a:spcPct val="150000"/>
              </a:lnSpc>
              <a:spcBef>
                <a:spcPts val="600"/>
              </a:spcBef>
              <a:buFontTx/>
              <a:buChar char="-"/>
            </a:pPr>
            <a:r>
              <a:rPr lang="en-US" sz="2200" b="1" dirty="0" err="1" smtClean="0">
                <a:latin typeface="Times New Roman" panose="02020603050405020304" pitchFamily="18" charset="0"/>
                <a:ea typeface="Times New Roman" panose="02020603050405020304" pitchFamily="18" charset="0"/>
              </a:rPr>
              <a:t>Vận</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đơn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trung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lập</a:t>
            </a:r>
            <a:r>
              <a:rPr lang="en-US" sz="2200" b="1" dirty="0">
                <a:latin typeface="Times New Roman" panose="02020603050405020304" pitchFamily="18" charset="0"/>
                <a:ea typeface="Times New Roman" panose="02020603050405020304" pitchFamily="18" charset="0"/>
              </a:rPr>
              <a:t> ( Neutral airway bill):  </a:t>
            </a:r>
            <a:endParaRPr lang="en-US" sz="2200" b="1" dirty="0" smtClean="0">
              <a:latin typeface="Times New Roman" panose="02020603050405020304" pitchFamily="18" charset="0"/>
              <a:ea typeface="Times New Roman" panose="02020603050405020304" pitchFamily="18" charset="0"/>
            </a:endParaRPr>
          </a:p>
          <a:p>
            <a:pPr algn="just">
              <a:lnSpc>
                <a:spcPct val="150000"/>
              </a:lnSpc>
              <a:spcBef>
                <a:spcPts val="600"/>
              </a:spcBef>
            </a:pPr>
            <a:r>
              <a:rPr lang="en-US" sz="2200" dirty="0" err="1" smtClean="0">
                <a:latin typeface="Times New Roman" panose="02020603050405020304" pitchFamily="18" charset="0"/>
                <a:ea typeface="Times New Roman" panose="02020603050405020304" pitchFamily="18" charset="0"/>
              </a:rPr>
              <a:t>Loại</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rPr>
              <a:t> do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khác</a:t>
            </a:r>
            <a:r>
              <a:rPr lang="en-US" sz="2200" dirty="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phát</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hành</a:t>
            </a:r>
            <a:r>
              <a:rPr lang="en-US" sz="2200" dirty="0" smtClean="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không</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phải</a:t>
            </a:r>
            <a:r>
              <a:rPr lang="en-US" sz="2200" dirty="0">
                <a:latin typeface="Times New Roman" panose="02020603050405020304" pitchFamily="18" charset="0"/>
                <a:ea typeface="Times New Roman" panose="02020603050405020304" pitchFamily="18" charset="0"/>
              </a:rPr>
              <a:t> do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phát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biểu</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tượng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dạng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thường</a:t>
            </a:r>
            <a:r>
              <a:rPr lang="en-US" sz="2200" dirty="0">
                <a:latin typeface="Times New Roman" panose="02020603050405020304" pitchFamily="18" charset="0"/>
                <a:ea typeface="Times New Roman" panose="02020603050405020304" pitchFamily="18" charset="0"/>
              </a:rPr>
              <a:t> do </a:t>
            </a:r>
            <a:r>
              <a:rPr lang="en-US" sz="2200" dirty="0" err="1">
                <a:latin typeface="Times New Roman" panose="02020603050405020304" pitchFamily="18" charset="0"/>
                <a:ea typeface="Times New Roman" panose="02020603050405020304" pitchFamily="18" charset="0"/>
              </a:rPr>
              <a:t>đại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lý</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rPr>
              <a:t> hay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giao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phát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hành</a:t>
            </a:r>
            <a:r>
              <a:rPr lang="en-US" sz="2200" dirty="0">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87287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1000"/>
                                        <p:tgtEl>
                                          <p:spTgt spid="3">
                                            <p:txEl>
                                              <p:pRg st="4" end="4"/>
                                            </p:txEl>
                                          </p:spTgt>
                                        </p:tgtEl>
                                      </p:cBhvr>
                                    </p:animEffect>
                                    <p:anim calcmode="lin" valueType="num">
                                      <p:cBhvr>
                                        <p:cTn id="2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762000"/>
            <a:ext cx="8686800" cy="6047809"/>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v"/>
            </a:pPr>
            <a:r>
              <a:rPr lang="en-US" sz="2200" b="1" dirty="0" err="1">
                <a:solidFill>
                  <a:srgbClr val="282828"/>
                </a:solidFill>
                <a:latin typeface="Times New Roman" panose="02020603050405020304" pitchFamily="18" charset="0"/>
                <a:ea typeface="Calibri" panose="020F0502020204030204" pitchFamily="34" charset="0"/>
              </a:rPr>
              <a:t>Phân</a:t>
            </a:r>
            <a:r>
              <a:rPr lang="en-US" sz="2200" b="1" dirty="0">
                <a:solidFill>
                  <a:srgbClr val="282828"/>
                </a:solidFill>
                <a:latin typeface="Times New Roman" panose="02020603050405020304" pitchFamily="18" charset="0"/>
                <a:ea typeface="Calibri" panose="020F0502020204030204" pitchFamily="34" charset="0"/>
              </a:rPr>
              <a:t> </a:t>
            </a:r>
            <a:r>
              <a:rPr lang="en-US" sz="2200" b="1" dirty="0" err="1">
                <a:solidFill>
                  <a:srgbClr val="282828"/>
                </a:solidFill>
                <a:latin typeface="Times New Roman" panose="02020603050405020304" pitchFamily="18" charset="0"/>
                <a:ea typeface="Calibri" panose="020F0502020204030204" pitchFamily="34" charset="0"/>
              </a:rPr>
              <a:t>loại</a:t>
            </a:r>
            <a:r>
              <a:rPr lang="en-US" sz="2200" b="1" dirty="0">
                <a:solidFill>
                  <a:srgbClr val="282828"/>
                </a:solidFill>
                <a:latin typeface="Times New Roman" panose="02020603050405020304" pitchFamily="18" charset="0"/>
                <a:ea typeface="Calibri" panose="020F0502020204030204" pitchFamily="34" charset="0"/>
              </a:rPr>
              <a:t> </a:t>
            </a:r>
            <a:r>
              <a:rPr lang="en-US" sz="2200" b="1" dirty="0" err="1">
                <a:solidFill>
                  <a:srgbClr val="282828"/>
                </a:solidFill>
                <a:latin typeface="Times New Roman" panose="02020603050405020304" pitchFamily="18" charset="0"/>
                <a:ea typeface="Calibri" panose="020F0502020204030204" pitchFamily="34" charset="0"/>
              </a:rPr>
              <a:t>vận</a:t>
            </a:r>
            <a:r>
              <a:rPr lang="en-US" sz="2200" b="1" dirty="0">
                <a:solidFill>
                  <a:srgbClr val="282828"/>
                </a:solidFill>
                <a:latin typeface="Times New Roman" panose="02020603050405020304" pitchFamily="18" charset="0"/>
                <a:ea typeface="Calibri" panose="020F0502020204030204" pitchFamily="34" charset="0"/>
              </a:rPr>
              <a:t> </a:t>
            </a:r>
            <a:r>
              <a:rPr lang="en-US" sz="2200" b="1" dirty="0" err="1">
                <a:solidFill>
                  <a:srgbClr val="282828"/>
                </a:solidFill>
                <a:latin typeface="Times New Roman" panose="02020603050405020304" pitchFamily="18" charset="0"/>
                <a:ea typeface="Calibri" panose="020F0502020204030204" pitchFamily="34" charset="0"/>
              </a:rPr>
              <a:t>đơn</a:t>
            </a:r>
            <a:r>
              <a:rPr lang="en-US" sz="2200" b="1" dirty="0">
                <a:solidFill>
                  <a:srgbClr val="282828"/>
                </a:solidFill>
                <a:latin typeface="Times New Roman" panose="02020603050405020304" pitchFamily="18" charset="0"/>
                <a:ea typeface="Calibri" panose="020F0502020204030204" pitchFamily="34" charset="0"/>
              </a:rPr>
              <a:t> </a:t>
            </a:r>
            <a:endParaRPr lang="en-US" sz="2200" b="1" i="1" dirty="0" smtClean="0">
              <a:solidFill>
                <a:prstClr val="black"/>
              </a:solidFill>
              <a:latin typeface="Times New Roman" panose="02020603050405020304" pitchFamily="18" charset="0"/>
              <a:ea typeface="Times New Roman" panose="02020603050405020304" pitchFamily="18" charset="0"/>
            </a:endParaRPr>
          </a:p>
          <a:p>
            <a:pPr lvl="0" algn="just">
              <a:spcBef>
                <a:spcPts val="600"/>
              </a:spcBef>
              <a:spcAft>
                <a:spcPts val="600"/>
              </a:spcAft>
            </a:pPr>
            <a:r>
              <a:rPr lang="en-US" sz="2200" b="1" i="1" dirty="0" smtClean="0">
                <a:solidFill>
                  <a:prstClr val="black"/>
                </a:solidFill>
                <a:latin typeface="Times New Roman" panose="02020603050405020304" pitchFamily="18" charset="0"/>
                <a:ea typeface="Times New Roman" panose="02020603050405020304" pitchFamily="18" charset="0"/>
              </a:rPr>
              <a:t>*</a:t>
            </a:r>
            <a:r>
              <a:rPr lang="en-US" sz="2200" b="1" i="1" dirty="0" err="1" smtClean="0">
                <a:solidFill>
                  <a:prstClr val="black"/>
                </a:solidFill>
                <a:latin typeface="Times New Roman" panose="02020603050405020304" pitchFamily="18" charset="0"/>
                <a:ea typeface="Times New Roman" panose="02020603050405020304" pitchFamily="18" charset="0"/>
              </a:rPr>
              <a:t>Căn</a:t>
            </a:r>
            <a:r>
              <a:rPr lang="en-US" sz="2200" b="1" i="1" dirty="0" smtClean="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cứ</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vào</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việc</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gom</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hàng</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vận</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đơn</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được</a:t>
            </a:r>
            <a:r>
              <a:rPr lang="en-US" sz="2200" b="1" i="1" dirty="0">
                <a:solidFill>
                  <a:prstClr val="black"/>
                </a:solidFill>
                <a:latin typeface="Times New Roman" panose="02020603050405020304" pitchFamily="18" charset="0"/>
                <a:ea typeface="Times New Roman" panose="02020603050405020304" pitchFamily="18" charset="0"/>
              </a:rPr>
              <a:t> chia </a:t>
            </a:r>
            <a:r>
              <a:rPr lang="en-US" sz="2200" b="1" i="1" dirty="0" err="1">
                <a:solidFill>
                  <a:prstClr val="black"/>
                </a:solidFill>
                <a:latin typeface="Times New Roman" panose="02020603050405020304" pitchFamily="18" charset="0"/>
                <a:ea typeface="Times New Roman" panose="02020603050405020304" pitchFamily="18" charset="0"/>
              </a:rPr>
              <a:t>làm</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hai</a:t>
            </a:r>
            <a:r>
              <a:rPr lang="en-US" sz="2200" b="1" i="1" dirty="0">
                <a:solidFill>
                  <a:prstClr val="black"/>
                </a:solidFill>
                <a:latin typeface="Times New Roman" panose="02020603050405020304" pitchFamily="18" charset="0"/>
                <a:ea typeface="Times New Roman" panose="02020603050405020304" pitchFamily="18" charset="0"/>
              </a:rPr>
              <a:t> </a:t>
            </a:r>
            <a:r>
              <a:rPr lang="en-US" sz="2200" b="1" i="1" dirty="0" err="1">
                <a:solidFill>
                  <a:prstClr val="black"/>
                </a:solidFill>
                <a:latin typeface="Times New Roman" panose="02020603050405020304" pitchFamily="18" charset="0"/>
                <a:ea typeface="Times New Roman" panose="02020603050405020304" pitchFamily="18" charset="0"/>
              </a:rPr>
              <a:t>loại</a:t>
            </a:r>
            <a:r>
              <a:rPr lang="en-US" sz="2200" b="1" i="1" dirty="0">
                <a:solidFill>
                  <a:prstClr val="black"/>
                </a:solidFill>
                <a:latin typeface="Times New Roman" panose="02020603050405020304" pitchFamily="18" charset="0"/>
                <a:ea typeface="Times New Roman" panose="02020603050405020304" pitchFamily="18" charset="0"/>
              </a:rPr>
              <a:t>: </a:t>
            </a:r>
            <a:endParaRPr lang="en-US" sz="2200" dirty="0">
              <a:solidFill>
                <a:prstClr val="black"/>
              </a:solidFill>
              <a:latin typeface="Times New Roman" panose="02020603050405020304" pitchFamily="18" charset="0"/>
              <a:ea typeface="Calibri" panose="020F0502020204030204" pitchFamily="34" charset="0"/>
            </a:endParaRPr>
          </a:p>
          <a:p>
            <a:pPr marL="285750" lvl="0" indent="-285750" algn="just">
              <a:spcBef>
                <a:spcPts val="600"/>
              </a:spcBef>
              <a:spcAft>
                <a:spcPts val="600"/>
              </a:spcAft>
              <a:buFontTx/>
              <a:buChar char="-"/>
            </a:pPr>
            <a:r>
              <a:rPr lang="en-US" sz="2200" b="1" dirty="0" err="1" smtClean="0">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đơn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chủ</a:t>
            </a:r>
            <a:r>
              <a:rPr lang="en-US" sz="2200" b="1" dirty="0">
                <a:solidFill>
                  <a:prstClr val="black"/>
                </a:solidFill>
                <a:latin typeface="Times New Roman" panose="02020603050405020304" pitchFamily="18" charset="0"/>
                <a:ea typeface="Times New Roman" panose="02020603050405020304" pitchFamily="18" charset="0"/>
              </a:rPr>
              <a:t> (Master Airway bill-MAWB): </a:t>
            </a:r>
            <a:endParaRPr lang="en-US" sz="2200" b="1" dirty="0" smtClean="0">
              <a:solidFill>
                <a:prstClr val="black"/>
              </a:solidFill>
              <a:latin typeface="Times New Roman" panose="02020603050405020304" pitchFamily="18" charset="0"/>
              <a:ea typeface="Times New Roman" panose="02020603050405020304" pitchFamily="18" charset="0"/>
            </a:endParaRPr>
          </a:p>
          <a:p>
            <a:pPr lvl="0" algn="just">
              <a:lnSpc>
                <a:spcPct val="150000"/>
              </a:lnSpc>
            </a:pPr>
            <a:r>
              <a:rPr lang="en-US" sz="2200" dirty="0" smtClean="0">
                <a:solidFill>
                  <a:prstClr val="black"/>
                </a:solidFill>
                <a:latin typeface="Times New Roman" panose="02020603050405020304" pitchFamily="18" charset="0"/>
                <a:ea typeface="Times New Roman" panose="02020603050405020304" pitchFamily="18" charset="0"/>
              </a:rPr>
              <a:t>	</a:t>
            </a:r>
            <a:r>
              <a:rPr lang="en-US" sz="2200" dirty="0" err="1" smtClean="0">
                <a:solidFill>
                  <a:prstClr val="black"/>
                </a:solidFill>
                <a:latin typeface="Times New Roman" panose="02020603050405020304" pitchFamily="18" charset="0"/>
                <a:ea typeface="Times New Roman" panose="02020603050405020304" pitchFamily="18" charset="0"/>
              </a:rPr>
              <a:t>Là</a:t>
            </a:r>
            <a:r>
              <a:rPr lang="en-US" sz="2200" dirty="0" smtClean="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đơn</a:t>
            </a:r>
            <a:r>
              <a:rPr lang="en-US" sz="2200" dirty="0">
                <a:solidFill>
                  <a:prstClr val="black"/>
                </a:solidFill>
                <a:latin typeface="Times New Roman" panose="02020603050405020304" pitchFamily="18" charset="0"/>
                <a:ea typeface="Times New Roman" panose="02020603050405020304" pitchFamily="18" charset="0"/>
              </a:rPr>
              <a:t> do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chuyên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chở</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không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cấp</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gom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đơn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ở </a:t>
            </a:r>
            <a:r>
              <a:rPr lang="en-US" sz="2200" dirty="0" err="1">
                <a:solidFill>
                  <a:prstClr val="black"/>
                </a:solidFill>
                <a:latin typeface="Times New Roman" panose="02020603050405020304" pitchFamily="18" charset="0"/>
                <a:ea typeface="Times New Roman" panose="02020603050405020304" pitchFamily="18" charset="0"/>
              </a:rPr>
              <a:t>sân</a:t>
            </a:r>
            <a:r>
              <a:rPr lang="en-US" sz="2200" dirty="0">
                <a:solidFill>
                  <a:prstClr val="black"/>
                </a:solidFill>
                <a:latin typeface="Times New Roman" panose="02020603050405020304" pitchFamily="18" charset="0"/>
                <a:ea typeface="Times New Roman" panose="02020603050405020304" pitchFamily="18" charset="0"/>
              </a:rPr>
              <a:t> bay </a:t>
            </a:r>
            <a:r>
              <a:rPr lang="en-US" sz="2200" dirty="0" err="1">
                <a:solidFill>
                  <a:prstClr val="black"/>
                </a:solidFill>
                <a:latin typeface="Times New Roman" panose="02020603050405020304" pitchFamily="18" charset="0"/>
                <a:ea typeface="Times New Roman" panose="02020603050405020304" pitchFamily="18" charset="0"/>
              </a:rPr>
              <a:t>đích</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đơn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dùng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điều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chỉnh</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mối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quan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hệ</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giữa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chuyên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chở</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không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gom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làm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chứng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giao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giữa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chuyên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chở</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gom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endParaRPr lang="en-US" sz="2200" dirty="0">
              <a:solidFill>
                <a:prstClr val="black"/>
              </a:solidFill>
              <a:latin typeface="Times New Roman" panose="02020603050405020304" pitchFamily="18" charset="0"/>
              <a:ea typeface="Calibri" panose="020F0502020204030204" pitchFamily="34" charset="0"/>
            </a:endParaRPr>
          </a:p>
          <a:p>
            <a:pPr marL="285750" lvl="0" indent="-285750" algn="just">
              <a:spcBef>
                <a:spcPts val="600"/>
              </a:spcBef>
              <a:spcAft>
                <a:spcPts val="600"/>
              </a:spcAft>
              <a:buFontTx/>
              <a:buChar char="-"/>
            </a:pPr>
            <a:r>
              <a:rPr lang="en-US" sz="2200" b="1" dirty="0" err="1" smtClean="0">
                <a:solidFill>
                  <a:prstClr val="black"/>
                </a:solidFill>
                <a:latin typeface="Times New Roman" panose="02020603050405020304" pitchFamily="18" charset="0"/>
                <a:ea typeface="Times New Roman" panose="02020603050405020304" pitchFamily="18" charset="0"/>
              </a:rPr>
              <a:t>Vận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đơn</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của</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người</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gom</a:t>
            </a:r>
            <a:r>
              <a:rPr lang="en-US" sz="2200" b="1" dirty="0">
                <a:solidFill>
                  <a:prstClr val="black"/>
                </a:solidFill>
                <a:latin typeface="Times New Roman" panose="02020603050405020304" pitchFamily="18" charset="0"/>
                <a:ea typeface="Times New Roman" panose="02020603050405020304" pitchFamily="18" charset="0"/>
              </a:rPr>
              <a:t> </a:t>
            </a:r>
            <a:r>
              <a:rPr lang="en-US" sz="2200" b="1" dirty="0" err="1">
                <a:solidFill>
                  <a:prstClr val="black"/>
                </a:solidFill>
                <a:latin typeface="Times New Roman" panose="02020603050405020304" pitchFamily="18" charset="0"/>
                <a:ea typeface="Times New Roman" panose="02020603050405020304" pitchFamily="18" charset="0"/>
              </a:rPr>
              <a:t>hàng</a:t>
            </a:r>
            <a:r>
              <a:rPr lang="en-US" sz="2200" b="1" dirty="0">
                <a:solidFill>
                  <a:prstClr val="black"/>
                </a:solidFill>
                <a:latin typeface="Times New Roman" panose="02020603050405020304" pitchFamily="18" charset="0"/>
                <a:ea typeface="Times New Roman" panose="02020603050405020304" pitchFamily="18" charset="0"/>
              </a:rPr>
              <a:t> (House airway bill-HAWB): </a:t>
            </a:r>
            <a:endParaRPr lang="en-US" sz="2200" b="1" dirty="0" smtClean="0">
              <a:solidFill>
                <a:prstClr val="black"/>
              </a:solidFill>
              <a:latin typeface="Times New Roman" panose="02020603050405020304" pitchFamily="18" charset="0"/>
              <a:ea typeface="Times New Roman" panose="02020603050405020304" pitchFamily="18" charset="0"/>
            </a:endParaRPr>
          </a:p>
          <a:p>
            <a:pPr lvl="0" algn="just">
              <a:lnSpc>
                <a:spcPct val="150000"/>
              </a:lnSpc>
            </a:pPr>
            <a:r>
              <a:rPr lang="en-US" sz="2200" dirty="0" smtClean="0">
                <a:solidFill>
                  <a:prstClr val="black"/>
                </a:solidFill>
                <a:latin typeface="Times New Roman" panose="02020603050405020304" pitchFamily="18" charset="0"/>
                <a:ea typeface="Times New Roman" panose="02020603050405020304" pitchFamily="18" charset="0"/>
              </a:rPr>
              <a:t>	</a:t>
            </a:r>
            <a:r>
              <a:rPr lang="en-US" sz="2200" dirty="0" err="1" smtClean="0">
                <a:solidFill>
                  <a:prstClr val="black"/>
                </a:solidFill>
                <a:latin typeface="Times New Roman" panose="02020603050405020304" pitchFamily="18" charset="0"/>
                <a:ea typeface="Times New Roman" panose="02020603050405020304" pitchFamily="18" charset="0"/>
              </a:rPr>
              <a:t>Là</a:t>
            </a:r>
            <a:r>
              <a:rPr lang="en-US" sz="2200" dirty="0" smtClean="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đơn</a:t>
            </a:r>
            <a:r>
              <a:rPr lang="en-US" sz="2200" dirty="0">
                <a:solidFill>
                  <a:prstClr val="black"/>
                </a:solidFill>
                <a:latin typeface="Times New Roman" panose="02020603050405020304" pitchFamily="18" charset="0"/>
                <a:ea typeface="Times New Roman" panose="02020603050405020304" pitchFamily="18" charset="0"/>
              </a:rPr>
              <a:t> do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gom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cấp</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cho</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các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chủ</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lẻ</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khi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từ</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họ</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để</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các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chủ</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lẻ</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có</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đơn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ở </a:t>
            </a:r>
            <a:r>
              <a:rPr lang="en-US" sz="2200" dirty="0" err="1">
                <a:solidFill>
                  <a:prstClr val="black"/>
                </a:solidFill>
                <a:latin typeface="Times New Roman" panose="02020603050405020304" pitchFamily="18" charset="0"/>
                <a:ea typeface="Times New Roman" panose="02020603050405020304" pitchFamily="18" charset="0"/>
              </a:rPr>
              <a:t>nơi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đến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đơn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này</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dùng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để</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điều</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chỉnh</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mối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quan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hệ</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giữa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gom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các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chủ</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lẻ</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và</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dùng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để</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nhận</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hoá</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giữa</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người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gom</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với</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các</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chủ</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hàng</a:t>
            </a:r>
            <a:r>
              <a:rPr lang="en-US" sz="2200" dirty="0">
                <a:solidFill>
                  <a:prstClr val="black"/>
                </a:solidFill>
                <a:latin typeface="Times New Roman" panose="02020603050405020304" pitchFamily="18" charset="0"/>
                <a:ea typeface="Times New Roman" panose="02020603050405020304" pitchFamily="18" charset="0"/>
              </a:rPr>
              <a:t> </a:t>
            </a:r>
            <a:r>
              <a:rPr lang="en-US" sz="2200" dirty="0" err="1">
                <a:solidFill>
                  <a:prstClr val="black"/>
                </a:solidFill>
                <a:latin typeface="Times New Roman" panose="02020603050405020304" pitchFamily="18" charset="0"/>
                <a:ea typeface="Times New Roman" panose="02020603050405020304" pitchFamily="18" charset="0"/>
              </a:rPr>
              <a:t>lẻ</a:t>
            </a:r>
            <a:r>
              <a:rPr lang="en-US" sz="2200" dirty="0">
                <a:solidFill>
                  <a:prstClr val="black"/>
                </a:solidFill>
                <a:latin typeface="Times New Roman" panose="02020603050405020304" pitchFamily="18" charset="0"/>
                <a:ea typeface="Times New Roman" panose="02020603050405020304" pitchFamily="18" charset="0"/>
              </a:rPr>
              <a:t>. </a:t>
            </a:r>
            <a:endParaRPr lang="en-US" sz="2200" dirty="0">
              <a:solidFill>
                <a:prstClr val="black"/>
              </a:solidFill>
              <a:latin typeface="Times New Roman" panose="02020603050405020304" pitchFamily="18" charset="0"/>
              <a:ea typeface="Calibri" panose="020F0502020204030204" pitchFamily="34" charset="0"/>
            </a:endParaRPr>
          </a:p>
        </p:txBody>
      </p:sp>
      <p:sp>
        <p:nvSpPr>
          <p:cNvPr id="3" name="Rectangle 2"/>
          <p:cNvSpPr/>
          <p:nvPr/>
        </p:nvSpPr>
        <p:spPr>
          <a:xfrm>
            <a:off x="1447800" y="-135890"/>
            <a:ext cx="8153400" cy="661207"/>
          </a:xfrm>
          <a:prstGeom prst="rect">
            <a:avLst/>
          </a:prstGeom>
        </p:spPr>
        <p:txBody>
          <a:bodyPr wrap="square">
            <a:spAutoFit/>
          </a:bodyPr>
          <a:lstStyle/>
          <a:p>
            <a:pPr lvl="0">
              <a:lnSpc>
                <a:spcPct val="150000"/>
              </a:lnSpc>
              <a:spcBef>
                <a:spcPts val="600"/>
              </a:spcBef>
              <a:spcAft>
                <a:spcPts val="600"/>
              </a:spcAft>
            </a:pPr>
            <a:r>
              <a:rPr lang="vi-VN" sz="28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Tree>
    <p:extLst>
      <p:ext uri="{BB962C8B-B14F-4D97-AF65-F5344CB8AC3E}">
        <p14:creationId xmlns:p14="http://schemas.microsoft.com/office/powerpoint/2010/main" val="302684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srcRect l="14246" r="9265"/>
          <a:stretch/>
        </p:blipFill>
        <p:spPr>
          <a:xfrm>
            <a:off x="4953001" y="4426109"/>
            <a:ext cx="3925186" cy="2388470"/>
          </a:xfrm>
          <a:prstGeom prst="rect">
            <a:avLst/>
          </a:prstGeom>
        </p:spPr>
      </p:pic>
      <p:pic>
        <p:nvPicPr>
          <p:cNvPr id="6" name="Picture 5"/>
          <p:cNvPicPr>
            <a:picLocks noChangeAspect="1"/>
          </p:cNvPicPr>
          <p:nvPr/>
        </p:nvPicPr>
        <p:blipFill>
          <a:blip r:embed="rId3"/>
          <a:stretch>
            <a:fillRect/>
          </a:stretch>
        </p:blipFill>
        <p:spPr>
          <a:xfrm>
            <a:off x="4724400" y="30126"/>
            <a:ext cx="4419600" cy="2124149"/>
          </a:xfrm>
          <a:prstGeom prst="rect">
            <a:avLst/>
          </a:prstGeom>
        </p:spPr>
      </p:pic>
      <p:sp>
        <p:nvSpPr>
          <p:cNvPr id="3" name="Rectangle 2"/>
          <p:cNvSpPr/>
          <p:nvPr/>
        </p:nvSpPr>
        <p:spPr>
          <a:xfrm>
            <a:off x="1447800" y="-135890"/>
            <a:ext cx="8153400" cy="661207"/>
          </a:xfrm>
          <a:prstGeom prst="rect">
            <a:avLst/>
          </a:prstGeom>
        </p:spPr>
        <p:txBody>
          <a:bodyPr wrap="square">
            <a:spAutoFit/>
          </a:bodyPr>
          <a:lstStyle/>
          <a:p>
            <a:pPr lvl="0">
              <a:lnSpc>
                <a:spcPct val="150000"/>
              </a:lnSpc>
              <a:spcBef>
                <a:spcPts val="600"/>
              </a:spcBef>
              <a:spcAft>
                <a:spcPts val="600"/>
              </a:spcAft>
            </a:pPr>
            <a:r>
              <a:rPr lang="vi-VN" sz="28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
        <p:nvSpPr>
          <p:cNvPr id="4" name="Rectangle 3"/>
          <p:cNvSpPr/>
          <p:nvPr/>
        </p:nvSpPr>
        <p:spPr>
          <a:xfrm>
            <a:off x="152400" y="597492"/>
            <a:ext cx="4413388" cy="461665"/>
          </a:xfrm>
          <a:prstGeom prst="rect">
            <a:avLst/>
          </a:prstGeom>
        </p:spPr>
        <p:txBody>
          <a:bodyPr wrap="none">
            <a:spAutoFit/>
          </a:bodyPr>
          <a:lstStyle/>
          <a:p>
            <a:pPr marL="285750" indent="-285750" algn="just">
              <a:spcBef>
                <a:spcPts val="600"/>
              </a:spcBef>
              <a:spcAft>
                <a:spcPts val="600"/>
              </a:spcAft>
              <a:buFont typeface="Wingdings" panose="05000000000000000000" pitchFamily="2" charset="2"/>
              <a:buChar char="v"/>
            </a:pPr>
            <a:r>
              <a:rPr lang="en-US" sz="2400" b="1" dirty="0" err="1" smtClean="0">
                <a:latin typeface="Times New Roman" panose="02020603050405020304" pitchFamily="18" charset="0"/>
                <a:ea typeface="Calibri" panose="020F0502020204030204" pitchFamily="34" charset="0"/>
              </a:rPr>
              <a:t>Số</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lượng</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vận</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đơn</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hàng</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không</a:t>
            </a:r>
            <a:endParaRPr lang="en-US" sz="2400" b="1" i="1" dirty="0">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4565788" y="2154274"/>
            <a:ext cx="4349612" cy="2228727"/>
          </a:xfrm>
          <a:prstGeom prst="rect">
            <a:avLst/>
          </a:prstGeom>
        </p:spPr>
      </p:pic>
      <p:sp>
        <p:nvSpPr>
          <p:cNvPr id="5" name="Rectangle 4"/>
          <p:cNvSpPr/>
          <p:nvPr/>
        </p:nvSpPr>
        <p:spPr>
          <a:xfrm>
            <a:off x="69988" y="1059157"/>
            <a:ext cx="8991600" cy="5755422"/>
          </a:xfrm>
          <a:prstGeom prst="rect">
            <a:avLst/>
          </a:prstGeom>
        </p:spPr>
        <p:txBody>
          <a:bodyPr wrap="square">
            <a:spAutoFit/>
          </a:bodyPr>
          <a:lstStyle/>
          <a:p>
            <a:r>
              <a:rPr lang="vi-VN" sz="2300" b="1" dirty="0">
                <a:latin typeface="Times New Roman" panose="02020603050405020304" pitchFamily="18" charset="0"/>
                <a:cs typeface="Times New Roman" panose="02020603050405020304" pitchFamily="18" charset="0"/>
              </a:rPr>
              <a:t>AWB thường có ít nhất là 9 bản, trong đó có 3 bản gốc (original), và 6 bản copy trở lên.</a:t>
            </a:r>
            <a:r>
              <a:rPr lang="vi-VN" sz="2300" dirty="0">
                <a:latin typeface="Times New Roman" panose="02020603050405020304" pitchFamily="18" charset="0"/>
                <a:cs typeface="Times New Roman" panose="02020603050405020304" pitchFamily="18" charset="0"/>
              </a:rPr>
              <a:t> </a:t>
            </a:r>
            <a:endParaRPr lang="en-US" sz="2300" dirty="0">
              <a:latin typeface="Times New Roman" panose="02020603050405020304" pitchFamily="18" charset="0"/>
              <a:cs typeface="Times New Roman" panose="02020603050405020304" pitchFamily="18" charset="0"/>
            </a:endParaRPr>
          </a:p>
          <a:p>
            <a:r>
              <a:rPr lang="vi-VN" sz="2300" b="1" dirty="0" smtClean="0">
                <a:solidFill>
                  <a:srgbClr val="FF0000"/>
                </a:solidFill>
                <a:latin typeface="Times New Roman" panose="02020603050405020304" pitchFamily="18" charset="0"/>
                <a:cs typeface="Times New Roman" panose="02020603050405020304" pitchFamily="18" charset="0"/>
              </a:rPr>
              <a:t>Bản </a:t>
            </a:r>
            <a:r>
              <a:rPr lang="vi-VN" sz="2300" b="1" dirty="0">
                <a:solidFill>
                  <a:srgbClr val="FF0000"/>
                </a:solidFill>
                <a:latin typeface="Times New Roman" panose="02020603050405020304" pitchFamily="18" charset="0"/>
                <a:cs typeface="Times New Roman" panose="02020603050405020304" pitchFamily="18" charset="0"/>
              </a:rPr>
              <a:t>gốc số 1, màu xanh lá cây (green</a:t>
            </a:r>
            <a:r>
              <a:rPr lang="vi-VN" sz="2300" b="1" dirty="0" smtClean="0">
                <a:solidFill>
                  <a:srgbClr val="FF0000"/>
                </a:solidFill>
                <a:latin typeface="Times New Roman" panose="02020603050405020304" pitchFamily="18" charset="0"/>
                <a:cs typeface="Times New Roman" panose="02020603050405020304" pitchFamily="18" charset="0"/>
              </a:rPr>
              <a:t>)</a:t>
            </a:r>
            <a:r>
              <a:rPr lang="en-US" sz="2300" b="1" dirty="0" smtClean="0">
                <a:solidFill>
                  <a:srgbClr val="FF0000"/>
                </a:solidFill>
                <a:latin typeface="Times New Roman" panose="02020603050405020304" pitchFamily="18" charset="0"/>
                <a:cs typeface="Times New Roman" panose="02020603050405020304" pitchFamily="18" charset="0"/>
              </a:rPr>
              <a:t>:</a:t>
            </a:r>
            <a:r>
              <a:rPr lang="vi-VN" sz="2300" b="1" dirty="0" smtClean="0">
                <a:solidFill>
                  <a:srgbClr val="FF0000"/>
                </a:solidFill>
                <a:latin typeface="Times New Roman" panose="02020603050405020304" pitchFamily="18" charset="0"/>
                <a:cs typeface="Times New Roman" panose="02020603050405020304" pitchFamily="18" charset="0"/>
              </a:rPr>
              <a:t> </a:t>
            </a:r>
            <a:endParaRPr lang="en-US" sz="2300" b="1" dirty="0" smtClean="0">
              <a:solidFill>
                <a:srgbClr val="FF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300" dirty="0">
                <a:latin typeface="Times New Roman" panose="02020603050405020304" pitchFamily="18" charset="0"/>
                <a:cs typeface="Times New Roman" panose="02020603050405020304" pitchFamily="18" charset="0"/>
              </a:rPr>
              <a:t>D</a:t>
            </a:r>
            <a:r>
              <a:rPr lang="vi-VN" sz="2300" dirty="0" smtClean="0">
                <a:latin typeface="Times New Roman" panose="02020603050405020304" pitchFamily="18" charset="0"/>
                <a:cs typeface="Times New Roman" panose="02020603050405020304" pitchFamily="18" charset="0"/>
              </a:rPr>
              <a:t>ành </a:t>
            </a:r>
            <a:r>
              <a:rPr lang="vi-VN" sz="2300" dirty="0">
                <a:latin typeface="Times New Roman" panose="02020603050405020304" pitchFamily="18" charset="0"/>
                <a:cs typeface="Times New Roman" panose="02020603050405020304" pitchFamily="18" charset="0"/>
              </a:rPr>
              <a:t>cho người chuyên chở, dùng làm bằng chứng của hợp đồng vận chuyển, </a:t>
            </a:r>
            <a:endParaRPr lang="en-US" sz="23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vi-VN" sz="2300" dirty="0" smtClean="0">
                <a:latin typeface="Times New Roman" panose="02020603050405020304" pitchFamily="18" charset="0"/>
                <a:cs typeface="Times New Roman" panose="02020603050405020304" pitchFamily="18" charset="0"/>
              </a:rPr>
              <a:t>và </a:t>
            </a:r>
            <a:r>
              <a:rPr lang="vi-VN" sz="2300" dirty="0">
                <a:latin typeface="Times New Roman" panose="02020603050405020304" pitchFamily="18" charset="0"/>
                <a:cs typeface="Times New Roman" panose="02020603050405020304" pitchFamily="18" charset="0"/>
              </a:rPr>
              <a:t>được người chuyên chở phát hành vận đơn giữ lại làm chứng từ kế </a:t>
            </a:r>
            <a:r>
              <a:rPr lang="vi-VN" sz="2300" dirty="0" smtClean="0">
                <a:latin typeface="Times New Roman" panose="02020603050405020304" pitchFamily="18" charset="0"/>
                <a:cs typeface="Times New Roman" panose="02020603050405020304" pitchFamily="18" charset="0"/>
              </a:rPr>
              <a:t>toán</a:t>
            </a:r>
            <a:r>
              <a:rPr lang="en-US" sz="2300" dirty="0">
                <a:latin typeface="Times New Roman" panose="02020603050405020304" pitchFamily="18" charset="0"/>
                <a:cs typeface="Times New Roman" panose="02020603050405020304" pitchFamily="18" charset="0"/>
              </a:rPr>
              <a:t>;</a:t>
            </a:r>
            <a:endParaRPr lang="en-US" sz="23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vi-VN" sz="2300" dirty="0" smtClean="0">
                <a:latin typeface="Times New Roman" panose="02020603050405020304" pitchFamily="18" charset="0"/>
                <a:cs typeface="Times New Roman" panose="02020603050405020304" pitchFamily="18" charset="0"/>
              </a:rPr>
              <a:t>Bản </a:t>
            </a:r>
            <a:r>
              <a:rPr lang="vi-VN" sz="2300" dirty="0">
                <a:latin typeface="Times New Roman" panose="02020603050405020304" pitchFamily="18" charset="0"/>
                <a:cs typeface="Times New Roman" panose="02020603050405020304" pitchFamily="18" charset="0"/>
              </a:rPr>
              <a:t>này có chữ ký của người gửi hàng</a:t>
            </a:r>
            <a:r>
              <a:rPr lang="vi-VN" sz="2300" dirty="0" smtClean="0">
                <a:latin typeface="Times New Roman" panose="02020603050405020304" pitchFamily="18" charset="0"/>
                <a:cs typeface="Times New Roman" panose="02020603050405020304" pitchFamily="18" charset="0"/>
              </a:rPr>
              <a:t>.</a:t>
            </a:r>
            <a:endParaRPr lang="en-US" sz="2300" dirty="0" smtClean="0">
              <a:latin typeface="Times New Roman" panose="02020603050405020304" pitchFamily="18" charset="0"/>
              <a:cs typeface="Times New Roman" panose="02020603050405020304" pitchFamily="18" charset="0"/>
            </a:endParaRPr>
          </a:p>
          <a:p>
            <a:r>
              <a:rPr lang="vi-VN" sz="2300" b="1" dirty="0" smtClean="0">
                <a:solidFill>
                  <a:srgbClr val="FF0000"/>
                </a:solidFill>
                <a:latin typeface="Times New Roman" panose="02020603050405020304" pitchFamily="18" charset="0"/>
                <a:cs typeface="Times New Roman" panose="02020603050405020304" pitchFamily="18" charset="0"/>
              </a:rPr>
              <a:t>Bản </a:t>
            </a:r>
            <a:r>
              <a:rPr lang="vi-VN" sz="2300" b="1" dirty="0">
                <a:solidFill>
                  <a:srgbClr val="FF0000"/>
                </a:solidFill>
                <a:latin typeface="Times New Roman" panose="02020603050405020304" pitchFamily="18" charset="0"/>
                <a:cs typeface="Times New Roman" panose="02020603050405020304" pitchFamily="18" charset="0"/>
              </a:rPr>
              <a:t>gốc số 2, màu hồng (pink</a:t>
            </a:r>
            <a:r>
              <a:rPr lang="vi-VN" sz="2300" b="1" dirty="0" smtClean="0">
                <a:solidFill>
                  <a:srgbClr val="FF0000"/>
                </a:solidFill>
                <a:latin typeface="Times New Roman" panose="02020603050405020304" pitchFamily="18" charset="0"/>
                <a:cs typeface="Times New Roman" panose="02020603050405020304" pitchFamily="18" charset="0"/>
              </a:rPr>
              <a:t>)</a:t>
            </a:r>
            <a:r>
              <a:rPr lang="en-US" sz="2300" b="1" dirty="0" smtClean="0">
                <a:solidFill>
                  <a:srgbClr val="FF0000"/>
                </a:solidFill>
                <a:latin typeface="Times New Roman" panose="02020603050405020304" pitchFamily="18" charset="0"/>
                <a:cs typeface="Times New Roman" panose="02020603050405020304" pitchFamily="18" charset="0"/>
              </a:rPr>
              <a:t>:</a:t>
            </a:r>
            <a:r>
              <a:rPr lang="vi-VN" sz="2300" b="1" dirty="0" smtClean="0">
                <a:solidFill>
                  <a:srgbClr val="FF0000"/>
                </a:solidFill>
                <a:latin typeface="Times New Roman" panose="02020603050405020304" pitchFamily="18" charset="0"/>
                <a:cs typeface="Times New Roman" panose="02020603050405020304" pitchFamily="18" charset="0"/>
              </a:rPr>
              <a:t> </a:t>
            </a:r>
            <a:endParaRPr lang="en-US" sz="2300" b="1" dirty="0" smtClean="0">
              <a:solidFill>
                <a:srgbClr val="FF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vi-VN" sz="2300" dirty="0" smtClean="0">
                <a:latin typeface="Times New Roman" panose="02020603050405020304" pitchFamily="18" charset="0"/>
                <a:cs typeface="Times New Roman" panose="02020603050405020304" pitchFamily="18" charset="0"/>
              </a:rPr>
              <a:t>dành </a:t>
            </a:r>
            <a:r>
              <a:rPr lang="vi-VN" sz="2300" dirty="0">
                <a:latin typeface="Times New Roman" panose="02020603050405020304" pitchFamily="18" charset="0"/>
                <a:cs typeface="Times New Roman" panose="02020603050405020304" pitchFamily="18" charset="0"/>
              </a:rPr>
              <a:t>cho người nhận hàng, được gửi cùng lô hàng tới nơi đến cuối cùng </a:t>
            </a:r>
            <a:endParaRPr lang="en-US" sz="23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vi-VN" sz="2300" dirty="0" smtClean="0">
                <a:latin typeface="Times New Roman" panose="02020603050405020304" pitchFamily="18" charset="0"/>
                <a:cs typeface="Times New Roman" panose="02020603050405020304" pitchFamily="18" charset="0"/>
              </a:rPr>
              <a:t>và </a:t>
            </a:r>
            <a:r>
              <a:rPr lang="vi-VN" sz="2300" dirty="0">
                <a:latin typeface="Times New Roman" panose="02020603050405020304" pitchFamily="18" charset="0"/>
                <a:cs typeface="Times New Roman" panose="02020603050405020304" pitchFamily="18" charset="0"/>
              </a:rPr>
              <a:t>giao cho người nhận khi giao hàng</a:t>
            </a:r>
            <a:r>
              <a:rPr lang="vi-VN" sz="2300" dirty="0" smtClean="0">
                <a:latin typeface="Times New Roman" panose="02020603050405020304" pitchFamily="18" charset="0"/>
                <a:cs typeface="Times New Roman" panose="02020603050405020304" pitchFamily="18" charset="0"/>
              </a:rPr>
              <a:t>.</a:t>
            </a:r>
            <a:endParaRPr lang="en-US" sz="2300" dirty="0" smtClean="0">
              <a:latin typeface="Times New Roman" panose="02020603050405020304" pitchFamily="18" charset="0"/>
              <a:cs typeface="Times New Roman" panose="02020603050405020304" pitchFamily="18" charset="0"/>
            </a:endParaRPr>
          </a:p>
          <a:p>
            <a:r>
              <a:rPr lang="vi-VN" sz="2300" b="1" dirty="0" smtClean="0">
                <a:solidFill>
                  <a:srgbClr val="FF0000"/>
                </a:solidFill>
                <a:latin typeface="Times New Roman" panose="02020603050405020304" pitchFamily="18" charset="0"/>
                <a:cs typeface="Times New Roman" panose="02020603050405020304" pitchFamily="18" charset="0"/>
              </a:rPr>
              <a:t>Bản </a:t>
            </a:r>
            <a:r>
              <a:rPr lang="vi-VN" sz="2300" b="1" dirty="0">
                <a:solidFill>
                  <a:srgbClr val="FF0000"/>
                </a:solidFill>
                <a:latin typeface="Times New Roman" panose="02020603050405020304" pitchFamily="18" charset="0"/>
                <a:cs typeface="Times New Roman" panose="02020603050405020304" pitchFamily="18" charset="0"/>
              </a:rPr>
              <a:t>gốc số 3, màu xanh da trời (blue</a:t>
            </a:r>
            <a:r>
              <a:rPr lang="vi-VN" sz="2300" b="1" dirty="0" smtClean="0">
                <a:solidFill>
                  <a:srgbClr val="FF0000"/>
                </a:solidFill>
                <a:latin typeface="Times New Roman" panose="02020603050405020304" pitchFamily="18" charset="0"/>
                <a:cs typeface="Times New Roman" panose="02020603050405020304" pitchFamily="18" charset="0"/>
              </a:rPr>
              <a:t>)</a:t>
            </a:r>
            <a:r>
              <a:rPr lang="en-US" sz="2300" b="1" dirty="0" smtClean="0">
                <a:solidFill>
                  <a:srgbClr val="FF0000"/>
                </a:solidFill>
                <a:latin typeface="Times New Roman" panose="02020603050405020304" pitchFamily="18" charset="0"/>
                <a:cs typeface="Times New Roman" panose="02020603050405020304" pitchFamily="18" charset="0"/>
              </a:rPr>
              <a:t>:</a:t>
            </a:r>
            <a:r>
              <a:rPr lang="vi-VN" sz="2300" b="1" dirty="0" smtClean="0">
                <a:solidFill>
                  <a:srgbClr val="FF0000"/>
                </a:solidFill>
                <a:latin typeface="Times New Roman" panose="02020603050405020304" pitchFamily="18" charset="0"/>
                <a:cs typeface="Times New Roman" panose="02020603050405020304" pitchFamily="18" charset="0"/>
              </a:rPr>
              <a:t> </a:t>
            </a:r>
            <a:endParaRPr lang="en-US" sz="2300" b="1" dirty="0" smtClean="0">
              <a:solidFill>
                <a:srgbClr val="FF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300" dirty="0">
                <a:latin typeface="Times New Roman" panose="02020603050405020304" pitchFamily="18" charset="0"/>
                <a:cs typeface="Times New Roman" panose="02020603050405020304" pitchFamily="18" charset="0"/>
              </a:rPr>
              <a:t>D</a:t>
            </a:r>
            <a:r>
              <a:rPr lang="vi-VN" sz="2300" dirty="0" smtClean="0">
                <a:latin typeface="Times New Roman" panose="02020603050405020304" pitchFamily="18" charset="0"/>
                <a:cs typeface="Times New Roman" panose="02020603050405020304" pitchFamily="18" charset="0"/>
              </a:rPr>
              <a:t>ành </a:t>
            </a:r>
            <a:r>
              <a:rPr lang="vi-VN" sz="2300" dirty="0">
                <a:latin typeface="Times New Roman" panose="02020603050405020304" pitchFamily="18" charset="0"/>
                <a:cs typeface="Times New Roman" panose="02020603050405020304" pitchFamily="18" charset="0"/>
              </a:rPr>
              <a:t>cho người gửi hàng, là bằng chứng của việc người chuyên chở đã nhận hàng để </a:t>
            </a:r>
            <a:r>
              <a:rPr lang="vi-VN" sz="2300" dirty="0" smtClean="0">
                <a:latin typeface="Times New Roman" panose="02020603050405020304" pitchFamily="18" charset="0"/>
                <a:cs typeface="Times New Roman" panose="02020603050405020304" pitchFamily="18" charset="0"/>
              </a:rPr>
              <a:t>chở</a:t>
            </a:r>
            <a:r>
              <a:rPr lang="en-US" sz="2300" dirty="0" smtClean="0">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
            </a:pPr>
            <a:r>
              <a:rPr lang="vi-VN" sz="2300" dirty="0" smtClean="0">
                <a:latin typeface="Times New Roman" panose="02020603050405020304" pitchFamily="18" charset="0"/>
                <a:cs typeface="Times New Roman" panose="02020603050405020304" pitchFamily="18" charset="0"/>
              </a:rPr>
              <a:t>và </a:t>
            </a:r>
            <a:r>
              <a:rPr lang="vi-VN" sz="2300" dirty="0">
                <a:latin typeface="Times New Roman" panose="02020603050405020304" pitchFamily="18" charset="0"/>
                <a:cs typeface="Times New Roman" panose="02020603050405020304" pitchFamily="18" charset="0"/>
              </a:rPr>
              <a:t>làm bằng chứng của hợp đồng chuyên chở. </a:t>
            </a:r>
            <a:endParaRPr lang="en-US" sz="23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vi-VN" sz="2300" dirty="0" smtClean="0">
                <a:latin typeface="Times New Roman" panose="02020603050405020304" pitchFamily="18" charset="0"/>
                <a:cs typeface="Times New Roman" panose="02020603050405020304" pitchFamily="18" charset="0"/>
              </a:rPr>
              <a:t>Bản </a:t>
            </a:r>
            <a:r>
              <a:rPr lang="vi-VN" sz="2300" dirty="0">
                <a:latin typeface="Times New Roman" panose="02020603050405020304" pitchFamily="18" charset="0"/>
                <a:cs typeface="Times New Roman" panose="02020603050405020304" pitchFamily="18" charset="0"/>
              </a:rPr>
              <a:t>này có chữ ký của cả người chuyên chở và người gửi hàng.</a:t>
            </a:r>
          </a:p>
        </p:txBody>
      </p:sp>
    </p:spTree>
    <p:extLst>
      <p:ext uri="{BB962C8B-B14F-4D97-AF65-F5344CB8AC3E}">
        <p14:creationId xmlns:p14="http://schemas.microsoft.com/office/powerpoint/2010/main" val="4042815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5">
                                            <p:txEl>
                                              <p:pRg st="8" end="8"/>
                                            </p:txEl>
                                          </p:spTgt>
                                        </p:tgtEl>
                                        <p:attrNameLst>
                                          <p:attrName>style.visibility</p:attrName>
                                        </p:attrNameLst>
                                      </p:cBhvr>
                                      <p:to>
                                        <p:strVal val="visible"/>
                                      </p:to>
                                    </p:set>
                                    <p:anim calcmode="lin" valueType="num">
                                      <p:cBhvr additive="base">
                                        <p:cTn id="63"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5">
                                            <p:txEl>
                                              <p:pRg st="9" end="9"/>
                                            </p:txEl>
                                          </p:spTgt>
                                        </p:tgtEl>
                                        <p:attrNameLst>
                                          <p:attrName>style.visibility</p:attrName>
                                        </p:attrNameLst>
                                      </p:cBhvr>
                                      <p:to>
                                        <p:strVal val="visible"/>
                                      </p:to>
                                    </p:set>
                                    <p:animEffect transition="in" filter="fade">
                                      <p:cBhvr>
                                        <p:cTn id="69" dur="1000"/>
                                        <p:tgtEl>
                                          <p:spTgt spid="5">
                                            <p:txEl>
                                              <p:pRg st="9" end="9"/>
                                            </p:txEl>
                                          </p:spTgt>
                                        </p:tgtEl>
                                      </p:cBhvr>
                                    </p:animEffect>
                                    <p:anim calcmode="lin" valueType="num">
                                      <p:cBhvr>
                                        <p:cTn id="70"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71" dur="1000" fill="hold"/>
                                        <p:tgtEl>
                                          <p:spTgt spid="5">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5">
                                            <p:txEl>
                                              <p:pRg st="10" end="10"/>
                                            </p:txEl>
                                          </p:spTgt>
                                        </p:tgtEl>
                                        <p:attrNameLst>
                                          <p:attrName>style.visibility</p:attrName>
                                        </p:attrNameLst>
                                      </p:cBhvr>
                                      <p:to>
                                        <p:strVal val="visible"/>
                                      </p:to>
                                    </p:set>
                                    <p:animEffect transition="in" filter="fade">
                                      <p:cBhvr>
                                        <p:cTn id="76" dur="1000"/>
                                        <p:tgtEl>
                                          <p:spTgt spid="5">
                                            <p:txEl>
                                              <p:pRg st="10" end="10"/>
                                            </p:txEl>
                                          </p:spTgt>
                                        </p:tgtEl>
                                      </p:cBhvr>
                                    </p:animEffect>
                                    <p:anim calcmode="lin" valueType="num">
                                      <p:cBhvr>
                                        <p:cTn id="77" dur="1000" fill="hold"/>
                                        <p:tgtEl>
                                          <p:spTgt spid="5">
                                            <p:txEl>
                                              <p:pRg st="10" end="10"/>
                                            </p:txEl>
                                          </p:spTgt>
                                        </p:tgtEl>
                                        <p:attrNameLst>
                                          <p:attrName>ppt_x</p:attrName>
                                        </p:attrNameLst>
                                      </p:cBhvr>
                                      <p:tavLst>
                                        <p:tav tm="0">
                                          <p:val>
                                            <p:strVal val="#ppt_x"/>
                                          </p:val>
                                        </p:tav>
                                        <p:tav tm="100000">
                                          <p:val>
                                            <p:strVal val="#ppt_x"/>
                                          </p:val>
                                        </p:tav>
                                      </p:tavLst>
                                    </p:anim>
                                    <p:anim calcmode="lin" valueType="num">
                                      <p:cBhvr>
                                        <p:cTn id="78" dur="1000" fill="hold"/>
                                        <p:tgtEl>
                                          <p:spTgt spid="5">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nodeType="clickEffect">
                                  <p:stCondLst>
                                    <p:cond delay="0"/>
                                  </p:stCondLst>
                                  <p:childTnLst>
                                    <p:set>
                                      <p:cBhvr>
                                        <p:cTn id="82" dur="1" fill="hold">
                                          <p:stCondLst>
                                            <p:cond delay="0"/>
                                          </p:stCondLst>
                                        </p:cTn>
                                        <p:tgtEl>
                                          <p:spTgt spid="5">
                                            <p:txEl>
                                              <p:pRg st="11" end="11"/>
                                            </p:txEl>
                                          </p:spTgt>
                                        </p:tgtEl>
                                        <p:attrNameLst>
                                          <p:attrName>style.visibility</p:attrName>
                                        </p:attrNameLst>
                                      </p:cBhvr>
                                      <p:to>
                                        <p:strVal val="visible"/>
                                      </p:to>
                                    </p:set>
                                    <p:animEffect transition="in" filter="fade">
                                      <p:cBhvr>
                                        <p:cTn id="83" dur="1000"/>
                                        <p:tgtEl>
                                          <p:spTgt spid="5">
                                            <p:txEl>
                                              <p:pRg st="11" end="11"/>
                                            </p:txEl>
                                          </p:spTgt>
                                        </p:tgtEl>
                                      </p:cBhvr>
                                    </p:animEffect>
                                    <p:anim calcmode="lin" valueType="num">
                                      <p:cBhvr>
                                        <p:cTn id="84" dur="1000" fill="hold"/>
                                        <p:tgtEl>
                                          <p:spTgt spid="5">
                                            <p:txEl>
                                              <p:pRg st="11" end="11"/>
                                            </p:txEl>
                                          </p:spTgt>
                                        </p:tgtEl>
                                        <p:attrNameLst>
                                          <p:attrName>ppt_x</p:attrName>
                                        </p:attrNameLst>
                                      </p:cBhvr>
                                      <p:tavLst>
                                        <p:tav tm="0">
                                          <p:val>
                                            <p:strVal val="#ppt_x"/>
                                          </p:val>
                                        </p:tav>
                                        <p:tav tm="100000">
                                          <p:val>
                                            <p:strVal val="#ppt_x"/>
                                          </p:val>
                                        </p:tav>
                                      </p:tavLst>
                                    </p:anim>
                                    <p:anim calcmode="lin" valueType="num">
                                      <p:cBhvr>
                                        <p:cTn id="85" dur="1000" fill="hold"/>
                                        <p:tgtEl>
                                          <p:spTgt spid="5">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04096"/>
            <a:ext cx="8991600" cy="8340745"/>
          </a:xfrm>
          <a:prstGeom prst="rect">
            <a:avLst/>
          </a:prstGeom>
        </p:spPr>
        <p:txBody>
          <a:bodyPr wrap="square">
            <a:spAutoFit/>
          </a:bodyPr>
          <a:lstStyle/>
          <a:p>
            <a:pPr algn="just">
              <a:spcBef>
                <a:spcPts val="600"/>
              </a:spcBef>
              <a:spcAft>
                <a:spcPts val="600"/>
              </a:spcAft>
            </a:pPr>
            <a:r>
              <a:rPr lang="vi-VN" sz="2400" b="1" i="1" dirty="0">
                <a:solidFill>
                  <a:srgbClr val="FF0000"/>
                </a:solidFill>
                <a:latin typeface="Times New Roman" panose="02020603050405020304" pitchFamily="18" charset="0"/>
                <a:cs typeface="Times New Roman" panose="02020603050405020304" pitchFamily="18" charset="0"/>
              </a:rPr>
              <a:t>Sau 3 bản gốc, các bản copy thường có màu trắng được đánh số tiếp tục từ 4:</a:t>
            </a:r>
          </a:p>
          <a:p>
            <a:pPr algn="just">
              <a:spcBef>
                <a:spcPts val="600"/>
              </a:spcBef>
              <a:spcAft>
                <a:spcPts val="600"/>
              </a:spcAft>
              <a:buFont typeface="Arial" panose="020B0604020202020204" pitchFamily="34" charset="0"/>
              <a:buChar char="•"/>
            </a:pPr>
            <a:r>
              <a:rPr lang="vi-VN" sz="2400" b="1" dirty="0">
                <a:latin typeface="Times New Roman" panose="02020603050405020304" pitchFamily="18" charset="0"/>
                <a:cs typeface="Times New Roman" panose="02020603050405020304" pitchFamily="18" charset="0"/>
              </a:rPr>
              <a:t>Bản số 4, màu vàng, </a:t>
            </a:r>
            <a:r>
              <a:rPr lang="vi-VN" sz="2400" dirty="0">
                <a:latin typeface="Times New Roman" panose="02020603050405020304" pitchFamily="18" charset="0"/>
                <a:cs typeface="Times New Roman" panose="02020603050405020304" pitchFamily="18" charset="0"/>
              </a:rPr>
              <a:t>là biên lai giao hàng, có sẵn ở nơi đến cuối cùng. Bản này có chữ ký của người nhận hàng và được người chuyên chở cuối cùng giữ lại để làm biên lai giao hàng và làm bằng chứng là người chuyên chở đã hoàn thành hợp đồng chuyên chở.</a:t>
            </a:r>
          </a:p>
          <a:p>
            <a:pPr algn="just">
              <a:spcBef>
                <a:spcPts val="600"/>
              </a:spcBef>
              <a:spcAft>
                <a:spcPts val="600"/>
              </a:spcAft>
              <a:buFont typeface="Arial" panose="020B0604020202020204" pitchFamily="34" charset="0"/>
              <a:buChar char="•"/>
            </a:pPr>
            <a:r>
              <a:rPr lang="vi-VN" sz="2400" b="1" dirty="0">
                <a:latin typeface="Times New Roman" panose="02020603050405020304" pitchFamily="18" charset="0"/>
                <a:cs typeface="Times New Roman" panose="02020603050405020304" pitchFamily="18" charset="0"/>
              </a:rPr>
              <a:t>Bản số 5, </a:t>
            </a:r>
            <a:r>
              <a:rPr lang="vi-VN" sz="2400" dirty="0">
                <a:latin typeface="Times New Roman" panose="02020603050405020304" pitchFamily="18" charset="0"/>
                <a:cs typeface="Times New Roman" panose="02020603050405020304" pitchFamily="18" charset="0"/>
              </a:rPr>
              <a:t>dành cho sân bay đến, có sẵn ở sân bay đến.</a:t>
            </a:r>
          </a:p>
          <a:p>
            <a:pPr algn="just">
              <a:spcBef>
                <a:spcPts val="600"/>
              </a:spcBef>
              <a:spcAft>
                <a:spcPts val="600"/>
              </a:spcAft>
              <a:buFont typeface="Arial" panose="020B0604020202020204" pitchFamily="34" charset="0"/>
              <a:buChar char="•"/>
            </a:pPr>
            <a:r>
              <a:rPr lang="vi-VN" sz="2400" b="1" dirty="0">
                <a:latin typeface="Times New Roman" panose="02020603050405020304" pitchFamily="18" charset="0"/>
                <a:cs typeface="Times New Roman" panose="02020603050405020304" pitchFamily="18" charset="0"/>
              </a:rPr>
              <a:t>Bản số 6, </a:t>
            </a:r>
            <a:r>
              <a:rPr lang="vi-VN" sz="2400" dirty="0">
                <a:latin typeface="Times New Roman" panose="02020603050405020304" pitchFamily="18" charset="0"/>
                <a:cs typeface="Times New Roman" panose="02020603050405020304" pitchFamily="18" charset="0"/>
              </a:rPr>
              <a:t>dành cho người chuyên chở thứ 3, dùng khi hàng được chuyên chở tại sân bay thứ 3.</a:t>
            </a:r>
          </a:p>
          <a:p>
            <a:pPr algn="just">
              <a:spcBef>
                <a:spcPts val="600"/>
              </a:spcBef>
              <a:spcAft>
                <a:spcPts val="600"/>
              </a:spcAft>
              <a:buFont typeface="Arial" panose="020B0604020202020204" pitchFamily="34" charset="0"/>
              <a:buChar char="•"/>
            </a:pPr>
            <a:r>
              <a:rPr lang="vi-VN" sz="2400" b="1" dirty="0">
                <a:latin typeface="Times New Roman" panose="02020603050405020304" pitchFamily="18" charset="0"/>
                <a:cs typeface="Times New Roman" panose="02020603050405020304" pitchFamily="18" charset="0"/>
              </a:rPr>
              <a:t>Bản số 7, </a:t>
            </a:r>
            <a:r>
              <a:rPr lang="vi-VN" sz="2400" dirty="0">
                <a:latin typeface="Times New Roman" panose="02020603050405020304" pitchFamily="18" charset="0"/>
                <a:cs typeface="Times New Roman" panose="02020603050405020304" pitchFamily="18" charset="0"/>
              </a:rPr>
              <a:t>dành cho người chuyên chở thứ 2, dùng khi hàng được chuyển tải tại sân bay thứ 2.</a:t>
            </a:r>
          </a:p>
          <a:p>
            <a:pPr algn="just">
              <a:spcBef>
                <a:spcPts val="600"/>
              </a:spcBef>
              <a:spcAft>
                <a:spcPts val="600"/>
              </a:spcAft>
              <a:buFont typeface="Arial" panose="020B0604020202020204" pitchFamily="34" charset="0"/>
              <a:buChar char="•"/>
            </a:pPr>
            <a:r>
              <a:rPr lang="vi-VN" sz="2400" b="1" dirty="0">
                <a:latin typeface="Times New Roman" panose="02020603050405020304" pitchFamily="18" charset="0"/>
                <a:cs typeface="Times New Roman" panose="02020603050405020304" pitchFamily="18" charset="0"/>
              </a:rPr>
              <a:t>Bản số 8, </a:t>
            </a:r>
            <a:r>
              <a:rPr lang="vi-VN" sz="2400" dirty="0">
                <a:latin typeface="Times New Roman" panose="02020603050405020304" pitchFamily="18" charset="0"/>
                <a:cs typeface="Times New Roman" panose="02020603050405020304" pitchFamily="18" charset="0"/>
              </a:rPr>
              <a:t>dành cho người chuyên chở thứ 1, được bộ phận chuyển hàng hoá của người chuyên chở đầu tiên giữ lại khi làm hàng.</a:t>
            </a:r>
          </a:p>
          <a:p>
            <a:pPr algn="just">
              <a:spcBef>
                <a:spcPts val="600"/>
              </a:spcBef>
              <a:spcAft>
                <a:spcPts val="600"/>
              </a:spcAft>
              <a:buFont typeface="Arial" panose="020B0604020202020204" pitchFamily="34" charset="0"/>
              <a:buChar char="•"/>
            </a:pPr>
            <a:r>
              <a:rPr lang="vi-VN" sz="2400" b="1" dirty="0">
                <a:latin typeface="Times New Roman" panose="02020603050405020304" pitchFamily="18" charset="0"/>
                <a:cs typeface="Times New Roman" panose="02020603050405020304" pitchFamily="18" charset="0"/>
              </a:rPr>
              <a:t>Bản số 9</a:t>
            </a:r>
            <a:r>
              <a:rPr lang="vi-VN" sz="2400" dirty="0">
                <a:latin typeface="Times New Roman" panose="02020603050405020304" pitchFamily="18" charset="0"/>
                <a:cs typeface="Times New Roman" panose="02020603050405020304" pitchFamily="18" charset="0"/>
              </a:rPr>
              <a:t>, dành cho đại lý, bản này được người đại lý hay người chuyên chở phát hành giữ lại.</a:t>
            </a:r>
          </a:p>
          <a:p>
            <a:pPr algn="just">
              <a:spcBef>
                <a:spcPts val="600"/>
              </a:spcBef>
              <a:spcAft>
                <a:spcPts val="600"/>
              </a:spcAft>
              <a:buFont typeface="Arial" panose="020B0604020202020204" pitchFamily="34" charset="0"/>
              <a:buChar char="•"/>
            </a:pPr>
            <a:r>
              <a:rPr lang="vi-VN" sz="2400" b="1" dirty="0">
                <a:latin typeface="Times New Roman" panose="02020603050405020304" pitchFamily="18" charset="0"/>
                <a:cs typeface="Times New Roman" panose="02020603050405020304" pitchFamily="18" charset="0"/>
              </a:rPr>
              <a:t>Bản số 10 đến 14 (nếu phát hành), </a:t>
            </a:r>
            <a:r>
              <a:rPr lang="vi-VN" sz="2400" dirty="0">
                <a:latin typeface="Times New Roman" panose="02020603050405020304" pitchFamily="18" charset="0"/>
                <a:cs typeface="Times New Roman" panose="02020603050405020304" pitchFamily="18" charset="0"/>
              </a:rPr>
              <a:t>là những bản chỉ dùng cho chuyên chở khi cần thiết.</a:t>
            </a:r>
          </a:p>
          <a:p>
            <a:pPr algn="just">
              <a:spcBef>
                <a:spcPts val="600"/>
              </a:spcBef>
              <a:spcAft>
                <a:spcPts val="600"/>
              </a:spcAft>
            </a:pPr>
            <a:r>
              <a:rPr lang="vi-VN" sz="2400" dirty="0">
                <a:latin typeface="Times New Roman" panose="02020603050405020304" pitchFamily="18" charset="0"/>
                <a:cs typeface="Times New Roman" panose="02020603050405020304" pitchFamily="18" charset="0"/>
              </a:rPr>
              <a:t>Có thể tham khảo thêm quy định về số lượng bản vận đơn AWB của KoreanAir trong hình dưới.</a:t>
            </a:r>
            <a:endParaRPr lang="vi-VN" sz="2400" dirty="0">
              <a:effectLst/>
              <a:latin typeface="Times New Roman" panose="02020603050405020304" pitchFamily="18" charset="0"/>
              <a:cs typeface="Times New Roman" panose="02020603050405020304" pitchFamily="18" charset="0"/>
            </a:endParaRPr>
          </a:p>
        </p:txBody>
      </p:sp>
      <p:sp>
        <p:nvSpPr>
          <p:cNvPr id="3" name="Rectangle 2"/>
          <p:cNvSpPr/>
          <p:nvPr/>
        </p:nvSpPr>
        <p:spPr>
          <a:xfrm>
            <a:off x="1447800" y="-135890"/>
            <a:ext cx="8153400" cy="661207"/>
          </a:xfrm>
          <a:prstGeom prst="rect">
            <a:avLst/>
          </a:prstGeom>
        </p:spPr>
        <p:txBody>
          <a:bodyPr wrap="square">
            <a:spAutoFit/>
          </a:bodyPr>
          <a:lstStyle/>
          <a:p>
            <a:pPr lvl="0">
              <a:lnSpc>
                <a:spcPct val="150000"/>
              </a:lnSpc>
              <a:spcBef>
                <a:spcPts val="600"/>
              </a:spcBef>
              <a:spcAft>
                <a:spcPts val="600"/>
              </a:spcAft>
            </a:pPr>
            <a:r>
              <a:rPr lang="vi-VN" sz="28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Tree>
    <p:extLst>
      <p:ext uri="{BB962C8B-B14F-4D97-AF65-F5344CB8AC3E}">
        <p14:creationId xmlns:p14="http://schemas.microsoft.com/office/powerpoint/2010/main" val="151775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fade">
                                      <p:cBhvr>
                                        <p:cTn id="42" dur="1000"/>
                                        <p:tgtEl>
                                          <p:spTgt spid="2">
                                            <p:txEl>
                                              <p:pRg st="6" end="6"/>
                                            </p:txEl>
                                          </p:spTgt>
                                        </p:tgtEl>
                                      </p:cBhvr>
                                    </p:animEffect>
                                    <p:anim calcmode="lin" valueType="num">
                                      <p:cBhvr>
                                        <p:cTn id="43"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Effect transition="in" filter="fade">
                                      <p:cBhvr>
                                        <p:cTn id="49" dur="1000"/>
                                        <p:tgtEl>
                                          <p:spTgt spid="2">
                                            <p:txEl>
                                              <p:pRg st="7" end="7"/>
                                            </p:txEl>
                                          </p:spTgt>
                                        </p:tgtEl>
                                      </p:cBhvr>
                                    </p:animEffect>
                                    <p:anim calcmode="lin" valueType="num">
                                      <p:cBhvr>
                                        <p:cTn id="5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
                                            <p:txEl>
                                              <p:pRg st="8" end="8"/>
                                            </p:txEl>
                                          </p:spTgt>
                                        </p:tgtEl>
                                        <p:attrNameLst>
                                          <p:attrName>style.visibility</p:attrName>
                                        </p:attrNameLst>
                                      </p:cBhvr>
                                      <p:to>
                                        <p:strVal val="visible"/>
                                      </p:to>
                                    </p:set>
                                    <p:animEffect transition="in" filter="fade">
                                      <p:cBhvr>
                                        <p:cTn id="54" dur="1000"/>
                                        <p:tgtEl>
                                          <p:spTgt spid="2">
                                            <p:txEl>
                                              <p:pRg st="8" end="8"/>
                                            </p:txEl>
                                          </p:spTgt>
                                        </p:tgtEl>
                                      </p:cBhvr>
                                    </p:animEffect>
                                    <p:anim calcmode="lin" valueType="num">
                                      <p:cBhvr>
                                        <p:cTn id="55"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0" y="533400"/>
            <a:ext cx="3657600" cy="4832092"/>
          </a:xfrm>
          <a:prstGeom prst="rect">
            <a:avLst/>
          </a:prstGeom>
        </p:spPr>
        <p:txBody>
          <a:bodyPr wrap="square">
            <a:spAutoFit/>
          </a:bodyPr>
          <a:lstStyle/>
          <a:p>
            <a:pPr marL="342900" marR="0" lvl="0" indent="-342900" algn="just">
              <a:spcBef>
                <a:spcPts val="600"/>
              </a:spcBef>
              <a:spcAft>
                <a:spcPts val="600"/>
              </a:spcAft>
              <a:buFont typeface="Calibri" panose="020F0502020204030204" pitchFamily="34" charset="0"/>
              <a:buChar char="-"/>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Nội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dung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vận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đơn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hàng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spcBef>
                <a:spcPts val="600"/>
              </a:spcBef>
              <a:spcAft>
                <a:spcPts val="600"/>
              </a:spcAft>
            </a:pP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không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được</a:t>
            </a:r>
            <a:r>
              <a:rPr lang="en-US" sz="2400" b="1" dirty="0">
                <a:latin typeface="Times New Roman" panose="02020603050405020304" pitchFamily="18" charset="0"/>
                <a:ea typeface="Times New Roman" panose="02020603050405020304" pitchFamily="18" charset="0"/>
              </a:rPr>
              <a:t> in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mẫu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tiêu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chuẩn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Hiệp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hội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tải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không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quốc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tế</a:t>
            </a:r>
            <a:r>
              <a:rPr lang="en-US" sz="2400" b="1" dirty="0">
                <a:latin typeface="Times New Roman" panose="02020603050405020304" pitchFamily="18" charset="0"/>
                <a:ea typeface="Times New Roman" panose="02020603050405020304" pitchFamily="18" charset="0"/>
              </a:rPr>
              <a:t> IATA (IATA standard form)</a:t>
            </a:r>
            <a:r>
              <a:rPr lang="en-US" sz="2400" dirty="0">
                <a:latin typeface="Times New Roman" panose="02020603050405020304" pitchFamily="18" charset="0"/>
                <a:ea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endParaRPr>
          </a:p>
          <a:p>
            <a:pPr indent="457200" algn="just">
              <a:spcBef>
                <a:spcPts val="600"/>
              </a:spcBef>
              <a:spcAft>
                <a:spcPts val="600"/>
              </a:spcAft>
            </a:pPr>
            <a:r>
              <a:rPr lang="en-US" sz="2400" dirty="0" err="1" smtClean="0">
                <a:latin typeface="Times New Roman" panose="02020603050405020304" pitchFamily="18" charset="0"/>
                <a:ea typeface="Times New Roman" panose="02020603050405020304" pitchFamily="18" charset="0"/>
              </a:rPr>
              <a:t>Một</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bộ</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phụ</a:t>
            </a:r>
            <a:r>
              <a:rPr lang="en-US" sz="2400" dirty="0">
                <a:latin typeface="Times New Roman" panose="02020603050405020304" pitchFamily="18" charset="0"/>
                <a:ea typeface="Times New Roman" panose="02020603050405020304" pitchFamily="18" charset="0"/>
              </a:rPr>
              <a:t>. </a:t>
            </a:r>
            <a:endParaRPr lang="en-US" sz="2400" dirty="0">
              <a:latin typeface="Times New Roman" panose="02020603050405020304" pitchFamily="18" charset="0"/>
              <a:ea typeface="Calibri" panose="020F0502020204030204" pitchFamily="34" charset="0"/>
            </a:endParaRPr>
          </a:p>
        </p:txBody>
      </p:sp>
      <p:pic>
        <p:nvPicPr>
          <p:cNvPr id="5" name="Picture 4"/>
          <p:cNvPicPr>
            <a:picLocks noChangeAspect="1"/>
          </p:cNvPicPr>
          <p:nvPr/>
        </p:nvPicPr>
        <p:blipFill rotWithShape="1">
          <a:blip r:embed="rId2"/>
          <a:srcRect l="5000" t="1552" r="5000" b="1455"/>
          <a:stretch/>
        </p:blipFill>
        <p:spPr>
          <a:xfrm>
            <a:off x="0" y="0"/>
            <a:ext cx="5334000" cy="6879166"/>
          </a:xfrm>
          <a:prstGeom prst="rect">
            <a:avLst/>
          </a:prstGeom>
        </p:spPr>
      </p:pic>
    </p:spTree>
    <p:extLst>
      <p:ext uri="{BB962C8B-B14F-4D97-AF65-F5344CB8AC3E}">
        <p14:creationId xmlns:p14="http://schemas.microsoft.com/office/powerpoint/2010/main" val="9092746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19025" y="69878"/>
            <a:ext cx="4229839" cy="6755696"/>
          </a:xfrm>
          <a:prstGeom prst="rect">
            <a:avLst/>
          </a:prstGeom>
        </p:spPr>
        <p:txBody>
          <a:bodyPr wrap="square">
            <a:spAutoFit/>
          </a:bodyPr>
          <a:lstStyle/>
          <a:p>
            <a:pPr marL="342900" marR="0" lvl="0" indent="-342900" algn="just">
              <a:spcBef>
                <a:spcPts val="600"/>
              </a:spcBef>
              <a:spcAft>
                <a:spcPts val="0"/>
              </a:spcAft>
              <a:buFont typeface="Calibri" panose="020F0502020204030204" pitchFamily="34" charset="0"/>
              <a:buChar char="-"/>
            </a:pPr>
            <a:r>
              <a:rPr lang="en-US" sz="2200" b="1" dirty="0" err="1">
                <a:latin typeface="Times New Roman" panose="02020603050405020304" pitchFamily="18" charset="0"/>
                <a:ea typeface="Calibri" panose="020F0502020204030204" pitchFamily="34" charset="0"/>
                <a:cs typeface="Times New Roman" panose="02020603050405020304" pitchFamily="18" charset="0"/>
              </a:rPr>
              <a:t>Nội</a:t>
            </a:r>
            <a:r>
              <a:rPr lang="en-US" sz="2200" b="1" dirty="0">
                <a:latin typeface="Times New Roman" panose="02020603050405020304" pitchFamily="18" charset="0"/>
                <a:ea typeface="Calibri" panose="020F0502020204030204" pitchFamily="34" charset="0"/>
                <a:cs typeface="Times New Roman" panose="02020603050405020304" pitchFamily="18" charset="0"/>
              </a:rPr>
              <a:t> dung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vận</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đơn</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hàng</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không</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2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spcBef>
                <a:spcPts val="600"/>
              </a:spcBef>
            </a:pPr>
            <a:r>
              <a:rPr lang="en-US" sz="2200" dirty="0" err="1" smtClean="0">
                <a:latin typeface="Times New Roman" panose="02020603050405020304" pitchFamily="18" charset="0"/>
                <a:ea typeface="Times New Roman" panose="02020603050405020304" pitchFamily="18" charset="0"/>
              </a:rPr>
              <a:t>Mỗi</a:t>
            </a:r>
            <a:r>
              <a:rPr lang="en-US" sz="2200" dirty="0" smtClean="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bản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bao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gồm</a:t>
            </a:r>
            <a:r>
              <a:rPr lang="en-US" sz="2200" dirty="0">
                <a:latin typeface="Times New Roman" panose="02020603050405020304" pitchFamily="18" charset="0"/>
                <a:ea typeface="Times New Roman" panose="02020603050405020304" pitchFamily="18" charset="0"/>
              </a:rPr>
              <a:t> 2 </a:t>
            </a:r>
            <a:r>
              <a:rPr lang="en-US" sz="2200" dirty="0" err="1">
                <a:latin typeface="Times New Roman" panose="02020603050405020304" pitchFamily="18" charset="0"/>
                <a:ea typeface="Times New Roman" panose="02020603050405020304" pitchFamily="18" charset="0"/>
              </a:rPr>
              <a:t>mặt</a:t>
            </a:r>
            <a:r>
              <a:rPr lang="en-US" sz="2200"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nội</a:t>
            </a:r>
            <a:r>
              <a:rPr lang="en-US" sz="2200" b="1" dirty="0">
                <a:latin typeface="Times New Roman" panose="02020603050405020304" pitchFamily="18" charset="0"/>
                <a:ea typeface="Times New Roman" panose="02020603050405020304" pitchFamily="18" charset="0"/>
              </a:rPr>
              <a:t> dung </a:t>
            </a:r>
            <a:r>
              <a:rPr lang="en-US" sz="2200" b="1" dirty="0" err="1">
                <a:latin typeface="Times New Roman" panose="02020603050405020304" pitchFamily="18" charset="0"/>
                <a:ea typeface="Times New Roman" panose="02020603050405020304" pitchFamily="18" charset="0"/>
              </a:rPr>
              <a:t>của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mặt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trước</a:t>
            </a:r>
            <a:r>
              <a:rPr lang="en-US" sz="2200" b="1"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các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mặt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giống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hệt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nhau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nếu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kể</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đến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màu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sắc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những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chú</a:t>
            </a:r>
            <a:r>
              <a:rPr lang="en-US" sz="2200" dirty="0">
                <a:latin typeface="Times New Roman" panose="02020603050405020304" pitchFamily="18" charset="0"/>
                <a:ea typeface="Times New Roman" panose="02020603050405020304" pitchFamily="18" charset="0"/>
              </a:rPr>
              <a:t> ở </a:t>
            </a:r>
            <a:r>
              <a:rPr lang="en-US" sz="2200" dirty="0" err="1">
                <a:latin typeface="Times New Roman" panose="02020603050405020304" pitchFamily="18" charset="0"/>
                <a:ea typeface="Times New Roman" panose="02020603050405020304" pitchFamily="18" charset="0"/>
              </a:rPr>
              <a:t>phía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dưới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khác</a:t>
            </a:r>
            <a:r>
              <a:rPr lang="en-US" sz="2200" dirty="0">
                <a:latin typeface="Times New Roman" panose="02020603050405020304" pitchFamily="18" charset="0"/>
                <a:ea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rPr>
              <a:t>nhau</a:t>
            </a:r>
            <a:endParaRPr lang="en-US" sz="2200" dirty="0" smtClean="0">
              <a:latin typeface="Times New Roman" panose="02020603050405020304" pitchFamily="18" charset="0"/>
              <a:ea typeface="Times New Roman" panose="02020603050405020304" pitchFamily="18" charset="0"/>
            </a:endParaRPr>
          </a:p>
          <a:p>
            <a:pPr indent="457200" algn="just">
              <a:spcBef>
                <a:spcPts val="600"/>
              </a:spcBef>
            </a:pPr>
            <a:r>
              <a:rPr lang="en-US" sz="2200" i="1" dirty="0" err="1">
                <a:latin typeface="Times New Roman" panose="02020603050405020304" pitchFamily="18" charset="0"/>
                <a:ea typeface="Times New Roman" panose="02020603050405020304" pitchFamily="18" charset="0"/>
              </a:rPr>
              <a:t>V</a:t>
            </a:r>
            <a:r>
              <a:rPr lang="en-US" sz="2200" i="1" dirty="0" err="1" smtClean="0">
                <a:latin typeface="Times New Roman" panose="02020603050405020304" pitchFamily="18" charset="0"/>
                <a:ea typeface="Times New Roman" panose="02020603050405020304" pitchFamily="18" charset="0"/>
              </a:rPr>
              <a:t>í</a:t>
            </a:r>
            <a:r>
              <a:rPr lang="en-US" sz="2200" i="1" dirty="0" smtClean="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dụ</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bản</a:t>
            </a:r>
            <a:r>
              <a:rPr lang="en-US" sz="2200"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gốc</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số</a:t>
            </a:r>
            <a:r>
              <a:rPr lang="en-US" sz="2200" b="1" i="1" dirty="0">
                <a:latin typeface="Times New Roman" panose="02020603050405020304" pitchFamily="18" charset="0"/>
                <a:ea typeface="Times New Roman" panose="02020603050405020304" pitchFamily="18" charset="0"/>
              </a:rPr>
              <a:t> 1 </a:t>
            </a:r>
            <a:r>
              <a:rPr lang="en-US" sz="2200" i="1" dirty="0" err="1">
                <a:latin typeface="Times New Roman" panose="02020603050405020304" pitchFamily="18" charset="0"/>
                <a:ea typeface="Times New Roman" panose="02020603050405020304" pitchFamily="18" charset="0"/>
              </a:rPr>
              <a:t>thì</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ghi</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chú</a:t>
            </a:r>
            <a:r>
              <a:rPr lang="en-US" sz="2200" i="1" dirty="0">
                <a:latin typeface="Times New Roman" panose="02020603050405020304" pitchFamily="18" charset="0"/>
                <a:ea typeface="Times New Roman" panose="02020603050405020304" pitchFamily="18" charset="0"/>
              </a:rPr>
              <a:t> ở </a:t>
            </a:r>
            <a:r>
              <a:rPr lang="en-US" sz="2200" i="1" dirty="0" err="1">
                <a:latin typeface="Times New Roman" panose="02020603050405020304" pitchFamily="18" charset="0"/>
                <a:ea typeface="Times New Roman" panose="02020603050405020304" pitchFamily="18" charset="0"/>
              </a:rPr>
              <a:t>phía</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dưới</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là</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bản</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gốc</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số</a:t>
            </a:r>
            <a:r>
              <a:rPr lang="en-US" sz="2200" i="1" dirty="0">
                <a:latin typeface="Times New Roman" panose="02020603050405020304" pitchFamily="18" charset="0"/>
                <a:ea typeface="Times New Roman" panose="02020603050405020304" pitchFamily="18" charset="0"/>
              </a:rPr>
              <a:t> 1 </a:t>
            </a:r>
            <a:r>
              <a:rPr lang="en-US" sz="2200" i="1" dirty="0" err="1">
                <a:latin typeface="Times New Roman" panose="02020603050405020304" pitchFamily="18" charset="0"/>
                <a:ea typeface="Times New Roman" panose="02020603050405020304" pitchFamily="18" charset="0"/>
              </a:rPr>
              <a:t>dành</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cho</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người</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chuyên</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chở</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phát</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hành</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vận</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đơn</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còn</a:t>
            </a:r>
            <a:r>
              <a:rPr lang="en-US" sz="2200"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bản</a:t>
            </a:r>
            <a:r>
              <a:rPr lang="en-US" sz="2200" b="1" i="1" dirty="0">
                <a:latin typeface="Times New Roman" panose="02020603050405020304" pitchFamily="18" charset="0"/>
                <a:ea typeface="Times New Roman" panose="02020603050405020304" pitchFamily="18" charset="0"/>
              </a:rPr>
              <a:t> </a:t>
            </a:r>
            <a:r>
              <a:rPr lang="en-US" sz="2200" b="1" i="1" dirty="0" err="1">
                <a:latin typeface="Times New Roman" panose="02020603050405020304" pitchFamily="18" charset="0"/>
                <a:ea typeface="Times New Roman" panose="02020603050405020304" pitchFamily="18" charset="0"/>
              </a:rPr>
              <a:t>số</a:t>
            </a:r>
            <a:r>
              <a:rPr lang="en-US" sz="2200" b="1" i="1" dirty="0">
                <a:latin typeface="Times New Roman" panose="02020603050405020304" pitchFamily="18" charset="0"/>
                <a:ea typeface="Times New Roman" panose="02020603050405020304" pitchFamily="18" charset="0"/>
              </a:rPr>
              <a:t> 4 </a:t>
            </a:r>
            <a:r>
              <a:rPr lang="en-US" sz="2200" i="1" dirty="0" err="1">
                <a:latin typeface="Times New Roman" panose="02020603050405020304" pitchFamily="18" charset="0"/>
                <a:ea typeface="Times New Roman" panose="02020603050405020304" pitchFamily="18" charset="0"/>
              </a:rPr>
              <a:t>thì</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lại</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ghi</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là</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bản</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số</a:t>
            </a:r>
            <a:r>
              <a:rPr lang="en-US" sz="2200" i="1" dirty="0">
                <a:latin typeface="Times New Roman" panose="02020603050405020304" pitchFamily="18" charset="0"/>
                <a:ea typeface="Times New Roman" panose="02020603050405020304" pitchFamily="18" charset="0"/>
              </a:rPr>
              <a:t> 4, </a:t>
            </a:r>
            <a:r>
              <a:rPr lang="en-US" sz="2200" i="1" dirty="0" err="1">
                <a:latin typeface="Times New Roman" panose="02020603050405020304" pitchFamily="18" charset="0"/>
                <a:ea typeface="Times New Roman" panose="02020603050405020304" pitchFamily="18" charset="0"/>
              </a:rPr>
              <a:t>dùng</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làm</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biên</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lai</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giao</a:t>
            </a:r>
            <a:r>
              <a:rPr lang="en-US" sz="2200" i="1" dirty="0">
                <a:latin typeface="Times New Roman" panose="02020603050405020304" pitchFamily="18" charset="0"/>
                <a:ea typeface="Times New Roman" panose="02020603050405020304" pitchFamily="18" charset="0"/>
              </a:rPr>
              <a:t> </a:t>
            </a:r>
            <a:r>
              <a:rPr lang="en-US" sz="2200" i="1" dirty="0" err="1">
                <a:latin typeface="Times New Roman" panose="02020603050405020304" pitchFamily="18" charset="0"/>
                <a:ea typeface="Times New Roman" panose="02020603050405020304" pitchFamily="18" charset="0"/>
              </a:rPr>
              <a:t>hàng</a:t>
            </a:r>
            <a:r>
              <a:rPr lang="en-US" sz="2200" i="1" dirty="0">
                <a:latin typeface="Times New Roman" panose="02020603050405020304" pitchFamily="18" charset="0"/>
                <a:ea typeface="Times New Roman" panose="02020603050405020304" pitchFamily="18" charset="0"/>
              </a:rPr>
              <a:t>”.</a:t>
            </a:r>
            <a:r>
              <a:rPr lang="en-US" sz="2200" dirty="0">
                <a:latin typeface="Times New Roman" panose="02020603050405020304" pitchFamily="18" charset="0"/>
                <a:ea typeface="Times New Roman" panose="02020603050405020304" pitchFamily="18" charset="0"/>
              </a:rPr>
              <a:t> </a:t>
            </a:r>
            <a:endParaRPr lang="en-US" sz="2200" dirty="0">
              <a:latin typeface="Times New Roman" panose="02020603050405020304" pitchFamily="18" charset="0"/>
              <a:ea typeface="Calibri" panose="020F0502020204030204" pitchFamily="34" charset="0"/>
            </a:endParaRPr>
          </a:p>
          <a:p>
            <a:pPr indent="457200" algn="just">
              <a:spcBef>
                <a:spcPts val="600"/>
              </a:spcBef>
            </a:pPr>
            <a:r>
              <a:rPr lang="en-US" sz="2200" b="1" dirty="0" err="1">
                <a:latin typeface="Times New Roman" panose="02020603050405020304" pitchFamily="18" charset="0"/>
                <a:ea typeface="Times New Roman" panose="02020603050405020304" pitchFamily="18" charset="0"/>
              </a:rPr>
              <a:t>Mặt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sau</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của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bản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vận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đơn</a:t>
            </a:r>
            <a:r>
              <a:rPr lang="en-US" sz="2200" b="1"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khác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nhau</a:t>
            </a:r>
            <a:r>
              <a:rPr lang="en-US" sz="2200" dirty="0">
                <a:latin typeface="Times New Roman" panose="02020603050405020304" pitchFamily="18" charset="0"/>
                <a:ea typeface="Times New Roman" panose="02020603050405020304" pitchFamily="18" charset="0"/>
              </a:rPr>
              <a:t>, ở </a:t>
            </a:r>
            <a:r>
              <a:rPr lang="en-US" sz="2200" dirty="0" err="1">
                <a:latin typeface="Times New Roman" panose="02020603050405020304" pitchFamily="18" charset="0"/>
                <a:ea typeface="Times New Roman" panose="02020603050405020304" pitchFamily="18" charset="0"/>
              </a:rPr>
              <a:t>những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bản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phụ</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mặt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sau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để</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trống</a:t>
            </a:r>
            <a:r>
              <a:rPr lang="en-US" sz="2200" dirty="0">
                <a:latin typeface="Times New Roman" panose="02020603050405020304" pitchFamily="18" charset="0"/>
                <a:ea typeface="Times New Roman" panose="02020603050405020304" pitchFamily="18" charset="0"/>
              </a:rPr>
              <a:t>, ở </a:t>
            </a:r>
            <a:r>
              <a:rPr lang="en-US" sz="2200" dirty="0" err="1">
                <a:latin typeface="Times New Roman" panose="02020603050405020304" pitchFamily="18" charset="0"/>
                <a:ea typeface="Times New Roman" panose="02020603050405020304" pitchFamily="18" charset="0"/>
              </a:rPr>
              <a:t>các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bản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gốc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các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định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liên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đến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endParaRPr lang="en-US" sz="2200" dirty="0">
              <a:effectLst/>
              <a:latin typeface="Times New Roman" panose="02020603050405020304" pitchFamily="18" charset="0"/>
              <a:ea typeface="Calibri" panose="020F0502020204030204" pitchFamily="34" charset="0"/>
            </a:endParaRPr>
          </a:p>
        </p:txBody>
      </p:sp>
      <p:pic>
        <p:nvPicPr>
          <p:cNvPr id="5" name="Picture 4"/>
          <p:cNvPicPr>
            <a:picLocks noChangeAspect="1"/>
          </p:cNvPicPr>
          <p:nvPr/>
        </p:nvPicPr>
        <p:blipFill rotWithShape="1">
          <a:blip r:embed="rId2"/>
          <a:srcRect l="5000" t="1552" r="5000" b="1455"/>
          <a:stretch/>
        </p:blipFill>
        <p:spPr>
          <a:xfrm>
            <a:off x="-37289" y="94926"/>
            <a:ext cx="4965599" cy="6705600"/>
          </a:xfrm>
          <a:prstGeom prst="rect">
            <a:avLst/>
          </a:prstGeom>
        </p:spPr>
      </p:pic>
    </p:spTree>
    <p:extLst>
      <p:ext uri="{BB962C8B-B14F-4D97-AF65-F5344CB8AC3E}">
        <p14:creationId xmlns:p14="http://schemas.microsoft.com/office/powerpoint/2010/main" val="399024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additive="base">
                                        <p:cTn id="2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9144000" cy="3995678"/>
          </a:xfrm>
          <a:prstGeom prst="rect">
            <a:avLst/>
          </a:prstGeom>
        </p:spPr>
      </p:pic>
      <p:sp>
        <p:nvSpPr>
          <p:cNvPr id="4" name="Rectangle 3"/>
          <p:cNvSpPr/>
          <p:nvPr/>
        </p:nvSpPr>
        <p:spPr>
          <a:xfrm>
            <a:off x="6531" y="3995678"/>
            <a:ext cx="9137469" cy="2862322"/>
          </a:xfrm>
          <a:prstGeom prst="rect">
            <a:avLst/>
          </a:prstGeom>
        </p:spPr>
        <p:txBody>
          <a:bodyPr wrap="square">
            <a:spAutoFit/>
          </a:bodyPr>
          <a:lstStyle/>
          <a:p>
            <a:pPr algn="just"/>
            <a:r>
              <a:rPr lang="vi-VN" b="1" dirty="0">
                <a:latin typeface="Times New Roman" panose="02020603050405020304" pitchFamily="18" charset="0"/>
                <a:cs typeface="Times New Roman" panose="02020603050405020304" pitchFamily="18" charset="0"/>
              </a:rPr>
              <a:t>(1) Số vận đơn (AWB NO.) </a:t>
            </a:r>
            <a:r>
              <a:rPr lang="vi-VN" dirty="0">
                <a:latin typeface="Times New Roman" panose="02020603050405020304" pitchFamily="18" charset="0"/>
                <a:cs typeface="Times New Roman" panose="02020603050405020304" pitchFamily="18" charset="0"/>
              </a:rPr>
              <a:t>bao gồm ký hiệu 3 số của hãng vận chuyển (Airline code number), ký hiệu 3 chữ của sân bay khởi hành, sẽ xuất hiện một lần nữa ở ô Airport of departure và mã số AWB (Serial number) gồm 8 chữ số trong đó số cuối cùng là số kiểm tra (Check digit</a:t>
            </a:r>
            <a:r>
              <a:rPr lang="vi-VN" dirty="0" smtClean="0">
                <a:latin typeface="Times New Roman" panose="02020603050405020304" pitchFamily="18" charset="0"/>
                <a:cs typeface="Times New Roman" panose="02020603050405020304" pitchFamily="18" charset="0"/>
              </a:rPr>
              <a:t>).</a:t>
            </a:r>
            <a:endParaRPr lang="vi-VN" dirty="0">
              <a:latin typeface="Times New Roman" panose="02020603050405020304" pitchFamily="18" charset="0"/>
              <a:cs typeface="Times New Roman" panose="02020603050405020304" pitchFamily="18" charset="0"/>
            </a:endParaRPr>
          </a:p>
          <a:p>
            <a:pPr algn="just"/>
            <a:r>
              <a:rPr lang="vi-VN" b="1" dirty="0">
                <a:latin typeface="Times New Roman" panose="02020603050405020304" pitchFamily="18" charset="0"/>
                <a:cs typeface="Times New Roman" panose="02020603050405020304" pitchFamily="18" charset="0"/>
              </a:rPr>
              <a:t>(2) Người chuyên chở (Airlines) </a:t>
            </a:r>
            <a:r>
              <a:rPr lang="vi-VN" dirty="0">
                <a:latin typeface="Times New Roman" panose="02020603050405020304" pitchFamily="18" charset="0"/>
                <a:cs typeface="Times New Roman" panose="02020603050405020304" pitchFamily="18" charset="0"/>
              </a:rPr>
              <a:t>là tên hãng hàng </a:t>
            </a:r>
            <a:r>
              <a:rPr lang="vi-VN" dirty="0" smtClean="0">
                <a:latin typeface="Times New Roman" panose="02020603050405020304" pitchFamily="18" charset="0"/>
                <a:cs typeface="Times New Roman" panose="02020603050405020304" pitchFamily="18" charset="0"/>
              </a:rPr>
              <a:t>không</a:t>
            </a:r>
            <a:endParaRPr lang="vi-VN" dirty="0">
              <a:latin typeface="Times New Roman" panose="02020603050405020304" pitchFamily="18" charset="0"/>
              <a:cs typeface="Times New Roman" panose="02020603050405020304" pitchFamily="18" charset="0"/>
            </a:endParaRPr>
          </a:p>
          <a:p>
            <a:pPr algn="just"/>
            <a:r>
              <a:rPr lang="vi-VN" b="1" dirty="0">
                <a:latin typeface="Times New Roman" panose="02020603050405020304" pitchFamily="18" charset="0"/>
                <a:cs typeface="Times New Roman" panose="02020603050405020304" pitchFamily="18" charset="0"/>
              </a:rPr>
              <a:t>(3) Người gửi hàng (Shipper) </a:t>
            </a:r>
            <a:r>
              <a:rPr lang="vi-VN" dirty="0">
                <a:latin typeface="Times New Roman" panose="02020603050405020304" pitchFamily="18" charset="0"/>
                <a:cs typeface="Times New Roman" panose="02020603050405020304" pitchFamily="18" charset="0"/>
              </a:rPr>
              <a:t>thể hiện “tên + địa chỉ của người xuất khẩu” (nếu là House AWB) và thể hiện “tên + địa chỉ của người giao nhận” (nếu là Master AWB</a:t>
            </a:r>
            <a:r>
              <a:rPr lang="vi-VN" dirty="0" smtClean="0">
                <a:latin typeface="Times New Roman" panose="02020603050405020304" pitchFamily="18" charset="0"/>
                <a:cs typeface="Times New Roman" panose="02020603050405020304" pitchFamily="18" charset="0"/>
              </a:rPr>
              <a:t>).</a:t>
            </a:r>
            <a:endParaRPr lang="vi-VN" dirty="0">
              <a:latin typeface="Times New Roman" panose="02020603050405020304" pitchFamily="18" charset="0"/>
              <a:cs typeface="Times New Roman" panose="02020603050405020304" pitchFamily="18" charset="0"/>
            </a:endParaRPr>
          </a:p>
          <a:p>
            <a:pPr algn="just"/>
            <a:r>
              <a:rPr lang="vi-VN" b="1" dirty="0">
                <a:latin typeface="Times New Roman" panose="02020603050405020304" pitchFamily="18" charset="0"/>
                <a:cs typeface="Times New Roman" panose="02020603050405020304" pitchFamily="18" charset="0"/>
              </a:rPr>
              <a:t>(4) Người nhận hàng (Consignee) </a:t>
            </a:r>
            <a:r>
              <a:rPr lang="vi-VN" dirty="0">
                <a:latin typeface="Times New Roman" panose="02020603050405020304" pitchFamily="18" charset="0"/>
                <a:cs typeface="Times New Roman" panose="02020603050405020304" pitchFamily="18" charset="0"/>
              </a:rPr>
              <a:t>chỉ được ghi đích danh tên người nhận hàng do AWB không có khả năng lưu thông như B/L nên không được phát hành theo lệnh</a:t>
            </a:r>
            <a:r>
              <a:rPr lang="vi-VN" dirty="0" smtClean="0">
                <a:latin typeface="Times New Roman" panose="02020603050405020304" pitchFamily="18" charset="0"/>
                <a:cs typeface="Times New Roman" panose="02020603050405020304" pitchFamily="18" charset="0"/>
              </a:rPr>
              <a:t>.</a:t>
            </a:r>
            <a:endParaRPr lang="vi-VN" dirty="0">
              <a:latin typeface="Times New Roman" panose="02020603050405020304" pitchFamily="18" charset="0"/>
              <a:cs typeface="Times New Roman" panose="02020603050405020304" pitchFamily="18" charset="0"/>
            </a:endParaRPr>
          </a:p>
          <a:p>
            <a:pPr algn="just"/>
            <a:r>
              <a:rPr lang="vi-VN" b="1" dirty="0">
                <a:latin typeface="Times New Roman" panose="02020603050405020304" pitchFamily="18" charset="0"/>
                <a:cs typeface="Times New Roman" panose="02020603050405020304" pitchFamily="18" charset="0"/>
              </a:rPr>
              <a:t>(5) Thông tin thanh toán (Accounting information) </a:t>
            </a:r>
            <a:r>
              <a:rPr lang="vi-VN" dirty="0">
                <a:latin typeface="Times New Roman" panose="02020603050405020304" pitchFamily="18" charset="0"/>
                <a:cs typeface="Times New Roman" panose="02020603050405020304" pitchFamily="18" charset="0"/>
              </a:rPr>
              <a:t>thể hiện việc tiền cưới đã được trả (PREPAID) hoặc chưa trả (COLLECT).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737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additive="base">
                                        <p:cTn id="14"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0"/>
                                        <p:tgtEl>
                                          <p:spTgt spid="4">
                                            <p:txEl>
                                              <p:pRg st="2" end="2"/>
                                            </p:txEl>
                                          </p:spTgt>
                                        </p:tgtEl>
                                      </p:cBhvr>
                                    </p:animEffect>
                                    <p:anim calcmode="lin" valueType="num">
                                      <p:cBhvr>
                                        <p:cTn id="2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1000"/>
                                        <p:tgtEl>
                                          <p:spTgt spid="4">
                                            <p:txEl>
                                              <p:pRg st="3" end="3"/>
                                            </p:txEl>
                                          </p:spTgt>
                                        </p:tgtEl>
                                      </p:cBhvr>
                                    </p:animEffect>
                                    <p:anim calcmode="lin" valueType="num">
                                      <p:cBhvr>
                                        <p:cTn id="2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265" y="0"/>
            <a:ext cx="9165265" cy="3581400"/>
          </a:xfrm>
          <a:prstGeom prst="rect">
            <a:avLst/>
          </a:prstGeom>
        </p:spPr>
      </p:pic>
      <p:sp>
        <p:nvSpPr>
          <p:cNvPr id="3" name="Rectangle 2"/>
          <p:cNvSpPr/>
          <p:nvPr/>
        </p:nvSpPr>
        <p:spPr>
          <a:xfrm>
            <a:off x="103667" y="3733800"/>
            <a:ext cx="8915400" cy="2908489"/>
          </a:xfrm>
          <a:prstGeom prst="rect">
            <a:avLst/>
          </a:prstGeom>
        </p:spPr>
        <p:txBody>
          <a:bodyPr wrap="square">
            <a:spAutoFit/>
          </a:bodyPr>
          <a:lstStyle/>
          <a:p>
            <a:pPr algn="just">
              <a:spcBef>
                <a:spcPts val="600"/>
              </a:spcBef>
            </a:pPr>
            <a:r>
              <a:rPr lang="vi-VN" sz="2400" b="1" dirty="0">
                <a:latin typeface="Times New Roman" panose="02020603050405020304" pitchFamily="18" charset="0"/>
                <a:cs typeface="Times New Roman" panose="02020603050405020304" pitchFamily="18" charset="0"/>
              </a:rPr>
              <a:t>(6) Sân bay đi (</a:t>
            </a:r>
            <a:r>
              <a:rPr lang="vi-VN" sz="2400" b="1" i="1" dirty="0">
                <a:latin typeface="Times New Roman" panose="02020603050405020304" pitchFamily="18" charset="0"/>
                <a:cs typeface="Times New Roman" panose="02020603050405020304" pitchFamily="18" charset="0"/>
              </a:rPr>
              <a:t>Airport of Departure</a:t>
            </a:r>
            <a:r>
              <a:rPr lang="vi-VN" sz="2400" b="1"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ghi mã sân bay khởi hành.</a:t>
            </a:r>
          </a:p>
          <a:p>
            <a:pPr algn="just">
              <a:spcBef>
                <a:spcPts val="600"/>
              </a:spcBef>
            </a:pPr>
            <a:r>
              <a:rPr lang="vi-VN" sz="2400" b="1" dirty="0">
                <a:latin typeface="Times New Roman" panose="02020603050405020304" pitchFamily="18" charset="0"/>
                <a:cs typeface="Times New Roman" panose="02020603050405020304" pitchFamily="18" charset="0"/>
              </a:rPr>
              <a:t>(7) Sân bay đến (</a:t>
            </a:r>
            <a:r>
              <a:rPr lang="vi-VN" sz="2400" b="1" i="1" dirty="0">
                <a:latin typeface="Times New Roman" panose="02020603050405020304" pitchFamily="18" charset="0"/>
                <a:cs typeface="Times New Roman" panose="02020603050405020304" pitchFamily="18" charset="0"/>
              </a:rPr>
              <a:t>Airport of Destination</a:t>
            </a:r>
            <a:r>
              <a:rPr lang="vi-VN" sz="2400" b="1"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ghi mã sân bay hạ cánh</a:t>
            </a:r>
          </a:p>
          <a:p>
            <a:pPr algn="just">
              <a:spcBef>
                <a:spcPts val="600"/>
              </a:spcBef>
            </a:pPr>
            <a:r>
              <a:rPr lang="vi-VN" sz="2400" b="1" dirty="0">
                <a:latin typeface="Times New Roman" panose="02020603050405020304" pitchFamily="18" charset="0"/>
                <a:cs typeface="Times New Roman" panose="02020603050405020304" pitchFamily="18" charset="0"/>
              </a:rPr>
              <a:t>(8) Số chuyến bay, ngày tháng… (</a:t>
            </a:r>
            <a:r>
              <a:rPr lang="vi-VN" sz="2400" b="1" i="1" dirty="0">
                <a:latin typeface="Times New Roman" panose="02020603050405020304" pitchFamily="18" charset="0"/>
                <a:cs typeface="Times New Roman" panose="02020603050405020304" pitchFamily="18" charset="0"/>
              </a:rPr>
              <a:t>Flight No., Date</a:t>
            </a:r>
            <a:r>
              <a:rPr lang="vi-VN" sz="2400" b="1"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ghi số chuyến bay chở hàng và ngày bay.</a:t>
            </a:r>
          </a:p>
          <a:p>
            <a:pPr algn="just">
              <a:spcBef>
                <a:spcPts val="600"/>
              </a:spcBef>
            </a:pPr>
            <a:r>
              <a:rPr lang="vi-VN" sz="2400" b="1" dirty="0">
                <a:latin typeface="Times New Roman" panose="02020603050405020304" pitchFamily="18" charset="0"/>
                <a:cs typeface="Times New Roman" panose="02020603050405020304" pitchFamily="18" charset="0"/>
              </a:rPr>
              <a:t>(9) Thông tin làm hàng (</a:t>
            </a:r>
            <a:r>
              <a:rPr lang="vi-VN" sz="2400" b="1" i="1" dirty="0">
                <a:latin typeface="Times New Roman" panose="02020603050405020304" pitchFamily="18" charset="0"/>
                <a:cs typeface="Times New Roman" panose="02020603050405020304" pitchFamily="18" charset="0"/>
              </a:rPr>
              <a:t>HANDLING INFORMATION</a:t>
            </a:r>
            <a:r>
              <a:rPr lang="vi-VN" sz="2400" b="1"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sử dụng để ghi chú các thông tin do người gửi hàng khai báo (có thể ghi thông tin Bên được thông báo – Notify Party như trên B/L).</a:t>
            </a:r>
          </a:p>
        </p:txBody>
      </p:sp>
    </p:spTree>
    <p:extLst>
      <p:ext uri="{BB962C8B-B14F-4D97-AF65-F5344CB8AC3E}">
        <p14:creationId xmlns:p14="http://schemas.microsoft.com/office/powerpoint/2010/main" val="96531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30480"/>
            <a:ext cx="9144000" cy="3474720"/>
          </a:xfrm>
          <a:prstGeom prst="rect">
            <a:avLst/>
          </a:prstGeom>
        </p:spPr>
      </p:pic>
      <p:sp>
        <p:nvSpPr>
          <p:cNvPr id="4" name="Rectangle 3"/>
          <p:cNvSpPr/>
          <p:nvPr/>
        </p:nvSpPr>
        <p:spPr>
          <a:xfrm>
            <a:off x="0" y="3505200"/>
            <a:ext cx="9144000" cy="3323987"/>
          </a:xfrm>
          <a:prstGeom prst="rect">
            <a:avLst/>
          </a:prstGeom>
        </p:spPr>
        <p:txBody>
          <a:bodyPr wrap="square">
            <a:spAutoFit/>
          </a:bodyPr>
          <a:lstStyle/>
          <a:p>
            <a:pPr algn="just"/>
            <a:r>
              <a:rPr lang="vi-VN" sz="2100" b="1" dirty="0">
                <a:latin typeface="Times New Roman" panose="02020603050405020304" pitchFamily="18" charset="0"/>
                <a:cs typeface="Times New Roman" panose="02020603050405020304" pitchFamily="18" charset="0"/>
              </a:rPr>
              <a:t>(10) Số lượng kiện (</a:t>
            </a:r>
            <a:r>
              <a:rPr lang="vi-VN" sz="2100" b="1" i="1" dirty="0">
                <a:latin typeface="Times New Roman" panose="02020603050405020304" pitchFamily="18" charset="0"/>
                <a:cs typeface="Times New Roman" panose="02020603050405020304" pitchFamily="18" charset="0"/>
              </a:rPr>
              <a:t>NO OF PIECES &amp; GROSS WEIGHT</a:t>
            </a:r>
            <a:r>
              <a:rPr lang="vi-VN" sz="2100" b="1" dirty="0">
                <a:latin typeface="Times New Roman" panose="02020603050405020304" pitchFamily="18" charset="0"/>
                <a:cs typeface="Times New Roman" panose="02020603050405020304" pitchFamily="18" charset="0"/>
              </a:rPr>
              <a:t>) </a:t>
            </a:r>
            <a:r>
              <a:rPr lang="vi-VN" sz="2100" dirty="0">
                <a:latin typeface="Times New Roman" panose="02020603050405020304" pitchFamily="18" charset="0"/>
                <a:cs typeface="Times New Roman" panose="02020603050405020304" pitchFamily="18" charset="0"/>
              </a:rPr>
              <a:t>ghi số kiện hàng/ số thùng carton… và khối lượng cả bì của lô hàng (khi được cân lên tại sân bay).</a:t>
            </a:r>
          </a:p>
          <a:p>
            <a:pPr algn="just"/>
            <a:r>
              <a:rPr lang="vi-VN" sz="2100" b="1" dirty="0">
                <a:latin typeface="Times New Roman" panose="02020603050405020304" pitchFamily="18" charset="0"/>
                <a:cs typeface="Times New Roman" panose="02020603050405020304" pitchFamily="18" charset="0"/>
              </a:rPr>
              <a:t>(11) Khối lượng tính cước (</a:t>
            </a:r>
            <a:r>
              <a:rPr lang="vi-VN" sz="2100" b="1" i="1" dirty="0">
                <a:latin typeface="Times New Roman" panose="02020603050405020304" pitchFamily="18" charset="0"/>
                <a:cs typeface="Times New Roman" panose="02020603050405020304" pitchFamily="18" charset="0"/>
              </a:rPr>
              <a:t>CHARGEABLE WEIGHT</a:t>
            </a:r>
            <a:r>
              <a:rPr lang="vi-VN" sz="2100" b="1" dirty="0">
                <a:latin typeface="Times New Roman" panose="02020603050405020304" pitchFamily="18" charset="0"/>
                <a:cs typeface="Times New Roman" panose="02020603050405020304" pitchFamily="18" charset="0"/>
              </a:rPr>
              <a:t>) </a:t>
            </a:r>
            <a:r>
              <a:rPr lang="vi-VN" sz="2100" dirty="0">
                <a:latin typeface="Times New Roman" panose="02020603050405020304" pitchFamily="18" charset="0"/>
                <a:cs typeface="Times New Roman" panose="02020603050405020304" pitchFamily="18" charset="0"/>
              </a:rPr>
              <a:t>ghi khối lượng sử dụng để tính cước cho lô hàng (khối lượng này có thể khác khối lượng cả bì của lô hàng do kích thước hàng cồng kềnh).</a:t>
            </a:r>
          </a:p>
          <a:p>
            <a:pPr algn="just"/>
            <a:r>
              <a:rPr lang="vi-VN" sz="2100" b="1" dirty="0">
                <a:latin typeface="Times New Roman" panose="02020603050405020304" pitchFamily="18" charset="0"/>
                <a:cs typeface="Times New Roman" panose="02020603050405020304" pitchFamily="18" charset="0"/>
              </a:rPr>
              <a:t>(12) Tên hàng (</a:t>
            </a:r>
            <a:r>
              <a:rPr lang="vi-VN" sz="2100" b="1" i="1" dirty="0">
                <a:latin typeface="Times New Roman" panose="02020603050405020304" pitchFamily="18" charset="0"/>
                <a:cs typeface="Times New Roman" panose="02020603050405020304" pitchFamily="18" charset="0"/>
              </a:rPr>
              <a:t>Descriptions OF GOODS</a:t>
            </a:r>
            <a:r>
              <a:rPr lang="vi-VN" sz="2100" b="1" dirty="0">
                <a:latin typeface="Times New Roman" panose="02020603050405020304" pitchFamily="18" charset="0"/>
                <a:cs typeface="Times New Roman" panose="02020603050405020304" pitchFamily="18" charset="0"/>
              </a:rPr>
              <a:t>) </a:t>
            </a:r>
            <a:r>
              <a:rPr lang="vi-VN" sz="2100" dirty="0">
                <a:latin typeface="Times New Roman" panose="02020603050405020304" pitchFamily="18" charset="0"/>
                <a:cs typeface="Times New Roman" panose="02020603050405020304" pitchFamily="18" charset="0"/>
              </a:rPr>
              <a:t>ghi mô tả chung cho cả lô hàng.</a:t>
            </a:r>
          </a:p>
          <a:p>
            <a:pPr algn="just"/>
            <a:r>
              <a:rPr lang="vi-VN" sz="2100" dirty="0">
                <a:latin typeface="Times New Roman" panose="02020603050405020304" pitchFamily="18" charset="0"/>
                <a:cs typeface="Times New Roman" panose="02020603050405020304" pitchFamily="18" charset="0"/>
              </a:rPr>
              <a:t>(</a:t>
            </a:r>
            <a:r>
              <a:rPr lang="vi-VN" sz="2100" b="1" dirty="0">
                <a:latin typeface="Times New Roman" panose="02020603050405020304" pitchFamily="18" charset="0"/>
                <a:cs typeface="Times New Roman" panose="02020603050405020304" pitchFamily="18" charset="0"/>
              </a:rPr>
              <a:t>13) Kích thước của các kiện hàng (</a:t>
            </a:r>
            <a:r>
              <a:rPr lang="vi-VN" sz="2100" b="1" i="1" dirty="0">
                <a:latin typeface="Times New Roman" panose="02020603050405020304" pitchFamily="18" charset="0"/>
                <a:cs typeface="Times New Roman" panose="02020603050405020304" pitchFamily="18" charset="0"/>
              </a:rPr>
              <a:t>DIMENSION</a:t>
            </a:r>
            <a:r>
              <a:rPr lang="vi-VN" sz="2100" b="1" dirty="0">
                <a:latin typeface="Times New Roman" panose="02020603050405020304" pitchFamily="18" charset="0"/>
                <a:cs typeface="Times New Roman" panose="02020603050405020304" pitchFamily="18" charset="0"/>
              </a:rPr>
              <a:t>) </a:t>
            </a:r>
            <a:r>
              <a:rPr lang="vi-VN" sz="2100" dirty="0">
                <a:latin typeface="Times New Roman" panose="02020603050405020304" pitchFamily="18" charset="0"/>
                <a:cs typeface="Times New Roman" panose="02020603050405020304" pitchFamily="18" charset="0"/>
              </a:rPr>
              <a:t>ghi cụ thể kích thước của mỗi kiện hàng để tính toán Chargeable Weight.</a:t>
            </a:r>
          </a:p>
          <a:p>
            <a:pPr algn="just"/>
            <a:r>
              <a:rPr lang="vi-VN" sz="2100" b="1" dirty="0">
                <a:latin typeface="Times New Roman" panose="02020603050405020304" pitchFamily="18" charset="0"/>
                <a:cs typeface="Times New Roman" panose="02020603050405020304" pitchFamily="18" charset="0"/>
              </a:rPr>
              <a:t>(14) Mức cước và các chi phí khác (</a:t>
            </a:r>
            <a:r>
              <a:rPr lang="vi-VN" sz="2100" b="1" i="1" dirty="0">
                <a:latin typeface="Times New Roman" panose="02020603050405020304" pitchFamily="18" charset="0"/>
                <a:cs typeface="Times New Roman" panose="02020603050405020304" pitchFamily="18" charset="0"/>
              </a:rPr>
              <a:t>Rate, Charges</a:t>
            </a:r>
            <a:r>
              <a:rPr lang="vi-VN" sz="2100" b="1" dirty="0">
                <a:latin typeface="Times New Roman" panose="02020603050405020304" pitchFamily="18" charset="0"/>
                <a:cs typeface="Times New Roman" panose="02020603050405020304" pitchFamily="18" charset="0"/>
              </a:rPr>
              <a:t>) </a:t>
            </a:r>
            <a:r>
              <a:rPr lang="vi-VN" sz="2100" dirty="0">
                <a:latin typeface="Times New Roman" panose="02020603050405020304" pitchFamily="18" charset="0"/>
                <a:cs typeface="Times New Roman" panose="02020603050405020304" pitchFamily="18" charset="0"/>
              </a:rPr>
              <a:t>có thể được ghi cụ thể hoặc không tùy vào yêu cầu của người gửi hàng.</a:t>
            </a:r>
          </a:p>
        </p:txBody>
      </p:sp>
    </p:spTree>
    <p:extLst>
      <p:ext uri="{BB962C8B-B14F-4D97-AF65-F5344CB8AC3E}">
        <p14:creationId xmlns:p14="http://schemas.microsoft.com/office/powerpoint/2010/main" val="55963232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72" y="0"/>
            <a:ext cx="9144001" cy="3733800"/>
          </a:xfrm>
          <a:prstGeom prst="rect">
            <a:avLst/>
          </a:prstGeom>
        </p:spPr>
      </p:pic>
      <p:sp>
        <p:nvSpPr>
          <p:cNvPr id="3" name="Rectangle 2"/>
          <p:cNvSpPr/>
          <p:nvPr/>
        </p:nvSpPr>
        <p:spPr>
          <a:xfrm>
            <a:off x="76201" y="3733800"/>
            <a:ext cx="9067799" cy="2908489"/>
          </a:xfrm>
          <a:prstGeom prst="rect">
            <a:avLst/>
          </a:prstGeom>
        </p:spPr>
        <p:txBody>
          <a:bodyPr wrap="square">
            <a:spAutoFit/>
          </a:bodyPr>
          <a:lstStyle/>
          <a:p>
            <a:pPr>
              <a:spcBef>
                <a:spcPts val="600"/>
              </a:spcBef>
            </a:pPr>
            <a:r>
              <a:rPr lang="vi-VN" sz="2100" b="1" dirty="0">
                <a:latin typeface="Times New Roman" panose="02020603050405020304" pitchFamily="18" charset="0"/>
                <a:cs typeface="Times New Roman" panose="02020603050405020304" pitchFamily="18" charset="0"/>
              </a:rPr>
              <a:t>(15) Thanh toán cước (PREPAID/ COLLECT) </a:t>
            </a:r>
            <a:r>
              <a:rPr lang="vi-VN" sz="2100" dirty="0">
                <a:latin typeface="Times New Roman" panose="02020603050405020304" pitchFamily="18" charset="0"/>
                <a:cs typeface="Times New Roman" panose="02020603050405020304" pitchFamily="18" charset="0"/>
              </a:rPr>
              <a:t>có thể ghi rõ các khoản đã được thanh toán vào mục Prepaid hoặc các khoản chưa được thanh toán vào mục Collect.</a:t>
            </a:r>
          </a:p>
          <a:p>
            <a:pPr>
              <a:spcBef>
                <a:spcPts val="600"/>
              </a:spcBef>
            </a:pPr>
            <a:r>
              <a:rPr lang="vi-VN" sz="2100" b="1" dirty="0">
                <a:latin typeface="Times New Roman" panose="02020603050405020304" pitchFamily="18" charset="0"/>
                <a:cs typeface="Times New Roman" panose="02020603050405020304" pitchFamily="18" charset="0"/>
              </a:rPr>
              <a:t>(16) Nơi và ngày phát hành (DATE AND PLACE OF ISSUE) </a:t>
            </a:r>
            <a:r>
              <a:rPr lang="vi-VN" sz="2100" dirty="0">
                <a:latin typeface="Times New Roman" panose="02020603050405020304" pitchFamily="18" charset="0"/>
                <a:cs typeface="Times New Roman" panose="02020603050405020304" pitchFamily="18" charset="0"/>
              </a:rPr>
              <a:t>ghi rõ nơi và ngày phát hành AWB (cũng chính là ngày giao hàng trong vận tải hàng không).</a:t>
            </a:r>
          </a:p>
          <a:p>
            <a:pPr>
              <a:spcBef>
                <a:spcPts val="600"/>
              </a:spcBef>
            </a:pPr>
            <a:r>
              <a:rPr lang="vi-VN" sz="2100" b="1" dirty="0">
                <a:latin typeface="Times New Roman" panose="02020603050405020304" pitchFamily="18" charset="0"/>
                <a:cs typeface="Times New Roman" panose="02020603050405020304" pitchFamily="18" charset="0"/>
              </a:rPr>
              <a:t>(17) Chữ ký (</a:t>
            </a:r>
            <a:r>
              <a:rPr lang="vi-VN" sz="2100" b="1" i="1" dirty="0">
                <a:latin typeface="Times New Roman" panose="02020603050405020304" pitchFamily="18" charset="0"/>
                <a:cs typeface="Times New Roman" panose="02020603050405020304" pitchFamily="18" charset="0"/>
              </a:rPr>
              <a:t>Signature</a:t>
            </a:r>
            <a:r>
              <a:rPr lang="vi-VN" sz="2100" b="1" dirty="0">
                <a:latin typeface="Times New Roman" panose="02020603050405020304" pitchFamily="18" charset="0"/>
                <a:cs typeface="Times New Roman" panose="02020603050405020304" pitchFamily="18" charset="0"/>
              </a:rPr>
              <a:t>) </a:t>
            </a:r>
            <a:r>
              <a:rPr lang="vi-VN" sz="2100" dirty="0">
                <a:latin typeface="Times New Roman" panose="02020603050405020304" pitchFamily="18" charset="0"/>
                <a:cs typeface="Times New Roman" panose="02020603050405020304" pitchFamily="18" charset="0"/>
              </a:rPr>
              <a:t>của người phát hành AWB</a:t>
            </a:r>
          </a:p>
          <a:p>
            <a:pPr>
              <a:spcBef>
                <a:spcPts val="600"/>
              </a:spcBef>
            </a:pPr>
            <a:r>
              <a:rPr lang="vi-VN" sz="2100" b="1" dirty="0">
                <a:latin typeface="Times New Roman" panose="02020603050405020304" pitchFamily="18" charset="0"/>
                <a:cs typeface="Times New Roman" panose="02020603050405020304" pitchFamily="18" charset="0"/>
              </a:rPr>
              <a:t>(18) Thứ tự bản gốc/ bản sao (</a:t>
            </a:r>
            <a:r>
              <a:rPr lang="vi-VN" sz="2100" b="1" i="1" dirty="0">
                <a:latin typeface="Times New Roman" panose="02020603050405020304" pitchFamily="18" charset="0"/>
                <a:cs typeface="Times New Roman" panose="02020603050405020304" pitchFamily="18" charset="0"/>
              </a:rPr>
              <a:t>ORIGIN/COPY</a:t>
            </a:r>
            <a:r>
              <a:rPr lang="vi-VN" sz="2100" b="1" dirty="0">
                <a:latin typeface="Times New Roman" panose="02020603050405020304" pitchFamily="18" charset="0"/>
                <a:cs typeface="Times New Roman" panose="02020603050405020304" pitchFamily="18" charset="0"/>
              </a:rPr>
              <a:t>) </a:t>
            </a:r>
            <a:r>
              <a:rPr lang="vi-VN" sz="2100" dirty="0">
                <a:latin typeface="Times New Roman" panose="02020603050405020304" pitchFamily="18" charset="0"/>
                <a:cs typeface="Times New Roman" panose="02020603050405020304" pitchFamily="18" charset="0"/>
              </a:rPr>
              <a:t>thể hiện rõ đây là bản gốc số mấy (được giao cho ai) hoặc đây là bản sao số mấy.</a:t>
            </a:r>
          </a:p>
        </p:txBody>
      </p:sp>
    </p:spTree>
    <p:extLst>
      <p:ext uri="{BB962C8B-B14F-4D97-AF65-F5344CB8AC3E}">
        <p14:creationId xmlns:p14="http://schemas.microsoft.com/office/powerpoint/2010/main" val="273130280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1371600"/>
            <a:ext cx="8534400" cy="3139321"/>
          </a:xfrm>
          <a:prstGeom prst="rect">
            <a:avLst/>
          </a:prstGeom>
          <a:noFill/>
        </p:spPr>
        <p:txBody>
          <a:bodyPr wrap="square" rtlCol="0">
            <a:spAutoFit/>
          </a:bodyPr>
          <a:lstStyle/>
          <a:p>
            <a:pPr algn="ctr">
              <a:lnSpc>
                <a:spcPct val="150000"/>
              </a:lnSpc>
            </a:pPr>
            <a:r>
              <a:rPr lang="en-US" sz="4400" b="1" u="sng" dirty="0" smtClean="0">
                <a:latin typeface="Times New Roman" panose="02020603050405020304" pitchFamily="18" charset="0"/>
                <a:cs typeface="Times New Roman" panose="02020603050405020304" pitchFamily="18" charset="0"/>
              </a:rPr>
              <a:t>THỰC HÀNH</a:t>
            </a:r>
          </a:p>
          <a:p>
            <a:pPr algn="ctr"/>
            <a:r>
              <a:rPr lang="en-US" sz="4400" dirty="0" smtClean="0">
                <a:latin typeface="Times New Roman" panose="02020603050405020304" pitchFamily="18" charset="0"/>
                <a:cs typeface="Times New Roman" panose="02020603050405020304" pitchFamily="18" charset="0"/>
              </a:rPr>
              <a:t>SINH VIÊN DIỄN GIẢI CÁC THÔNG TIN CHI TIẾT CHO CÁC SỐ THỨ TỰ TỪ (1) TỚI (18)</a:t>
            </a:r>
            <a:endParaRPr lang="en-US"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10097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5000" t="1552" r="5000" b="57667"/>
          <a:stretch/>
        </p:blipFill>
        <p:spPr>
          <a:xfrm>
            <a:off x="0" y="762000"/>
            <a:ext cx="9144000" cy="6096000"/>
          </a:xfrm>
          <a:prstGeom prst="rect">
            <a:avLst/>
          </a:prstGeom>
        </p:spPr>
      </p:pic>
      <p:sp>
        <p:nvSpPr>
          <p:cNvPr id="3" name="Rectangle 2"/>
          <p:cNvSpPr/>
          <p:nvPr/>
        </p:nvSpPr>
        <p:spPr>
          <a:xfrm>
            <a:off x="1828800" y="-152400"/>
            <a:ext cx="8153400" cy="579967"/>
          </a:xfrm>
          <a:prstGeom prst="rect">
            <a:avLst/>
          </a:prstGeom>
        </p:spPr>
        <p:txBody>
          <a:bodyPr wrap="square">
            <a:spAutoFit/>
          </a:bodyPr>
          <a:lstStyle/>
          <a:p>
            <a:pPr lvl="0">
              <a:lnSpc>
                <a:spcPct val="150000"/>
              </a:lnSpc>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
        <p:nvSpPr>
          <p:cNvPr id="4" name="Rectangle 3"/>
          <p:cNvSpPr/>
          <p:nvPr/>
        </p:nvSpPr>
        <p:spPr>
          <a:xfrm>
            <a:off x="2008638" y="300335"/>
            <a:ext cx="5126724" cy="461665"/>
          </a:xfrm>
          <a:prstGeom prst="rect">
            <a:avLst/>
          </a:prstGeom>
        </p:spPr>
        <p:txBody>
          <a:bodyPr wrap="none">
            <a:spAutoFit/>
          </a:bodyPr>
          <a:lstStyle/>
          <a:p>
            <a:pPr marL="342900" marR="0" lvl="0" indent="-342900" algn="just">
              <a:spcBef>
                <a:spcPts val="600"/>
              </a:spcBef>
              <a:spcAft>
                <a:spcPts val="0"/>
              </a:spcAft>
              <a:buFont typeface="Calibri" panose="020F0502020204030204" pitchFamily="34" charset="0"/>
              <a:buChar char="-"/>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Nội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dung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vận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đơn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hàng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324012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5737" t="44647" r="5737" b="888"/>
          <a:stretch/>
        </p:blipFill>
        <p:spPr>
          <a:xfrm>
            <a:off x="0" y="16239"/>
            <a:ext cx="9067800" cy="6821170"/>
          </a:xfrm>
          <a:prstGeom prst="rect">
            <a:avLst/>
          </a:prstGeom>
        </p:spPr>
      </p:pic>
    </p:spTree>
    <p:extLst>
      <p:ext uri="{BB962C8B-B14F-4D97-AF65-F5344CB8AC3E}">
        <p14:creationId xmlns:p14="http://schemas.microsoft.com/office/powerpoint/2010/main" val="4613135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1"/>
            <a:ext cx="4915639" cy="6869349"/>
          </a:xfrm>
          <a:prstGeom prst="rect">
            <a:avLst/>
          </a:prstGeom>
        </p:spPr>
      </p:pic>
      <p:sp>
        <p:nvSpPr>
          <p:cNvPr id="5" name="Rectangle 4"/>
          <p:cNvSpPr/>
          <p:nvPr/>
        </p:nvSpPr>
        <p:spPr>
          <a:xfrm>
            <a:off x="4930879" y="80665"/>
            <a:ext cx="4365521" cy="1200329"/>
          </a:xfrm>
          <a:prstGeom prst="rect">
            <a:avLst/>
          </a:prstGeom>
        </p:spPr>
        <p:txBody>
          <a:bodyPr wrap="square">
            <a:spAutoFit/>
          </a:bodyPr>
          <a:lstStyle/>
          <a:p>
            <a:pPr lvl="0">
              <a:lnSpc>
                <a:spcPct val="150000"/>
              </a:lnSpc>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3.4. VẬN ĐƠN ĐƯỜNG HÀNG KHÔNG	</a:t>
            </a:r>
          </a:p>
        </p:txBody>
      </p:sp>
      <p:sp>
        <p:nvSpPr>
          <p:cNvPr id="6" name="Rectangle 5"/>
          <p:cNvSpPr/>
          <p:nvPr/>
        </p:nvSpPr>
        <p:spPr>
          <a:xfrm>
            <a:off x="5181600" y="1307664"/>
            <a:ext cx="3542561" cy="830997"/>
          </a:xfrm>
          <a:prstGeom prst="rect">
            <a:avLst/>
          </a:prstGeom>
        </p:spPr>
        <p:txBody>
          <a:bodyPr wrap="square">
            <a:spAutoFit/>
          </a:bodyPr>
          <a:lstStyle/>
          <a:p>
            <a:pPr marL="342900" marR="0" lvl="0" indent="-342900" algn="just">
              <a:spcBef>
                <a:spcPts val="600"/>
              </a:spcBef>
              <a:spcAft>
                <a:spcPts val="0"/>
              </a:spcAft>
              <a:buFont typeface="Calibri" panose="020F0502020204030204" pitchFamily="34" charset="0"/>
              <a:buChar char="-"/>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Nội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dung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vận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đơn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hàng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p:cNvSpPr txBox="1"/>
          <p:nvPr/>
        </p:nvSpPr>
        <p:spPr>
          <a:xfrm>
            <a:off x="5212080" y="2743200"/>
            <a:ext cx="3581400" cy="2246769"/>
          </a:xfrm>
          <a:prstGeom prst="rect">
            <a:avLst/>
          </a:prstGeom>
          <a:noFill/>
        </p:spPr>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THỰC HÀNH:</a:t>
            </a:r>
          </a:p>
          <a:p>
            <a:pPr algn="ctr"/>
            <a:r>
              <a:rPr lang="en-US" sz="2800" dirty="0" smtClean="0">
                <a:latin typeface="Times New Roman" panose="02020603050405020304" pitchFamily="18" charset="0"/>
                <a:cs typeface="Times New Roman" panose="02020603050405020304" pitchFamily="18" charset="0"/>
              </a:rPr>
              <a:t>VẬY ĐỌC HIỂU VÀ DIỄN GIẢI CÁC THÔNG TIN TRONG AIR WAY BILL SAU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2471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4495800" cy="6856228"/>
          </a:xfrm>
          <a:prstGeom prst="rect">
            <a:avLst/>
          </a:prstGeom>
        </p:spPr>
      </p:pic>
      <p:pic>
        <p:nvPicPr>
          <p:cNvPr id="4" name="Picture 3"/>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4495800" y="1"/>
            <a:ext cx="4648200" cy="6858000"/>
          </a:xfrm>
          <a:prstGeom prst="rect">
            <a:avLst/>
          </a:prstGeom>
        </p:spPr>
      </p:pic>
      <p:sp>
        <p:nvSpPr>
          <p:cNvPr id="2" name="Rectangle 1"/>
          <p:cNvSpPr/>
          <p:nvPr/>
        </p:nvSpPr>
        <p:spPr>
          <a:xfrm>
            <a:off x="609600" y="1524000"/>
            <a:ext cx="8001000" cy="3416320"/>
          </a:xfrm>
          <a:prstGeom prst="rect">
            <a:avLst/>
          </a:prstGeom>
        </p:spPr>
        <p:txBody>
          <a:bodyPr wrap="square">
            <a:spAutoFit/>
          </a:bodyPr>
          <a:lstStyle/>
          <a:p>
            <a:pPr algn="ctr"/>
            <a:r>
              <a:rPr lang="en-US" sz="5400" b="1" u="sng" dirty="0" smtClean="0">
                <a:latin typeface="Times New Roman" panose="02020603050405020304" pitchFamily="18" charset="0"/>
                <a:cs typeface="Times New Roman" panose="02020603050405020304" pitchFamily="18" charset="0"/>
              </a:rPr>
              <a:t>THỰC HÀNH</a:t>
            </a:r>
          </a:p>
          <a:p>
            <a:pPr algn="ctr"/>
            <a:r>
              <a:rPr lang="en-US" sz="5400" b="1" dirty="0" err="1" smtClean="0">
                <a:latin typeface="Times New Roman" panose="02020603050405020304" pitchFamily="18" charset="0"/>
                <a:cs typeface="Times New Roman" panose="02020603050405020304" pitchFamily="18" charset="0"/>
              </a:rPr>
              <a:t>Phân</a:t>
            </a:r>
            <a:r>
              <a:rPr lang="en-US" sz="5400" b="1" dirty="0" smtClean="0">
                <a:latin typeface="Times New Roman" panose="02020603050405020304" pitchFamily="18" charset="0"/>
                <a:cs typeface="Times New Roman" panose="02020603050405020304" pitchFamily="18" charset="0"/>
              </a:rPr>
              <a:t> </a:t>
            </a:r>
            <a:r>
              <a:rPr lang="en-US" sz="5400" b="1" dirty="0" err="1" smtClean="0">
                <a:latin typeface="Times New Roman" panose="02020603050405020304" pitchFamily="18" charset="0"/>
                <a:cs typeface="Times New Roman" panose="02020603050405020304" pitchFamily="18" charset="0"/>
              </a:rPr>
              <a:t>tích</a:t>
            </a:r>
            <a:r>
              <a:rPr lang="en-US" sz="5400" b="1" dirty="0" smtClean="0">
                <a:latin typeface="Times New Roman" panose="02020603050405020304" pitchFamily="18" charset="0"/>
                <a:cs typeface="Times New Roman" panose="02020603050405020304" pitchFamily="18" charset="0"/>
              </a:rPr>
              <a:t> s</a:t>
            </a:r>
            <a:r>
              <a:rPr lang="vi-VN" sz="5400" b="1" dirty="0" smtClean="0">
                <a:latin typeface="Times New Roman" panose="02020603050405020304" pitchFamily="18" charset="0"/>
                <a:cs typeface="Times New Roman" panose="02020603050405020304" pitchFamily="18" charset="0"/>
              </a:rPr>
              <a:t>o </a:t>
            </a:r>
            <a:r>
              <a:rPr lang="vi-VN" sz="5400" b="1" dirty="0">
                <a:latin typeface="Times New Roman" panose="02020603050405020304" pitchFamily="18" charset="0"/>
                <a:cs typeface="Times New Roman" panose="02020603050405020304" pitchFamily="18" charset="0"/>
              </a:rPr>
              <a:t>sánh vận đơn đường biển </a:t>
            </a:r>
            <a:r>
              <a:rPr lang="en-US" sz="5400" b="1" dirty="0" smtClean="0">
                <a:latin typeface="Times New Roman" panose="02020603050405020304" pitchFamily="18" charset="0"/>
                <a:cs typeface="Times New Roman" panose="02020603050405020304" pitchFamily="18" charset="0"/>
              </a:rPr>
              <a:t>(B/L) </a:t>
            </a:r>
            <a:r>
              <a:rPr lang="vi-VN" sz="5400" b="1" dirty="0" smtClean="0">
                <a:latin typeface="Times New Roman" panose="02020603050405020304" pitchFamily="18" charset="0"/>
                <a:cs typeface="Times New Roman" panose="02020603050405020304" pitchFamily="18" charset="0"/>
              </a:rPr>
              <a:t>và </a:t>
            </a:r>
            <a:r>
              <a:rPr lang="vi-VN" sz="5400" b="1" dirty="0">
                <a:latin typeface="Times New Roman" panose="02020603050405020304" pitchFamily="18" charset="0"/>
                <a:cs typeface="Times New Roman" panose="02020603050405020304" pitchFamily="18" charset="0"/>
              </a:rPr>
              <a:t>vận đơn hàng </a:t>
            </a:r>
            <a:r>
              <a:rPr lang="vi-VN" sz="5400" b="1" dirty="0" smtClean="0">
                <a:latin typeface="Times New Roman" panose="02020603050405020304" pitchFamily="18" charset="0"/>
                <a:cs typeface="Times New Roman" panose="02020603050405020304" pitchFamily="18" charset="0"/>
              </a:rPr>
              <a:t>không</a:t>
            </a:r>
            <a:r>
              <a:rPr lang="en-US" sz="5400" b="1" dirty="0" smtClean="0">
                <a:latin typeface="Times New Roman" panose="02020603050405020304" pitchFamily="18" charset="0"/>
                <a:cs typeface="Times New Roman" panose="02020603050405020304" pitchFamily="18" charset="0"/>
              </a:rPr>
              <a:t> (AWB)</a:t>
            </a:r>
            <a:endParaRPr lang="vi-VN" sz="5400" b="1"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662962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685800"/>
            <a:ext cx="9144000" cy="5715000"/>
          </a:xfrm>
          <a:prstGeom prst="rect">
            <a:avLst/>
          </a:prstGeom>
        </p:spPr>
      </p:pic>
    </p:spTree>
    <p:extLst>
      <p:ext uri="{BB962C8B-B14F-4D97-AF65-F5344CB8AC3E}">
        <p14:creationId xmlns:p14="http://schemas.microsoft.com/office/powerpoint/2010/main" val="357315415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0"/>
            <a:ext cx="7848600" cy="579967"/>
          </a:xfrm>
          <a:prstGeom prst="rect">
            <a:avLst/>
          </a:prstGeom>
        </p:spPr>
        <p:txBody>
          <a:bodyPr wrap="square">
            <a:spAutoFit/>
          </a:bodyPr>
          <a:lstStyle/>
          <a:p>
            <a:pPr>
              <a:lnSpc>
                <a:spcPct val="150000"/>
              </a:lnSpc>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3.5. THÔNG BÁO GIAO HÀNG (LỆNH GIAO HÀNG)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152400" y="685800"/>
            <a:ext cx="8839200" cy="6673943"/>
          </a:xfrm>
          <a:prstGeom prst="rect">
            <a:avLst/>
          </a:prstGeom>
        </p:spPr>
        <p:txBody>
          <a:bodyPr wrap="square">
            <a:spAutoFit/>
          </a:bodyPr>
          <a:lstStyle/>
          <a:p>
            <a:pPr algn="just">
              <a:lnSpc>
                <a:spcPct val="150000"/>
              </a:lnSpc>
            </a:pPr>
            <a:r>
              <a:rPr lang="en-US" sz="2400" b="1" i="1" dirty="0" err="1">
                <a:latin typeface="Times New Roman" panose="02020603050405020304" pitchFamily="18" charset="0"/>
                <a:ea typeface="Times New Roman" panose="02020603050405020304" pitchFamily="18" charset="0"/>
              </a:rPr>
              <a:t>Khái</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niệm</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liên</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quan</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đến</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lệnh</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giao</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hàng</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Lệnh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giao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(Delivery Order – D/O)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khẩu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giám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rút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khỏi</a:t>
            </a:r>
            <a:r>
              <a:rPr lang="en-US" sz="2400" dirty="0">
                <a:latin typeface="Times New Roman" panose="02020603050405020304" pitchFamily="18" charset="0"/>
                <a:ea typeface="Times New Roman" panose="02020603050405020304" pitchFamily="18" charset="0"/>
              </a:rPr>
              <a:t> container, </a:t>
            </a:r>
            <a:r>
              <a:rPr lang="en-US" sz="2400" dirty="0" err="1">
                <a:latin typeface="Times New Roman" panose="02020603050405020304" pitchFamily="18" charset="0"/>
                <a:ea typeface="Times New Roman" panose="02020603050405020304" pitchFamily="18" charset="0"/>
              </a:rPr>
              <a:t>kho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bãi</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dirty="0">
                <a:latin typeface="Times New Roman" panose="02020603050405020304" pitchFamily="18" charset="0"/>
                <a:ea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Đơn</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hiểu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đang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hàng_consignee</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dirty="0">
                <a:latin typeface="Times New Roman" panose="02020603050405020304" pitchFamily="18" charset="0"/>
                <a:ea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khẩu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bắt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buộc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đầy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viết</a:t>
            </a:r>
            <a:r>
              <a:rPr lang="en-US" sz="2400" dirty="0">
                <a:latin typeface="Times New Roman" panose="02020603050405020304" pitchFamily="18" charset="0"/>
                <a:ea typeface="Times New Roman" panose="02020603050405020304" pitchFamily="18" charset="0"/>
              </a:rPr>
              <a:t> bill (Shipper)</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dirty="0">
                <a:latin typeface="Times New Roman" panose="02020603050405020304" pitchFamily="18" charset="0"/>
                <a:ea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4150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33400"/>
            <a:ext cx="8686800" cy="6093976"/>
          </a:xfrm>
          <a:prstGeom prst="rect">
            <a:avLst/>
          </a:prstGeom>
        </p:spPr>
        <p:txBody>
          <a:bodyPr wrap="square">
            <a:spAutoFit/>
          </a:bodyPr>
          <a:lstStyle/>
          <a:p>
            <a:pPr lvl="0" algn="just">
              <a:lnSpc>
                <a:spcPct val="150000"/>
              </a:lnSpc>
            </a:pPr>
            <a:r>
              <a:rPr lang="en-US" sz="2000" dirty="0">
                <a:solidFill>
                  <a:prstClr val="black"/>
                </a:solidFill>
                <a:latin typeface="Times New Roman" panose="02020603050405020304" pitchFamily="18" charset="0"/>
                <a:ea typeface="Times New Roman" panose="02020603050405020304" pitchFamily="18" charset="0"/>
              </a:rPr>
              <a:t>   - </a:t>
            </a:r>
            <a:r>
              <a:rPr lang="en-US" sz="2000" b="1" dirty="0">
                <a:solidFill>
                  <a:prstClr val="black"/>
                </a:solidFill>
                <a:latin typeface="Times New Roman" panose="02020603050405020304" pitchFamily="18" charset="0"/>
                <a:ea typeface="Times New Roman" panose="02020603050405020304" pitchFamily="18" charset="0"/>
              </a:rPr>
              <a:t>D/O </a:t>
            </a:r>
            <a:r>
              <a:rPr lang="en-US" sz="2000" b="1" dirty="0" err="1">
                <a:solidFill>
                  <a:prstClr val="black"/>
                </a:solidFill>
                <a:latin typeface="Times New Roman" panose="02020603050405020304" pitchFamily="18" charset="0"/>
                <a:ea typeface="Times New Roman" panose="02020603050405020304" pitchFamily="18" charset="0"/>
              </a:rPr>
              <a:t>của</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hãng</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tàu</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trường</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hợp</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giao</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hàng</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nguyên</a:t>
            </a:r>
            <a:r>
              <a:rPr lang="en-US" sz="2000" b="1" dirty="0">
                <a:solidFill>
                  <a:prstClr val="black"/>
                </a:solidFill>
                <a:latin typeface="Times New Roman" panose="02020603050405020304" pitchFamily="18" charset="0"/>
                <a:ea typeface="Times New Roman" panose="02020603050405020304" pitchFamily="18" charset="0"/>
              </a:rPr>
              <a:t> container): </a:t>
            </a:r>
            <a:endParaRPr lang="en-US" sz="2000" b="1" dirty="0" smtClean="0">
              <a:solidFill>
                <a:prstClr val="black"/>
              </a:solidFill>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US" sz="2000" dirty="0" err="1" smtClean="0">
                <a:solidFill>
                  <a:prstClr val="black"/>
                </a:solidFill>
                <a:latin typeface="Times New Roman" panose="02020603050405020304" pitchFamily="18" charset="0"/>
                <a:ea typeface="Times New Roman" panose="02020603050405020304" pitchFamily="18" charset="0"/>
              </a:rPr>
              <a:t>Lệnh</a:t>
            </a:r>
            <a:r>
              <a:rPr lang="en-US" sz="2000" dirty="0" smtClean="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giao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của</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hãng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tàu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lệnh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hãng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tàu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phát</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để</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yêu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cầu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người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đang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giữ</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giao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người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nào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đó</a:t>
            </a:r>
            <a:r>
              <a:rPr lang="en-US" sz="2000" dirty="0">
                <a:solidFill>
                  <a:prstClr val="black"/>
                </a:solidFill>
                <a:latin typeface="Times New Roman" panose="02020603050405020304" pitchFamily="18" charset="0"/>
                <a:ea typeface="Times New Roman" panose="02020603050405020304" pitchFamily="18" charset="0"/>
              </a:rPr>
              <a:t>. </a:t>
            </a:r>
            <a:endParaRPr lang="en-US" sz="2000" dirty="0" smtClean="0">
              <a:solidFill>
                <a:prstClr val="black"/>
              </a:solidFill>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US" sz="2000" dirty="0" err="1" smtClean="0">
                <a:solidFill>
                  <a:prstClr val="black"/>
                </a:solidFill>
                <a:latin typeface="Times New Roman" panose="02020603050405020304" pitchFamily="18" charset="0"/>
                <a:ea typeface="Times New Roman" panose="02020603050405020304" pitchFamily="18" charset="0"/>
              </a:rPr>
              <a:t>Thường</a:t>
            </a:r>
            <a:r>
              <a:rPr lang="en-US" sz="2000" dirty="0" smtClean="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mối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quan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hệ</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sẽ</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Hãng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tàu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yêu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cầu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giao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cho</a:t>
            </a:r>
            <a:r>
              <a:rPr lang="en-US" sz="2000" dirty="0">
                <a:solidFill>
                  <a:prstClr val="black"/>
                </a:solidFill>
                <a:latin typeface="Times New Roman" panose="02020603050405020304" pitchFamily="18" charset="0"/>
                <a:ea typeface="Times New Roman" panose="02020603050405020304" pitchFamily="18" charset="0"/>
              </a:rPr>
              <a:t> forwarder </a:t>
            </a:r>
            <a:r>
              <a:rPr lang="en-US" sz="2000" dirty="0" err="1">
                <a:solidFill>
                  <a:prstClr val="black"/>
                </a:solidFill>
                <a:latin typeface="Times New Roman" panose="02020603050405020304" pitchFamily="18" charset="0"/>
                <a:ea typeface="Times New Roman" panose="02020603050405020304" pitchFamily="18" charset="0"/>
              </a:rPr>
              <a:t>và</a:t>
            </a:r>
            <a:r>
              <a:rPr lang="en-US" sz="2000" dirty="0">
                <a:solidFill>
                  <a:prstClr val="black"/>
                </a:solidFill>
                <a:latin typeface="Times New Roman" panose="02020603050405020304" pitchFamily="18" charset="0"/>
                <a:ea typeface="Times New Roman" panose="02020603050405020304" pitchFamily="18" charset="0"/>
              </a:rPr>
              <a:t> forwarder </a:t>
            </a:r>
            <a:r>
              <a:rPr lang="en-US" sz="2000" dirty="0" err="1">
                <a:solidFill>
                  <a:prstClr val="black"/>
                </a:solidFill>
                <a:latin typeface="Times New Roman" panose="02020603050405020304" pitchFamily="18" charset="0"/>
                <a:ea typeface="Times New Roman" panose="02020603050405020304" pitchFamily="18" charset="0"/>
              </a:rPr>
              <a:t>yêu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cầu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giao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cho</a:t>
            </a:r>
            <a:r>
              <a:rPr lang="en-US" sz="2000" dirty="0">
                <a:solidFill>
                  <a:prstClr val="black"/>
                </a:solidFill>
                <a:latin typeface="Times New Roman" panose="02020603050405020304" pitchFamily="18" charset="0"/>
                <a:ea typeface="Times New Roman" panose="02020603050405020304" pitchFamily="18" charset="0"/>
              </a:rPr>
              <a:t> consignee </a:t>
            </a:r>
            <a:r>
              <a:rPr lang="en-US" sz="2000" dirty="0" err="1">
                <a:solidFill>
                  <a:prstClr val="black"/>
                </a:solidFill>
                <a:latin typeface="Times New Roman" panose="02020603050405020304" pitchFamily="18" charset="0"/>
                <a:ea typeface="Times New Roman" panose="02020603050405020304" pitchFamily="18" charset="0"/>
              </a:rPr>
              <a:t>thực</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sự</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doanh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nghiệp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khẩu</a:t>
            </a:r>
            <a:r>
              <a:rPr lang="en-US" sz="2000" dirty="0">
                <a:solidFill>
                  <a:prstClr val="black"/>
                </a:solidFill>
                <a:latin typeface="Times New Roman" panose="02020603050405020304" pitchFamily="18" charset="0"/>
                <a:ea typeface="Times New Roman" panose="02020603050405020304" pitchFamily="18" charset="0"/>
              </a:rPr>
              <a:t>). </a:t>
            </a:r>
            <a:endParaRPr lang="en-US" sz="2000" dirty="0" smtClean="0">
              <a:solidFill>
                <a:prstClr val="black"/>
              </a:solidFill>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US" sz="2000" dirty="0" err="1" smtClean="0">
                <a:solidFill>
                  <a:prstClr val="black"/>
                </a:solidFill>
                <a:latin typeface="Times New Roman" panose="02020603050405020304" pitchFamily="18" charset="0"/>
                <a:ea typeface="Times New Roman" panose="02020603050405020304" pitchFamily="18" charset="0"/>
              </a:rPr>
              <a:t>Khi</a:t>
            </a:r>
            <a:r>
              <a:rPr lang="en-US" sz="2000" dirty="0" smtClean="0">
                <a:solidFill>
                  <a:prstClr val="black"/>
                </a:solidFill>
                <a:latin typeface="Times New Roman" panose="02020603050405020304" pitchFamily="18" charset="0"/>
                <a:ea typeface="Times New Roman" panose="02020603050405020304" pitchFamily="18" charset="0"/>
              </a:rPr>
              <a:t> </a:t>
            </a:r>
            <a:r>
              <a:rPr lang="en-US" sz="2000" dirty="0">
                <a:solidFill>
                  <a:prstClr val="black"/>
                </a:solidFill>
                <a:latin typeface="Times New Roman" panose="02020603050405020304" pitchFamily="18" charset="0"/>
                <a:ea typeface="Times New Roman" panose="02020603050405020304" pitchFamily="18" charset="0"/>
              </a:rPr>
              <a:t>forwarder </a:t>
            </a:r>
            <a:r>
              <a:rPr lang="en-US" sz="2000" dirty="0" err="1">
                <a:solidFill>
                  <a:prstClr val="black"/>
                </a:solidFill>
                <a:latin typeface="Times New Roman" panose="02020603050405020304" pitchFamily="18" charset="0"/>
                <a:ea typeface="Times New Roman" panose="02020603050405020304" pitchFamily="18" charset="0"/>
              </a:rPr>
              <a:t>nắm</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trong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tay</a:t>
            </a:r>
            <a:r>
              <a:rPr lang="en-US" sz="2000" dirty="0">
                <a:solidFill>
                  <a:prstClr val="black"/>
                </a:solidFill>
                <a:latin typeface="Times New Roman" panose="02020603050405020304" pitchFamily="18" charset="0"/>
                <a:ea typeface="Times New Roman" panose="02020603050405020304" pitchFamily="18" charset="0"/>
              </a:rPr>
              <a:t> D/O </a:t>
            </a:r>
            <a:r>
              <a:rPr lang="en-US" sz="2000" dirty="0" err="1">
                <a:solidFill>
                  <a:prstClr val="black"/>
                </a:solidFill>
                <a:latin typeface="Times New Roman" panose="02020603050405020304" pitchFamily="18" charset="0"/>
                <a:ea typeface="Times New Roman" panose="02020603050405020304" pitchFamily="18" charset="0"/>
              </a:rPr>
              <a:t>mà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hãng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tàu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cấp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phát</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mình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và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giao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lại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doanh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nghiệp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khẩu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thì</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người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khẩu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mới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đủ</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điều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kiện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a:t>
            </a:r>
          </a:p>
          <a:p>
            <a:pPr lvl="0" algn="just">
              <a:lnSpc>
                <a:spcPct val="150000"/>
              </a:lnSpc>
            </a:pPr>
            <a:r>
              <a:rPr lang="en-US" sz="2000" dirty="0">
                <a:solidFill>
                  <a:prstClr val="black"/>
                </a:solidFill>
                <a:latin typeface="Times New Roman" panose="02020603050405020304" pitchFamily="18" charset="0"/>
                <a:ea typeface="Times New Roman" panose="02020603050405020304" pitchFamily="18" charset="0"/>
              </a:rPr>
              <a:t>       </a:t>
            </a:r>
            <a:r>
              <a:rPr lang="en-US" sz="2000" b="1" dirty="0">
                <a:solidFill>
                  <a:prstClr val="black"/>
                </a:solidFill>
                <a:latin typeface="Times New Roman" panose="02020603050405020304" pitchFamily="18" charset="0"/>
                <a:ea typeface="Times New Roman" panose="02020603050405020304" pitchFamily="18" charset="0"/>
              </a:rPr>
              <a:t> - D/O </a:t>
            </a:r>
            <a:r>
              <a:rPr lang="en-US" sz="2000" b="1" dirty="0" err="1">
                <a:solidFill>
                  <a:prstClr val="black"/>
                </a:solidFill>
                <a:latin typeface="Times New Roman" panose="02020603050405020304" pitchFamily="18" charset="0"/>
                <a:ea typeface="Times New Roman" panose="02020603050405020304" pitchFamily="18" charset="0"/>
              </a:rPr>
              <a:t>của</a:t>
            </a:r>
            <a:r>
              <a:rPr lang="en-US" sz="2000" b="1" dirty="0">
                <a:solidFill>
                  <a:prstClr val="black"/>
                </a:solidFill>
                <a:latin typeface="Times New Roman" panose="02020603050405020304" pitchFamily="18" charset="0"/>
                <a:ea typeface="Times New Roman" panose="02020603050405020304" pitchFamily="18" charset="0"/>
              </a:rPr>
              <a:t> forwarder </a:t>
            </a:r>
            <a:r>
              <a:rPr lang="en-US" sz="2000" b="1" dirty="0" err="1">
                <a:solidFill>
                  <a:prstClr val="black"/>
                </a:solidFill>
                <a:latin typeface="Times New Roman" panose="02020603050405020304" pitchFamily="18" charset="0"/>
                <a:ea typeface="Times New Roman" panose="02020603050405020304" pitchFamily="18" charset="0"/>
              </a:rPr>
              <a:t>và</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của</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hãng</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tàu</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trường</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hợp</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giao</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nhận</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hàng</a:t>
            </a:r>
            <a:r>
              <a:rPr lang="en-US" sz="2000" b="1" dirty="0">
                <a:solidFill>
                  <a:prstClr val="black"/>
                </a:solidFill>
                <a:latin typeface="Times New Roman" panose="02020603050405020304" pitchFamily="18" charset="0"/>
                <a:ea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rPr>
              <a:t>lẻ</a:t>
            </a:r>
            <a:r>
              <a:rPr lang="en-US" sz="2000" b="1" dirty="0" smtClean="0">
                <a:solidFill>
                  <a:prstClr val="black"/>
                </a:solidFill>
                <a:latin typeface="Times New Roman" panose="02020603050405020304" pitchFamily="18" charset="0"/>
                <a:ea typeface="Times New Roman" panose="02020603050405020304" pitchFamily="18" charset="0"/>
              </a:rPr>
              <a:t>):</a:t>
            </a:r>
          </a:p>
          <a:p>
            <a:pPr marL="342900" lvl="0" indent="-342900" algn="just">
              <a:lnSpc>
                <a:spcPct val="150000"/>
              </a:lnSpc>
              <a:buFont typeface="Arial" panose="020B0604020202020204" pitchFamily="34" charset="0"/>
              <a:buChar char="•"/>
            </a:pPr>
            <a:r>
              <a:rPr lang="en-US" sz="2000" dirty="0" err="1" smtClean="0">
                <a:solidFill>
                  <a:prstClr val="black"/>
                </a:solidFill>
                <a:latin typeface="Times New Roman" panose="02020603050405020304" pitchFamily="18" charset="0"/>
                <a:ea typeface="Times New Roman" panose="02020603050405020304" pitchFamily="18" charset="0"/>
              </a:rPr>
              <a:t>Lệnh</a:t>
            </a:r>
            <a:r>
              <a:rPr lang="en-US" sz="2000" dirty="0" smtClean="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giao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của</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đại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lý</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vận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chuyển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có</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thể</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hiểu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đại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lý</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vận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chuyển</a:t>
            </a:r>
            <a:r>
              <a:rPr lang="en-US" sz="2000" dirty="0">
                <a:solidFill>
                  <a:prstClr val="black"/>
                </a:solidFill>
                <a:latin typeface="Times New Roman" panose="02020603050405020304" pitchFamily="18" charset="0"/>
                <a:ea typeface="Times New Roman" panose="02020603050405020304" pitchFamily="18" charset="0"/>
              </a:rPr>
              <a:t> ban </a:t>
            </a:r>
            <a:r>
              <a:rPr lang="en-US" sz="2000" dirty="0" err="1">
                <a:solidFill>
                  <a:prstClr val="black"/>
                </a:solidFill>
                <a:latin typeface="Times New Roman" panose="02020603050405020304" pitchFamily="18" charset="0"/>
                <a:ea typeface="Times New Roman" panose="02020603050405020304" pitchFamily="18" charset="0"/>
              </a:rPr>
              <a:t>hành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lệnh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này</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để</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yêu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cầu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người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nắm</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giữ</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phải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đưa</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người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doanh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nghiệp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khẩu</a:t>
            </a:r>
            <a:r>
              <a:rPr lang="en-US" sz="2000" dirty="0">
                <a:solidFill>
                  <a:prstClr val="black"/>
                </a:solidFill>
                <a:latin typeface="Times New Roman" panose="02020603050405020304" pitchFamily="18" charset="0"/>
                <a:ea typeface="Times New Roman" panose="02020603050405020304" pitchFamily="18" charset="0"/>
              </a:rPr>
              <a:t>). </a:t>
            </a:r>
            <a:endParaRPr lang="en-US" sz="2000" dirty="0" smtClean="0">
              <a:solidFill>
                <a:prstClr val="black"/>
              </a:solidFill>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US" sz="2000" dirty="0" err="1" smtClean="0">
                <a:solidFill>
                  <a:prstClr val="black"/>
                </a:solidFill>
                <a:latin typeface="Times New Roman" panose="02020603050405020304" pitchFamily="18" charset="0"/>
                <a:ea typeface="Times New Roman" panose="02020603050405020304" pitchFamily="18" charset="0"/>
              </a:rPr>
              <a:t>Tuy</a:t>
            </a:r>
            <a:r>
              <a:rPr lang="en-US" sz="2000" dirty="0" smtClean="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nhiên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đại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lý</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vận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chuyển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không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phải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người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viết</a:t>
            </a:r>
            <a:r>
              <a:rPr lang="en-US" sz="2000" dirty="0">
                <a:solidFill>
                  <a:prstClr val="black"/>
                </a:solidFill>
                <a:latin typeface="Times New Roman" panose="02020603050405020304" pitchFamily="18" charset="0"/>
                <a:ea typeface="Times New Roman" panose="02020603050405020304" pitchFamily="18" charset="0"/>
              </a:rPr>
              <a:t> Bill </a:t>
            </a:r>
            <a:r>
              <a:rPr lang="en-US" sz="2000" dirty="0" err="1">
                <a:solidFill>
                  <a:prstClr val="black"/>
                </a:solidFill>
                <a:latin typeface="Times New Roman" panose="02020603050405020304" pitchFamily="18" charset="0"/>
                <a:ea typeface="Times New Roman" panose="02020603050405020304" pitchFamily="18" charset="0"/>
              </a:rPr>
              <a:t>nên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không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thể</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chỉ</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dùng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lệnh</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này</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để</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mà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bạn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yêu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cầu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phải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có</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những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chứng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từ</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kèm</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theo.</a:t>
            </a:r>
            <a:endParaRPr lang="en-US" sz="2000" dirty="0">
              <a:solidFill>
                <a:prstClr val="black"/>
              </a:solidFill>
              <a:latin typeface="Times New Roman" panose="02020603050405020304" pitchFamily="18" charset="0"/>
              <a:ea typeface="Times New Roman" panose="02020603050405020304" pitchFamily="18" charset="0"/>
            </a:endParaRPr>
          </a:p>
        </p:txBody>
      </p:sp>
      <p:sp>
        <p:nvSpPr>
          <p:cNvPr id="3" name="Rectangle 2"/>
          <p:cNvSpPr/>
          <p:nvPr/>
        </p:nvSpPr>
        <p:spPr>
          <a:xfrm>
            <a:off x="838200" y="-7620"/>
            <a:ext cx="7848600" cy="579967"/>
          </a:xfrm>
          <a:prstGeom prst="rect">
            <a:avLst/>
          </a:prstGeom>
        </p:spPr>
        <p:txBody>
          <a:bodyPr wrap="square">
            <a:spAutoFit/>
          </a:bodyPr>
          <a:lstStyle/>
          <a:p>
            <a:pPr>
              <a:lnSpc>
                <a:spcPct val="150000"/>
              </a:lnSpc>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3.5. THÔNG BÁO GIAO HÀNG (LỆNH GIAO HÀNG)</a:t>
            </a:r>
            <a:endParaRPr lang="en-US"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498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barn(inVertical)">
                                      <p:cBhvr>
                                        <p:cTn id="42" dur="500"/>
                                        <p:tgtEl>
                                          <p:spTgt spid="2">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barn(inVertical)">
                                      <p:cBhvr>
                                        <p:cTn id="4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915400" cy="4924425"/>
          </a:xfrm>
          <a:prstGeom prst="rect">
            <a:avLst/>
          </a:prstGeom>
        </p:spPr>
        <p:txBody>
          <a:bodyPr wrap="square">
            <a:spAutoFit/>
          </a:bodyPr>
          <a:lstStyle/>
          <a:p>
            <a:pPr marL="342900" marR="0" lvl="0" indent="-342900" algn="just">
              <a:spcBef>
                <a:spcPts val="600"/>
              </a:spcBef>
              <a:spcAft>
                <a:spcPts val="600"/>
              </a:spcAft>
              <a:buFont typeface="+mj-lt"/>
              <a:buAutoNum type="arabicPeriod" startAt="3"/>
              <a:tabLst>
                <a:tab pos="457200" algn="l"/>
              </a:tabLst>
            </a:pPr>
            <a:r>
              <a:rPr lang="en-US" sz="2400" b="1" i="1" dirty="0" err="1">
                <a:latin typeface="Times New Roman" panose="02020603050405020304" pitchFamily="18" charset="0"/>
                <a:ea typeface="Times New Roman" panose="02020603050405020304" pitchFamily="18" charset="0"/>
              </a:rPr>
              <a:t>Một</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số</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trường</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hợp</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đặc</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biệt</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cần</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lưu</a:t>
            </a:r>
            <a:r>
              <a:rPr lang="en-US" sz="2400" b="1" i="1" dirty="0">
                <a:latin typeface="Times New Roman" panose="02020603050405020304" pitchFamily="18" charset="0"/>
                <a:ea typeface="Times New Roman" panose="02020603050405020304" pitchFamily="18" charset="0"/>
              </a:rPr>
              <a:t> ý</a:t>
            </a:r>
            <a:endParaRPr lang="en-US" sz="2400" dirty="0">
              <a:latin typeface="Times New Roman" panose="02020603050405020304" pitchFamily="18" charset="0"/>
              <a:ea typeface="Calibri" panose="020F0502020204030204" pitchFamily="34" charset="0"/>
            </a:endParaRPr>
          </a:p>
          <a:p>
            <a:pPr algn="just">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rPr>
              <a:t>Khi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chỉ</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cần</a:t>
            </a:r>
            <a:r>
              <a:rPr lang="en-US" sz="2400" b="1" dirty="0">
                <a:latin typeface="Times New Roman" panose="02020603050405020304" pitchFamily="18" charset="0"/>
                <a:ea typeface="Times New Roman" panose="02020603050405020304" pitchFamily="18" charset="0"/>
              </a:rPr>
              <a:t> D/O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forwarder </a:t>
            </a:r>
            <a:r>
              <a:rPr lang="en-US" sz="2400" b="1" dirty="0" err="1">
                <a:latin typeface="Times New Roman" panose="02020603050405020304" pitchFamily="18" charset="0"/>
                <a:ea typeface="Times New Roman" panose="02020603050405020304" pitchFamily="18" charset="0"/>
              </a:rPr>
              <a:t>cũng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có</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endParaRPr lang="en-US" sz="2400" b="1" dirty="0" smtClean="0">
              <a:latin typeface="Times New Roman" panose="02020603050405020304" pitchFamily="18" charset="0"/>
              <a:ea typeface="Times New Roman" panose="02020603050405020304" pitchFamily="18" charset="0"/>
            </a:endParaRPr>
          </a:p>
          <a:p>
            <a:pPr algn="just">
              <a:spcBef>
                <a:spcPts val="600"/>
              </a:spcBef>
              <a:spcAft>
                <a:spcPts val="600"/>
              </a:spcAft>
            </a:pPr>
            <a:r>
              <a:rPr lang="en-US" sz="2400" dirty="0" err="1" smtClean="0">
                <a:latin typeface="Times New Roman" panose="02020603050405020304" pitchFamily="18" charset="0"/>
                <a:ea typeface="Times New Roman" panose="02020603050405020304" pitchFamily="18" charset="0"/>
              </a:rPr>
              <a:t>Khi</a:t>
            </a:r>
            <a:r>
              <a:rPr lang="en-US" sz="2400" dirty="0" smtClean="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forwarder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(AS AGENT)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lgn="just">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  - </a:t>
            </a:r>
            <a:r>
              <a:rPr lang="en-US" sz="2400" b="1" dirty="0" err="1">
                <a:latin typeface="Times New Roman" panose="02020603050405020304" pitchFamily="18" charset="0"/>
                <a:ea typeface="Times New Roman" panose="02020603050405020304" pitchFamily="18" charset="0"/>
              </a:rPr>
              <a:t>Khi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cần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lệnh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feeder </a:t>
            </a:r>
            <a:r>
              <a:rPr lang="en-US" sz="2400" b="1" dirty="0" err="1">
                <a:latin typeface="Times New Roman" panose="02020603050405020304" pitchFamily="18" charset="0"/>
                <a:ea typeface="Times New Roman" panose="02020603050405020304" pitchFamily="18" charset="0"/>
              </a:rPr>
              <a:t>để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nhận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endParaRPr lang="en-US" sz="2400" b="1" dirty="0" smtClean="0">
              <a:latin typeface="Times New Roman" panose="02020603050405020304" pitchFamily="18" charset="0"/>
              <a:ea typeface="Times New Roman" panose="02020603050405020304" pitchFamily="18" charset="0"/>
            </a:endParaRPr>
          </a:p>
          <a:p>
            <a:pPr algn="just">
              <a:spcBef>
                <a:spcPts val="600"/>
              </a:spcBef>
              <a:spcAft>
                <a:spcPts val="600"/>
              </a:spcAft>
            </a:pPr>
            <a:r>
              <a:rPr lang="en-US" sz="2400" dirty="0" err="1" smtClean="0">
                <a:latin typeface="Times New Roman" panose="02020603050405020304" pitchFamily="18" charset="0"/>
                <a:ea typeface="Times New Roman" panose="02020603050405020304" pitchFamily="18" charset="0"/>
              </a:rPr>
              <a:t>Trong</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thêm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feeder </a:t>
            </a:r>
            <a:r>
              <a:rPr lang="en-US" sz="2400" dirty="0" err="1">
                <a:latin typeface="Times New Roman" panose="02020603050405020304" pitchFamily="18" charset="0"/>
                <a:ea typeface="Times New Roman" panose="02020603050405020304" pitchFamily="18" charset="0"/>
              </a:rPr>
              <a:t>nữa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endParaRPr>
          </a:p>
          <a:p>
            <a:pPr algn="just">
              <a:spcBef>
                <a:spcPts val="600"/>
              </a:spcBef>
              <a:spcAft>
                <a:spcPts val="600"/>
              </a:spcAft>
            </a:pPr>
            <a:r>
              <a:rPr lang="en-US" sz="2400" dirty="0" err="1" smtClean="0">
                <a:latin typeface="Times New Roman" panose="02020603050405020304" pitchFamily="18" charset="0"/>
                <a:ea typeface="Times New Roman" panose="02020603050405020304" pitchFamily="18" charset="0"/>
              </a:rPr>
              <a:t>Lệnh</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rPr>
              <a:t> photocopy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gốc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rPr>
              <a:t> forwarder </a:t>
            </a:r>
            <a:r>
              <a:rPr lang="en-US" sz="2400" dirty="0" err="1">
                <a:latin typeface="Times New Roman" panose="02020603050405020304" pitchFamily="18" charset="0"/>
                <a:ea typeface="Times New Roman" panose="02020603050405020304" pitchFamily="18" charset="0"/>
              </a:rPr>
              <a:t>cung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mình</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p:txBody>
      </p:sp>
      <p:sp>
        <p:nvSpPr>
          <p:cNvPr id="3" name="Rectangle 2"/>
          <p:cNvSpPr/>
          <p:nvPr/>
        </p:nvSpPr>
        <p:spPr>
          <a:xfrm>
            <a:off x="-76200" y="5072896"/>
            <a:ext cx="9601200" cy="1785104"/>
          </a:xfrm>
          <a:prstGeom prst="rect">
            <a:avLst/>
          </a:prstGeom>
        </p:spPr>
        <p:txBody>
          <a:bodyPr wrap="square">
            <a:spAutoFit/>
          </a:bodyPr>
          <a:lstStyle/>
          <a:p>
            <a:pPr marL="457200" indent="-457200" algn="just">
              <a:lnSpc>
                <a:spcPct val="150000"/>
              </a:lnSpc>
              <a:spcBef>
                <a:spcPts val="600"/>
              </a:spcBef>
              <a:spcAft>
                <a:spcPts val="600"/>
              </a:spcAft>
              <a:buFont typeface="+mj-lt"/>
              <a:buAutoNum type="arabicParenR"/>
            </a:pPr>
            <a:r>
              <a:rPr lang="en-US" sz="2000" dirty="0">
                <a:latin typeface="Times New Roman" panose="02020603050405020304" pitchFamily="18" charset="0"/>
                <a:ea typeface="Times New Roman" panose="02020603050405020304" pitchFamily="18" charset="0"/>
              </a:rPr>
              <a:t>[</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sym typeface="Wingdings" panose="05000000000000000000" pitchFamily="2" charset="2"/>
              </a:rPr>
              <a:t></a:t>
            </a:r>
            <a:r>
              <a:rPr lang="en-US" sz="2000" dirty="0">
                <a:latin typeface="Times New Roman" panose="02020603050405020304" pitchFamily="18" charset="0"/>
                <a:ea typeface="Times New Roman" panose="02020603050405020304" pitchFamily="18" charset="0"/>
              </a:rPr>
              <a:t> (MBL) [</a:t>
            </a:r>
            <a:r>
              <a:rPr lang="en-US" sz="2000" dirty="0" err="1">
                <a:latin typeface="Times New Roman" panose="02020603050405020304" pitchFamily="18" charset="0"/>
                <a:ea typeface="Times New Roman" panose="02020603050405020304" pitchFamily="18" charset="0"/>
              </a:rPr>
              <a:t>Người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giao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nhận</a:t>
            </a:r>
            <a:r>
              <a:rPr lang="en-US" sz="2000" dirty="0">
                <a:latin typeface="Times New Roman" panose="02020603050405020304" pitchFamily="18" charset="0"/>
                <a:ea typeface="Times New Roman" panose="02020603050405020304" pitchFamily="18" charset="0"/>
              </a:rPr>
              <a:t> ở </a:t>
            </a:r>
            <a:r>
              <a:rPr lang="en-US" sz="2000" dirty="0" err="1">
                <a:latin typeface="Times New Roman" panose="02020603050405020304" pitchFamily="18" charset="0"/>
                <a:ea typeface="Times New Roman" panose="02020603050405020304" pitchFamily="18" charset="0"/>
              </a:rPr>
              <a:t>nước</a:t>
            </a:r>
            <a:r>
              <a:rPr lang="en-US" sz="2000" dirty="0">
                <a:latin typeface="Times New Roman" panose="02020603050405020304" pitchFamily="18" charset="0"/>
                <a:ea typeface="Times New Roman" panose="02020603050405020304" pitchFamily="18" charset="0"/>
              </a:rPr>
              <a:t> XK] </a:t>
            </a:r>
            <a:r>
              <a:rPr lang="en-US" sz="2000" dirty="0">
                <a:latin typeface="Times New Roman" panose="02020603050405020304" pitchFamily="18" charset="0"/>
                <a:ea typeface="Times New Roman" panose="02020603050405020304" pitchFamily="18" charset="0"/>
                <a:sym typeface="Wingdings" panose="05000000000000000000" pitchFamily="2" charset="2"/>
              </a:rPr>
              <a:t></a:t>
            </a:r>
            <a:r>
              <a:rPr lang="en-US" sz="2000" dirty="0">
                <a:latin typeface="Times New Roman" panose="02020603050405020304" pitchFamily="18" charset="0"/>
                <a:ea typeface="Times New Roman" panose="02020603050405020304" pitchFamily="18" charset="0"/>
              </a:rPr>
              <a:t> (HBL) [</a:t>
            </a:r>
            <a:r>
              <a:rPr lang="en-US" sz="2000" dirty="0" err="1">
                <a:latin typeface="Times New Roman" panose="02020603050405020304" pitchFamily="18" charset="0"/>
                <a:ea typeface="Times New Roman" panose="02020603050405020304" pitchFamily="18" charset="0"/>
              </a:rPr>
              <a:t>Ngưởi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gửi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p>
          <a:p>
            <a:pPr marL="457200" indent="-457200" algn="just">
              <a:lnSpc>
                <a:spcPct val="150000"/>
              </a:lnSpc>
              <a:spcBef>
                <a:spcPts val="600"/>
              </a:spcBef>
              <a:spcAft>
                <a:spcPts val="600"/>
              </a:spcAft>
              <a:buFont typeface="+mj-lt"/>
              <a:buAutoNum type="arabicParenR"/>
            </a:pPr>
            <a:r>
              <a:rPr lang="en-US" sz="2000" dirty="0">
                <a:latin typeface="Times New Roman" panose="02020603050405020304" pitchFamily="18" charset="0"/>
                <a:ea typeface="Times New Roman" panose="02020603050405020304" pitchFamily="18" charset="0"/>
              </a:rPr>
              <a:t>[</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sym typeface="Wingdings" panose="05000000000000000000" pitchFamily="2" charset="2"/>
              </a:rPr>
              <a:t></a:t>
            </a:r>
            <a:r>
              <a:rPr lang="en-US" sz="2000" dirty="0">
                <a:latin typeface="Times New Roman" panose="02020603050405020304" pitchFamily="18" charset="0"/>
                <a:ea typeface="Times New Roman" panose="02020603050405020304" pitchFamily="18" charset="0"/>
              </a:rPr>
              <a:t> (MBL) [</a:t>
            </a:r>
            <a:r>
              <a:rPr lang="en-US" sz="2000" dirty="0" err="1">
                <a:latin typeface="Times New Roman" panose="02020603050405020304" pitchFamily="18" charset="0"/>
                <a:ea typeface="Times New Roman" panose="02020603050405020304" pitchFamily="18" charset="0"/>
              </a:rPr>
              <a:t>Người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giao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nhận</a:t>
            </a:r>
            <a:r>
              <a:rPr lang="en-US" sz="2000" dirty="0">
                <a:latin typeface="Times New Roman" panose="02020603050405020304" pitchFamily="18" charset="0"/>
                <a:ea typeface="Times New Roman" panose="02020603050405020304" pitchFamily="18" charset="0"/>
              </a:rPr>
              <a:t> ở NK] </a:t>
            </a:r>
            <a:r>
              <a:rPr lang="en-US" sz="2000" dirty="0">
                <a:latin typeface="Times New Roman" panose="02020603050405020304" pitchFamily="18" charset="0"/>
                <a:ea typeface="Times New Roman" panose="02020603050405020304" pitchFamily="18" charset="0"/>
                <a:sym typeface="Wingdings" panose="05000000000000000000" pitchFamily="2" charset="2"/>
              </a:rPr>
              <a:t></a:t>
            </a:r>
            <a:r>
              <a:rPr lang="en-US" sz="2000" dirty="0">
                <a:latin typeface="Times New Roman" panose="02020603050405020304" pitchFamily="18" charset="0"/>
                <a:ea typeface="Times New Roman" panose="02020603050405020304" pitchFamily="18" charset="0"/>
              </a:rPr>
              <a:t> (HBL) [</a:t>
            </a:r>
            <a:r>
              <a:rPr lang="en-US" sz="2000" dirty="0" err="1">
                <a:latin typeface="Times New Roman" panose="02020603050405020304" pitchFamily="18" charset="0"/>
                <a:ea typeface="Times New Roman" panose="02020603050405020304" pitchFamily="18" charset="0"/>
              </a:rPr>
              <a:t>Ngưởi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p>
          <a:p>
            <a:pPr marL="457200" indent="-457200">
              <a:lnSpc>
                <a:spcPct val="150000"/>
              </a:lnSpc>
              <a:spcBef>
                <a:spcPts val="600"/>
              </a:spcBef>
              <a:spcAft>
                <a:spcPts val="600"/>
              </a:spcAft>
              <a:buFont typeface="+mj-lt"/>
              <a:buAutoNum type="arabicParenR"/>
            </a:pPr>
            <a:r>
              <a:rPr lang="en-US" sz="2000" dirty="0">
                <a:latin typeface="Times New Roman" panose="02020603050405020304" pitchFamily="18" charset="0"/>
                <a:ea typeface="Calibri" panose="020F0502020204030204" pitchFamily="34" charset="0"/>
              </a:rPr>
              <a:t>[</a:t>
            </a:r>
            <a:r>
              <a:rPr lang="en-US" sz="2000" dirty="0" err="1">
                <a:latin typeface="Times New Roman" panose="02020603050405020304" pitchFamily="18" charset="0"/>
                <a:ea typeface="Calibri" panose="020F0502020204030204" pitchFamily="34" charset="0"/>
              </a:rPr>
              <a:t>Hãng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tàu</a:t>
            </a:r>
            <a:r>
              <a:rPr lang="en-US" sz="2000"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r>
              <a:rPr lang="en-US" sz="2000" dirty="0">
                <a:latin typeface="Times New Roman" panose="02020603050405020304" pitchFamily="18" charset="0"/>
                <a:ea typeface="Calibri" panose="020F0502020204030204" pitchFamily="34" charset="0"/>
              </a:rPr>
              <a:t> (DO </a:t>
            </a:r>
            <a:r>
              <a:rPr lang="en-US" sz="2000" dirty="0" err="1">
                <a:latin typeface="Times New Roman" panose="02020603050405020304" pitchFamily="18" charset="0"/>
                <a:ea typeface="Calibri" panose="020F0502020204030204" pitchFamily="34" charset="0"/>
              </a:rPr>
              <a:t>chính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Người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giao</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nhận</a:t>
            </a:r>
            <a:r>
              <a:rPr lang="en-US" sz="2000" dirty="0">
                <a:latin typeface="Times New Roman" panose="02020603050405020304" pitchFamily="18" charset="0"/>
                <a:ea typeface="Calibri" panose="020F0502020204030204" pitchFamily="34" charset="0"/>
              </a:rPr>
              <a:t> ở NK] </a:t>
            </a:r>
            <a:r>
              <a:rPr lang="en-US" sz="2000" dirty="0">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a:t>
            </a:r>
            <a:r>
              <a:rPr lang="en-US" sz="2000" dirty="0">
                <a:latin typeface="Times New Roman" panose="02020603050405020304" pitchFamily="18" charset="0"/>
                <a:ea typeface="Calibri" panose="020F0502020204030204" pitchFamily="34" charset="0"/>
              </a:rPr>
              <a:t> (DO </a:t>
            </a:r>
            <a:r>
              <a:rPr lang="en-US" sz="2000" dirty="0" err="1">
                <a:latin typeface="Times New Roman" panose="02020603050405020304" pitchFamily="18" charset="0"/>
                <a:ea typeface="Calibri" panose="020F0502020204030204" pitchFamily="34" charset="0"/>
              </a:rPr>
              <a:t>phụ</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Ngưởi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nhận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hàng</a:t>
            </a:r>
            <a:r>
              <a:rPr lang="en-US" sz="2000" dirty="0">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21976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0" end="0"/>
                                            </p:txEl>
                                          </p:spTgt>
                                        </p:tgtEl>
                                        <p:attrNameLst>
                                          <p:attrName>style.visibility</p:attrName>
                                        </p:attrNameLst>
                                      </p:cBhvr>
                                      <p:to>
                                        <p:strVal val="visible"/>
                                      </p:to>
                                    </p:set>
                                    <p:animEffect transition="in" filter="fade">
                                      <p:cBhvr>
                                        <p:cTn id="42" dur="1000"/>
                                        <p:tgtEl>
                                          <p:spTgt spid="3">
                                            <p:txEl>
                                              <p:pRg st="0" end="0"/>
                                            </p:txEl>
                                          </p:spTgt>
                                        </p:tgtEl>
                                      </p:cBhvr>
                                    </p:animEffect>
                                    <p:anim calcmode="lin" valueType="num">
                                      <p:cBhvr>
                                        <p:cTn id="4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1" end="1"/>
                                            </p:txEl>
                                          </p:spTgt>
                                        </p:tgtEl>
                                        <p:attrNameLst>
                                          <p:attrName>style.visibility</p:attrName>
                                        </p:attrNameLst>
                                      </p:cBhvr>
                                      <p:to>
                                        <p:strVal val="visible"/>
                                      </p:to>
                                    </p:set>
                                    <p:animEffect transition="in" filter="fade">
                                      <p:cBhvr>
                                        <p:cTn id="49" dur="1000"/>
                                        <p:tgtEl>
                                          <p:spTgt spid="3">
                                            <p:txEl>
                                              <p:pRg st="1" end="1"/>
                                            </p:txEl>
                                          </p:spTgt>
                                        </p:tgtEl>
                                      </p:cBhvr>
                                    </p:animEffect>
                                    <p:anim calcmode="lin" valueType="num">
                                      <p:cBhvr>
                                        <p:cTn id="5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2" end="2"/>
                                            </p:txEl>
                                          </p:spTgt>
                                        </p:tgtEl>
                                        <p:attrNameLst>
                                          <p:attrName>style.visibility</p:attrName>
                                        </p:attrNameLst>
                                      </p:cBhvr>
                                      <p:to>
                                        <p:strVal val="visible"/>
                                      </p:to>
                                    </p:set>
                                    <p:animEffect transition="in" filter="fade">
                                      <p:cBhvr>
                                        <p:cTn id="56" dur="1000"/>
                                        <p:tgtEl>
                                          <p:spTgt spid="3">
                                            <p:txEl>
                                              <p:pRg st="2" end="2"/>
                                            </p:txEl>
                                          </p:spTgt>
                                        </p:tgtEl>
                                      </p:cBhvr>
                                    </p:animEffect>
                                    <p:anim calcmode="lin" valueType="num">
                                      <p:cBhvr>
                                        <p:cTn id="5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62600" y="-9832"/>
            <a:ext cx="3733800" cy="1685077"/>
          </a:xfrm>
          <a:prstGeom prst="rect">
            <a:avLst/>
          </a:prstGeom>
        </p:spPr>
        <p:txBody>
          <a:bodyPr wrap="square">
            <a:spAutoFit/>
          </a:bodyPr>
          <a:lstStyle/>
          <a:p>
            <a:pPr algn="ctr">
              <a:lnSpc>
                <a:spcPct val="150000"/>
              </a:lnSpc>
              <a:spcBef>
                <a:spcPts val="600"/>
              </a:spcBef>
              <a:spcAft>
                <a:spcPts val="600"/>
              </a:spcAft>
            </a:pPr>
            <a:r>
              <a:rPr lang="vi-VN" sz="2300" b="1" dirty="0">
                <a:solidFill>
                  <a:srgbClr val="FF0000"/>
                </a:solidFill>
                <a:latin typeface="Times New Roman" panose="02020603050405020304" pitchFamily="18" charset="0"/>
                <a:cs typeface="Times New Roman" panose="02020603050405020304" pitchFamily="18" charset="0"/>
              </a:rPr>
              <a:t>3.5. THÔNG BÁO GIAO HÀNG (LỆNH GIAO HÀNG)</a:t>
            </a:r>
            <a:endParaRPr lang="en-US" sz="23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5562600" y="2438400"/>
            <a:ext cx="3581400" cy="2677656"/>
          </a:xfrm>
          <a:prstGeom prst="rect">
            <a:avLst/>
          </a:prstGeom>
          <a:noFill/>
        </p:spPr>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THỰC HÀNH:</a:t>
            </a:r>
          </a:p>
          <a:p>
            <a:pPr algn="ctr"/>
            <a:r>
              <a:rPr lang="en-US" sz="2800" dirty="0" smtClean="0">
                <a:latin typeface="Times New Roman" panose="02020603050405020304" pitchFamily="18" charset="0"/>
                <a:cs typeface="Times New Roman" panose="02020603050405020304" pitchFamily="18" charset="0"/>
              </a:rPr>
              <a:t>VẬY ĐỌC HIỂU VÀ DIỄN GIẢI CÁC THÔNG TIN TRONG LÊNH GIAO HÀNG SAO ?</a:t>
            </a:r>
            <a:endParaRPr lang="en-US" sz="2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 y="-9832"/>
            <a:ext cx="5691101" cy="6867832"/>
          </a:xfrm>
          <a:prstGeom prst="rect">
            <a:avLst/>
          </a:prstGeom>
        </p:spPr>
      </p:pic>
    </p:spTree>
    <p:extLst>
      <p:ext uri="{BB962C8B-B14F-4D97-AF65-F5344CB8AC3E}">
        <p14:creationId xmlns:p14="http://schemas.microsoft.com/office/powerpoint/2010/main" val="3302911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57400" y="0"/>
            <a:ext cx="6553200" cy="523220"/>
          </a:xfrm>
          <a:prstGeom prst="rect">
            <a:avLst/>
          </a:prstGeom>
        </p:spPr>
        <p:txBody>
          <a:bodyPr wrap="square">
            <a:spAutoFit/>
          </a:bodyPr>
          <a:lstStyle/>
          <a:p>
            <a:r>
              <a:rPr lang="vi-VN" sz="2800" b="1" dirty="0">
                <a:solidFill>
                  <a:srgbClr val="FF0000"/>
                </a:solidFill>
                <a:latin typeface="Times New Roman" panose="02020603050405020304" pitchFamily="18" charset="0"/>
                <a:cs typeface="Times New Roman" panose="02020603050405020304" pitchFamily="18" charset="0"/>
              </a:rPr>
              <a:t>3.6. THÔNG BÁO HÀNG ĐẾN</a:t>
            </a:r>
            <a:endParaRPr lang="en-US" dirty="0">
              <a:solidFill>
                <a:srgbClr val="FF0000"/>
              </a:solidFill>
            </a:endParaRPr>
          </a:p>
        </p:txBody>
      </p:sp>
      <p:sp>
        <p:nvSpPr>
          <p:cNvPr id="3" name="Rectangle 2"/>
          <p:cNvSpPr/>
          <p:nvPr/>
        </p:nvSpPr>
        <p:spPr>
          <a:xfrm>
            <a:off x="228600" y="406922"/>
            <a:ext cx="8686800" cy="3862596"/>
          </a:xfrm>
          <a:prstGeom prst="rect">
            <a:avLst/>
          </a:prstGeom>
        </p:spPr>
        <p:txBody>
          <a:bodyPr wrap="square">
            <a:spAutoFit/>
          </a:bodyPr>
          <a:lstStyle/>
          <a:p>
            <a:pPr marL="342900" indent="-342900">
              <a:spcBef>
                <a:spcPts val="600"/>
              </a:spcBef>
              <a:buFont typeface="Wingdings" panose="05000000000000000000" pitchFamily="2" charset="2"/>
              <a:buChar char="v"/>
            </a:pPr>
            <a:r>
              <a:rPr lang="en-US" sz="2200" b="1" i="1" u="sng" dirty="0" err="1">
                <a:latin typeface="Times New Roman" panose="02020603050405020304" pitchFamily="18" charset="0"/>
                <a:ea typeface="Calibri" panose="020F0502020204030204" pitchFamily="34" charset="0"/>
              </a:rPr>
              <a:t>Khái</a:t>
            </a:r>
            <a:r>
              <a:rPr lang="en-US" sz="2200" b="1" i="1" u="sng" dirty="0">
                <a:latin typeface="Times New Roman" panose="02020603050405020304" pitchFamily="18" charset="0"/>
                <a:ea typeface="Calibri" panose="020F0502020204030204" pitchFamily="34" charset="0"/>
              </a:rPr>
              <a:t> </a:t>
            </a:r>
            <a:r>
              <a:rPr lang="en-US" sz="2200" b="1" i="1" u="sng" dirty="0" err="1" smtClean="0">
                <a:latin typeface="Times New Roman" panose="02020603050405020304" pitchFamily="18" charset="0"/>
                <a:ea typeface="Calibri" panose="020F0502020204030204" pitchFamily="34" charset="0"/>
              </a:rPr>
              <a:t>niệm</a:t>
            </a:r>
            <a:r>
              <a:rPr lang="en-US" sz="2200" b="1" i="1" u="sng" dirty="0" smtClean="0">
                <a:latin typeface="Times New Roman" panose="02020603050405020304" pitchFamily="18" charset="0"/>
                <a:ea typeface="Calibri" panose="020F0502020204030204" pitchFamily="34" charset="0"/>
              </a:rPr>
              <a:t>:</a:t>
            </a:r>
            <a:endParaRPr lang="en-US" sz="2200" i="1" u="sng" dirty="0">
              <a:latin typeface="Times New Roman" panose="02020603050405020304" pitchFamily="18" charset="0"/>
              <a:ea typeface="Calibri" panose="020F0502020204030204" pitchFamily="34" charset="0"/>
            </a:endParaRPr>
          </a:p>
          <a:p>
            <a:pPr indent="457200" algn="just">
              <a:spcBef>
                <a:spcPts val="600"/>
              </a:spcBef>
            </a:pPr>
            <a:r>
              <a:rPr lang="en-US" sz="2200" b="1" dirty="0" smtClean="0">
                <a:latin typeface="Times New Roman" panose="02020603050405020304" pitchFamily="18" charset="0"/>
                <a:ea typeface="Calibri" panose="020F0502020204030204" pitchFamily="34" charset="0"/>
              </a:rPr>
              <a:t>ARRIVAL </a:t>
            </a:r>
            <a:r>
              <a:rPr lang="en-US" sz="2200" b="1" dirty="0">
                <a:latin typeface="Times New Roman" panose="02020603050405020304" pitchFamily="18" charset="0"/>
                <a:ea typeface="Calibri" panose="020F0502020204030204" pitchFamily="34" charset="0"/>
              </a:rPr>
              <a:t>NOTICE – </a:t>
            </a:r>
            <a:r>
              <a:rPr lang="en-US" sz="2200" b="1" dirty="0" err="1">
                <a:latin typeface="Times New Roman" panose="02020603050405020304" pitchFamily="18" charset="0"/>
                <a:ea typeface="Calibri" panose="020F0502020204030204" pitchFamily="34" charset="0"/>
              </a:rPr>
              <a:t>Giấy</a:t>
            </a:r>
            <a:r>
              <a:rPr lang="en-US" sz="2200" b="1" dirty="0">
                <a:latin typeface="Times New Roman" panose="02020603050405020304" pitchFamily="18" charset="0"/>
                <a:ea typeface="Calibri" panose="020F0502020204030204" pitchFamily="34" charset="0"/>
              </a:rPr>
              <a:t> </a:t>
            </a:r>
            <a:r>
              <a:rPr lang="en-US" sz="2200" b="1" dirty="0" err="1">
                <a:latin typeface="Times New Roman" panose="02020603050405020304" pitchFamily="18" charset="0"/>
                <a:ea typeface="Calibri" panose="020F0502020204030204" pitchFamily="34" charset="0"/>
              </a:rPr>
              <a:t>báo</a:t>
            </a:r>
            <a:r>
              <a:rPr lang="en-US" sz="2200" b="1" dirty="0">
                <a:latin typeface="Times New Roman" panose="02020603050405020304" pitchFamily="18" charset="0"/>
                <a:ea typeface="Calibri" panose="020F0502020204030204" pitchFamily="34" charset="0"/>
              </a:rPr>
              <a:t> </a:t>
            </a:r>
            <a:r>
              <a:rPr lang="en-US" sz="2200" b="1" dirty="0" err="1">
                <a:latin typeface="Times New Roman" panose="02020603050405020304" pitchFamily="18" charset="0"/>
                <a:ea typeface="Calibri" panose="020F0502020204030204" pitchFamily="34" charset="0"/>
              </a:rPr>
              <a:t>hàng</a:t>
            </a:r>
            <a:r>
              <a:rPr lang="en-US" sz="2200" b="1" dirty="0">
                <a:latin typeface="Times New Roman" panose="02020603050405020304" pitchFamily="18" charset="0"/>
                <a:ea typeface="Calibri" panose="020F0502020204030204" pitchFamily="34" charset="0"/>
              </a:rPr>
              <a:t> </a:t>
            </a:r>
            <a:r>
              <a:rPr lang="en-US" sz="2200" b="1" dirty="0" err="1">
                <a:latin typeface="Times New Roman" panose="02020603050405020304" pitchFamily="18" charset="0"/>
                <a:ea typeface="Calibri" panose="020F0502020204030204" pitchFamily="34" charset="0"/>
              </a:rPr>
              <a:t>đến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là</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giấy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thông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báo</a:t>
            </a:r>
            <a:r>
              <a:rPr lang="en-US" sz="2200" dirty="0">
                <a:latin typeface="Times New Roman" panose="02020603050405020304" pitchFamily="18" charset="0"/>
                <a:ea typeface="Calibri" panose="020F0502020204030204" pitchFamily="34" charset="0"/>
              </a:rPr>
              <a:t> chi </a:t>
            </a:r>
            <a:r>
              <a:rPr lang="en-US" sz="2200" dirty="0" err="1">
                <a:latin typeface="Times New Roman" panose="02020603050405020304" pitchFamily="18" charset="0"/>
                <a:ea typeface="Calibri" panose="020F0502020204030204" pitchFamily="34" charset="0"/>
              </a:rPr>
              <a:t>tiết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của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tàu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Đại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lý</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tàu</a:t>
            </a:r>
            <a:r>
              <a:rPr lang="en-US" sz="2200" dirty="0">
                <a:latin typeface="Times New Roman" panose="02020603050405020304" pitchFamily="18" charset="0"/>
                <a:ea typeface="Calibri" panose="020F0502020204030204" pitchFamily="34" charset="0"/>
              </a:rPr>
              <a:t> hay </a:t>
            </a:r>
            <a:r>
              <a:rPr lang="en-US" sz="2200" dirty="0" err="1">
                <a:latin typeface="Times New Roman" panose="02020603050405020304" pitchFamily="18" charset="0"/>
                <a:ea typeface="Calibri" panose="020F0502020204030204" pitchFamily="34" charset="0"/>
              </a:rPr>
              <a:t>một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công</a:t>
            </a:r>
            <a:r>
              <a:rPr lang="en-US" sz="2200" dirty="0">
                <a:latin typeface="Times New Roman" panose="02020603050405020304" pitchFamily="18" charset="0"/>
                <a:ea typeface="Calibri" panose="020F0502020204030204" pitchFamily="34" charset="0"/>
              </a:rPr>
              <a:t> ty Logistics </a:t>
            </a:r>
            <a:r>
              <a:rPr lang="en-US" sz="2200" dirty="0" err="1">
                <a:latin typeface="Times New Roman" panose="02020603050405020304" pitchFamily="18" charset="0"/>
                <a:ea typeface="Calibri" panose="020F0502020204030204" pitchFamily="34" charset="0"/>
              </a:rPr>
              <a:t>thông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báo</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cho</a:t>
            </a:r>
            <a:r>
              <a:rPr lang="en-US" sz="2200" dirty="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biết</a:t>
            </a:r>
            <a:r>
              <a:rPr lang="en-US" sz="2200" dirty="0" smtClean="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về</a:t>
            </a:r>
            <a:r>
              <a:rPr lang="en-US" sz="2200" dirty="0" smtClean="0">
                <a:latin typeface="Times New Roman" panose="02020603050405020304" pitchFamily="18" charset="0"/>
                <a:ea typeface="Calibri" panose="020F0502020204030204" pitchFamily="34" charset="0"/>
              </a:rPr>
              <a:t>:</a:t>
            </a:r>
          </a:p>
          <a:p>
            <a:pPr marL="342900" indent="-342900" algn="just">
              <a:spcBef>
                <a:spcPts val="600"/>
              </a:spcBef>
              <a:buFont typeface="Wingdings" panose="05000000000000000000" pitchFamily="2" charset="2"/>
              <a:buChar char="q"/>
            </a:pPr>
            <a:r>
              <a:rPr lang="en-US" sz="2200" dirty="0" err="1" smtClean="0">
                <a:latin typeface="Times New Roman" panose="02020603050405020304" pitchFamily="18" charset="0"/>
                <a:ea typeface="Calibri" panose="020F0502020204030204" pitchFamily="34" charset="0"/>
              </a:rPr>
              <a:t>Thông</a:t>
            </a:r>
            <a:r>
              <a:rPr lang="en-US" sz="2200" dirty="0" smtClean="0">
                <a:latin typeface="Times New Roman" panose="02020603050405020304" pitchFamily="18" charset="0"/>
                <a:ea typeface="Calibri" panose="020F0502020204030204" pitchFamily="34" charset="0"/>
              </a:rPr>
              <a:t> tin </a:t>
            </a:r>
            <a:r>
              <a:rPr lang="en-US" sz="2200" dirty="0" err="1">
                <a:latin typeface="Times New Roman" panose="02020603050405020304" pitchFamily="18" charset="0"/>
                <a:ea typeface="Calibri" panose="020F0502020204030204" pitchFamily="34" charset="0"/>
              </a:rPr>
              <a:t>lịch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trình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Lô</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khởi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từ</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nào</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Đến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nào</a:t>
            </a:r>
            <a:r>
              <a:rPr lang="en-US" sz="2200" dirty="0" smtClean="0">
                <a:latin typeface="Times New Roman" panose="02020603050405020304" pitchFamily="18" charset="0"/>
                <a:ea typeface="Calibri" panose="020F0502020204030204" pitchFamily="34" charset="0"/>
              </a:rPr>
              <a:t>?);</a:t>
            </a:r>
          </a:p>
          <a:p>
            <a:pPr marL="342900" indent="-342900" algn="just">
              <a:spcBef>
                <a:spcPts val="600"/>
              </a:spcBef>
              <a:buFont typeface="Wingdings" panose="05000000000000000000" pitchFamily="2" charset="2"/>
              <a:buChar char="q"/>
            </a:pPr>
            <a:r>
              <a:rPr lang="en-US" sz="2200" dirty="0" err="1" smtClean="0">
                <a:latin typeface="Times New Roman" panose="02020603050405020304" pitchFamily="18" charset="0"/>
                <a:ea typeface="Calibri" panose="020F0502020204030204" pitchFamily="34" charset="0"/>
              </a:rPr>
              <a:t>Thông</a:t>
            </a:r>
            <a:r>
              <a:rPr lang="en-US" sz="2200" dirty="0" smtClean="0">
                <a:latin typeface="Times New Roman" panose="02020603050405020304" pitchFamily="18" charset="0"/>
                <a:ea typeface="Calibri" panose="020F0502020204030204" pitchFamily="34" charset="0"/>
              </a:rPr>
              <a:t> tin  </a:t>
            </a:r>
            <a:r>
              <a:rPr lang="en-US" sz="2200" dirty="0" err="1">
                <a:latin typeface="Times New Roman" panose="02020603050405020304" pitchFamily="18" charset="0"/>
                <a:ea typeface="Calibri" panose="020F0502020204030204" pitchFamily="34" charset="0"/>
              </a:rPr>
              <a:t>thời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gian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ngày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lô</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xuất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phát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ngày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lô</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đến</a:t>
            </a:r>
            <a:r>
              <a:rPr lang="en-US" sz="2200" dirty="0" smtClean="0">
                <a:latin typeface="Times New Roman" panose="02020603050405020304" pitchFamily="18" charset="0"/>
                <a:ea typeface="Calibri" panose="020F0502020204030204" pitchFamily="34" charset="0"/>
              </a:rPr>
              <a:t>); </a:t>
            </a:r>
          </a:p>
          <a:p>
            <a:pPr marL="342900" indent="-342900" algn="just">
              <a:spcBef>
                <a:spcPts val="600"/>
              </a:spcBef>
              <a:buFont typeface="Wingdings" panose="05000000000000000000" pitchFamily="2" charset="2"/>
              <a:buChar char="q"/>
            </a:pPr>
            <a:r>
              <a:rPr lang="en-US" sz="2200" dirty="0" err="1" smtClean="0">
                <a:latin typeface="Times New Roman" panose="02020603050405020304" pitchFamily="18" charset="0"/>
                <a:ea typeface="Calibri" panose="020F0502020204030204" pitchFamily="34" charset="0"/>
              </a:rPr>
              <a:t>Thông</a:t>
            </a:r>
            <a:r>
              <a:rPr lang="en-US" sz="2200" dirty="0" smtClean="0">
                <a:latin typeface="Times New Roman" panose="02020603050405020304" pitchFamily="18" charset="0"/>
                <a:ea typeface="Calibri" panose="020F0502020204030204" pitchFamily="34" charset="0"/>
              </a:rPr>
              <a:t> tin  </a:t>
            </a:r>
            <a:r>
              <a:rPr lang="en-US" sz="2200" dirty="0" err="1" smtClean="0">
                <a:latin typeface="Times New Roman" panose="02020603050405020304" pitchFamily="18" charset="0"/>
                <a:ea typeface="Calibri" panose="020F0502020204030204" pitchFamily="34" charset="0"/>
              </a:rPr>
              <a:t>về</a:t>
            </a:r>
            <a:r>
              <a:rPr lang="en-US" sz="2200" dirty="0" smtClean="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số</a:t>
            </a:r>
            <a:r>
              <a:rPr lang="en-US" sz="2200" dirty="0" smtClean="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lượng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chủng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loại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cont</a:t>
            </a:r>
            <a:r>
              <a:rPr lang="en-US" sz="2200" dirty="0">
                <a:latin typeface="Times New Roman" panose="02020603050405020304" pitchFamily="18" charset="0"/>
                <a:ea typeface="Calibri" panose="020F0502020204030204" pitchFamily="34" charset="0"/>
              </a:rPr>
              <a:t> hay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lẻ</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số</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lượng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bao</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nhiêu</a:t>
            </a:r>
            <a:r>
              <a:rPr lang="en-US" sz="2200" dirty="0" smtClean="0">
                <a:latin typeface="Times New Roman" panose="02020603050405020304" pitchFamily="18" charset="0"/>
                <a:ea typeface="Calibri" panose="020F0502020204030204" pitchFamily="34" charset="0"/>
              </a:rPr>
              <a:t>?);</a:t>
            </a:r>
          </a:p>
          <a:p>
            <a:pPr marL="342900" indent="-342900" algn="just">
              <a:spcBef>
                <a:spcPts val="600"/>
              </a:spcBef>
              <a:buFont typeface="Wingdings" panose="05000000000000000000" pitchFamily="2" charset="2"/>
              <a:buChar char="q"/>
            </a:pPr>
            <a:r>
              <a:rPr lang="en-US" sz="2200" dirty="0" err="1" smtClean="0">
                <a:latin typeface="Times New Roman" panose="02020603050405020304" pitchFamily="18" charset="0"/>
                <a:ea typeface="Calibri" panose="020F0502020204030204" pitchFamily="34" charset="0"/>
              </a:rPr>
              <a:t>Thông</a:t>
            </a:r>
            <a:r>
              <a:rPr lang="en-US" sz="2200" dirty="0" smtClean="0">
                <a:latin typeface="Times New Roman" panose="02020603050405020304" pitchFamily="18" charset="0"/>
                <a:ea typeface="Calibri" panose="020F0502020204030204" pitchFamily="34" charset="0"/>
              </a:rPr>
              <a:t> tin </a:t>
            </a:r>
            <a:r>
              <a:rPr lang="en-US" sz="2200" dirty="0" err="1" smtClean="0">
                <a:latin typeface="Times New Roman" panose="02020603050405020304" pitchFamily="18" charset="0"/>
                <a:ea typeface="Calibri" panose="020F0502020204030204" pitchFamily="34" charset="0"/>
              </a:rPr>
              <a:t>về</a:t>
            </a:r>
            <a:r>
              <a:rPr lang="en-US" sz="2200" dirty="0" smtClean="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trọng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lượng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trọng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lượng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số</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khối_CBM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tên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tàu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chuyến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của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lô</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hàng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mà</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công</a:t>
            </a:r>
            <a:r>
              <a:rPr lang="en-US" sz="2200" dirty="0">
                <a:latin typeface="Times New Roman" panose="02020603050405020304" pitchFamily="18" charset="0"/>
                <a:ea typeface="Calibri" panose="020F0502020204030204" pitchFamily="34" charset="0"/>
              </a:rPr>
              <a:t> ty </a:t>
            </a:r>
            <a:r>
              <a:rPr lang="en-US" sz="2200" dirty="0" err="1">
                <a:latin typeface="Times New Roman" panose="02020603050405020304" pitchFamily="18" charset="0"/>
                <a:ea typeface="Calibri" panose="020F0502020204030204" pitchFamily="34" charset="0"/>
              </a:rPr>
              <a:t>bạn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nhập</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khẩu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từ</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nước</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ngoài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về</a:t>
            </a:r>
            <a:endParaRPr lang="en-US" sz="2200" dirty="0">
              <a:effectLst/>
              <a:latin typeface="Times New Roman" panose="02020603050405020304" pitchFamily="18" charset="0"/>
              <a:ea typeface="Calibri" panose="020F0502020204030204" pitchFamily="34" charset="0"/>
            </a:endParaRPr>
          </a:p>
        </p:txBody>
      </p:sp>
      <p:sp>
        <p:nvSpPr>
          <p:cNvPr id="4" name="Rectangle 3"/>
          <p:cNvSpPr/>
          <p:nvPr/>
        </p:nvSpPr>
        <p:spPr>
          <a:xfrm>
            <a:off x="228600" y="4419600"/>
            <a:ext cx="8839200" cy="1938992"/>
          </a:xfrm>
          <a:prstGeom prst="rect">
            <a:avLst/>
          </a:prstGeom>
        </p:spPr>
        <p:txBody>
          <a:bodyPr wrap="square">
            <a:spAutoFit/>
          </a:bodyPr>
          <a:lstStyle/>
          <a:p>
            <a:pPr marL="342900" lvl="0" indent="-342900" algn="just">
              <a:spcBef>
                <a:spcPts val="600"/>
              </a:spcBef>
              <a:buFont typeface="Wingdings" panose="05000000000000000000" pitchFamily="2" charset="2"/>
              <a:buChar char="v"/>
            </a:pPr>
            <a:r>
              <a:rPr lang="en-US" sz="2200" b="1" i="1" u="sng" dirty="0" err="1" smtClean="0">
                <a:solidFill>
                  <a:prstClr val="black"/>
                </a:solidFill>
                <a:latin typeface="Times New Roman" panose="02020603050405020304" pitchFamily="18" charset="0"/>
                <a:ea typeface="Calibri" panose="020F0502020204030204" pitchFamily="34" charset="0"/>
              </a:rPr>
              <a:t>Chức</a:t>
            </a:r>
            <a:r>
              <a:rPr lang="en-US" sz="2200" b="1" i="1" u="sng" dirty="0" smtClean="0">
                <a:solidFill>
                  <a:prstClr val="black"/>
                </a:solidFill>
                <a:latin typeface="Times New Roman" panose="02020603050405020304" pitchFamily="18" charset="0"/>
                <a:ea typeface="Calibri" panose="020F0502020204030204" pitchFamily="34" charset="0"/>
              </a:rPr>
              <a:t> </a:t>
            </a:r>
            <a:r>
              <a:rPr lang="en-US" sz="2200" b="1" i="1" u="sng" dirty="0" err="1" smtClean="0">
                <a:solidFill>
                  <a:prstClr val="black"/>
                </a:solidFill>
                <a:latin typeface="Times New Roman" panose="02020603050405020304" pitchFamily="18" charset="0"/>
                <a:ea typeface="Calibri" panose="020F0502020204030204" pitchFamily="34" charset="0"/>
              </a:rPr>
              <a:t>năng</a:t>
            </a:r>
            <a:r>
              <a:rPr lang="en-US" sz="2200" b="1" i="1" u="sng" dirty="0" smtClean="0">
                <a:solidFill>
                  <a:prstClr val="black"/>
                </a:solidFill>
                <a:latin typeface="Times New Roman" panose="02020603050405020304" pitchFamily="18" charset="0"/>
                <a:ea typeface="Calibri" panose="020F0502020204030204" pitchFamily="34" charset="0"/>
              </a:rPr>
              <a:t>:</a:t>
            </a:r>
          </a:p>
          <a:p>
            <a:pPr marL="342900" lvl="0" indent="-342900" algn="just">
              <a:spcBef>
                <a:spcPts val="600"/>
              </a:spcBef>
              <a:buFont typeface="Wingdings" panose="05000000000000000000" pitchFamily="2" charset="2"/>
              <a:buChar char="q"/>
            </a:pPr>
            <a:r>
              <a:rPr lang="en-US" sz="2200" b="1" dirty="0" err="1" smtClean="0">
                <a:solidFill>
                  <a:prstClr val="black"/>
                </a:solidFill>
                <a:latin typeface="Times New Roman" panose="02020603050405020304" pitchFamily="18" charset="0"/>
                <a:ea typeface="Calibri" panose="020F0502020204030204" pitchFamily="34" charset="0"/>
              </a:rPr>
              <a:t>Giấy</a:t>
            </a:r>
            <a:r>
              <a:rPr lang="en-US" sz="2200" b="1" dirty="0" smtClean="0">
                <a:solidFill>
                  <a:prstClr val="black"/>
                </a:solidFill>
                <a:latin typeface="Times New Roman" panose="02020603050405020304" pitchFamily="18" charset="0"/>
                <a:ea typeface="Calibri" panose="020F0502020204030204" pitchFamily="34" charset="0"/>
              </a:rPr>
              <a:t> </a:t>
            </a:r>
            <a:r>
              <a:rPr lang="en-US" sz="2200" b="1" dirty="0" err="1">
                <a:solidFill>
                  <a:prstClr val="black"/>
                </a:solidFill>
                <a:latin typeface="Times New Roman" panose="02020603050405020304" pitchFamily="18" charset="0"/>
                <a:ea typeface="Calibri" panose="020F0502020204030204" pitchFamily="34" charset="0"/>
              </a:rPr>
              <a:t>thông</a:t>
            </a:r>
            <a:r>
              <a:rPr lang="en-US" sz="2200" b="1" dirty="0">
                <a:solidFill>
                  <a:prstClr val="black"/>
                </a:solidFill>
                <a:latin typeface="Times New Roman" panose="02020603050405020304" pitchFamily="18" charset="0"/>
                <a:ea typeface="Calibri" panose="020F0502020204030204" pitchFamily="34" charset="0"/>
              </a:rPr>
              <a:t> </a:t>
            </a:r>
            <a:r>
              <a:rPr lang="en-US" sz="2200" b="1" dirty="0" err="1">
                <a:solidFill>
                  <a:prstClr val="black"/>
                </a:solidFill>
                <a:latin typeface="Times New Roman" panose="02020603050405020304" pitchFamily="18" charset="0"/>
                <a:ea typeface="Calibri" panose="020F0502020204030204" pitchFamily="34" charset="0"/>
              </a:rPr>
              <a:t>báo</a:t>
            </a:r>
            <a:r>
              <a:rPr lang="en-US" sz="2200" b="1" dirty="0">
                <a:solidFill>
                  <a:prstClr val="black"/>
                </a:solidFill>
                <a:latin typeface="Times New Roman" panose="02020603050405020304" pitchFamily="18" charset="0"/>
                <a:ea typeface="Calibri" panose="020F0502020204030204" pitchFamily="34" charset="0"/>
              </a:rPr>
              <a:t> </a:t>
            </a:r>
            <a:r>
              <a:rPr lang="en-US" sz="2200" b="1" dirty="0" err="1">
                <a:solidFill>
                  <a:prstClr val="black"/>
                </a:solidFill>
                <a:latin typeface="Times New Roman" panose="02020603050405020304" pitchFamily="18" charset="0"/>
                <a:ea typeface="Calibri" panose="020F0502020204030204" pitchFamily="34" charset="0"/>
              </a:rPr>
              <a:t>hàng</a:t>
            </a:r>
            <a:r>
              <a:rPr lang="en-US" sz="2200" b="1" dirty="0">
                <a:solidFill>
                  <a:prstClr val="black"/>
                </a:solidFill>
                <a:latin typeface="Times New Roman" panose="02020603050405020304" pitchFamily="18" charset="0"/>
                <a:ea typeface="Calibri" panose="020F0502020204030204" pitchFamily="34" charset="0"/>
              </a:rPr>
              <a:t> </a:t>
            </a:r>
            <a:r>
              <a:rPr lang="en-US" sz="2200" b="1" dirty="0" err="1">
                <a:solidFill>
                  <a:prstClr val="black"/>
                </a:solidFill>
                <a:latin typeface="Times New Roman" panose="02020603050405020304" pitchFamily="18" charset="0"/>
                <a:ea typeface="Calibri" panose="020F0502020204030204" pitchFamily="34" charset="0"/>
              </a:rPr>
              <a:t>đến</a:t>
            </a:r>
            <a:r>
              <a:rPr lang="en-US" sz="2200" b="1"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là</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một</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trong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những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chứng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từ</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quan</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trọng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để</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đầu</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nhập</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khẩu</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biết</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thông</a:t>
            </a:r>
            <a:r>
              <a:rPr lang="en-US" sz="2200" dirty="0">
                <a:solidFill>
                  <a:prstClr val="black"/>
                </a:solidFill>
                <a:latin typeface="Times New Roman" panose="02020603050405020304" pitchFamily="18" charset="0"/>
                <a:ea typeface="Calibri" panose="020F0502020204030204" pitchFamily="34" charset="0"/>
              </a:rPr>
              <a:t> tin </a:t>
            </a:r>
            <a:r>
              <a:rPr lang="en-US" sz="2200" dirty="0" err="1">
                <a:solidFill>
                  <a:prstClr val="black"/>
                </a:solidFill>
                <a:latin typeface="Times New Roman" panose="02020603050405020304" pitchFamily="18" charset="0"/>
                <a:ea typeface="Calibri" panose="020F0502020204030204" pitchFamily="34" charset="0"/>
              </a:rPr>
              <a:t>lô</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hàng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của</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mình</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đã</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cập</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cảng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như</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thế</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nào</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và</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toàn</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bộ</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thông</a:t>
            </a:r>
            <a:r>
              <a:rPr lang="en-US" sz="2200" dirty="0">
                <a:solidFill>
                  <a:prstClr val="black"/>
                </a:solidFill>
                <a:latin typeface="Times New Roman" panose="02020603050405020304" pitchFamily="18" charset="0"/>
                <a:ea typeface="Calibri" panose="020F0502020204030204" pitchFamily="34" charset="0"/>
              </a:rPr>
              <a:t> tin chi </a:t>
            </a:r>
            <a:r>
              <a:rPr lang="en-US" sz="2200" dirty="0" err="1">
                <a:solidFill>
                  <a:prstClr val="black"/>
                </a:solidFill>
                <a:latin typeface="Times New Roman" panose="02020603050405020304" pitchFamily="18" charset="0"/>
                <a:ea typeface="Calibri" panose="020F0502020204030204" pitchFamily="34" charset="0"/>
              </a:rPr>
              <a:t>tiết</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hàng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hóa</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đã</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cập</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cảng</a:t>
            </a:r>
            <a:r>
              <a:rPr lang="en-US" sz="2200" dirty="0">
                <a:solidFill>
                  <a:prstClr val="black"/>
                </a:solidFill>
                <a:latin typeface="Times New Roman" panose="02020603050405020304" pitchFamily="18" charset="0"/>
                <a:ea typeface="Calibri" panose="020F0502020204030204" pitchFamily="34" charset="0"/>
              </a:rPr>
              <a:t>. </a:t>
            </a:r>
          </a:p>
          <a:p>
            <a:pPr marL="342900" lvl="0" indent="-342900" algn="just">
              <a:spcBef>
                <a:spcPts val="600"/>
              </a:spcBef>
              <a:buFont typeface="Wingdings" panose="05000000000000000000" pitchFamily="2" charset="2"/>
              <a:buChar char="q"/>
            </a:pPr>
            <a:r>
              <a:rPr lang="en-US" sz="2200" dirty="0" err="1">
                <a:solidFill>
                  <a:prstClr val="black"/>
                </a:solidFill>
                <a:latin typeface="Times New Roman" panose="02020603050405020304" pitchFamily="18" charset="0"/>
                <a:ea typeface="Calibri" panose="020F0502020204030204" pitchFamily="34" charset="0"/>
              </a:rPr>
              <a:t>Đây</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cũng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là</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chứng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từ</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để</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người</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nhận</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hàng</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làm</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căn</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cứ</a:t>
            </a:r>
            <a:r>
              <a:rPr lang="en-US" sz="2200" dirty="0">
                <a:solidFill>
                  <a:prstClr val="black"/>
                </a:solidFill>
                <a:latin typeface="Times New Roman" panose="02020603050405020304" pitchFamily="18" charset="0"/>
                <a:ea typeface="Calibri" panose="020F0502020204030204" pitchFamily="34" charset="0"/>
              </a:rPr>
              <a:t> </a:t>
            </a:r>
            <a:r>
              <a:rPr lang="en-US" sz="2200" dirty="0" err="1">
                <a:solidFill>
                  <a:prstClr val="black"/>
                </a:solidFill>
                <a:latin typeface="Times New Roman" panose="02020603050405020304" pitchFamily="18" charset="0"/>
                <a:ea typeface="Calibri" panose="020F0502020204030204" pitchFamily="34" charset="0"/>
              </a:rPr>
              <a:t>lấy</a:t>
            </a:r>
            <a:r>
              <a:rPr lang="en-US" sz="2200" dirty="0">
                <a:solidFill>
                  <a:prstClr val="black"/>
                </a:solidFill>
                <a:latin typeface="Times New Roman" panose="02020603050405020304" pitchFamily="18" charset="0"/>
                <a:ea typeface="Calibri" panose="020F0502020204030204" pitchFamily="34" charset="0"/>
              </a:rPr>
              <a:t> </a:t>
            </a:r>
            <a:r>
              <a:rPr lang="en-US" sz="2200" dirty="0" err="1" smtClean="0">
                <a:solidFill>
                  <a:prstClr val="black"/>
                </a:solidFill>
                <a:latin typeface="Times New Roman" panose="02020603050405020304" pitchFamily="18" charset="0"/>
                <a:ea typeface="Calibri" panose="020F0502020204030204" pitchFamily="34" charset="0"/>
              </a:rPr>
              <a:t>hàng</a:t>
            </a:r>
            <a:endParaRPr lang="en-US" sz="2200" dirty="0">
              <a:solidFill>
                <a:prstClr val="black"/>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305272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1000"/>
                                        <p:tgtEl>
                                          <p:spTgt spid="3">
                                            <p:txEl>
                                              <p:pRg st="3" end="3"/>
                                            </p:txEl>
                                          </p:spTgt>
                                        </p:tgtEl>
                                      </p:cBhvr>
                                    </p:animEffect>
                                    <p:anim calcmode="lin" valueType="num">
                                      <p:cBhvr>
                                        <p:cTn id="1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0"/>
                                        <p:tgtEl>
                                          <p:spTgt spid="3">
                                            <p:txEl>
                                              <p:pRg st="4" end="4"/>
                                            </p:txEl>
                                          </p:spTgt>
                                        </p:tgtEl>
                                      </p:cBhvr>
                                    </p:animEffect>
                                    <p:anim calcmode="lin" valueType="num">
                                      <p:cBhvr>
                                        <p:cTn id="2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4">
                                            <p:txEl>
                                              <p:pRg st="0" end="0"/>
                                            </p:txEl>
                                          </p:spTgt>
                                        </p:tgtEl>
                                        <p:attrNameLst>
                                          <p:attrName>style.visibility</p:attrName>
                                        </p:attrNameLst>
                                      </p:cBhvr>
                                      <p:to>
                                        <p:strVal val="visible"/>
                                      </p:to>
                                    </p:set>
                                    <p:animEffect transition="in" filter="fade">
                                      <p:cBhvr>
                                        <p:cTn id="39" dur="1000"/>
                                        <p:tgtEl>
                                          <p:spTgt spid="4">
                                            <p:txEl>
                                              <p:pRg st="0" end="0"/>
                                            </p:txEl>
                                          </p:spTgt>
                                        </p:tgtEl>
                                      </p:cBhvr>
                                    </p:animEffect>
                                    <p:anim calcmode="lin" valueType="num">
                                      <p:cBhvr>
                                        <p:cTn id="4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4">
                                            <p:txEl>
                                              <p:pRg st="1" end="1"/>
                                            </p:txEl>
                                          </p:spTgt>
                                        </p:tgtEl>
                                        <p:attrNameLst>
                                          <p:attrName>style.visibility</p:attrName>
                                        </p:attrNameLst>
                                      </p:cBhvr>
                                      <p:to>
                                        <p:strVal val="visible"/>
                                      </p:to>
                                    </p:set>
                                    <p:animEffect transition="in" filter="fade">
                                      <p:cBhvr>
                                        <p:cTn id="46" dur="1000"/>
                                        <p:tgtEl>
                                          <p:spTgt spid="4">
                                            <p:txEl>
                                              <p:pRg st="1" end="1"/>
                                            </p:txEl>
                                          </p:spTgt>
                                        </p:tgtEl>
                                      </p:cBhvr>
                                    </p:animEffect>
                                    <p:anim calcmode="lin" valueType="num">
                                      <p:cBhvr>
                                        <p:cTn id="47"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4">
                                            <p:txEl>
                                              <p:pRg st="2" end="2"/>
                                            </p:txEl>
                                          </p:spTgt>
                                        </p:tgtEl>
                                        <p:attrNameLst>
                                          <p:attrName>style.visibility</p:attrName>
                                        </p:attrNameLst>
                                      </p:cBhvr>
                                      <p:to>
                                        <p:strVal val="visible"/>
                                      </p:to>
                                    </p:set>
                                    <p:animEffect transition="in" filter="fade">
                                      <p:cBhvr>
                                        <p:cTn id="53" dur="1000"/>
                                        <p:tgtEl>
                                          <p:spTgt spid="4">
                                            <p:txEl>
                                              <p:pRg st="2" end="2"/>
                                            </p:txEl>
                                          </p:spTgt>
                                        </p:tgtEl>
                                      </p:cBhvr>
                                    </p:animEffect>
                                    <p:anim calcmode="lin" valueType="num">
                                      <p:cBhvr>
                                        <p:cTn id="54"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55"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6596444" cy="8577815"/>
          </a:xfrm>
          <a:prstGeom prst="rect">
            <a:avLst/>
          </a:prstGeom>
        </p:spPr>
      </p:pic>
    </p:spTree>
    <p:extLst>
      <p:ext uri="{BB962C8B-B14F-4D97-AF65-F5344CB8AC3E}">
        <p14:creationId xmlns:p14="http://schemas.microsoft.com/office/powerpoint/2010/main" val="87919462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177"/>
            <a:ext cx="7229475" cy="8591550"/>
          </a:xfrm>
          <a:prstGeom prst="rect">
            <a:avLst/>
          </a:prstGeom>
        </p:spPr>
      </p:pic>
    </p:spTree>
    <p:extLst>
      <p:ext uri="{BB962C8B-B14F-4D97-AF65-F5344CB8AC3E}">
        <p14:creationId xmlns:p14="http://schemas.microsoft.com/office/powerpoint/2010/main" val="7314312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1676400"/>
            <a:ext cx="7620000" cy="2862322"/>
          </a:xfrm>
          <a:prstGeom prst="rect">
            <a:avLst/>
          </a:prstGeom>
        </p:spPr>
        <p:txBody>
          <a:bodyPr wrap="square">
            <a:spAutoFit/>
          </a:bodyPr>
          <a:lstStyle/>
          <a:p>
            <a:pPr algn="ctr"/>
            <a:r>
              <a:rPr lang="en-US" sz="3600" b="1" u="sng" dirty="0">
                <a:latin typeface="Times New Roman" panose="02020603050405020304" pitchFamily="18" charset="0"/>
                <a:cs typeface="Times New Roman" panose="02020603050405020304" pitchFamily="18" charset="0"/>
              </a:rPr>
              <a:t>THỰC HÀNH</a:t>
            </a:r>
            <a:r>
              <a:rPr lang="en-US" sz="3600" b="1" u="sng" dirty="0" smtClean="0">
                <a:latin typeface="Times New Roman" panose="02020603050405020304" pitchFamily="18" charset="0"/>
                <a:cs typeface="Times New Roman" panose="02020603050405020304" pitchFamily="18" charset="0"/>
              </a:rPr>
              <a:t>:</a:t>
            </a:r>
          </a:p>
          <a:p>
            <a:pPr algn="ctr"/>
            <a:endParaRPr lang="en-US" sz="3600" b="1" u="sng" dirty="0">
              <a:latin typeface="Times New Roman" panose="02020603050405020304" pitchFamily="18" charset="0"/>
              <a:cs typeface="Times New Roman" panose="02020603050405020304" pitchFamily="18" charset="0"/>
            </a:endParaRPr>
          </a:p>
          <a:p>
            <a:pPr algn="ctr"/>
            <a:r>
              <a:rPr lang="en-US" sz="3600" dirty="0">
                <a:latin typeface="Times New Roman" panose="02020603050405020304" pitchFamily="18" charset="0"/>
                <a:cs typeface="Times New Roman" panose="02020603050405020304" pitchFamily="18" charset="0"/>
              </a:rPr>
              <a:t>VẬY ĐỌC HIỂU VÀ DIỄN GIẢI CÁC THÔNG TIN TRONG </a:t>
            </a:r>
            <a:r>
              <a:rPr lang="en-US" sz="3600" dirty="0" smtClean="0">
                <a:latin typeface="Times New Roman" panose="02020603050405020304" pitchFamily="18" charset="0"/>
                <a:cs typeface="Times New Roman" panose="02020603050405020304" pitchFamily="18" charset="0"/>
              </a:rPr>
              <a:t>CHỨNG TỪ THÔNG BÁO HÀNG ĐẾN</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74618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7400" y="1905000"/>
            <a:ext cx="4724400" cy="1446550"/>
          </a:xfrm>
          <a:prstGeom prst="rect">
            <a:avLst/>
          </a:prstGeom>
          <a:noFill/>
        </p:spPr>
        <p:txBody>
          <a:bodyPr wrap="square" rtlCol="0">
            <a:spAutoFit/>
          </a:bodyPr>
          <a:lstStyle/>
          <a:p>
            <a:pPr algn="ctr"/>
            <a:r>
              <a:rPr lang="en-US" sz="8800" dirty="0" smtClean="0">
                <a:latin typeface="Algerian" panose="04020705040A02060702" pitchFamily="82" charset="0"/>
              </a:rPr>
              <a:t>THE END</a:t>
            </a:r>
            <a:endParaRPr lang="en-US" sz="8800" dirty="0">
              <a:latin typeface="Algerian" panose="04020705040A02060702" pitchFamily="82" charset="0"/>
            </a:endParaRPr>
          </a:p>
        </p:txBody>
      </p:sp>
    </p:spTree>
    <p:extLst>
      <p:ext uri="{BB962C8B-B14F-4D97-AF65-F5344CB8AC3E}">
        <p14:creationId xmlns:p14="http://schemas.microsoft.com/office/powerpoint/2010/main" val="381903641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4300"/>
            <a:ext cx="9144000" cy="6629400"/>
          </a:xfrm>
          <a:prstGeom prst="rect">
            <a:avLst/>
          </a:prstGeom>
        </p:spPr>
      </p:pic>
    </p:spTree>
    <p:extLst>
      <p:ext uri="{BB962C8B-B14F-4D97-AF65-F5344CB8AC3E}">
        <p14:creationId xmlns:p14="http://schemas.microsoft.com/office/powerpoint/2010/main" val="290432601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62000" y="76200"/>
            <a:ext cx="7381875" cy="4352925"/>
          </a:xfrm>
          <a:prstGeom prst="rect">
            <a:avLst/>
          </a:prstGeom>
        </p:spPr>
      </p:pic>
    </p:spTree>
    <p:extLst>
      <p:ext uri="{BB962C8B-B14F-4D97-AF65-F5344CB8AC3E}">
        <p14:creationId xmlns:p14="http://schemas.microsoft.com/office/powerpoint/2010/main" val="176857841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6491"/>
            <a:ext cx="4953000" cy="584775"/>
          </a:xfrm>
          <a:prstGeom prst="rect">
            <a:avLst/>
          </a:prstGeom>
          <a:noFill/>
        </p:spPr>
        <p:txBody>
          <a:bodyPr wrap="square" rtlCol="0">
            <a:spAutoFit/>
          </a:bodyPr>
          <a:lstStyle/>
          <a:p>
            <a:r>
              <a:rPr lang="en-US" sz="3200" b="1" i="1" dirty="0" smtClean="0">
                <a:solidFill>
                  <a:srgbClr val="FF0000"/>
                </a:solidFill>
                <a:latin typeface="Times New Roman" panose="02020603050405020304" pitchFamily="18" charset="0"/>
                <a:cs typeface="Times New Roman" panose="02020603050405020304" pitchFamily="18" charset="0"/>
              </a:rPr>
              <a:t>4. </a:t>
            </a:r>
            <a:r>
              <a:rPr lang="en-US" sz="3200" b="1" i="1" dirty="0" err="1" smtClean="0">
                <a:solidFill>
                  <a:srgbClr val="FF0000"/>
                </a:solidFill>
                <a:latin typeface="Times New Roman" panose="02020603050405020304" pitchFamily="18" charset="0"/>
                <a:cs typeface="Times New Roman" panose="02020603050405020304" pitchFamily="18" charset="0"/>
              </a:rPr>
              <a:t>Đường</a:t>
            </a:r>
            <a:r>
              <a:rPr lang="en-US" sz="3200" b="1" i="1" dirty="0" smtClean="0">
                <a:solidFill>
                  <a:srgbClr val="FF0000"/>
                </a:solidFill>
                <a:latin typeface="Times New Roman" panose="02020603050405020304" pitchFamily="18" charset="0"/>
                <a:cs typeface="Times New Roman" panose="02020603050405020304" pitchFamily="18" charset="0"/>
              </a:rPr>
              <a:t> </a:t>
            </a:r>
            <a:r>
              <a:rPr lang="en-US" sz="3200" b="1" i="1" dirty="0" err="1" smtClean="0">
                <a:solidFill>
                  <a:srgbClr val="FF0000"/>
                </a:solidFill>
                <a:latin typeface="Times New Roman" panose="02020603050405020304" pitchFamily="18" charset="0"/>
                <a:cs typeface="Times New Roman" panose="02020603050405020304" pitchFamily="18" charset="0"/>
              </a:rPr>
              <a:t>ống</a:t>
            </a:r>
            <a:endParaRPr lang="en-US" sz="3200" b="1" i="1" dirty="0">
              <a:solidFill>
                <a:srgbClr val="FF0000"/>
              </a:solidFill>
              <a:latin typeface="Times New Roman" panose="02020603050405020304" pitchFamily="18" charset="0"/>
              <a:cs typeface="Times New Roman" panose="02020603050405020304" pitchFamily="18" charset="0"/>
            </a:endParaRPr>
          </a:p>
        </p:txBody>
      </p:sp>
      <p:sp>
        <p:nvSpPr>
          <p:cNvPr id="3" name="AutoShape 2" descr="Kết quả hình ảnh cho vận tải &amp;dstrok;ường ố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13" y="714520"/>
            <a:ext cx="2953877" cy="22125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5833" y="714520"/>
            <a:ext cx="3001256" cy="2248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2208" y="762805"/>
            <a:ext cx="2911082" cy="21514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95042" y="3048000"/>
            <a:ext cx="8953500" cy="3349956"/>
          </a:xfrm>
          <a:prstGeom prst="rect">
            <a:avLst/>
          </a:prstGeom>
        </p:spPr>
        <p:txBody>
          <a:bodyPr wrap="square">
            <a:spAutoFit/>
          </a:bodyPr>
          <a:lstStyle/>
          <a:p>
            <a:pPr marL="342900" indent="-342900">
              <a:lnSpc>
                <a:spcPct val="150000"/>
              </a:lnSpc>
              <a:buFont typeface="Arial" panose="020B0604020202020204" pitchFamily="34" charset="0"/>
              <a:buChar char="•"/>
            </a:pPr>
            <a:r>
              <a:rPr lang="vi-VN" sz="2400" i="1" dirty="0">
                <a:latin typeface="Times New Roman" panose="02020603050405020304" pitchFamily="18" charset="0"/>
                <a:cs typeface="Times New Roman" panose="02020603050405020304" pitchFamily="18" charset="0"/>
              </a:rPr>
              <a:t>Đường ống đầu tiên là hệ thống </a:t>
            </a:r>
            <a:r>
              <a:rPr lang="vi-VN" sz="2400" b="1" i="1" dirty="0">
                <a:latin typeface="Times New Roman" panose="02020603050405020304" pitchFamily="18" charset="0"/>
                <a:cs typeface="Times New Roman" panose="02020603050405020304" pitchFamily="18" charset="0"/>
              </a:rPr>
              <a:t>đường ống dẫn khí Nam Côn </a:t>
            </a:r>
            <a:r>
              <a:rPr lang="vi-VN" sz="2400" b="1" i="1" dirty="0" smtClean="0">
                <a:latin typeface="Times New Roman" panose="02020603050405020304" pitchFamily="18" charset="0"/>
                <a:cs typeface="Times New Roman" panose="02020603050405020304" pitchFamily="18" charset="0"/>
              </a:rPr>
              <a:t>Sơn</a:t>
            </a:r>
            <a:endParaRPr lang="en-US" sz="2400" b="1" i="1" dirty="0" smtClean="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vi-VN" sz="2400" i="1" dirty="0" smtClean="0">
                <a:latin typeface="Times New Roman" panose="02020603050405020304" pitchFamily="18" charset="0"/>
                <a:cs typeface="Times New Roman" panose="02020603050405020304" pitchFamily="18" charset="0"/>
              </a:rPr>
              <a:t>Tổng </a:t>
            </a:r>
            <a:r>
              <a:rPr lang="vi-VN" sz="2400" i="1" dirty="0">
                <a:latin typeface="Times New Roman" panose="02020603050405020304" pitchFamily="18" charset="0"/>
                <a:cs typeface="Times New Roman" panose="02020603050405020304" pitchFamily="18" charset="0"/>
              </a:rPr>
              <a:t>công ty Xăng dầu Việt Nam (Petrolimex) đang vận hành, khai thác một số tuyến </a:t>
            </a:r>
            <a:r>
              <a:rPr lang="vi-VN" sz="2400" b="1" i="1" dirty="0">
                <a:latin typeface="Times New Roman" panose="02020603050405020304" pitchFamily="18" charset="0"/>
                <a:cs typeface="Times New Roman" panose="02020603050405020304" pitchFamily="18" charset="0"/>
              </a:rPr>
              <a:t>đường ống vận chuyển xăng dầu, tổng chiều dài 500km</a:t>
            </a:r>
            <a:r>
              <a:rPr lang="vi-VN" sz="2400" i="1" dirty="0">
                <a:latin typeface="Times New Roman" panose="02020603050405020304" pitchFamily="18" charset="0"/>
                <a:cs typeface="Times New Roman" panose="02020603050405020304" pitchFamily="18" charset="0"/>
              </a:rPr>
              <a:t>, công suất vận chuyển 4 triệu tấn/năm, phần lớn nằm ở các tỉnh, thành phía Bắc như Hải Phòng, Hải Dương, Hà Nội, Hà Nam… Hệ thống đường ống này có nguồn gốc sở hữu Nhà nước</a:t>
            </a:r>
            <a:endParaRPr lang="en-US" sz="2400" i="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6"/>
          <a:stretch>
            <a:fillRect/>
          </a:stretch>
        </p:blipFill>
        <p:spPr>
          <a:xfrm>
            <a:off x="32331" y="518284"/>
            <a:ext cx="9220931" cy="6250021"/>
          </a:xfrm>
          <a:prstGeom prst="rect">
            <a:avLst/>
          </a:prstGeom>
        </p:spPr>
      </p:pic>
      <p:sp>
        <p:nvSpPr>
          <p:cNvPr id="7" name="TextBox 6"/>
          <p:cNvSpPr txBox="1"/>
          <p:nvPr/>
        </p:nvSpPr>
        <p:spPr>
          <a:xfrm>
            <a:off x="3657600" y="1447800"/>
            <a:ext cx="1828800" cy="461665"/>
          </a:xfrm>
          <a:prstGeom prst="rect">
            <a:avLst/>
          </a:prstGeom>
          <a:noFill/>
        </p:spPr>
        <p:txBody>
          <a:bodyPr wrap="square" rtlCol="0">
            <a:spAutoFit/>
          </a:bodyPr>
          <a:lstStyle/>
          <a:p>
            <a:r>
              <a:rPr lang="en-US" sz="2400" b="1" i="1" dirty="0" smtClean="0"/>
              <a:t>Black Sea</a:t>
            </a:r>
            <a:endParaRPr lang="en-US" sz="2400" b="1" i="1" dirty="0"/>
          </a:p>
        </p:txBody>
      </p:sp>
      <p:sp>
        <p:nvSpPr>
          <p:cNvPr id="11" name="TextBox 10"/>
          <p:cNvSpPr txBox="1"/>
          <p:nvPr/>
        </p:nvSpPr>
        <p:spPr>
          <a:xfrm>
            <a:off x="6670934" y="762805"/>
            <a:ext cx="1828800" cy="461665"/>
          </a:xfrm>
          <a:prstGeom prst="rect">
            <a:avLst/>
          </a:prstGeom>
          <a:noFill/>
        </p:spPr>
        <p:txBody>
          <a:bodyPr wrap="square" rtlCol="0">
            <a:spAutoFit/>
          </a:bodyPr>
          <a:lstStyle/>
          <a:p>
            <a:r>
              <a:rPr lang="en-US" sz="2400" b="1" i="1" dirty="0" smtClean="0"/>
              <a:t>Russia</a:t>
            </a:r>
            <a:endParaRPr lang="en-US" sz="2400" b="1" i="1" dirty="0"/>
          </a:p>
        </p:txBody>
      </p:sp>
    </p:spTree>
    <p:extLst>
      <p:ext uri="{BB962C8B-B14F-4D97-AF65-F5344CB8AC3E}">
        <p14:creationId xmlns:p14="http://schemas.microsoft.com/office/powerpoint/2010/main" val="302546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7922</TotalTime>
  <Words>7837</Words>
  <Application>Microsoft Office PowerPoint</Application>
  <PresentationFormat>On-screen Show (4:3)</PresentationFormat>
  <Paragraphs>648</Paragraphs>
  <Slides>59</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Algerian</vt:lpstr>
      <vt:lpstr>Arial</vt:lpstr>
      <vt:lpstr>Calibri</vt:lpstr>
      <vt:lpstr>Georgia</vt:lpstr>
      <vt:lpstr>Symbol</vt:lpstr>
      <vt:lpstr>Times New Roman</vt:lpstr>
      <vt:lpstr>Trebuchet MS</vt:lpstr>
      <vt:lpstr>Wingdings</vt: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NMC</dc:creator>
  <cp:lastModifiedBy>huynhchigioi@gmail.com</cp:lastModifiedBy>
  <cp:revision>494</cp:revision>
  <dcterms:created xsi:type="dcterms:W3CDTF">2015-09-03T01:50:49Z</dcterms:created>
  <dcterms:modified xsi:type="dcterms:W3CDTF">2021-01-19T09:20:04Z</dcterms:modified>
</cp:coreProperties>
</file>