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98" r:id="rId3"/>
    <p:sldId id="290" r:id="rId4"/>
    <p:sldId id="299" r:id="rId5"/>
    <p:sldId id="300" r:id="rId6"/>
    <p:sldId id="301" r:id="rId7"/>
    <p:sldId id="302" r:id="rId8"/>
    <p:sldId id="303" r:id="rId9"/>
    <p:sldId id="305" r:id="rId10"/>
    <p:sldId id="304" r:id="rId11"/>
    <p:sldId id="306" r:id="rId12"/>
    <p:sldId id="311" r:id="rId13"/>
    <p:sldId id="307" r:id="rId14"/>
    <p:sldId id="308" r:id="rId15"/>
    <p:sldId id="309" r:id="rId16"/>
    <p:sldId id="310" r:id="rId17"/>
    <p:sldId id="312" r:id="rId18"/>
    <p:sldId id="296" r:id="rId19"/>
    <p:sldId id="29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8ACDA-A801-4998-AE89-F86EF36BD1CA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C6E07-3B5E-426A-A251-707F153DCD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31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47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CÁC</a:t>
            </a:r>
            <a:r>
              <a:rPr lang="en-US" baseline="0" smtClean="0"/>
              <a:t> BẠN ĐÃ XEM TRUÓC NỘI DUNG BÀI GIẢNG TRÊN GROUP CHƯA?</a:t>
            </a:r>
            <a:endParaRPr lang="en-US" smtClean="0"/>
          </a:p>
          <a:p>
            <a:r>
              <a:rPr lang="en-US" smtClean="0"/>
              <a:t>BÀI</a:t>
            </a:r>
            <a:r>
              <a:rPr lang="en-US" baseline="0" smtClean="0"/>
              <a:t> KIỂM TRA TRÊN QUIZZI ĐỂ HỆ THỐNG LẠI KIẾN THỨC CHUẨN BỊ CHO KẾT THÚC MÔN HỌC</a:t>
            </a:r>
          </a:p>
          <a:p>
            <a:r>
              <a:rPr lang="en-US" baseline="0" smtClean="0"/>
              <a:t>CLICH AN TOÀN ĐIỆN ĐỂ ÔN BÀI CŨ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213A0-F400-4D85-8A36-991C21461E8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316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3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3822580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4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1838077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5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163098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6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780835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7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577508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8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2709301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9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1063222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10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2134980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11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1542091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12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656313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13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2526564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14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3914187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15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704710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16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784754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686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17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334472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TRONG QUY TRÌNH</a:t>
            </a:r>
            <a:r>
              <a:rPr lang="en-US" baseline="0" smtClean="0"/>
              <a:t> HÀM CHỨA NỘI DUNG CỦA TOÀN CHƯƠNG</a:t>
            </a:r>
          </a:p>
          <a:p>
            <a:r>
              <a:rPr lang="en-US" baseline="0" smtClean="0"/>
              <a:t>VÌ ẢNH HƯỞNG COVID NÊN KHÔNG SỬ DỤNG PP HÀ HƠI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DE81A3-0BFA-4197-8A3A-51BB5BDB9ED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957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47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64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9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537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48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29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987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831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88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67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09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00013-8D22-4AF8-ADC8-9CF578A7799D}" type="datetimeFigureOut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8625E-2C44-4910-BA7C-43CA7FAA1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556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izz.com/admin/reports/5fe40c743658bc001b7ae868/player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1908820"/>
            <a:ext cx="11263357" cy="2131491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MÔN HỌC</a:t>
            </a:r>
          </a:p>
          <a:p>
            <a:pPr algn="ctr"/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TOÀN ĐIỆN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25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MÔN HỌC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hlinkClick r:id="rId3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327803" y="29331"/>
            <a:ext cx="2648174" cy="8206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811" y="3699996"/>
            <a:ext cx="1689831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</a:t>
            </a:r>
            <a:r>
              <a:rPr lang="de-DE" sz="2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de-DE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de-DE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Ảnh hưởng của dòng điện lên cơ thể con người</a:t>
            </a:r>
            <a:r>
              <a:rPr lang="fr-FR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en-US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 flipV="1">
            <a:off x="976544" y="3345347"/>
            <a:ext cx="10149991" cy="975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endCxn id="4" idx="0"/>
          </p:cNvCxnSpPr>
          <p:nvPr/>
        </p:nvCxnSpPr>
        <p:spPr>
          <a:xfrm flipH="1">
            <a:off x="958727" y="3345347"/>
            <a:ext cx="17817" cy="35464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811698" y="1033355"/>
            <a:ext cx="6243984" cy="20925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Chương</a:t>
            </a:r>
            <a:r>
              <a:rPr lang="en-US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2: </a:t>
            </a:r>
          </a:p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lang="en-US" sz="280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Toàn</a:t>
            </a:r>
            <a:r>
              <a:rPr lang="en-US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(20 </a:t>
            </a:r>
            <a:r>
              <a:rPr lang="en-US" sz="28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giờ</a:t>
            </a:r>
            <a:r>
              <a:rPr 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0" name="Straight Connector 29"/>
          <p:cNvCxnSpPr>
            <a:stCxn id="22" idx="2"/>
          </p:cNvCxnSpPr>
          <p:nvPr/>
        </p:nvCxnSpPr>
        <p:spPr>
          <a:xfrm>
            <a:off x="5933690" y="3125918"/>
            <a:ext cx="5471" cy="2194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095607" y="3691449"/>
            <a:ext cx="1689831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2.3. </a:t>
            </a:r>
          </a:p>
          <a:p>
            <a:pPr algn="ctr">
              <a:lnSpc>
                <a:spcPct val="150000"/>
              </a:lnSpc>
            </a:pP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Nguyên nhân gây ra tai nạn điện. </a:t>
            </a:r>
            <a:endParaRPr lang="de-DE" sz="22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052681" y="3699996"/>
            <a:ext cx="1775384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2.2.</a:t>
            </a:r>
          </a:p>
          <a:p>
            <a:pPr algn="ctr">
              <a:lnSpc>
                <a:spcPct val="150000"/>
              </a:lnSpc>
            </a:pPr>
            <a:r>
              <a:rPr lang="de-DE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Tiêu </a:t>
            </a: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chuẩn Việt Nam về an toàn </a:t>
            </a:r>
            <a:r>
              <a:rPr lang="de-DE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</a:p>
          <a:p>
            <a:pPr algn="ctr">
              <a:lnSpc>
                <a:spcPct val="150000"/>
              </a:lnSpc>
            </a:pPr>
            <a:endParaRPr lang="de-DE" sz="20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42" name="Straight Arrow Connector 41"/>
          <p:cNvCxnSpPr>
            <a:endCxn id="39" idx="0"/>
          </p:cNvCxnSpPr>
          <p:nvPr/>
        </p:nvCxnSpPr>
        <p:spPr>
          <a:xfrm>
            <a:off x="2940373" y="3336800"/>
            <a:ext cx="0" cy="363196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859430" y="3353894"/>
            <a:ext cx="0" cy="363196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6077999" y="3682571"/>
            <a:ext cx="1876393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2.4. </a:t>
            </a:r>
          </a:p>
          <a:p>
            <a:pPr algn="ctr">
              <a:lnSpc>
                <a:spcPct val="150000"/>
              </a:lnSpc>
            </a:pP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biện pháp sơ cấp cứu cho nạn nhân bị điện giật</a:t>
            </a:r>
            <a:endParaRPr lang="en-US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6973795" y="3353894"/>
            <a:ext cx="0" cy="363196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8234763" y="3691449"/>
            <a:ext cx="1876393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2.5. </a:t>
            </a:r>
          </a:p>
          <a:p>
            <a:pPr algn="ctr">
              <a:lnSpc>
                <a:spcPct val="150000"/>
              </a:lnSpc>
            </a:pP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biện pháp bảo vệ an toàn cho người và thiết </a:t>
            </a:r>
            <a:r>
              <a:rPr lang="de-DE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bị</a:t>
            </a:r>
            <a:endParaRPr lang="en-US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9130559" y="3362772"/>
            <a:ext cx="0" cy="363196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10362712" y="3708212"/>
            <a:ext cx="1689831" cy="3050848"/>
          </a:xfrm>
          <a:prstGeom prst="rect">
            <a:avLst/>
          </a:prstGeom>
          <a:solidFill>
            <a:srgbClr val="92D05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de-DE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2.6. </a:t>
            </a:r>
          </a:p>
          <a:p>
            <a:pPr algn="ctr">
              <a:lnSpc>
                <a:spcPct val="150000"/>
              </a:lnSpc>
            </a:pPr>
            <a:r>
              <a:rPr lang="de-DE" sz="2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Lắp đặt hệ thống bảo vệ an </a:t>
            </a:r>
            <a:r>
              <a:rPr lang="de-DE" sz="2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toàn</a:t>
            </a:r>
          </a:p>
          <a:p>
            <a:pPr algn="ctr">
              <a:lnSpc>
                <a:spcPct val="150000"/>
              </a:lnSpc>
            </a:pPr>
            <a:endParaRPr lang="de-DE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2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11126535" y="3336138"/>
            <a:ext cx="0" cy="397715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40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3" grpId="0" animBg="1"/>
      <p:bldP spid="39" grpId="0" animBg="1"/>
      <p:bldP spid="46" grpId="0" animBg="1"/>
      <p:bldP spid="49" grpId="0" animBg="1"/>
      <p:bldP spid="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66694" y="4588713"/>
            <a:ext cx="74069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https://www.youtube.com/watch?v=WN8O-F45FAM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66694" y="5851255"/>
            <a:ext cx="7015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https://www.youtube.com/watch?v=IgV1fUR5QNI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66694" y="1680203"/>
            <a:ext cx="7359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https://en.wikipedia.org/wiki/Electrical_injury</a:t>
            </a: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66694" y="3142240"/>
            <a:ext cx="69748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https://www.youtube.com/watch?v=4bENe1g07l8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Kiểm định an toàn điện – Khái Niệm Cơ Bản Về An Toàn Điện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5" r="14775"/>
          <a:stretch/>
        </p:blipFill>
        <p:spPr bwMode="auto">
          <a:xfrm>
            <a:off x="177554" y="1186760"/>
            <a:ext cx="4594330" cy="530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55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1332" y="1295950"/>
            <a:ext cx="47110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giật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ở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mức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độ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nhẹ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hoảng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sợ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, ở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mức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độ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nặng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chết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chết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biết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ít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biết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về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mà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cả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đã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được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đào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nhưng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làm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sai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quy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tắc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.</a:t>
            </a:r>
            <a:endParaRPr lang="en-US" sz="2800" dirty="0"/>
          </a:p>
        </p:txBody>
      </p:sp>
      <p:pic>
        <p:nvPicPr>
          <p:cNvPr id="3074" name="Picture 2" descr="III. ĐIỆN ÁP AN TOÀN CHO PHÉ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241017"/>
            <a:ext cx="6329424" cy="537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26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584053" y="1184652"/>
            <a:ext cx="5797119" cy="5673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endParaRPr lang="en-US" sz="2800" b="1" dirty="0" smtClean="0">
              <a:solidFill>
                <a:srgbClr val="FF0000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hiểm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bởi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2222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hồ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;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2222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truyền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chạm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mạch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2222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Phóng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từ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bộ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phận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mang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không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khí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8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Tình trạng bị điện giật là rất nguy hiểm đối với con ngườ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6421" r="14414" b="7484"/>
          <a:stretch/>
        </p:blipFill>
        <p:spPr bwMode="auto">
          <a:xfrm>
            <a:off x="381739" y="1740023"/>
            <a:ext cx="5001934" cy="457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95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354" y="998005"/>
            <a:ext cx="7125809" cy="5932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hại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chạy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những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về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nhiệt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phân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sinh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lý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Trong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sinh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lý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sự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tổ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chức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tế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bào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kèm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sự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bắp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b="1" dirty="0" smtClean="0">
              <a:solidFill>
                <a:srgbClr val="0070C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Trong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đặc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biệt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trọng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phổi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tổn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thương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hoặc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trệ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hô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hấp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tuần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hoàn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Tuỳ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nhau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ta chia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3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mức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rung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tim.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An toàn điện: Tác hại của dòng điện đến cơ thể con người | Công ty Cổ phần  LD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0" y="1070637"/>
            <a:ext cx="4261281" cy="554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25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515992" y="968215"/>
            <a:ext cx="6096000" cy="56857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cảm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giác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 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chạy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kích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thích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nhận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được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nhưng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chưa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hiểm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cho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Theo qui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định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quốc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tế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ngưỡng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cảm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giác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800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0,5mA.</a:t>
            </a:r>
            <a:endParaRPr lang="en-US" sz="2800" b="1" dirty="0" smtClean="0">
              <a:solidFill>
                <a:srgbClr val="0070C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(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tự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buông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):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chạy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vẫn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còn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tự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buông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tay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khỏi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vật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mang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Theo qui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định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quốc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tế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ngưỡng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tự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buông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10mA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8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9 biện pháp phòng tránh tai nạn điện giúp bạn an tâm • Hello Bacs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03" y="3781886"/>
            <a:ext cx="4465468" cy="297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Bạn có cảm giác bị điện giật khi chạm vào đồ vật còn những người khác thì  không, tại sao vậy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88" y="1185811"/>
            <a:ext cx="4589498" cy="2265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40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48431" y="1145000"/>
            <a:ext cx="102951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rung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chạy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rung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tim.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Theo qui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định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quốc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tế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ngưỡng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rung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như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sau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endParaRPr lang="en-US" sz="28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346797"/>
              </p:ext>
            </p:extLst>
          </p:nvPr>
        </p:nvGraphicFramePr>
        <p:xfrm>
          <a:off x="1563765" y="2966536"/>
          <a:ext cx="9302505" cy="32568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0501"/>
                <a:gridCol w="1860501"/>
                <a:gridCol w="1860501"/>
                <a:gridCol w="1860501"/>
                <a:gridCol w="1860501"/>
              </a:tblGrid>
              <a:tr h="10511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gian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10ms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100ms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3s</a:t>
                      </a:r>
                    </a:p>
                  </a:txBody>
                  <a:tcPr marL="0" marR="0" marT="0" marB="0" anchor="ctr"/>
                </a:tc>
              </a:tr>
              <a:tr h="22057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Dòng điện ngưỡng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500mA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400mA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50mA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40mA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406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5106" y="968215"/>
            <a:ext cx="11363417" cy="5683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hại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lên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Tia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hồ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quang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thương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ngoài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cháy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hoại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mềm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xương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truyền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b="1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1963" indent="-23177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Nhiệt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đốt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cháy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mạch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máu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kinh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não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… —-&gt;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huỷ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1963" indent="-23177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phân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phân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huỷ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chất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trong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máu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 —-&gt;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thành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máu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mô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1963" indent="-23177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Sinh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học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bắp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đặc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biệt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phổi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—-&gt;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ngừng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hoạt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hô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hấp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tuần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hoàn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huỷ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trực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tiếp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hệ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kinh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TW.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62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94554" y="1163524"/>
            <a:ext cx="678845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Mức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tai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nạn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phụ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thuộc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yếu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tố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sau</a:t>
            </a:r>
            <a:r>
              <a:rPr lang="en-US" sz="28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:</a:t>
            </a:r>
            <a:endParaRPr lang="en-US" sz="2800" b="1" dirty="0" smtClean="0">
              <a:solidFill>
                <a:srgbClr val="0070C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Loại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4213" indent="-454025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hưởng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8" name="Picture 4" descr="Tác Dụng Của Dòng Điện Lên Cơ Thể Người Và Yếu Tố Ảnh Hưở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2" r="7725" b="12174"/>
          <a:stretch/>
        </p:blipFill>
        <p:spPr bwMode="auto">
          <a:xfrm>
            <a:off x="139970" y="1729725"/>
            <a:ext cx="4843360" cy="419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95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4496" y="879326"/>
            <a:ext cx="8259190" cy="6042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 :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thay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đổi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từ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1.000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100.000 Ω.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ẩm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hoặc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dày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da.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chia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thành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4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tính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từ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ngoài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sừng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da,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non,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tích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tiếp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xúc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vật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dẫn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nhỏ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dụng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lâu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giảm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do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đốt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nóng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cháy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Tác dụng của dòng điện đối với cơ thể người - Real Grou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6" t="-1311" r="57504" b="1311"/>
          <a:stretch/>
        </p:blipFill>
        <p:spPr bwMode="auto">
          <a:xfrm>
            <a:off x="9041137" y="1098051"/>
            <a:ext cx="3032494" cy="558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58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78277" y="1128013"/>
            <a:ext cx="10848511" cy="5310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 :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hưởng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đốt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nóng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mồ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hôi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thoát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giảm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xuống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rất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hưởng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Bởi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ngoài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tượng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phân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còn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tượng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chọc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thủng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tượng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chọc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thủng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đã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xuất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ở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10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30V.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250V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tượng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chọc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thủng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xuất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rõ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tương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đương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tróc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ngoài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yếu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sinh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lý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môi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xung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quanh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nam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nữ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trẻ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mập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ốm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đều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nhau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khả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năng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chịu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đựng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mỗi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nhau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83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542" y="928209"/>
            <a:ext cx="388102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Loại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trị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909459"/>
              </p:ext>
            </p:extLst>
          </p:nvPr>
        </p:nvGraphicFramePr>
        <p:xfrm>
          <a:off x="69542" y="1440156"/>
          <a:ext cx="10459374" cy="53324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0070"/>
                <a:gridCol w="4347706"/>
                <a:gridCol w="3721598"/>
              </a:tblGrid>
              <a:tr h="6307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Dòng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điện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 (mA)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 (50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60Hz)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DC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347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0,6 đến 1,5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Bắt đầu tê ngón tay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Không có cảm giác</a:t>
                      </a:r>
                    </a:p>
                  </a:txBody>
                  <a:tcPr marL="0" marR="0" marT="0" marB="0" anchor="ctr"/>
                </a:tc>
              </a:tr>
              <a:tr h="347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Ngón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tê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mạnh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Không có cảm giác</a:t>
                      </a:r>
                    </a:p>
                  </a:txBody>
                  <a:tcPr marL="0" marR="0" marT="0" marB="0" anchor="ctr"/>
                </a:tc>
              </a:tr>
              <a:tr h="6307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Bắp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thịt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co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lại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và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rung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Đau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như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kim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châm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thấy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nóng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9609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đã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khó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rời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vật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điện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ngón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khớp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lòng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bàn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thấy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đau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Nóng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tăng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lên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730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đến 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không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rời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được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vật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điện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đau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khó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thở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Nóng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tăng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lên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thịt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co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quắp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lại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nhưng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chưa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mạnh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730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đến 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Thở bị tê liệt, tim bắt đầu đập mạnh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Nóng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mạnh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bắp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thịt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co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rút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khó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thở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730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đến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Thở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bị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tê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liệt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nếu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kéo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dài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giây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có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thể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ngừng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đập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Thở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bị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tê</a:t>
                      </a:r>
                      <a:r>
                        <a:rPr lang="en-US" sz="2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liệt</a:t>
                      </a:r>
                      <a:endParaRPr lang="en-US" sz="2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558508" y="2210650"/>
            <a:ext cx="1515123" cy="3899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trị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số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dòng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điện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an </a:t>
            </a: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toàn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 </a:t>
            </a:r>
            <a:r>
              <a:rPr lang="en-US" sz="28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là</a:t>
            </a:r>
            <a:r>
              <a:rPr lang="en-US" sz="28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10mA.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94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1434" y="928209"/>
            <a:ext cx="6371207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gian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r>
              <a:rPr lang="en-US" sz="2400" dirty="0" smtClean="0"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dụng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lâu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giảm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bởi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nóng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sừng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chọc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thủng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nhiều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càng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tăng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Ngoài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ra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lưu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ý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rằng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trong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một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chu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kỳ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dãn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kéo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dài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khoảng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1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giây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trong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một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chu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kỳ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0,1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giây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nghỉ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việc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giữa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trạng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thấy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dãn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điểm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này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rất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nhạy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cảm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i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i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>
              <a:solidFill>
                <a:srgbClr val="0070C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Tim đập nhanh: Triệu chứng, nguyên nhân và cách điều tr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014" y="4318788"/>
            <a:ext cx="4749769" cy="243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trái tim tôi đập GIF - Tải xuống và Chia sẻ trên PHONE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835" y="968215"/>
            <a:ext cx="3286125" cy="328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33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88885" y="1466565"/>
            <a:ext cx="3707908" cy="351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Đường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cơ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quyết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định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nhiều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tính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mạng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863953"/>
              </p:ext>
            </p:extLst>
          </p:nvPr>
        </p:nvGraphicFramePr>
        <p:xfrm>
          <a:off x="5255580" y="1047190"/>
          <a:ext cx="5985214" cy="4109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9176"/>
                <a:gridCol w="3560967"/>
                <a:gridCol w="199507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TT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 err="1">
                          <a:effectLst/>
                        </a:rPr>
                        <a:t>Đường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đi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của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dòng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điện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Phân lượng dòng điện tổng qua tim (%)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1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Từ chân qua chân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0,4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2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Tay trái qua chân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3,7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3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Tay qua tay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3,3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4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Tay phải qua chân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>
                          <a:effectLst/>
                        </a:rPr>
                        <a:t>6,7</a:t>
                      </a:r>
                      <a:endParaRPr lang="en-US" sz="280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5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 err="1">
                          <a:effectLst/>
                        </a:rPr>
                        <a:t>Đầu</a:t>
                      </a:r>
                      <a:r>
                        <a:rPr lang="en-US" sz="2800" dirty="0">
                          <a:effectLst/>
                        </a:rPr>
                        <a:t> qua </a:t>
                      </a:r>
                      <a:r>
                        <a:rPr lang="en-US" sz="2800" dirty="0" err="1">
                          <a:effectLst/>
                        </a:rPr>
                        <a:t>chân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1800"/>
                        </a:spcAft>
                      </a:pPr>
                      <a:r>
                        <a:rPr lang="en-US" sz="2800" dirty="0">
                          <a:effectLst/>
                        </a:rPr>
                        <a:t>6,8</a:t>
                      </a:r>
                      <a:endParaRPr lang="en-US" sz="2800" dirty="0">
                        <a:effectLst/>
                        <a:latin typeface="Tahom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17250" y="5548274"/>
            <a:ext cx="109047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Như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vậy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4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5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phân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lượng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lớn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nhất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bởi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vì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qua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tim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theo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trục</a:t>
            </a:r>
            <a:r>
              <a:rPr lang="en-US" sz="2400" b="1" i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dọc</a:t>
            </a:r>
            <a:r>
              <a:rPr lang="en-US" sz="2400" b="1" i="1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và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trường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hợp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hiểm</a:t>
            </a:r>
            <a:r>
              <a:rPr lang="en-US" sz="2400" b="1" i="1" dirty="0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nhất</a:t>
            </a:r>
            <a:endParaRPr lang="en-US" sz="2400" b="1" dirty="0">
              <a:solidFill>
                <a:srgbClr val="FF0000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013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44245" y="968215"/>
            <a:ext cx="10703510" cy="1949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Tần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giật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: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Tần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con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50 </a:t>
            </a:r>
            <a:r>
              <a:rPr lang="en-US" sz="2400" b="1" dirty="0" err="1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60Hz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tần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cao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hoặc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thấp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trên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thì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mức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nguy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hiểm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giảm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xuống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Tần Số Là Gì ? Tần Số Dòng Điện 50Hz # 60Hz Như Thế Nào 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91" y="3095663"/>
            <a:ext cx="10839635" cy="3620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36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2.1. ẢNH HƯỞNG CỦA DÒNG ĐIỆN LÊN CƠ THỂ CON NGƯỜI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983" y="928209"/>
            <a:ext cx="7451323" cy="6483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hưởng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:</a:t>
            </a:r>
            <a:endParaRPr lang="en-US" sz="28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không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chỉ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ảnh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hưởng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còn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làm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thay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đổi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hạ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tạo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thành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trên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nơi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tiếp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xúc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do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hình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thành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bởi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tác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động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nhiệt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Tại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trở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của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tiến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0,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nên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dẫn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tốt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 smtClean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Ở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bé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50V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ít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bỏng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; ở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220V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tạo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thành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vết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cả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khi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thời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tiếp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xúc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ngắn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1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giây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Với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lớn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hơn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700V, da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thường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bị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đánh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thủng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rất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nhanh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</a:t>
            </a:r>
            <a:endParaRPr lang="en-US" sz="2400" dirty="0"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Kỹ năng xử lý khi gặp người bị bỏng điện – Làm Thế Nà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" r="9923"/>
          <a:stretch/>
        </p:blipFill>
        <p:spPr bwMode="auto">
          <a:xfrm>
            <a:off x="8034291" y="2374775"/>
            <a:ext cx="4129720" cy="35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05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LAO ĐỘNG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ÔN TẬP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327803" y="38296"/>
            <a:ext cx="2648174" cy="8206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772948" y="2179647"/>
            <a:ext cx="2936699" cy="255454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da-DK" sz="32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CHUẨN BỊ BÀI MỚI</a:t>
            </a:r>
          </a:p>
          <a:p>
            <a:pPr algn="ctr"/>
            <a:endParaRPr lang="da-DK" sz="3200" i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fr-FR" sz="3200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TIÊU CHUẨN NGÀNH ĐIỆN</a:t>
            </a:r>
            <a:endParaRPr lang="da-DK" sz="2000" i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7943" y="1568801"/>
            <a:ext cx="7165428" cy="44012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a-DK" sz="28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ÔN TẬP</a:t>
            </a:r>
          </a:p>
          <a:p>
            <a:pPr algn="just"/>
            <a:endParaRPr lang="da-DK" sz="2800" b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tác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hại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2800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en-US" sz="2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2.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yếu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ảnh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hưởng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tác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động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8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?</a:t>
            </a:r>
            <a:endParaRPr lang="en-US" sz="2800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en-US" sz="2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3. 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biết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ngưỡng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tác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động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cơ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2800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en-US" sz="2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10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2495600" y="1844824"/>
            <a:ext cx="7344816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Left"/>
              <a:lightRig rig="threePt" dir="t"/>
            </a:scene3d>
          </a:bodyPr>
          <a:lstStyle/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</a:rPr>
              <a:t>THANK</a:t>
            </a:r>
          </a:p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</a:rPr>
              <a:t>      YOU</a:t>
            </a:r>
          </a:p>
        </p:txBody>
      </p:sp>
    </p:spTree>
    <p:extLst>
      <p:ext uri="{BB962C8B-B14F-4D97-AF65-F5344CB8AC3E}">
        <p14:creationId xmlns:p14="http://schemas.microsoft.com/office/powerpoint/2010/main" val="197619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1250</Words>
  <Application>Microsoft Office PowerPoint</Application>
  <PresentationFormat>Widescreen</PresentationFormat>
  <Paragraphs>181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SimSun</vt:lpstr>
      <vt:lpstr>Arial</vt:lpstr>
      <vt:lpstr>Calibri</vt:lpstr>
      <vt:lpstr>Calibri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ĐIỆN  2.1. ẢNH HƯỞNG CỦA DÒNG ĐIỆN LÊN CƠ THỂ CON NGƯỜI</vt:lpstr>
      <vt:lpstr>BÀI GIẢNG AN TOÀN LAO ĐỘNG  ÔN TẬP</vt:lpstr>
      <vt:lpstr>PowerPoint Presentation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15</cp:revision>
  <dcterms:created xsi:type="dcterms:W3CDTF">2021-03-12T17:03:06Z</dcterms:created>
  <dcterms:modified xsi:type="dcterms:W3CDTF">2021-03-12T19:24:11Z</dcterms:modified>
</cp:coreProperties>
</file>