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294" r:id="rId2"/>
    <p:sldId id="295" r:id="rId3"/>
    <p:sldId id="304" r:id="rId4"/>
    <p:sldId id="303" r:id="rId5"/>
    <p:sldId id="281" r:id="rId6"/>
    <p:sldId id="306" r:id="rId7"/>
    <p:sldId id="256" r:id="rId8"/>
    <p:sldId id="257" r:id="rId9"/>
    <p:sldId id="258" r:id="rId10"/>
    <p:sldId id="259" r:id="rId11"/>
    <p:sldId id="262" r:id="rId12"/>
    <p:sldId id="263" r:id="rId13"/>
    <p:sldId id="324" r:id="rId14"/>
    <p:sldId id="325" r:id="rId15"/>
    <p:sldId id="326" r:id="rId16"/>
    <p:sldId id="315" r:id="rId17"/>
    <p:sldId id="322" r:id="rId18"/>
    <p:sldId id="323" r:id="rId19"/>
    <p:sldId id="327" r:id="rId20"/>
    <p:sldId id="328" r:id="rId21"/>
    <p:sldId id="329" r:id="rId22"/>
    <p:sldId id="330" r:id="rId23"/>
    <p:sldId id="331" r:id="rId24"/>
    <p:sldId id="332" r:id="rId25"/>
    <p:sldId id="333" r:id="rId26"/>
    <p:sldId id="334" r:id="rId27"/>
    <p:sldId id="335" r:id="rId28"/>
    <p:sldId id="336" r:id="rId29"/>
    <p:sldId id="337" r:id="rId30"/>
    <p:sldId id="338" r:id="rId31"/>
    <p:sldId id="339" r:id="rId32"/>
    <p:sldId id="34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93" d="100"/>
          <a:sy n="93" d="100"/>
        </p:scale>
        <p:origin x="312"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t>2/28/2021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t>‹#›</a:t>
            </a:fld>
            <a:endParaRPr lang="en-US"/>
          </a:p>
        </p:txBody>
      </p:sp>
    </p:spTree>
    <p:extLst>
      <p:ext uri="{BB962C8B-B14F-4D97-AF65-F5344CB8AC3E}">
        <p14:creationId xmlns:p14="http://schemas.microsoft.com/office/powerpoint/2010/main"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t>2/28/2021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t>‹#›</a:t>
            </a:fld>
            <a:endParaRPr lang="en-US"/>
          </a:p>
        </p:txBody>
      </p:sp>
    </p:spTree>
    <p:extLst>
      <p:ext uri="{BB962C8B-B14F-4D97-AF65-F5344CB8AC3E}">
        <p14:creationId xmlns:p14="http://schemas.microsoft.com/office/powerpoint/2010/main"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t>2/28/2021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t>2/28/2021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t>2/28/2021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t>2/28/2021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t>‹#›</a:t>
            </a:fld>
            <a:endParaRPr lang="en-US"/>
          </a:p>
        </p:txBody>
      </p:sp>
    </p:spTree>
    <p:extLst>
      <p:ext uri="{BB962C8B-B14F-4D97-AF65-F5344CB8AC3E}">
        <p14:creationId xmlns:p14="http://schemas.microsoft.com/office/powerpoint/2010/main"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686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12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05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8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65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a:t>
            </a:fld>
            <a:endParaRPr lang="en-US"/>
          </a:p>
        </p:txBody>
      </p:sp>
      <p:sp>
        <p:nvSpPr>
          <p:cNvPr id="6" name="Rectangle 5"/>
          <p:cNvSpPr/>
          <p:nvPr/>
        </p:nvSpPr>
        <p:spPr>
          <a:xfrm>
            <a:off x="115330" y="2778256"/>
            <a:ext cx="760124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2</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124229" y="4696512"/>
            <a:ext cx="917789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4</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a:t>
            </a:r>
            <a:r>
              <a:rPr lang="vi-VN" sz="3200" b="1" smtClean="0">
                <a:solidFill>
                  <a:srgbClr val="0000FF"/>
                </a:solidFill>
                <a:latin typeface="Times New Roman" panose="02020603050405020304" pitchFamily="18" charset="0"/>
                <a:ea typeface="Times New Roman" panose="02020603050405020304" pitchFamily="18" charset="0"/>
              </a:rPr>
              <a:t>  PHÁP  HÀ HƠI THỔI NGẠT.</a:t>
            </a:r>
            <a:endParaRPr lang="en-US" sz="3200" dirty="0">
              <a:solidFill>
                <a:srgbClr val="0000FF"/>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3742" y="3779711"/>
            <a:ext cx="8164607"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3</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a:t>
            </a:r>
            <a:r>
              <a:rPr lang="en-US" sz="3600" b="1" smtClean="0">
                <a:solidFill>
                  <a:srgbClr val="0000FF"/>
                </a:solidFill>
                <a:latin typeface="Times New Roman" panose="02020603050405020304" pitchFamily="18" charset="0"/>
                <a:ea typeface="Times New Roman" panose="02020603050405020304" pitchFamily="18" charset="0"/>
              </a:rPr>
              <a:t>NGỬA</a:t>
            </a:r>
            <a:r>
              <a:rPr lang="vi-VN" sz="3600" b="1" smtClean="0">
                <a:solidFill>
                  <a:srgbClr val="0000FF"/>
                </a:solidFill>
                <a:latin typeface="Times New Roman" panose="02020603050405020304" pitchFamily="18" charset="0"/>
                <a:ea typeface="Times New Roman" panose="02020603050405020304" pitchFamily="18" charset="0"/>
              </a:rPr>
              <a:t>.</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4560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par>
                          <p:cTn id="15" fill="hold">
                            <p:stCondLst>
                              <p:cond delay="1500"/>
                            </p:stCondLst>
                            <p:childTnLst>
                              <p:par>
                                <p:cTn id="16" presetID="55"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000" fill="hold"/>
                                        <p:tgtEl>
                                          <p:spTgt spid="10"/>
                                        </p:tgtEl>
                                        <p:attrNameLst>
                                          <p:attrName>ppt_w</p:attrName>
                                        </p:attrNameLst>
                                      </p:cBhvr>
                                      <p:tavLst>
                                        <p:tav tm="0">
                                          <p:val>
                                            <p:strVal val="#ppt_w*0.70"/>
                                          </p:val>
                                        </p:tav>
                                        <p:tav tm="100000">
                                          <p:val>
                                            <p:strVal val="#ppt_w"/>
                                          </p:val>
                                        </p:tav>
                                      </p:tavLst>
                                    </p:anim>
                                    <p:anim calcmode="lin" valueType="num">
                                      <p:cBhvr>
                                        <p:cTn id="19" dur="1000" fill="hold"/>
                                        <p:tgtEl>
                                          <p:spTgt spid="10"/>
                                        </p:tgtEl>
                                        <p:attrNameLst>
                                          <p:attrName>ppt_h</p:attrName>
                                        </p:attrNameLst>
                                      </p:cBhvr>
                                      <p:tavLst>
                                        <p:tav tm="0">
                                          <p:val>
                                            <p:strVal val="#ppt_h"/>
                                          </p:val>
                                        </p:tav>
                                        <p:tav tm="100000">
                                          <p:val>
                                            <p:strVal val="#ppt_h"/>
                                          </p:val>
                                        </p:tav>
                                      </p:tavLst>
                                    </p:anim>
                                    <p:animEffect transition="in" filter="fade">
                                      <p:cBhvr>
                                        <p:cTn id="20" dur="1000"/>
                                        <p:tgtEl>
                                          <p:spTgt spid="10"/>
                                        </p:tgtEl>
                                      </p:cBhvr>
                                    </p:animEffect>
                                  </p:childTnLst>
                                </p:cTn>
                              </p:par>
                            </p:childTnLst>
                          </p:cTn>
                        </p:par>
                        <p:par>
                          <p:cTn id="21" fill="hold">
                            <p:stCondLst>
                              <p:cond delay="2500"/>
                            </p:stCondLst>
                            <p:childTnLst>
                              <p:par>
                                <p:cTn id="22" presetID="55"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strVal val="#ppt_w*0.70"/>
                                          </p:val>
                                        </p:tav>
                                        <p:tav tm="100000">
                                          <p:val>
                                            <p:strVal val="#ppt_w"/>
                                          </p:val>
                                        </p:tav>
                                      </p:tavLst>
                                    </p:anim>
                                    <p:anim calcmode="lin" valueType="num">
                                      <p:cBhvr>
                                        <p:cTn id="25" dur="1000" fill="hold"/>
                                        <p:tgtEl>
                                          <p:spTgt spid="9"/>
                                        </p:tgtEl>
                                        <p:attrNameLst>
                                          <p:attrName>ppt_h</p:attrName>
                                        </p:attrNameLst>
                                      </p:cBhvr>
                                      <p:tavLst>
                                        <p:tav tm="0">
                                          <p:val>
                                            <p:strVal val="#ppt_h"/>
                                          </p:val>
                                        </p:tav>
                                        <p:tav tm="100000">
                                          <p:val>
                                            <p:strVal val="#ppt_h"/>
                                          </p:val>
                                        </p:tav>
                                      </p:tavLst>
                                    </p:anim>
                                    <p:animEffect transition="in" filter="fade">
                                      <p:cBhvr>
                                        <p:cTn id="2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115287"/>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10927" y="1786853"/>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1</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a:t>
            </a:r>
            <a:r>
              <a:rPr lang="en-US" sz="3200" smtClean="0">
                <a:latin typeface="Times New Roman" panose="02020603050405020304" pitchFamily="18" charset="0"/>
                <a:cs typeface="Times New Roman" panose="02020603050405020304" pitchFamily="18" charset="0"/>
              </a:rPr>
              <a:t>ách </a:t>
            </a:r>
            <a:r>
              <a:rPr lang="en-US" sz="3200">
                <a:latin typeface="Times New Roman" panose="02020603050405020304" pitchFamily="18" charset="0"/>
                <a:cs typeface="Times New Roman" panose="02020603050405020304" pitchFamily="18" charset="0"/>
              </a:rPr>
              <a:t>ly người bị nạn </a:t>
            </a:r>
            <a:r>
              <a:rPr lang="vi-VN" sz="3200" smtClean="0">
                <a:latin typeface="Times New Roman" panose="02020603050405020304" pitchFamily="18" charset="0"/>
                <a:cs typeface="Times New Roman" panose="02020603050405020304" pitchFamily="18" charset="0"/>
              </a:rPr>
              <a:t>ra </a:t>
            </a:r>
            <a:r>
              <a:rPr lang="en-US" sz="3200" smtClean="0">
                <a:latin typeface="Times New Roman" panose="02020603050405020304" pitchFamily="18" charset="0"/>
                <a:cs typeface="Times New Roman" panose="02020603050405020304" pitchFamily="18" charset="0"/>
              </a:rPr>
              <a:t>khỏi </a:t>
            </a:r>
            <a:r>
              <a:rPr lang="en-US" sz="3200">
                <a:latin typeface="Times New Roman" panose="02020603050405020304" pitchFamily="18" charset="0"/>
                <a:cs typeface="Times New Roman" panose="02020603050405020304" pitchFamily="18" charset="0"/>
              </a:rPr>
              <a:t>nguồn điện: Cắt cầu dao, CB hoặc dùng vật cách điện lấy dây điện ra khỏi nạn nhân…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4</a:t>
            </a:fld>
            <a:endParaRPr lang="en-US"/>
          </a:p>
        </p:txBody>
      </p:sp>
      <p:sp>
        <p:nvSpPr>
          <p:cNvPr id="8" name="Rectangle 7"/>
          <p:cNvSpPr/>
          <p:nvPr/>
        </p:nvSpPr>
        <p:spPr>
          <a:xfrm>
            <a:off x="-74144" y="3349301"/>
            <a:ext cx="12192001" cy="830997"/>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Chuyển nạn nhân đến nơi khô ráo, khoáng khí, an toàn.</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38502" y="4241104"/>
            <a:ext cx="12153499" cy="2308324"/>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3 </a:t>
            </a:r>
            <a:r>
              <a:rPr lang="vi-VN" sz="3200" b="1" smtClean="0">
                <a:solidFill>
                  <a:srgbClr val="C00000"/>
                </a:solidFill>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Kiểm tra tình trạng nạn nhân, sơ </a:t>
            </a:r>
            <a:r>
              <a:rPr lang="en-US" sz="3200" smtClean="0">
                <a:latin typeface="Times New Roman" panose="02020603050405020304" pitchFamily="18" charset="0"/>
                <a:cs typeface="Times New Roman" panose="02020603050405020304" pitchFamily="18" charset="0"/>
              </a:rPr>
              <a:t>cứu </a:t>
            </a:r>
            <a:r>
              <a:rPr lang="vi-VN" sz="3200" smtClean="0">
                <a:latin typeface="Times New Roman" panose="02020603050405020304" pitchFamily="18" charset="0"/>
                <a:cs typeface="Times New Roman" panose="02020603050405020304" pitchFamily="18" charset="0"/>
              </a:rPr>
              <a:t>nạn nhân nếu cần thiết </a:t>
            </a:r>
            <a:r>
              <a:rPr lang="en-US" sz="3200" smtClean="0">
                <a:latin typeface="Times New Roman" panose="02020603050405020304" pitchFamily="18" charset="0"/>
                <a:cs typeface="Times New Roman" panose="02020603050405020304" pitchFamily="18" charset="0"/>
              </a:rPr>
              <a:t>bằng </a:t>
            </a:r>
            <a:r>
              <a:rPr lang="en-US" sz="3200">
                <a:latin typeface="Times New Roman" panose="02020603050405020304" pitchFamily="18" charset="0"/>
                <a:cs typeface="Times New Roman" panose="02020603050405020304" pitchFamily="18" charset="0"/>
              </a:rPr>
              <a:t>các </a:t>
            </a:r>
            <a:r>
              <a:rPr lang="vi-VN" sz="3200" smtClean="0">
                <a:latin typeface="Times New Roman" panose="02020603050405020304" pitchFamily="18" charset="0"/>
                <a:cs typeface="Times New Roman" panose="02020603050405020304" pitchFamily="18" charset="0"/>
              </a:rPr>
              <a:t>phương </a:t>
            </a:r>
            <a:r>
              <a:rPr lang="en-US" sz="3200" smtClean="0">
                <a:latin typeface="Times New Roman" panose="02020603050405020304" pitchFamily="18" charset="0"/>
                <a:cs typeface="Times New Roman" panose="02020603050405020304" pitchFamily="18" charset="0"/>
              </a:rPr>
              <a:t>pháp </a:t>
            </a:r>
            <a:r>
              <a:rPr lang="en-US" sz="3200">
                <a:latin typeface="Times New Roman" panose="02020603050405020304" pitchFamily="18" charset="0"/>
                <a:cs typeface="Times New Roman" panose="02020603050405020304" pitchFamily="18" charset="0"/>
              </a:rPr>
              <a:t>hô hấp nhân tạo. (cho tới khi biết nạn nhân không còn khả năng sống)…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59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82335"/>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38501" y="1490294"/>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4</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chuyển nạn nhân đến bệnh viện gần nhất để được theo dõi và xử trí kịp thời.</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5</a:t>
            </a:fld>
            <a:endParaRPr lang="en-US"/>
          </a:p>
        </p:txBody>
      </p:sp>
      <p:sp>
        <p:nvSpPr>
          <p:cNvPr id="2" name="Rectangle 1"/>
          <p:cNvSpPr/>
          <p:nvPr/>
        </p:nvSpPr>
        <p:spPr>
          <a:xfrm>
            <a:off x="43963" y="2960061"/>
            <a:ext cx="12153499"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5 </a:t>
            </a:r>
            <a:r>
              <a:rPr lang="en-US" sz="3200">
                <a:latin typeface="Times New Roman" panose="02020603050405020304" pitchFamily="18" charset="0"/>
                <a:cs typeface="Times New Roman" panose="02020603050405020304" pitchFamily="18" charset="0"/>
              </a:rPr>
              <a:t>Quan sát hiện trường để xác định nguyên </a:t>
            </a:r>
            <a:r>
              <a:rPr lang="en-US" sz="3200" smtClean="0">
                <a:latin typeface="Times New Roman" panose="02020603050405020304" pitchFamily="18" charset="0"/>
                <a:cs typeface="Times New Roman" panose="02020603050405020304" pitchFamily="18" charset="0"/>
              </a:rPr>
              <a:t>nhân</a:t>
            </a:r>
            <a:r>
              <a:rPr lang="vi-VN" sz="3200" smtClean="0">
                <a:latin typeface="Times New Roman" panose="02020603050405020304" pitchFamily="18" charset="0"/>
                <a:cs typeface="Times New Roman" panose="02020603050405020304" pitchFamily="18" charset="0"/>
              </a:rPr>
              <a:t>, t</a:t>
            </a:r>
            <a:r>
              <a:rPr lang="en-US" sz="3200" smtClean="0">
                <a:latin typeface="Times New Roman" panose="02020603050405020304" pitchFamily="18" charset="0"/>
                <a:cs typeface="Times New Roman" panose="02020603050405020304" pitchFamily="18" charset="0"/>
              </a:rPr>
              <a:t>ìm </a:t>
            </a:r>
            <a:r>
              <a:rPr lang="en-US" sz="3200">
                <a:latin typeface="Times New Roman" panose="02020603050405020304" pitchFamily="18" charset="0"/>
                <a:cs typeface="Times New Roman" panose="02020603050405020304" pitchFamily="18" charset="0"/>
              </a:rPr>
              <a:t>biện pháp để khắc phục nguyên nhân gây tai nạn, tránh phát sinh </a:t>
            </a:r>
            <a:r>
              <a:rPr lang="en-US" sz="3200" smtClean="0">
                <a:latin typeface="Times New Roman" panose="02020603050405020304" pitchFamily="18" charset="0"/>
                <a:cs typeface="Times New Roman" panose="02020603050405020304" pitchFamily="18" charset="0"/>
              </a:rPr>
              <a:t>lại</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060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6</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4949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7</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t>8</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t>9</a:t>
            </a:fld>
            <a:endParaRPr lang="en-US"/>
          </a:p>
        </p:txBody>
      </p:sp>
    </p:spTree>
    <p:extLst>
      <p:ext uri="{BB962C8B-B14F-4D97-AF65-F5344CB8AC3E}">
        <p14:creationId xmlns:p14="http://schemas.microsoft.com/office/powerpoint/2010/main"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ngửi ammoniac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cho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t>11</a:t>
            </a:fld>
            <a:endParaRPr lang="en-US"/>
          </a:p>
        </p:txBody>
      </p:sp>
    </p:spTree>
    <p:extLst>
      <p:ext uri="{BB962C8B-B14F-4D97-AF65-F5344CB8AC3E}">
        <p14:creationId xmlns:p14="http://schemas.microsoft.com/office/powerpoint/2010/main"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121" y="335425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926289" y="2261320"/>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t>12</a:t>
            </a:fld>
            <a:endParaRPr lang="en-US"/>
          </a:p>
        </p:txBody>
      </p:sp>
      <p:sp>
        <p:nvSpPr>
          <p:cNvPr id="9" name="Rectangle 8"/>
          <p:cNvSpPr/>
          <p:nvPr/>
        </p:nvSpPr>
        <p:spPr>
          <a:xfrm>
            <a:off x="926289" y="444718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2" name="Rectangle 1"/>
          <p:cNvSpPr/>
          <p:nvPr/>
        </p:nvSpPr>
        <p:spPr>
          <a:xfrm>
            <a:off x="6923310" y="1058656"/>
            <a:ext cx="5085184"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a:t>
            </a:r>
            <a:r>
              <a:rPr lang="vi-VN" sz="3600" smtClean="0">
                <a:latin typeface="Times New Roman" panose="02020603050405020304" pitchFamily="18" charset="0"/>
                <a:ea typeface="Times New Roman" panose="02020603050405020304" pitchFamily="18" charset="0"/>
              </a:rPr>
              <a:t>Đặt </a:t>
            </a:r>
            <a:r>
              <a:rPr lang="vi-VN" sz="3600" dirty="0" smtClean="0">
                <a:latin typeface="Times New Roman" panose="02020603050405020304" pitchFamily="18" charset="0"/>
                <a:ea typeface="Times New Roman" panose="02020603050405020304" pitchFamily="18" charset="0"/>
              </a:rPr>
              <a:t>nạn nhân nằm sấp, 1 tay gối vào đầu, 1 tay duỗi thẳng, mặt nghiêng về phía </a:t>
            </a:r>
            <a:r>
              <a:rPr lang="vi-VN" sz="3600" smtClean="0">
                <a:latin typeface="Times New Roman" panose="02020603050405020304" pitchFamily="18" charset="0"/>
                <a:ea typeface="Times New Roman" panose="02020603050405020304" pitchFamily="18" charset="0"/>
              </a:rPr>
              <a:t>tay duỗi</a:t>
            </a:r>
            <a:r>
              <a:rPr lang="en-US" sz="3600" smtClean="0">
                <a:latin typeface="Times New Roman" panose="02020603050405020304" pitchFamily="18" charset="0"/>
                <a:ea typeface="Times New Roman" panose="02020603050405020304" pitchFamily="18" charset="0"/>
              </a:rPr>
              <a:t>. </a:t>
            </a:r>
            <a:endParaRPr lang="en-US" sz="3600" dirty="0" smtClean="0">
              <a:effectLst/>
              <a:latin typeface="Times New Roman" panose="02020603050405020304" pitchFamily="18" charset="0"/>
              <a:ea typeface="Times New Roman" panose="02020603050405020304" pitchFamily="18" charset="0"/>
            </a:endParaRPr>
          </a:p>
        </p:txBody>
      </p:sp>
      <p:sp>
        <p:nvSpPr>
          <p:cNvPr id="7" name="Rectangle 6"/>
          <p:cNvSpPr/>
          <p:nvPr/>
        </p:nvSpPr>
        <p:spPr>
          <a:xfrm>
            <a:off x="7527487" y="51572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1:</a:t>
            </a:r>
            <a:endParaRPr lang="en-US" sz="3600" b="1" dirty="0">
              <a:solidFill>
                <a:srgbClr val="7030A0"/>
              </a:solidFill>
            </a:endParaRPr>
          </a:p>
        </p:txBody>
      </p:sp>
      <p:sp>
        <p:nvSpPr>
          <p:cNvPr id="4" name="Rectangle 3"/>
          <p:cNvSpPr/>
          <p:nvPr/>
        </p:nvSpPr>
        <p:spPr>
          <a:xfrm>
            <a:off x="6947569" y="4306871"/>
            <a:ext cx="5085184" cy="2585323"/>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Moi </a:t>
            </a:r>
            <a:r>
              <a:rPr lang="en-US" sz="3600">
                <a:latin typeface="Times New Roman" panose="02020603050405020304" pitchFamily="18" charset="0"/>
                <a:ea typeface="Times New Roman" panose="02020603050405020304" pitchFamily="18" charset="0"/>
              </a:rPr>
              <a:t>nhớt rãi trong miệng và kéo lưỡi ra nếu lưỡi thụt vào.</a:t>
            </a:r>
            <a:endParaRPr lang="en-US" sz="3600" dirty="0">
              <a:latin typeface="Times New Roman" panose="02020603050405020304" pitchFamily="18" charset="0"/>
              <a:ea typeface="Times New Roman" panose="02020603050405020304" pitchFamily="18" charset="0"/>
            </a:endParaRPr>
          </a:p>
        </p:txBody>
      </p:sp>
      <p:sp>
        <p:nvSpPr>
          <p:cNvPr id="10" name="Rectangle 9"/>
          <p:cNvSpPr/>
          <p:nvPr/>
        </p:nvSpPr>
        <p:spPr>
          <a:xfrm>
            <a:off x="6913984" y="1722003"/>
            <a:ext cx="5278016"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Người </a:t>
            </a:r>
            <a:r>
              <a:rPr lang="vi-VN" sz="3600" dirty="0">
                <a:latin typeface="Times New Roman" panose="02020603050405020304" pitchFamily="18" charset="0"/>
                <a:ea typeface="Times New Roman" panose="02020603050405020304" pitchFamily="18" charset="0"/>
              </a:rPr>
              <a:t>cứu ngồi lên mông, quỳ 2 đầu gối ép vào 2 bên sườn nạn nhân, xòe 2 bàn tay đặt lên lưng phía dưới xương sườn cụt</a:t>
            </a:r>
            <a:r>
              <a:rPr lang="vi-VN" sz="3600" dirty="0" smtClean="0">
                <a:latin typeface="Times New Roman" panose="02020603050405020304" pitchFamily="18" charset="0"/>
                <a:ea typeface="Times New Roman" panose="02020603050405020304" pitchFamily="18" charset="0"/>
              </a:rPr>
              <a:t>.</a:t>
            </a:r>
            <a:endParaRPr lang="en-US" sz="3600" dirty="0" smtClean="0">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7462176" y="1162054"/>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4" name="Rectangle 13"/>
          <p:cNvSpPr/>
          <p:nvPr/>
        </p:nvSpPr>
        <p:spPr>
          <a:xfrm>
            <a:off x="7013512" y="1853125"/>
            <a:ext cx="5019869"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Dùng </a:t>
            </a:r>
            <a:r>
              <a:rPr lang="vi-VN" sz="3600" dirty="0" smtClean="0">
                <a:latin typeface="Times New Roman" panose="02020603050405020304" pitchFamily="18" charset="0"/>
                <a:ea typeface="Times New Roman" panose="02020603050405020304" pitchFamily="18" charset="0"/>
              </a:rPr>
              <a:t>sức nặng toàn thân ấn 2 bàn tay xuống theo nhịp thở, đếm 1,2,3 rồi từ từ thẳng người lên theo nhịp 4,5,6.</a:t>
            </a:r>
            <a:endParaRPr lang="en-US" sz="3600" dirty="0" smtClean="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7387528" y="1235908"/>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6" name="Rectangle 15"/>
          <p:cNvSpPr/>
          <p:nvPr/>
        </p:nvSpPr>
        <p:spPr>
          <a:xfrm>
            <a:off x="6941977" y="2531265"/>
            <a:ext cx="5122511"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Tiếp </a:t>
            </a:r>
            <a:r>
              <a:rPr lang="vi-VN" sz="3600" dirty="0" smtClean="0">
                <a:latin typeface="Times New Roman" panose="02020603050405020304" pitchFamily="18" charset="0"/>
                <a:ea typeface="Times New Roman" panose="02020603050405020304" pitchFamily="18" charset="0"/>
              </a:rPr>
              <a:t>tục thực hiện động tác 15 lần/ph</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được</a:t>
            </a:r>
            <a:r>
              <a:rPr lang="en-US" sz="3600" dirty="0" smtClean="0">
                <a:latin typeface="Times New Roman" panose="02020603050405020304" pitchFamily="18" charset="0"/>
                <a:ea typeface="Times New Roman" panose="02020603050405020304" pitchFamily="18" charset="0"/>
              </a:rPr>
              <a:t> hay </a:t>
            </a:r>
            <a:r>
              <a:rPr lang="en-US" sz="3600" dirty="0" err="1" smtClean="0">
                <a:latin typeface="Times New Roman" panose="02020603050405020304" pitchFamily="18" charset="0"/>
                <a:ea typeface="Times New Roman" panose="02020603050405020304" pitchFamily="18" charset="0"/>
              </a:rPr>
              <a:t>có</a:t>
            </a:r>
            <a:r>
              <a:rPr lang="en-US" sz="3600" dirty="0" smtClean="0">
                <a:latin typeface="Times New Roman" panose="02020603050405020304" pitchFamily="18" charset="0"/>
                <a:ea typeface="Times New Roman" panose="02020603050405020304" pitchFamily="18" charset="0"/>
              </a:rPr>
              <a:t> ý </a:t>
            </a:r>
            <a:r>
              <a:rPr lang="en-US" sz="3600" dirty="0" err="1" smtClean="0">
                <a:latin typeface="Times New Roman" panose="02020603050405020304" pitchFamily="18" charset="0"/>
                <a:ea typeface="Times New Roman" panose="02020603050405020304" pitchFamily="18" charset="0"/>
              </a:rPr>
              <a:t>kiến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của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bác</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sỹ</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4:</a:t>
            </a:r>
            <a:endParaRPr lang="en-US" sz="3600" b="1" dirty="0">
              <a:solidFill>
                <a:srgbClr val="7030A0"/>
              </a:solidFill>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32785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xit" presetSubtype="2" fill="hold" grpId="1" nodeType="clickEffect">
                                  <p:stCondLst>
                                    <p:cond delay="0"/>
                                  </p:stCondLst>
                                  <p:childTnLst>
                                    <p:anim calcmode="lin" valueType="num">
                                      <p:cBhvr additive="base">
                                        <p:cTn id="26" dur="1000"/>
                                        <p:tgtEl>
                                          <p:spTgt spid="7"/>
                                        </p:tgtEl>
                                        <p:attrNameLst>
                                          <p:attrName>ppt_x</p:attrName>
                                        </p:attrNameLst>
                                      </p:cBhvr>
                                      <p:tavLst>
                                        <p:tav tm="0">
                                          <p:val>
                                            <p:strVal val="#ppt_x"/>
                                          </p:val>
                                        </p:tav>
                                        <p:tav tm="100000">
                                          <p:val>
                                            <p:strVal val="#ppt_x+#ppt_w*1.125000"/>
                                          </p:val>
                                        </p:tav>
                                      </p:tavLst>
                                    </p:anim>
                                    <p:animEffect transition="out" filter="wipe(right)">
                                      <p:cBhvr>
                                        <p:cTn id="27" dur="1000"/>
                                        <p:tgtEl>
                                          <p:spTgt spid="7"/>
                                        </p:tgtEl>
                                      </p:cBhvr>
                                    </p:animEffect>
                                    <p:set>
                                      <p:cBhvr>
                                        <p:cTn id="28" dur="1" fill="hold">
                                          <p:stCondLst>
                                            <p:cond delay="999"/>
                                          </p:stCondLst>
                                        </p:cTn>
                                        <p:tgtEl>
                                          <p:spTgt spid="7"/>
                                        </p:tgtEl>
                                        <p:attrNameLst>
                                          <p:attrName>style.visibility</p:attrName>
                                        </p:attrNameLst>
                                      </p:cBhvr>
                                      <p:to>
                                        <p:strVal val="hidden"/>
                                      </p:to>
                                    </p:set>
                                  </p:childTnLst>
                                </p:cTn>
                              </p:par>
                              <p:par>
                                <p:cTn id="29" presetID="12" presetClass="exit" presetSubtype="2" fill="hold" grpId="1" nodeType="withEffect">
                                  <p:stCondLst>
                                    <p:cond delay="0"/>
                                  </p:stCondLst>
                                  <p:iterate type="wd">
                                    <p:tmPct val="0"/>
                                  </p:iterate>
                                  <p:childTnLst>
                                    <p:anim calcmode="lin" valueType="num">
                                      <p:cBhvr additive="base">
                                        <p:cTn id="30" dur="1000"/>
                                        <p:tgtEl>
                                          <p:spTgt spid="2"/>
                                        </p:tgtEl>
                                        <p:attrNameLst>
                                          <p:attrName>ppt_x</p:attrName>
                                        </p:attrNameLst>
                                      </p:cBhvr>
                                      <p:tavLst>
                                        <p:tav tm="0">
                                          <p:val>
                                            <p:strVal val="#ppt_x"/>
                                          </p:val>
                                        </p:tav>
                                        <p:tav tm="100000">
                                          <p:val>
                                            <p:strVal val="#ppt_x+#ppt_w*1.125000"/>
                                          </p:val>
                                        </p:tav>
                                      </p:tavLst>
                                    </p:anim>
                                    <p:animEffect transition="out" filter="wipe(right)">
                                      <p:cBhvr>
                                        <p:cTn id="31" dur="1000"/>
                                        <p:tgtEl>
                                          <p:spTgt spid="2"/>
                                        </p:tgtEl>
                                      </p:cBhvr>
                                    </p:animEffect>
                                    <p:set>
                                      <p:cBhvr>
                                        <p:cTn id="32" dur="1" fill="hold">
                                          <p:stCondLst>
                                            <p:cond delay="999"/>
                                          </p:stCondLst>
                                        </p:cTn>
                                        <p:tgtEl>
                                          <p:spTgt spid="2"/>
                                        </p:tgtEl>
                                        <p:attrNameLst>
                                          <p:attrName>style.visibility</p:attrName>
                                        </p:attrNameLst>
                                      </p:cBhvr>
                                      <p:to>
                                        <p:strVal val="hidden"/>
                                      </p:to>
                                    </p:set>
                                  </p:childTnLst>
                                </p:cTn>
                              </p:par>
                              <p:par>
                                <p:cTn id="33" presetID="12" presetClass="exit" presetSubtype="2" fill="hold" grpId="1" nodeType="withEffect">
                                  <p:stCondLst>
                                    <p:cond delay="0"/>
                                  </p:stCondLst>
                                  <p:iterate type="wd">
                                    <p:tmPct val="0"/>
                                  </p:iterate>
                                  <p:childTnLst>
                                    <p:anim calcmode="lin" valueType="num">
                                      <p:cBhvr additive="base">
                                        <p:cTn id="34" dur="1000"/>
                                        <p:tgtEl>
                                          <p:spTgt spid="4"/>
                                        </p:tgtEl>
                                        <p:attrNameLst>
                                          <p:attrName>ppt_x</p:attrName>
                                        </p:attrNameLst>
                                      </p:cBhvr>
                                      <p:tavLst>
                                        <p:tav tm="0">
                                          <p:val>
                                            <p:strVal val="#ppt_x"/>
                                          </p:val>
                                        </p:tav>
                                        <p:tav tm="100000">
                                          <p:val>
                                            <p:strVal val="#ppt_x+#ppt_w*1.125000"/>
                                          </p:val>
                                        </p:tav>
                                      </p:tavLst>
                                    </p:anim>
                                    <p:animEffect transition="out" filter="wipe(right)">
                                      <p:cBhvr>
                                        <p:cTn id="35" dur="1000"/>
                                        <p:tgtEl>
                                          <p:spTgt spid="4"/>
                                        </p:tgtEl>
                                      </p:cBhvr>
                                    </p:animEffect>
                                    <p:set>
                                      <p:cBhvr>
                                        <p:cTn id="36" dur="1" fill="hold">
                                          <p:stCondLst>
                                            <p:cond delay="999"/>
                                          </p:stCondLst>
                                        </p:cTn>
                                        <p:tgtEl>
                                          <p:spTgt spid="4"/>
                                        </p:tgtEl>
                                        <p:attrNameLst>
                                          <p:attrName>style.visibility</p:attrName>
                                        </p:attrNameLst>
                                      </p:cBhvr>
                                      <p:to>
                                        <p:strVal val="hidden"/>
                                      </p:to>
                                    </p:set>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20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iterate type="wd">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xit" presetSubtype="12" fill="hold" grpId="1" nodeType="clickEffect">
                                  <p:stCondLst>
                                    <p:cond delay="0"/>
                                  </p:stCondLst>
                                  <p:childTnLst>
                                    <p:animEffect transition="out" filter="strips(downLeft)">
                                      <p:cBhvr>
                                        <p:cTn id="49" dur="500"/>
                                        <p:tgtEl>
                                          <p:spTgt spid="11"/>
                                        </p:tgtEl>
                                      </p:cBhvr>
                                    </p:animEffect>
                                    <p:set>
                                      <p:cBhvr>
                                        <p:cTn id="50" dur="1" fill="hold">
                                          <p:stCondLst>
                                            <p:cond delay="499"/>
                                          </p:stCondLst>
                                        </p:cTn>
                                        <p:tgtEl>
                                          <p:spTgt spid="11"/>
                                        </p:tgtEl>
                                        <p:attrNameLst>
                                          <p:attrName>style.visibility</p:attrName>
                                        </p:attrNameLst>
                                      </p:cBhvr>
                                      <p:to>
                                        <p:strVal val="hidden"/>
                                      </p:to>
                                    </p:set>
                                  </p:childTnLst>
                                </p:cTn>
                              </p:par>
                              <p:par>
                                <p:cTn id="51" presetID="18" presetClass="exit" presetSubtype="12" fill="hold" grpId="1" nodeType="withEffect">
                                  <p:stCondLst>
                                    <p:cond delay="0"/>
                                  </p:stCondLst>
                                  <p:iterate type="wd">
                                    <p:tmPct val="0"/>
                                  </p:iterate>
                                  <p:childTnLst>
                                    <p:animEffect transition="out" filter="strips(downLeft)">
                                      <p:cBhvr>
                                        <p:cTn id="52" dur="500"/>
                                        <p:tgtEl>
                                          <p:spTgt spid="10"/>
                                        </p:tgtEl>
                                      </p:cBhvr>
                                    </p:animEffect>
                                    <p:set>
                                      <p:cBhvr>
                                        <p:cTn id="53" dur="1" fill="hold">
                                          <p:stCondLst>
                                            <p:cond delay="499"/>
                                          </p:stCondLst>
                                        </p:cTn>
                                        <p:tgtEl>
                                          <p:spTgt spid="10"/>
                                        </p:tgtEl>
                                        <p:attrNameLst>
                                          <p:attrName>style.visibility</p:attrName>
                                        </p:attrNameLst>
                                      </p:cBhvr>
                                      <p:to>
                                        <p:strVal val="hidden"/>
                                      </p:to>
                                    </p:se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20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iterate type="wd">
                                    <p:tmPct val="10000"/>
                                  </p:iterate>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17" presetClass="exit" presetSubtype="10" fill="hold" grpId="1" nodeType="clickEffect">
                                  <p:stCondLst>
                                    <p:cond delay="0"/>
                                  </p:stCondLst>
                                  <p:childTnLst>
                                    <p:anim calcmode="lin" valueType="num">
                                      <p:cBhvr>
                                        <p:cTn id="66" dur="500"/>
                                        <p:tgtEl>
                                          <p:spTgt spid="15"/>
                                        </p:tgtEl>
                                        <p:attrNameLst>
                                          <p:attrName>ppt_w</p:attrName>
                                        </p:attrNameLst>
                                      </p:cBhvr>
                                      <p:tavLst>
                                        <p:tav tm="0">
                                          <p:val>
                                            <p:strVal val="ppt_w"/>
                                          </p:val>
                                        </p:tav>
                                        <p:tav tm="100000">
                                          <p:val>
                                            <p:fltVal val="0"/>
                                          </p:val>
                                        </p:tav>
                                      </p:tavLst>
                                    </p:anim>
                                    <p:anim calcmode="lin" valueType="num">
                                      <p:cBhvr>
                                        <p:cTn id="67" dur="500"/>
                                        <p:tgtEl>
                                          <p:spTgt spid="15"/>
                                        </p:tgtEl>
                                        <p:attrNameLst>
                                          <p:attrName>ppt_h</p:attrName>
                                        </p:attrNameLst>
                                      </p:cBhvr>
                                      <p:tavLst>
                                        <p:tav tm="0">
                                          <p:val>
                                            <p:strVal val="ppt_h"/>
                                          </p:val>
                                        </p:tav>
                                        <p:tav tm="100000">
                                          <p:val>
                                            <p:strVal val="ppt_h"/>
                                          </p:val>
                                        </p:tav>
                                      </p:tavLst>
                                    </p:anim>
                                    <p:set>
                                      <p:cBhvr>
                                        <p:cTn id="68" dur="1" fill="hold">
                                          <p:stCondLst>
                                            <p:cond delay="499"/>
                                          </p:stCondLst>
                                        </p:cTn>
                                        <p:tgtEl>
                                          <p:spTgt spid="15"/>
                                        </p:tgtEl>
                                        <p:attrNameLst>
                                          <p:attrName>style.visibility</p:attrName>
                                        </p:attrNameLst>
                                      </p:cBhvr>
                                      <p:to>
                                        <p:strVal val="hidden"/>
                                      </p:to>
                                    </p:set>
                                  </p:childTnLst>
                                </p:cTn>
                              </p:par>
                              <p:par>
                                <p:cTn id="69" presetID="17" presetClass="exit" presetSubtype="10" fill="hold" grpId="1" nodeType="withEffect">
                                  <p:stCondLst>
                                    <p:cond delay="0"/>
                                  </p:stCondLst>
                                  <p:iterate type="wd">
                                    <p:tmPct val="0"/>
                                  </p:iterate>
                                  <p:childTnLst>
                                    <p:anim calcmode="lin" valueType="num">
                                      <p:cBhvr>
                                        <p:cTn id="70" dur="500"/>
                                        <p:tgtEl>
                                          <p:spTgt spid="14"/>
                                        </p:tgtEl>
                                        <p:attrNameLst>
                                          <p:attrName>ppt_w</p:attrName>
                                        </p:attrNameLst>
                                      </p:cBhvr>
                                      <p:tavLst>
                                        <p:tav tm="0">
                                          <p:val>
                                            <p:strVal val="ppt_w"/>
                                          </p:val>
                                        </p:tav>
                                        <p:tav tm="100000">
                                          <p:val>
                                            <p:fltVal val="0"/>
                                          </p:val>
                                        </p:tav>
                                      </p:tavLst>
                                    </p:anim>
                                    <p:anim calcmode="lin" valueType="num">
                                      <p:cBhvr>
                                        <p:cTn id="71" dur="500"/>
                                        <p:tgtEl>
                                          <p:spTgt spid="14"/>
                                        </p:tgtEl>
                                        <p:attrNameLst>
                                          <p:attrName>ppt_h</p:attrName>
                                        </p:attrNameLst>
                                      </p:cBhvr>
                                      <p:tavLst>
                                        <p:tav tm="0">
                                          <p:val>
                                            <p:strVal val="ppt_h"/>
                                          </p:val>
                                        </p:tav>
                                        <p:tav tm="100000">
                                          <p:val>
                                            <p:strVal val="ppt_h"/>
                                          </p:val>
                                        </p:tav>
                                      </p:tavLst>
                                    </p:anim>
                                    <p:set>
                                      <p:cBhvr>
                                        <p:cTn id="72" dur="1" fill="hold">
                                          <p:stCondLst>
                                            <p:cond delay="499"/>
                                          </p:stCondLst>
                                        </p:cTn>
                                        <p:tgtEl>
                                          <p:spTgt spid="14"/>
                                        </p:tgtEl>
                                        <p:attrNameLst>
                                          <p:attrName>style.visibility</p:attrName>
                                        </p:attrNameLst>
                                      </p:cBhvr>
                                      <p:to>
                                        <p:strVal val="hidden"/>
                                      </p:to>
                                    </p:set>
                                  </p:childTnLst>
                                </p:cTn>
                              </p:par>
                            </p:childTnLst>
                          </p:cTn>
                        </p:par>
                        <p:par>
                          <p:cTn id="73" fill="hold">
                            <p:stCondLst>
                              <p:cond delay="500"/>
                            </p:stCondLst>
                            <p:childTnLst>
                              <p:par>
                                <p:cTn id="74" presetID="22" presetClass="entr" presetSubtype="8"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left)">
                                      <p:cBhvr>
                                        <p:cTn id="76" dur="1000"/>
                                        <p:tgtEl>
                                          <p:spTgt spid="1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iterate type="wd">
                                    <p:tmPct val="10000"/>
                                  </p:iterate>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childTnLst>
                                </p:cTn>
                              </p:par>
                            </p:childTnLst>
                          </p:cTn>
                        </p:par>
                      </p:childTnLst>
                    </p:cTn>
                  </p:par>
                  <p:par>
                    <p:cTn id="82" fill="hold">
                      <p:stCondLst>
                        <p:cond delay="indefinite"/>
                      </p:stCondLst>
                      <p:childTnLst>
                        <p:par>
                          <p:cTn id="83" fill="hold">
                            <p:stCondLst>
                              <p:cond delay="0"/>
                            </p:stCondLst>
                            <p:childTnLst>
                              <p:par>
                                <p:cTn id="84" presetID="42" presetClass="exit" presetSubtype="0" fill="hold" grpId="1" nodeType="clickEffect">
                                  <p:stCondLst>
                                    <p:cond delay="0"/>
                                  </p:stCondLst>
                                  <p:childTnLst>
                                    <p:animEffect transition="out" filter="fade">
                                      <p:cBhvr>
                                        <p:cTn id="85" dur="1000"/>
                                        <p:tgtEl>
                                          <p:spTgt spid="17"/>
                                        </p:tgtEl>
                                      </p:cBhvr>
                                    </p:animEffect>
                                    <p:anim calcmode="lin" valueType="num">
                                      <p:cBhvr>
                                        <p:cTn id="86" dur="1000"/>
                                        <p:tgtEl>
                                          <p:spTgt spid="17"/>
                                        </p:tgtEl>
                                        <p:attrNameLst>
                                          <p:attrName>ppt_x</p:attrName>
                                        </p:attrNameLst>
                                      </p:cBhvr>
                                      <p:tavLst>
                                        <p:tav tm="0">
                                          <p:val>
                                            <p:strVal val="ppt_x"/>
                                          </p:val>
                                        </p:tav>
                                        <p:tav tm="100000">
                                          <p:val>
                                            <p:strVal val="ppt_x"/>
                                          </p:val>
                                        </p:tav>
                                      </p:tavLst>
                                    </p:anim>
                                    <p:anim calcmode="lin" valueType="num">
                                      <p:cBhvr>
                                        <p:cTn id="87" dur="1000"/>
                                        <p:tgtEl>
                                          <p:spTgt spid="17"/>
                                        </p:tgtEl>
                                        <p:attrNameLst>
                                          <p:attrName>ppt_y</p:attrName>
                                        </p:attrNameLst>
                                      </p:cBhvr>
                                      <p:tavLst>
                                        <p:tav tm="0">
                                          <p:val>
                                            <p:strVal val="ppt_y"/>
                                          </p:val>
                                        </p:tav>
                                        <p:tav tm="100000">
                                          <p:val>
                                            <p:strVal val="ppt_y+.1"/>
                                          </p:val>
                                        </p:tav>
                                      </p:tavLst>
                                    </p:anim>
                                    <p:set>
                                      <p:cBhvr>
                                        <p:cTn id="88" dur="1" fill="hold">
                                          <p:stCondLst>
                                            <p:cond delay="999"/>
                                          </p:stCondLst>
                                        </p:cTn>
                                        <p:tgtEl>
                                          <p:spTgt spid="17"/>
                                        </p:tgtEl>
                                        <p:attrNameLst>
                                          <p:attrName>style.visibility</p:attrName>
                                        </p:attrNameLst>
                                      </p:cBhvr>
                                      <p:to>
                                        <p:strVal val="hidden"/>
                                      </p:to>
                                    </p:set>
                                  </p:childTnLst>
                                </p:cTn>
                              </p:par>
                              <p:par>
                                <p:cTn id="89" presetID="42" presetClass="exit" presetSubtype="0" fill="hold" grpId="1" nodeType="withEffect">
                                  <p:stCondLst>
                                    <p:cond delay="0"/>
                                  </p:stCondLst>
                                  <p:iterate type="wd">
                                    <p:tmPct val="0"/>
                                  </p:iterate>
                                  <p:childTnLst>
                                    <p:animEffect transition="out" filter="fade">
                                      <p:cBhvr>
                                        <p:cTn id="90" dur="1000"/>
                                        <p:tgtEl>
                                          <p:spTgt spid="16"/>
                                        </p:tgtEl>
                                      </p:cBhvr>
                                    </p:animEffect>
                                    <p:anim calcmode="lin" valueType="num">
                                      <p:cBhvr>
                                        <p:cTn id="91" dur="1000"/>
                                        <p:tgtEl>
                                          <p:spTgt spid="16"/>
                                        </p:tgtEl>
                                        <p:attrNameLst>
                                          <p:attrName>ppt_x</p:attrName>
                                        </p:attrNameLst>
                                      </p:cBhvr>
                                      <p:tavLst>
                                        <p:tav tm="0">
                                          <p:val>
                                            <p:strVal val="ppt_x"/>
                                          </p:val>
                                        </p:tav>
                                        <p:tav tm="100000">
                                          <p:val>
                                            <p:strVal val="ppt_x"/>
                                          </p:val>
                                        </p:tav>
                                      </p:tavLst>
                                    </p:anim>
                                    <p:anim calcmode="lin" valueType="num">
                                      <p:cBhvr>
                                        <p:cTn id="92" dur="1000"/>
                                        <p:tgtEl>
                                          <p:spTgt spid="16"/>
                                        </p:tgtEl>
                                        <p:attrNameLst>
                                          <p:attrName>ppt_y</p:attrName>
                                        </p:attrNameLst>
                                      </p:cBhvr>
                                      <p:tavLst>
                                        <p:tav tm="0">
                                          <p:val>
                                            <p:strVal val="ppt_y"/>
                                          </p:val>
                                        </p:tav>
                                        <p:tav tm="100000">
                                          <p:val>
                                            <p:strVal val="ppt_y+.1"/>
                                          </p:val>
                                        </p:tav>
                                      </p:tavLst>
                                    </p:anim>
                                    <p:set>
                                      <p:cBhvr>
                                        <p:cTn id="93"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p:bldP spid="7" grpId="1"/>
      <p:bldP spid="4" grpId="0"/>
      <p:bldP spid="4" grpId="1"/>
      <p:bldP spid="10" grpId="0"/>
      <p:bldP spid="10" grpId="1"/>
      <p:bldP spid="11" grpId="0"/>
      <p:bldP spid="11" grpId="1"/>
      <p:bldP spid="14" grpId="0"/>
      <p:bldP spid="14" grpId="1"/>
      <p:bldP spid="15" grpId="0"/>
      <p:bldP spid="15" grpId="1"/>
      <p:bldP spid="16" grpId="0"/>
      <p:bldP spid="16" grpId="1"/>
      <p:bldP spid="17" grpId="0"/>
      <p:bldP spid="1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14</a:t>
            </a:fld>
            <a:endParaRPr lang="en-US"/>
          </a:p>
        </p:txBody>
      </p:sp>
      <p:sp>
        <p:nvSpPr>
          <p:cNvPr id="13" name="Rectangle 12"/>
          <p:cNvSpPr/>
          <p:nvPr/>
        </p:nvSpPr>
        <p:spPr>
          <a:xfrm>
            <a:off x="7150443" y="2789817"/>
            <a:ext cx="4731320"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09935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15</a:t>
            </a:fld>
            <a:endParaRPr lang="en-US"/>
          </a:p>
        </p:txBody>
      </p:sp>
      <p:sp>
        <p:nvSpPr>
          <p:cNvPr id="11" name="Rectangle 10"/>
          <p:cNvSpPr/>
          <p:nvPr/>
        </p:nvSpPr>
        <p:spPr>
          <a:xfrm>
            <a:off x="7192445" y="17615"/>
            <a:ext cx="1898277" cy="646331"/>
          </a:xfrm>
          <a:prstGeom prst="rect">
            <a:avLst/>
          </a:prstGeom>
        </p:spPr>
        <p:txBody>
          <a:bodyPr wrap="none">
            <a:spAutoFit/>
          </a:bodyPr>
          <a:lstStyle/>
          <a:p>
            <a:r>
              <a:rPr lang="en-US" sz="3600" b="1" dirty="0" err="1">
                <a:solidFill>
                  <a:srgbClr val="FF0000"/>
                </a:solidFill>
                <a:latin typeface="Times New Roman" panose="02020603050405020304" pitchFamily="18" charset="0"/>
                <a:ea typeface="Times New Roman" panose="02020603050405020304" pitchFamily="18" charset="0"/>
              </a:rPr>
              <a:t>Ư</a:t>
            </a:r>
            <a:r>
              <a:rPr lang="en-US" sz="3600" b="1" dirty="0" err="1" smtClean="0">
                <a:solidFill>
                  <a:srgbClr val="FF0000"/>
                </a:solidFill>
                <a:latin typeface="Times New Roman" panose="02020603050405020304" pitchFamily="18" charset="0"/>
                <a:ea typeface="Times New Roman" panose="02020603050405020304" pitchFamily="18" charset="0"/>
              </a:rPr>
              <a:t>u</a:t>
            </a:r>
            <a:r>
              <a:rPr lang="en-US" sz="3600" b="1" dirty="0"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
        <p:nvSpPr>
          <p:cNvPr id="13" name="Rectangle 12"/>
          <p:cNvSpPr/>
          <p:nvPr/>
        </p:nvSpPr>
        <p:spPr>
          <a:xfrm>
            <a:off x="6181344" y="474985"/>
            <a:ext cx="5955792"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Phương </a:t>
            </a:r>
            <a:r>
              <a:rPr lang="en-US" sz="3600" i="1" dirty="0" err="1" smtClean="0">
                <a:latin typeface="Times New Roman" panose="02020603050405020304" pitchFamily="18" charset="0"/>
                <a:ea typeface="Times New Roman" panose="02020603050405020304" pitchFamily="18" charset="0"/>
              </a:rPr>
              <a:t>pháp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này</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chỉ</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dụng</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khi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có</a:t>
            </a:r>
            <a:r>
              <a:rPr lang="en-US" sz="3600" i="1" dirty="0" smtClean="0">
                <a:latin typeface="Times New Roman" panose="02020603050405020304" pitchFamily="18" charset="0"/>
                <a:ea typeface="Times New Roman" panose="02020603050405020304" pitchFamily="18" charset="0"/>
              </a:rPr>
              <a:t> 1 </a:t>
            </a:r>
            <a:r>
              <a:rPr lang="en-US" sz="3600" i="1" dirty="0" err="1" smtClean="0">
                <a:latin typeface="Times New Roman" panose="02020603050405020304" pitchFamily="18" charset="0"/>
                <a:ea typeface="Times New Roman" panose="02020603050405020304" pitchFamily="18" charset="0"/>
              </a:rPr>
              <a:t>người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cứu</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chữa</a:t>
            </a:r>
            <a:r>
              <a:rPr lang="en-US" sz="3600" i="1" dirty="0"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949440" y="2492616"/>
            <a:ext cx="5151120" cy="4247317"/>
          </a:xfrm>
          <a:prstGeom prst="rect">
            <a:avLst/>
          </a:prstGeom>
        </p:spPr>
        <p:txBody>
          <a:bodyPr wrap="square">
            <a:spAutoFit/>
          </a:bodyPr>
          <a:lstStyle/>
          <a:p>
            <a:pPr algn="just">
              <a:lnSpc>
                <a:spcPct val="150000"/>
              </a:lnSpc>
            </a:pPr>
            <a:r>
              <a:rPr lang="en-US" sz="3600" i="1" smtClean="0">
                <a:latin typeface="Times New Roman" panose="02020603050405020304" pitchFamily="18" charset="0"/>
                <a:cs typeface="Times New Roman" panose="02020603050405020304" pitchFamily="18" charset="0"/>
              </a:rPr>
              <a:t>     Do </a:t>
            </a:r>
            <a:r>
              <a:rPr lang="en-US" sz="3600" i="1" dirty="0" err="1" smtClean="0">
                <a:latin typeface="Times New Roman" panose="02020603050405020304" pitchFamily="18" charset="0"/>
                <a:cs typeface="Times New Roman" panose="02020603050405020304" pitchFamily="18" charset="0"/>
              </a:rPr>
              <a:t>nạn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nhân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nằm</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sấp</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nên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các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chất</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dịch</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vị</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nước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miếng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không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theo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đường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khí</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quản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trở</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hô</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hấp</a:t>
            </a:r>
            <a:r>
              <a:rPr lang="en-US" sz="3600" i="1" dirty="0" smtClean="0">
                <a:latin typeface="Times New Roman" panose="02020603050405020304" pitchFamily="18" charset="0"/>
                <a:cs typeface="Times New Roman" panose="02020603050405020304" pitchFamily="18" charset="0"/>
              </a:rPr>
              <a:t>.</a:t>
            </a:r>
            <a:endParaRPr lang="en-US" sz="3600" i="1" dirty="0">
              <a:latin typeface="Times New Roman" panose="02020603050405020304" pitchFamily="18" charset="0"/>
              <a:cs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416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7" name="Rectangle 6"/>
          <p:cNvSpPr/>
          <p:nvPr/>
        </p:nvSpPr>
        <p:spPr>
          <a:xfrm>
            <a:off x="7095744" y="2452923"/>
            <a:ext cx="5006060"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Đặt </a:t>
            </a:r>
            <a:r>
              <a:rPr lang="vi-VN" sz="3600" dirty="0">
                <a:latin typeface="Times New Roman" panose="02020603050405020304" pitchFamily="18" charset="0"/>
                <a:ea typeface="Times New Roman" panose="02020603050405020304" pitchFamily="18" charset="0"/>
              </a:rPr>
              <a:t>nạn nhân nằm ngửa, kê quần áo dưới lưng cho đầu hơi ngửa về sau.</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7196328" y="2595459"/>
            <a:ext cx="4995672"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Kéo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lấy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nhớt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rãi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trong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lưỡi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9" name="Rectangle 8"/>
          <p:cNvSpPr/>
          <p:nvPr/>
        </p:nvSpPr>
        <p:spPr>
          <a:xfrm>
            <a:off x="7095744" y="2690655"/>
            <a:ext cx="5004988"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Nếu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mím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thì</a:t>
            </a:r>
            <a:r>
              <a:rPr lang="en-US" sz="3600" dirty="0" smtClean="0">
                <a:latin typeface="Times New Roman" panose="02020603050405020304" pitchFamily="18" charset="0"/>
                <a:ea typeface="Times New Roman" panose="02020603050405020304" pitchFamily="18" charset="0"/>
              </a:rPr>
              <a:t> dung </a:t>
            </a:r>
            <a:r>
              <a:rPr lang="en-US" sz="3600" dirty="0" err="1" smtClean="0">
                <a:latin typeface="Times New Roman" panose="02020603050405020304" pitchFamily="18" charset="0"/>
                <a:ea typeface="Times New Roman" panose="02020603050405020304" pitchFamily="18" charset="0"/>
              </a:rPr>
              <a:t>vật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cứng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cậy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0" name="Rectangle 9"/>
          <p:cNvSpPr/>
          <p:nvPr/>
        </p:nvSpPr>
        <p:spPr>
          <a:xfrm>
            <a:off x="7364574" y="157993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1" name="Rectangle 10"/>
          <p:cNvSpPr/>
          <p:nvPr/>
        </p:nvSpPr>
        <p:spPr>
          <a:xfrm>
            <a:off x="6967728" y="2247659"/>
            <a:ext cx="5138294" cy="4524315"/>
          </a:xfrm>
          <a:prstGeom prst="rect">
            <a:avLst/>
          </a:prstGeom>
        </p:spPr>
        <p:txBody>
          <a:bodyPr wrap="square">
            <a:spAutoFit/>
          </a:bodyPr>
          <a:lstStyle/>
          <a:p>
            <a:pPr algn="just">
              <a:lnSpc>
                <a:spcPct val="150000"/>
              </a:lnSpc>
            </a:pP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Người </a:t>
            </a:r>
            <a:r>
              <a:rPr lang="vi-VN" sz="3200" dirty="0">
                <a:latin typeface="Times New Roman" panose="02020603050405020304" pitchFamily="18" charset="0"/>
                <a:ea typeface="Times New Roman" panose="02020603050405020304" pitchFamily="18" charset="0"/>
              </a:rPr>
              <a:t>cứu quỳ cách đầu nạn nhân 20 – 30cm, cầm cẳng </a:t>
            </a:r>
            <a:r>
              <a:rPr lang="en-US" sz="3200" dirty="0" err="1" smtClean="0">
                <a:latin typeface="Times New Roman" panose="02020603050405020304" pitchFamily="18" charset="0"/>
                <a:ea typeface="Times New Roman" panose="02020603050405020304" pitchFamily="18" charset="0"/>
              </a:rPr>
              <a:t>tay</a:t>
            </a:r>
            <a:r>
              <a:rPr lang="en-US" sz="3200" dirty="0" smtClean="0">
                <a:latin typeface="Times New Roman" panose="02020603050405020304" pitchFamily="18" charset="0"/>
                <a:ea typeface="Times New Roman" panose="02020603050405020304" pitchFamily="18" charset="0"/>
              </a:rPr>
              <a:t> </a:t>
            </a:r>
            <a:r>
              <a:rPr lang="vi-VN" sz="3200" dirty="0" smtClean="0">
                <a:latin typeface="Times New Roman" panose="02020603050405020304" pitchFamily="18" charset="0"/>
                <a:ea typeface="Times New Roman" panose="02020603050405020304" pitchFamily="18" charset="0"/>
              </a:rPr>
              <a:t>nạn </a:t>
            </a:r>
            <a:r>
              <a:rPr lang="vi-VN" sz="3200" dirty="0">
                <a:latin typeface="Times New Roman" panose="02020603050405020304" pitchFamily="18" charset="0"/>
                <a:ea typeface="Times New Roman" panose="02020603050405020304" pitchFamily="18" charset="0"/>
              </a:rPr>
              <a:t>nhân từ từ đưa tay nạn nhân lên phía trên đầu, 2 bàn tay gần chạm vào nhau, giữ khoảng 2 – </a:t>
            </a:r>
            <a:r>
              <a:rPr lang="vi-VN" sz="3200">
                <a:latin typeface="Times New Roman" panose="02020603050405020304" pitchFamily="18" charset="0"/>
                <a:ea typeface="Times New Roman" panose="02020603050405020304" pitchFamily="18" charset="0"/>
              </a:rPr>
              <a:t>3 </a:t>
            </a:r>
            <a:r>
              <a:rPr lang="vi-VN" sz="3200" smtClean="0">
                <a:latin typeface="Times New Roman" panose="02020603050405020304" pitchFamily="18" charset="0"/>
                <a:ea typeface="Times New Roman" panose="02020603050405020304" pitchFamily="18" charset="0"/>
              </a:rPr>
              <a:t>giây</a:t>
            </a:r>
            <a:r>
              <a:rPr lang="en-US" sz="3200" smtClean="0">
                <a:latin typeface="Times New Roman" panose="02020603050405020304" pitchFamily="18" charset="0"/>
                <a:ea typeface="Times New Roman" panose="02020603050405020304" pitchFamily="18" charset="0"/>
              </a:rPr>
              <a:t>.</a:t>
            </a:r>
            <a:endParaRPr lang="en-US" sz="3200" dirty="0"/>
          </a:p>
        </p:txBody>
      </p:sp>
      <p:sp>
        <p:nvSpPr>
          <p:cNvPr id="12" name="Rectangle 11"/>
          <p:cNvSpPr/>
          <p:nvPr/>
        </p:nvSpPr>
        <p:spPr>
          <a:xfrm>
            <a:off x="6904268" y="1951195"/>
            <a:ext cx="5208002" cy="507831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smtClean="0">
                <a:latin typeface="Times New Roman" panose="02020603050405020304" pitchFamily="18" charset="0"/>
                <a:ea typeface="Times New Roman" panose="02020603050405020304" pitchFamily="18" charset="0"/>
              </a:rPr>
              <a:t>2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3 </a:t>
            </a:r>
            <a:r>
              <a:rPr lang="en-US" sz="3600" dirty="0" err="1" smtClean="0">
                <a:latin typeface="Times New Roman" panose="02020603050405020304" pitchFamily="18" charset="0"/>
                <a:ea typeface="Times New Roman" panose="02020603050405020304" pitchFamily="18" charset="0"/>
              </a:rPr>
              <a:t>giây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nhẹ</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nhàng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gập</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lại</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rồi </a:t>
            </a:r>
            <a:r>
              <a:rPr lang="vi-VN" sz="3600" dirty="0">
                <a:latin typeface="Times New Roman" panose="02020603050405020304" pitchFamily="18" charset="0"/>
                <a:ea typeface="Times New Roman" panose="02020603050405020304" pitchFamily="18" charset="0"/>
              </a:rPr>
              <a:t>dùng lấy sức mình ép 2 </a:t>
            </a:r>
            <a:r>
              <a:rPr lang="vi-VN" sz="3600" dirty="0" smtClean="0">
                <a:latin typeface="Times New Roman" panose="02020603050405020304" pitchFamily="18" charset="0"/>
                <a:ea typeface="Times New Roman" panose="02020603050405020304" pitchFamily="18" charset="0"/>
              </a:rPr>
              <a:t>tay </a:t>
            </a:r>
            <a:r>
              <a:rPr lang="vi-VN" sz="3600" dirty="0">
                <a:latin typeface="Times New Roman" panose="02020603050405020304" pitchFamily="18" charset="0"/>
                <a:ea typeface="Times New Roman" panose="02020603050405020304" pitchFamily="18" charset="0"/>
              </a:rPr>
              <a:t>của nạn nhân vào lồng ngực của </a:t>
            </a:r>
            <a:r>
              <a:rPr lang="vi-VN" sz="3600" dirty="0" smtClean="0">
                <a:latin typeface="Times New Roman" panose="02020603050405020304" pitchFamily="18" charset="0"/>
                <a:ea typeface="Times New Roman" panose="02020603050405020304" pitchFamily="18" charset="0"/>
              </a:rPr>
              <a:t>họ</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endParaRPr lang="en-US" sz="3600" dirty="0"/>
          </a:p>
        </p:txBody>
      </p:sp>
      <p:sp>
        <p:nvSpPr>
          <p:cNvPr id="13" name="Rectangle 12"/>
          <p:cNvSpPr/>
          <p:nvPr/>
        </p:nvSpPr>
        <p:spPr>
          <a:xfrm>
            <a:off x="7095744" y="2097499"/>
            <a:ext cx="5016526" cy="3416320"/>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err="1" smtClean="0">
                <a:latin typeface="Times New Roman" panose="02020603050405020304" pitchFamily="18" charset="0"/>
                <a:ea typeface="Times New Roman" panose="02020603050405020304" pitchFamily="18" charset="0"/>
              </a:rPr>
              <a:t>đó</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2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quá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đầu</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chạm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đất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vào</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14" name="Rectangle 13"/>
          <p:cNvSpPr/>
          <p:nvPr/>
        </p:nvSpPr>
        <p:spPr>
          <a:xfrm>
            <a:off x="7329616" y="18637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5" name="Rectangle 14"/>
          <p:cNvSpPr/>
          <p:nvPr/>
        </p:nvSpPr>
        <p:spPr>
          <a:xfrm>
            <a:off x="7106816" y="2504031"/>
            <a:ext cx="5013649"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Cần </a:t>
            </a:r>
            <a:r>
              <a:rPr lang="vi-VN" sz="3600" dirty="0">
                <a:latin typeface="Times New Roman" panose="02020603050405020304" pitchFamily="18" charset="0"/>
                <a:ea typeface="Times New Roman" panose="02020603050405020304" pitchFamily="18" charset="0"/>
              </a:rPr>
              <a:t>làm thật đều theo hơi thở, cố gắng làm 16 – 18 lần/ph.</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3859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2)">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xit" presetSubtype="0" fill="hold" grpId="1" nodeType="clickEffect">
                                  <p:stCondLst>
                                    <p:cond delay="0"/>
                                  </p:stCondLst>
                                  <p:childTnLst>
                                    <p:anim calcmode="lin" valueType="num">
                                      <p:cBhvr>
                                        <p:cTn id="21" dur="1000"/>
                                        <p:tgtEl>
                                          <p:spTgt spid="7"/>
                                        </p:tgtEl>
                                        <p:attrNameLst>
                                          <p:attrName>ppt_w</p:attrName>
                                        </p:attrNameLst>
                                      </p:cBhvr>
                                      <p:tavLst>
                                        <p:tav tm="0">
                                          <p:val>
                                            <p:strVal val="ppt_w"/>
                                          </p:val>
                                        </p:tav>
                                        <p:tav tm="100000">
                                          <p:val>
                                            <p:fltVal val="0"/>
                                          </p:val>
                                        </p:tav>
                                      </p:tavLst>
                                    </p:anim>
                                    <p:anim calcmode="lin" valueType="num">
                                      <p:cBhvr>
                                        <p:cTn id="22" dur="1000"/>
                                        <p:tgtEl>
                                          <p:spTgt spid="7"/>
                                        </p:tgtEl>
                                        <p:attrNameLst>
                                          <p:attrName>ppt_h</p:attrName>
                                        </p:attrNameLst>
                                      </p:cBhvr>
                                      <p:tavLst>
                                        <p:tav tm="0">
                                          <p:val>
                                            <p:strVal val="ppt_h"/>
                                          </p:val>
                                        </p:tav>
                                        <p:tav tm="100000">
                                          <p:val>
                                            <p:fltVal val="0"/>
                                          </p:val>
                                        </p:tav>
                                      </p:tavLst>
                                    </p:anim>
                                    <p:anim calcmode="lin" valueType="num">
                                      <p:cBhvr>
                                        <p:cTn id="23" dur="1000"/>
                                        <p:tgtEl>
                                          <p:spTgt spid="7"/>
                                        </p:tgtEl>
                                        <p:attrNameLst>
                                          <p:attrName>style.rotation</p:attrName>
                                        </p:attrNameLst>
                                      </p:cBhvr>
                                      <p:tavLst>
                                        <p:tav tm="0">
                                          <p:val>
                                            <p:fltVal val="0"/>
                                          </p:val>
                                        </p:tav>
                                        <p:tav tm="100000">
                                          <p:val>
                                            <p:fltVal val="90"/>
                                          </p:val>
                                        </p:tav>
                                      </p:tavLst>
                                    </p:anim>
                                    <p:animEffect transition="out" filter="fade">
                                      <p:cBhvr>
                                        <p:cTn id="24" dur="1000"/>
                                        <p:tgtEl>
                                          <p:spTgt spid="7"/>
                                        </p:tgtEl>
                                      </p:cBhvr>
                                    </p:animEffect>
                                    <p:set>
                                      <p:cBhvr>
                                        <p:cTn id="25" dur="1" fill="hold">
                                          <p:stCondLst>
                                            <p:cond delay="999"/>
                                          </p:stCondLst>
                                        </p:cTn>
                                        <p:tgtEl>
                                          <p:spTgt spid="7"/>
                                        </p:tgtEl>
                                        <p:attrNameLst>
                                          <p:attrName>style.visibility</p:attrName>
                                        </p:attrNameLst>
                                      </p:cBhvr>
                                      <p:to>
                                        <p:strVal val="hidden"/>
                                      </p:to>
                                    </p:se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xit" presetSubtype="32" fill="hold" grpId="1" nodeType="clickEffect">
                                  <p:stCondLst>
                                    <p:cond delay="0"/>
                                  </p:stCondLst>
                                  <p:childTnLst>
                                    <p:animEffect transition="out" filter="circle(out)">
                                      <p:cBhvr>
                                        <p:cTn id="33" dur="2000"/>
                                        <p:tgtEl>
                                          <p:spTgt spid="8"/>
                                        </p:tgtEl>
                                      </p:cBhvr>
                                    </p:animEffect>
                                    <p:set>
                                      <p:cBhvr>
                                        <p:cTn id="34" dur="1" fill="hold">
                                          <p:stCondLst>
                                            <p:cond delay="1999"/>
                                          </p:stCondLst>
                                        </p:cTn>
                                        <p:tgtEl>
                                          <p:spTgt spid="8"/>
                                        </p:tgtEl>
                                        <p:attrNameLst>
                                          <p:attrName>style.visibility</p:attrName>
                                        </p:attrNameLst>
                                      </p:cBhvr>
                                      <p:to>
                                        <p:strVal val="hidden"/>
                                      </p:to>
                                    </p:se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xit" presetSubtype="1" fill="hold" grpId="1" nodeType="clickEffect">
                                  <p:stCondLst>
                                    <p:cond delay="0"/>
                                  </p:stCondLst>
                                  <p:childTnLst>
                                    <p:animEffect transition="out" filter="wheel(1)">
                                      <p:cBhvr>
                                        <p:cTn id="42" dur="2000"/>
                                        <p:tgtEl>
                                          <p:spTgt spid="5"/>
                                        </p:tgtEl>
                                      </p:cBhvr>
                                    </p:animEffect>
                                    <p:set>
                                      <p:cBhvr>
                                        <p:cTn id="43" dur="1" fill="hold">
                                          <p:stCondLst>
                                            <p:cond delay="1999"/>
                                          </p:stCondLst>
                                        </p:cTn>
                                        <p:tgtEl>
                                          <p:spTgt spid="5"/>
                                        </p:tgtEl>
                                        <p:attrNameLst>
                                          <p:attrName>style.visibility</p:attrName>
                                        </p:attrNameLst>
                                      </p:cBhvr>
                                      <p:to>
                                        <p:strVal val="hidden"/>
                                      </p:to>
                                    </p:set>
                                  </p:childTnLst>
                                </p:cTn>
                              </p:par>
                              <p:par>
                                <p:cTn id="44" presetID="21" presetClass="exit" presetSubtype="1" fill="hold" grpId="1" nodeType="withEffect">
                                  <p:stCondLst>
                                    <p:cond delay="0"/>
                                  </p:stCondLst>
                                  <p:childTnLst>
                                    <p:animEffect transition="out" filter="wheel(1)">
                                      <p:cBhvr>
                                        <p:cTn id="45" dur="2000"/>
                                        <p:tgtEl>
                                          <p:spTgt spid="9"/>
                                        </p:tgtEl>
                                      </p:cBhvr>
                                    </p:animEffect>
                                    <p:set>
                                      <p:cBhvr>
                                        <p:cTn id="46" dur="1" fill="hold">
                                          <p:stCondLst>
                                            <p:cond delay="1999"/>
                                          </p:stCondLst>
                                        </p:cTn>
                                        <p:tgtEl>
                                          <p:spTgt spid="9"/>
                                        </p:tgtEl>
                                        <p:attrNameLst>
                                          <p:attrName>style.visibility</p:attrName>
                                        </p:attrNameLst>
                                      </p:cBhvr>
                                      <p:to>
                                        <p:strVal val="hidden"/>
                                      </p:to>
                                    </p:set>
                                  </p:childTnLst>
                                </p:cTn>
                              </p:par>
                            </p:childTnLst>
                          </p:cTn>
                        </p:par>
                        <p:par>
                          <p:cTn id="47" fill="hold">
                            <p:stCondLst>
                              <p:cond delay="2000"/>
                            </p:stCondLst>
                            <p:childTnLst>
                              <p:par>
                                <p:cTn id="48" presetID="22" presetClass="entr" presetSubtype="8"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20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childTnLst>
                                </p:cTn>
                              </p:par>
                            </p:childTnLst>
                          </p:cTn>
                        </p:par>
                      </p:childTnLst>
                    </p:cTn>
                  </p:par>
                  <p:par>
                    <p:cTn id="56" fill="hold">
                      <p:stCondLst>
                        <p:cond delay="indefinite"/>
                      </p:stCondLst>
                      <p:childTnLst>
                        <p:par>
                          <p:cTn id="57" fill="hold">
                            <p:stCondLst>
                              <p:cond delay="0"/>
                            </p:stCondLst>
                            <p:childTnLst>
                              <p:par>
                                <p:cTn id="58" presetID="47" presetClass="exit" presetSubtype="0" fill="hold" grpId="1" nodeType="clickEffect">
                                  <p:stCondLst>
                                    <p:cond delay="0"/>
                                  </p:stCondLst>
                                  <p:childTnLst>
                                    <p:animEffect transition="out" filter="fade">
                                      <p:cBhvr>
                                        <p:cTn id="59" dur="1000"/>
                                        <p:tgtEl>
                                          <p:spTgt spid="11"/>
                                        </p:tgtEl>
                                      </p:cBhvr>
                                    </p:animEffect>
                                    <p:anim calcmode="lin" valueType="num">
                                      <p:cBhvr>
                                        <p:cTn id="60" dur="1000"/>
                                        <p:tgtEl>
                                          <p:spTgt spid="11"/>
                                        </p:tgtEl>
                                        <p:attrNameLst>
                                          <p:attrName>ppt_x</p:attrName>
                                        </p:attrNameLst>
                                      </p:cBhvr>
                                      <p:tavLst>
                                        <p:tav tm="0">
                                          <p:val>
                                            <p:strVal val="ppt_x"/>
                                          </p:val>
                                        </p:tav>
                                        <p:tav tm="100000">
                                          <p:val>
                                            <p:strVal val="ppt_x"/>
                                          </p:val>
                                        </p:tav>
                                      </p:tavLst>
                                    </p:anim>
                                    <p:anim calcmode="lin" valueType="num">
                                      <p:cBhvr>
                                        <p:cTn id="61" dur="1000"/>
                                        <p:tgtEl>
                                          <p:spTgt spid="11"/>
                                        </p:tgtEl>
                                        <p:attrNameLst>
                                          <p:attrName>ppt_y</p:attrName>
                                        </p:attrNameLst>
                                      </p:cBhvr>
                                      <p:tavLst>
                                        <p:tav tm="0">
                                          <p:val>
                                            <p:strVal val="ppt_y"/>
                                          </p:val>
                                        </p:tav>
                                        <p:tav tm="100000">
                                          <p:val>
                                            <p:strVal val="ppt_y-.1"/>
                                          </p:val>
                                        </p:tav>
                                      </p:tavLst>
                                    </p:anim>
                                    <p:set>
                                      <p:cBhvr>
                                        <p:cTn id="62" dur="1" fill="hold">
                                          <p:stCondLst>
                                            <p:cond delay="999"/>
                                          </p:stCondLst>
                                        </p:cTn>
                                        <p:tgtEl>
                                          <p:spTgt spid="11"/>
                                        </p:tgtEl>
                                        <p:attrNameLst>
                                          <p:attrName>style.visibility</p:attrName>
                                        </p:attrNameLst>
                                      </p:cBhvr>
                                      <p:to>
                                        <p:strVal val="hidden"/>
                                      </p:to>
                                    </p:set>
                                  </p:childTnLst>
                                </p:cTn>
                              </p:par>
                            </p:childTnLst>
                          </p:cTn>
                        </p:par>
                        <p:par>
                          <p:cTn id="63" fill="hold">
                            <p:stCondLst>
                              <p:cond delay="1000"/>
                            </p:stCondLst>
                            <p:childTnLst>
                              <p:par>
                                <p:cTn id="64" presetID="10"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childTnLst>
                                </p:cTn>
                              </p:par>
                            </p:childTnLst>
                          </p:cTn>
                        </p:par>
                      </p:childTnLst>
                    </p:cTn>
                  </p:par>
                  <p:par>
                    <p:cTn id="67" fill="hold">
                      <p:stCondLst>
                        <p:cond delay="indefinite"/>
                      </p:stCondLst>
                      <p:childTnLst>
                        <p:par>
                          <p:cTn id="68" fill="hold">
                            <p:stCondLst>
                              <p:cond delay="0"/>
                            </p:stCondLst>
                            <p:childTnLst>
                              <p:par>
                                <p:cTn id="69" presetID="23" presetClass="exit" presetSubtype="32" fill="hold" grpId="1" nodeType="clickEffect">
                                  <p:stCondLst>
                                    <p:cond delay="0"/>
                                  </p:stCondLst>
                                  <p:childTnLst>
                                    <p:anim calcmode="lin" valueType="num">
                                      <p:cBhvr>
                                        <p:cTn id="70" dur="1000"/>
                                        <p:tgtEl>
                                          <p:spTgt spid="12"/>
                                        </p:tgtEl>
                                        <p:attrNameLst>
                                          <p:attrName>ppt_w</p:attrName>
                                        </p:attrNameLst>
                                      </p:cBhvr>
                                      <p:tavLst>
                                        <p:tav tm="0">
                                          <p:val>
                                            <p:strVal val="ppt_w"/>
                                          </p:val>
                                        </p:tav>
                                        <p:tav tm="100000">
                                          <p:val>
                                            <p:fltVal val="0"/>
                                          </p:val>
                                        </p:tav>
                                      </p:tavLst>
                                    </p:anim>
                                    <p:anim calcmode="lin" valueType="num">
                                      <p:cBhvr>
                                        <p:cTn id="71" dur="1000"/>
                                        <p:tgtEl>
                                          <p:spTgt spid="12"/>
                                        </p:tgtEl>
                                        <p:attrNameLst>
                                          <p:attrName>ppt_h</p:attrName>
                                        </p:attrNameLst>
                                      </p:cBhvr>
                                      <p:tavLst>
                                        <p:tav tm="0">
                                          <p:val>
                                            <p:strVal val="ppt_h"/>
                                          </p:val>
                                        </p:tav>
                                        <p:tav tm="100000">
                                          <p:val>
                                            <p:fltVal val="0"/>
                                          </p:val>
                                        </p:tav>
                                      </p:tavLst>
                                    </p:anim>
                                    <p:set>
                                      <p:cBhvr>
                                        <p:cTn id="72" dur="1" fill="hold">
                                          <p:stCondLst>
                                            <p:cond delay="999"/>
                                          </p:stCondLst>
                                        </p:cTn>
                                        <p:tgtEl>
                                          <p:spTgt spid="12"/>
                                        </p:tgtEl>
                                        <p:attrNameLst>
                                          <p:attrName>style.visibility</p:attrName>
                                        </p:attrNameLst>
                                      </p:cBhvr>
                                      <p:to>
                                        <p:strVal val="hidden"/>
                                      </p:to>
                                    </p:set>
                                  </p:childTnLst>
                                </p:cTn>
                              </p:par>
                            </p:childTnLst>
                          </p:cTn>
                        </p:par>
                        <p:par>
                          <p:cTn id="73" fill="hold">
                            <p:stCondLst>
                              <p:cond delay="1000"/>
                            </p:stCondLst>
                            <p:childTnLst>
                              <p:par>
                                <p:cTn id="74" presetID="10" presetClass="entr" presetSubtype="0" fill="hold" grpId="0" nodeType="afterEffect">
                                  <p:stCondLst>
                                    <p:cond delay="0"/>
                                  </p:stCondLst>
                                  <p:iterate type="wd">
                                    <p:tmPct val="10000"/>
                                  </p:iterate>
                                  <p:childTnLst>
                                    <p:set>
                                      <p:cBhvr>
                                        <p:cTn id="75" dur="1" fill="hold">
                                          <p:stCondLst>
                                            <p:cond delay="0"/>
                                          </p:stCondLst>
                                        </p:cTn>
                                        <p:tgtEl>
                                          <p:spTgt spid="13"/>
                                        </p:tgtEl>
                                        <p:attrNameLst>
                                          <p:attrName>style.visibility</p:attrName>
                                        </p:attrNameLst>
                                      </p:cBhvr>
                                      <p:to>
                                        <p:strVal val="visible"/>
                                      </p:to>
                                    </p:set>
                                    <p:animEffect transition="in" filter="fade">
                                      <p:cBhvr>
                                        <p:cTn id="76" dur="1000"/>
                                        <p:tgtEl>
                                          <p:spTgt spid="13"/>
                                        </p:tgtEl>
                                      </p:cBhvr>
                                    </p:animEffect>
                                  </p:childTnLst>
                                </p:cTn>
                              </p:par>
                            </p:childTnLst>
                          </p:cTn>
                        </p:par>
                      </p:childTnLst>
                    </p:cTn>
                  </p:par>
                  <p:par>
                    <p:cTn id="77" fill="hold">
                      <p:stCondLst>
                        <p:cond delay="indefinite"/>
                      </p:stCondLst>
                      <p:childTnLst>
                        <p:par>
                          <p:cTn id="78" fill="hold">
                            <p:stCondLst>
                              <p:cond delay="0"/>
                            </p:stCondLst>
                            <p:childTnLst>
                              <p:par>
                                <p:cTn id="79" presetID="37" presetClass="exit" presetSubtype="0" fill="hold" grpId="1" nodeType="clickEffect">
                                  <p:stCondLst>
                                    <p:cond delay="0"/>
                                  </p:stCondLst>
                                  <p:childTnLst>
                                    <p:animEffect transition="out" filter="fade">
                                      <p:cBhvr>
                                        <p:cTn id="80" dur="1000"/>
                                        <p:tgtEl>
                                          <p:spTgt spid="10"/>
                                        </p:tgtEl>
                                      </p:cBhvr>
                                    </p:animEffect>
                                    <p:anim calcmode="lin" valueType="num">
                                      <p:cBhvr>
                                        <p:cTn id="81" dur="1000"/>
                                        <p:tgtEl>
                                          <p:spTgt spid="10"/>
                                        </p:tgtEl>
                                        <p:attrNameLst>
                                          <p:attrName>ppt_x</p:attrName>
                                        </p:attrNameLst>
                                      </p:cBhvr>
                                      <p:tavLst>
                                        <p:tav tm="0">
                                          <p:val>
                                            <p:strVal val="ppt_x"/>
                                          </p:val>
                                        </p:tav>
                                        <p:tav tm="100000">
                                          <p:val>
                                            <p:strVal val="ppt_x"/>
                                          </p:val>
                                        </p:tav>
                                      </p:tavLst>
                                    </p:anim>
                                    <p:anim calcmode="lin" valueType="num">
                                      <p:cBhvr>
                                        <p:cTn id="82" dur="100" decel="100000"/>
                                        <p:tgtEl>
                                          <p:spTgt spid="10"/>
                                        </p:tgtEl>
                                        <p:attrNameLst>
                                          <p:attrName>ppt_y</p:attrName>
                                        </p:attrNameLst>
                                      </p:cBhvr>
                                      <p:tavLst>
                                        <p:tav tm="0">
                                          <p:val>
                                            <p:strVal val="ppt_y"/>
                                          </p:val>
                                        </p:tav>
                                        <p:tav tm="100000">
                                          <p:val>
                                            <p:strVal val="ppt_y-.03"/>
                                          </p:val>
                                        </p:tav>
                                      </p:tavLst>
                                    </p:anim>
                                    <p:anim calcmode="lin" valueType="num">
                                      <p:cBhvr>
                                        <p:cTn id="83" dur="900" accel="100000">
                                          <p:stCondLst>
                                            <p:cond delay="100"/>
                                          </p:stCondLst>
                                        </p:cTn>
                                        <p:tgtEl>
                                          <p:spTgt spid="10"/>
                                        </p:tgtEl>
                                        <p:attrNameLst>
                                          <p:attrName>ppt_y</p:attrName>
                                        </p:attrNameLst>
                                      </p:cBhvr>
                                      <p:tavLst>
                                        <p:tav tm="0">
                                          <p:val>
                                            <p:strVal val="ppt_y"/>
                                          </p:val>
                                        </p:tav>
                                        <p:tav tm="100000">
                                          <p:val>
                                            <p:strVal val="ppt_y+1"/>
                                          </p:val>
                                        </p:tav>
                                      </p:tavLst>
                                    </p:anim>
                                    <p:set>
                                      <p:cBhvr>
                                        <p:cTn id="84" dur="1" fill="hold">
                                          <p:stCondLst>
                                            <p:cond delay="999"/>
                                          </p:stCondLst>
                                        </p:cTn>
                                        <p:tgtEl>
                                          <p:spTgt spid="10"/>
                                        </p:tgtEl>
                                        <p:attrNameLst>
                                          <p:attrName>style.visibility</p:attrName>
                                        </p:attrNameLst>
                                      </p:cBhvr>
                                      <p:to>
                                        <p:strVal val="hidden"/>
                                      </p:to>
                                    </p:set>
                                  </p:childTnLst>
                                </p:cTn>
                              </p:par>
                              <p:par>
                                <p:cTn id="85" presetID="37" presetClass="exit" presetSubtype="0" fill="hold" grpId="1" nodeType="withEffect">
                                  <p:stCondLst>
                                    <p:cond delay="0"/>
                                  </p:stCondLst>
                                  <p:iterate type="wd">
                                    <p:tmPct val="0"/>
                                  </p:iterate>
                                  <p:childTnLst>
                                    <p:animEffect transition="out" filter="fade">
                                      <p:cBhvr>
                                        <p:cTn id="86" dur="1000"/>
                                        <p:tgtEl>
                                          <p:spTgt spid="13"/>
                                        </p:tgtEl>
                                      </p:cBhvr>
                                    </p:animEffect>
                                    <p:anim calcmode="lin" valueType="num">
                                      <p:cBhvr>
                                        <p:cTn id="87" dur="1000"/>
                                        <p:tgtEl>
                                          <p:spTgt spid="13"/>
                                        </p:tgtEl>
                                        <p:attrNameLst>
                                          <p:attrName>ppt_x</p:attrName>
                                        </p:attrNameLst>
                                      </p:cBhvr>
                                      <p:tavLst>
                                        <p:tav tm="0">
                                          <p:val>
                                            <p:strVal val="ppt_x"/>
                                          </p:val>
                                        </p:tav>
                                        <p:tav tm="100000">
                                          <p:val>
                                            <p:strVal val="ppt_x"/>
                                          </p:val>
                                        </p:tav>
                                      </p:tavLst>
                                    </p:anim>
                                    <p:anim calcmode="lin" valueType="num">
                                      <p:cBhvr>
                                        <p:cTn id="88" dur="100" decel="100000"/>
                                        <p:tgtEl>
                                          <p:spTgt spid="13"/>
                                        </p:tgtEl>
                                        <p:attrNameLst>
                                          <p:attrName>ppt_y</p:attrName>
                                        </p:attrNameLst>
                                      </p:cBhvr>
                                      <p:tavLst>
                                        <p:tav tm="0">
                                          <p:val>
                                            <p:strVal val="ppt_y"/>
                                          </p:val>
                                        </p:tav>
                                        <p:tav tm="100000">
                                          <p:val>
                                            <p:strVal val="ppt_y-.03"/>
                                          </p:val>
                                        </p:tav>
                                      </p:tavLst>
                                    </p:anim>
                                    <p:anim calcmode="lin" valueType="num">
                                      <p:cBhvr>
                                        <p:cTn id="89" dur="900" accel="100000">
                                          <p:stCondLst>
                                            <p:cond delay="100"/>
                                          </p:stCondLst>
                                        </p:cTn>
                                        <p:tgtEl>
                                          <p:spTgt spid="13"/>
                                        </p:tgtEl>
                                        <p:attrNameLst>
                                          <p:attrName>ppt_y</p:attrName>
                                        </p:attrNameLst>
                                      </p:cBhvr>
                                      <p:tavLst>
                                        <p:tav tm="0">
                                          <p:val>
                                            <p:strVal val="ppt_y"/>
                                          </p:val>
                                        </p:tav>
                                        <p:tav tm="100000">
                                          <p:val>
                                            <p:strVal val="ppt_y+1"/>
                                          </p:val>
                                        </p:tav>
                                      </p:tavLst>
                                    </p:anim>
                                    <p:set>
                                      <p:cBhvr>
                                        <p:cTn id="90" dur="1" fill="hold">
                                          <p:stCondLst>
                                            <p:cond delay="999"/>
                                          </p:stCondLst>
                                        </p:cTn>
                                        <p:tgtEl>
                                          <p:spTgt spid="13"/>
                                        </p:tgtEl>
                                        <p:attrNameLst>
                                          <p:attrName>style.visibility</p:attrName>
                                        </p:attrNameLst>
                                      </p:cBhvr>
                                      <p:to>
                                        <p:strVal val="hidden"/>
                                      </p:to>
                                    </p:set>
                                  </p:childTnLst>
                                </p:cTn>
                              </p:par>
                            </p:childTnLst>
                          </p:cTn>
                        </p:par>
                        <p:par>
                          <p:cTn id="91" fill="hold">
                            <p:stCondLst>
                              <p:cond delay="1000"/>
                            </p:stCondLst>
                            <p:childTnLst>
                              <p:par>
                                <p:cTn id="92" presetID="22" presetClass="entr" presetSubtype="8"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wipe(left)">
                                      <p:cBhvr>
                                        <p:cTn id="94" dur="2000"/>
                                        <p:tgtEl>
                                          <p:spTgt spid="14"/>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iterate type="wd">
                                    <p:tmPct val="10000"/>
                                  </p:iterate>
                                  <p:childTnLst>
                                    <p:set>
                                      <p:cBhvr>
                                        <p:cTn id="98" dur="1" fill="hold">
                                          <p:stCondLst>
                                            <p:cond delay="0"/>
                                          </p:stCondLst>
                                        </p:cTn>
                                        <p:tgtEl>
                                          <p:spTgt spid="15"/>
                                        </p:tgtEl>
                                        <p:attrNameLst>
                                          <p:attrName>style.visibility</p:attrName>
                                        </p:attrNameLst>
                                      </p:cBhvr>
                                      <p:to>
                                        <p:strVal val="visible"/>
                                      </p:to>
                                    </p:set>
                                    <p:animEffect transition="in" filter="fade">
                                      <p:cBhvr>
                                        <p:cTn id="99" dur="1000"/>
                                        <p:tgtEl>
                                          <p:spTgt spid="15"/>
                                        </p:tgtEl>
                                      </p:cBhvr>
                                    </p:animEffect>
                                  </p:childTnLst>
                                </p:cTn>
                              </p:par>
                            </p:childTnLst>
                          </p:cTn>
                        </p:par>
                      </p:childTnLst>
                    </p:cTn>
                  </p:par>
                  <p:par>
                    <p:cTn id="100" fill="hold">
                      <p:stCondLst>
                        <p:cond delay="indefinite"/>
                      </p:stCondLst>
                      <p:childTnLst>
                        <p:par>
                          <p:cTn id="101" fill="hold">
                            <p:stCondLst>
                              <p:cond delay="0"/>
                            </p:stCondLst>
                            <p:childTnLst>
                              <p:par>
                                <p:cTn id="102" presetID="31" presetClass="exit" presetSubtype="0" fill="hold" grpId="1" nodeType="clickEffect">
                                  <p:stCondLst>
                                    <p:cond delay="0"/>
                                  </p:stCondLst>
                                  <p:childTnLst>
                                    <p:anim calcmode="lin" valueType="num">
                                      <p:cBhvr>
                                        <p:cTn id="103" dur="1000"/>
                                        <p:tgtEl>
                                          <p:spTgt spid="14"/>
                                        </p:tgtEl>
                                        <p:attrNameLst>
                                          <p:attrName>ppt_w</p:attrName>
                                        </p:attrNameLst>
                                      </p:cBhvr>
                                      <p:tavLst>
                                        <p:tav tm="0">
                                          <p:val>
                                            <p:strVal val="ppt_w"/>
                                          </p:val>
                                        </p:tav>
                                        <p:tav tm="100000">
                                          <p:val>
                                            <p:fltVal val="0"/>
                                          </p:val>
                                        </p:tav>
                                      </p:tavLst>
                                    </p:anim>
                                    <p:anim calcmode="lin" valueType="num">
                                      <p:cBhvr>
                                        <p:cTn id="104" dur="1000"/>
                                        <p:tgtEl>
                                          <p:spTgt spid="14"/>
                                        </p:tgtEl>
                                        <p:attrNameLst>
                                          <p:attrName>ppt_h</p:attrName>
                                        </p:attrNameLst>
                                      </p:cBhvr>
                                      <p:tavLst>
                                        <p:tav tm="0">
                                          <p:val>
                                            <p:strVal val="ppt_h"/>
                                          </p:val>
                                        </p:tav>
                                        <p:tav tm="100000">
                                          <p:val>
                                            <p:fltVal val="0"/>
                                          </p:val>
                                        </p:tav>
                                      </p:tavLst>
                                    </p:anim>
                                    <p:anim calcmode="lin" valueType="num">
                                      <p:cBhvr>
                                        <p:cTn id="105" dur="1000"/>
                                        <p:tgtEl>
                                          <p:spTgt spid="14"/>
                                        </p:tgtEl>
                                        <p:attrNameLst>
                                          <p:attrName>style.rotation</p:attrName>
                                        </p:attrNameLst>
                                      </p:cBhvr>
                                      <p:tavLst>
                                        <p:tav tm="0">
                                          <p:val>
                                            <p:fltVal val="0"/>
                                          </p:val>
                                        </p:tav>
                                        <p:tav tm="100000">
                                          <p:val>
                                            <p:fltVal val="90"/>
                                          </p:val>
                                        </p:tav>
                                      </p:tavLst>
                                    </p:anim>
                                    <p:animEffect transition="out" filter="fade">
                                      <p:cBhvr>
                                        <p:cTn id="106" dur="1000"/>
                                        <p:tgtEl>
                                          <p:spTgt spid="14"/>
                                        </p:tgtEl>
                                      </p:cBhvr>
                                    </p:animEffect>
                                    <p:set>
                                      <p:cBhvr>
                                        <p:cTn id="107" dur="1" fill="hold">
                                          <p:stCondLst>
                                            <p:cond delay="999"/>
                                          </p:stCondLst>
                                        </p:cTn>
                                        <p:tgtEl>
                                          <p:spTgt spid="14"/>
                                        </p:tgtEl>
                                        <p:attrNameLst>
                                          <p:attrName>style.visibility</p:attrName>
                                        </p:attrNameLst>
                                      </p:cBhvr>
                                      <p:to>
                                        <p:strVal val="hidden"/>
                                      </p:to>
                                    </p:set>
                                  </p:childTnLst>
                                </p:cTn>
                              </p:par>
                              <p:par>
                                <p:cTn id="108" presetID="31" presetClass="exit" presetSubtype="0" fill="hold" grpId="1" nodeType="withEffect">
                                  <p:stCondLst>
                                    <p:cond delay="0"/>
                                  </p:stCondLst>
                                  <p:iterate type="wd">
                                    <p:tmPct val="0"/>
                                  </p:iterate>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 calcmode="lin" valueType="num">
                                      <p:cBhvr>
                                        <p:cTn id="111" dur="1000"/>
                                        <p:tgtEl>
                                          <p:spTgt spid="15"/>
                                        </p:tgtEl>
                                        <p:attrNameLst>
                                          <p:attrName>style.rotation</p:attrName>
                                        </p:attrNameLst>
                                      </p:cBhvr>
                                      <p:tavLst>
                                        <p:tav tm="0">
                                          <p:val>
                                            <p:fltVal val="0"/>
                                          </p:val>
                                        </p:tav>
                                        <p:tav tm="100000">
                                          <p:val>
                                            <p:fltVal val="90"/>
                                          </p:val>
                                        </p:tav>
                                      </p:tavLst>
                                    </p:anim>
                                    <p:animEffect transition="out" filter="fade">
                                      <p:cBhvr>
                                        <p:cTn id="112" dur="1000"/>
                                        <p:tgtEl>
                                          <p:spTgt spid="15"/>
                                        </p:tgtEl>
                                      </p:cBhvr>
                                    </p:animEffect>
                                    <p:set>
                                      <p:cBhvr>
                                        <p:cTn id="113"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7" grpId="1"/>
      <p:bldP spid="8" grpId="0"/>
      <p:bldP spid="8" grpId="1"/>
      <p:bldP spid="9" grpId="0"/>
      <p:bldP spid="9" grpId="1"/>
      <p:bldP spid="10" grpId="0"/>
      <p:bldP spid="10" grpId="1"/>
      <p:bldP spid="11" grpId="0"/>
      <p:bldP spid="11" grpId="1"/>
      <p:bldP spid="12" grpId="0"/>
      <p:bldP spid="12" grpId="1"/>
      <p:bldP spid="13" grpId="0"/>
      <p:bldP spid="13" grpId="1"/>
      <p:bldP spid="14" grpId="0"/>
      <p:bldP spid="14" grpId="1"/>
      <p:bldP spid="15" grpId="0"/>
      <p:bldP spid="15"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17</a:t>
            </a:fld>
            <a:endParaRPr lang="en-US"/>
          </a:p>
        </p:txBody>
      </p:sp>
      <p:sp>
        <p:nvSpPr>
          <p:cNvPr id="13" name="Rectangle 12"/>
          <p:cNvSpPr/>
          <p:nvPr/>
        </p:nvSpPr>
        <p:spPr>
          <a:xfrm>
            <a:off x="7150443" y="2789817"/>
            <a:ext cx="4731320" cy="2585323"/>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khuyết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6" name="Rectangle 5"/>
          <p:cNvSpPr/>
          <p:nvPr/>
        </p:nvSpPr>
        <p:spPr>
          <a:xfrm>
            <a:off x="106022" y="268521"/>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214188" y="1881928"/>
            <a:ext cx="6589496" cy="4462888"/>
          </a:xfrm>
          <a:prstGeom prst="rect">
            <a:avLst/>
          </a:prstGeom>
        </p:spPr>
      </p:pic>
    </p:spTree>
    <p:extLst>
      <p:ext uri="{BB962C8B-B14F-4D97-AF65-F5344CB8AC3E}">
        <p14:creationId xmlns:p14="http://schemas.microsoft.com/office/powerpoint/2010/main" val="2635357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18</a:t>
            </a:fld>
            <a:endParaRPr lang="en-US"/>
          </a:p>
        </p:txBody>
      </p:sp>
      <p:sp>
        <p:nvSpPr>
          <p:cNvPr id="11" name="Rectangle 10"/>
          <p:cNvSpPr/>
          <p:nvPr/>
        </p:nvSpPr>
        <p:spPr>
          <a:xfrm>
            <a:off x="8001540" y="2080728"/>
            <a:ext cx="1898277" cy="646331"/>
          </a:xfrm>
          <a:prstGeom prst="rect">
            <a:avLst/>
          </a:prstGeom>
        </p:spPr>
        <p:txBody>
          <a:bodyPr wrap="none">
            <a:spAutoFit/>
          </a:bodyPr>
          <a:lstStyle/>
          <a:p>
            <a:r>
              <a:rPr lang="en-US" sz="3600" b="1" dirty="0" err="1">
                <a:solidFill>
                  <a:srgbClr val="CC0066"/>
                </a:solidFill>
                <a:latin typeface="Times New Roman" panose="02020603050405020304" pitchFamily="18" charset="0"/>
                <a:ea typeface="Times New Roman" panose="02020603050405020304" pitchFamily="18" charset="0"/>
              </a:rPr>
              <a:t>Ư</a:t>
            </a:r>
            <a:r>
              <a:rPr lang="en-US" sz="3600" b="1" dirty="0" err="1" smtClean="0">
                <a:solidFill>
                  <a:srgbClr val="CC0066"/>
                </a:solidFill>
                <a:latin typeface="Times New Roman" panose="02020603050405020304" pitchFamily="18" charset="0"/>
                <a:ea typeface="Times New Roman" panose="02020603050405020304" pitchFamily="18" charset="0"/>
              </a:rPr>
              <a:t>u</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điểm</a:t>
            </a:r>
            <a:endParaRPr lang="en-US" sz="3600" b="1" dirty="0">
              <a:solidFill>
                <a:srgbClr val="CC0066"/>
              </a:solidFill>
            </a:endParaRPr>
          </a:p>
        </p:txBody>
      </p:sp>
      <p:sp>
        <p:nvSpPr>
          <p:cNvPr id="8" name="Rectangle 7"/>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9" name="Rectangle 8"/>
          <p:cNvSpPr/>
          <p:nvPr/>
        </p:nvSpPr>
        <p:spPr>
          <a:xfrm>
            <a:off x="8001540" y="0"/>
            <a:ext cx="2736647" cy="646331"/>
          </a:xfrm>
          <a:prstGeom prst="rect">
            <a:avLst/>
          </a:prstGeom>
        </p:spPr>
        <p:txBody>
          <a:bodyPr wrap="none">
            <a:spAutoFit/>
          </a:bodyPr>
          <a:lstStyle/>
          <a:p>
            <a:r>
              <a:rPr lang="en-US" sz="3600" b="1" dirty="0" err="1" smtClean="0">
                <a:solidFill>
                  <a:srgbClr val="CC0066"/>
                </a:solidFill>
                <a:latin typeface="Times New Roman" panose="02020603050405020304" pitchFamily="18" charset="0"/>
                <a:ea typeface="Times New Roman" panose="02020603050405020304" pitchFamily="18" charset="0"/>
              </a:rPr>
              <a:t>Khuyết</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điểm</a:t>
            </a:r>
            <a:endParaRPr lang="en-US" sz="3600" b="1" dirty="0">
              <a:solidFill>
                <a:srgbClr val="CC0066"/>
              </a:solidFill>
            </a:endParaRPr>
          </a:p>
        </p:txBody>
      </p:sp>
      <p:sp>
        <p:nvSpPr>
          <p:cNvPr id="12" name="Rectangle 11"/>
          <p:cNvSpPr/>
          <p:nvPr/>
        </p:nvSpPr>
        <p:spPr>
          <a:xfrm>
            <a:off x="6810703" y="418436"/>
            <a:ext cx="5262487" cy="1654748"/>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Phương </a:t>
            </a:r>
            <a:r>
              <a:rPr lang="en-US" sz="3600" i="1" dirty="0" err="1" smtClean="0">
                <a:latin typeface="Times New Roman" panose="02020603050405020304" pitchFamily="18" charset="0"/>
                <a:ea typeface="Times New Roman" panose="02020603050405020304" pitchFamily="18" charset="0"/>
              </a:rPr>
              <a:t>pháp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này</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phải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có</a:t>
            </a:r>
            <a:r>
              <a:rPr lang="en-US" sz="3600" i="1" dirty="0" smtClean="0">
                <a:latin typeface="Times New Roman" panose="02020603050405020304" pitchFamily="18" charset="0"/>
                <a:ea typeface="Times New Roman" panose="02020603050405020304" pitchFamily="18" charset="0"/>
              </a:rPr>
              <a:t> 2 </a:t>
            </a:r>
            <a:r>
              <a:rPr lang="en-US" sz="3600" i="1" dirty="0" err="1" smtClean="0">
                <a:latin typeface="Times New Roman" panose="02020603050405020304" pitchFamily="18" charset="0"/>
                <a:ea typeface="Times New Roman" panose="02020603050405020304" pitchFamily="18" charset="0"/>
              </a:rPr>
              <a:t>người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cứu</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chữa</a:t>
            </a:r>
            <a:r>
              <a:rPr lang="en-US" sz="3600" i="1" dirty="0"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6799118" y="2610683"/>
            <a:ext cx="5141490" cy="4247317"/>
          </a:xfrm>
          <a:prstGeom prst="rect">
            <a:avLst/>
          </a:prstGeom>
        </p:spPr>
        <p:txBody>
          <a:bodyPr wrap="square">
            <a:spAutoFit/>
          </a:bodyPr>
          <a:lstStyle/>
          <a:p>
            <a:pPr algn="just">
              <a:lnSpc>
                <a:spcPct val="150000"/>
              </a:lnSpc>
            </a:pPr>
            <a:r>
              <a:rPr lang="en-US" sz="3600" i="1" smtClean="0">
                <a:latin typeface="Times New Roman" panose="02020603050405020304" pitchFamily="18" charset="0"/>
                <a:cs typeface="Times New Roman" panose="02020603050405020304" pitchFamily="18" charset="0"/>
              </a:rPr>
              <a:t>     Do </a:t>
            </a:r>
            <a:r>
              <a:rPr lang="en-US" sz="3600" i="1" dirty="0" err="1" smtClean="0">
                <a:latin typeface="Times New Roman" panose="02020603050405020304" pitchFamily="18" charset="0"/>
                <a:cs typeface="Times New Roman" panose="02020603050405020304" pitchFamily="18" charset="0"/>
              </a:rPr>
              <a:t>nạn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nhân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nằm</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ngửa</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nên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các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chất</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dịch</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vị</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nước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miếng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không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theo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đường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khí</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quản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trở</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hô</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hấp</a:t>
            </a:r>
            <a:r>
              <a:rPr lang="en-US" sz="3600" i="1" dirty="0" smtClean="0">
                <a:latin typeface="Times New Roman" panose="02020603050405020304" pitchFamily="18" charset="0"/>
                <a:cs typeface="Times New Roman" panose="02020603050405020304" pitchFamily="18" charset="0"/>
              </a:rPr>
              <a:t>.</a:t>
            </a:r>
            <a:endParaRPr lang="en-US" sz="3600" i="1" dirty="0">
              <a:latin typeface="Times New Roman" panose="02020603050405020304" pitchFamily="18" charset="0"/>
              <a:cs typeface="Times New Roman" panose="02020603050405020304" pitchFamily="18" charset="0"/>
            </a:endParaRPr>
          </a:p>
        </p:txBody>
      </p:sp>
      <p:pic>
        <p:nvPicPr>
          <p:cNvPr id="18" name="Picture 17"/>
          <p:cNvPicPr/>
          <p:nvPr/>
        </p:nvPicPr>
        <p:blipFill>
          <a:blip r:embed="rId2"/>
          <a:stretch>
            <a:fillRect/>
          </a:stretch>
        </p:blipFill>
        <p:spPr>
          <a:xfrm>
            <a:off x="214188" y="1881928"/>
            <a:ext cx="6589496" cy="4462888"/>
          </a:xfrm>
          <a:prstGeom prst="rect">
            <a:avLst/>
          </a:prstGeom>
        </p:spPr>
      </p:pic>
    </p:spTree>
    <p:extLst>
      <p:ext uri="{BB962C8B-B14F-4D97-AF65-F5344CB8AC3E}">
        <p14:creationId xmlns:p14="http://schemas.microsoft.com/office/powerpoint/2010/main" val="277966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2000"/>
                                        <p:tgtEl>
                                          <p:spTgt spid="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childTnLst>
                                </p:cTn>
                              </p:par>
                            </p:childTnLst>
                          </p:cTn>
                        </p:par>
                        <p:par>
                          <p:cTn id="12" fill="hold">
                            <p:stCondLst>
                              <p:cond delay="3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2000"/>
                                        <p:tgtEl>
                                          <p:spTgt spid="11"/>
                                        </p:tgtEl>
                                      </p:cBhvr>
                                    </p:animEffect>
                                  </p:childTnLst>
                                </p:cTn>
                              </p:par>
                            </p:childTnLst>
                          </p:cTn>
                        </p:par>
                        <p:par>
                          <p:cTn id="16" fill="hold">
                            <p:stCondLst>
                              <p:cond delay="5000"/>
                            </p:stCondLst>
                            <p:childTnLst>
                              <p:par>
                                <p:cTn id="17" presetID="55"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strVal val="#ppt_w*0.70"/>
                                          </p:val>
                                        </p:tav>
                                        <p:tav tm="100000">
                                          <p:val>
                                            <p:strVal val="#ppt_w"/>
                                          </p:val>
                                        </p:tav>
                                      </p:tavLst>
                                    </p:anim>
                                    <p:anim calcmode="lin" valueType="num">
                                      <p:cBhvr>
                                        <p:cTn id="20" dur="1000" fill="hold"/>
                                        <p:tgtEl>
                                          <p:spTgt spid="17"/>
                                        </p:tgtEl>
                                        <p:attrNameLst>
                                          <p:attrName>ppt_h</p:attrName>
                                        </p:attrNameLst>
                                      </p:cBhvr>
                                      <p:tavLst>
                                        <p:tav tm="0">
                                          <p:val>
                                            <p:strVal val="#ppt_h"/>
                                          </p:val>
                                        </p:tav>
                                        <p:tav tm="100000">
                                          <p:val>
                                            <p:strVal val="#ppt_h"/>
                                          </p:val>
                                        </p:tav>
                                      </p:tavLst>
                                    </p:anim>
                                    <p:animEffect transition="in" filter="fade">
                                      <p:cBhvr>
                                        <p:cTn id="21"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P spid="12"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19</a:t>
            </a:fld>
            <a:endParaRPr lang="en-US"/>
          </a:p>
        </p:txBody>
      </p:sp>
      <p:sp>
        <p:nvSpPr>
          <p:cNvPr id="8" name="Rectangle 7"/>
          <p:cNvSpPr/>
          <p:nvPr/>
        </p:nvSpPr>
        <p:spPr>
          <a:xfrm>
            <a:off x="403655" y="1735543"/>
            <a:ext cx="6104237" cy="742511"/>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i="1" smtClean="0">
                <a:solidFill>
                  <a:srgbClr val="CC0066"/>
                </a:solidFill>
                <a:latin typeface="Times New Roman" panose="02020603050405020304" pitchFamily="18" charset="0"/>
                <a:ea typeface="Times New Roman" panose="02020603050405020304" pitchFamily="18" charset="0"/>
              </a:rPr>
              <a:t>Định </a:t>
            </a:r>
            <a:r>
              <a:rPr lang="en-US" sz="3200" b="1" i="1">
                <a:solidFill>
                  <a:srgbClr val="CC0066"/>
                </a:solidFill>
                <a:latin typeface="Times New Roman" panose="02020603050405020304" pitchFamily="18" charset="0"/>
                <a:ea typeface="Times New Roman" panose="02020603050405020304" pitchFamily="18" charset="0"/>
              </a:rPr>
              <a:t>vị điểm giữa xương ức.</a:t>
            </a:r>
          </a:p>
        </p:txBody>
      </p:sp>
      <p:pic>
        <p:nvPicPr>
          <p:cNvPr id="9" name="Picture 8"/>
          <p:cNvPicPr/>
          <p:nvPr/>
        </p:nvPicPr>
        <p:blipFill rotWithShape="1">
          <a:blip r:embed="rId2"/>
          <a:srcRect l="3441" t="3390" r="4068" b="10798"/>
          <a:stretch/>
        </p:blipFill>
        <p:spPr>
          <a:xfrm>
            <a:off x="543696" y="2496067"/>
            <a:ext cx="10915135" cy="4316627"/>
          </a:xfrm>
          <a:prstGeom prst="rect">
            <a:avLst/>
          </a:prstGeom>
        </p:spPr>
      </p:pic>
      <p:sp>
        <p:nvSpPr>
          <p:cNvPr id="11" name="Rectangle 10"/>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12" name="Rectangle 11"/>
          <p:cNvSpPr/>
          <p:nvPr/>
        </p:nvSpPr>
        <p:spPr>
          <a:xfrm>
            <a:off x="827789" y="679590"/>
            <a:ext cx="5482401" cy="923330"/>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Sẽ có 2 trường hợp sau:</a:t>
            </a:r>
            <a:endParaRPr lang="en-US" sz="3600" dirty="0">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6775505" y="616390"/>
            <a:ext cx="5334120" cy="742511"/>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1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775505" y="1274863"/>
            <a:ext cx="5334120" cy="830997"/>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2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cxnSp>
        <p:nvCxnSpPr>
          <p:cNvPr id="5" name="Straight Arrow Connector 4"/>
          <p:cNvCxnSpPr/>
          <p:nvPr/>
        </p:nvCxnSpPr>
        <p:spPr>
          <a:xfrm>
            <a:off x="5815914" y="1274863"/>
            <a:ext cx="1309816" cy="460680"/>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5840627" y="1128584"/>
            <a:ext cx="1307907" cy="146279"/>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286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randombar(horizontal)">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type="wd">
                                    <p:tmPct val="10000"/>
                                  </p:iterate>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20</a:t>
            </a:fld>
            <a:endParaRPr lang="en-US"/>
          </a:p>
        </p:txBody>
      </p:sp>
      <p:sp>
        <p:nvSpPr>
          <p:cNvPr id="6" name="Rectangle 5"/>
          <p:cNvSpPr/>
          <p:nvPr/>
        </p:nvSpPr>
        <p:spPr>
          <a:xfrm>
            <a:off x="0" y="50363"/>
            <a:ext cx="6021859" cy="6740307"/>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Xác </a:t>
            </a:r>
            <a:r>
              <a:rPr lang="en-US" sz="3200">
                <a:latin typeface="Times New Roman" panose="02020603050405020304" pitchFamily="18" charset="0"/>
                <a:ea typeface="Times New Roman" panose="02020603050405020304" pitchFamily="18" charset="0"/>
              </a:rPr>
              <a:t>định phần thấp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Xác định phần cao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các đỉnh đầu ngón tay trỏ hay ngón giữa vào vị trí trên cùng và dưới cùng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Duỗi đều các ngón tay và định ra điểm giữa của xương ức.</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6120713" y="1878227"/>
            <a:ext cx="6071287" cy="3509319"/>
          </a:xfrm>
          <a:prstGeom prst="rect">
            <a:avLst/>
          </a:prstGeom>
        </p:spPr>
      </p:pic>
    </p:spTree>
    <p:extLst>
      <p:ext uri="{BB962C8B-B14F-4D97-AF65-F5344CB8AC3E}">
        <p14:creationId xmlns:p14="http://schemas.microsoft.com/office/powerpoint/2010/main" val="1472955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21</a:t>
            </a:fld>
            <a:endParaRPr lang="en-US"/>
          </a:p>
        </p:txBody>
      </p:sp>
      <p:sp>
        <p:nvSpPr>
          <p:cNvPr id="2" name="Rectangle 1"/>
          <p:cNvSpPr/>
          <p:nvPr/>
        </p:nvSpPr>
        <p:spPr>
          <a:xfrm>
            <a:off x="65900" y="119872"/>
            <a:ext cx="6096000" cy="6001643"/>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a:solidFill>
                  <a:srgbClr val="0000FF"/>
                </a:solidFill>
                <a:latin typeface="Times New Roman" panose="02020603050405020304" pitchFamily="18" charset="0"/>
                <a:ea typeface="Times New Roman" panose="02020603050405020304" pitchFamily="18" charset="0"/>
              </a:rPr>
              <a:t>Đặt tay.</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gót tay vào điểm giữa của nữa phần dưới xương ức, các ngón tay duỗi thẳng.</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Giữ khuỷu tay dùng ép thẳng đến mức có thể.</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còn lại lên trên tay đầu tiên.</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8157006" y="2362200"/>
            <a:ext cx="4000500" cy="4495800"/>
          </a:xfrm>
          <a:prstGeom prst="rect">
            <a:avLst/>
          </a:prstGeom>
        </p:spPr>
      </p:pic>
      <p:pic>
        <p:nvPicPr>
          <p:cNvPr id="8" name="Picture 7"/>
          <p:cNvPicPr>
            <a:picLocks noChangeAspect="1"/>
          </p:cNvPicPr>
          <p:nvPr/>
        </p:nvPicPr>
        <p:blipFill>
          <a:blip r:embed="rId3"/>
          <a:stretch>
            <a:fillRect/>
          </a:stretch>
        </p:blipFill>
        <p:spPr>
          <a:xfrm>
            <a:off x="6236042" y="-3507"/>
            <a:ext cx="2466975" cy="3124200"/>
          </a:xfrm>
          <a:prstGeom prst="rect">
            <a:avLst/>
          </a:prstGeom>
        </p:spPr>
      </p:pic>
    </p:spTree>
    <p:extLst>
      <p:ext uri="{BB962C8B-B14F-4D97-AF65-F5344CB8AC3E}">
        <p14:creationId xmlns:p14="http://schemas.microsoft.com/office/powerpoint/2010/main" val="16410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22</a:t>
            </a:fld>
            <a:endParaRPr lang="en-US"/>
          </a:p>
        </p:txBody>
      </p:sp>
      <p:sp>
        <p:nvSpPr>
          <p:cNvPr id="5" name="Rectangle 4"/>
          <p:cNvSpPr/>
          <p:nvPr/>
        </p:nvSpPr>
        <p:spPr>
          <a:xfrm>
            <a:off x="104767" y="2351048"/>
            <a:ext cx="4384854" cy="4524315"/>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Để người bị nạn nằm ngửa, nới rộng quần áo, thắt lưng, moi rớt rãi trong miệng người bị nạn ra, đặt đầu người bị nạn hơi ngửa ra phía sau.</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7" name="Rectangle 6"/>
          <p:cNvSpPr/>
          <p:nvPr/>
        </p:nvSpPr>
        <p:spPr>
          <a:xfrm>
            <a:off x="1089410" y="797241"/>
            <a:ext cx="9057288" cy="584775"/>
          </a:xfrm>
          <a:prstGeom prst="rect">
            <a:avLst/>
          </a:prstGeom>
        </p:spPr>
        <p:txBody>
          <a:bodyPr wrap="none">
            <a:spAutoFit/>
          </a:bodyPr>
          <a:lstStyle/>
          <a:p>
            <a:r>
              <a:rPr lang="en-US" sz="3200" i="1">
                <a:solidFill>
                  <a:srgbClr val="CC0066"/>
                </a:solidFill>
                <a:latin typeface="Times New Roman" panose="02020603050405020304" pitchFamily="18" charset="0"/>
                <a:cs typeface="Times New Roman" panose="02020603050405020304" pitchFamily="18" charset="0"/>
              </a:rPr>
              <a:t>(là phương pháp cứu chữa có hiệu quả nhất hiện nay)</a:t>
            </a:r>
            <a:endParaRPr lang="en-US" sz="4000" i="1">
              <a:solidFill>
                <a:srgbClr val="CC0066"/>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147" y="1382016"/>
            <a:ext cx="5334120" cy="742511"/>
          </a:xfrm>
          <a:prstGeom prst="rect">
            <a:avLst/>
          </a:prstGeom>
        </p:spPr>
        <p:txBody>
          <a:bodyPr wrap="square">
            <a:spAutoFit/>
          </a:bodyPr>
          <a:lstStyle/>
          <a:p>
            <a:pPr indent="412750" algn="just">
              <a:lnSpc>
                <a:spcPct val="150000"/>
              </a:lnSpc>
            </a:pPr>
            <a:r>
              <a:rPr lang="vi-VN" sz="3200" b="1" i="1" smtClean="0">
                <a:solidFill>
                  <a:srgbClr val="851578"/>
                </a:solidFill>
                <a:latin typeface="Times New Roman" panose="02020603050405020304" pitchFamily="18" charset="0"/>
                <a:ea typeface="Times New Roman" panose="02020603050405020304" pitchFamily="18" charset="0"/>
              </a:rPr>
              <a:t>Trường hợp 1 người cứu</a:t>
            </a:r>
            <a:endParaRPr lang="en-US" sz="3200" b="1" i="1" dirty="0">
              <a:solidFill>
                <a:srgbClr val="851578"/>
              </a:solidFill>
              <a:effectLst/>
              <a:latin typeface="Times New Roman" panose="02020603050405020304" pitchFamily="18" charset="0"/>
              <a:ea typeface="Times New Roman" panose="02020603050405020304" pitchFamily="18" charset="0"/>
            </a:endParaRPr>
          </a:p>
        </p:txBody>
      </p:sp>
      <p:pic>
        <p:nvPicPr>
          <p:cNvPr id="8" name="Picture 7"/>
          <p:cNvPicPr/>
          <p:nvPr/>
        </p:nvPicPr>
        <p:blipFill>
          <a:blip r:embed="rId2"/>
          <a:stretch>
            <a:fillRect/>
          </a:stretch>
        </p:blipFill>
        <p:spPr>
          <a:xfrm>
            <a:off x="8876875" y="1339427"/>
            <a:ext cx="3169508" cy="2693284"/>
          </a:xfrm>
          <a:prstGeom prst="rect">
            <a:avLst/>
          </a:prstGeom>
        </p:spPr>
      </p:pic>
      <p:sp>
        <p:nvSpPr>
          <p:cNvPr id="10" name="Rectangle 9"/>
          <p:cNvSpPr/>
          <p:nvPr/>
        </p:nvSpPr>
        <p:spPr>
          <a:xfrm>
            <a:off x="7977926" y="3771101"/>
            <a:ext cx="4063933" cy="523220"/>
          </a:xfrm>
          <a:prstGeom prst="rect">
            <a:avLst/>
          </a:prstGeom>
        </p:spPr>
        <p:txBody>
          <a:bodyPr wrap="none">
            <a:spAutoFit/>
          </a:bodyPr>
          <a:lstStyle/>
          <a:p>
            <a:r>
              <a:rPr lang="en-US" sz="2800" i="1" dirty="0" err="1">
                <a:solidFill>
                  <a:srgbClr val="7030A0"/>
                </a:solidFill>
                <a:latin typeface="Times New Roman" panose="02020603050405020304" pitchFamily="18" charset="0"/>
                <a:ea typeface="Times New Roman" panose="02020603050405020304" pitchFamily="18" charset="0"/>
              </a:rPr>
              <a:t>Làm</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sạch</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miệng</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nạn</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nhân</a:t>
            </a:r>
            <a:r>
              <a:rPr lang="en-US" sz="2800" i="1" dirty="0">
                <a:solidFill>
                  <a:srgbClr val="7030A0"/>
                </a:solidFill>
                <a:latin typeface="Times New Roman" panose="02020603050405020304" pitchFamily="18" charset="0"/>
                <a:ea typeface="Times New Roman" panose="02020603050405020304" pitchFamily="18" charset="0"/>
              </a:rPr>
              <a:t>.</a:t>
            </a:r>
            <a:endParaRPr lang="en-US" sz="2800" i="1" dirty="0">
              <a:solidFill>
                <a:srgbClr val="7030A0"/>
              </a:solidFill>
            </a:endParaRPr>
          </a:p>
        </p:txBody>
      </p:sp>
      <p:pic>
        <p:nvPicPr>
          <p:cNvPr id="11" name="Picture 10"/>
          <p:cNvPicPr/>
          <p:nvPr/>
        </p:nvPicPr>
        <p:blipFill>
          <a:blip r:embed="rId3"/>
          <a:stretch>
            <a:fillRect/>
          </a:stretch>
        </p:blipFill>
        <p:spPr>
          <a:xfrm>
            <a:off x="4536352" y="3195680"/>
            <a:ext cx="3394843" cy="3525795"/>
          </a:xfrm>
          <a:prstGeom prst="rect">
            <a:avLst/>
          </a:prstGeom>
        </p:spPr>
      </p:pic>
    </p:spTree>
    <p:extLst>
      <p:ext uri="{BB962C8B-B14F-4D97-AF65-F5344CB8AC3E}">
        <p14:creationId xmlns:p14="http://schemas.microsoft.com/office/powerpoint/2010/main" val="944884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wd">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2000"/>
                                        <p:tgtEl>
                                          <p:spTgt spid="8"/>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20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circle(in)">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23</a:t>
            </a:fld>
            <a:endParaRPr lang="en-US"/>
          </a:p>
        </p:txBody>
      </p:sp>
      <p:sp>
        <p:nvSpPr>
          <p:cNvPr id="3" name="Rectangle 2"/>
          <p:cNvSpPr/>
          <p:nvPr/>
        </p:nvSpPr>
        <p:spPr>
          <a:xfrm>
            <a:off x="32951" y="395417"/>
            <a:ext cx="6911545" cy="649408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Quỳ</a:t>
            </a:r>
            <a:r>
              <a:rPr lang="en-US" sz="3200" dirty="0">
                <a:latin typeface="Times New Roman" panose="02020603050405020304" pitchFamily="18" charset="0"/>
                <a:ea typeface="Times New Roman" panose="02020603050405020304" pitchFamily="18" charset="0"/>
              </a:rPr>
              <a:t> 1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sát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nạn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hơi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lùi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về</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cứu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phía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xương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ức</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Dùng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trọng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lượng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phần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gót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tay</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sâu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40 – 50mm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lớn</a:t>
            </a:r>
            <a:r>
              <a:rPr lang="en-US" sz="3200" dirty="0">
                <a:latin typeface="Times New Roman" panose="02020603050405020304" pitchFamily="18" charset="0"/>
                <a:ea typeface="Times New Roman" panose="02020603050405020304" pitchFamily="18" charset="0"/>
              </a:rPr>
              <a:t>, 20 – 30mm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trẻ</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dưới</a:t>
            </a:r>
            <a:r>
              <a:rPr lang="en-US" sz="3200" dirty="0">
                <a:latin typeface="Times New Roman" panose="02020603050405020304" pitchFamily="18" charset="0"/>
                <a:ea typeface="Times New Roman" panose="02020603050405020304" pitchFamily="18" charset="0"/>
              </a:rPr>
              <a:t> 8 </a:t>
            </a:r>
            <a:r>
              <a:rPr lang="en-US" sz="3200" dirty="0" err="1">
                <a:latin typeface="Times New Roman" panose="02020603050405020304" pitchFamily="18" charset="0"/>
                <a:ea typeface="Times New Roman" panose="02020603050405020304" pitchFamily="18" charset="0"/>
              </a:rPr>
              <a:t>tuổi</a:t>
            </a:r>
            <a:r>
              <a:rPr lang="en-US" sz="3200" dirty="0">
                <a:latin typeface="Times New Roman" panose="02020603050405020304" pitchFamily="18" charset="0"/>
                <a:ea typeface="Times New Roman" panose="02020603050405020304" pitchFamily="18" charset="0"/>
              </a:rPr>
              <a:t>.</a:t>
            </a:r>
          </a:p>
          <a:p>
            <a:r>
              <a:rPr lang="en-US" sz="3200" dirty="0" err="1">
                <a:latin typeface="Times New Roman" panose="02020603050405020304" pitchFamily="18" charset="0"/>
                <a:ea typeface="Times New Roman" panose="02020603050405020304" pitchFamily="18" charset="0"/>
              </a:rPr>
              <a:t>Thực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tác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a:t>
            </a:r>
            <a:r>
              <a:rPr lang="en-US" sz="3200" dirty="0">
                <a:solidFill>
                  <a:srgbClr val="FF0000"/>
                </a:solidFill>
                <a:latin typeface="Times New Roman" panose="02020603050405020304" pitchFamily="18" charset="0"/>
                <a:ea typeface="Times New Roman" panose="02020603050405020304" pitchFamily="18" charset="0"/>
              </a:rPr>
              <a:t>60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/ph</a:t>
            </a:r>
            <a:r>
              <a:rPr lang="en-US" sz="3200" dirty="0">
                <a:latin typeface="Times New Roman" panose="02020603050405020304" pitchFamily="18" charset="0"/>
                <a:ea typeface="Times New Roman" panose="02020603050405020304" pitchFamily="18" charset="0"/>
              </a:rPr>
              <a:t>.</a:t>
            </a:r>
            <a:endParaRPr lang="en-US" sz="3200" dirty="0"/>
          </a:p>
        </p:txBody>
      </p:sp>
      <p:pic>
        <p:nvPicPr>
          <p:cNvPr id="2" name="Picture 1"/>
          <p:cNvPicPr>
            <a:picLocks noChangeAspect="1"/>
          </p:cNvPicPr>
          <p:nvPr/>
        </p:nvPicPr>
        <p:blipFill>
          <a:blip r:embed="rId2"/>
          <a:stretch>
            <a:fillRect/>
          </a:stretch>
        </p:blipFill>
        <p:spPr>
          <a:xfrm>
            <a:off x="6944496" y="1360685"/>
            <a:ext cx="5247504" cy="4348138"/>
          </a:xfrm>
          <a:prstGeom prst="rect">
            <a:avLst/>
          </a:prstGeom>
        </p:spPr>
      </p:pic>
      <p:sp>
        <p:nvSpPr>
          <p:cNvPr id="5" name="Rectangle 4"/>
          <p:cNvSpPr/>
          <p:nvPr/>
        </p:nvSpPr>
        <p:spPr>
          <a:xfrm>
            <a:off x="187147" y="18287"/>
            <a:ext cx="1606530" cy="584775"/>
          </a:xfrm>
          <a:prstGeom prst="rect">
            <a:avLst/>
          </a:prstGeom>
        </p:spPr>
        <p:txBody>
          <a:bodyPr wrap="none">
            <a:spAutoFit/>
          </a:bodyPr>
          <a:lstStyle/>
          <a:p>
            <a:r>
              <a:rPr lang="vi-VN" sz="3200" b="1" smtClean="0">
                <a:solidFill>
                  <a:srgbClr val="00B050"/>
                </a:solidFill>
                <a:latin typeface="+mj-lt"/>
                <a:ea typeface="Times New Roman" panose="02020603050405020304" pitchFamily="18" charset="0"/>
                <a:cs typeface="Times New Roman" panose="02020603050405020304" pitchFamily="18" charset="0"/>
              </a:rPr>
              <a:t>B</a:t>
            </a: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ước 2</a:t>
            </a:r>
            <a:r>
              <a:rPr lang="en-US" sz="3200" b="1" smtClean="0">
                <a:solidFill>
                  <a:srgbClr val="00B050"/>
                </a:solidFill>
                <a:latin typeface="+mj-lt"/>
                <a:ea typeface="Times New Roman" panose="02020603050405020304" pitchFamily="18" charset="0"/>
                <a:cs typeface="Times New Roman" panose="02020603050405020304" pitchFamily="18" charset="0"/>
              </a:rPr>
              <a:t> </a:t>
            </a:r>
            <a:r>
              <a:rPr lang="en-US" sz="3200" b="1">
                <a:latin typeface="+mj-lt"/>
              </a:rPr>
              <a:t> </a:t>
            </a:r>
          </a:p>
        </p:txBody>
      </p:sp>
    </p:spTree>
    <p:extLst>
      <p:ext uri="{BB962C8B-B14F-4D97-AF65-F5344CB8AC3E}">
        <p14:creationId xmlns:p14="http://schemas.microsoft.com/office/powerpoint/2010/main" val="422583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8" dur="10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24</a:t>
            </a:fld>
            <a:endParaRPr lang="en-US"/>
          </a:p>
        </p:txBody>
      </p:sp>
      <p:sp>
        <p:nvSpPr>
          <p:cNvPr id="5" name="Rectangle 4"/>
          <p:cNvSpPr/>
          <p:nvPr/>
        </p:nvSpPr>
        <p:spPr>
          <a:xfrm>
            <a:off x="82379" y="766519"/>
            <a:ext cx="5436972" cy="6001643"/>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Kết hợp </a:t>
            </a:r>
            <a:r>
              <a:rPr lang="en-US" sz="3200" smtClean="0">
                <a:latin typeface="Times New Roman" panose="02020603050405020304" pitchFamily="18" charset="0"/>
                <a:cs typeface="Times New Roman" panose="02020603050405020304" pitchFamily="18" charset="0"/>
              </a:rPr>
              <a:t>với </a:t>
            </a:r>
            <a:r>
              <a:rPr lang="en-US" sz="3200">
                <a:latin typeface="Times New Roman" panose="02020603050405020304" pitchFamily="18" charset="0"/>
                <a:cs typeface="Times New Roman" panose="02020603050405020304" pitchFamily="18" charset="0"/>
              </a:rPr>
              <a:t>động tác ép tim, phải </a:t>
            </a:r>
            <a:r>
              <a:rPr lang="en-US" sz="3200" smtClean="0">
                <a:latin typeface="Times New Roman" panose="02020603050405020304" pitchFamily="18" charset="0"/>
                <a:cs typeface="Times New Roman" panose="02020603050405020304" pitchFamily="18" charset="0"/>
              </a:rPr>
              <a:t>hà hơi</a:t>
            </a:r>
            <a:r>
              <a:rPr lang="vi-VN" sz="3200" smtClean="0">
                <a:latin typeface="Times New Roman" panose="02020603050405020304" pitchFamily="18" charset="0"/>
                <a:cs typeface="Times New Roman" panose="02020603050405020304" pitchFamily="18" charset="0"/>
              </a:rPr>
              <a:t> thổi ngạt. </a:t>
            </a:r>
            <a:r>
              <a:rPr lang="vi-VN" sz="3200">
                <a:latin typeface="Times New Roman" panose="02020603050405020304" pitchFamily="18" charset="0"/>
                <a:cs typeface="Times New Roman" panose="02020603050405020304" pitchFamily="18" charset="0"/>
              </a:rPr>
              <a:t>N</a:t>
            </a:r>
            <a:r>
              <a:rPr lang="en-US" sz="3200">
                <a:latin typeface="Times New Roman" panose="02020603050405020304" pitchFamily="18" charset="0"/>
                <a:cs typeface="Times New Roman" panose="02020603050405020304" pitchFamily="18" charset="0"/>
              </a:rPr>
              <a:t>gười cứu ngồi bên cạnh đầu lấy một tay bịt mũi người bị nạn, tay kia giữ cho miệng người bị nạn há ra hít thật mạnh để lấy nhiều không khí vào phổi rồi ghé sát miệng người bị </a:t>
            </a:r>
            <a:r>
              <a:rPr lang="en-US" sz="3200" smtClean="0">
                <a:latin typeface="Times New Roman" panose="02020603050405020304" pitchFamily="18" charset="0"/>
                <a:cs typeface="Times New Roman" panose="02020603050405020304" pitchFamily="18" charset="0"/>
              </a:rPr>
              <a:t>nạn</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784380" y="1014284"/>
            <a:ext cx="6257925" cy="5257800"/>
          </a:xfrm>
          <a:prstGeom prst="rect">
            <a:avLst/>
          </a:prstGeom>
        </p:spPr>
      </p:pic>
    </p:spTree>
    <p:extLst>
      <p:ext uri="{BB962C8B-B14F-4D97-AF65-F5344CB8AC3E}">
        <p14:creationId xmlns:p14="http://schemas.microsoft.com/office/powerpoint/2010/main" val="43518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25</a:t>
            </a:fld>
            <a:endParaRPr lang="en-US"/>
          </a:p>
        </p:txBody>
      </p:sp>
      <p:sp>
        <p:nvSpPr>
          <p:cNvPr id="5" name="Rectangle 4"/>
          <p:cNvSpPr/>
          <p:nvPr/>
        </p:nvSpPr>
        <p:spPr>
          <a:xfrm>
            <a:off x="0" y="939513"/>
            <a:ext cx="5478162" cy="5262979"/>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Khi</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thổi vào lồng ngực phồng lên (hoặc bịt miệng để thổi vào mũi người bị nạn khi không thổi vào miệng được) hà hơi cho người bị nạn từ 14  đến 16 lần/phút</a:t>
            </a:r>
            <a:endParaRPr lang="en-US" sz="3200">
              <a:latin typeface="Times New Roman" panose="02020603050405020304" pitchFamily="18" charset="0"/>
              <a:ea typeface="DengXian" panose="02010600030101010101" pitchFamily="2" charset="-122"/>
              <a:cs typeface="Times New Roman" panose="02020603050405020304" pitchFamily="18" charset="0"/>
            </a:endParaRPr>
          </a:p>
          <a:p>
            <a:pPr algn="just">
              <a:lnSpc>
                <a:spcPct val="150000"/>
              </a:lnSpc>
            </a:pPr>
            <a:r>
              <a:rPr lang="zh-CN" altLang="en-US" sz="3200" smtClean="0">
                <a:latin typeface="Times New Roman" panose="02020603050405020304" pitchFamily="18" charset="0"/>
                <a:cs typeface="Times New Roman" panose="02020603050405020304" pitchFamily="18" charset="0"/>
              </a:rPr>
              <a:t>。</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874996" y="1014284"/>
            <a:ext cx="6257925" cy="5257800"/>
          </a:xfrm>
          <a:prstGeom prst="rect">
            <a:avLst/>
          </a:prstGeom>
        </p:spPr>
      </p:pic>
    </p:spTree>
    <p:extLst>
      <p:ext uri="{BB962C8B-B14F-4D97-AF65-F5344CB8AC3E}">
        <p14:creationId xmlns:p14="http://schemas.microsoft.com/office/powerpoint/2010/main" val="3758731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26</a:t>
            </a:fld>
            <a:endParaRPr lang="en-US"/>
          </a:p>
        </p:txBody>
      </p:sp>
      <p:sp>
        <p:nvSpPr>
          <p:cNvPr id="5" name="Rectangle 4"/>
          <p:cNvSpPr/>
          <p:nvPr/>
        </p:nvSpPr>
        <p:spPr>
          <a:xfrm>
            <a:off x="89454" y="4332751"/>
            <a:ext cx="6543166" cy="2219838"/>
          </a:xfrm>
          <a:prstGeom prst="rect">
            <a:avLst/>
          </a:prstGeom>
        </p:spPr>
        <p:txBody>
          <a:bodyPr wrap="square">
            <a:spAutoFit/>
          </a:bodyPr>
          <a:lstStyle/>
          <a:p>
            <a:pPr algn="just">
              <a:lnSpc>
                <a:spcPct val="150000"/>
              </a:lnSpc>
            </a:pPr>
            <a:r>
              <a:rPr lang="vi-VN" sz="3200" i="1" smtClean="0">
                <a:solidFill>
                  <a:srgbClr val="851578"/>
                </a:solidFill>
                <a:latin typeface="Times New Roman" panose="02020603050405020304" pitchFamily="18" charset="0"/>
                <a:cs typeface="Times New Roman" panose="02020603050405020304" pitchFamily="18" charset="0"/>
              </a:rPr>
              <a:t>   * </a:t>
            </a:r>
            <a:r>
              <a:rPr lang="en-US" sz="3200" i="1" smtClean="0">
                <a:solidFill>
                  <a:srgbClr val="851578"/>
                </a:solidFill>
                <a:latin typeface="Times New Roman" panose="02020603050405020304" pitchFamily="18" charset="0"/>
                <a:cs typeface="Times New Roman" panose="02020603050405020304" pitchFamily="18" charset="0"/>
              </a:rPr>
              <a:t>Làm </a:t>
            </a:r>
            <a:r>
              <a:rPr lang="en-US" sz="3200" i="1">
                <a:solidFill>
                  <a:srgbClr val="851578"/>
                </a:solidFill>
                <a:latin typeface="Times New Roman" panose="02020603050405020304" pitchFamily="18" charset="0"/>
                <a:cs typeface="Times New Roman" panose="02020603050405020304" pitchFamily="18" charset="0"/>
              </a:rPr>
              <a:t>liên tục cho đến khi người bị nạn tự thở được hoặc có ý kiến quyết định của y, bác sỹ mới thôi.</a:t>
            </a: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8" name="Picture 7"/>
          <p:cNvPicPr/>
          <p:nvPr/>
        </p:nvPicPr>
        <p:blipFill>
          <a:blip r:embed="rId2"/>
          <a:stretch>
            <a:fillRect/>
          </a:stretch>
        </p:blipFill>
        <p:spPr>
          <a:xfrm>
            <a:off x="0" y="873204"/>
            <a:ext cx="6722075" cy="3212760"/>
          </a:xfrm>
          <a:prstGeom prst="rect">
            <a:avLst/>
          </a:prstGeom>
        </p:spPr>
      </p:pic>
      <p:sp>
        <p:nvSpPr>
          <p:cNvPr id="2" name="Rectangle 1"/>
          <p:cNvSpPr/>
          <p:nvPr/>
        </p:nvSpPr>
        <p:spPr>
          <a:xfrm>
            <a:off x="6837407" y="706818"/>
            <a:ext cx="5239265" cy="6001643"/>
          </a:xfrm>
          <a:prstGeom prst="rect">
            <a:avLst/>
          </a:prstGeom>
        </p:spPr>
        <p:txBody>
          <a:bodyPr wrap="square">
            <a:spAutoFit/>
          </a:bodyPr>
          <a:lstStyle/>
          <a:p>
            <a:pPr algn="just">
              <a:lnSpc>
                <a:spcPct val="150000"/>
              </a:lnSpc>
            </a:pPr>
            <a:r>
              <a:rPr lang="vi-VN" sz="3200" b="1" smtClean="0">
                <a:solidFill>
                  <a:srgbClr val="CC0066"/>
                </a:solidFill>
                <a:latin typeface="Times New Roman" panose="02020603050405020304" pitchFamily="18" charset="0"/>
                <a:cs typeface="Times New Roman" panose="02020603050405020304" pitchFamily="18" charset="0"/>
              </a:rPr>
              <a:t>B2</a:t>
            </a:r>
            <a:r>
              <a:rPr lang="en-US" sz="3200" b="1" smtClean="0">
                <a:solidFill>
                  <a:srgbClr val="CC0066"/>
                </a:solidFill>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Điều quan trọng là kết hợp 2 động tác nhịp nhàng với nhau. Cách phối hợp đó là: cứ 1 lần thổi ngạt thì làm động tác xoa bóp (ép) tim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nhịp (phù hợp với mỗi nhịp thở khoảng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giây và mỗi nhịp đập của tim là 1 giây).</a:t>
            </a:r>
            <a:endParaRPr lang="en-US" sz="3200"/>
          </a:p>
        </p:txBody>
      </p:sp>
    </p:spTree>
    <p:extLst>
      <p:ext uri="{BB962C8B-B14F-4D97-AF65-F5344CB8AC3E}">
        <p14:creationId xmlns:p14="http://schemas.microsoft.com/office/powerpoint/2010/main" val="3714818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42"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27</a:t>
            </a:fld>
            <a:endParaRPr lang="en-US"/>
          </a:p>
        </p:txBody>
      </p:sp>
      <p:sp>
        <p:nvSpPr>
          <p:cNvPr id="6" name="Rectangle 5"/>
          <p:cNvSpPr/>
          <p:nvPr/>
        </p:nvSpPr>
        <p:spPr>
          <a:xfrm>
            <a:off x="187147" y="26525"/>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10" name="Picture 9"/>
          <p:cNvPicPr/>
          <p:nvPr/>
        </p:nvPicPr>
        <p:blipFill>
          <a:blip r:embed="rId2"/>
          <a:stretch>
            <a:fillRect/>
          </a:stretch>
        </p:blipFill>
        <p:spPr>
          <a:xfrm>
            <a:off x="-164759" y="757875"/>
            <a:ext cx="6722075" cy="3212760"/>
          </a:xfrm>
          <a:prstGeom prst="rect">
            <a:avLst/>
          </a:prstGeom>
        </p:spPr>
      </p:pic>
      <p:sp>
        <p:nvSpPr>
          <p:cNvPr id="11" name="Rectangle 10"/>
          <p:cNvSpPr/>
          <p:nvPr/>
        </p:nvSpPr>
        <p:spPr>
          <a:xfrm>
            <a:off x="6689124" y="589424"/>
            <a:ext cx="5395785" cy="3785652"/>
          </a:xfrm>
          <a:prstGeom prst="rect">
            <a:avLst/>
          </a:prstGeom>
        </p:spPr>
        <p:txBody>
          <a:bodyPr wrap="square">
            <a:spAutoFit/>
          </a:bodyPr>
          <a:lstStyle/>
          <a:p>
            <a:pPr marL="365760" marR="0" lvl="0" indent="-342900" algn="just">
              <a:lnSpc>
                <a:spcPct val="150000"/>
              </a:lnSpc>
              <a:spcBef>
                <a:spcPts val="0"/>
              </a:spcBef>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Tỉ</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số</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hô</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hấp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5:1.</a:t>
            </a:r>
          </a:p>
          <a:p>
            <a:pPr marL="457200" indent="-457200" algn="just">
              <a:lnSpc>
                <a:spcPct val="150000"/>
              </a:lnSpc>
              <a:buFont typeface="Courier New" panose="02070309020205020404" pitchFamily="49" charset="0"/>
              <a:buChar char="o"/>
            </a:pPr>
            <a:r>
              <a:rPr lang="en-US" sz="3200" dirty="0" err="1" smtClean="0">
                <a:latin typeface="Times New Roman" panose="02020603050405020304" pitchFamily="18" charset="0"/>
                <a:ea typeface="Times New Roman" panose="02020603050405020304" pitchFamily="18" charset="0"/>
              </a:rPr>
              <a:t>Thực</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cả</a:t>
            </a:r>
            <a:r>
              <a:rPr lang="en-US" sz="3200" dirty="0">
                <a:solidFill>
                  <a:srgbClr val="FF0000"/>
                </a:solidFill>
                <a:latin typeface="Times New Roman" panose="02020603050405020304" pitchFamily="18" charset="0"/>
                <a:ea typeface="Times New Roman" panose="02020603050405020304" pitchFamily="18" charset="0"/>
              </a:rPr>
              <a:t> 2 </a:t>
            </a:r>
            <a:r>
              <a:rPr lang="en-US" sz="3200" dirty="0" err="1">
                <a:solidFill>
                  <a:srgbClr val="FF0000"/>
                </a:solidFill>
                <a:latin typeface="Times New Roman" panose="02020603050405020304" pitchFamily="18" charset="0"/>
                <a:ea typeface="Times New Roman" panose="02020603050405020304" pitchFamily="18" charset="0"/>
              </a:rPr>
              <a:t>động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tác</a:t>
            </a:r>
            <a:r>
              <a:rPr lang="en-US" sz="3200" dirty="0">
                <a:solidFill>
                  <a:srgbClr val="FF0000"/>
                </a:solidFill>
                <a:latin typeface="Times New Roman" panose="02020603050405020304" pitchFamily="18" charset="0"/>
                <a:ea typeface="Times New Roman" panose="02020603050405020304" pitchFamily="18" charset="0"/>
              </a:rPr>
              <a:t> 12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a:t>
            </a:r>
            <a:r>
              <a:rPr lang="en-US" sz="3200" dirty="0" err="1">
                <a:solidFill>
                  <a:srgbClr val="FF0000"/>
                </a:solidFill>
                <a:latin typeface="Times New Roman" panose="02020603050405020304" pitchFamily="18" charset="0"/>
                <a:ea typeface="Times New Roman" panose="02020603050405020304" pitchFamily="18" charset="0"/>
              </a:rPr>
              <a:t>ph</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khoảng</a:t>
            </a:r>
            <a:r>
              <a:rPr lang="en-US" sz="3200" dirty="0">
                <a:solidFill>
                  <a:srgbClr val="FF0000"/>
                </a:solidFill>
                <a:latin typeface="Times New Roman" panose="02020603050405020304" pitchFamily="18" charset="0"/>
                <a:ea typeface="Times New Roman" panose="02020603050405020304" pitchFamily="18" charset="0"/>
              </a:rPr>
              <a:t> 80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ép</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tim</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trong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1ph.</a:t>
            </a:r>
            <a:endParaRPr lang="en-US" sz="3200" dirty="0"/>
          </a:p>
        </p:txBody>
      </p:sp>
      <p:sp>
        <p:nvSpPr>
          <p:cNvPr id="12" name="Rectangle 11"/>
          <p:cNvSpPr/>
          <p:nvPr/>
        </p:nvSpPr>
        <p:spPr>
          <a:xfrm>
            <a:off x="90615" y="4021267"/>
            <a:ext cx="12019005" cy="3046988"/>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Nên </a:t>
            </a:r>
            <a:r>
              <a:rPr lang="en-US" sz="3200">
                <a:latin typeface="Times New Roman" panose="02020603050405020304" pitchFamily="18" charset="0"/>
                <a:cs typeface="Times New Roman" panose="02020603050405020304" pitchFamily="18" charset="0"/>
              </a:rPr>
              <a:t>nhớ rằng việc cấp cứu người bị điện giật là công việc khẩn cấp, càng nhanh chóng càng tốt. Phải hết sức bình tĩnh và kiên trì để cứu. Chỉ được phép cho là người bị nạn đã chết khi thấy bị vỡ sọ, bị cháy toàn thân.</a:t>
            </a:r>
          </a:p>
        </p:txBody>
      </p:sp>
    </p:spTree>
    <p:extLst>
      <p:ext uri="{BB962C8B-B14F-4D97-AF65-F5344CB8AC3E}">
        <p14:creationId xmlns:p14="http://schemas.microsoft.com/office/powerpoint/2010/main" val="163654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 calcmode="lin" valueType="num">
                                      <p:cBhvr>
                                        <p:cTn id="14"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11">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anim calcmode="lin" valueType="num">
                                      <p:cBhvr>
                                        <p:cTn id="21" dur="1000" fill="hold"/>
                                        <p:tgtEl>
                                          <p:spTgt spid="11">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11">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28</a:t>
            </a:fld>
            <a:endParaRPr lang="en-US"/>
          </a:p>
        </p:txBody>
      </p:sp>
      <p:sp>
        <p:nvSpPr>
          <p:cNvPr id="2" name="Rectangle 1"/>
          <p:cNvSpPr/>
          <p:nvPr/>
        </p:nvSpPr>
        <p:spPr>
          <a:xfrm>
            <a:off x="111852" y="1093371"/>
            <a:ext cx="6809065" cy="452431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có kinh nghiệm hơn làm hô hấp nhân tạo, người còn lại thực hiện ép tim.</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Tỉ số ép tim và hô hấp nhân tạo là 5:1.</a:t>
            </a:r>
          </a:p>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hô hấp nhân tạo thường xuyên quan sát và kiểm tra nhịp đập của tim.</a:t>
            </a:r>
            <a:endParaRPr lang="en-US" sz="3200"/>
          </a:p>
        </p:txBody>
      </p:sp>
      <p:sp>
        <p:nvSpPr>
          <p:cNvPr id="3" name="Rectangle 2"/>
          <p:cNvSpPr/>
          <p:nvPr/>
        </p:nvSpPr>
        <p:spPr>
          <a:xfrm>
            <a:off x="111852" y="155448"/>
            <a:ext cx="5093061" cy="742511"/>
          </a:xfrm>
          <a:prstGeom prst="rect">
            <a:avLst/>
          </a:prstGeom>
        </p:spPr>
        <p:txBody>
          <a:bodyPr wrap="none">
            <a:spAutoFit/>
          </a:bodyPr>
          <a:lstStyle/>
          <a:p>
            <a:pPr indent="457200" algn="just">
              <a:lnSpc>
                <a:spcPct val="150000"/>
              </a:lnSpc>
            </a:pPr>
            <a:r>
              <a:rPr lang="en-US" sz="3200" b="1">
                <a:solidFill>
                  <a:srgbClr val="CC0066"/>
                </a:solidFill>
                <a:latin typeface="Times New Roman" panose="02020603050405020304" pitchFamily="18" charset="0"/>
                <a:ea typeface="Times New Roman" panose="02020603050405020304" pitchFamily="18" charset="0"/>
              </a:rPr>
              <a:t>Trường hợp 2 người cứu:</a:t>
            </a:r>
            <a:endParaRPr lang="en-US" sz="3200">
              <a:solidFill>
                <a:srgbClr val="CC0066"/>
              </a:solidFill>
              <a:latin typeface="Times New Roman" panose="02020603050405020304" pitchFamily="18" charset="0"/>
              <a:ea typeface="Times New Roman" panose="02020603050405020304" pitchFamily="18" charset="0"/>
            </a:endParaRPr>
          </a:p>
        </p:txBody>
      </p:sp>
      <p:pic>
        <p:nvPicPr>
          <p:cNvPr id="5" name="Picture 4"/>
          <p:cNvPicPr/>
          <p:nvPr/>
        </p:nvPicPr>
        <p:blipFill>
          <a:blip r:embed="rId2"/>
          <a:stretch>
            <a:fillRect/>
          </a:stretch>
        </p:blipFill>
        <p:spPr>
          <a:xfrm>
            <a:off x="7105475" y="1560353"/>
            <a:ext cx="4974672" cy="3825378"/>
          </a:xfrm>
          <a:prstGeom prst="rect">
            <a:avLst/>
          </a:prstGeom>
        </p:spPr>
      </p:pic>
    </p:spTree>
    <p:extLst>
      <p:ext uri="{BB962C8B-B14F-4D97-AF65-F5344CB8AC3E}">
        <p14:creationId xmlns:p14="http://schemas.microsoft.com/office/powerpoint/2010/main" val="384904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528" fill="hold" grpId="0" nodeType="click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2" dur="1000"/>
                                        <p:tgtEl>
                                          <p:spTgt spid="2">
                                            <p:txEl>
                                              <p:pRg st="0" end="0"/>
                                            </p:txEl>
                                          </p:spTgt>
                                        </p:tgtEl>
                                      </p:cBhvr>
                                    </p:animEffect>
                                    <p:anim calcmode="lin" valueType="num">
                                      <p:cBhvr>
                                        <p:cTn id="23" dur="1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24" dur="1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528" fill="hold" grpId="0"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p:cTn id="29"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30"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31" dur="1000"/>
                                        <p:tgtEl>
                                          <p:spTgt spid="2">
                                            <p:txEl>
                                              <p:pRg st="1" end="1"/>
                                            </p:txEl>
                                          </p:spTgt>
                                        </p:tgtEl>
                                      </p:cBhvr>
                                    </p:animEffect>
                                    <p:anim calcmode="lin" valueType="num">
                                      <p:cBhvr>
                                        <p:cTn id="32" dur="1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33" dur="1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3" presetClass="entr" presetSubtype="528" fill="hold" grpId="0" nodeType="click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 calcmode="lin" valueType="num">
                                      <p:cBhvr>
                                        <p:cTn id="3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0" dur="1000"/>
                                        <p:tgtEl>
                                          <p:spTgt spid="2">
                                            <p:txEl>
                                              <p:pRg st="2" end="2"/>
                                            </p:txEl>
                                          </p:spTgt>
                                        </p:tgtEl>
                                      </p:cBhvr>
                                    </p:animEffect>
                                    <p:anim calcmode="lin" valueType="num">
                                      <p:cBhvr>
                                        <p:cTn id="41" dur="1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42" dur="1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29</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2308324"/>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Nếu </a:t>
            </a:r>
            <a:r>
              <a:rPr lang="vi-VN" sz="3200" i="1">
                <a:solidFill>
                  <a:schemeClr val="accent2">
                    <a:lumMod val="75000"/>
                  </a:schemeClr>
                </a:solidFill>
                <a:latin typeface="+mj-lt"/>
              </a:rPr>
              <a:t>không thổi vào miệng được thì có thể bịt kín miệng và thổi vào mũi. Việc thổi khí cần làm nhẹ nhàng và liên </a:t>
            </a:r>
            <a:r>
              <a:rPr lang="vi-VN" sz="3200" i="1" smtClean="0">
                <a:solidFill>
                  <a:schemeClr val="accent2">
                    <a:lumMod val="75000"/>
                  </a:schemeClr>
                </a:solidFill>
                <a:latin typeface="+mj-lt"/>
              </a:rPr>
              <a:t>tục. </a:t>
            </a:r>
            <a:r>
              <a:rPr lang="vi-VN" sz="3200" i="1">
                <a:solidFill>
                  <a:schemeClr val="accent2">
                    <a:lumMod val="75000"/>
                  </a:schemeClr>
                </a:solidFill>
                <a:latin typeface="+mj-lt"/>
              </a:rPr>
              <a:t>Lặp lại các bước trên nhiều lần.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860140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strVal val="#ppt_w*0.70"/>
                                          </p:val>
                                        </p:tav>
                                        <p:tav tm="100000">
                                          <p:val>
                                            <p:strVal val="#ppt_w"/>
                                          </p:val>
                                        </p:tav>
                                      </p:tavLst>
                                    </p:anim>
                                    <p:anim calcmode="lin" valueType="num">
                                      <p:cBhvr>
                                        <p:cTn id="21" dur="1000" fill="hold"/>
                                        <p:tgtEl>
                                          <p:spTgt spid="3"/>
                                        </p:tgtEl>
                                        <p:attrNameLst>
                                          <p:attrName>ppt_h</p:attrName>
                                        </p:attrNameLst>
                                      </p:cBhvr>
                                      <p:tavLst>
                                        <p:tav tm="0">
                                          <p:val>
                                            <p:strVal val="#ppt_h"/>
                                          </p:val>
                                        </p:tav>
                                        <p:tav tm="100000">
                                          <p:val>
                                            <p:strVal val="#ppt_h"/>
                                          </p:val>
                                        </p:tav>
                                      </p:tavLst>
                                    </p:anim>
                                    <p:animEffect transition="in" filter="fade">
                                      <p:cBhvr>
                                        <p:cTn id="22" dur="10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strVal val="#ppt_w+.3"/>
                                          </p:val>
                                        </p:tav>
                                        <p:tav tm="100000">
                                          <p:val>
                                            <p:strVal val="#ppt_w"/>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animEffect transition="in" filter="fade">
                                      <p:cBhvr>
                                        <p:cTn id="2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30</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3046988"/>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vi-VN" sz="3200" i="1">
                <a:solidFill>
                  <a:schemeClr val="accent2">
                    <a:lumMod val="75000"/>
                  </a:schemeClr>
                </a:solidFill>
                <a:latin typeface="+mj-lt"/>
              </a:rPr>
              <a:t>Nếu có 2 người cấp cứu thì 1 người vừa hô hấp nhân tạo một người vừa xoa bóp nhịp tim, người xoa bóp tim đặt 2 tay chồng lên nhau và đặt ở </a:t>
            </a:r>
            <a:r>
              <a:rPr lang="vi-VN" sz="3200" i="1" smtClean="0">
                <a:solidFill>
                  <a:schemeClr val="accent2">
                    <a:lumMod val="75000"/>
                  </a:schemeClr>
                </a:solidFill>
                <a:latin typeface="+mj-lt"/>
              </a:rPr>
              <a:t>xương </a:t>
            </a:r>
            <a:r>
              <a:rPr lang="vi-VN" sz="3200" i="1">
                <a:solidFill>
                  <a:schemeClr val="accent2">
                    <a:lumMod val="75000"/>
                  </a:schemeClr>
                </a:solidFill>
                <a:latin typeface="+mj-lt"/>
              </a:rPr>
              <a:t>ức của nạn nhân, ấn khoảng </a:t>
            </a:r>
            <a:r>
              <a:rPr lang="vi-VN" sz="3200" i="1" smtClean="0">
                <a:solidFill>
                  <a:schemeClr val="accent2">
                    <a:lumMod val="75000"/>
                  </a:schemeClr>
                </a:solidFill>
                <a:latin typeface="+mj-lt"/>
              </a:rPr>
              <a:t>5 </a:t>
            </a:r>
            <a:r>
              <a:rPr lang="vi-VN" sz="3200" i="1">
                <a:solidFill>
                  <a:schemeClr val="accent2">
                    <a:lumMod val="75000"/>
                  </a:schemeClr>
                </a:solidFill>
                <a:latin typeface="+mj-lt"/>
              </a:rPr>
              <a:t>lần rồi thì dừng </a:t>
            </a:r>
            <a:r>
              <a:rPr lang="vi-VN" sz="3200" i="1" smtClean="0">
                <a:solidFill>
                  <a:schemeClr val="accent2">
                    <a:lumMod val="75000"/>
                  </a:schemeClr>
                </a:solidFill>
                <a:latin typeface="+mj-lt"/>
              </a:rPr>
              <a:t>5s </a:t>
            </a:r>
            <a:r>
              <a:rPr lang="vi-VN" sz="3200" i="1">
                <a:solidFill>
                  <a:schemeClr val="accent2">
                    <a:lumMod val="75000"/>
                  </a:schemeClr>
                </a:solidFill>
                <a:latin typeface="+mj-lt"/>
              </a:rPr>
              <a:t>để người kia thổi khí vào miệng nạn nhân.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249507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31</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1490729"/>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en-US" sz="3200" i="1">
                <a:solidFill>
                  <a:schemeClr val="accent2">
                    <a:lumMod val="75000"/>
                  </a:schemeClr>
                </a:solidFill>
                <a:latin typeface="+mj-lt"/>
              </a:rPr>
              <a:t>Các thao tác cần thực hiện liên tục đến khi có bác sĩ và có quyết định ngừng thì mới ngừng.</a:t>
            </a:r>
            <a:r>
              <a:rPr lang="vi-VN" sz="3200" i="1" smtClean="0">
                <a:solidFill>
                  <a:schemeClr val="accent2">
                    <a:lumMod val="75000"/>
                  </a:schemeClr>
                </a:solidFill>
                <a:latin typeface="+mj-lt"/>
              </a:rPr>
              <a:t>.</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val="1896115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32</a:t>
            </a:fld>
            <a:endParaRPr lang="en-US"/>
          </a:p>
        </p:txBody>
      </p:sp>
      <p:sp>
        <p:nvSpPr>
          <p:cNvPr id="6" name="Rectangle 5"/>
          <p:cNvSpPr/>
          <p:nvPr/>
        </p:nvSpPr>
        <p:spPr>
          <a:xfrm>
            <a:off x="57665" y="800882"/>
            <a:ext cx="12134336" cy="2308324"/>
          </a:xfrm>
          <a:prstGeom prst="rect">
            <a:avLst/>
          </a:prstGeom>
        </p:spPr>
        <p:txBody>
          <a:bodyPr wrap="square">
            <a:spAutoFit/>
          </a:bodyPr>
          <a:lstStyle/>
          <a:p>
            <a:pPr>
              <a:lnSpc>
                <a:spcPct val="150000"/>
              </a:lnSpc>
            </a:pPr>
            <a:r>
              <a:rPr lang="vi-VN" sz="3200" i="1" smtClean="0">
                <a:latin typeface="Times New Roman" panose="02020603050405020304" pitchFamily="18" charset="0"/>
                <a:ea typeface="Times New Roman" panose="02020603050405020304" pitchFamily="18" charset="0"/>
              </a:rPr>
              <a:t>     Phương pháp </a:t>
            </a:r>
            <a:r>
              <a:rPr lang="vi-VN" sz="3200" i="1" smtClean="0">
                <a:latin typeface="Times New Roman" panose="02020603050405020304" pitchFamily="18" charset="0"/>
                <a:cs typeface="Times New Roman" panose="02020603050405020304" pitchFamily="18" charset="0"/>
              </a:rPr>
              <a:t>h</a:t>
            </a:r>
            <a:r>
              <a:rPr lang="en-US" sz="3200" i="1" smtClean="0">
                <a:latin typeface="Times New Roman" panose="02020603050405020304" pitchFamily="18" charset="0"/>
                <a:cs typeface="Times New Roman" panose="02020603050405020304" pitchFamily="18" charset="0"/>
              </a:rPr>
              <a:t>à </a:t>
            </a:r>
            <a:r>
              <a:rPr lang="en-US" sz="3200" i="1">
                <a:latin typeface="Times New Roman" panose="02020603050405020304" pitchFamily="18" charset="0"/>
                <a:cs typeface="Times New Roman" panose="02020603050405020304" pitchFamily="18" charset="0"/>
              </a:rPr>
              <a:t>hơi thổi ngạt kết hợp ép tim ngoài lồng </a:t>
            </a:r>
            <a:r>
              <a:rPr lang="en-US" sz="3200" i="1" smtClean="0">
                <a:latin typeface="Times New Roman" panose="02020603050405020304" pitchFamily="18" charset="0"/>
                <a:cs typeface="Times New Roman" panose="02020603050405020304" pitchFamily="18" charset="0"/>
              </a:rPr>
              <a:t>ngực</a:t>
            </a:r>
            <a:r>
              <a:rPr lang="vi-VN" sz="3200" i="1" smtClean="0">
                <a:latin typeface="Times New Roman" panose="02020603050405020304" pitchFamily="18" charset="0"/>
                <a:cs typeface="Times New Roman" panose="02020603050405020304" pitchFamily="18" charset="0"/>
              </a:rPr>
              <a:t> hiệu quả hơn 2 phương pháp nằm sấp và nằm ngửa. Bởi phương pháp này lượng không khí vào phổi nhiều hơn.</a:t>
            </a:r>
            <a:endParaRPr lang="en-US" sz="3200"/>
          </a:p>
        </p:txBody>
      </p:sp>
      <p:sp>
        <p:nvSpPr>
          <p:cNvPr id="7" name="Rectangle 6"/>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Tree>
    <p:extLst>
      <p:ext uri="{BB962C8B-B14F-4D97-AF65-F5344CB8AC3E}">
        <p14:creationId xmlns:p14="http://schemas.microsoft.com/office/powerpoint/2010/main" val="960747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1668</TotalTime>
  <Words>2216</Words>
  <Application>Microsoft Office PowerPoint</Application>
  <PresentationFormat>Widescreen</PresentationFormat>
  <Paragraphs>169</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DengXian</vt:lpstr>
      <vt:lpstr>DengXian</vt: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Nhuan Minh</cp:lastModifiedBy>
  <cp:revision>107</cp:revision>
  <dcterms:created xsi:type="dcterms:W3CDTF">2019-11-25T01:50:46Z</dcterms:created>
  <dcterms:modified xsi:type="dcterms:W3CDTF">2021-02-28T15:04:16Z</dcterms:modified>
</cp:coreProperties>
</file>