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30"/>
  </p:notesMasterIdLst>
  <p:sldIdLst>
    <p:sldId id="271" r:id="rId2"/>
    <p:sldId id="285" r:id="rId3"/>
    <p:sldId id="286" r:id="rId4"/>
    <p:sldId id="287" r:id="rId5"/>
    <p:sldId id="259" r:id="rId6"/>
    <p:sldId id="260" r:id="rId7"/>
    <p:sldId id="261" r:id="rId8"/>
    <p:sldId id="262" r:id="rId9"/>
    <p:sldId id="263" r:id="rId10"/>
    <p:sldId id="264" r:id="rId11"/>
    <p:sldId id="265" r:id="rId12"/>
    <p:sldId id="266" r:id="rId13"/>
    <p:sldId id="267"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69" r:id="rId28"/>
    <p:sldId id="270"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C33FD05B-76B8-448D-9C19-2CC6FBFFEF67}">
          <p14:sldIdLst>
            <p14:sldId id="271"/>
            <p14:sldId id="285"/>
            <p14:sldId id="286"/>
            <p14:sldId id="287"/>
            <p14:sldId id="259"/>
            <p14:sldId id="260"/>
            <p14:sldId id="261"/>
            <p14:sldId id="262"/>
            <p14:sldId id="263"/>
            <p14:sldId id="264"/>
            <p14:sldId id="265"/>
            <p14:sldId id="266"/>
            <p14:sldId id="267"/>
            <p14:sldId id="272"/>
            <p14:sldId id="273"/>
            <p14:sldId id="274"/>
            <p14:sldId id="275"/>
            <p14:sldId id="276"/>
            <p14:sldId id="277"/>
            <p14:sldId id="278"/>
            <p14:sldId id="279"/>
            <p14:sldId id="280"/>
            <p14:sldId id="281"/>
            <p14:sldId id="282"/>
            <p14:sldId id="283"/>
            <p14:sldId id="284"/>
            <p14:sldId id="269"/>
            <p14:sldId id="270"/>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719" autoAdjust="0"/>
    <p:restoredTop sz="94660"/>
  </p:normalViewPr>
  <p:slideViewPr>
    <p:cSldViewPr snapToGrid="0">
      <p:cViewPr varScale="1">
        <p:scale>
          <a:sx n="104" d="100"/>
          <a:sy n="104" d="100"/>
        </p:scale>
        <p:origin x="138" y="390"/>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49F4D5-1A76-42D5-8EDE-384EAACAD6A4}" type="datetimeFigureOut">
              <a:rPr lang="en-US" smtClean="0"/>
              <a:t>3/15/2021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3000AE-733C-49C7-A7F0-250D5A059A82}" type="slidenum">
              <a:rPr lang="en-US" smtClean="0"/>
              <a:t>‹#›</a:t>
            </a:fld>
            <a:endParaRPr lang="en-US"/>
          </a:p>
        </p:txBody>
      </p:sp>
    </p:spTree>
    <p:extLst>
      <p:ext uri="{BB962C8B-B14F-4D97-AF65-F5344CB8AC3E}">
        <p14:creationId xmlns:p14="http://schemas.microsoft.com/office/powerpoint/2010/main" val="2816146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50000"/>
              </a:spcBef>
            </a:pPr>
            <a:r>
              <a:rPr lang="fr-FR" altLang="en-US" sz="1200" b="1" i="1" smtClean="0">
                <a:latin typeface=".VnTime" panose="020B7200000000000000" pitchFamily="34" charset="0"/>
              </a:rPr>
              <a:t>- NguyÔn §×nh ChiÓu kh«ng hÒ t« vÏ, mµ cø ®Ó nguyªn mét ®¸m ®«ng lam lò, r¸ch r­íi, tay dao tay gËy, aß µo x«ng vµo ®ån giÆc.</a:t>
            </a:r>
            <a:r>
              <a:rPr lang="fr-FR" altLang="en-US" sz="1200" smtClean="0">
                <a:latin typeface=".VnTime" panose="020B7200000000000000" pitchFamily="34" charset="0"/>
              </a:rPr>
              <a:t> </a:t>
            </a:r>
          </a:p>
          <a:p>
            <a:pPr>
              <a:spcBef>
                <a:spcPct val="50000"/>
              </a:spcBef>
              <a:buFontTx/>
              <a:buChar char="-"/>
            </a:pPr>
            <a:r>
              <a:rPr lang="fr-FR" altLang="en-US" sz="1200" smtClean="0">
                <a:latin typeface=".VnTime" panose="020B7200000000000000" pitchFamily="34" charset="0"/>
              </a:rPr>
              <a:t>LÇn ®Çu tiªn NguyÔn §×nh ChiÓu ®­a vµo v¨n häc bøc t­îng ®µi nghÖ thuËt vÒ ng­êi n«ng d©n lao ®éng hoµnh tr¸ng, hÕt m×nh, quªn m×nh trong chiÕn ®Êu.</a:t>
            </a:r>
          </a:p>
          <a:p>
            <a:pPr>
              <a:spcBef>
                <a:spcPct val="50000"/>
              </a:spcBef>
              <a:buFontTx/>
              <a:buChar char="-"/>
            </a:pPr>
            <a:r>
              <a:rPr lang="en-US" altLang="en-US" sz="1100" b="1" i="1" smtClean="0"/>
              <a:t>Đến đây ta bỗng giật mình bởi nhà thơ mù NĐC đã nhìn hiện thực chiến đấu của nhân dân sáng tỏ hơn cả người mắt sáng. Có lẽ sức mạnh của thành công ấy chính là do: chư tâm kia..bằng 3 chữ tài.</a:t>
            </a:r>
          </a:p>
          <a:p>
            <a:endParaRPr lang="en-US"/>
          </a:p>
        </p:txBody>
      </p:sp>
      <p:sp>
        <p:nvSpPr>
          <p:cNvPr id="4" name="Slide Number Placeholder 3"/>
          <p:cNvSpPr>
            <a:spLocks noGrp="1"/>
          </p:cNvSpPr>
          <p:nvPr>
            <p:ph type="sldNum" sz="quarter" idx="10"/>
          </p:nvPr>
        </p:nvSpPr>
        <p:spPr/>
        <p:txBody>
          <a:bodyPr/>
          <a:lstStyle/>
          <a:p>
            <a:fld id="{046E8EC0-FD82-48A7-BEEE-45F0B9677815}" type="slidenum">
              <a:rPr lang="en-US" altLang="en-US" smtClean="0"/>
              <a:pPr/>
              <a:t>22</a:t>
            </a:fld>
            <a:endParaRPr lang="en-US" altLang="en-US"/>
          </a:p>
        </p:txBody>
      </p:sp>
    </p:spTree>
    <p:extLst>
      <p:ext uri="{BB962C8B-B14F-4D97-AF65-F5344CB8AC3E}">
        <p14:creationId xmlns:p14="http://schemas.microsoft.com/office/powerpoint/2010/main" val="221408904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EE79C59F-A00B-4825-82F1-D86F52BEE54B}" type="slidenum">
              <a:rPr lang="en-US" smtClean="0"/>
              <a:pPr/>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520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2158386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638679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E22092-44BF-437E-9FEB-19CEE6190FAB}"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39766879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2E22092-44BF-437E-9FEB-19CEE6190FAB}" type="datetimeFigureOut">
              <a:rPr lang="en-US" smtClean="0"/>
              <a:pPr/>
              <a:t>3/15/2021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E79C59F-A00B-4825-82F1-D86F52BEE54B}" type="slidenum">
              <a:rPr lang="en-US" smtClean="0"/>
              <a:pPr/>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68492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2E22092-44BF-437E-9FEB-19CEE6190FAB}" type="datetimeFigureOut">
              <a:rPr lang="en-US" smtClean="0"/>
              <a:pPr/>
              <a:t>3/15/2021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E79C59F-A00B-4825-82F1-D86F52BEE54B}"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3217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2E22092-44BF-437E-9FEB-19CEE6190FAB}" type="datetimeFigureOut">
              <a:rPr lang="en-US" smtClean="0"/>
              <a:pPr/>
              <a:t>3/15/2021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1182446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E22092-44BF-437E-9FEB-19CEE6190FAB}"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671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E22092-44BF-437E-9FEB-19CEE6190FAB}"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41336641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E22092-44BF-437E-9FEB-19CEE6190FAB}" type="datetimeFigureOut">
              <a:rPr lang="en-US" smtClean="0"/>
              <a:pPr/>
              <a:t>3/15/2021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687728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97410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89386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Tree>
    <p:extLst>
      <p:ext uri="{BB962C8B-B14F-4D97-AF65-F5344CB8AC3E}">
        <p14:creationId xmlns:p14="http://schemas.microsoft.com/office/powerpoint/2010/main" val="24070945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5461413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2277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018866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E22092-44BF-437E-9FEB-19CEE6190FAB}" type="datetimeFigureOut">
              <a:rPr lang="en-US" smtClean="0"/>
              <a:pPr/>
              <a:t>3/15/2021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E79C59F-A00B-4825-82F1-D86F52BEE54B}" type="slidenum">
              <a:rPr lang="en-US" smtClean="0"/>
              <a:pPr/>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49281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5.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17000" b="-17000"/>
          </a:stretch>
        </a:blipFill>
        <a:effectLst/>
      </p:bgPr>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1">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2E22092-44BF-437E-9FEB-19CEE6190FAB}" type="datetimeFigureOut">
              <a:rPr lang="en-US" smtClean="0"/>
              <a:pPr/>
              <a:t>3/15/2021</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E79C59F-A00B-4825-82F1-D86F52BEE54B}" type="slidenum">
              <a:rPr lang="en-US" smtClean="0"/>
              <a:pPr/>
              <a:t>‹#›</a:t>
            </a:fld>
            <a:endParaRPr lang="en-US"/>
          </a:p>
        </p:txBody>
      </p:sp>
    </p:spTree>
    <p:extLst>
      <p:ext uri="{BB962C8B-B14F-4D97-AF65-F5344CB8AC3E}">
        <p14:creationId xmlns:p14="http://schemas.microsoft.com/office/powerpoint/2010/main" val="3698761429"/>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 id="2147483778"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9.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514350"/>
            <a:ext cx="6807200" cy="6115050"/>
          </a:xfrm>
          <a:prstGeom prst="rect">
            <a:avLst/>
          </a:prstGeom>
          <a:noFill/>
          <a:ln>
            <a:noFill/>
          </a:ln>
          <a:effectLst>
            <a:prstShdw prst="shdw13" dist="53882" dir="13500000">
              <a:schemeClr val="bg2">
                <a:alpha val="50000"/>
              </a:schemeClr>
            </a:prst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6620933" y="685801"/>
            <a:ext cx="5638800" cy="1938992"/>
          </a:xfrm>
          <a:prstGeom prst="rect">
            <a:avLst/>
          </a:prstGeom>
          <a:noFill/>
          <a:ln>
            <a:noFill/>
          </a:ln>
          <a:effectLst>
            <a:innerShdw blurRad="114300">
              <a:srgbClr val="FF0000"/>
            </a:innerShdw>
          </a:effectLst>
        </p:spPr>
        <p:txBody>
          <a:bodyPr>
            <a:spAutoFit/>
          </a:bodyPr>
          <a:lstStyle/>
          <a:p>
            <a:pPr algn="ctr">
              <a:defRPr/>
            </a:pPr>
            <a:r>
              <a:rPr lang="en-US" sz="4000" dirty="0">
                <a:solidFill>
                  <a:srgbClr val="C00000"/>
                </a:solidFill>
                <a:latin typeface="Times New Roman" pitchFamily="18" charset="0"/>
                <a:cs typeface="Times New Roman" pitchFamily="18" charset="0"/>
              </a:rPr>
              <a:t>BỘ MÔN NGỮ VĂN 2</a:t>
            </a:r>
          </a:p>
          <a:p>
            <a:pPr algn="ctr">
              <a:defRPr/>
            </a:pPr>
            <a:r>
              <a:rPr lang="en-US" sz="4000" dirty="0">
                <a:solidFill>
                  <a:srgbClr val="C00000"/>
                </a:solidFill>
                <a:latin typeface="Times New Roman" pitchFamily="18" charset="0"/>
                <a:cs typeface="Times New Roman" pitchFamily="18" charset="0"/>
              </a:rPr>
              <a:t>THƯƠNG MẾN </a:t>
            </a:r>
          </a:p>
          <a:p>
            <a:pPr algn="ctr">
              <a:defRPr/>
            </a:pPr>
            <a:r>
              <a:rPr lang="en-US" sz="4000" dirty="0">
                <a:solidFill>
                  <a:srgbClr val="C00000"/>
                </a:solidFill>
                <a:latin typeface="Times New Roman" pitchFamily="18" charset="0"/>
                <a:cs typeface="Times New Roman" pitchFamily="18" charset="0"/>
              </a:rPr>
              <a:t>CHÀO CÁC EM</a:t>
            </a:r>
          </a:p>
        </p:txBody>
      </p:sp>
      <p:sp>
        <p:nvSpPr>
          <p:cNvPr id="2054" name="TextBox 3"/>
          <p:cNvSpPr txBox="1">
            <a:spLocks noChangeArrowheads="1"/>
          </p:cNvSpPr>
          <p:nvPr/>
        </p:nvSpPr>
        <p:spPr bwMode="auto">
          <a:xfrm>
            <a:off x="6908800" y="3471864"/>
            <a:ext cx="56388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Arial" charset="0"/>
              </a:defRPr>
            </a:lvl1pPr>
            <a:lvl2pPr marL="742950" indent="-285750" eaLnBrk="0" hangingPunct="0">
              <a:defRPr sz="2000">
                <a:solidFill>
                  <a:schemeClr val="tx1"/>
                </a:solidFill>
                <a:latin typeface="Arial" charset="0"/>
              </a:defRPr>
            </a:lvl2pPr>
            <a:lvl3pPr marL="1143000" indent="-228600" eaLnBrk="0" hangingPunct="0">
              <a:defRPr sz="2000">
                <a:solidFill>
                  <a:schemeClr val="tx1"/>
                </a:solidFill>
                <a:latin typeface="Arial" charset="0"/>
              </a:defRPr>
            </a:lvl3pPr>
            <a:lvl4pPr marL="1600200" indent="-228600" eaLnBrk="0" hangingPunct="0">
              <a:defRPr sz="2000">
                <a:solidFill>
                  <a:schemeClr val="tx1"/>
                </a:solidFill>
                <a:latin typeface="Arial" charset="0"/>
              </a:defRPr>
            </a:lvl4pPr>
            <a:lvl5pPr marL="2057400" indent="-228600" eaLnBrk="0" hangingPunct="0">
              <a:defRPr sz="2000">
                <a:solidFill>
                  <a:schemeClr val="tx1"/>
                </a:solidFill>
                <a:latin typeface="Arial" charset="0"/>
              </a:defRPr>
            </a:lvl5pPr>
            <a:lvl6pPr marL="2514600" indent="-228600" eaLnBrk="0" fontAlgn="base" hangingPunct="0">
              <a:spcBef>
                <a:spcPct val="0"/>
              </a:spcBef>
              <a:spcAft>
                <a:spcPct val="0"/>
              </a:spcAft>
              <a:defRPr sz="2000">
                <a:solidFill>
                  <a:schemeClr val="tx1"/>
                </a:solidFill>
                <a:latin typeface="Arial" charset="0"/>
              </a:defRPr>
            </a:lvl6pPr>
            <a:lvl7pPr marL="2971800" indent="-228600" eaLnBrk="0" fontAlgn="base" hangingPunct="0">
              <a:spcBef>
                <a:spcPct val="0"/>
              </a:spcBef>
              <a:spcAft>
                <a:spcPct val="0"/>
              </a:spcAft>
              <a:defRPr sz="2000">
                <a:solidFill>
                  <a:schemeClr val="tx1"/>
                </a:solidFill>
                <a:latin typeface="Arial" charset="0"/>
              </a:defRPr>
            </a:lvl7pPr>
            <a:lvl8pPr marL="3429000" indent="-228600" eaLnBrk="0" fontAlgn="base" hangingPunct="0">
              <a:spcBef>
                <a:spcPct val="0"/>
              </a:spcBef>
              <a:spcAft>
                <a:spcPct val="0"/>
              </a:spcAft>
              <a:defRPr sz="2000">
                <a:solidFill>
                  <a:schemeClr val="tx1"/>
                </a:solidFill>
                <a:latin typeface="Arial" charset="0"/>
              </a:defRPr>
            </a:lvl8pPr>
            <a:lvl9pPr marL="3886200" indent="-228600" eaLnBrk="0" fontAlgn="base" hangingPunct="0">
              <a:spcBef>
                <a:spcPct val="0"/>
              </a:spcBef>
              <a:spcAft>
                <a:spcPct val="0"/>
              </a:spcAft>
              <a:defRPr sz="2000">
                <a:solidFill>
                  <a:schemeClr val="tx1"/>
                </a:solidFill>
                <a:latin typeface="Arial" charset="0"/>
              </a:defRPr>
            </a:lvl9pPr>
          </a:lstStyle>
          <a:p>
            <a:pPr algn="ctr" eaLnBrk="1" hangingPunct="1"/>
            <a:r>
              <a:rPr lang="en-US" sz="4000">
                <a:solidFill>
                  <a:srgbClr val="FF0000"/>
                </a:solidFill>
                <a:latin typeface="Times New Roman" pitchFamily="18" charset="0"/>
                <a:cs typeface="Times New Roman" pitchFamily="18" charset="0"/>
              </a:rPr>
              <a:t>MONG CÁC EM LUÔN MẠNH KHỎE </a:t>
            </a:r>
          </a:p>
          <a:p>
            <a:pPr algn="ctr" eaLnBrk="1" hangingPunct="1"/>
            <a:r>
              <a:rPr lang="en-US" sz="4000">
                <a:solidFill>
                  <a:srgbClr val="FF0000"/>
                </a:solidFill>
                <a:latin typeface="Times New Roman" pitchFamily="18" charset="0"/>
                <a:cs typeface="Times New Roman" pitchFamily="18" charset="0"/>
              </a:rPr>
              <a:t>VÀ </a:t>
            </a:r>
          </a:p>
          <a:p>
            <a:pPr algn="ctr" eaLnBrk="1" hangingPunct="1"/>
            <a:r>
              <a:rPr lang="en-US" sz="4000">
                <a:solidFill>
                  <a:srgbClr val="FF0000"/>
                </a:solidFill>
                <a:latin typeface="Times New Roman" pitchFamily="18" charset="0"/>
                <a:cs typeface="Times New Roman" pitchFamily="18" charset="0"/>
              </a:rPr>
              <a:t>HỌC TẬP TỐT </a:t>
            </a:r>
          </a:p>
        </p:txBody>
      </p:sp>
    </p:spTree>
    <p:extLst>
      <p:ext uri="{BB962C8B-B14F-4D97-AF65-F5344CB8AC3E}">
        <p14:creationId xmlns:p14="http://schemas.microsoft.com/office/powerpoint/2010/main" val="2155151888"/>
      </p:ext>
    </p:extLst>
  </p:cSld>
  <p:clrMapOvr>
    <a:masterClrMapping/>
  </p:clrMapOvr>
  <p:transition spd="slow"/>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KIỂM TRA BÀI CŨ</a:t>
            </a:r>
            <a:endParaRPr lang="en-US" dirty="0"/>
          </a:p>
        </p:txBody>
      </p:sp>
      <p:sp>
        <p:nvSpPr>
          <p:cNvPr id="4" name="Content Placeholder 3"/>
          <p:cNvSpPr>
            <a:spLocks noGrp="1"/>
          </p:cNvSpPr>
          <p:nvPr>
            <p:ph idx="1"/>
          </p:nvPr>
        </p:nvSpPr>
        <p:spPr/>
        <p:txBody>
          <a:bodyPr>
            <a:normAutofit/>
          </a:bodyPr>
          <a:lstStyle/>
          <a:p>
            <a:pPr marL="457200" indent="-457200">
              <a:buAutoNum type="arabicPeriod"/>
            </a:pPr>
            <a:r>
              <a:rPr lang="en-US" sz="3200" dirty="0" err="1" smtClean="0"/>
              <a:t>Đọc</a:t>
            </a:r>
            <a:r>
              <a:rPr lang="en-US" sz="3200" dirty="0" smtClean="0"/>
              <a:t> </a:t>
            </a:r>
            <a:r>
              <a:rPr lang="en-US" sz="3200" dirty="0" err="1" smtClean="0"/>
              <a:t>lại</a:t>
            </a:r>
            <a:r>
              <a:rPr lang="en-US" sz="3200" dirty="0" smtClean="0"/>
              <a:t> </a:t>
            </a:r>
            <a:r>
              <a:rPr lang="en-US" sz="3200" dirty="0" err="1" smtClean="0"/>
              <a:t>bài</a:t>
            </a:r>
            <a:r>
              <a:rPr lang="en-US" sz="3200" dirty="0" smtClean="0"/>
              <a:t> </a:t>
            </a:r>
            <a:r>
              <a:rPr lang="en-US" sz="3200" dirty="0" err="1" smtClean="0"/>
              <a:t>thơ</a:t>
            </a:r>
            <a:r>
              <a:rPr lang="en-US" sz="3200" dirty="0" smtClean="0"/>
              <a:t> “</a:t>
            </a:r>
            <a:r>
              <a:rPr lang="en-US" sz="3200" dirty="0" err="1" smtClean="0"/>
              <a:t>Thương</a:t>
            </a:r>
            <a:r>
              <a:rPr lang="en-US" sz="3200" dirty="0" smtClean="0"/>
              <a:t> </a:t>
            </a:r>
            <a:r>
              <a:rPr lang="en-US" sz="3200" dirty="0" err="1" smtClean="0"/>
              <a:t>vợ</a:t>
            </a:r>
            <a:r>
              <a:rPr lang="en-US" sz="3200" dirty="0" smtClean="0"/>
              <a:t>” </a:t>
            </a:r>
            <a:r>
              <a:rPr lang="en-US" sz="3200" dirty="0" err="1" smtClean="0"/>
              <a:t>của</a:t>
            </a:r>
            <a:r>
              <a:rPr lang="en-US" sz="3200" dirty="0" smtClean="0"/>
              <a:t> </a:t>
            </a:r>
            <a:r>
              <a:rPr lang="en-US" sz="3200" dirty="0" err="1" smtClean="0"/>
              <a:t>Tú</a:t>
            </a:r>
            <a:r>
              <a:rPr lang="en-US" sz="3200" dirty="0" smtClean="0"/>
              <a:t> </a:t>
            </a:r>
            <a:r>
              <a:rPr lang="en-US" sz="3200" dirty="0" err="1" smtClean="0"/>
              <a:t>Xương</a:t>
            </a:r>
            <a:endParaRPr lang="en-US" sz="3200" dirty="0" smtClean="0"/>
          </a:p>
          <a:p>
            <a:pPr marL="457200" indent="-457200">
              <a:buAutoNum type="arabicPeriod"/>
            </a:pPr>
            <a:r>
              <a:rPr lang="en-US" sz="3200" dirty="0" err="1" smtClean="0"/>
              <a:t>Phân</a:t>
            </a:r>
            <a:r>
              <a:rPr lang="en-US" sz="3200" dirty="0" smtClean="0"/>
              <a:t> </a:t>
            </a:r>
            <a:r>
              <a:rPr lang="en-US" sz="3200" dirty="0" err="1" smtClean="0"/>
              <a:t>tích</a:t>
            </a:r>
            <a:r>
              <a:rPr lang="en-US" sz="3200" dirty="0" smtClean="0"/>
              <a:t> </a:t>
            </a:r>
            <a:r>
              <a:rPr lang="en-US" sz="3200" dirty="0" err="1" smtClean="0"/>
              <a:t>hai</a:t>
            </a:r>
            <a:r>
              <a:rPr lang="en-US" sz="3200" dirty="0" smtClean="0"/>
              <a:t> </a:t>
            </a:r>
            <a:r>
              <a:rPr lang="en-US" sz="3200" dirty="0" err="1" smtClean="0"/>
              <a:t>câu</a:t>
            </a:r>
            <a:r>
              <a:rPr lang="en-US" sz="3200" dirty="0" smtClean="0"/>
              <a:t> </a:t>
            </a:r>
            <a:r>
              <a:rPr lang="en-US" sz="3200" dirty="0" err="1" smtClean="0"/>
              <a:t>thơ</a:t>
            </a:r>
            <a:r>
              <a:rPr lang="en-US" sz="3200" dirty="0" smtClean="0"/>
              <a:t>:</a:t>
            </a:r>
          </a:p>
          <a:p>
            <a:pPr marL="0" indent="0">
              <a:buNone/>
            </a:pPr>
            <a:r>
              <a:rPr lang="en-US" sz="3200" dirty="0" smtClean="0"/>
              <a:t>“</a:t>
            </a:r>
            <a:r>
              <a:rPr lang="en-US" sz="3200" dirty="0" err="1" smtClean="0"/>
              <a:t>Lặn</a:t>
            </a:r>
            <a:r>
              <a:rPr lang="en-US" sz="3200" dirty="0" smtClean="0"/>
              <a:t> </a:t>
            </a:r>
            <a:r>
              <a:rPr lang="en-US" sz="3200" dirty="0" err="1" smtClean="0"/>
              <a:t>lội</a:t>
            </a:r>
            <a:r>
              <a:rPr lang="en-US" sz="3200" dirty="0" smtClean="0"/>
              <a:t> </a:t>
            </a:r>
            <a:r>
              <a:rPr lang="en-US" sz="3200" dirty="0" err="1" smtClean="0"/>
              <a:t>thân</a:t>
            </a:r>
            <a:r>
              <a:rPr lang="en-US" sz="3200" dirty="0" smtClean="0"/>
              <a:t> </a:t>
            </a:r>
            <a:r>
              <a:rPr lang="en-US" sz="3200" dirty="0" err="1" smtClean="0"/>
              <a:t>cò</a:t>
            </a:r>
            <a:r>
              <a:rPr lang="en-US" sz="3200" dirty="0" smtClean="0"/>
              <a:t> </a:t>
            </a:r>
            <a:r>
              <a:rPr lang="en-US" sz="3200" dirty="0" err="1" smtClean="0"/>
              <a:t>khi</a:t>
            </a:r>
            <a:r>
              <a:rPr lang="en-US" sz="3200" dirty="0" smtClean="0"/>
              <a:t> </a:t>
            </a:r>
            <a:r>
              <a:rPr lang="en-US" sz="3200" dirty="0" err="1" smtClean="0"/>
              <a:t>quãng</a:t>
            </a:r>
            <a:r>
              <a:rPr lang="en-US" sz="3200" dirty="0" smtClean="0"/>
              <a:t> </a:t>
            </a:r>
            <a:r>
              <a:rPr lang="en-US" sz="3200" dirty="0" err="1" smtClean="0"/>
              <a:t>vắng</a:t>
            </a:r>
            <a:endParaRPr lang="en-US" sz="3200" dirty="0" smtClean="0"/>
          </a:p>
          <a:p>
            <a:pPr marL="0" indent="0">
              <a:buNone/>
            </a:pPr>
            <a:r>
              <a:rPr lang="en-US" sz="3200" dirty="0" err="1" smtClean="0"/>
              <a:t>Eo</a:t>
            </a:r>
            <a:r>
              <a:rPr lang="en-US" sz="3200" dirty="0" smtClean="0"/>
              <a:t> </a:t>
            </a:r>
            <a:r>
              <a:rPr lang="en-US" sz="3200" dirty="0" err="1" smtClean="0"/>
              <a:t>sèo</a:t>
            </a:r>
            <a:r>
              <a:rPr lang="en-US" sz="3200" dirty="0" smtClean="0"/>
              <a:t> </a:t>
            </a:r>
            <a:r>
              <a:rPr lang="en-US" sz="3200" dirty="0" err="1" smtClean="0"/>
              <a:t>mặt</a:t>
            </a:r>
            <a:r>
              <a:rPr lang="en-US" sz="3200" dirty="0" smtClean="0"/>
              <a:t> </a:t>
            </a:r>
            <a:r>
              <a:rPr lang="en-US" sz="3200" dirty="0" err="1" smtClean="0"/>
              <a:t>nước</a:t>
            </a:r>
            <a:r>
              <a:rPr lang="en-US" sz="3200" dirty="0" smtClean="0"/>
              <a:t> </a:t>
            </a:r>
            <a:r>
              <a:rPr lang="en-US" sz="3200" dirty="0" err="1" smtClean="0"/>
              <a:t>buổi</a:t>
            </a:r>
            <a:r>
              <a:rPr lang="en-US" sz="3200" dirty="0" smtClean="0"/>
              <a:t> </a:t>
            </a:r>
            <a:r>
              <a:rPr lang="en-US" sz="3200" dirty="0" err="1" smtClean="0"/>
              <a:t>đò</a:t>
            </a:r>
            <a:r>
              <a:rPr lang="en-US" sz="3200" dirty="0" smtClean="0"/>
              <a:t> </a:t>
            </a:r>
            <a:r>
              <a:rPr lang="en-US" sz="3200" dirty="0" err="1" smtClean="0"/>
              <a:t>đông</a:t>
            </a:r>
            <a:r>
              <a:rPr lang="en-US" sz="3200" dirty="0" smtClean="0"/>
              <a:t>”</a:t>
            </a:r>
            <a:endParaRPr lang="en-US" sz="3200" dirty="0"/>
          </a:p>
        </p:txBody>
      </p:sp>
    </p:spTree>
    <p:extLst>
      <p:ext uri="{BB962C8B-B14F-4D97-AF65-F5344CB8AC3E}">
        <p14:creationId xmlns:p14="http://schemas.microsoft.com/office/powerpoint/2010/main" val="426627042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dirty="0" smtClean="0"/>
              <a:t>3. </a:t>
            </a:r>
            <a:r>
              <a:rPr lang="en-US" dirty="0" err="1" smtClean="0"/>
              <a:t>Phân</a:t>
            </a:r>
            <a:r>
              <a:rPr lang="en-US" dirty="0" smtClean="0"/>
              <a:t> </a:t>
            </a:r>
            <a:r>
              <a:rPr lang="en-US" dirty="0" err="1" smtClean="0"/>
              <a:t>tích</a:t>
            </a:r>
            <a:r>
              <a:rPr lang="en-US" dirty="0" smtClean="0"/>
              <a:t> </a:t>
            </a:r>
            <a:r>
              <a:rPr lang="en-US" dirty="0" err="1" smtClean="0"/>
              <a:t>câu</a:t>
            </a:r>
            <a:r>
              <a:rPr lang="en-US" dirty="0" smtClean="0"/>
              <a:t> </a:t>
            </a:r>
            <a:r>
              <a:rPr lang="en-US" dirty="0" err="1" smtClean="0"/>
              <a:t>thơ</a:t>
            </a:r>
            <a:r>
              <a:rPr lang="en-US" dirty="0" smtClean="0"/>
              <a:t>:</a:t>
            </a:r>
          </a:p>
          <a:p>
            <a:pPr marL="0" indent="0">
              <a:buNone/>
            </a:pPr>
            <a:r>
              <a:rPr lang="en-US" dirty="0" smtClean="0"/>
              <a:t>“Cha </a:t>
            </a:r>
            <a:r>
              <a:rPr lang="en-US" dirty="0" err="1" smtClean="0"/>
              <a:t>mẹ</a:t>
            </a:r>
            <a:r>
              <a:rPr lang="en-US" dirty="0" smtClean="0"/>
              <a:t> </a:t>
            </a:r>
            <a:r>
              <a:rPr lang="en-US" dirty="0" err="1" smtClean="0"/>
              <a:t>thoái</a:t>
            </a:r>
            <a:r>
              <a:rPr lang="en-US" dirty="0" smtClean="0"/>
              <a:t> </a:t>
            </a:r>
            <a:r>
              <a:rPr lang="en-US" dirty="0" err="1" smtClean="0"/>
              <a:t>đời</a:t>
            </a:r>
            <a:r>
              <a:rPr lang="en-US" dirty="0" smtClean="0"/>
              <a:t> </a:t>
            </a:r>
            <a:r>
              <a:rPr lang="en-US" dirty="0" err="1" smtClean="0"/>
              <a:t>ăn</a:t>
            </a:r>
            <a:r>
              <a:rPr lang="en-US" dirty="0" smtClean="0"/>
              <a:t> ở </a:t>
            </a:r>
            <a:r>
              <a:rPr lang="en-US" dirty="0" err="1" smtClean="0"/>
              <a:t>bạc</a:t>
            </a:r>
            <a:endParaRPr lang="en-US" dirty="0" smtClean="0"/>
          </a:p>
          <a:p>
            <a:pPr marL="0" indent="0">
              <a:buNone/>
            </a:pPr>
            <a:r>
              <a:rPr lang="en-US" dirty="0" err="1" smtClean="0"/>
              <a:t>Có</a:t>
            </a:r>
            <a:r>
              <a:rPr lang="en-US" dirty="0" smtClean="0"/>
              <a:t> </a:t>
            </a:r>
            <a:r>
              <a:rPr lang="en-US" dirty="0" err="1" smtClean="0"/>
              <a:t>chồng</a:t>
            </a:r>
            <a:r>
              <a:rPr lang="en-US" dirty="0" smtClean="0"/>
              <a:t> </a:t>
            </a:r>
            <a:r>
              <a:rPr lang="en-US" dirty="0" err="1" smtClean="0"/>
              <a:t>hờ</a:t>
            </a:r>
            <a:r>
              <a:rPr lang="en-US" dirty="0" smtClean="0"/>
              <a:t> </a:t>
            </a:r>
            <a:r>
              <a:rPr lang="en-US" dirty="0" err="1" smtClean="0"/>
              <a:t>hững</a:t>
            </a:r>
            <a:r>
              <a:rPr lang="en-US" dirty="0" smtClean="0"/>
              <a:t> </a:t>
            </a:r>
            <a:r>
              <a:rPr lang="en-US" dirty="0" err="1" smtClean="0"/>
              <a:t>cũng</a:t>
            </a:r>
            <a:r>
              <a:rPr lang="en-US" dirty="0" smtClean="0"/>
              <a:t> </a:t>
            </a:r>
            <a:r>
              <a:rPr lang="en-US" dirty="0" err="1" smtClean="0"/>
              <a:t>như</a:t>
            </a:r>
            <a:r>
              <a:rPr lang="en-US" dirty="0" smtClean="0"/>
              <a:t> </a:t>
            </a:r>
            <a:r>
              <a:rPr lang="en-US" dirty="0" err="1" smtClean="0"/>
              <a:t>không</a:t>
            </a:r>
            <a:r>
              <a:rPr lang="en-US" dirty="0" smtClean="0"/>
              <a:t>”</a:t>
            </a:r>
            <a:endParaRPr lang="en-US" dirty="0"/>
          </a:p>
        </p:txBody>
      </p:sp>
    </p:spTree>
    <p:extLst>
      <p:ext uri="{BB962C8B-B14F-4D97-AF65-F5344CB8AC3E}">
        <p14:creationId xmlns:p14="http://schemas.microsoft.com/office/powerpoint/2010/main" val="12931926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184" y="917477"/>
            <a:ext cx="9601196" cy="1303867"/>
          </a:xfrm>
        </p:spPr>
        <p:txBody>
          <a:bodyPr>
            <a:normAutofit fontScale="90000"/>
          </a:bodyPr>
          <a:lstStyle/>
          <a:p>
            <a:r>
              <a:rPr lang="en-US" b="1" dirty="0" smtClean="0">
                <a:solidFill>
                  <a:srgbClr val="FF0000"/>
                </a:solidFill>
              </a:rPr>
              <a:t>VĂN TẾ NGHĨA SĨ CẦN GIUỘC</a:t>
            </a:r>
            <a:br>
              <a:rPr lang="en-US" b="1" dirty="0" smtClean="0">
                <a:solidFill>
                  <a:srgbClr val="FF0000"/>
                </a:solidFill>
              </a:rPr>
            </a:br>
            <a:r>
              <a:rPr lang="en-US" b="1" dirty="0" smtClean="0">
                <a:solidFill>
                  <a:srgbClr val="FF0000"/>
                </a:solidFill>
              </a:rPr>
              <a:t>-- </a:t>
            </a:r>
            <a:r>
              <a:rPr lang="en-US" b="1" dirty="0" err="1" smtClean="0">
                <a:solidFill>
                  <a:srgbClr val="FF0000"/>
                </a:solidFill>
              </a:rPr>
              <a:t>Nguyễn</a:t>
            </a:r>
            <a:r>
              <a:rPr lang="en-US" b="1" dirty="0" smtClean="0">
                <a:solidFill>
                  <a:srgbClr val="FF0000"/>
                </a:solidFill>
              </a:rPr>
              <a:t> </a:t>
            </a:r>
            <a:r>
              <a:rPr lang="en-US" b="1" dirty="0" err="1" smtClean="0">
                <a:solidFill>
                  <a:srgbClr val="FF0000"/>
                </a:solidFill>
              </a:rPr>
              <a:t>Đình</a:t>
            </a:r>
            <a:r>
              <a:rPr lang="en-US" b="1" dirty="0" smtClean="0">
                <a:solidFill>
                  <a:srgbClr val="FF0000"/>
                </a:solidFill>
              </a:rPr>
              <a:t> </a:t>
            </a:r>
            <a:r>
              <a:rPr lang="en-US" b="1" dirty="0" err="1" smtClean="0">
                <a:solidFill>
                  <a:srgbClr val="FF0000"/>
                </a:solidFill>
              </a:rPr>
              <a:t>Chiểu</a:t>
            </a:r>
            <a:r>
              <a:rPr lang="en-US" b="1" dirty="0" smtClean="0">
                <a:solidFill>
                  <a:srgbClr val="FF0000"/>
                </a:solidFill>
              </a:rPr>
              <a:t> --</a:t>
            </a:r>
            <a:endParaRPr lang="en-US" b="1" dirty="0">
              <a:solidFill>
                <a:srgbClr val="FF0000"/>
              </a:solidFill>
            </a:endParaRPr>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409833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9787" y="578521"/>
            <a:ext cx="3932237" cy="817808"/>
          </a:xfrm>
        </p:spPr>
        <p:txBody>
          <a:bodyPr>
            <a:normAutofit/>
          </a:bodyPr>
          <a:lstStyle/>
          <a:p>
            <a:r>
              <a:rPr lang="en-US" sz="2800" b="1" dirty="0" smtClean="0">
                <a:latin typeface="Times New Roman" panose="02020603050405020304" pitchFamily="18" charset="0"/>
                <a:cs typeface="Times New Roman" panose="02020603050405020304" pitchFamily="18" charset="0"/>
              </a:rPr>
              <a:t>I. CUỘC ĐỜI</a:t>
            </a:r>
            <a:endParaRPr lang="en-US" sz="2800" b="1" dirty="0">
              <a:latin typeface="Times New Roman" panose="02020603050405020304" pitchFamily="18" charset="0"/>
              <a:cs typeface="Times New Roman" panose="02020603050405020304" pitchFamily="18" charset="0"/>
            </a:endParaRPr>
          </a:p>
        </p:txBody>
      </p:sp>
      <p:pic>
        <p:nvPicPr>
          <p:cNvPr id="8" name="Picture Placeholder 7"/>
          <p:cNvPicPr>
            <a:picLocks noGrp="1" noChangeAspect="1"/>
          </p:cNvPicPr>
          <p:nvPr>
            <p:ph type="pic" idx="1"/>
          </p:nvPr>
        </p:nvPicPr>
        <p:blipFill>
          <a:blip r:embed="rId2">
            <a:extLst>
              <a:ext uri="{28A0092B-C50C-407E-A947-70E740481C1C}">
                <a14:useLocalDpi xmlns:a14="http://schemas.microsoft.com/office/drawing/2010/main" val="0"/>
              </a:ext>
            </a:extLst>
          </a:blip>
          <a:srcRect l="7170" r="7170"/>
          <a:stretch>
            <a:fillRect/>
          </a:stretch>
        </p:blipFill>
        <p:spPr>
          <a:xfrm>
            <a:off x="7736653" y="1041400"/>
            <a:ext cx="3421526" cy="4775200"/>
          </a:xfrm>
        </p:spPr>
      </p:pic>
      <p:sp>
        <p:nvSpPr>
          <p:cNvPr id="7" name="Text Placeholder 6"/>
          <p:cNvSpPr>
            <a:spLocks noGrp="1"/>
          </p:cNvSpPr>
          <p:nvPr>
            <p:ph type="body" sz="half" idx="2"/>
          </p:nvPr>
        </p:nvSpPr>
        <p:spPr>
          <a:xfrm>
            <a:off x="1198178" y="1396329"/>
            <a:ext cx="6180083" cy="4472659"/>
          </a:xfrm>
        </p:spPr>
        <p:txBody>
          <a:bodyPr>
            <a:noAutofit/>
          </a:bodyPr>
          <a:lstStyle/>
          <a:p>
            <a:pPr algn="just"/>
            <a:r>
              <a:rPr lang="en-US" sz="2400" b="1" dirty="0" smtClean="0">
                <a:latin typeface="Times New Roman" panose="02020603050405020304" pitchFamily="18" charset="0"/>
                <a:cs typeface="Times New Roman" panose="02020603050405020304" pitchFamily="18" charset="0"/>
              </a:rPr>
              <a:t>1. </a:t>
            </a:r>
            <a:r>
              <a:rPr lang="en-US" sz="2400" b="1" dirty="0" err="1" smtClean="0">
                <a:latin typeface="Times New Roman" panose="02020603050405020304" pitchFamily="18" charset="0"/>
                <a:cs typeface="Times New Roman" panose="02020603050405020304" pitchFamily="18" charset="0"/>
              </a:rPr>
              <a:t>Tiểu</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sử</a:t>
            </a:r>
            <a:endParaRPr lang="en-US" sz="2400" b="1"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Nguyễn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Chiểu</a:t>
            </a:r>
            <a:r>
              <a:rPr lang="en-US" sz="2400" dirty="0" smtClean="0">
                <a:latin typeface="Times New Roman" panose="02020603050405020304" pitchFamily="18" charset="0"/>
                <a:cs typeface="Times New Roman" panose="02020603050405020304" pitchFamily="18" charset="0"/>
              </a:rPr>
              <a:t> (1822 – 1888) – </a:t>
            </a:r>
            <a:r>
              <a:rPr lang="en-US" sz="2400" dirty="0" err="1" smtClean="0">
                <a:latin typeface="Times New Roman" panose="02020603050405020304" pitchFamily="18" charset="0"/>
                <a:cs typeface="Times New Roman" panose="02020603050405020304" pitchFamily="18" charset="0"/>
              </a:rPr>
              <a:t>Đồ</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Chiểu</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Quê</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ngoại</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Định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quê</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nội</a:t>
            </a:r>
            <a:r>
              <a:rPr lang="en-US" sz="2400" dirty="0" smtClean="0">
                <a:latin typeface="Times New Roman" panose="02020603050405020304" pitchFamily="18" charset="0"/>
                <a:cs typeface="Times New Roman" panose="02020603050405020304" pitchFamily="18" charset="0"/>
              </a:rPr>
              <a:t> ở </a:t>
            </a:r>
            <a:r>
              <a:rPr lang="en-US" sz="2400" dirty="0" err="1" smtClean="0">
                <a:latin typeface="Times New Roman" panose="02020603050405020304" pitchFamily="18" charset="0"/>
                <a:cs typeface="Times New Roman" panose="02020603050405020304" pitchFamily="18" charset="0"/>
              </a:rPr>
              <a:t>Huế</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Nho</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lịch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sử</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- 1843, </a:t>
            </a:r>
            <a:r>
              <a:rPr lang="en-US" sz="2400" dirty="0" err="1" smtClean="0">
                <a:latin typeface="Times New Roman" panose="02020603050405020304" pitchFamily="18" charset="0"/>
                <a:cs typeface="Times New Roman" panose="02020603050405020304" pitchFamily="18" charset="0"/>
              </a:rPr>
              <a:t>đỗ</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Tú</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tài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sau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đó</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bỏ</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mù</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bội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hôn</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quê</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thầy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đồ</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- 1859,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Cần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Giuộc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Bến</a:t>
            </a:r>
            <a:r>
              <a:rPr lang="en-US" sz="2400" dirty="0" smtClean="0">
                <a:latin typeface="Times New Roman" panose="02020603050405020304" pitchFamily="18" charset="0"/>
                <a:cs typeface="Times New Roman" panose="02020603050405020304" pitchFamily="18" charset="0"/>
              </a:rPr>
              <a:t> Tre </a:t>
            </a:r>
            <a:r>
              <a:rPr lang="en-US" sz="2400" dirty="0" err="1" smtClean="0">
                <a:latin typeface="Times New Roman" panose="02020603050405020304" pitchFamily="18" charset="0"/>
                <a:cs typeface="Times New Roman" panose="02020603050405020304" pitchFamily="18" charset="0"/>
              </a:rPr>
              <a:t>bàn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mưu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giặc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sáng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thơ</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văn</a:t>
            </a:r>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3763511" y="230188"/>
            <a:ext cx="4922566" cy="769441"/>
          </a:xfrm>
          <a:prstGeom prst="rect">
            <a:avLst/>
          </a:prstGeom>
          <a:noFill/>
        </p:spPr>
        <p:txBody>
          <a:bodyPr wrap="none" lIns="91440" tIns="45720" rIns="91440" bIns="45720">
            <a:spAutoFit/>
            <a:scene3d>
              <a:camera prst="obliqueTopRight"/>
              <a:lightRig rig="threePt" dir="t"/>
            </a:scene3d>
          </a:bodyPr>
          <a:lstStyle/>
          <a:p>
            <a:pPr algn="ctr"/>
            <a:r>
              <a:rPr lang="en-US" sz="4400" b="1" dirty="0"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PHẦN 1: TÁC GIẢ</a:t>
            </a:r>
            <a:endParaRPr lang="en-US" sz="4400" b="1" cap="none" spc="0" dirty="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96426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295402" y="982132"/>
            <a:ext cx="5277676" cy="1303867"/>
          </a:xfrm>
        </p:spPr>
        <p:txBody>
          <a:bodyPr/>
          <a:lstStyle/>
          <a:p>
            <a:r>
              <a:rPr lang="en-US" b="1" dirty="0" smtClean="0">
                <a:latin typeface="Times New Roman" panose="02020603050405020304" pitchFamily="18" charset="0"/>
                <a:cs typeface="Times New Roman" panose="02020603050405020304" pitchFamily="18" charset="0"/>
              </a:rPr>
              <a:t>2. Con </a:t>
            </a:r>
            <a:r>
              <a:rPr lang="en-US" b="1" dirty="0" err="1" smtClean="0">
                <a:latin typeface="Times New Roman" panose="02020603050405020304" pitchFamily="18" charset="0"/>
                <a:cs typeface="Times New Roman" panose="02020603050405020304" pitchFamily="18" charset="0"/>
              </a:rPr>
              <a:t>người</a:t>
            </a:r>
            <a:endParaRPr lang="en-US"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p:txBody>
          <a:bodyPr>
            <a:normAutofit/>
          </a:bodyPr>
          <a:lstStyle/>
          <a:p>
            <a:pPr>
              <a:buFontTx/>
              <a:buChar char="-"/>
            </a:pPr>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phận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hạnh</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Có</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nghị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lực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sống</a:t>
            </a:r>
            <a:r>
              <a:rPr lang="en-US" sz="2800" dirty="0" smtClean="0">
                <a:latin typeface="Times New Roman" panose="02020603050405020304" pitchFamily="18" charset="0"/>
                <a:cs typeface="Times New Roman" panose="02020603050405020304" pitchFamily="18" charset="0"/>
              </a:rPr>
              <a:t> phi </a:t>
            </a:r>
            <a:r>
              <a:rPr lang="en-US" sz="2800" dirty="0" err="1" smtClean="0">
                <a:latin typeface="Times New Roman" panose="02020603050405020304" pitchFamily="18" charset="0"/>
                <a:cs typeface="Times New Roman" panose="02020603050405020304" pitchFamily="18" charset="0"/>
              </a:rPr>
              <a:t>thường</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Giàu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lòng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yêu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nước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endParaRPr lang="en-US" sz="2800" dirty="0">
              <a:latin typeface="Times New Roman" panose="02020603050405020304" pitchFamily="18" charset="0"/>
              <a:cs typeface="Times New Roman" panose="02020603050405020304" pitchFamily="18" charset="0"/>
            </a:endParaRPr>
          </a:p>
        </p:txBody>
      </p:sp>
      <p:pic>
        <p:nvPicPr>
          <p:cNvPr id="4" name="Picture Placeholder 7"/>
          <p:cNvPicPr>
            <a:picLocks noChangeAspect="1"/>
          </p:cNvPicPr>
          <p:nvPr/>
        </p:nvPicPr>
        <p:blipFill>
          <a:blip r:embed="rId2">
            <a:extLst>
              <a:ext uri="{28A0092B-C50C-407E-A947-70E740481C1C}">
                <a14:useLocalDpi xmlns:a14="http://schemas.microsoft.com/office/drawing/2010/main" val="0"/>
              </a:ext>
            </a:extLst>
          </a:blip>
          <a:srcRect l="7170" r="7170"/>
          <a:stretch>
            <a:fillRect/>
          </a:stretch>
        </p:blipFill>
        <p:spPr>
          <a:xfrm>
            <a:off x="7657140" y="895626"/>
            <a:ext cx="3421526" cy="4775200"/>
          </a:xfrm>
          <a:prstGeom prst="rect">
            <a:avLst/>
          </a:prstGeom>
        </p:spPr>
      </p:pic>
    </p:spTree>
    <p:extLst>
      <p:ext uri="{BB962C8B-B14F-4D97-AF65-F5344CB8AC3E}">
        <p14:creationId xmlns:p14="http://schemas.microsoft.com/office/powerpoint/2010/main" val="8368511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154" y="342704"/>
            <a:ext cx="9601196" cy="988336"/>
          </a:xfrm>
        </p:spPr>
        <p:txBody>
          <a:bodyPr>
            <a:normAutofit fontScale="90000"/>
          </a:bodyPr>
          <a:lstStyle/>
          <a:p>
            <a:r>
              <a:rPr lang="en-US" sz="4000" b="1" dirty="0" smtClean="0">
                <a:latin typeface="Times New Roman" panose="02020603050405020304" pitchFamily="18" charset="0"/>
                <a:cs typeface="Times New Roman" panose="02020603050405020304" pitchFamily="18" charset="0"/>
              </a:rPr>
              <a:t>II. SỰ NGHIỆP SÁNG TÁC</a:t>
            </a:r>
            <a:br>
              <a:rPr lang="en-US" sz="4000" b="1" dirty="0" smtClean="0">
                <a:latin typeface="Times New Roman" panose="02020603050405020304" pitchFamily="18" charset="0"/>
                <a:cs typeface="Times New Roman" panose="02020603050405020304" pitchFamily="18" charset="0"/>
              </a:rPr>
            </a:br>
            <a:r>
              <a:rPr lang="en-US" sz="3600" b="1" dirty="0" smtClean="0">
                <a:latin typeface="Times New Roman" panose="02020603050405020304" pitchFamily="18" charset="0"/>
                <a:cs typeface="Times New Roman" panose="02020603050405020304" pitchFamily="18" charset="0"/>
              </a:rPr>
              <a:t>1. </a:t>
            </a:r>
            <a:r>
              <a:rPr lang="en-US" sz="3600" b="1" dirty="0" err="1" smtClean="0">
                <a:latin typeface="Times New Roman" panose="02020603050405020304" pitchFamily="18" charset="0"/>
                <a:cs typeface="Times New Roman" panose="02020603050405020304" pitchFamily="18" charset="0"/>
              </a:rPr>
              <a:t>Các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giai</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đoạn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sáng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tác</a:t>
            </a:r>
            <a:r>
              <a:rPr lang="en-US" sz="3600" b="1" dirty="0" smtClean="0">
                <a:latin typeface="Times New Roman" panose="02020603050405020304" pitchFamily="18" charset="0"/>
                <a:cs typeface="Times New Roman" panose="02020603050405020304" pitchFamily="18" charset="0"/>
              </a:rPr>
              <a:t>:</a:t>
            </a:r>
            <a:r>
              <a:rPr lang="en-US" sz="3600" dirty="0">
                <a:latin typeface="Times New Roman" panose="02020603050405020304" pitchFamily="18" charset="0"/>
                <a:cs typeface="Times New Roman" panose="02020603050405020304" pitchFamily="18" charset="0"/>
              </a:rPr>
              <a:t/>
            </a:r>
            <a:br>
              <a:rPr lang="en-US" sz="3600" dirty="0">
                <a:latin typeface="Times New Roman" panose="02020603050405020304" pitchFamily="18" charset="0"/>
                <a:cs typeface="Times New Roman" panose="02020603050405020304" pitchFamily="18" charset="0"/>
              </a:rPr>
            </a:br>
            <a:endParaRPr lang="en-US" sz="40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1"/>
          </p:nvPr>
        </p:nvSpPr>
        <p:spPr>
          <a:xfrm>
            <a:off x="1004552" y="1135117"/>
            <a:ext cx="4576945" cy="4735332"/>
          </a:xfrm>
        </p:spPr>
        <p:txBody>
          <a:bodyPr>
            <a:normAutofit/>
          </a:bodyPr>
          <a:lstStyle/>
          <a:p>
            <a:pPr algn="just">
              <a:buFontTx/>
              <a:buChar char="-"/>
            </a:pPr>
            <a:r>
              <a:rPr lang="en-US" dirty="0" err="1" smtClean="0">
                <a:latin typeface="Times New Roman" panose="02020603050405020304" pitchFamily="18" charset="0"/>
                <a:cs typeface="Times New Roman" panose="02020603050405020304" pitchFamily="18" charset="0"/>
              </a:rPr>
              <a:t>Trước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Pháp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xâm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thơ</a:t>
            </a:r>
            <a:r>
              <a:rPr lang="en-US"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Lục</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Vân</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Tiên</a:t>
            </a:r>
            <a:r>
              <a:rPr lang="en-US"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Dương</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Từ</a:t>
            </a:r>
            <a:r>
              <a:rPr lang="en-US" i="1" dirty="0" smtClean="0">
                <a:latin typeface="Times New Roman" panose="02020603050405020304" pitchFamily="18" charset="0"/>
                <a:cs typeface="Times New Roman" panose="02020603050405020304" pitchFamily="18" charset="0"/>
              </a:rPr>
              <a:t> - </a:t>
            </a:r>
            <a:r>
              <a:rPr lang="en-US" i="1" dirty="0" err="1" smtClean="0">
                <a:latin typeface="Times New Roman" panose="02020603050405020304" pitchFamily="18" charset="0"/>
                <a:cs typeface="Times New Roman" panose="02020603050405020304" pitchFamily="18" charset="0"/>
              </a:rPr>
              <a:t>Hà</a:t>
            </a:r>
            <a:r>
              <a:rPr lang="en-US" i="1" dirty="0" smtClean="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Mậu</a:t>
            </a:r>
            <a:endParaRPr lang="en-US" i="1" dirty="0" smtClean="0">
              <a:latin typeface="Times New Roman" panose="02020603050405020304" pitchFamily="18" charset="0"/>
              <a:cs typeface="Times New Roman" panose="02020603050405020304" pitchFamily="18" charset="0"/>
            </a:endParaRPr>
          </a:p>
          <a:p>
            <a:pPr marL="0" indent="0" algn="just">
              <a:buNone/>
            </a:pPr>
            <a:endParaRPr lang="en-US" i="1" dirty="0" smtClean="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sz="half" idx="2"/>
          </p:nvPr>
        </p:nvSpPr>
        <p:spPr>
          <a:xfrm>
            <a:off x="5793099" y="1135117"/>
            <a:ext cx="5731494" cy="4042448"/>
          </a:xfrm>
        </p:spPr>
        <p:txBody>
          <a:bodyPr>
            <a:normAutofit/>
          </a:bodyPr>
          <a:lstStyle/>
          <a:p>
            <a:pPr marL="0" indent="0" algn="just">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Sau</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Pháp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xâm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sang </a:t>
            </a:r>
            <a:r>
              <a:rPr lang="en-US" dirty="0" err="1">
                <a:latin typeface="Times New Roman" panose="02020603050405020304" pitchFamily="18" charset="0"/>
                <a:cs typeface="Times New Roman" panose="02020603050405020304" pitchFamily="18" charset="0"/>
              </a:rPr>
              <a:t>tác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chủ</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yếu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văn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tế</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Văn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tế</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nghĩa</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sĩ</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Cần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Giuộc</a:t>
            </a:r>
            <a:r>
              <a:rPr lang="en-US"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Văn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tế</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Trương</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Định</a:t>
            </a:r>
            <a:r>
              <a:rPr lang="en-US" dirty="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Thơ</a:t>
            </a:r>
            <a:r>
              <a:rPr lang="en-US" i="1" dirty="0" smtClean="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điếu</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Phan</a:t>
            </a:r>
            <a:r>
              <a:rPr lang="en-US" i="1"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Tòng</a:t>
            </a:r>
            <a:r>
              <a:rPr lang="en-US" dirty="0">
                <a:latin typeface="Times New Roman" panose="02020603050405020304" pitchFamily="18" charset="0"/>
                <a:cs typeface="Times New Roman" panose="02020603050405020304" pitchFamily="18" charset="0"/>
              </a:rPr>
              <a:t>,…</a:t>
            </a:r>
          </a:p>
          <a:p>
            <a:pPr marL="0" indent="0" algn="just">
              <a:buNone/>
            </a:pPr>
            <a:endParaRPr lang="en-US" dirty="0">
              <a:latin typeface="Times New Roman" panose="02020603050405020304" pitchFamily="18" charset="0"/>
              <a:cs typeface="Times New Roman" panose="02020603050405020304" pitchFamily="18" charset="0"/>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305" y="2727434"/>
            <a:ext cx="2838396" cy="3415788"/>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3887" y="2727434"/>
            <a:ext cx="2515220" cy="3471844"/>
          </a:xfrm>
          <a:prstGeom prst="rect">
            <a:avLst/>
          </a:prstGeom>
        </p:spPr>
      </p:pic>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24406" y="2727434"/>
            <a:ext cx="2750220" cy="3518243"/>
          </a:xfrm>
          <a:prstGeom prst="rect">
            <a:avLst/>
          </a:prstGeom>
        </p:spPr>
      </p:pic>
    </p:spTree>
    <p:extLst>
      <p:ext uri="{BB962C8B-B14F-4D97-AF65-F5344CB8AC3E}">
        <p14:creationId xmlns:p14="http://schemas.microsoft.com/office/powerpoint/2010/main" val="13323385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4000" b="1" dirty="0" smtClean="0">
                <a:latin typeface="Times New Roman" panose="02020603050405020304" pitchFamily="18" charset="0"/>
                <a:cs typeface="Times New Roman" panose="02020603050405020304" pitchFamily="18" charset="0"/>
              </a:rPr>
              <a:t>2. </a:t>
            </a:r>
            <a:r>
              <a:rPr lang="en-US" sz="4000" b="1" dirty="0" err="1" smtClean="0">
                <a:latin typeface="Times New Roman" panose="02020603050405020304" pitchFamily="18" charset="0"/>
                <a:cs typeface="Times New Roman" panose="02020603050405020304" pitchFamily="18" charset="0"/>
              </a:rPr>
              <a:t>Quan</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điểm</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sáng</a:t>
            </a:r>
            <a:r>
              <a:rPr lang="en-US" sz="4000" b="1" dirty="0" smtClean="0">
                <a:latin typeface="Times New Roman" panose="02020603050405020304" pitchFamily="18" charset="0"/>
                <a:cs typeface="Times New Roman" panose="02020603050405020304" pitchFamily="18" charset="0"/>
              </a:rPr>
              <a:t> </a:t>
            </a:r>
            <a:r>
              <a:rPr lang="en-US" sz="4000" b="1" dirty="0" err="1" smtClean="0">
                <a:latin typeface="Times New Roman" panose="02020603050405020304" pitchFamily="18" charset="0"/>
                <a:cs typeface="Times New Roman" panose="02020603050405020304" pitchFamily="18" charset="0"/>
              </a:rPr>
              <a:t>tác</a:t>
            </a:r>
            <a:endParaRPr lang="en-US" sz="4000"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p:txBody>
          <a:bodyPr>
            <a:normAutofit/>
          </a:bodyPr>
          <a:lstStyle/>
          <a:p>
            <a:pPr>
              <a:buFontTx/>
              <a:buChar char="-"/>
            </a:pPr>
            <a:r>
              <a:rPr lang="en-US" sz="2800" dirty="0" err="1" smtClean="0">
                <a:latin typeface="Times New Roman" panose="02020603050405020304" pitchFamily="18" charset="0"/>
                <a:cs typeface="Times New Roman" panose="02020603050405020304" pitchFamily="18" charset="0"/>
              </a:rPr>
              <a:t>Nhà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chiến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sĩ</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Văn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chương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cũng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vũ</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khí</a:t>
            </a:r>
            <a:endParaRPr lang="en-US" sz="2800" dirty="0" smtClean="0">
              <a:latin typeface="Times New Roman" panose="02020603050405020304" pitchFamily="18" charset="0"/>
              <a:cs typeface="Times New Roman" panose="02020603050405020304" pitchFamily="18" charset="0"/>
            </a:endParaRPr>
          </a:p>
          <a:p>
            <a:pPr marL="0" indent="0">
              <a:buNone/>
            </a:pPr>
            <a:r>
              <a:rPr lang="en-US" sz="2800" i="1" dirty="0" smtClean="0">
                <a:latin typeface="Times New Roman" panose="02020603050405020304" pitchFamily="18" charset="0"/>
                <a:cs typeface="Times New Roman" panose="02020603050405020304" pitchFamily="18" charset="0"/>
              </a:rPr>
              <a:t>-&gt; </a:t>
            </a:r>
            <a:r>
              <a:rPr lang="en-US" sz="2800" i="1" dirty="0" err="1" smtClean="0">
                <a:latin typeface="Times New Roman" panose="02020603050405020304" pitchFamily="18" charset="0"/>
                <a:cs typeface="Times New Roman" panose="02020603050405020304" pitchFamily="18" charset="0"/>
              </a:rPr>
              <a:t>Người</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nghệ</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sĩ</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không</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đứng</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ngoài</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sự</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nghiệp</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cứu</a:t>
            </a:r>
            <a:r>
              <a:rPr lang="en-US" sz="2800" i="1" dirty="0" smtClean="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nước</a:t>
            </a:r>
            <a:endParaRPr lang="en-US" sz="28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0618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arn(inVertic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arn(inVertical)">
                                      <p:cBhvr>
                                        <p:cTn id="1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6154" y="1050391"/>
            <a:ext cx="9601196" cy="1303867"/>
          </a:xfrm>
        </p:spPr>
        <p:txBody>
          <a:bodyPr>
            <a:normAutofit/>
          </a:bodyPr>
          <a:lstStyle/>
          <a:p>
            <a:r>
              <a:rPr lang="en-US" sz="3600" b="1" dirty="0" smtClean="0">
                <a:latin typeface="Times New Roman" panose="02020603050405020304" pitchFamily="18" charset="0"/>
                <a:cs typeface="Times New Roman" panose="02020603050405020304" pitchFamily="18" charset="0"/>
              </a:rPr>
              <a:t>3. </a:t>
            </a:r>
            <a:r>
              <a:rPr lang="en-US" sz="3600" b="1" dirty="0" err="1" smtClean="0">
                <a:latin typeface="Times New Roman" panose="02020603050405020304" pitchFamily="18" charset="0"/>
                <a:cs typeface="Times New Roman" panose="02020603050405020304" pitchFamily="18" charset="0"/>
              </a:rPr>
              <a:t>Nội</a:t>
            </a:r>
            <a:r>
              <a:rPr lang="en-US" sz="3600" b="1" dirty="0" smtClean="0">
                <a:latin typeface="Times New Roman" panose="02020603050405020304" pitchFamily="18" charset="0"/>
                <a:cs typeface="Times New Roman" panose="02020603050405020304" pitchFamily="18" charset="0"/>
              </a:rPr>
              <a:t> dung </a:t>
            </a:r>
            <a:r>
              <a:rPr lang="en-US" sz="3600" b="1" dirty="0" err="1" smtClean="0">
                <a:latin typeface="Times New Roman" panose="02020603050405020304" pitchFamily="18" charset="0"/>
                <a:cs typeface="Times New Roman" panose="02020603050405020304" pitchFamily="18" charset="0"/>
              </a:rPr>
              <a:t>lớn</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trong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sáng</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tác</a:t>
            </a:r>
            <a:endParaRPr lang="en-US" sz="3600" b="1" dirty="0">
              <a:latin typeface="Times New Roman" panose="02020603050405020304" pitchFamily="18" charset="0"/>
              <a:cs typeface="Times New Roman" panose="02020603050405020304" pitchFamily="18" charset="0"/>
            </a:endParaRPr>
          </a:p>
        </p:txBody>
      </p:sp>
      <p:sp>
        <p:nvSpPr>
          <p:cNvPr id="4" name="Content Placeholder 3"/>
          <p:cNvSpPr>
            <a:spLocks noGrp="1"/>
          </p:cNvSpPr>
          <p:nvPr>
            <p:ph sz="half" idx="1"/>
          </p:nvPr>
        </p:nvSpPr>
        <p:spPr>
          <a:xfrm>
            <a:off x="575070" y="2341004"/>
            <a:ext cx="5282656" cy="4126057"/>
          </a:xfrm>
          <a:ln w="57150">
            <a:solidFill>
              <a:schemeClr val="tx1"/>
            </a:solidFill>
          </a:ln>
        </p:spPr>
        <p:txBody>
          <a:bodyPr>
            <a:noAutofit/>
          </a:bodyPr>
          <a:lstStyle/>
          <a:p>
            <a:pPr marL="0" indent="0" algn="just">
              <a:buNone/>
            </a:pPr>
            <a:r>
              <a:rPr lang="en-US" i="1" dirty="0" smtClean="0">
                <a:latin typeface="Times New Roman" panose="02020603050405020304" pitchFamily="18" charset="0"/>
                <a:cs typeface="Times New Roman" panose="02020603050405020304" pitchFamily="18" charset="0"/>
              </a:rPr>
              <a:t>a</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Lí</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tưởng</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đạo</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đức</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nhân</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nghĩa</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cao</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đẹp</a:t>
            </a:r>
            <a:endParaRPr lang="en-US" b="1"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Viết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truyện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thơ</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truyền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dạy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bài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học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làm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endParaRPr lang="en-US"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Xây</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dựng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vật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vẻ</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đẹp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lí</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tưởng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phẩm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cao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đẹp</a:t>
            </a:r>
            <a:endParaRPr lang="en-US"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Lên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trừng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trị</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thích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đáng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thế</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xấu</a:t>
            </a:r>
            <a:endParaRPr lang="en-US" dirty="0">
              <a:latin typeface="Times New Roman" panose="02020603050405020304" pitchFamily="18" charset="0"/>
              <a:cs typeface="Times New Roman" panose="02020603050405020304" pitchFamily="18" charset="0"/>
            </a:endParaRPr>
          </a:p>
        </p:txBody>
      </p:sp>
      <p:sp>
        <p:nvSpPr>
          <p:cNvPr id="5" name="Content Placeholder 4"/>
          <p:cNvSpPr>
            <a:spLocks noGrp="1"/>
          </p:cNvSpPr>
          <p:nvPr>
            <p:ph sz="half" idx="2"/>
          </p:nvPr>
        </p:nvSpPr>
        <p:spPr>
          <a:xfrm>
            <a:off x="6083013" y="2354258"/>
            <a:ext cx="5419686" cy="4046542"/>
          </a:xfrm>
          <a:ln w="57150">
            <a:solidFill>
              <a:schemeClr val="tx1"/>
            </a:solidFill>
          </a:ln>
        </p:spPr>
        <p:txBody>
          <a:bodyPr>
            <a:noAutofit/>
          </a:bodyPr>
          <a:lstStyle/>
          <a:p>
            <a:pPr marL="0" indent="0" algn="just">
              <a:buNone/>
            </a:pPr>
            <a:r>
              <a:rPr lang="en-US" b="1" i="1" dirty="0" smtClean="0">
                <a:latin typeface="Times New Roman" panose="02020603050405020304" pitchFamily="18" charset="0"/>
                <a:cs typeface="Times New Roman" panose="02020603050405020304" pitchFamily="18" charset="0"/>
              </a:rPr>
              <a:t>b. </a:t>
            </a:r>
            <a:r>
              <a:rPr lang="en-US" b="1" i="1" dirty="0" err="1" smtClean="0">
                <a:latin typeface="Times New Roman" panose="02020603050405020304" pitchFamily="18" charset="0"/>
                <a:cs typeface="Times New Roman" panose="02020603050405020304" pitchFamily="18" charset="0"/>
              </a:rPr>
              <a:t>Thơ</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văn</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thể</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hiện</a:t>
            </a:r>
            <a:r>
              <a:rPr lang="en-US" b="1" i="1" dirty="0" smtClean="0">
                <a:latin typeface="Times New Roman" panose="02020603050405020304" pitchFamily="18" charset="0"/>
                <a:cs typeface="Times New Roman" panose="02020603050405020304" pitchFamily="18" charset="0"/>
              </a:rPr>
              <a:t> long </a:t>
            </a:r>
            <a:r>
              <a:rPr lang="en-US" b="1" i="1" dirty="0" err="1" smtClean="0">
                <a:latin typeface="Times New Roman" panose="02020603050405020304" pitchFamily="18" charset="0"/>
                <a:cs typeface="Times New Roman" panose="02020603050405020304" pitchFamily="18" charset="0"/>
              </a:rPr>
              <a:t>yêu</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nước</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thương</a:t>
            </a:r>
            <a:r>
              <a:rPr lang="en-US" b="1" i="1" dirty="0" smtClean="0">
                <a:latin typeface="Times New Roman" panose="02020603050405020304" pitchFamily="18" charset="0"/>
                <a:cs typeface="Times New Roman" panose="02020603050405020304" pitchFamily="18" charset="0"/>
              </a:rPr>
              <a:t> </a:t>
            </a:r>
            <a:r>
              <a:rPr lang="en-US" b="1" i="1" dirty="0" err="1" smtClean="0">
                <a:latin typeface="Times New Roman" panose="02020603050405020304" pitchFamily="18" charset="0"/>
                <a:cs typeface="Times New Roman" panose="02020603050405020304" pitchFamily="18" charset="0"/>
              </a:rPr>
              <a:t>dân</a:t>
            </a:r>
            <a:endParaRPr lang="en-US" b="1" i="1" dirty="0" smtClean="0">
              <a:latin typeface="Times New Roman" panose="02020603050405020304" pitchFamily="18" charset="0"/>
              <a:cs typeface="Times New Roman" panose="02020603050405020304" pitchFamily="18" charset="0"/>
            </a:endParaRPr>
          </a:p>
          <a:p>
            <a:pPr algn="just">
              <a:buFontTx/>
              <a:buChar char="-"/>
            </a:pPr>
            <a:r>
              <a:rPr lang="en-US" dirty="0" err="1" smtClean="0">
                <a:latin typeface="Times New Roman" panose="02020603050405020304" pitchFamily="18" charset="0"/>
                <a:cs typeface="Times New Roman" panose="02020603050405020304" pitchFamily="18" charset="0"/>
              </a:rPr>
              <a:t>Phản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chân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thực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thảm</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cảnh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mất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nhà</a:t>
            </a:r>
            <a:r>
              <a:rPr lang="en-US" dirty="0" smtClean="0">
                <a:latin typeface="Times New Roman" panose="02020603050405020304" pitchFamily="18" charset="0"/>
                <a:cs typeface="Times New Roman" panose="02020603050405020304" pitchFamily="18" charset="0"/>
              </a:rPr>
              <a:t> tan</a:t>
            </a:r>
          </a:p>
          <a:p>
            <a:pPr algn="just">
              <a:buFontTx/>
              <a:buChar char="-"/>
            </a:pPr>
            <a:r>
              <a:rPr lang="en-US" dirty="0" err="1" smtClean="0">
                <a:latin typeface="Times New Roman" panose="02020603050405020304" pitchFamily="18" charset="0"/>
                <a:cs typeface="Times New Roman" panose="02020603050405020304" pitchFamily="18" charset="0"/>
              </a:rPr>
              <a:t>Tố</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cáo</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tội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ác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của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lũ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bán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và</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cướp</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nước</a:t>
            </a:r>
            <a:endParaRPr lang="en-US" dirty="0" smtClean="0">
              <a:latin typeface="Times New Roman" panose="02020603050405020304" pitchFamily="18" charset="0"/>
              <a:cs typeface="Times New Roman" panose="02020603050405020304" pitchFamily="18" charset="0"/>
            </a:endParaRPr>
          </a:p>
          <a:p>
            <a:pPr algn="just">
              <a:buFontTx/>
              <a:buChar char="-"/>
            </a:pPr>
            <a:r>
              <a:rPr lang="en-US" dirty="0" smtClean="0">
                <a:latin typeface="Times New Roman" panose="02020603050405020304" pitchFamily="18" charset="0"/>
                <a:cs typeface="Times New Roman" panose="02020603050405020304" pitchFamily="18" charset="0"/>
              </a:rPr>
              <a:t>Ca </a:t>
            </a:r>
            <a:r>
              <a:rPr lang="en-US" dirty="0" err="1" smtClean="0">
                <a:latin typeface="Times New Roman" panose="02020603050405020304" pitchFamily="18" charset="0"/>
                <a:cs typeface="Times New Roman" panose="02020603050405020304" pitchFamily="18" charset="0"/>
              </a:rPr>
              <a:t>ngợi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những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người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a:t>
            </a:r>
            <a:r>
              <a:rPr lang="en-US" dirty="0" err="1" smtClean="0">
                <a:latin typeface="Times New Roman" panose="02020603050405020304" pitchFamily="18" charset="0"/>
                <a:cs typeface="Times New Roman" panose="02020603050405020304" pitchFamily="18" charset="0"/>
              </a:rPr>
              <a:t>nh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hùng</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nghĩa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đã</a:t>
            </a:r>
            <a:r>
              <a:rPr lang="en-US" dirty="0" smtClean="0">
                <a:latin typeface="Times New Roman" panose="02020603050405020304" pitchFamily="18" charset="0"/>
                <a:cs typeface="Times New Roman" panose="02020603050405020304" pitchFamily="18" charset="0"/>
              </a:rPr>
              <a:t> hi </a:t>
            </a:r>
            <a:r>
              <a:rPr lang="en-US" dirty="0" err="1" smtClean="0">
                <a:latin typeface="Times New Roman" panose="02020603050405020304" pitchFamily="18" charset="0"/>
                <a:cs typeface="Times New Roman" panose="02020603050405020304" pitchFamily="18" charset="0"/>
              </a:rPr>
              <a:t>sinh</a:t>
            </a:r>
            <a:r>
              <a:rPr lang="en-US" dirty="0" smtClean="0">
                <a:latin typeface="Times New Roman" panose="02020603050405020304" pitchFamily="18" charset="0"/>
                <a:cs typeface="Times New Roman" panose="02020603050405020304" pitchFamily="18" charset="0"/>
              </a:rPr>
              <a:t> </a:t>
            </a:r>
          </a:p>
          <a:p>
            <a:pPr algn="just">
              <a:buFontTx/>
              <a:buChar char="-"/>
            </a:pPr>
            <a:r>
              <a:rPr lang="en-US" dirty="0" err="1" smtClean="0">
                <a:latin typeface="Times New Roman" panose="02020603050405020304" pitchFamily="18" charset="0"/>
                <a:cs typeface="Times New Roman" panose="02020603050405020304" pitchFamily="18" charset="0"/>
              </a:rPr>
              <a:t>Kêu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gọi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cổ</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vũ</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chiến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đấu</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8280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xEl>
                                              <p:pRg st="2" end="2"/>
                                            </p:txEl>
                                          </p:spTgt>
                                        </p:tgtEl>
                                        <p:attrNameLst>
                                          <p:attrName>style.visibility</p:attrName>
                                        </p:attrNameLst>
                                      </p:cBhvr>
                                      <p:to>
                                        <p:strVal val="visible"/>
                                      </p:to>
                                    </p:set>
                                    <p:animEffect transition="in" filter="fade">
                                      <p:cBhvr>
                                        <p:cTn id="16" dur="500"/>
                                        <p:tgtEl>
                                          <p:spTgt spid="4">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500"/>
                                        <p:tgtEl>
                                          <p:spTgt spid="4">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5">
                                            <p:txEl>
                                              <p:pRg st="0" end="0"/>
                                            </p:txEl>
                                          </p:spTgt>
                                        </p:tgtEl>
                                        <p:attrNameLst>
                                          <p:attrName>style.visibility</p:attrName>
                                        </p:attrNameLst>
                                      </p:cBhvr>
                                      <p:to>
                                        <p:strVal val="visible"/>
                                      </p:to>
                                    </p:set>
                                    <p:anim calcmode="lin" valueType="num">
                                      <p:cBhvr additive="base">
                                        <p:cTn id="26"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1" end="1"/>
                                            </p:txEl>
                                          </p:spTgt>
                                        </p:tgtEl>
                                        <p:attrNameLst>
                                          <p:attrName>style.visibility</p:attrName>
                                        </p:attrNameLst>
                                      </p:cBhvr>
                                      <p:to>
                                        <p:strVal val="visible"/>
                                      </p:to>
                                    </p:set>
                                    <p:animEffect transition="in" filter="fade">
                                      <p:cBhvr>
                                        <p:cTn id="32" dur="500"/>
                                        <p:tgtEl>
                                          <p:spTgt spid="5">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2" end="2"/>
                                            </p:txEl>
                                          </p:spTgt>
                                        </p:tgtEl>
                                        <p:attrNameLst>
                                          <p:attrName>style.visibility</p:attrName>
                                        </p:attrNameLst>
                                      </p:cBhvr>
                                      <p:to>
                                        <p:strVal val="visible"/>
                                      </p:to>
                                    </p:set>
                                    <p:animEffect transition="in" filter="fade">
                                      <p:cBhvr>
                                        <p:cTn id="37" dur="500"/>
                                        <p:tgtEl>
                                          <p:spTgt spid="5">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3" end="3"/>
                                            </p:txEl>
                                          </p:spTgt>
                                        </p:tgtEl>
                                        <p:attrNameLst>
                                          <p:attrName>style.visibility</p:attrName>
                                        </p:attrNameLst>
                                      </p:cBhvr>
                                      <p:to>
                                        <p:strVal val="visible"/>
                                      </p:to>
                                    </p:set>
                                    <p:animEffect transition="in" filter="fade">
                                      <p:cBhvr>
                                        <p:cTn id="42" dur="500"/>
                                        <p:tgtEl>
                                          <p:spTgt spid="5">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Effect transition="in" filter="fade">
                                      <p:cBhvr>
                                        <p:cTn id="4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z="3600" b="1" dirty="0" smtClean="0">
                <a:latin typeface="Times New Roman" panose="02020603050405020304" pitchFamily="18" charset="0"/>
                <a:cs typeface="Times New Roman" panose="02020603050405020304" pitchFamily="18" charset="0"/>
              </a:rPr>
              <a:t>4. </a:t>
            </a:r>
            <a:r>
              <a:rPr lang="en-US" sz="3600" b="1" dirty="0" err="1" smtClean="0">
                <a:latin typeface="Times New Roman" panose="02020603050405020304" pitchFamily="18" charset="0"/>
                <a:cs typeface="Times New Roman" panose="02020603050405020304" pitchFamily="18" charset="0"/>
              </a:rPr>
              <a:t>Nghệ</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thuật</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đặc</a:t>
            </a:r>
            <a:r>
              <a:rPr lang="en-US" sz="3600" b="1" dirty="0" smtClean="0">
                <a:latin typeface="Times New Roman" panose="02020603050405020304" pitchFamily="18" charset="0"/>
                <a:cs typeface="Times New Roman" panose="02020603050405020304" pitchFamily="18" charset="0"/>
              </a:rPr>
              <a:t> </a:t>
            </a:r>
            <a:r>
              <a:rPr lang="en-US" sz="3600" b="1" dirty="0" err="1" smtClean="0">
                <a:latin typeface="Times New Roman" panose="02020603050405020304" pitchFamily="18" charset="0"/>
                <a:cs typeface="Times New Roman" panose="02020603050405020304" pitchFamily="18" charset="0"/>
              </a:rPr>
              <a:t>sắc</a:t>
            </a:r>
            <a:endParaRPr lang="en-US" sz="3600" b="1" dirty="0">
              <a:latin typeface="Times New Roman" panose="02020603050405020304" pitchFamily="18" charset="0"/>
              <a:cs typeface="Times New Roman" panose="02020603050405020304" pitchFamily="18" charset="0"/>
            </a:endParaRPr>
          </a:p>
        </p:txBody>
      </p:sp>
      <p:sp>
        <p:nvSpPr>
          <p:cNvPr id="6" name="Content Placeholder 5"/>
          <p:cNvSpPr>
            <a:spLocks noGrp="1"/>
          </p:cNvSpPr>
          <p:nvPr>
            <p:ph idx="1"/>
          </p:nvPr>
        </p:nvSpPr>
        <p:spPr/>
        <p:txBody>
          <a:bodyPr>
            <a:normAutofit/>
          </a:bodyPr>
          <a:lstStyle/>
          <a:p>
            <a:pPr>
              <a:buFontTx/>
              <a:buChar char="-"/>
            </a:pPr>
            <a:r>
              <a:rPr lang="en-US" sz="2800" dirty="0" err="1" smtClean="0">
                <a:latin typeface="Times New Roman" panose="02020603050405020304" pitchFamily="18" charset="0"/>
                <a:cs typeface="Times New Roman" panose="02020603050405020304" pitchFamily="18" charset="0"/>
              </a:rPr>
              <a:t>Trữ</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tình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đức</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Mộc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mạc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giản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dị</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gũi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nhân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endParaRPr lang="en-US" sz="2800" dirty="0" smtClean="0">
              <a:latin typeface="Times New Roman" panose="02020603050405020304" pitchFamily="18" charset="0"/>
              <a:cs typeface="Times New Roman" panose="02020603050405020304" pitchFamily="18" charset="0"/>
            </a:endParaRPr>
          </a:p>
          <a:p>
            <a:pPr>
              <a:buFontTx/>
              <a:buChar char="-"/>
            </a:pPr>
            <a:r>
              <a:rPr lang="en-US" sz="2800" dirty="0" err="1" smtClean="0">
                <a:latin typeface="Times New Roman" panose="02020603050405020304" pitchFamily="18" charset="0"/>
                <a:cs typeface="Times New Roman" panose="02020603050405020304" pitchFamily="18" charset="0"/>
              </a:rPr>
              <a:t>Đậm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sắc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tộc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đặc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biệt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vùng</a:t>
            </a:r>
            <a:r>
              <a:rPr lang="en-US" sz="2800" dirty="0" smtClean="0">
                <a:latin typeface="Times New Roman" panose="02020603050405020304" pitchFamily="18" charset="0"/>
                <a:cs typeface="Times New Roman" panose="02020603050405020304" pitchFamily="18" charset="0"/>
              </a:rPr>
              <a:t> Nam </a:t>
            </a:r>
            <a:r>
              <a:rPr lang="en-US" sz="2800" dirty="0" err="1" smtClean="0">
                <a:latin typeface="Times New Roman" panose="02020603050405020304" pitchFamily="18" charset="0"/>
                <a:cs typeface="Times New Roman" panose="02020603050405020304" pitchFamily="18" charset="0"/>
              </a:rPr>
              <a:t>Bộ</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5160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839787" y="578521"/>
            <a:ext cx="3932237" cy="817808"/>
          </a:xfrm>
        </p:spPr>
        <p:txBody>
          <a:bodyPr>
            <a:normAutofit fontScale="90000"/>
          </a:bodyPr>
          <a:lstStyle/>
          <a:p>
            <a:r>
              <a:rPr lang="vi-VN" b="1" dirty="0" smtClean="0">
                <a:latin typeface="Times New Roman" panose="02020603050405020304" pitchFamily="18" charset="0"/>
                <a:cs typeface="Times New Roman" panose="02020603050405020304" pitchFamily="18" charset="0"/>
              </a:rPr>
              <a:t>1. HOÀN CẢNH LỊCH SỬ</a:t>
            </a:r>
            <a:endParaRPr lang="en-US" sz="2800" b="1" dirty="0">
              <a:latin typeface="Times New Roman" panose="02020603050405020304" pitchFamily="18" charset="0"/>
              <a:cs typeface="Times New Roman" panose="02020603050405020304" pitchFamily="18" charset="0"/>
            </a:endParaRPr>
          </a:p>
        </p:txBody>
      </p:sp>
      <p:sp>
        <p:nvSpPr>
          <p:cNvPr id="7" name="Text Placeholder 6"/>
          <p:cNvSpPr>
            <a:spLocks noGrp="1"/>
          </p:cNvSpPr>
          <p:nvPr>
            <p:ph type="body" sz="half" idx="2"/>
          </p:nvPr>
        </p:nvSpPr>
        <p:spPr>
          <a:xfrm>
            <a:off x="1198178" y="1396329"/>
            <a:ext cx="6180083" cy="4472659"/>
          </a:xfrm>
        </p:spPr>
        <p:txBody>
          <a:bodyPr>
            <a:noAutofit/>
          </a:bodyPr>
          <a:lstStyle/>
          <a:p>
            <a:pPr algn="just"/>
            <a:endParaRPr lang="en-US" sz="2400" dirty="0">
              <a:latin typeface="Times New Roman" panose="02020603050405020304" pitchFamily="18" charset="0"/>
              <a:cs typeface="Times New Roman" panose="02020603050405020304" pitchFamily="18" charset="0"/>
            </a:endParaRPr>
          </a:p>
        </p:txBody>
      </p:sp>
      <p:sp>
        <p:nvSpPr>
          <p:cNvPr id="4" name="Rectangle 3"/>
          <p:cNvSpPr/>
          <p:nvPr/>
        </p:nvSpPr>
        <p:spPr>
          <a:xfrm>
            <a:off x="3434896" y="230188"/>
            <a:ext cx="5579797" cy="769441"/>
          </a:xfrm>
          <a:prstGeom prst="rect">
            <a:avLst/>
          </a:prstGeom>
          <a:noFill/>
        </p:spPr>
        <p:txBody>
          <a:bodyPr wrap="none" lIns="91440" tIns="45720" rIns="91440" bIns="45720">
            <a:spAutoFit/>
            <a:scene3d>
              <a:camera prst="obliqueTopRight"/>
              <a:lightRig rig="threePt" dir="t"/>
            </a:scene3d>
          </a:bodyPr>
          <a:lstStyle/>
          <a:p>
            <a:pPr algn="ctr"/>
            <a:r>
              <a:rPr lang="en-US" sz="4400" b="1"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PHẦN 2: </a:t>
            </a:r>
            <a:r>
              <a:rPr lang="en-US" sz="4400" b="1" dirty="0"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TÁC</a:t>
            </a:r>
            <a:r>
              <a:rPr lang="vi-VN" sz="4400" b="1" dirty="0" smtClean="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rPr>
              <a:t> PHẨM</a:t>
            </a:r>
            <a:endParaRPr lang="en-US" sz="4400" b="1" cap="none" spc="0" dirty="0">
              <a:ln w="9525">
                <a:solidFill>
                  <a:schemeClr val="bg1"/>
                </a:solidFill>
                <a:prstDash val="solid"/>
              </a:ln>
              <a:solidFill>
                <a:schemeClr val="accent2">
                  <a:lumMod val="50000"/>
                </a:schemeClr>
              </a:solidFill>
              <a:effectLst>
                <a:outerShdw blurRad="12700" dist="38100" dir="2700000" algn="tl" rotWithShape="0">
                  <a:schemeClr val="accent5">
                    <a:lumMod val="60000"/>
                    <a:lumOff val="40000"/>
                  </a:schemeClr>
                </a:outerShdw>
              </a:effectLst>
              <a:latin typeface="Times New Roman" panose="02020603050405020304" pitchFamily="18" charset="0"/>
              <a:cs typeface="Times New Roman" panose="02020603050405020304" pitchFamily="18" charset="0"/>
            </a:endParaRPr>
          </a:p>
        </p:txBody>
      </p:sp>
      <p:pic>
        <p:nvPicPr>
          <p:cNvPr id="1026"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878" r="1878"/>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descr="D:\DAN\gia_dinh_400.png"/>
          <p:cNvPicPr>
            <a:picLocks noChangeAspect="1" noChangeArrowheads="1"/>
          </p:cNvPicPr>
          <p:nvPr/>
        </p:nvPicPr>
        <p:blipFill>
          <a:blip r:embed="rId3"/>
          <a:srcRect/>
          <a:stretch>
            <a:fillRect/>
          </a:stretch>
        </p:blipFill>
        <p:spPr bwMode="auto">
          <a:xfrm>
            <a:off x="675861" y="1406938"/>
            <a:ext cx="7182678" cy="4788452"/>
          </a:xfrm>
          <a:prstGeom prst="rect">
            <a:avLst/>
          </a:prstGeom>
          <a:noFill/>
        </p:spPr>
      </p:pic>
      <p:pic>
        <p:nvPicPr>
          <p:cNvPr id="10" name="Picture 2" descr="D:\DAN\van te nghia si can giuoc.jpg"/>
          <p:cNvPicPr>
            <a:picLocks noChangeAspect="1" noChangeArrowheads="1"/>
          </p:cNvPicPr>
          <p:nvPr/>
        </p:nvPicPr>
        <p:blipFill>
          <a:blip r:embed="rId4"/>
          <a:srcRect/>
          <a:stretch>
            <a:fillRect/>
          </a:stretch>
        </p:blipFill>
        <p:spPr bwMode="auto">
          <a:xfrm>
            <a:off x="675860" y="1406938"/>
            <a:ext cx="7315201" cy="4794838"/>
          </a:xfrm>
          <a:prstGeom prst="rect">
            <a:avLst/>
          </a:prstGeom>
          <a:noFill/>
        </p:spPr>
      </p:pic>
    </p:spTree>
    <p:extLst>
      <p:ext uri="{BB962C8B-B14F-4D97-AF65-F5344CB8AC3E}">
        <p14:creationId xmlns:p14="http://schemas.microsoft.com/office/powerpoint/2010/main" val="1276569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ox(in)">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34" y="633256"/>
            <a:ext cx="6241816" cy="563532"/>
          </a:xfrm>
        </p:spPr>
        <p:txBody>
          <a:bodyPr>
            <a:normAutofit fontScale="90000"/>
          </a:bodyPr>
          <a:lstStyle/>
          <a:p>
            <a:r>
              <a:rPr lang="vi-VN" sz="4000" b="1" dirty="0" smtClean="0">
                <a:latin typeface="+mn-lt"/>
              </a:rPr>
              <a:t>2. THỂ LOẠI</a:t>
            </a:r>
            <a:r>
              <a:rPr lang="vi-VN" sz="4000" dirty="0" smtClean="0">
                <a:latin typeface="+mn-lt"/>
              </a:rPr>
              <a:t>:</a:t>
            </a:r>
            <a:endParaRPr lang="en-US" sz="4000" dirty="0">
              <a:latin typeface="+mn-lt"/>
            </a:endParaRPr>
          </a:p>
        </p:txBody>
      </p:sp>
      <p:sp>
        <p:nvSpPr>
          <p:cNvPr id="4" name="Text Placeholder 3"/>
          <p:cNvSpPr>
            <a:spLocks noGrp="1"/>
          </p:cNvSpPr>
          <p:nvPr>
            <p:ph type="body" sz="half" idx="2"/>
          </p:nvPr>
        </p:nvSpPr>
        <p:spPr>
          <a:xfrm>
            <a:off x="676834" y="1680882"/>
            <a:ext cx="6241816" cy="3751730"/>
          </a:xfrm>
        </p:spPr>
        <p:txBody>
          <a:bodyPr>
            <a:normAutofit fontScale="77500" lnSpcReduction="20000"/>
          </a:bodyPr>
          <a:lstStyle/>
          <a:p>
            <a:pPr algn="l"/>
            <a:r>
              <a:rPr lang="en-US" sz="5000" b="1" smtClean="0">
                <a:solidFill>
                  <a:srgbClr val="FF0000"/>
                </a:solidFill>
              </a:rPr>
              <a:t>					</a:t>
            </a:r>
            <a:r>
              <a:rPr lang="vi-VN" sz="5000" b="1" smtClean="0">
                <a:solidFill>
                  <a:srgbClr val="FF0000"/>
                </a:solidFill>
              </a:rPr>
              <a:t>Văn tế</a:t>
            </a:r>
            <a:endParaRPr lang="en-US" sz="5000" b="1" smtClean="0">
              <a:solidFill>
                <a:srgbClr val="FF0000"/>
              </a:solidFill>
            </a:endParaRPr>
          </a:p>
          <a:p>
            <a:pPr algn="l"/>
            <a:r>
              <a:rPr lang="en-US" altLang="en-US" sz="5400">
                <a:solidFill>
                  <a:srgbClr val="A50021"/>
                </a:solidFill>
                <a:latin typeface="Times New Roman" panose="02020603050405020304" pitchFamily="18" charset="0"/>
                <a:ea typeface="Tahoma" panose="020B0604030504040204" pitchFamily="34" charset="0"/>
                <a:cs typeface="Times New Roman" panose="02020603050405020304" pitchFamily="18" charset="0"/>
              </a:rPr>
              <a:t>Tế</a:t>
            </a:r>
            <a:r>
              <a:rPr lang="en-US" altLang="en-US" sz="5400">
                <a:latin typeface="Times New Roman" panose="02020603050405020304" pitchFamily="18" charset="0"/>
                <a:ea typeface="Tahoma" panose="020B0604030504040204" pitchFamily="34" charset="0"/>
                <a:cs typeface="Times New Roman" panose="02020603050405020304" pitchFamily="18" charset="0"/>
              </a:rPr>
              <a:t> là loại văn thời cổ có nguồn gốc từ Trung Quốc. Thể loại này được dùng vào nhiều mục đích trong đó có tế người đã khuất.</a:t>
            </a:r>
          </a:p>
          <a:p>
            <a:pPr algn="l"/>
            <a:endParaRPr lang="en-US" sz="5000" dirty="0"/>
          </a:p>
        </p:txBody>
      </p:sp>
      <p:pic>
        <p:nvPicPr>
          <p:cNvPr id="5" name="Picture 2"/>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1878" r="1878"/>
          <a:stretch>
            <a:fillRect/>
          </a:stretch>
        </p:blipFill>
        <p:spPr bwMode="auto">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31417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0860" y="1580417"/>
            <a:ext cx="3356114" cy="684510"/>
          </a:xfrm>
        </p:spPr>
        <p:txBody>
          <a:bodyPr>
            <a:noAutofit/>
          </a:bodyPr>
          <a:lstStyle/>
          <a:p>
            <a:r>
              <a:rPr lang="vi-VN" sz="4000" b="1" dirty="0" smtClean="0">
                <a:latin typeface="+mn-lt"/>
              </a:rPr>
              <a:t>3. BỐ CỤC</a:t>
            </a:r>
            <a:endParaRPr lang="en-US" sz="4000" b="1" dirty="0">
              <a:latin typeface="+mn-lt"/>
            </a:endParaRPr>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937589" y="2473555"/>
            <a:ext cx="7252254" cy="3012845"/>
          </a:xfrm>
        </p:spPr>
        <p:txBody>
          <a:bodyPr>
            <a:noAutofit/>
          </a:bodyPr>
          <a:lstStyle/>
          <a:p>
            <a:pPr algn="just"/>
            <a:r>
              <a:rPr lang="en-US" sz="3500" dirty="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vi-VN" sz="3500" dirty="0" smtClean="0">
                <a:latin typeface="Times New Roman" pitchFamily="18" charset="0"/>
                <a:cs typeface="Times New Roman" pitchFamily="18" charset="0"/>
              </a:rPr>
              <a:t> </a:t>
            </a:r>
            <a:r>
              <a:rPr lang="en-US" sz="3500" dirty="0" smtClean="0">
                <a:latin typeface="Times New Roman" pitchFamily="18" charset="0"/>
                <a:cs typeface="Times New Roman" pitchFamily="18" charset="0"/>
              </a:rPr>
              <a:t>1 </a:t>
            </a:r>
            <a:r>
              <a:rPr lang="en-US" sz="3500" dirty="0">
                <a:latin typeface="Times New Roman" pitchFamily="18" charset="0"/>
                <a:cs typeface="Times New Roman" pitchFamily="18" charset="0"/>
              </a:rPr>
              <a:t>: Lung </a:t>
            </a:r>
            <a:r>
              <a:rPr lang="en-US" sz="3500" dirty="0" err="1">
                <a:latin typeface="Times New Roman" pitchFamily="18" charset="0"/>
                <a:cs typeface="Times New Roman" pitchFamily="18" charset="0"/>
              </a:rPr>
              <a:t>khởi</a:t>
            </a:r>
            <a:r>
              <a:rPr lang="en-US" sz="3500" dirty="0">
                <a:latin typeface="Times New Roman" pitchFamily="18" charset="0"/>
                <a:cs typeface="Times New Roman" pitchFamily="18" charset="0"/>
              </a:rPr>
              <a:t> ( 2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đầu</a:t>
            </a:r>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p>
          <a:p>
            <a:pPr algn="just"/>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2 : </a:t>
            </a:r>
            <a:r>
              <a:rPr lang="en-US" sz="3500" dirty="0" err="1">
                <a:latin typeface="Times New Roman" pitchFamily="18" charset="0"/>
                <a:cs typeface="Times New Roman" pitchFamily="18" charset="0"/>
              </a:rPr>
              <a:t>Thích</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thực</a:t>
            </a:r>
            <a:r>
              <a:rPr lang="en-US" sz="3500" dirty="0">
                <a:latin typeface="Times New Roman" pitchFamily="18" charset="0"/>
                <a:cs typeface="Times New Roman" pitchFamily="18" charset="0"/>
              </a:rPr>
              <a:t> (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smtClean="0">
                <a:latin typeface="Times New Roman" pitchFamily="18" charset="0"/>
                <a:cs typeface="Times New Roman" pitchFamily="18" charset="0"/>
              </a:rPr>
              <a:t>3</a:t>
            </a:r>
            <a:r>
              <a:rPr lang="vi-VN" sz="3500" dirty="0" smtClean="0">
                <a:latin typeface="Times New Roman" pitchFamily="18" charset="0"/>
                <a:cs typeface="Times New Roman" pitchFamily="18" charset="0"/>
                <a:sym typeface="Wingdings" pitchFamily="2" charset="2"/>
              </a:rPr>
              <a:t></a:t>
            </a:r>
            <a:r>
              <a:rPr lang="en-US" sz="3500" dirty="0" smtClean="0">
                <a:latin typeface="Times New Roman" pitchFamily="18" charset="0"/>
                <a:cs typeface="Times New Roman" pitchFamily="18" charset="0"/>
              </a:rPr>
              <a:t>15)</a:t>
            </a:r>
            <a:endParaRPr lang="vi-VN" sz="3500" dirty="0" smtClean="0">
              <a:latin typeface="Times New Roman" pitchFamily="18" charset="0"/>
              <a:cs typeface="Times New Roman" pitchFamily="18" charset="0"/>
            </a:endParaRPr>
          </a:p>
          <a:p>
            <a:pPr algn="l"/>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3 : Ai </a:t>
            </a:r>
            <a:r>
              <a:rPr lang="en-US" sz="3500" dirty="0" err="1" smtClean="0">
                <a:latin typeface="Times New Roman" pitchFamily="18" charset="0"/>
                <a:cs typeface="Times New Roman" pitchFamily="18" charset="0"/>
              </a:rPr>
              <a:t>vãn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smtClean="0">
                <a:latin typeface="Times New Roman" pitchFamily="18" charset="0"/>
                <a:cs typeface="Times New Roman" pitchFamily="18" charset="0"/>
              </a:rPr>
              <a:t>16</a:t>
            </a:r>
            <a:r>
              <a:rPr lang="vi-VN" sz="3500" dirty="0" smtClean="0">
                <a:latin typeface="Times New Roman" pitchFamily="18" charset="0"/>
                <a:cs typeface="Times New Roman" pitchFamily="18" charset="0"/>
                <a:sym typeface="Wingdings" pitchFamily="2" charset="2"/>
              </a:rPr>
              <a:t></a:t>
            </a:r>
            <a:r>
              <a:rPr lang="en-US" sz="3500" dirty="0" err="1" smtClean="0">
                <a:latin typeface="Times New Roman" pitchFamily="18" charset="0"/>
                <a:cs typeface="Times New Roman" pitchFamily="18" charset="0"/>
              </a:rPr>
              <a:t>câu</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28</a:t>
            </a:r>
            <a:r>
              <a:rPr lang="en-US" sz="3500" dirty="0" smtClean="0">
                <a:latin typeface="Times New Roman" pitchFamily="18" charset="0"/>
                <a:cs typeface="Times New Roman" pitchFamily="18" charset="0"/>
              </a:rPr>
              <a:t>)</a:t>
            </a:r>
            <a:r>
              <a:rPr lang="vi-VN" sz="3500" dirty="0">
                <a:latin typeface="Times New Roman" pitchFamily="18" charset="0"/>
                <a:cs typeface="Times New Roman" pitchFamily="18" charset="0"/>
              </a:rPr>
              <a:t/>
            </a:r>
            <a:br>
              <a:rPr lang="vi-VN" sz="3500" dirty="0">
                <a:latin typeface="Times New Roman" pitchFamily="18" charset="0"/>
                <a:cs typeface="Times New Roman" pitchFamily="18" charset="0"/>
              </a:rPr>
            </a:br>
            <a:r>
              <a:rPr lang="en-US" sz="3500" dirty="0" smtClean="0">
                <a:latin typeface="Times New Roman" pitchFamily="18" charset="0"/>
                <a:cs typeface="Times New Roman" pitchFamily="18" charset="0"/>
              </a:rPr>
              <a:t>+</a:t>
            </a:r>
            <a:r>
              <a:rPr lang="vi-VN" sz="3500" dirty="0" smtClean="0">
                <a:latin typeface="Times New Roman" pitchFamily="18" charset="0"/>
                <a:cs typeface="Times New Roman" pitchFamily="18" charset="0"/>
              </a:rPr>
              <a:t> </a:t>
            </a:r>
            <a:r>
              <a:rPr lang="en-US" sz="3500" dirty="0" err="1" smtClean="0">
                <a:latin typeface="Times New Roman" pitchFamily="18" charset="0"/>
                <a:cs typeface="Times New Roman" pitchFamily="18" charset="0"/>
              </a:rPr>
              <a:t>Phần</a:t>
            </a:r>
            <a:r>
              <a:rPr lang="en-US" sz="3500" dirty="0" smtClean="0">
                <a:latin typeface="Times New Roman" pitchFamily="18" charset="0"/>
                <a:cs typeface="Times New Roman" pitchFamily="18" charset="0"/>
              </a:rPr>
              <a:t> </a:t>
            </a:r>
            <a:r>
              <a:rPr lang="en-US" sz="3500" dirty="0">
                <a:latin typeface="Times New Roman" pitchFamily="18" charset="0"/>
                <a:cs typeface="Times New Roman" pitchFamily="18" charset="0"/>
              </a:rPr>
              <a:t>4 : </a:t>
            </a:r>
            <a:r>
              <a:rPr lang="en-US" sz="3500" dirty="0" err="1" smtClean="0">
                <a:latin typeface="Times New Roman" pitchFamily="18" charset="0"/>
                <a:cs typeface="Times New Roman" pitchFamily="18" charset="0"/>
              </a:rPr>
              <a:t>Kết</a:t>
            </a:r>
            <a:r>
              <a:rPr lang="en-US" sz="3500" dirty="0" smtClean="0">
                <a:latin typeface="Times New Roman" pitchFamily="18" charset="0"/>
                <a:cs typeface="Times New Roman" pitchFamily="18" charset="0"/>
              </a:rPr>
              <a:t> (2 </a:t>
            </a:r>
            <a:r>
              <a:rPr lang="en-US" sz="3500" dirty="0" err="1">
                <a:latin typeface="Times New Roman" pitchFamily="18" charset="0"/>
                <a:cs typeface="Times New Roman" pitchFamily="18" charset="0"/>
              </a:rPr>
              <a:t>câu</a:t>
            </a:r>
            <a:r>
              <a:rPr lang="en-US" sz="3500" dirty="0">
                <a:latin typeface="Times New Roman" pitchFamily="18" charset="0"/>
                <a:cs typeface="Times New Roman" pitchFamily="18" charset="0"/>
              </a:rPr>
              <a:t> </a:t>
            </a:r>
            <a:r>
              <a:rPr lang="en-US" sz="3500" dirty="0" err="1">
                <a:latin typeface="Times New Roman" pitchFamily="18" charset="0"/>
                <a:cs typeface="Times New Roman" pitchFamily="18" charset="0"/>
              </a:rPr>
              <a:t>cuối</a:t>
            </a:r>
            <a:r>
              <a:rPr lang="en-US" sz="3500" dirty="0" smtClean="0">
                <a:latin typeface="Times New Roman" pitchFamily="18" charset="0"/>
                <a:cs typeface="Times New Roman" pitchFamily="18" charset="0"/>
              </a:rPr>
              <a:t>)</a:t>
            </a:r>
            <a:endParaRPr lang="en-US" sz="3500" dirty="0">
              <a:latin typeface="Times New Roman" pitchFamily="18" charset="0"/>
              <a:cs typeface="Times New Roman" pitchFamily="18" charset="0"/>
            </a:endParaRP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l="1878" r="1878"/>
          <a:stretch>
            <a:fillRect/>
          </a:stretch>
        </p:blipFill>
        <p:spPr bwMode="auto">
          <a:xfrm>
            <a:off x="8088204" y="1021522"/>
            <a:ext cx="3063347" cy="4775200"/>
          </a:xfrm>
          <a:prstGeom prst="rect">
            <a:avLst/>
          </a:prstGeom>
          <a:noFill/>
          <a:ln w="57150" cmpd="thickThin">
            <a:noFill/>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17166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7586" name="Rectangle 2"/>
          <p:cNvSpPr>
            <a:spLocks noGrp="1" noChangeArrowheads="1"/>
          </p:cNvSpPr>
          <p:nvPr>
            <p:ph type="body" idx="1"/>
          </p:nvPr>
        </p:nvSpPr>
        <p:spPr>
          <a:xfrm>
            <a:off x="1981200" y="304800"/>
            <a:ext cx="8382000" cy="6553200"/>
          </a:xfrm>
          <a:solidFill>
            <a:schemeClr val="bg1"/>
          </a:solidFill>
          <a:ln>
            <a:solidFill>
              <a:srgbClr val="5A21E7"/>
            </a:solidFill>
            <a:miter lim="800000"/>
            <a:headEnd/>
            <a:tailEnd/>
          </a:ln>
        </p:spPr>
        <p:txBody>
          <a:bodyPr/>
          <a:lstStyle/>
          <a:p>
            <a:pPr marL="0" indent="0">
              <a:lnSpc>
                <a:spcPct val="90000"/>
              </a:lnSpc>
              <a:buNone/>
            </a:pPr>
            <a:r>
              <a:rPr lang="en-US" altLang="en-US" sz="3400" b="1" i="1" u="sng" dirty="0" smtClean="0">
                <a:solidFill>
                  <a:schemeClr val="accent2"/>
                </a:solidFill>
                <a:latin typeface="Times New Roman (Body)"/>
              </a:rPr>
              <a:t>4. ĐỌC HIỂU</a:t>
            </a:r>
          </a:p>
          <a:p>
            <a:pPr marL="0" indent="0">
              <a:lnSpc>
                <a:spcPct val="90000"/>
              </a:lnSpc>
              <a:buNone/>
            </a:pPr>
            <a:r>
              <a:rPr lang="en-US" altLang="en-US" sz="3400" b="1" i="1" u="sng" dirty="0" err="1" smtClean="0">
                <a:solidFill>
                  <a:schemeClr val="accent2"/>
                </a:solidFill>
                <a:latin typeface="Times New Roman (Body)"/>
              </a:rPr>
              <a:t>a.Ph</a:t>
            </a:r>
            <a:r>
              <a:rPr lang="en-US" altLang="en-US" b="1" i="1" u="sng" dirty="0" err="1" smtClean="0">
                <a:solidFill>
                  <a:schemeClr val="accent2"/>
                </a:solidFill>
                <a:latin typeface="Times New Roman (Body)"/>
              </a:rPr>
              <a:t>ần</a:t>
            </a:r>
            <a:r>
              <a:rPr lang="en-US" altLang="en-US" b="1" i="1" u="sng" dirty="0" smtClean="0">
                <a:solidFill>
                  <a:schemeClr val="accent2"/>
                </a:solidFill>
                <a:latin typeface="Times New Roman (Body)"/>
              </a:rPr>
              <a:t> </a:t>
            </a:r>
            <a:r>
              <a:rPr lang="en-US" altLang="en-US" b="1" i="1" u="sng" dirty="0">
                <a:solidFill>
                  <a:schemeClr val="accent2"/>
                </a:solidFill>
                <a:latin typeface="Times New Roman (Body)"/>
              </a:rPr>
              <a:t>lung </a:t>
            </a:r>
            <a:r>
              <a:rPr lang="en-US" altLang="en-US" b="1" i="1" u="sng" dirty="0" err="1">
                <a:solidFill>
                  <a:schemeClr val="accent2"/>
                </a:solidFill>
                <a:latin typeface="Times New Roman (Body)"/>
              </a:rPr>
              <a:t>khởi</a:t>
            </a:r>
            <a:r>
              <a:rPr lang="en-US" altLang="en-US" b="1" i="1" u="sng" dirty="0">
                <a:latin typeface="Times New Roman (Body)"/>
              </a:rPr>
              <a:t> </a:t>
            </a:r>
            <a:r>
              <a:rPr lang="en-US" altLang="en-US" b="1" i="1" u="sng" dirty="0" smtClean="0">
                <a:latin typeface="Times New Roman (Body)"/>
              </a:rPr>
              <a:t>: </a:t>
            </a:r>
            <a:r>
              <a:rPr lang="en-US" altLang="en-US" sz="3400" b="1" i="1" u="sng" dirty="0" err="1" smtClean="0">
                <a:solidFill>
                  <a:srgbClr val="008000"/>
                </a:solidFill>
                <a:latin typeface="Times New Roman (Body)"/>
              </a:rPr>
              <a:t>Ho</a:t>
            </a:r>
            <a:r>
              <a:rPr lang="en-US" altLang="en-US" b="1" i="1" u="sng" dirty="0" err="1" smtClean="0">
                <a:solidFill>
                  <a:srgbClr val="008000"/>
                </a:solidFill>
                <a:latin typeface="Times New Roman (Body)"/>
              </a:rPr>
              <a:t>àn</a:t>
            </a:r>
            <a:r>
              <a:rPr lang="en-US" altLang="en-US" b="1" i="1" u="sng" dirty="0" smtClean="0">
                <a:solidFill>
                  <a:srgbClr val="008000"/>
                </a:solidFill>
                <a:latin typeface="Times New Roman (Body)"/>
              </a:rPr>
              <a:t> </a:t>
            </a:r>
            <a:r>
              <a:rPr lang="en-US" altLang="en-US" b="1" i="1" u="sng" dirty="0" err="1">
                <a:solidFill>
                  <a:srgbClr val="008000"/>
                </a:solidFill>
                <a:latin typeface="Times New Roman (Body)"/>
              </a:rPr>
              <a:t>cảnh</a:t>
            </a:r>
            <a:r>
              <a:rPr lang="en-US" altLang="en-US" b="1" i="1" u="sng" dirty="0">
                <a:solidFill>
                  <a:srgbClr val="008000"/>
                </a:solidFill>
                <a:latin typeface="Times New Roman (Body)"/>
              </a:rPr>
              <a:t> </a:t>
            </a:r>
            <a:r>
              <a:rPr lang="en-US" altLang="en-US" b="1" i="1" u="sng" dirty="0" err="1">
                <a:solidFill>
                  <a:srgbClr val="008000"/>
                </a:solidFill>
                <a:latin typeface="Times New Roman (Body)"/>
              </a:rPr>
              <a:t>hy</a:t>
            </a:r>
            <a:r>
              <a:rPr lang="en-US" altLang="en-US" b="1" i="1" u="sng" dirty="0">
                <a:solidFill>
                  <a:srgbClr val="008000"/>
                </a:solidFill>
                <a:latin typeface="Times New Roman (Body)"/>
              </a:rPr>
              <a:t> </a:t>
            </a:r>
            <a:r>
              <a:rPr lang="en-US" altLang="en-US" b="1" i="1" u="sng" dirty="0" err="1">
                <a:solidFill>
                  <a:srgbClr val="008000"/>
                </a:solidFill>
                <a:latin typeface="Times New Roman (Body)"/>
              </a:rPr>
              <a:t>sinh</a:t>
            </a:r>
            <a:r>
              <a:rPr lang="en-US" altLang="en-US" b="1" i="1" u="sng" dirty="0">
                <a:solidFill>
                  <a:srgbClr val="008000"/>
                </a:solidFill>
                <a:latin typeface="Times New Roman (Body)"/>
              </a:rPr>
              <a:t> </a:t>
            </a:r>
            <a:r>
              <a:rPr lang="en-US" altLang="en-US" b="1" i="1" u="sng" dirty="0" err="1">
                <a:solidFill>
                  <a:srgbClr val="008000"/>
                </a:solidFill>
                <a:latin typeface="Times New Roman (Body)"/>
              </a:rPr>
              <a:t>của</a:t>
            </a:r>
            <a:r>
              <a:rPr lang="en-US" altLang="en-US" b="1" i="1" u="sng" dirty="0">
                <a:solidFill>
                  <a:srgbClr val="008000"/>
                </a:solidFill>
                <a:latin typeface="Times New Roman (Body)"/>
              </a:rPr>
              <a:t> </a:t>
            </a:r>
            <a:r>
              <a:rPr lang="en-US" altLang="en-US" b="1" i="1" u="sng" dirty="0" err="1">
                <a:solidFill>
                  <a:srgbClr val="008000"/>
                </a:solidFill>
                <a:latin typeface="Times New Roman (Body)"/>
              </a:rPr>
              <a:t>nghĩa</a:t>
            </a:r>
            <a:r>
              <a:rPr lang="en-US" altLang="en-US" b="1" i="1" u="sng" dirty="0">
                <a:solidFill>
                  <a:srgbClr val="008000"/>
                </a:solidFill>
                <a:latin typeface="Times New Roman (Body)"/>
              </a:rPr>
              <a:t> </a:t>
            </a:r>
            <a:r>
              <a:rPr lang="en-US" altLang="en-US" b="1" i="1" u="sng" dirty="0" err="1">
                <a:solidFill>
                  <a:srgbClr val="008000"/>
                </a:solidFill>
                <a:latin typeface="Times New Roman (Body)"/>
              </a:rPr>
              <a:t>quân</a:t>
            </a:r>
            <a:r>
              <a:rPr lang="en-US" altLang="en-US" b="1" i="1" dirty="0">
                <a:solidFill>
                  <a:srgbClr val="008000"/>
                </a:solidFill>
                <a:latin typeface="Times New Roman (Body)"/>
              </a:rPr>
              <a:t>: </a:t>
            </a:r>
          </a:p>
          <a:p>
            <a:pPr>
              <a:lnSpc>
                <a:spcPct val="90000"/>
              </a:lnSpc>
            </a:pPr>
            <a:r>
              <a:rPr lang="en-US" altLang="en-US" b="1" dirty="0">
                <a:solidFill>
                  <a:srgbClr val="A50021"/>
                </a:solidFill>
                <a:latin typeface="Times New Roman (Body)"/>
              </a:rPr>
              <a:t>- </a:t>
            </a:r>
            <a:r>
              <a:rPr lang="en-US" altLang="en-US" b="1" dirty="0" err="1">
                <a:solidFill>
                  <a:srgbClr val="A50021"/>
                </a:solidFill>
                <a:latin typeface="Times New Roman (Body)"/>
              </a:rPr>
              <a:t>C</a:t>
            </a:r>
            <a:r>
              <a:rPr lang="en-US" altLang="en-US" b="1" dirty="0" err="1">
                <a:latin typeface="Times New Roman (Body)"/>
              </a:rPr>
              <a:t>âu</a:t>
            </a:r>
            <a:r>
              <a:rPr lang="en-US" altLang="en-US" b="1" dirty="0">
                <a:latin typeface="Times New Roman (Body)"/>
              </a:rPr>
              <a:t> 1:</a:t>
            </a:r>
          </a:p>
          <a:p>
            <a:pPr>
              <a:lnSpc>
                <a:spcPct val="90000"/>
              </a:lnSpc>
            </a:pPr>
            <a:r>
              <a:rPr lang="en-US" altLang="en-US" b="1" dirty="0" err="1">
                <a:latin typeface="Times New Roman (Body)"/>
              </a:rPr>
              <a:t>Súng</a:t>
            </a:r>
            <a:r>
              <a:rPr lang="en-US" altLang="en-US" b="1" dirty="0">
                <a:latin typeface="Times New Roman (Body)"/>
              </a:rPr>
              <a:t> </a:t>
            </a:r>
            <a:r>
              <a:rPr lang="en-US" altLang="en-US" b="1" dirty="0" err="1">
                <a:latin typeface="Times New Roman (Body)"/>
              </a:rPr>
              <a:t>giặc</a:t>
            </a:r>
            <a:r>
              <a:rPr lang="en-US" altLang="en-US" b="1" dirty="0">
                <a:latin typeface="Times New Roman (Body)"/>
              </a:rPr>
              <a:t> </a:t>
            </a:r>
            <a:r>
              <a:rPr lang="en-US" altLang="en-US" b="1" dirty="0" err="1">
                <a:latin typeface="Times New Roman (Body)"/>
              </a:rPr>
              <a:t>đất</a:t>
            </a:r>
            <a:r>
              <a:rPr lang="en-US" altLang="en-US" b="1" dirty="0">
                <a:latin typeface="Times New Roman (Body)"/>
              </a:rPr>
              <a:t> </a:t>
            </a:r>
            <a:r>
              <a:rPr lang="en-US" altLang="en-US" b="1" dirty="0" err="1">
                <a:latin typeface="Times New Roman (Body)"/>
              </a:rPr>
              <a:t>rền</a:t>
            </a:r>
            <a:r>
              <a:rPr lang="en-US" altLang="en-US" b="1" dirty="0">
                <a:latin typeface="Times New Roman (Body)"/>
              </a:rPr>
              <a:t>    </a:t>
            </a:r>
            <a:r>
              <a:rPr lang="en-US" altLang="en-US" dirty="0">
                <a:latin typeface="Times New Roman (Body)"/>
              </a:rPr>
              <a:t>&gt; &lt;</a:t>
            </a:r>
            <a:r>
              <a:rPr lang="en-US" altLang="en-US" b="1" dirty="0">
                <a:latin typeface="Times New Roman (Body)"/>
              </a:rPr>
              <a:t> </a:t>
            </a:r>
            <a:r>
              <a:rPr lang="en-US" altLang="en-US" b="1" dirty="0" err="1">
                <a:solidFill>
                  <a:srgbClr val="FF3300"/>
                </a:solidFill>
                <a:latin typeface="Times New Roman (Body)"/>
              </a:rPr>
              <a:t>lòng</a:t>
            </a:r>
            <a:r>
              <a:rPr lang="en-US" altLang="en-US" b="1" dirty="0">
                <a:solidFill>
                  <a:srgbClr val="FF3300"/>
                </a:solidFill>
                <a:latin typeface="Times New Roman (Body)"/>
              </a:rPr>
              <a:t> </a:t>
            </a:r>
            <a:r>
              <a:rPr lang="en-US" altLang="en-US" b="1" dirty="0" err="1">
                <a:solidFill>
                  <a:srgbClr val="FF3300"/>
                </a:solidFill>
                <a:latin typeface="Times New Roman (Body)"/>
              </a:rPr>
              <a:t>dân</a:t>
            </a:r>
            <a:r>
              <a:rPr lang="en-US" altLang="en-US" b="1" dirty="0">
                <a:solidFill>
                  <a:srgbClr val="FF3300"/>
                </a:solidFill>
                <a:latin typeface="Times New Roman (Body)"/>
              </a:rPr>
              <a:t> </a:t>
            </a:r>
            <a:r>
              <a:rPr lang="en-US" altLang="en-US" b="1" dirty="0" err="1">
                <a:solidFill>
                  <a:srgbClr val="FF3300"/>
                </a:solidFill>
                <a:latin typeface="Times New Roman (Body)"/>
              </a:rPr>
              <a:t>trời</a:t>
            </a:r>
            <a:r>
              <a:rPr lang="en-US" altLang="en-US" b="1" dirty="0">
                <a:solidFill>
                  <a:srgbClr val="FF3300"/>
                </a:solidFill>
                <a:latin typeface="Times New Roman (Body)"/>
              </a:rPr>
              <a:t> </a:t>
            </a:r>
            <a:r>
              <a:rPr lang="en-US" altLang="en-US" b="1" dirty="0" err="1">
                <a:solidFill>
                  <a:srgbClr val="FF3300"/>
                </a:solidFill>
                <a:latin typeface="Times New Roman (Body)"/>
              </a:rPr>
              <a:t>tỏ</a:t>
            </a:r>
            <a:endParaRPr lang="en-US" altLang="en-US" sz="3400" dirty="0">
              <a:solidFill>
                <a:srgbClr val="3333FF"/>
              </a:solidFill>
              <a:latin typeface="Times New Roman (Body)"/>
            </a:endParaRPr>
          </a:p>
        </p:txBody>
      </p:sp>
      <p:sp>
        <p:nvSpPr>
          <p:cNvPr id="67587" name="Line 3"/>
          <p:cNvSpPr>
            <a:spLocks noChangeShapeType="1"/>
          </p:cNvSpPr>
          <p:nvPr/>
        </p:nvSpPr>
        <p:spPr bwMode="auto">
          <a:xfrm>
            <a:off x="4114800" y="2667000"/>
            <a:ext cx="0" cy="533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88" name="Line 4"/>
          <p:cNvSpPr>
            <a:spLocks noChangeShapeType="1"/>
          </p:cNvSpPr>
          <p:nvPr/>
        </p:nvSpPr>
        <p:spPr bwMode="auto">
          <a:xfrm>
            <a:off x="7620000" y="2819400"/>
            <a:ext cx="0" cy="4572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7589" name="Rectangle 5"/>
          <p:cNvSpPr>
            <a:spLocks noGrp="1" noChangeArrowheads="1"/>
          </p:cNvSpPr>
          <p:nvPr>
            <p:ph type="title"/>
          </p:nvPr>
        </p:nvSpPr>
        <p:spPr>
          <a:xfrm>
            <a:off x="2209800" y="3276600"/>
            <a:ext cx="3581400" cy="1447800"/>
          </a:xfrm>
          <a:solidFill>
            <a:srgbClr val="9900FF"/>
          </a:solidFill>
          <a:ln>
            <a:solidFill>
              <a:srgbClr val="FF3300"/>
            </a:solidFill>
            <a:miter lim="800000"/>
            <a:headEnd/>
            <a:tailEnd/>
          </a:ln>
        </p:spPr>
        <p:txBody>
          <a:bodyPr anchor="b"/>
          <a:lstStyle/>
          <a:p>
            <a:r>
              <a:rPr lang="en-US" altLang="en-US" sz="2700" b="1">
                <a:solidFill>
                  <a:schemeClr val="bg1"/>
                </a:solidFill>
                <a:latin typeface="Times New Roman" panose="02020603050405020304" pitchFamily="18" charset="0"/>
              </a:rPr>
              <a:t>sự hiện diện của các thế lực vật chất xâm lược bạo tàn</a:t>
            </a:r>
          </a:p>
        </p:txBody>
      </p:sp>
      <p:sp>
        <p:nvSpPr>
          <p:cNvPr id="67590" name="Rectangle 6"/>
          <p:cNvSpPr>
            <a:spLocks noChangeArrowheads="1"/>
          </p:cNvSpPr>
          <p:nvPr/>
        </p:nvSpPr>
        <p:spPr bwMode="auto">
          <a:xfrm>
            <a:off x="6172200" y="3276600"/>
            <a:ext cx="3657600" cy="1371600"/>
          </a:xfrm>
          <a:prstGeom prst="rect">
            <a:avLst/>
          </a:prstGeom>
          <a:solidFill>
            <a:srgbClr val="23EBF5"/>
          </a:solidFill>
          <a:ln w="9525">
            <a:solidFill>
              <a:srgbClr val="5A21E7"/>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lvl1pPr algn="ctr">
              <a:defRPr sz="4400">
                <a:solidFill>
                  <a:schemeClr val="tx2"/>
                </a:solidFill>
                <a:latin typeface="Arial" panose="020B0604020202020204" pitchFamily="34" charset="0"/>
              </a:defRPr>
            </a:lvl1pPr>
            <a:lvl2pPr algn="ctr">
              <a:defRPr sz="4400">
                <a:solidFill>
                  <a:schemeClr val="tx2"/>
                </a:solidFill>
                <a:latin typeface="Arial" panose="020B0604020202020204" pitchFamily="34" charset="0"/>
              </a:defRPr>
            </a:lvl2pPr>
            <a:lvl3pPr algn="ctr">
              <a:defRPr sz="4400">
                <a:solidFill>
                  <a:schemeClr val="tx2"/>
                </a:solidFill>
                <a:latin typeface="Arial" panose="020B0604020202020204" pitchFamily="34" charset="0"/>
              </a:defRPr>
            </a:lvl3pPr>
            <a:lvl4pPr algn="ctr">
              <a:defRPr sz="4400">
                <a:solidFill>
                  <a:schemeClr val="tx2"/>
                </a:solidFill>
                <a:latin typeface="Arial" panose="020B0604020202020204" pitchFamily="34" charset="0"/>
              </a:defRPr>
            </a:lvl4pPr>
            <a:lvl5pPr algn="ctr">
              <a:defRPr sz="4400">
                <a:solidFill>
                  <a:schemeClr val="tx2"/>
                </a:solidFill>
                <a:latin typeface="Arial" panose="020B0604020202020204" pitchFamily="34" charset="0"/>
              </a:defRPr>
            </a:lvl5pPr>
            <a:lvl6pPr marL="457200" algn="ctr" fontAlgn="base">
              <a:spcBef>
                <a:spcPct val="0"/>
              </a:spcBef>
              <a:spcAft>
                <a:spcPct val="0"/>
              </a:spcAft>
              <a:defRPr sz="4400">
                <a:solidFill>
                  <a:schemeClr val="tx2"/>
                </a:solidFill>
                <a:latin typeface="Arial" panose="020B0604020202020204" pitchFamily="34" charset="0"/>
              </a:defRPr>
            </a:lvl6pPr>
            <a:lvl7pPr marL="914400" algn="ctr" fontAlgn="base">
              <a:spcBef>
                <a:spcPct val="0"/>
              </a:spcBef>
              <a:spcAft>
                <a:spcPct val="0"/>
              </a:spcAft>
              <a:defRPr sz="4400">
                <a:solidFill>
                  <a:schemeClr val="tx2"/>
                </a:solidFill>
                <a:latin typeface="Arial" panose="020B0604020202020204" pitchFamily="34" charset="0"/>
              </a:defRPr>
            </a:lvl7pPr>
            <a:lvl8pPr marL="1371600" algn="ctr" fontAlgn="base">
              <a:spcBef>
                <a:spcPct val="0"/>
              </a:spcBef>
              <a:spcAft>
                <a:spcPct val="0"/>
              </a:spcAft>
              <a:defRPr sz="4400">
                <a:solidFill>
                  <a:schemeClr val="tx2"/>
                </a:solidFill>
                <a:latin typeface="Arial" panose="020B0604020202020204" pitchFamily="34" charset="0"/>
              </a:defRPr>
            </a:lvl8pPr>
            <a:lvl9pPr marL="1828800" algn="ctr" fontAlgn="base">
              <a:spcBef>
                <a:spcPct val="0"/>
              </a:spcBef>
              <a:spcAft>
                <a:spcPct val="0"/>
              </a:spcAft>
              <a:defRPr sz="4400">
                <a:solidFill>
                  <a:schemeClr val="tx2"/>
                </a:solidFill>
                <a:latin typeface="Arial" panose="020B0604020202020204" pitchFamily="34" charset="0"/>
              </a:defRPr>
            </a:lvl9pPr>
          </a:lstStyle>
          <a:p>
            <a:r>
              <a:rPr lang="en-US" altLang="en-US" sz="2700" b="1">
                <a:solidFill>
                  <a:srgbClr val="FF3300"/>
                </a:solidFill>
                <a:latin typeface="Times New Roman" panose="02020603050405020304" pitchFamily="18" charset="0"/>
              </a:rPr>
              <a:t>Ý chí , nghị lực của lòng dân quyết tâm đánh giặc, cứu nước</a:t>
            </a:r>
          </a:p>
        </p:txBody>
      </p:sp>
      <p:sp>
        <p:nvSpPr>
          <p:cNvPr id="67591" name="Text Box 7"/>
          <p:cNvSpPr txBox="1">
            <a:spLocks noChangeArrowheads="1"/>
          </p:cNvSpPr>
          <p:nvPr/>
        </p:nvSpPr>
        <p:spPr bwMode="auto">
          <a:xfrm>
            <a:off x="2133600" y="4953000"/>
            <a:ext cx="76962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800">
                <a:latin typeface="Times New Roman (Body)"/>
              </a:rPr>
              <a:t> Kết hợp Việc sử dụng từ ngữ: động từ ( rền tỏ) đi kèm với yếu tố không gian(Đất, trời)</a:t>
            </a:r>
          </a:p>
        </p:txBody>
      </p:sp>
    </p:spTree>
    <p:extLst>
      <p:ext uri="{BB962C8B-B14F-4D97-AF65-F5344CB8AC3E}">
        <p14:creationId xmlns:p14="http://schemas.microsoft.com/office/powerpoint/2010/main" val="37606128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7586">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7586">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758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758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67587"/>
                                        </p:tgtEl>
                                        <p:attrNameLst>
                                          <p:attrName>style.visibility</p:attrName>
                                        </p:attrNameLst>
                                      </p:cBhvr>
                                      <p:to>
                                        <p:strVal val="visible"/>
                                      </p:to>
                                    </p:set>
                                    <p:animEffect transition="in" filter="circle(in)">
                                      <p:cBhvr>
                                        <p:cTn id="23" dur="2000"/>
                                        <p:tgtEl>
                                          <p:spTgt spid="6758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8" presetClass="entr" presetSubtype="16" fill="hold" grpId="0" nodeType="clickEffect">
                                  <p:stCondLst>
                                    <p:cond delay="0"/>
                                  </p:stCondLst>
                                  <p:childTnLst>
                                    <p:set>
                                      <p:cBhvr>
                                        <p:cTn id="27" dur="1" fill="hold">
                                          <p:stCondLst>
                                            <p:cond delay="0"/>
                                          </p:stCondLst>
                                        </p:cTn>
                                        <p:tgtEl>
                                          <p:spTgt spid="67589"/>
                                        </p:tgtEl>
                                        <p:attrNameLst>
                                          <p:attrName>style.visibility</p:attrName>
                                        </p:attrNameLst>
                                      </p:cBhvr>
                                      <p:to>
                                        <p:strVal val="visible"/>
                                      </p:to>
                                    </p:set>
                                    <p:animEffect transition="in" filter="diamond(in)">
                                      <p:cBhvr>
                                        <p:cTn id="28" dur="2000"/>
                                        <p:tgtEl>
                                          <p:spTgt spid="6758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67588"/>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67590"/>
                                        </p:tgtEl>
                                        <p:attrNameLst>
                                          <p:attrName>style.visibility</p:attrName>
                                        </p:attrNameLst>
                                      </p:cBhvr>
                                      <p:to>
                                        <p:strVal val="visible"/>
                                      </p:to>
                                    </p:set>
                                    <p:animEffect transition="in" filter="box(in)">
                                      <p:cBhvr>
                                        <p:cTn id="37" dur="500"/>
                                        <p:tgtEl>
                                          <p:spTgt spid="67590"/>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67591"/>
                                        </p:tgtEl>
                                        <p:attrNameLst>
                                          <p:attrName>style.visibility</p:attrName>
                                        </p:attrNameLst>
                                      </p:cBhvr>
                                      <p:to>
                                        <p:strVal val="visible"/>
                                      </p:to>
                                    </p:set>
                                    <p:animEffect transition="in" filter="blinds(horizontal)">
                                      <p:cBhvr>
                                        <p:cTn id="42" dur="500"/>
                                        <p:tgtEl>
                                          <p:spTgt spid="675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animBg="1"/>
      <p:bldP spid="67588" grpId="0" animBg="1"/>
      <p:bldP spid="67589" grpId="0" animBg="1"/>
      <p:bldP spid="67590" grpId="0" animBg="1"/>
      <p:bldP spid="67591" grpId="0"/>
    </p:bld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2164" name="Text Box 4"/>
          <p:cNvSpPr txBox="1">
            <a:spLocks noChangeArrowheads="1"/>
          </p:cNvSpPr>
          <p:nvPr/>
        </p:nvSpPr>
        <p:spPr bwMode="auto">
          <a:xfrm>
            <a:off x="2362199" y="682626"/>
            <a:ext cx="8422341" cy="2397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nSpc>
                <a:spcPct val="90000"/>
              </a:lnSpc>
              <a:spcBef>
                <a:spcPct val="20000"/>
              </a:spcBef>
            </a:pPr>
            <a:r>
              <a:rPr lang="en-US" altLang="en-US" sz="2800" b="1">
                <a:sym typeface="Wingdings" panose="05000000000000000000" pitchFamily="2" charset="2"/>
              </a:rPr>
              <a:t>  </a:t>
            </a:r>
            <a:r>
              <a:rPr lang="en-US" altLang="en-US" sz="2800" b="1">
                <a:latin typeface="Times New Roman (Body)"/>
                <a:sym typeface="Wingdings" panose="05000000000000000000" pitchFamily="2" charset="2"/>
              </a:rPr>
              <a:t>Đã khái quát được </a:t>
            </a:r>
            <a:r>
              <a:rPr lang="en-US" altLang="en-US" sz="2800" b="1">
                <a:solidFill>
                  <a:srgbClr val="A50021"/>
                </a:solidFill>
                <a:latin typeface="Times New Roman (Body)"/>
                <a:sym typeface="Wingdings" panose="05000000000000000000" pitchFamily="2" charset="2"/>
              </a:rPr>
              <a:t>bối cảnh và tình thế căng thẳng của thời đại</a:t>
            </a:r>
            <a:r>
              <a:rPr lang="en-US" altLang="en-US" sz="2800" b="1">
                <a:latin typeface="Times New Roman (Body)"/>
                <a:sym typeface="Wingdings" panose="05000000000000000000" pitchFamily="2" charset="2"/>
              </a:rPr>
              <a:t>: </a:t>
            </a:r>
            <a:r>
              <a:rPr lang="en-US" altLang="en-US" sz="2800" b="1">
                <a:solidFill>
                  <a:srgbClr val="3333FF"/>
                </a:solidFill>
                <a:latin typeface="Times New Roman (Body)"/>
                <a:sym typeface="Wingdings" panose="05000000000000000000" pitchFamily="2" charset="2"/>
              </a:rPr>
              <a:t>Một cuộc đụng độ giữa giặc xâm lược tàn bạo và ý chí kiên cường, bất khuất của nhân dân ta.</a:t>
            </a:r>
            <a:r>
              <a:rPr lang="en-US" altLang="en-US" sz="2800" b="1">
                <a:latin typeface="Times New Roman (Body)"/>
                <a:sym typeface="Wingdings" panose="05000000000000000000" pitchFamily="2" charset="2"/>
              </a:rPr>
              <a:t> Đây là quan điểm nhìn nhậnthời cuộc khá sâu sắc và tiến bộ của Nguyễn Đình Chiểu</a:t>
            </a:r>
          </a:p>
        </p:txBody>
      </p:sp>
      <p:sp>
        <p:nvSpPr>
          <p:cNvPr id="92165" name="Text Box 5"/>
          <p:cNvSpPr txBox="1">
            <a:spLocks noChangeArrowheads="1"/>
          </p:cNvSpPr>
          <p:nvPr/>
        </p:nvSpPr>
        <p:spPr bwMode="auto">
          <a:xfrm>
            <a:off x="2133600" y="3124201"/>
            <a:ext cx="8077200" cy="22159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400" b="1">
                <a:solidFill>
                  <a:srgbClr val="FF9900"/>
                </a:solidFill>
                <a:latin typeface="Times New Roman (Body)"/>
              </a:rPr>
              <a:t>Câu 2:</a:t>
            </a:r>
            <a:r>
              <a:rPr lang="en-US" altLang="en-US" sz="2400">
                <a:latin typeface="Times New Roman (Body)"/>
              </a:rPr>
              <a:t> </a:t>
            </a:r>
          </a:p>
          <a:p>
            <a:pPr>
              <a:spcBef>
                <a:spcPct val="50000"/>
              </a:spcBef>
            </a:pPr>
            <a:r>
              <a:rPr lang="en-US" altLang="en-US" sz="2400">
                <a:solidFill>
                  <a:srgbClr val="FF3300"/>
                </a:solidFill>
                <a:latin typeface="Times New Roman (Body)"/>
              </a:rPr>
              <a:t>Mười năm vỡ ruộng                     - Một trận nghĩa đánh tây</a:t>
            </a:r>
          </a:p>
          <a:p>
            <a:pPr>
              <a:spcBef>
                <a:spcPct val="50000"/>
              </a:spcBef>
            </a:pPr>
            <a:r>
              <a:rPr lang="en-US" altLang="en-US">
                <a:solidFill>
                  <a:srgbClr val="FF3300"/>
                </a:solidFill>
                <a:latin typeface="Times New Roman (Body)"/>
              </a:rPr>
              <a:t>Chưa chắc còn danh nổi tợ phao</a:t>
            </a:r>
            <a:r>
              <a:rPr lang="en-US" altLang="en-US" sz="2400">
                <a:solidFill>
                  <a:srgbClr val="FF3300"/>
                </a:solidFill>
                <a:latin typeface="Times New Roman (Body)"/>
              </a:rPr>
              <a:t>                    </a:t>
            </a:r>
            <a:r>
              <a:rPr lang="en-US" altLang="en-US">
                <a:solidFill>
                  <a:srgbClr val="FF3300"/>
                </a:solidFill>
                <a:latin typeface="Times New Roman (Body)"/>
              </a:rPr>
              <a:t>tiếng </a:t>
            </a:r>
            <a:r>
              <a:rPr lang="en-US" altLang="en-US" smtClean="0">
                <a:solidFill>
                  <a:srgbClr val="FF3300"/>
                </a:solidFill>
                <a:latin typeface="Times New Roman (Body)"/>
              </a:rPr>
              <a:t>vang </a:t>
            </a:r>
            <a:r>
              <a:rPr lang="en-US" altLang="en-US">
                <a:solidFill>
                  <a:srgbClr val="FF3300"/>
                </a:solidFill>
                <a:latin typeface="Times New Roman (Body)"/>
              </a:rPr>
              <a:t>như mõ</a:t>
            </a:r>
          </a:p>
          <a:p>
            <a:pPr>
              <a:spcBef>
                <a:spcPct val="50000"/>
              </a:spcBef>
            </a:pPr>
            <a:r>
              <a:rPr lang="en-US" altLang="en-US" sz="2800">
                <a:solidFill>
                  <a:srgbClr val="FF3300"/>
                </a:solidFill>
                <a:latin typeface="Times New Roman (Body)"/>
              </a:rPr>
              <a:t>(</a:t>
            </a:r>
            <a:r>
              <a:rPr lang="en-US" altLang="en-US">
                <a:solidFill>
                  <a:srgbClr val="FF3300"/>
                </a:solidFill>
                <a:latin typeface="Times New Roman (Body)"/>
              </a:rPr>
              <a:t>Không ai biết đến)                                             ( nhiều người biết đến)</a:t>
            </a:r>
          </a:p>
        </p:txBody>
      </p:sp>
      <p:sp>
        <p:nvSpPr>
          <p:cNvPr id="92182" name="Line 22"/>
          <p:cNvSpPr>
            <a:spLocks noChangeShapeType="1"/>
          </p:cNvSpPr>
          <p:nvPr/>
        </p:nvSpPr>
        <p:spPr bwMode="auto">
          <a:xfrm>
            <a:off x="5867400" y="3733800"/>
            <a:ext cx="304800" cy="68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3" name="Line 23"/>
          <p:cNvSpPr>
            <a:spLocks noChangeShapeType="1"/>
          </p:cNvSpPr>
          <p:nvPr/>
        </p:nvSpPr>
        <p:spPr bwMode="auto">
          <a:xfrm flipH="1">
            <a:off x="5715000" y="4419600"/>
            <a:ext cx="457200" cy="1066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4" name="Line 24"/>
          <p:cNvSpPr>
            <a:spLocks noChangeShapeType="1"/>
          </p:cNvSpPr>
          <p:nvPr/>
        </p:nvSpPr>
        <p:spPr bwMode="auto">
          <a:xfrm flipH="1">
            <a:off x="6324600" y="3733800"/>
            <a:ext cx="152400" cy="685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7" name="Line 27"/>
          <p:cNvSpPr>
            <a:spLocks noChangeShapeType="1"/>
          </p:cNvSpPr>
          <p:nvPr/>
        </p:nvSpPr>
        <p:spPr bwMode="auto">
          <a:xfrm>
            <a:off x="6324600" y="4419600"/>
            <a:ext cx="304800" cy="1143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92188" name="AutoShape 28"/>
          <p:cNvSpPr>
            <a:spLocks/>
          </p:cNvSpPr>
          <p:nvPr/>
        </p:nvSpPr>
        <p:spPr bwMode="auto">
          <a:xfrm rot="5400000">
            <a:off x="6205538" y="2633663"/>
            <a:ext cx="228600" cy="5781675"/>
          </a:xfrm>
          <a:prstGeom prst="rightBrace">
            <a:avLst>
              <a:gd name="adj1" fmla="val 210764"/>
              <a:gd name="adj2" fmla="val 50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2189" name="Text Box 29"/>
          <p:cNvSpPr txBox="1">
            <a:spLocks noChangeArrowheads="1"/>
          </p:cNvSpPr>
          <p:nvPr/>
        </p:nvSpPr>
        <p:spPr bwMode="auto">
          <a:xfrm>
            <a:off x="1905000" y="5484814"/>
            <a:ext cx="8763000"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Kết hợp với lối so sánh giản dị </a:t>
            </a:r>
            <a:r>
              <a:rPr lang="en-US" altLang="en-US" sz="2800">
                <a:solidFill>
                  <a:srgbClr val="0000FF"/>
                </a:solidFill>
              </a:rPr>
              <a:t>-&gt; phản ánh đước sự chuyển biến mau lẹ, sức vùng lên nhanh chóng của người nghĩa sĩ yêu nước</a:t>
            </a:r>
          </a:p>
        </p:txBody>
      </p:sp>
    </p:spTree>
    <p:extLst>
      <p:ext uri="{BB962C8B-B14F-4D97-AF65-F5344CB8AC3E}">
        <p14:creationId xmlns:p14="http://schemas.microsoft.com/office/powerpoint/2010/main" val="1202551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2164"/>
                                        </p:tgtEl>
                                        <p:attrNameLst>
                                          <p:attrName>style.visibility</p:attrName>
                                        </p:attrNameLst>
                                      </p:cBhvr>
                                      <p:to>
                                        <p:strVal val="visible"/>
                                      </p:to>
                                    </p:set>
                                    <p:anim calcmode="lin" valueType="num">
                                      <p:cBhvr additive="base">
                                        <p:cTn id="7" dur="500" fill="hold"/>
                                        <p:tgtEl>
                                          <p:spTgt spid="92164"/>
                                        </p:tgtEl>
                                        <p:attrNameLst>
                                          <p:attrName>ppt_x</p:attrName>
                                        </p:attrNameLst>
                                      </p:cBhvr>
                                      <p:tavLst>
                                        <p:tav tm="0">
                                          <p:val>
                                            <p:strVal val="#ppt_x"/>
                                          </p:val>
                                        </p:tav>
                                        <p:tav tm="100000">
                                          <p:val>
                                            <p:strVal val="#ppt_x"/>
                                          </p:val>
                                        </p:tav>
                                      </p:tavLst>
                                    </p:anim>
                                    <p:anim calcmode="lin" valueType="num">
                                      <p:cBhvr additive="base">
                                        <p:cTn id="8" dur="500" fill="hold"/>
                                        <p:tgtEl>
                                          <p:spTgt spid="9216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nodeType="clickEffect">
                                  <p:stCondLst>
                                    <p:cond delay="0"/>
                                  </p:stCondLst>
                                  <p:childTnLst>
                                    <p:set>
                                      <p:cBhvr>
                                        <p:cTn id="12" dur="1" fill="hold">
                                          <p:stCondLst>
                                            <p:cond delay="0"/>
                                          </p:stCondLst>
                                        </p:cTn>
                                        <p:tgtEl>
                                          <p:spTgt spid="92165">
                                            <p:txEl>
                                              <p:pRg st="0" end="0"/>
                                            </p:txEl>
                                          </p:spTgt>
                                        </p:tgtEl>
                                        <p:attrNameLst>
                                          <p:attrName>style.visibility</p:attrName>
                                        </p:attrNameLst>
                                      </p:cBhvr>
                                      <p:to>
                                        <p:strVal val="visible"/>
                                      </p:to>
                                    </p:set>
                                    <p:animEffect transition="in" filter="blinds(horizontal)">
                                      <p:cBhvr>
                                        <p:cTn id="13" dur="500"/>
                                        <p:tgtEl>
                                          <p:spTgt spid="9216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nodeType="clickEffect">
                                  <p:stCondLst>
                                    <p:cond delay="0"/>
                                  </p:stCondLst>
                                  <p:childTnLst>
                                    <p:set>
                                      <p:cBhvr>
                                        <p:cTn id="17" dur="1" fill="hold">
                                          <p:stCondLst>
                                            <p:cond delay="0"/>
                                          </p:stCondLst>
                                        </p:cTn>
                                        <p:tgtEl>
                                          <p:spTgt spid="92165">
                                            <p:txEl>
                                              <p:pRg st="1" end="1"/>
                                            </p:txEl>
                                          </p:spTgt>
                                        </p:tgtEl>
                                        <p:attrNameLst>
                                          <p:attrName>style.visibility</p:attrName>
                                        </p:attrNameLst>
                                      </p:cBhvr>
                                      <p:to>
                                        <p:strVal val="visible"/>
                                      </p:to>
                                    </p:set>
                                    <p:animEffect transition="in" filter="blinds(horizontal)">
                                      <p:cBhvr>
                                        <p:cTn id="18" dur="500"/>
                                        <p:tgtEl>
                                          <p:spTgt spid="92165">
                                            <p:txEl>
                                              <p:pRg st="1" end="1"/>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92165">
                                            <p:txEl>
                                              <p:pRg st="2" end="2"/>
                                            </p:txEl>
                                          </p:spTgt>
                                        </p:tgtEl>
                                        <p:attrNameLst>
                                          <p:attrName>style.visibility</p:attrName>
                                        </p:attrNameLst>
                                      </p:cBhvr>
                                      <p:to>
                                        <p:strVal val="visible"/>
                                      </p:to>
                                    </p:set>
                                    <p:animEffect transition="in" filter="blinds(horizontal)">
                                      <p:cBhvr>
                                        <p:cTn id="21" dur="500"/>
                                        <p:tgtEl>
                                          <p:spTgt spid="92165">
                                            <p:txEl>
                                              <p:pRg st="2" end="2"/>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92165">
                                            <p:txEl>
                                              <p:pRg st="3" end="3"/>
                                            </p:txEl>
                                          </p:spTgt>
                                        </p:tgtEl>
                                        <p:attrNameLst>
                                          <p:attrName>style.visibility</p:attrName>
                                        </p:attrNameLst>
                                      </p:cBhvr>
                                      <p:to>
                                        <p:strVal val="visible"/>
                                      </p:to>
                                    </p:set>
                                    <p:animEffect transition="in" filter="blinds(horizontal)">
                                      <p:cBhvr>
                                        <p:cTn id="24" dur="500"/>
                                        <p:tgtEl>
                                          <p:spTgt spid="92165">
                                            <p:txEl>
                                              <p:pRg st="3" end="3"/>
                                            </p:txEl>
                                          </p:spTgt>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2182"/>
                                        </p:tgtEl>
                                        <p:attrNameLst>
                                          <p:attrName>style.visibility</p:attrName>
                                        </p:attrNameLst>
                                      </p:cBhvr>
                                      <p:to>
                                        <p:strVal val="visible"/>
                                      </p:to>
                                    </p:set>
                                    <p:animEffect transition="in" filter="blinds(horizontal)">
                                      <p:cBhvr>
                                        <p:cTn id="29" dur="500"/>
                                        <p:tgtEl>
                                          <p:spTgt spid="92182"/>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2183"/>
                                        </p:tgtEl>
                                        <p:attrNameLst>
                                          <p:attrName>style.visibility</p:attrName>
                                        </p:attrNameLst>
                                      </p:cBhvr>
                                      <p:to>
                                        <p:strVal val="visible"/>
                                      </p:to>
                                    </p:set>
                                    <p:animEffect transition="in" filter="blinds(horizontal)">
                                      <p:cBhvr>
                                        <p:cTn id="32" dur="500"/>
                                        <p:tgtEl>
                                          <p:spTgt spid="9218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184"/>
                                        </p:tgtEl>
                                        <p:attrNameLst>
                                          <p:attrName>style.visibility</p:attrName>
                                        </p:attrNameLst>
                                      </p:cBhvr>
                                      <p:to>
                                        <p:strVal val="visible"/>
                                      </p:to>
                                    </p:set>
                                    <p:animEffect transition="in" filter="blinds(horizontal)">
                                      <p:cBhvr>
                                        <p:cTn id="37" dur="500"/>
                                        <p:tgtEl>
                                          <p:spTgt spid="92184"/>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92187"/>
                                        </p:tgtEl>
                                        <p:attrNameLst>
                                          <p:attrName>style.visibility</p:attrName>
                                        </p:attrNameLst>
                                      </p:cBhvr>
                                      <p:to>
                                        <p:strVal val="visible"/>
                                      </p:to>
                                    </p:set>
                                    <p:animEffect transition="in" filter="blinds(horizontal)">
                                      <p:cBhvr>
                                        <p:cTn id="40" dur="500"/>
                                        <p:tgtEl>
                                          <p:spTgt spid="9218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92188"/>
                                        </p:tgtEl>
                                        <p:attrNameLst>
                                          <p:attrName>style.visibility</p:attrName>
                                        </p:attrNameLst>
                                      </p:cBhvr>
                                      <p:to>
                                        <p:strVal val="visible"/>
                                      </p:to>
                                    </p:set>
                                    <p:animEffect transition="in" filter="blinds(horizontal)">
                                      <p:cBhvr>
                                        <p:cTn id="45" dur="500"/>
                                        <p:tgtEl>
                                          <p:spTgt spid="92188"/>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92189"/>
                                        </p:tgtEl>
                                        <p:attrNameLst>
                                          <p:attrName>style.visibility</p:attrName>
                                        </p:attrNameLst>
                                      </p:cBhvr>
                                      <p:to>
                                        <p:strVal val="visible"/>
                                      </p:to>
                                    </p:set>
                                    <p:animEffect transition="in" filter="blinds(horizontal)">
                                      <p:cBhvr>
                                        <p:cTn id="50" dur="500"/>
                                        <p:tgtEl>
                                          <p:spTgt spid="921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4" grpId="0"/>
      <p:bldP spid="92182" grpId="0" animBg="1"/>
      <p:bldP spid="92183" grpId="0" animBg="1"/>
      <p:bldP spid="92184" grpId="0" animBg="1"/>
      <p:bldP spid="92187" grpId="0" animBg="1"/>
      <p:bldP spid="92188" grpId="0" animBg="1"/>
      <p:bldP spid="9218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43" name="Text Box 11"/>
          <p:cNvSpPr txBox="1">
            <a:spLocks noChangeArrowheads="1"/>
          </p:cNvSpPr>
          <p:nvPr/>
        </p:nvSpPr>
        <p:spPr bwMode="auto">
          <a:xfrm>
            <a:off x="2133600" y="811307"/>
            <a:ext cx="8153400" cy="1588127"/>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nSpc>
                <a:spcPct val="90000"/>
              </a:lnSpc>
            </a:pPr>
            <a:r>
              <a:rPr lang="en-US" altLang="en-US" sz="4000" b="1" i="1" u="sng" dirty="0">
                <a:solidFill>
                  <a:schemeClr val="accent2"/>
                </a:solidFill>
                <a:latin typeface="Times New Roman (Body)"/>
              </a:rPr>
              <a:t>4. ĐỌC HIỂU</a:t>
            </a:r>
          </a:p>
          <a:p>
            <a:pPr>
              <a:lnSpc>
                <a:spcPct val="90000"/>
              </a:lnSpc>
            </a:pPr>
            <a:r>
              <a:rPr lang="en-US" altLang="en-US" sz="4000" b="1" i="1" u="sng" dirty="0" err="1">
                <a:solidFill>
                  <a:schemeClr val="accent2"/>
                </a:solidFill>
                <a:latin typeface="Times New Roman (Body)"/>
              </a:rPr>
              <a:t>a.Ph</a:t>
            </a:r>
            <a:r>
              <a:rPr lang="en-US" altLang="en-US" sz="2800" b="1" i="1" u="sng" dirty="0" err="1">
                <a:solidFill>
                  <a:schemeClr val="accent2"/>
                </a:solidFill>
                <a:latin typeface="Times New Roman (Body)"/>
              </a:rPr>
              <a:t>ần</a:t>
            </a:r>
            <a:r>
              <a:rPr lang="en-US" altLang="en-US" sz="2800" b="1" i="1" u="sng" dirty="0">
                <a:solidFill>
                  <a:schemeClr val="accent2"/>
                </a:solidFill>
                <a:latin typeface="Times New Roman (Body)"/>
              </a:rPr>
              <a:t> lung </a:t>
            </a:r>
            <a:r>
              <a:rPr lang="en-US" altLang="en-US" sz="2800" b="1" i="1" u="sng" dirty="0" err="1">
                <a:solidFill>
                  <a:schemeClr val="accent2"/>
                </a:solidFill>
                <a:latin typeface="Times New Roman (Body)"/>
              </a:rPr>
              <a:t>khởi</a:t>
            </a:r>
            <a:r>
              <a:rPr lang="en-US" altLang="en-US" sz="2800" b="1" i="1" u="sng" dirty="0">
                <a:latin typeface="Times New Roman (Body)"/>
              </a:rPr>
              <a:t> : </a:t>
            </a:r>
            <a:r>
              <a:rPr lang="en-US" altLang="en-US" sz="4000" b="1" i="1" u="sng" dirty="0" err="1">
                <a:solidFill>
                  <a:srgbClr val="008000"/>
                </a:solidFill>
                <a:latin typeface="Times New Roman (Body)"/>
              </a:rPr>
              <a:t>Ho</a:t>
            </a:r>
            <a:r>
              <a:rPr lang="en-US" altLang="en-US" sz="2800" b="1" i="1" u="sng" dirty="0" err="1">
                <a:solidFill>
                  <a:srgbClr val="008000"/>
                </a:solidFill>
                <a:latin typeface="Times New Roman (Body)"/>
              </a:rPr>
              <a:t>àn</a:t>
            </a:r>
            <a:r>
              <a:rPr lang="en-US" altLang="en-US" sz="2800" b="1" i="1" u="sng" dirty="0">
                <a:solidFill>
                  <a:srgbClr val="008000"/>
                </a:solidFill>
                <a:latin typeface="Times New Roman (Body)"/>
              </a:rPr>
              <a:t> </a:t>
            </a:r>
            <a:r>
              <a:rPr lang="en-US" altLang="en-US" sz="2800" b="1" i="1" u="sng" dirty="0" err="1">
                <a:solidFill>
                  <a:srgbClr val="008000"/>
                </a:solidFill>
                <a:latin typeface="Times New Roman (Body)"/>
              </a:rPr>
              <a:t>cảnh</a:t>
            </a:r>
            <a:r>
              <a:rPr lang="en-US" altLang="en-US" sz="2800" b="1" i="1" u="sng" dirty="0">
                <a:solidFill>
                  <a:srgbClr val="008000"/>
                </a:solidFill>
                <a:latin typeface="Times New Roman (Body)"/>
              </a:rPr>
              <a:t> </a:t>
            </a:r>
            <a:r>
              <a:rPr lang="en-US" altLang="en-US" sz="2800" b="1" i="1" u="sng" dirty="0" err="1">
                <a:solidFill>
                  <a:srgbClr val="008000"/>
                </a:solidFill>
                <a:latin typeface="Times New Roman (Body)"/>
              </a:rPr>
              <a:t>hy</a:t>
            </a:r>
            <a:r>
              <a:rPr lang="en-US" altLang="en-US" sz="2800" b="1" i="1" u="sng" dirty="0">
                <a:solidFill>
                  <a:srgbClr val="008000"/>
                </a:solidFill>
                <a:latin typeface="Times New Roman (Body)"/>
              </a:rPr>
              <a:t> </a:t>
            </a:r>
            <a:r>
              <a:rPr lang="en-US" altLang="en-US" sz="2800" b="1" i="1" u="sng" dirty="0" err="1">
                <a:solidFill>
                  <a:srgbClr val="008000"/>
                </a:solidFill>
                <a:latin typeface="Times New Roman (Body)"/>
              </a:rPr>
              <a:t>sinh</a:t>
            </a:r>
            <a:r>
              <a:rPr lang="en-US" altLang="en-US" sz="2800" b="1" i="1" u="sng" dirty="0">
                <a:solidFill>
                  <a:srgbClr val="008000"/>
                </a:solidFill>
                <a:latin typeface="Times New Roman (Body)"/>
              </a:rPr>
              <a:t> </a:t>
            </a:r>
            <a:r>
              <a:rPr lang="en-US" altLang="en-US" sz="2800" b="1" i="1" u="sng" dirty="0" err="1">
                <a:solidFill>
                  <a:srgbClr val="008000"/>
                </a:solidFill>
                <a:latin typeface="Times New Roman (Body)"/>
              </a:rPr>
              <a:t>của</a:t>
            </a:r>
            <a:r>
              <a:rPr lang="en-US" altLang="en-US" sz="2800" b="1" i="1" u="sng" dirty="0">
                <a:solidFill>
                  <a:srgbClr val="008000"/>
                </a:solidFill>
                <a:latin typeface="Times New Roman (Body)"/>
              </a:rPr>
              <a:t> </a:t>
            </a:r>
            <a:r>
              <a:rPr lang="en-US" altLang="en-US" sz="2800" b="1" i="1" u="sng" dirty="0" err="1">
                <a:solidFill>
                  <a:srgbClr val="008000"/>
                </a:solidFill>
                <a:latin typeface="Times New Roman (Body)"/>
              </a:rPr>
              <a:t>nghĩa</a:t>
            </a:r>
            <a:r>
              <a:rPr lang="en-US" altLang="en-US" sz="2800" b="1" i="1" u="sng" dirty="0">
                <a:solidFill>
                  <a:srgbClr val="008000"/>
                </a:solidFill>
                <a:latin typeface="Times New Roman (Body)"/>
              </a:rPr>
              <a:t> </a:t>
            </a:r>
            <a:r>
              <a:rPr lang="en-US" altLang="en-US" sz="2800" b="1" i="1" u="sng" dirty="0" err="1">
                <a:solidFill>
                  <a:srgbClr val="008000"/>
                </a:solidFill>
                <a:latin typeface="Times New Roman (Body)"/>
              </a:rPr>
              <a:t>quân</a:t>
            </a:r>
            <a:r>
              <a:rPr lang="en-US" altLang="en-US" sz="2800" b="1" i="1" dirty="0">
                <a:solidFill>
                  <a:srgbClr val="008000"/>
                </a:solidFill>
                <a:latin typeface="Times New Roman (Body)"/>
              </a:rPr>
              <a:t>: </a:t>
            </a:r>
            <a:endParaRPr lang="en-US" altLang="en-US" sz="2800" b="1" i="1" dirty="0">
              <a:solidFill>
                <a:srgbClr val="008000"/>
              </a:solidFill>
              <a:latin typeface="Times New Roman (Body)"/>
            </a:endParaRPr>
          </a:p>
        </p:txBody>
      </p:sp>
      <p:sp>
        <p:nvSpPr>
          <p:cNvPr id="69645" name="Text Box 13"/>
          <p:cNvSpPr txBox="1">
            <a:spLocks noChangeArrowheads="1"/>
          </p:cNvSpPr>
          <p:nvPr/>
        </p:nvSpPr>
        <p:spPr bwMode="auto">
          <a:xfrm>
            <a:off x="2209800" y="2496115"/>
            <a:ext cx="8077200" cy="2246769"/>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990033"/>
                </a:solidFill>
                <a:latin typeface="Times New Roman (Body)"/>
              </a:rPr>
              <a:t>2 câu lung khởi đã khái quát bối cảnh lịch sử và nêu rõ thái độ ca ngợi cái chết vẻ vang, tinh thần bất diệt của của những người nông dân yêu nước đã hi sinh anh dũng trong trận đánh Cần Giuộc</a:t>
            </a:r>
          </a:p>
        </p:txBody>
      </p:sp>
    </p:spTree>
    <p:extLst>
      <p:ext uri="{BB962C8B-B14F-4D97-AF65-F5344CB8AC3E}">
        <p14:creationId xmlns:p14="http://schemas.microsoft.com/office/powerpoint/2010/main" val="2579937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9643"/>
                                        </p:tgtEl>
                                        <p:attrNameLst>
                                          <p:attrName>style.visibility</p:attrName>
                                        </p:attrNameLst>
                                      </p:cBhvr>
                                      <p:to>
                                        <p:strVal val="visible"/>
                                      </p:to>
                                    </p:set>
                                    <p:animEffect transition="in" filter="checkerboard(across)">
                                      <p:cBhvr>
                                        <p:cTn id="7" dur="500"/>
                                        <p:tgtEl>
                                          <p:spTgt spid="696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9645"/>
                                        </p:tgtEl>
                                        <p:attrNameLst>
                                          <p:attrName>style.visibility</p:attrName>
                                        </p:attrNameLst>
                                      </p:cBhvr>
                                      <p:to>
                                        <p:strVal val="visible"/>
                                      </p:to>
                                    </p:set>
                                    <p:animEffect transition="in" filter="checkerboard(across)">
                                      <p:cBhvr>
                                        <p:cTn id="12" dur="500"/>
                                        <p:tgtEl>
                                          <p:spTgt spid="696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43" grpId="0" animBg="1"/>
      <p:bldP spid="69645"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4212" name="Text Box 4"/>
          <p:cNvSpPr txBox="1">
            <a:spLocks noChangeArrowheads="1"/>
          </p:cNvSpPr>
          <p:nvPr/>
        </p:nvSpPr>
        <p:spPr bwMode="auto">
          <a:xfrm>
            <a:off x="2209800" y="685801"/>
            <a:ext cx="67818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990033"/>
                </a:solidFill>
              </a:rPr>
              <a:t>b</a:t>
            </a:r>
            <a:r>
              <a:rPr lang="en-US" altLang="en-US" sz="2800" smtClean="0">
                <a:solidFill>
                  <a:srgbClr val="990033"/>
                </a:solidFill>
              </a:rPr>
              <a:t>. </a:t>
            </a:r>
            <a:r>
              <a:rPr lang="en-US" altLang="en-US" sz="2800">
                <a:solidFill>
                  <a:srgbClr val="990033"/>
                </a:solidFill>
              </a:rPr>
              <a:t>Thích thực.</a:t>
            </a:r>
          </a:p>
        </p:txBody>
      </p:sp>
      <p:sp>
        <p:nvSpPr>
          <p:cNvPr id="94214" name="AutoShape 6"/>
          <p:cNvSpPr>
            <a:spLocks noChangeArrowheads="1"/>
          </p:cNvSpPr>
          <p:nvPr/>
        </p:nvSpPr>
        <p:spPr bwMode="auto">
          <a:xfrm>
            <a:off x="5334000" y="228600"/>
            <a:ext cx="4953000" cy="3810000"/>
          </a:xfrm>
          <a:prstGeom prst="cloudCallout">
            <a:avLst>
              <a:gd name="adj1" fmla="val -45097"/>
              <a:gd name="adj2" fmla="val 66417"/>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4215" name="Text Box 7"/>
          <p:cNvSpPr txBox="1">
            <a:spLocks noChangeArrowheads="1"/>
          </p:cNvSpPr>
          <p:nvPr/>
        </p:nvSpPr>
        <p:spPr bwMode="auto">
          <a:xfrm>
            <a:off x="6248400" y="1066800"/>
            <a:ext cx="29718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990033"/>
                </a:solidFill>
              </a:rPr>
              <a:t>Em cho biết nguồn gốc xuất thân của người nghĩa sĩ như thế nào?</a:t>
            </a:r>
          </a:p>
        </p:txBody>
      </p:sp>
      <p:sp>
        <p:nvSpPr>
          <p:cNvPr id="94216" name="Text Box 8"/>
          <p:cNvSpPr txBox="1">
            <a:spLocks noChangeArrowheads="1"/>
          </p:cNvSpPr>
          <p:nvPr/>
        </p:nvSpPr>
        <p:spPr bwMode="auto">
          <a:xfrm>
            <a:off x="2057400" y="1752601"/>
            <a:ext cx="8077200" cy="4365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0000FF"/>
                </a:solidFill>
              </a:rPr>
              <a:t>- Nguồn gốc của những người nghĩa sĩ: Nghệ thuật liệt kê</a:t>
            </a:r>
          </a:p>
          <a:p>
            <a:pPr>
              <a:spcBef>
                <a:spcPct val="50000"/>
              </a:spcBef>
            </a:pPr>
            <a:r>
              <a:rPr lang="en-US" altLang="en-US" sz="2800">
                <a:solidFill>
                  <a:srgbClr val="0000FF"/>
                </a:solidFill>
              </a:rPr>
              <a:t>+ Suốt đời cui cút làm ăn mà vẫn nghèo khó</a:t>
            </a:r>
          </a:p>
          <a:p>
            <a:pPr>
              <a:spcBef>
                <a:spcPct val="50000"/>
              </a:spcBef>
            </a:pPr>
            <a:r>
              <a:rPr lang="en-US" altLang="en-US" sz="2800">
                <a:solidFill>
                  <a:srgbClr val="0000FF"/>
                </a:solidFill>
              </a:rPr>
              <a:t>+ Công việc quen làm; cuốc, cày, bừa, cấy với ruộng châu--&gt; không gian làng xã.</a:t>
            </a:r>
          </a:p>
          <a:p>
            <a:pPr>
              <a:spcBef>
                <a:spcPct val="50000"/>
              </a:spcBef>
            </a:pPr>
            <a:r>
              <a:rPr lang="en-US" altLang="en-US" sz="2800">
                <a:solidFill>
                  <a:srgbClr val="0000FF"/>
                </a:solidFill>
              </a:rPr>
              <a:t>+ Chưa biết binh đao, trận mạc; tập khiên, súng, mác, cờ chưa từng ngó</a:t>
            </a:r>
          </a:p>
          <a:p>
            <a:pPr>
              <a:spcBef>
                <a:spcPct val="50000"/>
              </a:spcBef>
            </a:pPr>
            <a:r>
              <a:rPr lang="en-US" altLang="en-US" sz="2800">
                <a:solidFill>
                  <a:srgbClr val="0000FF"/>
                </a:solidFill>
              </a:rPr>
              <a:t>=&gt; Họ là những người nông dân thực thụ</a:t>
            </a:r>
          </a:p>
        </p:txBody>
      </p:sp>
    </p:spTree>
    <p:extLst>
      <p:ext uri="{BB962C8B-B14F-4D97-AF65-F5344CB8AC3E}">
        <p14:creationId xmlns:p14="http://schemas.microsoft.com/office/powerpoint/2010/main" val="24771974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4212"/>
                                        </p:tgtEl>
                                        <p:attrNameLst>
                                          <p:attrName>style.visibility</p:attrName>
                                        </p:attrNameLst>
                                      </p:cBhvr>
                                      <p:to>
                                        <p:strVal val="visible"/>
                                      </p:to>
                                    </p:set>
                                    <p:animEffect transition="in" filter="checkerboard(across)">
                                      <p:cBhvr>
                                        <p:cTn id="7" dur="500"/>
                                        <p:tgtEl>
                                          <p:spTgt spid="9421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4214"/>
                                        </p:tgtEl>
                                        <p:attrNameLst>
                                          <p:attrName>style.visibility</p:attrName>
                                        </p:attrNameLst>
                                      </p:cBhvr>
                                      <p:to>
                                        <p:strVal val="visible"/>
                                      </p:to>
                                    </p:set>
                                    <p:animEffect transition="in" filter="blinds(horizontal)">
                                      <p:cBhvr>
                                        <p:cTn id="12" dur="500"/>
                                        <p:tgtEl>
                                          <p:spTgt spid="94214"/>
                                        </p:tgtEl>
                                      </p:cBhvr>
                                    </p:animEffect>
                                  </p:childTnLst>
                                </p:cTn>
                              </p:par>
                              <p:par>
                                <p:cTn id="13" presetID="4" presetClass="entr" presetSubtype="16" fill="hold" grpId="0" nodeType="withEffect">
                                  <p:stCondLst>
                                    <p:cond delay="0"/>
                                  </p:stCondLst>
                                  <p:childTnLst>
                                    <p:set>
                                      <p:cBhvr>
                                        <p:cTn id="14" dur="1" fill="hold">
                                          <p:stCondLst>
                                            <p:cond delay="0"/>
                                          </p:stCondLst>
                                        </p:cTn>
                                        <p:tgtEl>
                                          <p:spTgt spid="94215"/>
                                        </p:tgtEl>
                                        <p:attrNameLst>
                                          <p:attrName>style.visibility</p:attrName>
                                        </p:attrNameLst>
                                      </p:cBhvr>
                                      <p:to>
                                        <p:strVal val="visible"/>
                                      </p:to>
                                    </p:set>
                                    <p:animEffect transition="in" filter="box(in)">
                                      <p:cBhvr>
                                        <p:cTn id="15" dur="500"/>
                                        <p:tgtEl>
                                          <p:spTgt spid="9421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 presetClass="exit" presetSubtype="16" fill="hold" grpId="1" nodeType="clickEffect">
                                  <p:stCondLst>
                                    <p:cond delay="0"/>
                                  </p:stCondLst>
                                  <p:childTnLst>
                                    <p:animEffect transition="out" filter="box(in)">
                                      <p:cBhvr>
                                        <p:cTn id="19" dur="500"/>
                                        <p:tgtEl>
                                          <p:spTgt spid="94214"/>
                                        </p:tgtEl>
                                      </p:cBhvr>
                                    </p:animEffect>
                                    <p:set>
                                      <p:cBhvr>
                                        <p:cTn id="20" dur="1" fill="hold">
                                          <p:stCondLst>
                                            <p:cond delay="499"/>
                                          </p:stCondLst>
                                        </p:cTn>
                                        <p:tgtEl>
                                          <p:spTgt spid="94214"/>
                                        </p:tgtEl>
                                        <p:attrNameLst>
                                          <p:attrName>style.visibility</p:attrName>
                                        </p:attrNameLst>
                                      </p:cBhvr>
                                      <p:to>
                                        <p:strVal val="hidden"/>
                                      </p:to>
                                    </p:set>
                                  </p:childTnLst>
                                </p:cTn>
                              </p:par>
                              <p:par>
                                <p:cTn id="21" presetID="4" presetClass="exit" presetSubtype="16" fill="hold" grpId="1" nodeType="withEffect">
                                  <p:stCondLst>
                                    <p:cond delay="0"/>
                                  </p:stCondLst>
                                  <p:childTnLst>
                                    <p:animEffect transition="out" filter="box(in)">
                                      <p:cBhvr>
                                        <p:cTn id="22" dur="500"/>
                                        <p:tgtEl>
                                          <p:spTgt spid="94215"/>
                                        </p:tgtEl>
                                      </p:cBhvr>
                                    </p:animEffect>
                                    <p:set>
                                      <p:cBhvr>
                                        <p:cTn id="23" dur="1" fill="hold">
                                          <p:stCondLst>
                                            <p:cond delay="499"/>
                                          </p:stCondLst>
                                        </p:cTn>
                                        <p:tgtEl>
                                          <p:spTgt spid="94215"/>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94216"/>
                                        </p:tgtEl>
                                        <p:attrNameLst>
                                          <p:attrName>style.visibility</p:attrName>
                                        </p:attrNameLst>
                                      </p:cBhvr>
                                      <p:to>
                                        <p:strVal val="visible"/>
                                      </p:to>
                                    </p:set>
                                    <p:anim calcmode="lin" valueType="num">
                                      <p:cBhvr additive="base">
                                        <p:cTn id="28" dur="500" fill="hold"/>
                                        <p:tgtEl>
                                          <p:spTgt spid="94216"/>
                                        </p:tgtEl>
                                        <p:attrNameLst>
                                          <p:attrName>ppt_x</p:attrName>
                                        </p:attrNameLst>
                                      </p:cBhvr>
                                      <p:tavLst>
                                        <p:tav tm="0">
                                          <p:val>
                                            <p:strVal val="#ppt_x"/>
                                          </p:val>
                                        </p:tav>
                                        <p:tav tm="100000">
                                          <p:val>
                                            <p:strVal val="#ppt_x"/>
                                          </p:val>
                                        </p:tav>
                                      </p:tavLst>
                                    </p:anim>
                                    <p:anim calcmode="lin" valueType="num">
                                      <p:cBhvr additive="base">
                                        <p:cTn id="29" dur="500" fill="hold"/>
                                        <p:tgtEl>
                                          <p:spTgt spid="942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212" grpId="0"/>
      <p:bldP spid="94214" grpId="0" animBg="1"/>
      <p:bldP spid="94214" grpId="1" animBg="1"/>
      <p:bldP spid="94215" grpId="0"/>
      <p:bldP spid="94215" grpId="1"/>
      <p:bldP spid="94216" grpId="0"/>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7285" name="AutoShape 5"/>
          <p:cNvSpPr>
            <a:spLocks noChangeArrowheads="1"/>
          </p:cNvSpPr>
          <p:nvPr/>
        </p:nvSpPr>
        <p:spPr bwMode="auto">
          <a:xfrm>
            <a:off x="5410200" y="304800"/>
            <a:ext cx="4648200" cy="3886200"/>
          </a:xfrm>
          <a:prstGeom prst="cloudCallout">
            <a:avLst>
              <a:gd name="adj1" fmla="val -43852"/>
              <a:gd name="adj2" fmla="val 34722"/>
            </a:avLst>
          </a:pr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7286" name="Text Box 6"/>
          <p:cNvSpPr txBox="1">
            <a:spLocks noChangeArrowheads="1"/>
          </p:cNvSpPr>
          <p:nvPr/>
        </p:nvSpPr>
        <p:spPr bwMode="auto">
          <a:xfrm>
            <a:off x="6248400" y="838200"/>
            <a:ext cx="3352800" cy="265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Cảm nhận của em về thái độ, tình cảm của tác giả khi nói vềnguồn gốc xuất thân của người nghĩa sĩ?</a:t>
            </a:r>
          </a:p>
        </p:txBody>
      </p:sp>
      <p:sp>
        <p:nvSpPr>
          <p:cNvPr id="97288" name="Text Box 8"/>
          <p:cNvSpPr txBox="1">
            <a:spLocks noChangeArrowheads="1"/>
          </p:cNvSpPr>
          <p:nvPr/>
        </p:nvSpPr>
        <p:spPr bwMode="auto">
          <a:xfrm>
            <a:off x="1905000" y="838201"/>
            <a:ext cx="8305800" cy="3509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0000FF"/>
                </a:solidFill>
              </a:rPr>
              <a:t>-&gt; Thái độ tình cảm của tác giả: </a:t>
            </a:r>
          </a:p>
          <a:p>
            <a:pPr>
              <a:spcBef>
                <a:spcPct val="50000"/>
              </a:spcBef>
            </a:pPr>
            <a:r>
              <a:rPr lang="en-US" altLang="en-US" sz="2800">
                <a:solidFill>
                  <a:srgbClr val="0000FF"/>
                </a:solidFill>
              </a:rPr>
              <a:t>+ Xúc động cảm thông chia sẻ với cuộc đời nhỏ bé và thân phận “con sâu, cái kiến” của người nông dân nghĩa sĩ.</a:t>
            </a:r>
          </a:p>
          <a:p>
            <a:pPr>
              <a:spcBef>
                <a:spcPct val="50000"/>
              </a:spcBef>
            </a:pPr>
            <a:r>
              <a:rPr lang="en-US" altLang="en-US" sz="2800">
                <a:solidFill>
                  <a:srgbClr val="0000FF"/>
                </a:solidFill>
              </a:rPr>
              <a:t>+ Có thể nói bao nhiêu tình cảm yêu thương của nhà thơ giành cho người nông dân đánh giặc được nén ở 2 chữ ” cui cút” trong đoạn thơ</a:t>
            </a:r>
          </a:p>
        </p:txBody>
      </p:sp>
    </p:spTree>
    <p:extLst>
      <p:ext uri="{BB962C8B-B14F-4D97-AF65-F5344CB8AC3E}">
        <p14:creationId xmlns:p14="http://schemas.microsoft.com/office/powerpoint/2010/main" val="197819438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7285"/>
                                        </p:tgtEl>
                                        <p:attrNameLst>
                                          <p:attrName>style.visibility</p:attrName>
                                        </p:attrNameLst>
                                      </p:cBhvr>
                                      <p:to>
                                        <p:strVal val="visible"/>
                                      </p:to>
                                    </p:set>
                                    <p:animEffect transition="in" filter="box(in)">
                                      <p:cBhvr>
                                        <p:cTn id="7" dur="500"/>
                                        <p:tgtEl>
                                          <p:spTgt spid="9728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7286"/>
                                        </p:tgtEl>
                                        <p:attrNameLst>
                                          <p:attrName>style.visibility</p:attrName>
                                        </p:attrNameLst>
                                      </p:cBhvr>
                                      <p:to>
                                        <p:strVal val="visible"/>
                                      </p:to>
                                    </p:set>
                                    <p:animEffect transition="in" filter="blinds(horizontal)">
                                      <p:cBhvr>
                                        <p:cTn id="10" dur="500"/>
                                        <p:tgtEl>
                                          <p:spTgt spid="9728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97285"/>
                                        </p:tgtEl>
                                      </p:cBhvr>
                                    </p:animEffect>
                                    <p:set>
                                      <p:cBhvr>
                                        <p:cTn id="15" dur="1" fill="hold">
                                          <p:stCondLst>
                                            <p:cond delay="499"/>
                                          </p:stCondLst>
                                        </p:cTn>
                                        <p:tgtEl>
                                          <p:spTgt spid="97285"/>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97286"/>
                                        </p:tgtEl>
                                      </p:cBhvr>
                                    </p:animEffect>
                                    <p:set>
                                      <p:cBhvr>
                                        <p:cTn id="18" dur="1" fill="hold">
                                          <p:stCondLst>
                                            <p:cond delay="499"/>
                                          </p:stCondLst>
                                        </p:cTn>
                                        <p:tgtEl>
                                          <p:spTgt spid="97286"/>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7288"/>
                                        </p:tgtEl>
                                        <p:attrNameLst>
                                          <p:attrName>style.visibility</p:attrName>
                                        </p:attrNameLst>
                                      </p:cBhvr>
                                      <p:to>
                                        <p:strVal val="visible"/>
                                      </p:to>
                                    </p:set>
                                    <p:anim calcmode="lin" valueType="num">
                                      <p:cBhvr additive="base">
                                        <p:cTn id="23" dur="500" fill="hold"/>
                                        <p:tgtEl>
                                          <p:spTgt spid="97288"/>
                                        </p:tgtEl>
                                        <p:attrNameLst>
                                          <p:attrName>ppt_x</p:attrName>
                                        </p:attrNameLst>
                                      </p:cBhvr>
                                      <p:tavLst>
                                        <p:tav tm="0">
                                          <p:val>
                                            <p:strVal val="#ppt_x"/>
                                          </p:val>
                                        </p:tav>
                                        <p:tav tm="100000">
                                          <p:val>
                                            <p:strVal val="#ppt_x"/>
                                          </p:val>
                                        </p:tav>
                                      </p:tavLst>
                                    </p:anim>
                                    <p:anim calcmode="lin" valueType="num">
                                      <p:cBhvr additive="base">
                                        <p:cTn id="24" dur="500" fill="hold"/>
                                        <p:tgtEl>
                                          <p:spTgt spid="972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5" grpId="0" animBg="1"/>
      <p:bldP spid="97285" grpId="1" animBg="1"/>
      <p:bldP spid="97286" grpId="0"/>
      <p:bldP spid="97286" grpId="1"/>
      <p:bldP spid="97288" grpId="0"/>
    </p:bldLst>
  </p:timing>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98308" name="AutoShape 4"/>
          <p:cNvSpPr>
            <a:spLocks noChangeArrowheads="1"/>
          </p:cNvSpPr>
          <p:nvPr/>
        </p:nvSpPr>
        <p:spPr bwMode="auto">
          <a:xfrm>
            <a:off x="6553200" y="381000"/>
            <a:ext cx="3810000" cy="2895600"/>
          </a:xfrm>
          <a:prstGeom prst="cloudCallout">
            <a:avLst>
              <a:gd name="adj1" fmla="val -32833"/>
              <a:gd name="adj2" fmla="val 58222"/>
            </a:avLst>
          </a:prstGeom>
          <a:solidFill>
            <a:schemeClr val="accent1"/>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8309" name="Text Box 5"/>
          <p:cNvSpPr txBox="1">
            <a:spLocks noChangeArrowheads="1"/>
          </p:cNvSpPr>
          <p:nvPr/>
        </p:nvSpPr>
        <p:spPr bwMode="auto">
          <a:xfrm>
            <a:off x="7086600" y="1066800"/>
            <a:ext cx="24384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Từ câu 6 đến câu 9 cho ta biết điều gì?</a:t>
            </a:r>
          </a:p>
        </p:txBody>
      </p:sp>
      <p:sp>
        <p:nvSpPr>
          <p:cNvPr id="98310" name="Text Box 6"/>
          <p:cNvSpPr txBox="1">
            <a:spLocks noChangeArrowheads="1"/>
          </p:cNvSpPr>
          <p:nvPr/>
        </p:nvSpPr>
        <p:spPr bwMode="auto">
          <a:xfrm>
            <a:off x="1905000" y="457201"/>
            <a:ext cx="8382000" cy="2024063"/>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buFontTx/>
              <a:buChar char="-"/>
            </a:pPr>
            <a:r>
              <a:rPr lang="en-US" altLang="en-US" sz="2800">
                <a:solidFill>
                  <a:srgbClr val="0000FF"/>
                </a:solidFill>
              </a:rPr>
              <a:t>Người nghia sĩ đánh tây:</a:t>
            </a:r>
          </a:p>
          <a:p>
            <a:pPr>
              <a:spcBef>
                <a:spcPct val="50000"/>
              </a:spcBef>
            </a:pPr>
            <a:r>
              <a:rPr lang="en-US" altLang="en-US" sz="2800">
                <a:solidFill>
                  <a:srgbClr val="0000FF"/>
                </a:solidFill>
              </a:rPr>
              <a:t>+ Thái độ: Ghét( thói mọi như nhà nông ghét cỏ) -&gt; nâng lên thành hành động căm thù( muốn ăn gan, cắn cổ, tiêu diệt, chém)</a:t>
            </a:r>
          </a:p>
        </p:txBody>
      </p:sp>
      <p:sp>
        <p:nvSpPr>
          <p:cNvPr id="98312" name="AutoShape 8"/>
          <p:cNvSpPr>
            <a:spLocks noChangeArrowheads="1"/>
          </p:cNvSpPr>
          <p:nvPr/>
        </p:nvSpPr>
        <p:spPr bwMode="auto">
          <a:xfrm>
            <a:off x="4572000" y="3733800"/>
            <a:ext cx="6705600" cy="3124200"/>
          </a:xfrm>
          <a:prstGeom prst="cloudCallout">
            <a:avLst>
              <a:gd name="adj1" fmla="val -23579"/>
              <a:gd name="adj2" fmla="val 37806"/>
            </a:avLst>
          </a:prstGeom>
          <a:solidFill>
            <a:srgbClr val="FF9900"/>
          </a:solidFill>
          <a:ln w="9525">
            <a:solidFill>
              <a:srgbClr val="FF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98313" name="Text Box 9"/>
          <p:cNvSpPr txBox="1">
            <a:spLocks noChangeArrowheads="1"/>
          </p:cNvSpPr>
          <p:nvPr/>
        </p:nvSpPr>
        <p:spPr bwMode="auto">
          <a:xfrm>
            <a:off x="5562600" y="4038601"/>
            <a:ext cx="4724400" cy="222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Người nông dân đã cónhận thức như thế nào về vai trò trách nhiệm của mình đối với đất nước. Em có nhận xét gì về nhận thức của họ?</a:t>
            </a:r>
          </a:p>
        </p:txBody>
      </p:sp>
      <p:sp>
        <p:nvSpPr>
          <p:cNvPr id="98314" name="Text Box 10"/>
          <p:cNvSpPr txBox="1">
            <a:spLocks noChangeArrowheads="1"/>
          </p:cNvSpPr>
          <p:nvPr/>
        </p:nvSpPr>
        <p:spPr bwMode="auto">
          <a:xfrm>
            <a:off x="1905000" y="2743200"/>
            <a:ext cx="8458200" cy="3970318"/>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solidFill>
                  <a:srgbClr val="FF3300"/>
                </a:solidFill>
              </a:rPr>
              <a:t>+ Nhận thức vai trò trách nhiệm đối với đất nước; </a:t>
            </a:r>
          </a:p>
          <a:p>
            <a:pPr>
              <a:spcBef>
                <a:spcPct val="50000"/>
              </a:spcBef>
            </a:pPr>
            <a:r>
              <a:rPr lang="en-US" altLang="en-US" sz="2800">
                <a:solidFill>
                  <a:srgbClr val="FF3300"/>
                </a:solidFill>
              </a:rPr>
              <a:t>. Một mối xa thư( quốc gia: phải có</a:t>
            </a:r>
            <a:r>
              <a:rPr lang="en-US" altLang="en-US"/>
              <a:t> </a:t>
            </a:r>
            <a:r>
              <a:rPr lang="en-US" altLang="en-US" sz="2800">
                <a:solidFill>
                  <a:srgbClr val="FF3300"/>
                </a:solidFill>
              </a:rPr>
              <a:t> độc lập, có chủ quyền)</a:t>
            </a:r>
          </a:p>
          <a:p>
            <a:pPr>
              <a:spcBef>
                <a:spcPct val="50000"/>
              </a:spcBef>
            </a:pPr>
            <a:r>
              <a:rPr lang="en-US" altLang="en-US" sz="2800">
                <a:solidFill>
                  <a:srgbClr val="FF3300"/>
                </a:solidFill>
              </a:rPr>
              <a:t>. Há để ai chém rắn đuổi hươu( trách nhiệm của bản thân đối với quốc gia dân tộc)</a:t>
            </a:r>
          </a:p>
          <a:p>
            <a:pPr>
              <a:spcBef>
                <a:spcPct val="50000"/>
              </a:spcBef>
            </a:pPr>
            <a:r>
              <a:rPr lang="en-US" altLang="en-US" sz="2800">
                <a:solidFill>
                  <a:srgbClr val="FF3300"/>
                </a:solidFill>
              </a:rPr>
              <a:t>. Nào đợi ai đòi, ai bắt….chẳng thèm</a:t>
            </a:r>
            <a:r>
              <a:rPr lang="en-US" altLang="en-US"/>
              <a:t> </a:t>
            </a:r>
            <a:r>
              <a:rPr lang="en-US" altLang="en-US" sz="2800">
                <a:solidFill>
                  <a:srgbClr val="FF3300"/>
                </a:solidFill>
              </a:rPr>
              <a:t>trốn ngược trốn xuôi(  tự nguyện xung phong đánh giặc)</a:t>
            </a:r>
          </a:p>
          <a:p>
            <a:pPr>
              <a:spcBef>
                <a:spcPct val="50000"/>
              </a:spcBef>
            </a:pPr>
            <a:r>
              <a:rPr lang="en-US" altLang="en-US" sz="2800">
                <a:solidFill>
                  <a:srgbClr val="FF00FF"/>
                </a:solidFill>
              </a:rPr>
              <a:t>=&gt; Nhận thức đúng đắn</a:t>
            </a:r>
          </a:p>
        </p:txBody>
      </p:sp>
    </p:spTree>
    <p:extLst>
      <p:ext uri="{BB962C8B-B14F-4D97-AF65-F5344CB8AC3E}">
        <p14:creationId xmlns:p14="http://schemas.microsoft.com/office/powerpoint/2010/main" val="10148678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8308"/>
                                        </p:tgtEl>
                                        <p:attrNameLst>
                                          <p:attrName>style.visibility</p:attrName>
                                        </p:attrNameLst>
                                      </p:cBhvr>
                                      <p:to>
                                        <p:strVal val="visible"/>
                                      </p:to>
                                    </p:set>
                                    <p:animEffect transition="in" filter="blinds(horizontal)">
                                      <p:cBhvr>
                                        <p:cTn id="7" dur="500"/>
                                        <p:tgtEl>
                                          <p:spTgt spid="98308"/>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98309"/>
                                        </p:tgtEl>
                                        <p:attrNameLst>
                                          <p:attrName>style.visibility</p:attrName>
                                        </p:attrNameLst>
                                      </p:cBhvr>
                                      <p:to>
                                        <p:strVal val="visible"/>
                                      </p:to>
                                    </p:set>
                                    <p:animEffect transition="in" filter="blinds(horizontal)">
                                      <p:cBhvr>
                                        <p:cTn id="10" dur="500"/>
                                        <p:tgtEl>
                                          <p:spTgt spid="98309"/>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98309"/>
                                        </p:tgtEl>
                                      </p:cBhvr>
                                    </p:animEffect>
                                    <p:set>
                                      <p:cBhvr>
                                        <p:cTn id="15" dur="1" fill="hold">
                                          <p:stCondLst>
                                            <p:cond delay="499"/>
                                          </p:stCondLst>
                                        </p:cTn>
                                        <p:tgtEl>
                                          <p:spTgt spid="98309"/>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98308"/>
                                        </p:tgtEl>
                                      </p:cBhvr>
                                    </p:animEffect>
                                    <p:set>
                                      <p:cBhvr>
                                        <p:cTn id="18" dur="1" fill="hold">
                                          <p:stCondLst>
                                            <p:cond delay="499"/>
                                          </p:stCondLst>
                                        </p:cTn>
                                        <p:tgtEl>
                                          <p:spTgt spid="98308"/>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 presetClass="entr" presetSubtype="16" fill="hold" grpId="0" nodeType="clickEffect">
                                  <p:stCondLst>
                                    <p:cond delay="0"/>
                                  </p:stCondLst>
                                  <p:childTnLst>
                                    <p:set>
                                      <p:cBhvr>
                                        <p:cTn id="22" dur="1" fill="hold">
                                          <p:stCondLst>
                                            <p:cond delay="0"/>
                                          </p:stCondLst>
                                        </p:cTn>
                                        <p:tgtEl>
                                          <p:spTgt spid="98310"/>
                                        </p:tgtEl>
                                        <p:attrNameLst>
                                          <p:attrName>style.visibility</p:attrName>
                                        </p:attrNameLst>
                                      </p:cBhvr>
                                      <p:to>
                                        <p:strVal val="visible"/>
                                      </p:to>
                                    </p:set>
                                    <p:animEffect transition="in" filter="box(in)">
                                      <p:cBhvr>
                                        <p:cTn id="23" dur="500"/>
                                        <p:tgtEl>
                                          <p:spTgt spid="9831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98312"/>
                                        </p:tgtEl>
                                        <p:attrNameLst>
                                          <p:attrName>style.visibility</p:attrName>
                                        </p:attrNameLst>
                                      </p:cBhvr>
                                      <p:to>
                                        <p:strVal val="visible"/>
                                      </p:to>
                                    </p:set>
                                    <p:animEffect transition="in" filter="blinds(horizontal)">
                                      <p:cBhvr>
                                        <p:cTn id="28" dur="500"/>
                                        <p:tgtEl>
                                          <p:spTgt spid="98312"/>
                                        </p:tgtEl>
                                      </p:cBhvr>
                                    </p:animEffect>
                                  </p:childTnLst>
                                </p:cTn>
                              </p:par>
                              <p:par>
                                <p:cTn id="29" presetID="3" presetClass="entr" presetSubtype="10" fill="hold" grpId="0" nodeType="withEffect">
                                  <p:stCondLst>
                                    <p:cond delay="0"/>
                                  </p:stCondLst>
                                  <p:childTnLst>
                                    <p:set>
                                      <p:cBhvr>
                                        <p:cTn id="30" dur="1" fill="hold">
                                          <p:stCondLst>
                                            <p:cond delay="0"/>
                                          </p:stCondLst>
                                        </p:cTn>
                                        <p:tgtEl>
                                          <p:spTgt spid="98313"/>
                                        </p:tgtEl>
                                        <p:attrNameLst>
                                          <p:attrName>style.visibility</p:attrName>
                                        </p:attrNameLst>
                                      </p:cBhvr>
                                      <p:to>
                                        <p:strVal val="visible"/>
                                      </p:to>
                                    </p:set>
                                    <p:animEffect transition="in" filter="blinds(horizontal)">
                                      <p:cBhvr>
                                        <p:cTn id="31" dur="500"/>
                                        <p:tgtEl>
                                          <p:spTgt spid="9831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3" presetClass="exit" presetSubtype="10" fill="hold" grpId="1" nodeType="clickEffect">
                                  <p:stCondLst>
                                    <p:cond delay="0"/>
                                  </p:stCondLst>
                                  <p:childTnLst>
                                    <p:animEffect transition="out" filter="blinds(horizontal)">
                                      <p:cBhvr>
                                        <p:cTn id="35" dur="500"/>
                                        <p:tgtEl>
                                          <p:spTgt spid="98312"/>
                                        </p:tgtEl>
                                      </p:cBhvr>
                                    </p:animEffect>
                                    <p:set>
                                      <p:cBhvr>
                                        <p:cTn id="36" dur="1" fill="hold">
                                          <p:stCondLst>
                                            <p:cond delay="499"/>
                                          </p:stCondLst>
                                        </p:cTn>
                                        <p:tgtEl>
                                          <p:spTgt spid="98312"/>
                                        </p:tgtEl>
                                        <p:attrNameLst>
                                          <p:attrName>style.visibility</p:attrName>
                                        </p:attrNameLst>
                                      </p:cBhvr>
                                      <p:to>
                                        <p:strVal val="hidden"/>
                                      </p:to>
                                    </p:set>
                                  </p:childTnLst>
                                </p:cTn>
                              </p:par>
                              <p:par>
                                <p:cTn id="37" presetID="3" presetClass="exit" presetSubtype="10" fill="hold" grpId="1" nodeType="withEffect">
                                  <p:stCondLst>
                                    <p:cond delay="0"/>
                                  </p:stCondLst>
                                  <p:childTnLst>
                                    <p:animEffect transition="out" filter="blinds(horizontal)">
                                      <p:cBhvr>
                                        <p:cTn id="38" dur="500"/>
                                        <p:tgtEl>
                                          <p:spTgt spid="98313"/>
                                        </p:tgtEl>
                                      </p:cBhvr>
                                    </p:animEffect>
                                    <p:set>
                                      <p:cBhvr>
                                        <p:cTn id="39" dur="1" fill="hold">
                                          <p:stCondLst>
                                            <p:cond delay="499"/>
                                          </p:stCondLst>
                                        </p:cTn>
                                        <p:tgtEl>
                                          <p:spTgt spid="98313"/>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5" presetClass="entr" presetSubtype="10" fill="hold" grpId="0" nodeType="clickEffect">
                                  <p:stCondLst>
                                    <p:cond delay="0"/>
                                  </p:stCondLst>
                                  <p:childTnLst>
                                    <p:set>
                                      <p:cBhvr>
                                        <p:cTn id="43" dur="1" fill="hold">
                                          <p:stCondLst>
                                            <p:cond delay="0"/>
                                          </p:stCondLst>
                                        </p:cTn>
                                        <p:tgtEl>
                                          <p:spTgt spid="98314"/>
                                        </p:tgtEl>
                                        <p:attrNameLst>
                                          <p:attrName>style.visibility</p:attrName>
                                        </p:attrNameLst>
                                      </p:cBhvr>
                                      <p:to>
                                        <p:strVal val="visible"/>
                                      </p:to>
                                    </p:set>
                                    <p:animEffect transition="in" filter="checkerboard(across)">
                                      <p:cBhvr>
                                        <p:cTn id="44" dur="500"/>
                                        <p:tgtEl>
                                          <p:spTgt spid="98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8308" grpId="0" animBg="1"/>
      <p:bldP spid="98308" grpId="1" animBg="1"/>
      <p:bldP spid="98309" grpId="0"/>
      <p:bldP spid="98309" grpId="1"/>
      <p:bldP spid="98310" grpId="0" animBg="1"/>
      <p:bldP spid="98312" grpId="0" animBg="1"/>
      <p:bldP spid="98312" grpId="1" animBg="1"/>
      <p:bldP spid="98313" grpId="0"/>
      <p:bldP spid="98313" grpId="1"/>
      <p:bldP spid="9831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2" name="Text Box 4"/>
          <p:cNvSpPr txBox="1">
            <a:spLocks noChangeArrowheads="1"/>
          </p:cNvSpPr>
          <p:nvPr/>
        </p:nvSpPr>
        <p:spPr bwMode="auto">
          <a:xfrm>
            <a:off x="1905000" y="609601"/>
            <a:ext cx="84582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sp>
        <p:nvSpPr>
          <p:cNvPr id="99336" name="Text Box 8"/>
          <p:cNvSpPr txBox="1">
            <a:spLocks noChangeArrowheads="1"/>
          </p:cNvSpPr>
          <p:nvPr/>
        </p:nvSpPr>
        <p:spPr bwMode="auto">
          <a:xfrm>
            <a:off x="1535300" y="792957"/>
            <a:ext cx="8382000" cy="4616648"/>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dirty="0" smtClean="0">
                <a:solidFill>
                  <a:srgbClr val="92D050"/>
                </a:solidFill>
              </a:rPr>
              <a:t>b. </a:t>
            </a:r>
            <a:r>
              <a:rPr lang="en-US" altLang="en-US" sz="2800" b="1" dirty="0" err="1" smtClean="0">
                <a:solidFill>
                  <a:srgbClr val="92D050"/>
                </a:solidFill>
              </a:rPr>
              <a:t>Phần</a:t>
            </a:r>
            <a:r>
              <a:rPr lang="en-US" altLang="en-US" sz="2800" b="1" dirty="0" smtClean="0">
                <a:solidFill>
                  <a:srgbClr val="92D050"/>
                </a:solidFill>
              </a:rPr>
              <a:t> </a:t>
            </a:r>
            <a:r>
              <a:rPr lang="en-US" altLang="en-US" sz="2800" b="1" dirty="0" err="1" smtClean="0">
                <a:solidFill>
                  <a:srgbClr val="92D050"/>
                </a:solidFill>
              </a:rPr>
              <a:t>thích</a:t>
            </a:r>
            <a:r>
              <a:rPr lang="en-US" altLang="en-US" sz="2800" b="1" dirty="0" smtClean="0">
                <a:solidFill>
                  <a:srgbClr val="92D050"/>
                </a:solidFill>
              </a:rPr>
              <a:t> </a:t>
            </a:r>
            <a:r>
              <a:rPr lang="en-US" altLang="en-US" sz="2800" b="1" dirty="0" err="1" smtClean="0">
                <a:solidFill>
                  <a:srgbClr val="92D050"/>
                </a:solidFill>
              </a:rPr>
              <a:t>thực</a:t>
            </a:r>
            <a:endParaRPr lang="en-US" altLang="en-US" sz="2800" b="1" dirty="0">
              <a:solidFill>
                <a:srgbClr val="92D050"/>
              </a:solidFill>
            </a:endParaRPr>
          </a:p>
          <a:p>
            <a:pPr>
              <a:spcBef>
                <a:spcPct val="50000"/>
              </a:spcBef>
            </a:pPr>
            <a:r>
              <a:rPr lang="en-US" altLang="en-US" sz="2800" dirty="0">
                <a:solidFill>
                  <a:srgbClr val="FF3300"/>
                </a:solidFill>
              </a:rPr>
              <a:t>=&gt; </a:t>
            </a:r>
            <a:r>
              <a:rPr lang="en-US" altLang="en-US" sz="2800" dirty="0" err="1">
                <a:solidFill>
                  <a:srgbClr val="FF3300"/>
                </a:solidFill>
              </a:rPr>
              <a:t>Thể</a:t>
            </a:r>
            <a:r>
              <a:rPr lang="en-US" altLang="en-US" sz="2800" dirty="0">
                <a:solidFill>
                  <a:srgbClr val="FF3300"/>
                </a:solidFill>
              </a:rPr>
              <a:t> </a:t>
            </a:r>
            <a:r>
              <a:rPr lang="en-US" altLang="en-US" sz="2800" dirty="0" err="1">
                <a:solidFill>
                  <a:srgbClr val="FF3300"/>
                </a:solidFill>
              </a:rPr>
              <a:t>hiện</a:t>
            </a:r>
            <a:r>
              <a:rPr lang="en-US" altLang="en-US" sz="2800" dirty="0">
                <a:solidFill>
                  <a:srgbClr val="FF3300"/>
                </a:solidFill>
              </a:rPr>
              <a:t> </a:t>
            </a:r>
            <a:r>
              <a:rPr lang="en-US" altLang="en-US" sz="2800" dirty="0" err="1">
                <a:solidFill>
                  <a:srgbClr val="FF3300"/>
                </a:solidFill>
              </a:rPr>
              <a:t>lòng</a:t>
            </a:r>
            <a:r>
              <a:rPr lang="en-US" altLang="en-US" sz="2800" dirty="0">
                <a:solidFill>
                  <a:srgbClr val="FF3300"/>
                </a:solidFill>
              </a:rPr>
              <a:t> </a:t>
            </a:r>
            <a:r>
              <a:rPr lang="en-US" altLang="en-US" sz="2800" dirty="0" err="1">
                <a:solidFill>
                  <a:srgbClr val="FF3300"/>
                </a:solidFill>
              </a:rPr>
              <a:t>căm</a:t>
            </a:r>
            <a:r>
              <a:rPr lang="en-US" altLang="en-US" sz="2800" dirty="0">
                <a:solidFill>
                  <a:srgbClr val="FF3300"/>
                </a:solidFill>
              </a:rPr>
              <a:t> </a:t>
            </a:r>
            <a:r>
              <a:rPr lang="en-US" altLang="en-US" sz="2800" dirty="0" err="1">
                <a:solidFill>
                  <a:srgbClr val="FF3300"/>
                </a:solidFill>
              </a:rPr>
              <a:t>thù</a:t>
            </a:r>
            <a:r>
              <a:rPr lang="en-US" altLang="en-US" sz="2800" dirty="0">
                <a:solidFill>
                  <a:srgbClr val="FF3300"/>
                </a:solidFill>
              </a:rPr>
              <a:t> </a:t>
            </a:r>
            <a:r>
              <a:rPr lang="en-US" altLang="en-US" sz="2800" dirty="0" err="1">
                <a:solidFill>
                  <a:srgbClr val="FF3300"/>
                </a:solidFill>
              </a:rPr>
              <a:t>giặc</a:t>
            </a:r>
            <a:r>
              <a:rPr lang="en-US" altLang="en-US" sz="2800" dirty="0">
                <a:solidFill>
                  <a:srgbClr val="FF3300"/>
                </a:solidFill>
              </a:rPr>
              <a:t> </a:t>
            </a:r>
            <a:r>
              <a:rPr lang="en-US" altLang="en-US" sz="2800" dirty="0" err="1">
                <a:solidFill>
                  <a:srgbClr val="FF3300"/>
                </a:solidFill>
              </a:rPr>
              <a:t>cao</a:t>
            </a:r>
            <a:r>
              <a:rPr lang="en-US" altLang="en-US" sz="2800" dirty="0">
                <a:solidFill>
                  <a:srgbClr val="FF3300"/>
                </a:solidFill>
              </a:rPr>
              <a:t> </a:t>
            </a:r>
            <a:r>
              <a:rPr lang="en-US" altLang="en-US" sz="2800" dirty="0" err="1">
                <a:solidFill>
                  <a:srgbClr val="FF3300"/>
                </a:solidFill>
              </a:rPr>
              <a:t>độ</a:t>
            </a:r>
            <a:r>
              <a:rPr lang="en-US" altLang="en-US" sz="2800" dirty="0">
                <a:solidFill>
                  <a:srgbClr val="FF3300"/>
                </a:solidFill>
              </a:rPr>
              <a:t>, </a:t>
            </a:r>
            <a:r>
              <a:rPr lang="en-US" altLang="en-US" sz="2800" dirty="0" err="1">
                <a:solidFill>
                  <a:srgbClr val="FF3300"/>
                </a:solidFill>
              </a:rPr>
              <a:t>khẳng</a:t>
            </a:r>
            <a:r>
              <a:rPr lang="en-US" altLang="en-US" sz="2800" dirty="0">
                <a:solidFill>
                  <a:srgbClr val="FF3300"/>
                </a:solidFill>
              </a:rPr>
              <a:t> </a:t>
            </a:r>
            <a:r>
              <a:rPr lang="en-US" altLang="en-US" sz="2800" dirty="0" err="1">
                <a:solidFill>
                  <a:srgbClr val="FF3300"/>
                </a:solidFill>
              </a:rPr>
              <a:t>định</a:t>
            </a:r>
            <a:r>
              <a:rPr lang="en-US" altLang="en-US" sz="2800" dirty="0">
                <a:solidFill>
                  <a:srgbClr val="FF3300"/>
                </a:solidFill>
              </a:rPr>
              <a:t> ý </a:t>
            </a:r>
            <a:r>
              <a:rPr lang="en-US" altLang="en-US" sz="2800" dirty="0" err="1">
                <a:solidFill>
                  <a:srgbClr val="FF3300"/>
                </a:solidFill>
              </a:rPr>
              <a:t>thức</a:t>
            </a:r>
            <a:r>
              <a:rPr lang="en-US" altLang="en-US" sz="2800" dirty="0">
                <a:solidFill>
                  <a:srgbClr val="FF3300"/>
                </a:solidFill>
              </a:rPr>
              <a:t> </a:t>
            </a:r>
            <a:r>
              <a:rPr lang="en-US" altLang="en-US" sz="2800" dirty="0" err="1">
                <a:solidFill>
                  <a:srgbClr val="FF3300"/>
                </a:solidFill>
              </a:rPr>
              <a:t>độc</a:t>
            </a:r>
            <a:r>
              <a:rPr lang="en-US" altLang="en-US" sz="2800" dirty="0">
                <a:solidFill>
                  <a:srgbClr val="FF3300"/>
                </a:solidFill>
              </a:rPr>
              <a:t> </a:t>
            </a:r>
            <a:r>
              <a:rPr lang="en-US" altLang="en-US" sz="2800" dirty="0" err="1">
                <a:solidFill>
                  <a:srgbClr val="FF3300"/>
                </a:solidFill>
              </a:rPr>
              <a:t>lập</a:t>
            </a:r>
            <a:r>
              <a:rPr lang="en-US" altLang="en-US" sz="2800" dirty="0">
                <a:solidFill>
                  <a:srgbClr val="FF3300"/>
                </a:solidFill>
              </a:rPr>
              <a:t> </a:t>
            </a:r>
            <a:r>
              <a:rPr lang="en-US" altLang="en-US" sz="2800" dirty="0" err="1">
                <a:solidFill>
                  <a:srgbClr val="FF3300"/>
                </a:solidFill>
              </a:rPr>
              <a:t>dân</a:t>
            </a:r>
            <a:r>
              <a:rPr lang="en-US" altLang="en-US" sz="2800" dirty="0">
                <a:solidFill>
                  <a:srgbClr val="FF3300"/>
                </a:solidFill>
              </a:rPr>
              <a:t> </a:t>
            </a:r>
            <a:r>
              <a:rPr lang="en-US" altLang="en-US" sz="2800" dirty="0" err="1">
                <a:solidFill>
                  <a:srgbClr val="FF3300"/>
                </a:solidFill>
              </a:rPr>
              <a:t>tộc</a:t>
            </a:r>
            <a:r>
              <a:rPr lang="en-US" altLang="en-US" sz="2800" dirty="0">
                <a:solidFill>
                  <a:srgbClr val="FF3300"/>
                </a:solidFill>
              </a:rPr>
              <a:t>, </a:t>
            </a:r>
            <a:r>
              <a:rPr lang="en-US" altLang="en-US" sz="2800" dirty="0" err="1">
                <a:solidFill>
                  <a:srgbClr val="FF3300"/>
                </a:solidFill>
              </a:rPr>
              <a:t>tinh</a:t>
            </a:r>
            <a:r>
              <a:rPr lang="en-US" altLang="en-US" sz="2800" dirty="0">
                <a:solidFill>
                  <a:srgbClr val="FF3300"/>
                </a:solidFill>
              </a:rPr>
              <a:t> </a:t>
            </a:r>
            <a:r>
              <a:rPr lang="en-US" altLang="en-US" sz="2800" dirty="0" err="1">
                <a:solidFill>
                  <a:srgbClr val="FF3300"/>
                </a:solidFill>
              </a:rPr>
              <a:t>thần</a:t>
            </a:r>
            <a:r>
              <a:rPr lang="en-US" altLang="en-US" sz="2800" dirty="0">
                <a:solidFill>
                  <a:srgbClr val="FF3300"/>
                </a:solidFill>
              </a:rPr>
              <a:t> </a:t>
            </a:r>
            <a:r>
              <a:rPr lang="en-US" altLang="en-US" sz="2800" dirty="0" err="1">
                <a:solidFill>
                  <a:srgbClr val="FF3300"/>
                </a:solidFill>
              </a:rPr>
              <a:t>trách</a:t>
            </a:r>
            <a:r>
              <a:rPr lang="en-US" altLang="en-US" sz="2800" dirty="0">
                <a:solidFill>
                  <a:srgbClr val="FF3300"/>
                </a:solidFill>
              </a:rPr>
              <a:t> </a:t>
            </a:r>
            <a:r>
              <a:rPr lang="en-US" altLang="en-US" sz="2800" dirty="0" err="1">
                <a:solidFill>
                  <a:srgbClr val="FF3300"/>
                </a:solidFill>
              </a:rPr>
              <a:t>nhiệm</a:t>
            </a:r>
            <a:r>
              <a:rPr lang="en-US" altLang="en-US" sz="2800" dirty="0">
                <a:solidFill>
                  <a:srgbClr val="FF3300"/>
                </a:solidFill>
              </a:rPr>
              <a:t> </a:t>
            </a:r>
            <a:r>
              <a:rPr lang="en-US" altLang="en-US" sz="2800" dirty="0" err="1">
                <a:solidFill>
                  <a:srgbClr val="FF3300"/>
                </a:solidFill>
              </a:rPr>
              <a:t>của</a:t>
            </a:r>
            <a:r>
              <a:rPr lang="en-US" altLang="en-US" sz="2800" dirty="0">
                <a:solidFill>
                  <a:srgbClr val="FF3300"/>
                </a:solidFill>
              </a:rPr>
              <a:t> </a:t>
            </a:r>
            <a:r>
              <a:rPr lang="en-US" altLang="en-US" sz="2800" dirty="0" err="1">
                <a:solidFill>
                  <a:srgbClr val="FF3300"/>
                </a:solidFill>
              </a:rPr>
              <a:t>công</a:t>
            </a:r>
            <a:r>
              <a:rPr lang="en-US" altLang="en-US" sz="2800" dirty="0">
                <a:solidFill>
                  <a:srgbClr val="FF3300"/>
                </a:solidFill>
              </a:rPr>
              <a:t> </a:t>
            </a:r>
            <a:r>
              <a:rPr lang="en-US" altLang="en-US" sz="2800" dirty="0" err="1">
                <a:solidFill>
                  <a:srgbClr val="FF3300"/>
                </a:solidFill>
              </a:rPr>
              <a:t>dân</a:t>
            </a:r>
            <a:r>
              <a:rPr lang="en-US" altLang="en-US" sz="2800" dirty="0">
                <a:solidFill>
                  <a:srgbClr val="FF3300"/>
                </a:solidFill>
              </a:rPr>
              <a:t> </a:t>
            </a:r>
            <a:r>
              <a:rPr lang="en-US" altLang="en-US" sz="2800" dirty="0" err="1">
                <a:solidFill>
                  <a:srgbClr val="FF3300"/>
                </a:solidFill>
              </a:rPr>
              <a:t>đối</a:t>
            </a:r>
            <a:r>
              <a:rPr lang="en-US" altLang="en-US" sz="2800" dirty="0">
                <a:solidFill>
                  <a:srgbClr val="FF3300"/>
                </a:solidFill>
              </a:rPr>
              <a:t> </a:t>
            </a:r>
            <a:r>
              <a:rPr lang="en-US" altLang="en-US" sz="2800" dirty="0" err="1">
                <a:solidFill>
                  <a:srgbClr val="FF3300"/>
                </a:solidFill>
              </a:rPr>
              <a:t>với</a:t>
            </a:r>
            <a:r>
              <a:rPr lang="en-US" altLang="en-US" sz="2800" dirty="0">
                <a:solidFill>
                  <a:srgbClr val="FF3300"/>
                </a:solidFill>
              </a:rPr>
              <a:t> </a:t>
            </a:r>
            <a:r>
              <a:rPr lang="en-US" altLang="en-US" sz="2800" dirty="0" err="1">
                <a:solidFill>
                  <a:srgbClr val="FF3300"/>
                </a:solidFill>
              </a:rPr>
              <a:t>tổ</a:t>
            </a:r>
            <a:r>
              <a:rPr lang="en-US" altLang="en-US" sz="2800" dirty="0">
                <a:solidFill>
                  <a:srgbClr val="FF3300"/>
                </a:solidFill>
              </a:rPr>
              <a:t> </a:t>
            </a:r>
            <a:r>
              <a:rPr lang="en-US" altLang="en-US" sz="2800" dirty="0" err="1">
                <a:solidFill>
                  <a:srgbClr val="FF3300"/>
                </a:solidFill>
              </a:rPr>
              <a:t>quốc</a:t>
            </a:r>
            <a:r>
              <a:rPr lang="en-US" altLang="en-US" sz="2800" dirty="0">
                <a:solidFill>
                  <a:srgbClr val="FF3300"/>
                </a:solidFill>
              </a:rPr>
              <a:t> -&gt; </a:t>
            </a:r>
            <a:r>
              <a:rPr lang="en-US" altLang="en-US" sz="2800" dirty="0" err="1">
                <a:solidFill>
                  <a:srgbClr val="FF3300"/>
                </a:solidFill>
              </a:rPr>
              <a:t>đó</a:t>
            </a:r>
            <a:r>
              <a:rPr lang="en-US" altLang="en-US" sz="2800" dirty="0">
                <a:solidFill>
                  <a:srgbClr val="FF3300"/>
                </a:solidFill>
              </a:rPr>
              <a:t> </a:t>
            </a:r>
            <a:r>
              <a:rPr lang="en-US" altLang="en-US" sz="2800" dirty="0" err="1">
                <a:solidFill>
                  <a:srgbClr val="FF3300"/>
                </a:solidFill>
              </a:rPr>
              <a:t>là</a:t>
            </a:r>
            <a:r>
              <a:rPr lang="en-US" altLang="en-US" sz="2800" dirty="0">
                <a:solidFill>
                  <a:srgbClr val="FF3300"/>
                </a:solidFill>
              </a:rPr>
              <a:t> </a:t>
            </a:r>
            <a:r>
              <a:rPr lang="en-US" altLang="en-US" sz="2800" dirty="0" err="1">
                <a:solidFill>
                  <a:srgbClr val="FF3300"/>
                </a:solidFill>
              </a:rPr>
              <a:t>sự</a:t>
            </a:r>
            <a:r>
              <a:rPr lang="en-US" altLang="en-US" sz="2800" dirty="0">
                <a:solidFill>
                  <a:srgbClr val="FF3300"/>
                </a:solidFill>
              </a:rPr>
              <a:t> </a:t>
            </a:r>
            <a:r>
              <a:rPr lang="en-US" altLang="en-US" sz="2800" dirty="0" err="1">
                <a:solidFill>
                  <a:srgbClr val="FF3300"/>
                </a:solidFill>
              </a:rPr>
              <a:t>chuyển</a:t>
            </a:r>
            <a:r>
              <a:rPr lang="en-US" altLang="en-US" sz="2800" dirty="0">
                <a:solidFill>
                  <a:srgbClr val="FF3300"/>
                </a:solidFill>
              </a:rPr>
              <a:t> </a:t>
            </a:r>
            <a:r>
              <a:rPr lang="en-US" altLang="en-US" sz="2800" dirty="0" err="1">
                <a:solidFill>
                  <a:srgbClr val="FF3300"/>
                </a:solidFill>
              </a:rPr>
              <a:t>biến</a:t>
            </a:r>
            <a:r>
              <a:rPr lang="en-US" altLang="en-US" sz="2800" dirty="0">
                <a:solidFill>
                  <a:srgbClr val="FF3300"/>
                </a:solidFill>
              </a:rPr>
              <a:t> </a:t>
            </a:r>
            <a:r>
              <a:rPr lang="en-US" altLang="en-US" sz="2800" dirty="0" err="1">
                <a:solidFill>
                  <a:srgbClr val="FF3300"/>
                </a:solidFill>
              </a:rPr>
              <a:t>trong</a:t>
            </a:r>
            <a:r>
              <a:rPr lang="en-US" altLang="en-US" sz="2800" dirty="0">
                <a:solidFill>
                  <a:srgbClr val="FF3300"/>
                </a:solidFill>
              </a:rPr>
              <a:t> </a:t>
            </a:r>
            <a:r>
              <a:rPr lang="en-US" altLang="en-US" sz="2800" dirty="0" err="1">
                <a:solidFill>
                  <a:srgbClr val="FF3300"/>
                </a:solidFill>
              </a:rPr>
              <a:t>nhận</a:t>
            </a:r>
            <a:r>
              <a:rPr lang="en-US" altLang="en-US" sz="2800" dirty="0">
                <a:solidFill>
                  <a:srgbClr val="FF3300"/>
                </a:solidFill>
              </a:rPr>
              <a:t> </a:t>
            </a:r>
            <a:r>
              <a:rPr lang="en-US" altLang="en-US" sz="2800" dirty="0" err="1">
                <a:solidFill>
                  <a:srgbClr val="FF3300"/>
                </a:solidFill>
              </a:rPr>
              <a:t>thức</a:t>
            </a:r>
            <a:r>
              <a:rPr lang="en-US" altLang="en-US" sz="2800" dirty="0">
                <a:solidFill>
                  <a:srgbClr val="FF3300"/>
                </a:solidFill>
              </a:rPr>
              <a:t> </a:t>
            </a:r>
            <a:r>
              <a:rPr lang="en-US" altLang="en-US" sz="2800" dirty="0" err="1">
                <a:solidFill>
                  <a:srgbClr val="FF3300"/>
                </a:solidFill>
              </a:rPr>
              <a:t>của</a:t>
            </a:r>
            <a:r>
              <a:rPr lang="en-US" altLang="en-US" sz="2800" dirty="0">
                <a:solidFill>
                  <a:srgbClr val="FF3300"/>
                </a:solidFill>
              </a:rPr>
              <a:t> </a:t>
            </a:r>
            <a:r>
              <a:rPr lang="en-US" altLang="en-US" sz="2800" dirty="0" err="1">
                <a:solidFill>
                  <a:srgbClr val="FF3300"/>
                </a:solidFill>
              </a:rPr>
              <a:t>người</a:t>
            </a:r>
            <a:r>
              <a:rPr lang="en-US" altLang="en-US" sz="2800" dirty="0">
                <a:solidFill>
                  <a:srgbClr val="FF3300"/>
                </a:solidFill>
              </a:rPr>
              <a:t> </a:t>
            </a:r>
            <a:r>
              <a:rPr lang="en-US" altLang="en-US" sz="2800" dirty="0" err="1">
                <a:solidFill>
                  <a:srgbClr val="FF3300"/>
                </a:solidFill>
              </a:rPr>
              <a:t>nông</a:t>
            </a:r>
            <a:r>
              <a:rPr lang="en-US" altLang="en-US" sz="2800" dirty="0">
                <a:solidFill>
                  <a:srgbClr val="FF3300"/>
                </a:solidFill>
              </a:rPr>
              <a:t> </a:t>
            </a:r>
            <a:r>
              <a:rPr lang="en-US" altLang="en-US" sz="2800" dirty="0" err="1">
                <a:solidFill>
                  <a:srgbClr val="FF3300"/>
                </a:solidFill>
              </a:rPr>
              <a:t>dân</a:t>
            </a:r>
            <a:endParaRPr lang="en-US" altLang="en-US" sz="2800" dirty="0">
              <a:solidFill>
                <a:srgbClr val="FF3300"/>
              </a:solidFill>
            </a:endParaRPr>
          </a:p>
          <a:p>
            <a:pPr>
              <a:spcBef>
                <a:spcPct val="50000"/>
              </a:spcBef>
            </a:pPr>
            <a:r>
              <a:rPr lang="en-US" altLang="en-US" sz="2800" dirty="0">
                <a:solidFill>
                  <a:srgbClr val="0070C0"/>
                </a:solidFill>
              </a:rPr>
              <a:t>=&gt; </a:t>
            </a:r>
            <a:r>
              <a:rPr lang="en-US" altLang="en-US" sz="2800" dirty="0" err="1">
                <a:solidFill>
                  <a:srgbClr val="0070C0"/>
                </a:solidFill>
              </a:rPr>
              <a:t>đặc</a:t>
            </a:r>
            <a:r>
              <a:rPr lang="en-US" altLang="en-US" sz="2800" dirty="0">
                <a:solidFill>
                  <a:srgbClr val="0070C0"/>
                </a:solidFill>
              </a:rPr>
              <a:t> </a:t>
            </a:r>
            <a:r>
              <a:rPr lang="en-US" altLang="en-US" sz="2800" dirty="0" err="1">
                <a:solidFill>
                  <a:srgbClr val="0070C0"/>
                </a:solidFill>
              </a:rPr>
              <a:t>tả</a:t>
            </a:r>
            <a:r>
              <a:rPr lang="en-US" altLang="en-US" sz="2800" dirty="0">
                <a:solidFill>
                  <a:srgbClr val="0070C0"/>
                </a:solidFill>
              </a:rPr>
              <a:t> </a:t>
            </a:r>
            <a:r>
              <a:rPr lang="en-US" altLang="en-US" sz="2800" dirty="0" err="1">
                <a:solidFill>
                  <a:srgbClr val="0070C0"/>
                </a:solidFill>
              </a:rPr>
              <a:t>được</a:t>
            </a:r>
            <a:r>
              <a:rPr lang="en-US" altLang="en-US" sz="2800" dirty="0">
                <a:solidFill>
                  <a:srgbClr val="0070C0"/>
                </a:solidFill>
              </a:rPr>
              <a:t> </a:t>
            </a:r>
            <a:r>
              <a:rPr lang="en-US" altLang="en-US" sz="2800" dirty="0" err="1">
                <a:solidFill>
                  <a:srgbClr val="0070C0"/>
                </a:solidFill>
              </a:rPr>
              <a:t>khí</a:t>
            </a:r>
            <a:r>
              <a:rPr lang="en-US" altLang="en-US" sz="2800" dirty="0">
                <a:solidFill>
                  <a:srgbClr val="0070C0"/>
                </a:solidFill>
              </a:rPr>
              <a:t> </a:t>
            </a:r>
            <a:r>
              <a:rPr lang="en-US" altLang="en-US" sz="2800" dirty="0" err="1">
                <a:solidFill>
                  <a:srgbClr val="0070C0"/>
                </a:solidFill>
              </a:rPr>
              <a:t>thế</a:t>
            </a:r>
            <a:r>
              <a:rPr lang="en-US" altLang="en-US" sz="2800" dirty="0">
                <a:solidFill>
                  <a:srgbClr val="0070C0"/>
                </a:solidFill>
              </a:rPr>
              <a:t> </a:t>
            </a:r>
            <a:r>
              <a:rPr lang="en-US" altLang="en-US" sz="2800" dirty="0" err="1">
                <a:solidFill>
                  <a:srgbClr val="0070C0"/>
                </a:solidFill>
              </a:rPr>
              <a:t>chiến</a:t>
            </a:r>
            <a:r>
              <a:rPr lang="en-US" altLang="en-US" sz="2800" dirty="0">
                <a:solidFill>
                  <a:srgbClr val="0070C0"/>
                </a:solidFill>
              </a:rPr>
              <a:t> </a:t>
            </a:r>
            <a:r>
              <a:rPr lang="en-US" altLang="en-US" sz="2800" dirty="0" err="1">
                <a:solidFill>
                  <a:srgbClr val="0070C0"/>
                </a:solidFill>
              </a:rPr>
              <a:t>đấu</a:t>
            </a:r>
            <a:r>
              <a:rPr lang="en-US" altLang="en-US" sz="2800" dirty="0">
                <a:solidFill>
                  <a:srgbClr val="0070C0"/>
                </a:solidFill>
              </a:rPr>
              <a:t> </a:t>
            </a:r>
            <a:r>
              <a:rPr lang="en-US" altLang="en-US" sz="2800" dirty="0" err="1">
                <a:solidFill>
                  <a:srgbClr val="0070C0"/>
                </a:solidFill>
              </a:rPr>
              <a:t>mạnh</a:t>
            </a:r>
            <a:r>
              <a:rPr lang="en-US" altLang="en-US" sz="2800" dirty="0">
                <a:solidFill>
                  <a:srgbClr val="0070C0"/>
                </a:solidFill>
              </a:rPr>
              <a:t> </a:t>
            </a:r>
            <a:r>
              <a:rPr lang="en-US" altLang="en-US" sz="2800" dirty="0" err="1">
                <a:solidFill>
                  <a:srgbClr val="0070C0"/>
                </a:solidFill>
              </a:rPr>
              <a:t>mẽ</a:t>
            </a:r>
            <a:r>
              <a:rPr lang="en-US" altLang="en-US" sz="2800" dirty="0">
                <a:solidFill>
                  <a:srgbClr val="0070C0"/>
                </a:solidFill>
              </a:rPr>
              <a:t> </a:t>
            </a:r>
            <a:r>
              <a:rPr lang="en-US" altLang="en-US" sz="2800" dirty="0" err="1">
                <a:solidFill>
                  <a:srgbClr val="0070C0"/>
                </a:solidFill>
              </a:rPr>
              <a:t>quyết</a:t>
            </a:r>
            <a:r>
              <a:rPr lang="en-US" altLang="en-US" sz="2800" dirty="0">
                <a:solidFill>
                  <a:srgbClr val="0070C0"/>
                </a:solidFill>
              </a:rPr>
              <a:t> </a:t>
            </a:r>
            <a:r>
              <a:rPr lang="en-US" altLang="en-US" sz="2800" dirty="0" err="1">
                <a:solidFill>
                  <a:srgbClr val="0070C0"/>
                </a:solidFill>
              </a:rPr>
              <a:t>liệt</a:t>
            </a:r>
            <a:r>
              <a:rPr lang="en-US" altLang="en-US" sz="2800" dirty="0">
                <a:solidFill>
                  <a:srgbClr val="0070C0"/>
                </a:solidFill>
              </a:rPr>
              <a:t> </a:t>
            </a:r>
            <a:r>
              <a:rPr lang="en-US" altLang="en-US" sz="2800" dirty="0" err="1">
                <a:solidFill>
                  <a:srgbClr val="0070C0"/>
                </a:solidFill>
              </a:rPr>
              <a:t>và</a:t>
            </a:r>
            <a:r>
              <a:rPr lang="en-US" altLang="en-US" sz="2800" dirty="0">
                <a:solidFill>
                  <a:srgbClr val="0070C0"/>
                </a:solidFill>
              </a:rPr>
              <a:t> </a:t>
            </a:r>
            <a:r>
              <a:rPr lang="en-US" altLang="en-US" sz="2800" dirty="0" err="1">
                <a:solidFill>
                  <a:srgbClr val="0070C0"/>
                </a:solidFill>
              </a:rPr>
              <a:t>làm</a:t>
            </a:r>
            <a:r>
              <a:rPr lang="en-US" altLang="en-US" sz="2800" dirty="0">
                <a:solidFill>
                  <a:srgbClr val="0070C0"/>
                </a:solidFill>
              </a:rPr>
              <a:t> </a:t>
            </a:r>
            <a:r>
              <a:rPr lang="en-US" altLang="en-US" sz="2800" dirty="0" err="1">
                <a:solidFill>
                  <a:srgbClr val="0070C0"/>
                </a:solidFill>
              </a:rPr>
              <a:t>nổi</a:t>
            </a:r>
            <a:r>
              <a:rPr lang="en-US" altLang="en-US" sz="2800" dirty="0">
                <a:solidFill>
                  <a:srgbClr val="0070C0"/>
                </a:solidFill>
              </a:rPr>
              <a:t> </a:t>
            </a:r>
            <a:r>
              <a:rPr lang="en-US" altLang="en-US" sz="2800" dirty="0" err="1">
                <a:solidFill>
                  <a:srgbClr val="0070C0"/>
                </a:solidFill>
              </a:rPr>
              <a:t>bật</a:t>
            </a:r>
            <a:r>
              <a:rPr lang="en-US" altLang="en-US" sz="2800" dirty="0">
                <a:solidFill>
                  <a:srgbClr val="0070C0"/>
                </a:solidFill>
              </a:rPr>
              <a:t> </a:t>
            </a:r>
            <a:r>
              <a:rPr lang="en-US" altLang="en-US" sz="2800" dirty="0" err="1">
                <a:solidFill>
                  <a:srgbClr val="0070C0"/>
                </a:solidFill>
              </a:rPr>
              <a:t>lên</a:t>
            </a:r>
            <a:r>
              <a:rPr lang="en-US" altLang="en-US" sz="2800" dirty="0">
                <a:solidFill>
                  <a:srgbClr val="0070C0"/>
                </a:solidFill>
              </a:rPr>
              <a:t> </a:t>
            </a:r>
            <a:r>
              <a:rPr lang="en-US" altLang="en-US" sz="2800" dirty="0" err="1">
                <a:solidFill>
                  <a:srgbClr val="0070C0"/>
                </a:solidFill>
              </a:rPr>
              <a:t>sự</a:t>
            </a:r>
            <a:r>
              <a:rPr lang="en-US" altLang="en-US" sz="2800" dirty="0">
                <a:solidFill>
                  <a:srgbClr val="0070C0"/>
                </a:solidFill>
              </a:rPr>
              <a:t> hi </a:t>
            </a:r>
            <a:r>
              <a:rPr lang="en-US" altLang="en-US" sz="2800" dirty="0" err="1">
                <a:solidFill>
                  <a:srgbClr val="0070C0"/>
                </a:solidFill>
              </a:rPr>
              <a:t>sinh</a:t>
            </a:r>
            <a:r>
              <a:rPr lang="en-US" altLang="en-US" sz="2800" dirty="0">
                <a:solidFill>
                  <a:srgbClr val="0070C0"/>
                </a:solidFill>
              </a:rPr>
              <a:t> </a:t>
            </a:r>
            <a:r>
              <a:rPr lang="en-US" altLang="en-US" sz="2800" dirty="0" err="1">
                <a:solidFill>
                  <a:srgbClr val="0070C0"/>
                </a:solidFill>
              </a:rPr>
              <a:t>quên</a:t>
            </a:r>
            <a:r>
              <a:rPr lang="en-US" altLang="en-US" sz="2800" dirty="0">
                <a:solidFill>
                  <a:srgbClr val="0070C0"/>
                </a:solidFill>
              </a:rPr>
              <a:t> </a:t>
            </a:r>
            <a:r>
              <a:rPr lang="en-US" altLang="en-US" sz="2800" dirty="0" err="1">
                <a:solidFill>
                  <a:srgbClr val="0070C0"/>
                </a:solidFill>
              </a:rPr>
              <a:t>mình</a:t>
            </a:r>
            <a:r>
              <a:rPr lang="en-US" altLang="en-US" sz="2800" dirty="0">
                <a:solidFill>
                  <a:srgbClr val="0070C0"/>
                </a:solidFill>
              </a:rPr>
              <a:t> </a:t>
            </a:r>
            <a:r>
              <a:rPr lang="en-US" altLang="en-US" sz="2800" dirty="0" err="1">
                <a:solidFill>
                  <a:srgbClr val="0070C0"/>
                </a:solidFill>
              </a:rPr>
              <a:t>của</a:t>
            </a:r>
            <a:r>
              <a:rPr lang="en-US" altLang="en-US" sz="2800" dirty="0">
                <a:solidFill>
                  <a:srgbClr val="0070C0"/>
                </a:solidFill>
              </a:rPr>
              <a:t> </a:t>
            </a:r>
            <a:r>
              <a:rPr lang="en-US" altLang="en-US" sz="2800" dirty="0" err="1">
                <a:solidFill>
                  <a:srgbClr val="0070C0"/>
                </a:solidFill>
              </a:rPr>
              <a:t>các</a:t>
            </a:r>
            <a:r>
              <a:rPr lang="en-US" altLang="en-US" sz="2800" dirty="0">
                <a:solidFill>
                  <a:srgbClr val="0070C0"/>
                </a:solidFill>
              </a:rPr>
              <a:t> </a:t>
            </a:r>
            <a:r>
              <a:rPr lang="en-US" altLang="en-US" sz="2800" dirty="0" err="1">
                <a:solidFill>
                  <a:srgbClr val="0070C0"/>
                </a:solidFill>
              </a:rPr>
              <a:t>nghĩa</a:t>
            </a:r>
            <a:r>
              <a:rPr lang="en-US" altLang="en-US" sz="2800" dirty="0">
                <a:solidFill>
                  <a:srgbClr val="0070C0"/>
                </a:solidFill>
              </a:rPr>
              <a:t> </a:t>
            </a:r>
            <a:r>
              <a:rPr lang="en-US" altLang="en-US" sz="2800" dirty="0" err="1">
                <a:solidFill>
                  <a:srgbClr val="0070C0"/>
                </a:solidFill>
              </a:rPr>
              <a:t>sĩ</a:t>
            </a:r>
            <a:r>
              <a:rPr lang="en-US" altLang="en-US" sz="2800" dirty="0">
                <a:solidFill>
                  <a:srgbClr val="0070C0"/>
                </a:solidFill>
              </a:rPr>
              <a:t> </a:t>
            </a:r>
            <a:r>
              <a:rPr lang="en-US" altLang="en-US" sz="2800" dirty="0" err="1">
                <a:solidFill>
                  <a:srgbClr val="0070C0"/>
                </a:solidFill>
              </a:rPr>
              <a:t>trong</a:t>
            </a:r>
            <a:r>
              <a:rPr lang="en-US" altLang="en-US" sz="2800" dirty="0">
                <a:solidFill>
                  <a:srgbClr val="0070C0"/>
                </a:solidFill>
              </a:rPr>
              <a:t> </a:t>
            </a:r>
            <a:r>
              <a:rPr lang="en-US" altLang="en-US" sz="2800" dirty="0" err="1">
                <a:solidFill>
                  <a:srgbClr val="0070C0"/>
                </a:solidFill>
              </a:rPr>
              <a:t>trận</a:t>
            </a:r>
            <a:r>
              <a:rPr lang="en-US" altLang="en-US" sz="2800" dirty="0">
                <a:solidFill>
                  <a:srgbClr val="0070C0"/>
                </a:solidFill>
              </a:rPr>
              <a:t> </a:t>
            </a:r>
            <a:r>
              <a:rPr lang="en-US" altLang="en-US" sz="2800" dirty="0" err="1">
                <a:solidFill>
                  <a:srgbClr val="0070C0"/>
                </a:solidFill>
              </a:rPr>
              <a:t>Cần</a:t>
            </a:r>
            <a:r>
              <a:rPr lang="en-US" altLang="en-US" sz="2800" dirty="0">
                <a:solidFill>
                  <a:srgbClr val="0070C0"/>
                </a:solidFill>
              </a:rPr>
              <a:t> </a:t>
            </a:r>
            <a:r>
              <a:rPr lang="en-US" altLang="en-US" sz="2800" dirty="0" err="1">
                <a:solidFill>
                  <a:srgbClr val="0070C0"/>
                </a:solidFill>
              </a:rPr>
              <a:t>Giuộc</a:t>
            </a:r>
            <a:endParaRPr lang="en-US" altLang="en-US" sz="2800" dirty="0">
              <a:solidFill>
                <a:srgbClr val="0070C0"/>
              </a:solidFill>
            </a:endParaRPr>
          </a:p>
          <a:p>
            <a:pPr>
              <a:spcBef>
                <a:spcPct val="50000"/>
              </a:spcBef>
            </a:pPr>
            <a:endParaRPr lang="en-US" altLang="en-US" sz="2800" dirty="0">
              <a:solidFill>
                <a:srgbClr val="FF3300"/>
              </a:solidFill>
            </a:endParaRPr>
          </a:p>
        </p:txBody>
      </p:sp>
    </p:spTree>
    <p:extLst>
      <p:ext uri="{BB962C8B-B14F-4D97-AF65-F5344CB8AC3E}">
        <p14:creationId xmlns:p14="http://schemas.microsoft.com/office/powerpoint/2010/main" val="30432416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9336"/>
                                        </p:tgtEl>
                                        <p:attrNameLst>
                                          <p:attrName>style.visibility</p:attrName>
                                        </p:attrNameLst>
                                      </p:cBhvr>
                                      <p:to>
                                        <p:strVal val="visible"/>
                                      </p:to>
                                    </p:set>
                                    <p:anim calcmode="lin" valueType="num">
                                      <p:cBhvr additive="base">
                                        <p:cTn id="7" dur="500" fill="hold"/>
                                        <p:tgtEl>
                                          <p:spTgt spid="99336"/>
                                        </p:tgtEl>
                                        <p:attrNameLst>
                                          <p:attrName>ppt_x</p:attrName>
                                        </p:attrNameLst>
                                      </p:cBhvr>
                                      <p:tavLst>
                                        <p:tav tm="0">
                                          <p:val>
                                            <p:strVal val="#ppt_x"/>
                                          </p:val>
                                        </p:tav>
                                        <p:tav tm="100000">
                                          <p:val>
                                            <p:strVal val="#ppt_x"/>
                                          </p:val>
                                        </p:tav>
                                      </p:tavLst>
                                    </p:anim>
                                    <p:anim calcmode="lin" valueType="num">
                                      <p:cBhvr additive="base">
                                        <p:cTn id="8" dur="500" fill="hold"/>
                                        <p:tgtEl>
                                          <p:spTgt spid="993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6"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00356" name="AutoShape 4"/>
          <p:cNvSpPr>
            <a:spLocks noChangeArrowheads="1"/>
          </p:cNvSpPr>
          <p:nvPr/>
        </p:nvSpPr>
        <p:spPr bwMode="auto">
          <a:xfrm>
            <a:off x="5486400" y="533400"/>
            <a:ext cx="4343400" cy="3810000"/>
          </a:xfrm>
          <a:prstGeom prst="cloudCallout">
            <a:avLst>
              <a:gd name="adj1" fmla="val -37171"/>
              <a:gd name="adj2" fmla="val 48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0357" name="Text Box 5"/>
          <p:cNvSpPr txBox="1">
            <a:spLocks noChangeArrowheads="1"/>
          </p:cNvSpPr>
          <p:nvPr/>
        </p:nvSpPr>
        <p:spPr bwMode="auto">
          <a:xfrm>
            <a:off x="6172200" y="1219200"/>
            <a:ext cx="35052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a:t>Người nông dân nghĩa sĩ đã được trang bị như thế nào? Tìm dẫn chứng minh hoạ?</a:t>
            </a:r>
          </a:p>
        </p:txBody>
      </p:sp>
      <p:sp>
        <p:nvSpPr>
          <p:cNvPr id="100358" name="Text Box 6"/>
          <p:cNvSpPr txBox="1">
            <a:spLocks noChangeArrowheads="1"/>
          </p:cNvSpPr>
          <p:nvPr/>
        </p:nvSpPr>
        <p:spPr bwMode="auto">
          <a:xfrm>
            <a:off x="1524000" y="838200"/>
            <a:ext cx="9144000" cy="3094038"/>
          </a:xfrm>
          <a:prstGeom prst="rect">
            <a:avLst/>
          </a:prstGeom>
          <a:noFill/>
          <a:ln w="9525">
            <a:solidFill>
              <a:srgbClr val="FF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t>- </a:t>
            </a:r>
            <a:r>
              <a:rPr lang="en-US" altLang="en-US" sz="2800"/>
              <a:t>Trang bị: </a:t>
            </a:r>
          </a:p>
          <a:p>
            <a:pPr>
              <a:spcBef>
                <a:spcPct val="50000"/>
              </a:spcBef>
            </a:pPr>
            <a:r>
              <a:rPr lang="en-US" altLang="en-US" sz="2800"/>
              <a:t>+ Manh áo vải</a:t>
            </a:r>
          </a:p>
          <a:p>
            <a:pPr>
              <a:spcBef>
                <a:spcPct val="50000"/>
              </a:spcBef>
            </a:pPr>
            <a:r>
              <a:rPr lang="en-US" altLang="en-US" sz="2800"/>
              <a:t>+ Ngọn tầm vông</a:t>
            </a:r>
          </a:p>
          <a:p>
            <a:pPr>
              <a:spcBef>
                <a:spcPct val="50000"/>
              </a:spcBef>
            </a:pPr>
            <a:r>
              <a:rPr lang="en-US" altLang="en-US" sz="2800"/>
              <a:t>+ Rơm con cúi</a:t>
            </a:r>
          </a:p>
          <a:p>
            <a:pPr>
              <a:spcBef>
                <a:spcPct val="50000"/>
              </a:spcBef>
            </a:pPr>
            <a:r>
              <a:rPr lang="en-US" altLang="en-US" sz="2800"/>
              <a:t>+ Lưỡi dao phay</a:t>
            </a:r>
          </a:p>
        </p:txBody>
      </p:sp>
      <p:sp>
        <p:nvSpPr>
          <p:cNvPr id="100359" name="AutoShape 7"/>
          <p:cNvSpPr>
            <a:spLocks/>
          </p:cNvSpPr>
          <p:nvPr/>
        </p:nvSpPr>
        <p:spPr bwMode="auto">
          <a:xfrm>
            <a:off x="5029200" y="1143000"/>
            <a:ext cx="228600" cy="2514600"/>
          </a:xfrm>
          <a:prstGeom prst="rightBrace">
            <a:avLst>
              <a:gd name="adj1" fmla="val 91667"/>
              <a:gd name="adj2" fmla="val 51324"/>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0360" name="Text Box 8"/>
          <p:cNvSpPr txBox="1">
            <a:spLocks noChangeArrowheads="1"/>
          </p:cNvSpPr>
          <p:nvPr/>
        </p:nvSpPr>
        <p:spPr bwMode="auto">
          <a:xfrm>
            <a:off x="5334000" y="1524001"/>
            <a:ext cx="2667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a:solidFill>
                  <a:srgbClr val="990033"/>
                </a:solidFill>
              </a:rPr>
              <a:t>Nghệ thuật: liệt kê, chi tiết chân thực có sức gợi cao</a:t>
            </a:r>
          </a:p>
        </p:txBody>
      </p:sp>
      <p:sp>
        <p:nvSpPr>
          <p:cNvPr id="100361" name="AutoShape 9"/>
          <p:cNvSpPr>
            <a:spLocks/>
          </p:cNvSpPr>
          <p:nvPr/>
        </p:nvSpPr>
        <p:spPr bwMode="auto">
          <a:xfrm rot="16198460" flipH="1">
            <a:off x="2894013" y="3133725"/>
            <a:ext cx="762000" cy="2590800"/>
          </a:xfrm>
          <a:prstGeom prst="rightBrace">
            <a:avLst>
              <a:gd name="adj1" fmla="val 28333"/>
              <a:gd name="adj2" fmla="val 50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0364" name="Text Box 12"/>
          <p:cNvSpPr txBox="1">
            <a:spLocks noChangeArrowheads="1"/>
          </p:cNvSpPr>
          <p:nvPr/>
        </p:nvSpPr>
        <p:spPr bwMode="auto">
          <a:xfrm>
            <a:off x="2057400" y="4953000"/>
            <a:ext cx="86106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800" b="1">
                <a:solidFill>
                  <a:srgbClr val="990033"/>
                </a:solidFill>
              </a:rPr>
              <a:t>Vật dụng</a:t>
            </a:r>
            <a:r>
              <a:rPr lang="en-US" altLang="en-US" sz="2800">
                <a:solidFill>
                  <a:srgbClr val="0000FF"/>
                </a:solidFill>
              </a:rPr>
              <a:t> : nghèo nàn, thô sơ trong cuộc sống lao động hàng ngày -&gt; bỗng trở thành vũ khí để nghĩa quân đánh giặc. Đối lập với kẻ thù ( súng)</a:t>
            </a:r>
          </a:p>
        </p:txBody>
      </p:sp>
    </p:spTree>
    <p:extLst>
      <p:ext uri="{BB962C8B-B14F-4D97-AF65-F5344CB8AC3E}">
        <p14:creationId xmlns:p14="http://schemas.microsoft.com/office/powerpoint/2010/main" val="18776415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00356"/>
                                        </p:tgtEl>
                                        <p:attrNameLst>
                                          <p:attrName>style.visibility</p:attrName>
                                        </p:attrNameLst>
                                      </p:cBhvr>
                                      <p:to>
                                        <p:strVal val="visible"/>
                                      </p:to>
                                    </p:set>
                                    <p:animEffect transition="in" filter="box(in)">
                                      <p:cBhvr>
                                        <p:cTn id="7" dur="500"/>
                                        <p:tgtEl>
                                          <p:spTgt spid="100356"/>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00357"/>
                                        </p:tgtEl>
                                        <p:attrNameLst>
                                          <p:attrName>style.visibility</p:attrName>
                                        </p:attrNameLst>
                                      </p:cBhvr>
                                      <p:to>
                                        <p:strVal val="visible"/>
                                      </p:to>
                                    </p:set>
                                    <p:animEffect transition="in" filter="blinds(horizontal)">
                                      <p:cBhvr>
                                        <p:cTn id="10" dur="500"/>
                                        <p:tgtEl>
                                          <p:spTgt spid="10035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 presetClass="exit" presetSubtype="10" fill="hold" grpId="1" nodeType="clickEffect">
                                  <p:stCondLst>
                                    <p:cond delay="0"/>
                                  </p:stCondLst>
                                  <p:childTnLst>
                                    <p:animEffect transition="out" filter="blinds(horizontal)">
                                      <p:cBhvr>
                                        <p:cTn id="14" dur="500"/>
                                        <p:tgtEl>
                                          <p:spTgt spid="100356"/>
                                        </p:tgtEl>
                                      </p:cBhvr>
                                    </p:animEffect>
                                    <p:set>
                                      <p:cBhvr>
                                        <p:cTn id="15" dur="1" fill="hold">
                                          <p:stCondLst>
                                            <p:cond delay="499"/>
                                          </p:stCondLst>
                                        </p:cTn>
                                        <p:tgtEl>
                                          <p:spTgt spid="100356"/>
                                        </p:tgtEl>
                                        <p:attrNameLst>
                                          <p:attrName>style.visibility</p:attrName>
                                        </p:attrNameLst>
                                      </p:cBhvr>
                                      <p:to>
                                        <p:strVal val="hidden"/>
                                      </p:to>
                                    </p:set>
                                  </p:childTnLst>
                                </p:cTn>
                              </p:par>
                              <p:par>
                                <p:cTn id="16" presetID="3" presetClass="exit" presetSubtype="10" fill="hold" grpId="1" nodeType="withEffect">
                                  <p:stCondLst>
                                    <p:cond delay="0"/>
                                  </p:stCondLst>
                                  <p:childTnLst>
                                    <p:animEffect transition="out" filter="blinds(horizontal)">
                                      <p:cBhvr>
                                        <p:cTn id="17" dur="500"/>
                                        <p:tgtEl>
                                          <p:spTgt spid="100357"/>
                                        </p:tgtEl>
                                      </p:cBhvr>
                                    </p:animEffect>
                                    <p:set>
                                      <p:cBhvr>
                                        <p:cTn id="18" dur="1" fill="hold">
                                          <p:stCondLst>
                                            <p:cond delay="499"/>
                                          </p:stCondLst>
                                        </p:cTn>
                                        <p:tgtEl>
                                          <p:spTgt spid="100357"/>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0358"/>
                                        </p:tgtEl>
                                        <p:attrNameLst>
                                          <p:attrName>style.visibility</p:attrName>
                                        </p:attrNameLst>
                                      </p:cBhvr>
                                      <p:to>
                                        <p:strVal val="visible"/>
                                      </p:to>
                                    </p:set>
                                    <p:animEffect transition="in" filter="blinds(horizontal)">
                                      <p:cBhvr>
                                        <p:cTn id="23" dur="500"/>
                                        <p:tgtEl>
                                          <p:spTgt spid="10035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100360"/>
                                        </p:tgtEl>
                                        <p:attrNameLst>
                                          <p:attrName>style.visibility</p:attrName>
                                        </p:attrNameLst>
                                      </p:cBhvr>
                                      <p:to>
                                        <p:strVal val="visible"/>
                                      </p:to>
                                    </p:set>
                                    <p:animEffect transition="in" filter="checkerboard(across)">
                                      <p:cBhvr>
                                        <p:cTn id="28" dur="500"/>
                                        <p:tgtEl>
                                          <p:spTgt spid="100360"/>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00361"/>
                                        </p:tgtEl>
                                        <p:attrNameLst>
                                          <p:attrName>style.visibility</p:attrName>
                                        </p:attrNameLst>
                                      </p:cBhvr>
                                      <p:to>
                                        <p:strVal val="visible"/>
                                      </p:to>
                                    </p:set>
                                    <p:animEffect transition="in" filter="blinds(horizontal)">
                                      <p:cBhvr>
                                        <p:cTn id="33" dur="500"/>
                                        <p:tgtEl>
                                          <p:spTgt spid="100361"/>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00364"/>
                                        </p:tgtEl>
                                        <p:attrNameLst>
                                          <p:attrName>style.visibility</p:attrName>
                                        </p:attrNameLst>
                                      </p:cBhvr>
                                      <p:to>
                                        <p:strVal val="visible"/>
                                      </p:to>
                                    </p:set>
                                    <p:animEffect transition="in" filter="blinds(horizontal)">
                                      <p:cBhvr>
                                        <p:cTn id="38" dur="500"/>
                                        <p:tgtEl>
                                          <p:spTgt spid="1003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356" grpId="0" animBg="1"/>
      <p:bldP spid="100356" grpId="1" animBg="1"/>
      <p:bldP spid="100357" grpId="0"/>
      <p:bldP spid="100357" grpId="1"/>
      <p:bldP spid="100358" grpId="0" animBg="1"/>
      <p:bldP spid="100360" grpId="0"/>
      <p:bldP spid="100361" grpId="0" animBg="1"/>
      <p:bldP spid="100364" grpId="0"/>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6867" name="Text Box 3"/>
          <p:cNvSpPr txBox="1">
            <a:spLocks noChangeArrowheads="1"/>
          </p:cNvSpPr>
          <p:nvPr/>
        </p:nvSpPr>
        <p:spPr bwMode="auto">
          <a:xfrm>
            <a:off x="2335306" y="1232647"/>
            <a:ext cx="3913094" cy="2893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FontTx/>
              <a:buChar char="-"/>
            </a:pPr>
            <a:r>
              <a:rPr lang="en-US" altLang="en-US" sz="2800" b="1">
                <a:solidFill>
                  <a:srgbClr val="990033"/>
                </a:solidFill>
              </a:rPr>
              <a:t>Tinh thần chiến đấu:</a:t>
            </a:r>
            <a:r>
              <a:rPr lang="en-US" altLang="en-US" sz="2800"/>
              <a:t> </a:t>
            </a:r>
          </a:p>
          <a:p>
            <a:pPr>
              <a:spcBef>
                <a:spcPct val="50000"/>
              </a:spcBef>
            </a:pPr>
            <a:r>
              <a:rPr lang="en-US" altLang="en-US" sz="2800"/>
              <a:t>+ </a:t>
            </a:r>
            <a:r>
              <a:rPr lang="en-US" altLang="en-US" sz="2800" u="sng">
                <a:solidFill>
                  <a:srgbClr val="FF3300"/>
                </a:solidFill>
              </a:rPr>
              <a:t>Đạp</a:t>
            </a:r>
            <a:r>
              <a:rPr lang="en-US" altLang="en-US" sz="2800"/>
              <a:t> rào </a:t>
            </a:r>
            <a:r>
              <a:rPr lang="en-US" altLang="en-US" sz="2800" u="sng">
                <a:solidFill>
                  <a:srgbClr val="FF3300"/>
                </a:solidFill>
              </a:rPr>
              <a:t>lướ</a:t>
            </a:r>
            <a:r>
              <a:rPr lang="en-US" altLang="en-US" sz="2800"/>
              <a:t>t tới</a:t>
            </a:r>
          </a:p>
          <a:p>
            <a:pPr>
              <a:spcBef>
                <a:spcPct val="50000"/>
              </a:spcBef>
            </a:pPr>
            <a:r>
              <a:rPr lang="en-US" altLang="en-US" sz="2800"/>
              <a:t>+ </a:t>
            </a:r>
            <a:r>
              <a:rPr lang="en-US" altLang="en-US" sz="2800" u="sng">
                <a:solidFill>
                  <a:srgbClr val="FF3300"/>
                </a:solidFill>
              </a:rPr>
              <a:t>Xô</a:t>
            </a:r>
            <a:r>
              <a:rPr lang="en-US" altLang="en-US" sz="2800"/>
              <a:t> cửa </a:t>
            </a:r>
            <a:r>
              <a:rPr lang="en-US" altLang="en-US" sz="2800" u="sng">
                <a:solidFill>
                  <a:srgbClr val="FF3300"/>
                </a:solidFill>
              </a:rPr>
              <a:t>xông</a:t>
            </a:r>
            <a:r>
              <a:rPr lang="en-US" altLang="en-US" sz="2800"/>
              <a:t> vào</a:t>
            </a:r>
          </a:p>
          <a:p>
            <a:pPr>
              <a:spcBef>
                <a:spcPct val="50000"/>
              </a:spcBef>
            </a:pPr>
            <a:r>
              <a:rPr lang="en-US" altLang="en-US" sz="2800"/>
              <a:t>+ </a:t>
            </a:r>
            <a:r>
              <a:rPr lang="en-US" altLang="en-US" sz="2800" u="sng">
                <a:solidFill>
                  <a:srgbClr val="FF3300"/>
                </a:solidFill>
              </a:rPr>
              <a:t>Đâm ngang chém ngược</a:t>
            </a:r>
          </a:p>
        </p:txBody>
      </p:sp>
      <p:sp>
        <p:nvSpPr>
          <p:cNvPr id="36868" name="AutoShape 4"/>
          <p:cNvSpPr>
            <a:spLocks/>
          </p:cNvSpPr>
          <p:nvPr/>
        </p:nvSpPr>
        <p:spPr bwMode="auto">
          <a:xfrm>
            <a:off x="5943600" y="762000"/>
            <a:ext cx="609600" cy="4267200"/>
          </a:xfrm>
          <a:prstGeom prst="rightBrace">
            <a:avLst>
              <a:gd name="adj1" fmla="val 58333"/>
              <a:gd name="adj2" fmla="val 50000"/>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869" name="Text Box 5"/>
          <p:cNvSpPr txBox="1">
            <a:spLocks noChangeArrowheads="1"/>
          </p:cNvSpPr>
          <p:nvPr/>
        </p:nvSpPr>
        <p:spPr bwMode="auto">
          <a:xfrm>
            <a:off x="6705600" y="914401"/>
            <a:ext cx="3890682"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2800" dirty="0" err="1">
                <a:solidFill>
                  <a:srgbClr val="0070C0"/>
                </a:solidFill>
              </a:rPr>
              <a:t>Hàng</a:t>
            </a:r>
            <a:r>
              <a:rPr lang="en-US" altLang="en-US" sz="2800" dirty="0">
                <a:solidFill>
                  <a:srgbClr val="0070C0"/>
                </a:solidFill>
              </a:rPr>
              <a:t> </a:t>
            </a:r>
            <a:r>
              <a:rPr lang="en-US" altLang="en-US" sz="2800" dirty="0" err="1">
                <a:solidFill>
                  <a:srgbClr val="0070C0"/>
                </a:solidFill>
              </a:rPr>
              <a:t>loạt</a:t>
            </a:r>
            <a:r>
              <a:rPr lang="en-US" altLang="en-US" sz="2800" dirty="0">
                <a:solidFill>
                  <a:srgbClr val="0070C0"/>
                </a:solidFill>
              </a:rPr>
              <a:t> </a:t>
            </a:r>
            <a:r>
              <a:rPr lang="en-US" altLang="en-US" sz="2800" dirty="0" err="1">
                <a:solidFill>
                  <a:srgbClr val="0070C0"/>
                </a:solidFill>
              </a:rPr>
              <a:t>động</a:t>
            </a:r>
            <a:r>
              <a:rPr lang="en-US" altLang="en-US" sz="2800" dirty="0">
                <a:solidFill>
                  <a:srgbClr val="0070C0"/>
                </a:solidFill>
              </a:rPr>
              <a:t> </a:t>
            </a:r>
            <a:r>
              <a:rPr lang="en-US" altLang="en-US" sz="2800" dirty="0" err="1">
                <a:solidFill>
                  <a:srgbClr val="0070C0"/>
                </a:solidFill>
              </a:rPr>
              <a:t>từ</a:t>
            </a:r>
            <a:r>
              <a:rPr lang="en-US" altLang="en-US" sz="2800" dirty="0">
                <a:solidFill>
                  <a:srgbClr val="0070C0"/>
                </a:solidFill>
              </a:rPr>
              <a:t> </a:t>
            </a:r>
            <a:r>
              <a:rPr lang="en-US" altLang="en-US" sz="2800" dirty="0" err="1">
                <a:solidFill>
                  <a:srgbClr val="0070C0"/>
                </a:solidFill>
              </a:rPr>
              <a:t>mạnh</a:t>
            </a:r>
            <a:r>
              <a:rPr lang="en-US" altLang="en-US" sz="2800" dirty="0">
                <a:solidFill>
                  <a:srgbClr val="0070C0"/>
                </a:solidFill>
              </a:rPr>
              <a:t>, </a:t>
            </a:r>
            <a:r>
              <a:rPr lang="en-US" altLang="en-US" sz="2800" dirty="0" err="1">
                <a:solidFill>
                  <a:srgbClr val="0070C0"/>
                </a:solidFill>
              </a:rPr>
              <a:t>nhịp</a:t>
            </a:r>
            <a:r>
              <a:rPr lang="en-US" altLang="en-US" sz="2800" dirty="0">
                <a:solidFill>
                  <a:srgbClr val="0070C0"/>
                </a:solidFill>
              </a:rPr>
              <a:t> </a:t>
            </a:r>
            <a:r>
              <a:rPr lang="en-US" altLang="en-US" sz="2800" dirty="0" err="1">
                <a:solidFill>
                  <a:srgbClr val="0070C0"/>
                </a:solidFill>
              </a:rPr>
              <a:t>điệu</a:t>
            </a:r>
            <a:r>
              <a:rPr lang="en-US" altLang="en-US" sz="2800" dirty="0">
                <a:solidFill>
                  <a:srgbClr val="0070C0"/>
                </a:solidFill>
              </a:rPr>
              <a:t> </a:t>
            </a:r>
            <a:r>
              <a:rPr lang="en-US" altLang="en-US" sz="2800" dirty="0" err="1">
                <a:solidFill>
                  <a:srgbClr val="0070C0"/>
                </a:solidFill>
              </a:rPr>
              <a:t>dồn</a:t>
            </a:r>
            <a:r>
              <a:rPr lang="en-US" altLang="en-US" sz="2800" dirty="0">
                <a:solidFill>
                  <a:srgbClr val="0070C0"/>
                </a:solidFill>
              </a:rPr>
              <a:t> </a:t>
            </a:r>
            <a:r>
              <a:rPr lang="en-US" altLang="en-US" sz="2800" dirty="0" err="1">
                <a:solidFill>
                  <a:srgbClr val="0070C0"/>
                </a:solidFill>
              </a:rPr>
              <a:t>dập</a:t>
            </a:r>
            <a:r>
              <a:rPr lang="en-US" altLang="en-US" sz="2800" dirty="0">
                <a:solidFill>
                  <a:srgbClr val="0070C0"/>
                </a:solidFill>
              </a:rPr>
              <a:t>, </a:t>
            </a:r>
            <a:r>
              <a:rPr lang="en-US" altLang="en-US" sz="2800" dirty="0" err="1">
                <a:solidFill>
                  <a:srgbClr val="0070C0"/>
                </a:solidFill>
              </a:rPr>
              <a:t>nhanh</a:t>
            </a:r>
            <a:r>
              <a:rPr lang="en-US" altLang="en-US" sz="2800" dirty="0">
                <a:solidFill>
                  <a:srgbClr val="0070C0"/>
                </a:solidFill>
              </a:rPr>
              <a:t> </a:t>
            </a:r>
            <a:r>
              <a:rPr lang="en-US" altLang="en-US" sz="2800" dirty="0" err="1">
                <a:solidFill>
                  <a:srgbClr val="0070C0"/>
                </a:solidFill>
              </a:rPr>
              <a:t>mạnh</a:t>
            </a:r>
            <a:r>
              <a:rPr lang="en-US" altLang="en-US" sz="2800" dirty="0">
                <a:solidFill>
                  <a:srgbClr val="0070C0"/>
                </a:solidFill>
              </a:rPr>
              <a:t> </a:t>
            </a:r>
            <a:r>
              <a:rPr lang="en-US" altLang="en-US" sz="2800" dirty="0" err="1">
                <a:solidFill>
                  <a:srgbClr val="0070C0"/>
                </a:solidFill>
              </a:rPr>
              <a:t>dứt</a:t>
            </a:r>
            <a:r>
              <a:rPr lang="en-US" altLang="en-US" sz="2800" dirty="0">
                <a:solidFill>
                  <a:srgbClr val="0070C0"/>
                </a:solidFill>
              </a:rPr>
              <a:t> </a:t>
            </a:r>
            <a:r>
              <a:rPr lang="en-US" altLang="en-US" sz="2800" dirty="0" err="1" smtClean="0">
                <a:solidFill>
                  <a:srgbClr val="0070C0"/>
                </a:solidFill>
              </a:rPr>
              <a:t>khoát</a:t>
            </a:r>
            <a:endParaRPr lang="en-US" altLang="en-US" sz="2800" dirty="0">
              <a:solidFill>
                <a:srgbClr val="0070C0"/>
              </a:solidFill>
            </a:endParaRPr>
          </a:p>
        </p:txBody>
      </p:sp>
    </p:spTree>
    <p:extLst>
      <p:ext uri="{BB962C8B-B14F-4D97-AF65-F5344CB8AC3E}">
        <p14:creationId xmlns:p14="http://schemas.microsoft.com/office/powerpoint/2010/main" val="19944400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blinds(horizontal)">
                                      <p:cBhvr>
                                        <p:cTn id="7" dur="500"/>
                                        <p:tgtEl>
                                          <p:spTgt spid="368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6868"/>
                                        </p:tgtEl>
                                        <p:attrNameLst>
                                          <p:attrName>style.visibility</p:attrName>
                                        </p:attrNameLst>
                                      </p:cBhvr>
                                      <p:to>
                                        <p:strVal val="visible"/>
                                      </p:to>
                                    </p:set>
                                    <p:animEffect transition="in" filter="box(in)">
                                      <p:cBhvr>
                                        <p:cTn id="12" dur="500"/>
                                        <p:tgtEl>
                                          <p:spTgt spid="3686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6869"/>
                                        </p:tgtEl>
                                        <p:attrNameLst>
                                          <p:attrName>style.visibility</p:attrName>
                                        </p:attrNameLst>
                                      </p:cBhvr>
                                      <p:to>
                                        <p:strVal val="visible"/>
                                      </p:to>
                                    </p:set>
                                    <p:animEffect transition="in" filter="blinds(horizontal)">
                                      <p:cBhvr>
                                        <p:cTn id="17" dur="500"/>
                                        <p:tgtEl>
                                          <p:spTgt spid="368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36868" grpId="0" animBg="1"/>
      <p:bldP spid="3686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2"/>
          <p:cNvSpPr txBox="1">
            <a:spLocks noChangeArrowheads="1"/>
          </p:cNvSpPr>
          <p:nvPr/>
        </p:nvSpPr>
        <p:spPr bwMode="auto">
          <a:xfrm>
            <a:off x="2747514" y="464389"/>
            <a:ext cx="6776049"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fr-FR" altLang="en-US" sz="3200" dirty="0" smtClean="0">
                <a:latin typeface=".VnTime" panose="020B7200000000000000" pitchFamily="34" charset="0"/>
              </a:rPr>
              <a:t>c. </a:t>
            </a:r>
            <a:r>
              <a:rPr lang="fr-FR" altLang="en-US" sz="3200" dirty="0" err="1">
                <a:latin typeface=".VnTime" panose="020B7200000000000000" pitchFamily="34" charset="0"/>
              </a:rPr>
              <a:t>PhÇn</a:t>
            </a:r>
            <a:r>
              <a:rPr lang="fr-FR" altLang="en-US" sz="3200" dirty="0">
                <a:latin typeface=".VnTime" panose="020B7200000000000000" pitchFamily="34" charset="0"/>
              </a:rPr>
              <a:t> ai </a:t>
            </a:r>
            <a:r>
              <a:rPr lang="fr-FR" altLang="en-US" sz="3200" dirty="0" err="1">
                <a:latin typeface=".VnTime" panose="020B7200000000000000" pitchFamily="34" charset="0"/>
              </a:rPr>
              <a:t>v·n</a:t>
            </a:r>
            <a:r>
              <a:rPr lang="fr-FR" altLang="en-US" sz="3200" dirty="0">
                <a:latin typeface=".VnTime" panose="020B7200000000000000" pitchFamily="34" charset="0"/>
              </a:rPr>
              <a:t>.</a:t>
            </a:r>
          </a:p>
          <a:p>
            <a:r>
              <a:rPr lang="fr-FR" altLang="en-US" sz="3200" dirty="0">
                <a:latin typeface=".VnTime" panose="020B7200000000000000" pitchFamily="34" charset="0"/>
              </a:rPr>
              <a:t>- </a:t>
            </a:r>
            <a:r>
              <a:rPr lang="fr-FR" altLang="en-US" sz="3200" dirty="0" err="1">
                <a:latin typeface=".VnTime" panose="020B7200000000000000" pitchFamily="34" charset="0"/>
              </a:rPr>
              <a:t>H×nh</a:t>
            </a:r>
            <a:r>
              <a:rPr lang="fr-FR" altLang="en-US" sz="3200" dirty="0">
                <a:latin typeface=".VnTime" panose="020B7200000000000000" pitchFamily="34" charset="0"/>
              </a:rPr>
              <a:t> </a:t>
            </a:r>
            <a:r>
              <a:rPr lang="fr-FR" altLang="en-US" sz="3200" dirty="0" err="1" smtClean="0">
                <a:latin typeface=".VnTime" panose="020B7200000000000000" pitchFamily="34" charset="0"/>
              </a:rPr>
              <a:t>tư­îng</a:t>
            </a:r>
            <a:r>
              <a:rPr lang="fr-FR" altLang="en-US" sz="3200" dirty="0" smtClean="0">
                <a:latin typeface=".VnTime" panose="020B7200000000000000" pitchFamily="34" charset="0"/>
              </a:rPr>
              <a:t> </a:t>
            </a:r>
            <a:r>
              <a:rPr lang="fr-FR" altLang="en-US" sz="3200" dirty="0" err="1">
                <a:latin typeface=".VnTime" panose="020B7200000000000000" pitchFamily="34" charset="0"/>
              </a:rPr>
              <a:t>ng­êi</a:t>
            </a:r>
            <a:r>
              <a:rPr lang="fr-FR" altLang="en-US" sz="3200" dirty="0">
                <a:latin typeface=".VnTime" panose="020B7200000000000000" pitchFamily="34" charset="0"/>
              </a:rPr>
              <a:t> </a:t>
            </a:r>
            <a:r>
              <a:rPr lang="fr-FR" altLang="en-US" sz="3200" dirty="0" err="1">
                <a:latin typeface=".VnTime" panose="020B7200000000000000" pitchFamily="34" charset="0"/>
              </a:rPr>
              <a:t>n«ng</a:t>
            </a:r>
            <a:r>
              <a:rPr lang="fr-FR" altLang="en-US" sz="3200" dirty="0">
                <a:latin typeface=".VnTime" panose="020B7200000000000000" pitchFamily="34" charset="0"/>
              </a:rPr>
              <a:t> </a:t>
            </a:r>
            <a:r>
              <a:rPr lang="fr-FR" altLang="en-US" sz="3200" dirty="0" err="1">
                <a:latin typeface=".VnTime" panose="020B7200000000000000" pitchFamily="34" charset="0"/>
              </a:rPr>
              <a:t>d©n</a:t>
            </a:r>
            <a:r>
              <a:rPr lang="fr-FR" altLang="en-US" sz="3200" dirty="0">
                <a:latin typeface=".VnTime" panose="020B7200000000000000" pitchFamily="34" charset="0"/>
              </a:rPr>
              <a:t> </a:t>
            </a:r>
            <a:r>
              <a:rPr lang="fr-FR" altLang="en-US" sz="3200" dirty="0" err="1">
                <a:latin typeface=".VnTime" panose="020B7200000000000000" pitchFamily="34" charset="0"/>
              </a:rPr>
              <a:t>nghÜa</a:t>
            </a:r>
            <a:r>
              <a:rPr lang="fr-FR" altLang="en-US" sz="3200" dirty="0">
                <a:latin typeface=".VnTime" panose="020B7200000000000000" pitchFamily="34" charset="0"/>
              </a:rPr>
              <a:t> </a:t>
            </a:r>
            <a:r>
              <a:rPr lang="fr-FR" altLang="en-US" sz="3200" dirty="0" err="1">
                <a:latin typeface=".VnTime" panose="020B7200000000000000" pitchFamily="34" charset="0"/>
              </a:rPr>
              <a:t>sÜ</a:t>
            </a:r>
            <a:r>
              <a:rPr lang="fr-FR" altLang="en-US" sz="3200" dirty="0">
                <a:latin typeface=".VnTime" panose="020B7200000000000000" pitchFamily="34" charset="0"/>
              </a:rPr>
              <a:t> </a:t>
            </a:r>
            <a:r>
              <a:rPr lang="fr-FR" altLang="en-US" sz="3200" dirty="0" err="1">
                <a:latin typeface=".VnTime" panose="020B7200000000000000" pitchFamily="34" charset="0"/>
              </a:rPr>
              <a:t>hiÖn</a:t>
            </a:r>
            <a:r>
              <a:rPr lang="fr-FR" altLang="en-US" sz="3200" dirty="0">
                <a:latin typeface=".VnTime" panose="020B7200000000000000" pitchFamily="34" charset="0"/>
              </a:rPr>
              <a:t> </a:t>
            </a:r>
            <a:r>
              <a:rPr lang="fr-FR" altLang="en-US" sz="3200" dirty="0" err="1">
                <a:latin typeface=".VnTime" panose="020B7200000000000000" pitchFamily="34" charset="0"/>
              </a:rPr>
              <a:t>lªn</a:t>
            </a:r>
            <a:r>
              <a:rPr lang="fr-FR" altLang="en-US" sz="3200" dirty="0">
                <a:latin typeface=".VnTime" panose="020B7200000000000000" pitchFamily="34" charset="0"/>
              </a:rPr>
              <a:t> </a:t>
            </a:r>
            <a:r>
              <a:rPr lang="fr-FR" altLang="en-US" sz="3200" dirty="0" err="1">
                <a:latin typeface=".VnTime" panose="020B7200000000000000" pitchFamily="34" charset="0"/>
              </a:rPr>
              <a:t>tõ</a:t>
            </a:r>
            <a:r>
              <a:rPr lang="fr-FR" altLang="en-US" sz="3200" dirty="0">
                <a:latin typeface=".VnTime" panose="020B7200000000000000" pitchFamily="34" charset="0"/>
              </a:rPr>
              <a:t> </a:t>
            </a:r>
            <a:r>
              <a:rPr lang="fr-FR" altLang="en-US" sz="3200" dirty="0" err="1">
                <a:latin typeface=".VnTime" panose="020B7200000000000000" pitchFamily="34" charset="0"/>
              </a:rPr>
              <a:t>dßng</a:t>
            </a:r>
            <a:r>
              <a:rPr lang="fr-FR" altLang="en-US" sz="3200" dirty="0">
                <a:latin typeface=".VnTime" panose="020B7200000000000000" pitchFamily="34" charset="0"/>
              </a:rPr>
              <a:t> </a:t>
            </a:r>
            <a:r>
              <a:rPr lang="fr-FR" altLang="en-US" sz="3200" dirty="0" err="1" smtClean="0">
                <a:latin typeface=".VnTime" panose="020B7200000000000000" pitchFamily="34" charset="0"/>
              </a:rPr>
              <a:t>nư­íc</a:t>
            </a:r>
            <a:r>
              <a:rPr lang="fr-FR" altLang="en-US" sz="3200" dirty="0" smtClean="0">
                <a:latin typeface=".VnTime" panose="020B7200000000000000" pitchFamily="34" charset="0"/>
              </a:rPr>
              <a:t> </a:t>
            </a:r>
            <a:r>
              <a:rPr lang="fr-FR" altLang="en-US" sz="3200" dirty="0">
                <a:latin typeface=".VnTime" panose="020B7200000000000000" pitchFamily="34" charset="0"/>
              </a:rPr>
              <a:t>m¾t </a:t>
            </a:r>
            <a:r>
              <a:rPr lang="fr-FR" altLang="en-US" sz="3200" dirty="0" err="1">
                <a:latin typeface=".VnTime" panose="020B7200000000000000" pitchFamily="34" charset="0"/>
              </a:rPr>
              <a:t>cña</a:t>
            </a:r>
            <a:r>
              <a:rPr lang="fr-FR" altLang="en-US" sz="3200" dirty="0">
                <a:latin typeface=".VnTime" panose="020B7200000000000000" pitchFamily="34" charset="0"/>
              </a:rPr>
              <a:t> §å </a:t>
            </a:r>
            <a:r>
              <a:rPr lang="fr-FR" altLang="en-US" sz="3200" dirty="0" err="1">
                <a:latin typeface=".VnTime" panose="020B7200000000000000" pitchFamily="34" charset="0"/>
              </a:rPr>
              <a:t>ChiÓu</a:t>
            </a:r>
            <a:r>
              <a:rPr lang="fr-FR" altLang="en-US" sz="3200" dirty="0">
                <a:latin typeface=".VnTime" panose="020B7200000000000000" pitchFamily="34" charset="0"/>
              </a:rPr>
              <a:t>, </a:t>
            </a:r>
            <a:r>
              <a:rPr lang="fr-FR" altLang="en-US" sz="3200" dirty="0" err="1">
                <a:latin typeface=".VnTime" panose="020B7200000000000000" pitchFamily="34" charset="0"/>
              </a:rPr>
              <a:t>bao</a:t>
            </a:r>
            <a:r>
              <a:rPr lang="fr-FR" altLang="en-US" sz="3200" dirty="0">
                <a:latin typeface=".VnTime" panose="020B7200000000000000" pitchFamily="34" charset="0"/>
              </a:rPr>
              <a:t> </a:t>
            </a:r>
            <a:r>
              <a:rPr lang="fr-FR" altLang="en-US" sz="3200" dirty="0" err="1">
                <a:latin typeface=".VnTime" panose="020B7200000000000000" pitchFamily="34" charset="0"/>
              </a:rPr>
              <a:t>trïm</a:t>
            </a:r>
            <a:r>
              <a:rPr lang="fr-FR" altLang="en-US" sz="3200" dirty="0">
                <a:latin typeface=".VnTime" panose="020B7200000000000000" pitchFamily="34" charset="0"/>
              </a:rPr>
              <a:t> </a:t>
            </a:r>
            <a:r>
              <a:rPr lang="fr-FR" altLang="en-US" sz="3200" dirty="0" err="1">
                <a:latin typeface=".VnTime" panose="020B7200000000000000" pitchFamily="34" charset="0"/>
              </a:rPr>
              <a:t>toµn</a:t>
            </a:r>
            <a:r>
              <a:rPr lang="fr-FR" altLang="en-US" sz="3200" dirty="0">
                <a:latin typeface=".VnTime" panose="020B7200000000000000" pitchFamily="34" charset="0"/>
              </a:rPr>
              <a:t> bé </a:t>
            </a:r>
            <a:r>
              <a:rPr lang="fr-FR" altLang="en-US" sz="3200" dirty="0" err="1">
                <a:latin typeface=".VnTime" panose="020B7200000000000000" pitchFamily="34" charset="0"/>
              </a:rPr>
              <a:t>bµi</a:t>
            </a:r>
            <a:r>
              <a:rPr lang="fr-FR" altLang="en-US" sz="3200" dirty="0">
                <a:latin typeface=".VnTime" panose="020B7200000000000000" pitchFamily="34" charset="0"/>
              </a:rPr>
              <a:t> </a:t>
            </a:r>
            <a:r>
              <a:rPr lang="fr-FR" altLang="en-US" sz="3200" dirty="0" err="1">
                <a:latin typeface=".VnTime" panose="020B7200000000000000" pitchFamily="34" charset="0"/>
              </a:rPr>
              <a:t>v¨n</a:t>
            </a:r>
            <a:r>
              <a:rPr lang="fr-FR" altLang="en-US" sz="3200" dirty="0">
                <a:latin typeface=".VnTime" panose="020B7200000000000000" pitchFamily="34" charset="0"/>
              </a:rPr>
              <a:t> </a:t>
            </a:r>
            <a:r>
              <a:rPr lang="fr-FR" altLang="en-US" sz="3200" dirty="0" err="1">
                <a:latin typeface=".VnTime" panose="020B7200000000000000" pitchFamily="34" charset="0"/>
              </a:rPr>
              <a:t>tÕ</a:t>
            </a:r>
            <a:r>
              <a:rPr lang="fr-FR" altLang="en-US" sz="3200" dirty="0">
                <a:latin typeface=".VnTime" panose="020B7200000000000000" pitchFamily="34" charset="0"/>
              </a:rPr>
              <a:t> lµ </a:t>
            </a:r>
            <a:r>
              <a:rPr lang="fr-FR" altLang="en-US" sz="3200" dirty="0" err="1">
                <a:latin typeface=".VnTime" panose="020B7200000000000000" pitchFamily="34" charset="0"/>
              </a:rPr>
              <a:t>h×nh</a:t>
            </a:r>
            <a:r>
              <a:rPr lang="fr-FR" altLang="en-US" sz="3200" dirty="0">
                <a:latin typeface=".VnTime" panose="020B7200000000000000" pitchFamily="34" charset="0"/>
              </a:rPr>
              <a:t> </a:t>
            </a:r>
            <a:r>
              <a:rPr lang="fr-FR" altLang="en-US" sz="3200" dirty="0" err="1" smtClean="0">
                <a:latin typeface=".VnTime" panose="020B7200000000000000" pitchFamily="34" charset="0"/>
              </a:rPr>
              <a:t>t­ưîng</a:t>
            </a:r>
            <a:r>
              <a:rPr lang="fr-FR" altLang="en-US" sz="3200" dirty="0" smtClean="0">
                <a:latin typeface=".VnTime" panose="020B7200000000000000" pitchFamily="34" charset="0"/>
              </a:rPr>
              <a:t> </a:t>
            </a:r>
            <a:r>
              <a:rPr lang="fr-FR" altLang="en-US" sz="3200" dirty="0" err="1">
                <a:latin typeface=".VnTime" panose="020B7200000000000000" pitchFamily="34" charset="0"/>
              </a:rPr>
              <a:t>t¸c</a:t>
            </a:r>
            <a:r>
              <a:rPr lang="fr-FR" altLang="en-US" sz="3200" dirty="0">
                <a:latin typeface=".VnTime" panose="020B7200000000000000" pitchFamily="34" charset="0"/>
              </a:rPr>
              <a:t> gi¶.</a:t>
            </a:r>
          </a:p>
          <a:p>
            <a:r>
              <a:rPr lang="fr-FR" altLang="en-US" sz="3200" dirty="0">
                <a:latin typeface=".VnTime" panose="020B7200000000000000" pitchFamily="34" charset="0"/>
              </a:rPr>
              <a:t>- </a:t>
            </a:r>
            <a:r>
              <a:rPr lang="fr-FR" altLang="en-US" sz="3200" dirty="0" err="1">
                <a:latin typeface=".VnTime" panose="020B7200000000000000" pitchFamily="34" charset="0"/>
              </a:rPr>
              <a:t>TiÕng</a:t>
            </a:r>
            <a:r>
              <a:rPr lang="fr-FR" altLang="en-US" sz="3200" dirty="0">
                <a:latin typeface=".VnTime" panose="020B7200000000000000" pitchFamily="34" charset="0"/>
              </a:rPr>
              <a:t> </a:t>
            </a:r>
            <a:r>
              <a:rPr lang="fr-FR" altLang="en-US" sz="3200" dirty="0" err="1">
                <a:latin typeface=".VnTime" panose="020B7200000000000000" pitchFamily="34" charset="0"/>
              </a:rPr>
              <a:t>khãc</a:t>
            </a:r>
            <a:r>
              <a:rPr lang="fr-FR" altLang="en-US" sz="3200" dirty="0">
                <a:latin typeface=".VnTime" panose="020B7200000000000000" pitchFamily="34" charset="0"/>
              </a:rPr>
              <a:t> §å </a:t>
            </a:r>
            <a:r>
              <a:rPr lang="fr-FR" altLang="en-US" sz="3200" dirty="0" err="1">
                <a:latin typeface=".VnTime" panose="020B7200000000000000" pitchFamily="34" charset="0"/>
              </a:rPr>
              <a:t>ChiÓu</a:t>
            </a:r>
            <a:r>
              <a:rPr lang="fr-FR" altLang="en-US" sz="3200" dirty="0">
                <a:latin typeface=".VnTime" panose="020B7200000000000000" pitchFamily="34" charset="0"/>
              </a:rPr>
              <a:t> </a:t>
            </a:r>
            <a:r>
              <a:rPr lang="fr-FR" altLang="en-US" sz="3200" dirty="0" err="1">
                <a:latin typeface=".VnTime" panose="020B7200000000000000" pitchFamily="34" charset="0"/>
              </a:rPr>
              <a:t>hîp</a:t>
            </a:r>
            <a:r>
              <a:rPr lang="fr-FR" altLang="en-US" sz="3200" dirty="0">
                <a:latin typeface=".VnTime" panose="020B7200000000000000" pitchFamily="34" charset="0"/>
              </a:rPr>
              <a:t> </a:t>
            </a:r>
            <a:r>
              <a:rPr lang="fr-FR" altLang="en-US" sz="3200" dirty="0" err="1">
                <a:latin typeface=".VnTime" panose="020B7200000000000000" pitchFamily="34" charset="0"/>
              </a:rPr>
              <a:t>thµnh</a:t>
            </a:r>
            <a:r>
              <a:rPr lang="fr-FR" altLang="en-US" sz="3200" dirty="0">
                <a:latin typeface=".VnTime" panose="020B7200000000000000" pitchFamily="34" charset="0"/>
              </a:rPr>
              <a:t> </a:t>
            </a:r>
            <a:r>
              <a:rPr lang="fr-FR" altLang="en-US" sz="3200" dirty="0" err="1">
                <a:latin typeface=".VnTime" panose="020B7200000000000000" pitchFamily="34" charset="0"/>
              </a:rPr>
              <a:t>bëi</a:t>
            </a:r>
            <a:r>
              <a:rPr lang="fr-FR" altLang="en-US" sz="3200" dirty="0">
                <a:latin typeface=".VnTime" panose="020B7200000000000000" pitchFamily="34" charset="0"/>
              </a:rPr>
              <a:t> 3 </a:t>
            </a:r>
            <a:r>
              <a:rPr lang="fr-FR" altLang="en-US" sz="3200" dirty="0" err="1">
                <a:latin typeface=".VnTime" panose="020B7200000000000000" pitchFamily="34" charset="0"/>
              </a:rPr>
              <a:t>yÕu</a:t>
            </a:r>
            <a:r>
              <a:rPr lang="fr-FR" altLang="en-US" sz="3200" dirty="0">
                <a:latin typeface=".VnTime" panose="020B7200000000000000" pitchFamily="34" charset="0"/>
              </a:rPr>
              <a:t> </a:t>
            </a:r>
            <a:r>
              <a:rPr lang="fr-FR" altLang="en-US" sz="3200" dirty="0" err="1">
                <a:latin typeface=".VnTime" panose="020B7200000000000000" pitchFamily="34" charset="0"/>
              </a:rPr>
              <a:t>tè</a:t>
            </a:r>
            <a:r>
              <a:rPr lang="fr-FR" altLang="en-US" sz="3200" dirty="0">
                <a:latin typeface=".VnTime" panose="020B7200000000000000" pitchFamily="34" charset="0"/>
              </a:rPr>
              <a:t> : </a:t>
            </a:r>
            <a:r>
              <a:rPr lang="fr-FR" altLang="en-US" sz="3200" dirty="0" err="1" smtClean="0">
                <a:latin typeface=".VnTime" panose="020B7200000000000000" pitchFamily="34" charset="0"/>
              </a:rPr>
              <a:t>Nư­íc</a:t>
            </a:r>
            <a:r>
              <a:rPr lang="fr-FR" altLang="en-US" sz="3200" dirty="0">
                <a:latin typeface=".VnTime" panose="020B7200000000000000" pitchFamily="34" charset="0"/>
              </a:rPr>
              <a:t>, </a:t>
            </a:r>
            <a:r>
              <a:rPr lang="fr-FR" altLang="en-US" sz="3200" dirty="0" err="1">
                <a:latin typeface=".VnTime" panose="020B7200000000000000" pitchFamily="34" charset="0"/>
              </a:rPr>
              <a:t>D©n</a:t>
            </a:r>
            <a:r>
              <a:rPr lang="fr-FR" altLang="en-US" sz="3200" dirty="0">
                <a:latin typeface=".VnTime" panose="020B7200000000000000" pitchFamily="34" charset="0"/>
              </a:rPr>
              <a:t>, </a:t>
            </a:r>
            <a:r>
              <a:rPr lang="fr-FR" altLang="en-US" sz="3200" dirty="0" err="1">
                <a:latin typeface=".VnTime" panose="020B7200000000000000" pitchFamily="34" charset="0"/>
              </a:rPr>
              <a:t>Trêi</a:t>
            </a:r>
            <a:r>
              <a:rPr lang="fr-FR" altLang="en-US" sz="3200" dirty="0">
                <a:latin typeface=".VnTime" panose="020B7200000000000000" pitchFamily="34" charset="0"/>
              </a:rPr>
              <a:t>. §å </a:t>
            </a:r>
            <a:r>
              <a:rPr lang="fr-FR" altLang="en-US" sz="3200" dirty="0" err="1">
                <a:latin typeface=".VnTime" panose="020B7200000000000000" pitchFamily="34" charset="0"/>
              </a:rPr>
              <a:t>ChiÓu</a:t>
            </a:r>
            <a:r>
              <a:rPr lang="fr-FR" altLang="en-US" sz="3200" dirty="0">
                <a:latin typeface=".VnTime" panose="020B7200000000000000" pitchFamily="34" charset="0"/>
              </a:rPr>
              <a:t> </a:t>
            </a:r>
            <a:r>
              <a:rPr lang="fr-FR" altLang="en-US" sz="3200" dirty="0" err="1">
                <a:latin typeface=".VnTime" panose="020B7200000000000000" pitchFamily="34" charset="0"/>
              </a:rPr>
              <a:t>nh©n</a:t>
            </a:r>
            <a:r>
              <a:rPr lang="fr-FR" altLang="en-US" sz="3200" dirty="0">
                <a:latin typeface=".VnTime" panose="020B7200000000000000" pitchFamily="34" charset="0"/>
              </a:rPr>
              <a:t> </a:t>
            </a:r>
            <a:r>
              <a:rPr lang="fr-FR" altLang="en-US" sz="3200" dirty="0" err="1">
                <a:latin typeface=".VnTime" panose="020B7200000000000000" pitchFamily="34" charset="0"/>
              </a:rPr>
              <a:t>danh</a:t>
            </a:r>
            <a:r>
              <a:rPr lang="fr-FR" altLang="en-US" sz="3200" dirty="0">
                <a:latin typeface=".VnTime" panose="020B7200000000000000" pitchFamily="34" charset="0"/>
              </a:rPr>
              <a:t> </a:t>
            </a:r>
            <a:r>
              <a:rPr lang="fr-FR" altLang="en-US" sz="3200" dirty="0" err="1">
                <a:latin typeface=".VnTime" panose="020B7200000000000000" pitchFamily="34" charset="0"/>
              </a:rPr>
              <a:t>vËn</a:t>
            </a:r>
            <a:r>
              <a:rPr lang="fr-FR" altLang="en-US" sz="3200" dirty="0">
                <a:latin typeface=".VnTime" panose="020B7200000000000000" pitchFamily="34" charset="0"/>
              </a:rPr>
              <a:t> </a:t>
            </a:r>
            <a:r>
              <a:rPr lang="fr-FR" altLang="en-US" sz="3200" dirty="0" err="1" smtClean="0">
                <a:latin typeface=".VnTime" panose="020B7200000000000000" pitchFamily="34" charset="0"/>
              </a:rPr>
              <a:t>nư­íc</a:t>
            </a:r>
            <a:r>
              <a:rPr lang="fr-FR" altLang="en-US" sz="3200" dirty="0">
                <a:latin typeface=".VnTime" panose="020B7200000000000000" pitchFamily="34" charset="0"/>
              </a:rPr>
              <a:t>, </a:t>
            </a:r>
            <a:r>
              <a:rPr lang="fr-FR" altLang="en-US" sz="3200" dirty="0" err="1">
                <a:latin typeface=".VnTime" panose="020B7200000000000000" pitchFamily="34" charset="0"/>
              </a:rPr>
              <a:t>nh©n</a:t>
            </a:r>
            <a:r>
              <a:rPr lang="fr-FR" altLang="en-US" sz="3200" dirty="0">
                <a:latin typeface=".VnTime" panose="020B7200000000000000" pitchFamily="34" charset="0"/>
              </a:rPr>
              <a:t> </a:t>
            </a:r>
            <a:r>
              <a:rPr lang="fr-FR" altLang="en-US" sz="3200" dirty="0" err="1">
                <a:latin typeface=".VnTime" panose="020B7200000000000000" pitchFamily="34" charset="0"/>
              </a:rPr>
              <a:t>danh</a:t>
            </a:r>
            <a:r>
              <a:rPr lang="fr-FR" altLang="en-US" sz="3200" dirty="0">
                <a:latin typeface=".VnTime" panose="020B7200000000000000" pitchFamily="34" charset="0"/>
              </a:rPr>
              <a:t> </a:t>
            </a:r>
            <a:r>
              <a:rPr lang="fr-FR" altLang="en-US" sz="3200" dirty="0" err="1">
                <a:latin typeface=".VnTime" panose="020B7200000000000000" pitchFamily="34" charset="0"/>
              </a:rPr>
              <a:t>lÞch</a:t>
            </a:r>
            <a:r>
              <a:rPr lang="fr-FR" altLang="en-US" sz="3200" dirty="0">
                <a:latin typeface=".VnTime" panose="020B7200000000000000" pitchFamily="34" charset="0"/>
              </a:rPr>
              <a:t> </a:t>
            </a:r>
            <a:r>
              <a:rPr lang="fr-FR" altLang="en-US" sz="3200" dirty="0" err="1">
                <a:latin typeface=".VnTime" panose="020B7200000000000000" pitchFamily="34" charset="0"/>
              </a:rPr>
              <a:t>sö</a:t>
            </a:r>
            <a:r>
              <a:rPr lang="fr-FR" altLang="en-US" sz="3200" dirty="0">
                <a:latin typeface=".VnTime" panose="020B7200000000000000" pitchFamily="34" charset="0"/>
              </a:rPr>
              <a:t> mµ </a:t>
            </a:r>
            <a:r>
              <a:rPr lang="fr-FR" altLang="en-US" sz="3200" dirty="0" err="1">
                <a:latin typeface=".VnTime" panose="020B7200000000000000" pitchFamily="34" charset="0"/>
              </a:rPr>
              <a:t>khãc</a:t>
            </a:r>
            <a:r>
              <a:rPr lang="fr-FR" altLang="en-US" sz="3200" dirty="0">
                <a:latin typeface=".VnTime" panose="020B7200000000000000" pitchFamily="34" charset="0"/>
              </a:rPr>
              <a:t> </a:t>
            </a:r>
            <a:r>
              <a:rPr lang="fr-FR" altLang="en-US" sz="3200" dirty="0" err="1">
                <a:latin typeface=".VnTime" panose="020B7200000000000000" pitchFamily="34" charset="0"/>
              </a:rPr>
              <a:t>cho</a:t>
            </a:r>
            <a:r>
              <a:rPr lang="fr-FR" altLang="en-US" sz="3200" dirty="0">
                <a:latin typeface=".VnTime" panose="020B7200000000000000" pitchFamily="34" charset="0"/>
              </a:rPr>
              <a:t> </a:t>
            </a:r>
            <a:r>
              <a:rPr lang="fr-FR" altLang="en-US" sz="3200" dirty="0" err="1">
                <a:latin typeface=".VnTime" panose="020B7200000000000000" pitchFamily="34" charset="0"/>
              </a:rPr>
              <a:t>nh÷ng</a:t>
            </a:r>
            <a:r>
              <a:rPr lang="fr-FR" altLang="en-US" sz="3200" dirty="0">
                <a:latin typeface=".VnTime" panose="020B7200000000000000" pitchFamily="34" charset="0"/>
              </a:rPr>
              <a:t> </a:t>
            </a:r>
            <a:r>
              <a:rPr lang="fr-FR" altLang="en-US" sz="3200" dirty="0" err="1" smtClean="0">
                <a:latin typeface=".VnTime" panose="020B7200000000000000" pitchFamily="34" charset="0"/>
              </a:rPr>
              <a:t>ng­ưêi</a:t>
            </a:r>
            <a:r>
              <a:rPr lang="fr-FR" altLang="en-US" sz="3200" dirty="0" smtClean="0">
                <a:latin typeface=".VnTime" panose="020B7200000000000000" pitchFamily="34" charset="0"/>
              </a:rPr>
              <a:t> </a:t>
            </a:r>
            <a:r>
              <a:rPr lang="fr-FR" altLang="en-US" sz="3200" dirty="0" err="1">
                <a:latin typeface=".VnTime" panose="020B7200000000000000" pitchFamily="34" charset="0"/>
              </a:rPr>
              <a:t>anh</a:t>
            </a:r>
            <a:r>
              <a:rPr lang="fr-FR" altLang="en-US" sz="3200" dirty="0">
                <a:latin typeface=".VnTime" panose="020B7200000000000000" pitchFamily="34" charset="0"/>
              </a:rPr>
              <a:t> </a:t>
            </a:r>
            <a:r>
              <a:rPr lang="fr-FR" altLang="en-US" sz="3200" dirty="0" err="1">
                <a:latin typeface=".VnTime" panose="020B7200000000000000" pitchFamily="34" charset="0"/>
              </a:rPr>
              <a:t>hïng</a:t>
            </a:r>
            <a:r>
              <a:rPr lang="fr-FR" altLang="en-US" sz="3200" dirty="0">
                <a:latin typeface=".VnTime" panose="020B7200000000000000" pitchFamily="34" charset="0"/>
              </a:rPr>
              <a:t> x¶ </a:t>
            </a:r>
            <a:r>
              <a:rPr lang="fr-FR" altLang="en-US" sz="3200" dirty="0" err="1">
                <a:latin typeface=".VnTime" panose="020B7200000000000000" pitchFamily="34" charset="0"/>
              </a:rPr>
              <a:t>th©n</a:t>
            </a:r>
            <a:r>
              <a:rPr lang="fr-FR" altLang="en-US" sz="3200" dirty="0">
                <a:latin typeface=".VnTime" panose="020B7200000000000000" pitchFamily="34" charset="0"/>
              </a:rPr>
              <a:t> </a:t>
            </a:r>
            <a:r>
              <a:rPr lang="fr-FR" altLang="en-US" sz="3200" dirty="0" err="1">
                <a:latin typeface=".VnTime" panose="020B7200000000000000" pitchFamily="34" charset="0"/>
              </a:rPr>
              <a:t>cho</a:t>
            </a:r>
            <a:r>
              <a:rPr lang="fr-FR" altLang="en-US" sz="3200" dirty="0">
                <a:latin typeface=".VnTime" panose="020B7200000000000000" pitchFamily="34" charset="0"/>
              </a:rPr>
              <a:t> </a:t>
            </a:r>
            <a:r>
              <a:rPr lang="fr-FR" altLang="en-US" sz="3200" dirty="0" err="1">
                <a:latin typeface=".VnTime" panose="020B7200000000000000" pitchFamily="34" charset="0"/>
              </a:rPr>
              <a:t>Tæ</a:t>
            </a:r>
            <a:r>
              <a:rPr lang="fr-FR" altLang="en-US" sz="3200" dirty="0">
                <a:latin typeface=".VnTime" panose="020B7200000000000000" pitchFamily="34" charset="0"/>
              </a:rPr>
              <a:t> </a:t>
            </a:r>
            <a:r>
              <a:rPr lang="fr-FR" altLang="en-US" sz="3200" dirty="0" err="1">
                <a:latin typeface=".VnTime" panose="020B7200000000000000" pitchFamily="34" charset="0"/>
              </a:rPr>
              <a:t>Quèc</a:t>
            </a:r>
            <a:r>
              <a:rPr lang="fr-FR" altLang="en-US" sz="3200" dirty="0">
                <a:latin typeface=".VnTime" panose="020B7200000000000000" pitchFamily="34" charset="0"/>
              </a:rPr>
              <a:t>. </a:t>
            </a:r>
            <a:r>
              <a:rPr lang="fr-FR" altLang="en-US" sz="3200" dirty="0" err="1">
                <a:latin typeface=".VnTime" panose="020B7200000000000000" pitchFamily="34" charset="0"/>
              </a:rPr>
              <a:t>TiÕng</a:t>
            </a:r>
            <a:r>
              <a:rPr lang="fr-FR" altLang="en-US" sz="3200" dirty="0">
                <a:latin typeface=".VnTime" panose="020B7200000000000000" pitchFamily="34" charset="0"/>
              </a:rPr>
              <a:t> </a:t>
            </a:r>
            <a:r>
              <a:rPr lang="fr-FR" altLang="en-US" sz="3200" dirty="0" err="1">
                <a:latin typeface=".VnTime" panose="020B7200000000000000" pitchFamily="34" charset="0"/>
              </a:rPr>
              <a:t>khãc</a:t>
            </a:r>
            <a:r>
              <a:rPr lang="fr-FR" altLang="en-US" sz="3200" dirty="0">
                <a:latin typeface=".VnTime" panose="020B7200000000000000" pitchFamily="34" charset="0"/>
              </a:rPr>
              <a:t> </a:t>
            </a:r>
            <a:r>
              <a:rPr lang="fr-FR" altLang="en-US" sz="3200" dirty="0" err="1">
                <a:latin typeface=".VnTime" panose="020B7200000000000000" pitchFamily="34" charset="0"/>
              </a:rPr>
              <a:t>Êy</a:t>
            </a:r>
            <a:r>
              <a:rPr lang="fr-FR" altLang="en-US" sz="3200" dirty="0">
                <a:latin typeface=".VnTime" panose="020B7200000000000000" pitchFamily="34" charset="0"/>
              </a:rPr>
              <a:t> </a:t>
            </a:r>
            <a:r>
              <a:rPr lang="fr-FR" altLang="en-US" sz="3200" dirty="0" err="1">
                <a:latin typeface=".VnTime" panose="020B7200000000000000" pitchFamily="34" charset="0"/>
              </a:rPr>
              <a:t>cã</a:t>
            </a:r>
            <a:r>
              <a:rPr lang="fr-FR" altLang="en-US" sz="3200" dirty="0">
                <a:latin typeface=".VnTime" panose="020B7200000000000000" pitchFamily="34" charset="0"/>
              </a:rPr>
              <a:t> </a:t>
            </a:r>
            <a:r>
              <a:rPr lang="fr-FR" altLang="en-US" sz="3200" dirty="0" err="1">
                <a:latin typeface=".VnTime" panose="020B7200000000000000" pitchFamily="34" charset="0"/>
              </a:rPr>
              <a:t>tÇm</a:t>
            </a:r>
            <a:r>
              <a:rPr lang="fr-FR" altLang="en-US" sz="3200" dirty="0">
                <a:latin typeface=".VnTime" panose="020B7200000000000000" pitchFamily="34" charset="0"/>
              </a:rPr>
              <a:t> </a:t>
            </a:r>
            <a:r>
              <a:rPr lang="fr-FR" altLang="en-US" sz="3200" dirty="0" err="1">
                <a:latin typeface=".VnTime" panose="020B7200000000000000" pitchFamily="34" charset="0"/>
              </a:rPr>
              <a:t>vãc</a:t>
            </a:r>
            <a:r>
              <a:rPr lang="fr-FR" altLang="en-US" sz="3200" dirty="0">
                <a:latin typeface=".VnTime" panose="020B7200000000000000" pitchFamily="34" charset="0"/>
              </a:rPr>
              <a:t> </a:t>
            </a:r>
            <a:r>
              <a:rPr lang="fr-FR" altLang="en-US" sz="3200" dirty="0" err="1">
                <a:latin typeface=".VnTime" panose="020B7200000000000000" pitchFamily="34" charset="0"/>
              </a:rPr>
              <a:t>sö</a:t>
            </a:r>
            <a:r>
              <a:rPr lang="fr-FR" altLang="en-US" sz="3200" dirty="0">
                <a:latin typeface=".VnTime" panose="020B7200000000000000" pitchFamily="34" charset="0"/>
              </a:rPr>
              <a:t> </a:t>
            </a:r>
            <a:r>
              <a:rPr lang="fr-FR" altLang="en-US" sz="3200" dirty="0" err="1">
                <a:latin typeface=".VnTime" panose="020B7200000000000000" pitchFamily="34" charset="0"/>
              </a:rPr>
              <a:t>thi</a:t>
            </a:r>
            <a:r>
              <a:rPr lang="fr-FR" altLang="en-US" sz="3200" dirty="0">
                <a:latin typeface=".VnTime" panose="020B7200000000000000" pitchFamily="34" charset="0"/>
              </a:rPr>
              <a:t>, </a:t>
            </a:r>
            <a:r>
              <a:rPr lang="fr-FR" altLang="en-US" sz="3200" dirty="0" err="1">
                <a:latin typeface=".VnTime" panose="020B7200000000000000" pitchFamily="34" charset="0"/>
              </a:rPr>
              <a:t>tÇm</a:t>
            </a:r>
            <a:r>
              <a:rPr lang="fr-FR" altLang="en-US" sz="3200" dirty="0">
                <a:latin typeface=".VnTime" panose="020B7200000000000000" pitchFamily="34" charset="0"/>
              </a:rPr>
              <a:t> </a:t>
            </a:r>
            <a:r>
              <a:rPr lang="fr-FR" altLang="en-US" sz="3200" dirty="0" err="1">
                <a:latin typeface=".VnTime" panose="020B7200000000000000" pitchFamily="34" charset="0"/>
              </a:rPr>
              <a:t>vãc</a:t>
            </a:r>
            <a:r>
              <a:rPr lang="fr-FR" altLang="en-US" sz="3200" dirty="0">
                <a:latin typeface=".VnTime" panose="020B7200000000000000" pitchFamily="34" charset="0"/>
              </a:rPr>
              <a:t> </a:t>
            </a:r>
            <a:r>
              <a:rPr lang="fr-FR" altLang="en-US" sz="3200" dirty="0" err="1">
                <a:latin typeface=".VnTime" panose="020B7200000000000000" pitchFamily="34" charset="0"/>
              </a:rPr>
              <a:t>thêi</a:t>
            </a:r>
            <a:r>
              <a:rPr lang="fr-FR" altLang="en-US" sz="3200" dirty="0">
                <a:latin typeface=".VnTime" panose="020B7200000000000000" pitchFamily="34" charset="0"/>
              </a:rPr>
              <a:t> ®¹i.</a:t>
            </a:r>
            <a:endParaRPr lang="en-US" altLang="en-US" sz="3200" dirty="0">
              <a:latin typeface=".VnTime" panose="020B7200000000000000" pitchFamily="34" charset="0"/>
            </a:endParaRPr>
          </a:p>
        </p:txBody>
      </p:sp>
    </p:spTree>
    <p:extLst>
      <p:ext uri="{BB962C8B-B14F-4D97-AF65-F5344CB8AC3E}">
        <p14:creationId xmlns:p14="http://schemas.microsoft.com/office/powerpoint/2010/main" val="1145287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0722">
                                            <p:txEl>
                                              <p:pRg st="0" end="0"/>
                                            </p:txEl>
                                          </p:spTgt>
                                        </p:tgtEl>
                                        <p:attrNameLst>
                                          <p:attrName>style.visibility</p:attrName>
                                        </p:attrNameLst>
                                      </p:cBhvr>
                                      <p:to>
                                        <p:strVal val="visible"/>
                                      </p:to>
                                    </p:set>
                                    <p:anim calcmode="discrete" valueType="clr">
                                      <p:cBhvr override="childStyle">
                                        <p:cTn id="7" dur="80"/>
                                        <p:tgtEl>
                                          <p:spTgt spid="3072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072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0722">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30722">
                                            <p:txEl>
                                              <p:pRg st="1" end="1"/>
                                            </p:txEl>
                                          </p:spTgt>
                                        </p:tgtEl>
                                        <p:attrNameLst>
                                          <p:attrName>style.visibility</p:attrName>
                                        </p:attrNameLst>
                                      </p:cBhvr>
                                      <p:to>
                                        <p:strVal val="visible"/>
                                      </p:to>
                                    </p:set>
                                    <p:animEffect transition="in" filter="fade">
                                      <p:cBhvr>
                                        <p:cTn id="14" dur="1000"/>
                                        <p:tgtEl>
                                          <p:spTgt spid="30722">
                                            <p:txEl>
                                              <p:pRg st="1" end="1"/>
                                            </p:txEl>
                                          </p:spTgt>
                                        </p:tgtEl>
                                      </p:cBhvr>
                                    </p:animEffect>
                                    <p:anim calcmode="lin" valueType="num">
                                      <p:cBhvr>
                                        <p:cTn id="15" dur="1000" fill="hold"/>
                                        <p:tgtEl>
                                          <p:spTgt spid="30722">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3072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30722">
                                            <p:txEl>
                                              <p:pRg st="2" end="2"/>
                                            </p:txEl>
                                          </p:spTgt>
                                        </p:tgtEl>
                                        <p:attrNameLst>
                                          <p:attrName>style.visibility</p:attrName>
                                        </p:attrNameLst>
                                      </p:cBhvr>
                                      <p:to>
                                        <p:strVal val="visible"/>
                                      </p:to>
                                    </p:set>
                                    <p:animEffect transition="in" filter="fade">
                                      <p:cBhvr>
                                        <p:cTn id="21" dur="1000"/>
                                        <p:tgtEl>
                                          <p:spTgt spid="30722">
                                            <p:txEl>
                                              <p:pRg st="2" end="2"/>
                                            </p:txEl>
                                          </p:spTgt>
                                        </p:tgtEl>
                                      </p:cBhvr>
                                    </p:animEffect>
                                    <p:anim calcmode="lin" valueType="num">
                                      <p:cBhvr>
                                        <p:cTn id="22" dur="1000" fill="hold"/>
                                        <p:tgtEl>
                                          <p:spTgt spid="30722">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3072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2"/>
          <p:cNvSpPr txBox="1">
            <a:spLocks noChangeArrowheads="1"/>
          </p:cNvSpPr>
          <p:nvPr/>
        </p:nvSpPr>
        <p:spPr bwMode="auto">
          <a:xfrm>
            <a:off x="2501660" y="762001"/>
            <a:ext cx="7211683"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fr-FR" altLang="en-US" sz="3200" dirty="0">
                <a:latin typeface=".VnTime" panose="020B7200000000000000" pitchFamily="34" charset="0"/>
              </a:rPr>
              <a:t>- </a:t>
            </a:r>
            <a:r>
              <a:rPr lang="fr-FR" altLang="en-US" sz="3200" dirty="0" err="1">
                <a:latin typeface=".VnTime" panose="020B7200000000000000" pitchFamily="34" charset="0"/>
              </a:rPr>
              <a:t>Giäng</a:t>
            </a:r>
            <a:r>
              <a:rPr lang="fr-FR" altLang="en-US" sz="3200" dirty="0">
                <a:latin typeface=".VnTime" panose="020B7200000000000000" pitchFamily="34" charset="0"/>
              </a:rPr>
              <a:t> ®</a:t>
            </a:r>
            <a:r>
              <a:rPr lang="fr-FR" altLang="en-US" sz="3200" dirty="0" err="1">
                <a:latin typeface=".VnTime" panose="020B7200000000000000" pitchFamily="34" charset="0"/>
              </a:rPr>
              <a:t>iÖu</a:t>
            </a:r>
            <a:r>
              <a:rPr lang="fr-FR" altLang="en-US" sz="3200" dirty="0">
                <a:latin typeface=".VnTime" panose="020B7200000000000000" pitchFamily="34" charset="0"/>
              </a:rPr>
              <a:t> ®a </a:t>
            </a:r>
            <a:r>
              <a:rPr lang="fr-FR" altLang="en-US" sz="3200" dirty="0" err="1">
                <a:latin typeface=".VnTime" panose="020B7200000000000000" pitchFamily="34" charset="0"/>
              </a:rPr>
              <a:t>thanh</a:t>
            </a:r>
            <a:r>
              <a:rPr lang="fr-FR" altLang="en-US" sz="3200" dirty="0">
                <a:latin typeface=".VnTime" panose="020B7200000000000000" pitchFamily="34" charset="0"/>
              </a:rPr>
              <a:t>, </a:t>
            </a:r>
            <a:r>
              <a:rPr lang="fr-FR" altLang="en-US" sz="3200" dirty="0" err="1">
                <a:latin typeface=".VnTime" panose="020B7200000000000000" pitchFamily="34" charset="0"/>
              </a:rPr>
              <a:t>giµu</a:t>
            </a:r>
            <a:r>
              <a:rPr lang="fr-FR" altLang="en-US" sz="3200" dirty="0">
                <a:latin typeface=".VnTime" panose="020B7200000000000000" pitchFamily="34" charset="0"/>
              </a:rPr>
              <a:t> </a:t>
            </a:r>
            <a:r>
              <a:rPr lang="fr-FR" altLang="en-US" sz="3200" dirty="0" err="1">
                <a:latin typeface=".VnTime" panose="020B7200000000000000" pitchFamily="34" charset="0"/>
              </a:rPr>
              <a:t>cung</a:t>
            </a:r>
            <a:r>
              <a:rPr lang="fr-FR" altLang="en-US" sz="3200" dirty="0">
                <a:latin typeface=".VnTime" panose="020B7200000000000000" pitchFamily="34" charset="0"/>
              </a:rPr>
              <a:t> </a:t>
            </a:r>
            <a:r>
              <a:rPr lang="fr-FR" altLang="en-US" sz="3200" dirty="0" err="1">
                <a:latin typeface=".VnTime" panose="020B7200000000000000" pitchFamily="34" charset="0"/>
              </a:rPr>
              <a:t>bËc</a:t>
            </a:r>
            <a:r>
              <a:rPr lang="fr-FR" altLang="en-US" sz="3200" dirty="0">
                <a:latin typeface=".VnTime" panose="020B7200000000000000" pitchFamily="34" charset="0"/>
              </a:rPr>
              <a:t> t¹o </a:t>
            </a:r>
            <a:r>
              <a:rPr lang="fr-FR" altLang="en-US" sz="3200" dirty="0" err="1">
                <a:latin typeface=".VnTime" panose="020B7200000000000000" pitchFamily="34" charset="0"/>
              </a:rPr>
              <a:t>nªn</a:t>
            </a:r>
            <a:r>
              <a:rPr lang="fr-FR" altLang="en-US" sz="3200" dirty="0">
                <a:latin typeface=".VnTime" panose="020B7200000000000000" pitchFamily="34" charset="0"/>
              </a:rPr>
              <a:t> </a:t>
            </a:r>
            <a:r>
              <a:rPr lang="fr-FR" altLang="en-US" sz="3200" dirty="0" err="1">
                <a:latin typeface=".VnTime" panose="020B7200000000000000" pitchFamily="34" charset="0"/>
              </a:rPr>
              <a:t>nh÷ng</a:t>
            </a:r>
            <a:r>
              <a:rPr lang="fr-FR" altLang="en-US" sz="3200" dirty="0">
                <a:latin typeface=".VnTime" panose="020B7200000000000000" pitchFamily="34" charset="0"/>
              </a:rPr>
              <a:t> </a:t>
            </a:r>
            <a:r>
              <a:rPr lang="fr-FR" altLang="en-US" sz="3200" dirty="0" err="1">
                <a:latin typeface=".VnTime" panose="020B7200000000000000" pitchFamily="34" charset="0"/>
              </a:rPr>
              <a:t>c©u</a:t>
            </a:r>
            <a:r>
              <a:rPr lang="fr-FR" altLang="en-US" sz="3200" dirty="0">
                <a:latin typeface=".VnTime" panose="020B7200000000000000" pitchFamily="34" charset="0"/>
              </a:rPr>
              <a:t> </a:t>
            </a:r>
            <a:r>
              <a:rPr lang="fr-FR" altLang="en-US" sz="3200" dirty="0" err="1">
                <a:latin typeface=".VnTime" panose="020B7200000000000000" pitchFamily="34" charset="0"/>
              </a:rPr>
              <a:t>v¨n</a:t>
            </a:r>
            <a:r>
              <a:rPr lang="fr-FR" altLang="en-US" sz="3200" dirty="0">
                <a:latin typeface=".VnTime" panose="020B7200000000000000" pitchFamily="34" charset="0"/>
              </a:rPr>
              <a:t> </a:t>
            </a:r>
            <a:r>
              <a:rPr lang="fr-FR" altLang="en-US" sz="3200" dirty="0" err="1">
                <a:latin typeface=".VnTime" panose="020B7200000000000000" pitchFamily="34" charset="0"/>
              </a:rPr>
              <a:t>thËt</a:t>
            </a:r>
            <a:r>
              <a:rPr lang="fr-FR" altLang="en-US" sz="3200" dirty="0">
                <a:latin typeface=".VnTime" panose="020B7200000000000000" pitchFamily="34" charset="0"/>
              </a:rPr>
              <a:t> </a:t>
            </a:r>
            <a:r>
              <a:rPr lang="fr-FR" altLang="en-US" sz="3200" dirty="0" err="1">
                <a:latin typeface=".VnTime" panose="020B7200000000000000" pitchFamily="34" charset="0"/>
              </a:rPr>
              <a:t>vËt</a:t>
            </a:r>
            <a:r>
              <a:rPr lang="fr-FR" altLang="en-US" sz="3200" dirty="0">
                <a:latin typeface=".VnTime" panose="020B7200000000000000" pitchFamily="34" charset="0"/>
              </a:rPr>
              <a:t> v·, ®</a:t>
            </a:r>
            <a:r>
              <a:rPr lang="fr-FR" altLang="en-US" sz="3200" dirty="0" err="1">
                <a:latin typeface=".VnTime" panose="020B7200000000000000" pitchFamily="34" charset="0"/>
              </a:rPr>
              <a:t>ín</a:t>
            </a:r>
            <a:r>
              <a:rPr lang="fr-FR" altLang="en-US" sz="3200" dirty="0">
                <a:latin typeface=".VnTime" panose="020B7200000000000000" pitchFamily="34" charset="0"/>
              </a:rPr>
              <a:t> ®au.</a:t>
            </a:r>
          </a:p>
          <a:p>
            <a:r>
              <a:rPr lang="fr-FR" altLang="en-US" sz="3200" dirty="0">
                <a:latin typeface=".VnTime" panose="020B7200000000000000" pitchFamily="34" charset="0"/>
              </a:rPr>
              <a:t>- </a:t>
            </a:r>
            <a:r>
              <a:rPr lang="fr-FR" altLang="en-US" sz="3200" dirty="0" err="1">
                <a:latin typeface=".VnTime" panose="020B7200000000000000" pitchFamily="34" charset="0"/>
              </a:rPr>
              <a:t>H×nh</a:t>
            </a:r>
            <a:r>
              <a:rPr lang="fr-FR" altLang="en-US" sz="3200" dirty="0">
                <a:latin typeface=".VnTime" panose="020B7200000000000000" pitchFamily="34" charset="0"/>
              </a:rPr>
              <a:t> ¶</a:t>
            </a:r>
            <a:r>
              <a:rPr lang="fr-FR" altLang="en-US" sz="3200" dirty="0" err="1">
                <a:latin typeface=".VnTime" panose="020B7200000000000000" pitchFamily="34" charset="0"/>
              </a:rPr>
              <a:t>nh</a:t>
            </a:r>
            <a:r>
              <a:rPr lang="fr-FR" altLang="en-US" sz="3200" dirty="0">
                <a:latin typeface=".VnTime" panose="020B7200000000000000" pitchFamily="34" charset="0"/>
              </a:rPr>
              <a:t> </a:t>
            </a:r>
            <a:r>
              <a:rPr lang="fr-FR" altLang="en-US" sz="3200" dirty="0" err="1">
                <a:latin typeface=".VnTime" panose="020B7200000000000000" pitchFamily="34" charset="0"/>
              </a:rPr>
              <a:t>gia</a:t>
            </a:r>
            <a:r>
              <a:rPr lang="fr-FR" altLang="en-US" sz="3200" dirty="0">
                <a:latin typeface=".VnTime" panose="020B7200000000000000" pitchFamily="34" charset="0"/>
              </a:rPr>
              <a:t> ®×</a:t>
            </a:r>
            <a:r>
              <a:rPr lang="fr-FR" altLang="en-US" sz="3200" dirty="0" err="1">
                <a:latin typeface=".VnTime" panose="020B7200000000000000" pitchFamily="34" charset="0"/>
              </a:rPr>
              <a:t>nh</a:t>
            </a:r>
            <a:r>
              <a:rPr lang="fr-FR" altLang="en-US" sz="3200" dirty="0">
                <a:latin typeface=".VnTime" panose="020B7200000000000000" pitchFamily="34" charset="0"/>
              </a:rPr>
              <a:t> </a:t>
            </a:r>
            <a:r>
              <a:rPr lang="fr-FR" altLang="en-US" sz="3200" dirty="0" err="1">
                <a:latin typeface=".VnTime" panose="020B7200000000000000" pitchFamily="34" charset="0"/>
              </a:rPr>
              <a:t>tang</a:t>
            </a:r>
            <a:r>
              <a:rPr lang="fr-FR" altLang="en-US" sz="3200" dirty="0">
                <a:latin typeface=".VnTime" panose="020B7200000000000000" pitchFamily="34" charset="0"/>
              </a:rPr>
              <a:t> </a:t>
            </a:r>
            <a:r>
              <a:rPr lang="fr-FR" altLang="en-US" sz="3200" dirty="0" err="1">
                <a:latin typeface=".VnTime" panose="020B7200000000000000" pitchFamily="34" charset="0"/>
              </a:rPr>
              <a:t>tãc</a:t>
            </a:r>
            <a:r>
              <a:rPr lang="fr-FR" altLang="en-US" sz="3200" dirty="0">
                <a:latin typeface=".VnTime" panose="020B7200000000000000" pitchFamily="34" charset="0"/>
              </a:rPr>
              <a:t>, c« ®¬n, chia </a:t>
            </a:r>
            <a:r>
              <a:rPr lang="fr-FR" altLang="en-US" sz="3200" dirty="0" err="1">
                <a:latin typeface=".VnTime" panose="020B7200000000000000" pitchFamily="34" charset="0"/>
              </a:rPr>
              <a:t>l×a</a:t>
            </a:r>
            <a:r>
              <a:rPr lang="fr-FR" altLang="en-US" sz="3200" dirty="0">
                <a:latin typeface=".VnTime" panose="020B7200000000000000" pitchFamily="34" charset="0"/>
              </a:rPr>
              <a:t>, </a:t>
            </a:r>
            <a:r>
              <a:rPr lang="fr-FR" altLang="en-US" sz="3200" dirty="0" err="1">
                <a:latin typeface=".VnTime" panose="020B7200000000000000" pitchFamily="34" charset="0"/>
              </a:rPr>
              <a:t>gîi</a:t>
            </a:r>
            <a:r>
              <a:rPr lang="fr-FR" altLang="en-US" sz="3200" dirty="0">
                <a:latin typeface=".VnTime" panose="020B7200000000000000" pitchFamily="34" charset="0"/>
              </a:rPr>
              <a:t> </a:t>
            </a:r>
            <a:r>
              <a:rPr lang="fr-FR" altLang="en-US" sz="3200" dirty="0" err="1">
                <a:latin typeface=".VnTime" panose="020B7200000000000000" pitchFamily="34" charset="0"/>
              </a:rPr>
              <a:t>kh«ng</a:t>
            </a:r>
            <a:r>
              <a:rPr lang="fr-FR" altLang="en-US" sz="3200" dirty="0">
                <a:latin typeface=".VnTime" panose="020B7200000000000000" pitchFamily="34" charset="0"/>
              </a:rPr>
              <a:t> </a:t>
            </a:r>
            <a:r>
              <a:rPr lang="fr-FR" altLang="en-US" sz="3200" dirty="0" err="1">
                <a:latin typeface=".VnTime" panose="020B7200000000000000" pitchFamily="34" charset="0"/>
              </a:rPr>
              <a:t>khÝ</a:t>
            </a:r>
            <a:r>
              <a:rPr lang="fr-FR" altLang="en-US" sz="3200" dirty="0">
                <a:latin typeface=".VnTime" panose="020B7200000000000000" pitchFamily="34" charset="0"/>
              </a:rPr>
              <a:t> ®au </a:t>
            </a:r>
            <a:r>
              <a:rPr lang="fr-FR" altLang="en-US" sz="3200" dirty="0" err="1" smtClean="0">
                <a:latin typeface=".VnTime" panose="020B7200000000000000" pitchFamily="34" charset="0"/>
              </a:rPr>
              <a:t>thư­¬</a:t>
            </a:r>
            <a:r>
              <a:rPr lang="fr-FR" altLang="en-US" sz="3200" dirty="0" err="1">
                <a:latin typeface=".VnTime" panose="020B7200000000000000" pitchFamily="34" charset="0"/>
              </a:rPr>
              <a:t>ng</a:t>
            </a:r>
            <a:r>
              <a:rPr lang="fr-FR" altLang="en-US" sz="3200" dirty="0">
                <a:latin typeface=".VnTime" panose="020B7200000000000000" pitchFamily="34" charset="0"/>
              </a:rPr>
              <a:t>, </a:t>
            </a:r>
            <a:r>
              <a:rPr lang="fr-FR" altLang="en-US" sz="3200" dirty="0" err="1">
                <a:latin typeface=".VnTime" panose="020B7200000000000000" pitchFamily="34" charset="0"/>
              </a:rPr>
              <a:t>buån</a:t>
            </a:r>
            <a:r>
              <a:rPr lang="fr-FR" altLang="en-US" sz="3200" dirty="0">
                <a:latin typeface=".VnTime" panose="020B7200000000000000" pitchFamily="34" charset="0"/>
              </a:rPr>
              <a:t> b· </a:t>
            </a:r>
            <a:r>
              <a:rPr lang="fr-FR" altLang="en-US" sz="3200" dirty="0" err="1">
                <a:latin typeface=".VnTime" panose="020B7200000000000000" pitchFamily="34" charset="0"/>
              </a:rPr>
              <a:t>sau</a:t>
            </a:r>
            <a:r>
              <a:rPr lang="fr-FR" altLang="en-US" sz="3200" dirty="0">
                <a:latin typeface=".VnTime" panose="020B7200000000000000" pitchFamily="34" charset="0"/>
              </a:rPr>
              <a:t> </a:t>
            </a:r>
            <a:r>
              <a:rPr lang="fr-FR" altLang="en-US" sz="3200" dirty="0" err="1">
                <a:latin typeface=".VnTime" panose="020B7200000000000000" pitchFamily="34" charset="0"/>
              </a:rPr>
              <a:t>cuéc</a:t>
            </a:r>
            <a:r>
              <a:rPr lang="fr-FR" altLang="en-US" sz="3200" dirty="0">
                <a:latin typeface=".VnTime" panose="020B7200000000000000" pitchFamily="34" charset="0"/>
              </a:rPr>
              <a:t> </a:t>
            </a:r>
            <a:r>
              <a:rPr lang="fr-FR" altLang="en-US" sz="3200" dirty="0" err="1">
                <a:latin typeface=".VnTime" panose="020B7200000000000000" pitchFamily="34" charset="0"/>
              </a:rPr>
              <a:t>chiÕn</a:t>
            </a:r>
            <a:r>
              <a:rPr lang="fr-FR" altLang="en-US" sz="3200" dirty="0">
                <a:latin typeface=".VnTime" panose="020B7200000000000000" pitchFamily="34" charset="0"/>
              </a:rPr>
              <a:t>.</a:t>
            </a:r>
          </a:p>
          <a:p>
            <a:r>
              <a:rPr lang="fr-FR" altLang="en-US" sz="3200" dirty="0">
                <a:latin typeface=".VnTime" panose="020B7200000000000000" pitchFamily="34" charset="0"/>
              </a:rPr>
              <a:t>- </a:t>
            </a:r>
            <a:r>
              <a:rPr lang="fr-FR" altLang="en-US" sz="3200" dirty="0" err="1">
                <a:latin typeface=".VnTime" panose="020B7200000000000000" pitchFamily="34" charset="0"/>
              </a:rPr>
              <a:t>NhÞp</a:t>
            </a:r>
            <a:r>
              <a:rPr lang="fr-FR" altLang="en-US" sz="3200" dirty="0">
                <a:latin typeface=".VnTime" panose="020B7200000000000000" pitchFamily="34" charset="0"/>
              </a:rPr>
              <a:t> </a:t>
            </a:r>
            <a:r>
              <a:rPr lang="fr-FR" altLang="en-US" sz="3200" dirty="0" err="1">
                <a:latin typeface=".VnTime" panose="020B7200000000000000" pitchFamily="34" charset="0"/>
              </a:rPr>
              <a:t>c©u</a:t>
            </a:r>
            <a:r>
              <a:rPr lang="fr-FR" altLang="en-US" sz="3200" dirty="0">
                <a:latin typeface=".VnTime" panose="020B7200000000000000" pitchFamily="34" charset="0"/>
              </a:rPr>
              <a:t> </a:t>
            </a:r>
            <a:r>
              <a:rPr lang="fr-FR" altLang="en-US" sz="3200" dirty="0" err="1">
                <a:latin typeface=".VnTime" panose="020B7200000000000000" pitchFamily="34" charset="0"/>
              </a:rPr>
              <a:t>trÇm</a:t>
            </a:r>
            <a:r>
              <a:rPr lang="fr-FR" altLang="en-US" sz="3200" dirty="0">
                <a:latin typeface=".VnTime" panose="020B7200000000000000" pitchFamily="34" charset="0"/>
              </a:rPr>
              <a:t> l¾ng, </a:t>
            </a:r>
            <a:r>
              <a:rPr lang="fr-FR" altLang="en-US" sz="3200" dirty="0" err="1">
                <a:latin typeface=".VnTime" panose="020B7200000000000000" pitchFamily="34" charset="0"/>
              </a:rPr>
              <a:t>gîi</a:t>
            </a:r>
            <a:r>
              <a:rPr lang="fr-FR" altLang="en-US" sz="3200" dirty="0">
                <a:latin typeface=".VnTime" panose="020B7200000000000000" pitchFamily="34" charset="0"/>
              </a:rPr>
              <a:t> </a:t>
            </a:r>
            <a:r>
              <a:rPr lang="fr-FR" altLang="en-US" sz="3200" dirty="0" err="1">
                <a:latin typeface=".VnTime" panose="020B7200000000000000" pitchFamily="34" charset="0"/>
              </a:rPr>
              <a:t>kh«ng</a:t>
            </a:r>
            <a:r>
              <a:rPr lang="fr-FR" altLang="en-US" sz="3200" dirty="0">
                <a:latin typeface=".VnTime" panose="020B7200000000000000" pitchFamily="34" charset="0"/>
              </a:rPr>
              <a:t> </a:t>
            </a:r>
            <a:r>
              <a:rPr lang="fr-FR" altLang="en-US" sz="3200" dirty="0" err="1">
                <a:latin typeface=".VnTime" panose="020B7200000000000000" pitchFamily="34" charset="0"/>
              </a:rPr>
              <a:t>khÝ</a:t>
            </a:r>
            <a:r>
              <a:rPr lang="fr-FR" altLang="en-US" sz="3200" dirty="0">
                <a:latin typeface=".VnTime" panose="020B7200000000000000" pitchFamily="34" charset="0"/>
              </a:rPr>
              <a:t> l¹nh </a:t>
            </a:r>
            <a:r>
              <a:rPr lang="fr-FR" altLang="en-US" sz="3200" dirty="0" err="1">
                <a:latin typeface=".VnTime" panose="020B7200000000000000" pitchFamily="34" charset="0"/>
              </a:rPr>
              <a:t>lÏo</a:t>
            </a:r>
            <a:r>
              <a:rPr lang="fr-FR" altLang="en-US" sz="3200" dirty="0">
                <a:latin typeface=".VnTime" panose="020B7200000000000000" pitchFamily="34" charset="0"/>
              </a:rPr>
              <a:t>, </a:t>
            </a:r>
            <a:r>
              <a:rPr lang="fr-FR" altLang="en-US" sz="3200" dirty="0" err="1">
                <a:latin typeface=".VnTime" panose="020B7200000000000000" pitchFamily="34" charset="0"/>
              </a:rPr>
              <a:t>hiu</a:t>
            </a:r>
            <a:r>
              <a:rPr lang="fr-FR" altLang="en-US" sz="3200" dirty="0">
                <a:latin typeface=".VnTime" panose="020B7200000000000000" pitchFamily="34" charset="0"/>
              </a:rPr>
              <a:t> h¾t </a:t>
            </a:r>
            <a:r>
              <a:rPr lang="fr-FR" altLang="en-US" sz="3200" dirty="0" err="1">
                <a:latin typeface=".VnTime" panose="020B7200000000000000" pitchFamily="34" charset="0"/>
              </a:rPr>
              <a:t>sau</a:t>
            </a:r>
            <a:r>
              <a:rPr lang="fr-FR" altLang="en-US" sz="3200" dirty="0">
                <a:latin typeface=".VnTime" panose="020B7200000000000000" pitchFamily="34" charset="0"/>
              </a:rPr>
              <a:t> </a:t>
            </a:r>
            <a:r>
              <a:rPr lang="fr-FR" altLang="en-US" sz="3200" dirty="0" err="1">
                <a:latin typeface=".VnTime" panose="020B7200000000000000" pitchFamily="34" charset="0"/>
              </a:rPr>
              <a:t>c¸i</a:t>
            </a:r>
            <a:r>
              <a:rPr lang="fr-FR" altLang="en-US" sz="3200" dirty="0">
                <a:latin typeface=".VnTime" panose="020B7200000000000000" pitchFamily="34" charset="0"/>
              </a:rPr>
              <a:t> </a:t>
            </a:r>
            <a:r>
              <a:rPr lang="fr-FR" altLang="en-US" sz="3200" dirty="0" err="1">
                <a:latin typeface=".VnTime" panose="020B7200000000000000" pitchFamily="34" charset="0"/>
              </a:rPr>
              <a:t>chÕt</a:t>
            </a:r>
            <a:r>
              <a:rPr lang="fr-FR" altLang="en-US" sz="3200" dirty="0">
                <a:latin typeface=".VnTime" panose="020B7200000000000000" pitchFamily="34" charset="0"/>
              </a:rPr>
              <a:t> </a:t>
            </a:r>
            <a:r>
              <a:rPr lang="fr-FR" altLang="en-US" sz="3200" dirty="0" err="1">
                <a:latin typeface=".VnTime" panose="020B7200000000000000" pitchFamily="34" charset="0"/>
              </a:rPr>
              <a:t>cña</a:t>
            </a:r>
            <a:r>
              <a:rPr lang="fr-FR" altLang="en-US" sz="3200" dirty="0">
                <a:latin typeface=".VnTime" panose="020B7200000000000000" pitchFamily="34" charset="0"/>
              </a:rPr>
              <a:t> </a:t>
            </a:r>
            <a:r>
              <a:rPr lang="fr-FR" altLang="en-US" sz="3200" dirty="0" err="1">
                <a:latin typeface=".VnTime" panose="020B7200000000000000" pitchFamily="34" charset="0"/>
              </a:rPr>
              <a:t>nghÜa</a:t>
            </a:r>
            <a:r>
              <a:rPr lang="fr-FR" altLang="en-US" sz="3200" dirty="0">
                <a:latin typeface=".VnTime" panose="020B7200000000000000" pitchFamily="34" charset="0"/>
              </a:rPr>
              <a:t> </a:t>
            </a:r>
            <a:r>
              <a:rPr lang="fr-FR" altLang="en-US" sz="3200" dirty="0" err="1">
                <a:latin typeface=".VnTime" panose="020B7200000000000000" pitchFamily="34" charset="0"/>
              </a:rPr>
              <a:t>qu©n</a:t>
            </a:r>
            <a:r>
              <a:rPr lang="fr-FR" altLang="en-US" sz="3200" dirty="0">
                <a:latin typeface=".VnTime" panose="020B7200000000000000" pitchFamily="34" charset="0"/>
              </a:rPr>
              <a:t>.</a:t>
            </a:r>
          </a:p>
          <a:p>
            <a:r>
              <a:rPr lang="fr-FR" altLang="en-US" sz="3200" dirty="0">
                <a:latin typeface=".VnTime" panose="020B7200000000000000" pitchFamily="34" charset="0"/>
              </a:rPr>
              <a:t>- </a:t>
            </a:r>
            <a:r>
              <a:rPr lang="fr-FR" altLang="en-US" sz="3200" dirty="0" err="1">
                <a:latin typeface=".VnTime" panose="020B7200000000000000" pitchFamily="34" charset="0"/>
              </a:rPr>
              <a:t>T¸c</a:t>
            </a:r>
            <a:r>
              <a:rPr lang="fr-FR" altLang="en-US" sz="3200" dirty="0">
                <a:latin typeface=".VnTime" panose="020B7200000000000000" pitchFamily="34" charset="0"/>
              </a:rPr>
              <a:t> gi¶ </a:t>
            </a:r>
            <a:r>
              <a:rPr lang="fr-FR" altLang="en-US" sz="3200" dirty="0" err="1">
                <a:latin typeface=".VnTime" panose="020B7200000000000000" pitchFamily="34" charset="0"/>
              </a:rPr>
              <a:t>sö</a:t>
            </a:r>
            <a:r>
              <a:rPr lang="fr-FR" altLang="en-US" sz="3200" dirty="0">
                <a:latin typeface=".VnTime" panose="020B7200000000000000" pitchFamily="34" charset="0"/>
              </a:rPr>
              <a:t> dông </a:t>
            </a:r>
            <a:r>
              <a:rPr lang="fr-FR" altLang="en-US" sz="3200" dirty="0" err="1">
                <a:latin typeface=".VnTime" panose="020B7200000000000000" pitchFamily="34" charset="0"/>
              </a:rPr>
              <a:t>h×nh</a:t>
            </a:r>
            <a:r>
              <a:rPr lang="fr-FR" altLang="en-US" sz="3200" dirty="0">
                <a:latin typeface=".VnTime" panose="020B7200000000000000" pitchFamily="34" charset="0"/>
              </a:rPr>
              <a:t> ¶</a:t>
            </a:r>
            <a:r>
              <a:rPr lang="fr-FR" altLang="en-US" sz="3200" dirty="0" err="1">
                <a:latin typeface=".VnTime" panose="020B7200000000000000" pitchFamily="34" charset="0"/>
              </a:rPr>
              <a:t>nh</a:t>
            </a:r>
            <a:r>
              <a:rPr lang="fr-FR" altLang="en-US" sz="3200" dirty="0">
                <a:latin typeface=".VnTime" panose="020B7200000000000000" pitchFamily="34" charset="0"/>
              </a:rPr>
              <a:t> ®</a:t>
            </a:r>
            <a:r>
              <a:rPr lang="fr-FR" altLang="en-US" sz="3200" dirty="0" err="1">
                <a:latin typeface=".VnTime" panose="020B7200000000000000" pitchFamily="34" charset="0"/>
              </a:rPr>
              <a:t>Ñp</a:t>
            </a:r>
            <a:r>
              <a:rPr lang="fr-FR" altLang="en-US" sz="3200" dirty="0">
                <a:latin typeface=".VnTime" panose="020B7200000000000000" pitchFamily="34" charset="0"/>
              </a:rPr>
              <a:t> </a:t>
            </a:r>
            <a:r>
              <a:rPr lang="fr-FR" altLang="en-US" sz="3200" dirty="0" err="1">
                <a:latin typeface=".VnTime" panose="020B7200000000000000" pitchFamily="34" charset="0"/>
              </a:rPr>
              <a:t>biÓu</a:t>
            </a:r>
            <a:r>
              <a:rPr lang="fr-FR" altLang="en-US" sz="3200" dirty="0">
                <a:latin typeface=".VnTime" panose="020B7200000000000000" pitchFamily="34" charset="0"/>
              </a:rPr>
              <a:t> </a:t>
            </a:r>
            <a:r>
              <a:rPr lang="fr-FR" altLang="en-US" sz="3200" dirty="0" err="1">
                <a:latin typeface=".VnTime" panose="020B7200000000000000" pitchFamily="34" charset="0"/>
              </a:rPr>
              <a:t>hiÖn</a:t>
            </a:r>
            <a:r>
              <a:rPr lang="fr-FR" altLang="en-US" sz="3200" dirty="0">
                <a:latin typeface=".VnTime" panose="020B7200000000000000" pitchFamily="34" charset="0"/>
              </a:rPr>
              <a:t> </a:t>
            </a:r>
            <a:r>
              <a:rPr lang="fr-FR" altLang="en-US" sz="3200" dirty="0" err="1">
                <a:latin typeface=".VnTime" panose="020B7200000000000000" pitchFamily="34" charset="0"/>
              </a:rPr>
              <a:t>bÒ</a:t>
            </a:r>
            <a:r>
              <a:rPr lang="fr-FR" altLang="en-US" sz="3200" dirty="0">
                <a:latin typeface=".VnTime" panose="020B7200000000000000" pitchFamily="34" charset="0"/>
              </a:rPr>
              <a:t> </a:t>
            </a:r>
            <a:r>
              <a:rPr lang="fr-FR" altLang="en-US" sz="3200" dirty="0" err="1">
                <a:latin typeface=".VnTime" panose="020B7200000000000000" pitchFamily="34" charset="0"/>
              </a:rPr>
              <a:t>s©u</a:t>
            </a:r>
            <a:r>
              <a:rPr lang="fr-FR" altLang="en-US" sz="3200" dirty="0">
                <a:latin typeface=".VnTime" panose="020B7200000000000000" pitchFamily="34" charset="0"/>
              </a:rPr>
              <a:t> </a:t>
            </a:r>
            <a:r>
              <a:rPr lang="fr-FR" altLang="en-US" sz="3200" dirty="0" err="1">
                <a:latin typeface=".VnTime" panose="020B7200000000000000" pitchFamily="34" charset="0"/>
              </a:rPr>
              <a:t>c¸i</a:t>
            </a:r>
            <a:r>
              <a:rPr lang="fr-FR" altLang="en-US" sz="3200" dirty="0">
                <a:latin typeface=".VnTime" panose="020B7200000000000000" pitchFamily="34" charset="0"/>
              </a:rPr>
              <a:t> </a:t>
            </a:r>
            <a:r>
              <a:rPr lang="fr-FR" altLang="en-US" sz="3200" dirty="0" err="1">
                <a:latin typeface=".VnTime" panose="020B7200000000000000" pitchFamily="34" charset="0"/>
              </a:rPr>
              <a:t>chÕt</a:t>
            </a:r>
            <a:r>
              <a:rPr lang="fr-FR" altLang="en-US" sz="3200" dirty="0">
                <a:latin typeface=".VnTime" panose="020B7200000000000000" pitchFamily="34" charset="0"/>
              </a:rPr>
              <a:t> </a:t>
            </a:r>
            <a:r>
              <a:rPr lang="fr-FR" altLang="en-US" sz="3200" dirty="0" err="1">
                <a:latin typeface=".VnTime" panose="020B7200000000000000" pitchFamily="34" charset="0"/>
              </a:rPr>
              <a:t>cao</a:t>
            </a:r>
            <a:r>
              <a:rPr lang="fr-FR" altLang="en-US" sz="3200" dirty="0">
                <a:latin typeface=".VnTime" panose="020B7200000000000000" pitchFamily="34" charset="0"/>
              </a:rPr>
              <a:t> </a:t>
            </a:r>
            <a:r>
              <a:rPr lang="fr-FR" altLang="en-US" sz="3200" dirty="0" err="1">
                <a:latin typeface=".VnTime" panose="020B7200000000000000" pitchFamily="34" charset="0"/>
              </a:rPr>
              <a:t>quÝ</a:t>
            </a:r>
            <a:r>
              <a:rPr lang="fr-FR" altLang="en-US" sz="3200" dirty="0">
                <a:latin typeface=".VnTime" panose="020B7200000000000000" pitchFamily="34" charset="0"/>
              </a:rPr>
              <a:t> </a:t>
            </a:r>
            <a:r>
              <a:rPr lang="fr-FR" altLang="en-US" sz="3200" dirty="0" err="1">
                <a:latin typeface=".VnTime" panose="020B7200000000000000" pitchFamily="34" charset="0"/>
              </a:rPr>
              <a:t>cña</a:t>
            </a:r>
            <a:r>
              <a:rPr lang="fr-FR" altLang="en-US" sz="3200" dirty="0">
                <a:latin typeface=".VnTime" panose="020B7200000000000000" pitchFamily="34" charset="0"/>
              </a:rPr>
              <a:t> </a:t>
            </a:r>
            <a:r>
              <a:rPr lang="fr-FR" altLang="en-US" sz="3200" dirty="0" err="1">
                <a:latin typeface=".VnTime" panose="020B7200000000000000" pitchFamily="34" charset="0"/>
              </a:rPr>
              <a:t>nghÜa</a:t>
            </a:r>
            <a:r>
              <a:rPr lang="fr-FR" altLang="en-US" sz="3200" dirty="0">
                <a:latin typeface=".VnTime" panose="020B7200000000000000" pitchFamily="34" charset="0"/>
              </a:rPr>
              <a:t> </a:t>
            </a:r>
            <a:r>
              <a:rPr lang="fr-FR" altLang="en-US" sz="3200" dirty="0" err="1">
                <a:latin typeface=".VnTime" panose="020B7200000000000000" pitchFamily="34" charset="0"/>
              </a:rPr>
              <a:t>sÜ</a:t>
            </a:r>
            <a:r>
              <a:rPr lang="fr-FR" altLang="en-US" sz="3200" dirty="0">
                <a:latin typeface=".VnTime" panose="020B7200000000000000" pitchFamily="34" charset="0"/>
              </a:rPr>
              <a:t>.</a:t>
            </a:r>
            <a:endParaRPr lang="en-US" altLang="en-US" sz="3200" dirty="0">
              <a:latin typeface=".VnTime" panose="020B7200000000000000" pitchFamily="34" charset="0"/>
            </a:endParaRPr>
          </a:p>
        </p:txBody>
      </p:sp>
    </p:spTree>
    <p:extLst>
      <p:ext uri="{BB962C8B-B14F-4D97-AF65-F5344CB8AC3E}">
        <p14:creationId xmlns:p14="http://schemas.microsoft.com/office/powerpoint/2010/main" val="21359456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8674">
                                            <p:txEl>
                                              <p:pRg st="0" end="0"/>
                                            </p:txEl>
                                          </p:spTgt>
                                        </p:tgtEl>
                                        <p:attrNameLst>
                                          <p:attrName>style.visibility</p:attrName>
                                        </p:attrNameLst>
                                      </p:cBhvr>
                                      <p:to>
                                        <p:strVal val="visible"/>
                                      </p:to>
                                    </p:set>
                                    <p:anim calcmode="discrete" valueType="clr">
                                      <p:cBhvr override="childStyle">
                                        <p:cTn id="7" dur="80"/>
                                        <p:tgtEl>
                                          <p:spTgt spid="2867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4">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8674">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8674">
                                            <p:txEl>
                                              <p:pRg st="1" end="1"/>
                                            </p:txEl>
                                          </p:spTgt>
                                        </p:tgtEl>
                                        <p:attrNameLst>
                                          <p:attrName>style.visibility</p:attrName>
                                        </p:attrNameLst>
                                      </p:cBhvr>
                                      <p:to>
                                        <p:strVal val="visible"/>
                                      </p:to>
                                    </p:set>
                                    <p:anim calcmode="discrete" valueType="clr">
                                      <p:cBhvr override="childStyle">
                                        <p:cTn id="14" dur="80"/>
                                        <p:tgtEl>
                                          <p:spTgt spid="2867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8674">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28674">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28674">
                                            <p:txEl>
                                              <p:pRg st="2" end="2"/>
                                            </p:txEl>
                                          </p:spTgt>
                                        </p:tgtEl>
                                        <p:attrNameLst>
                                          <p:attrName>style.visibility</p:attrName>
                                        </p:attrNameLst>
                                      </p:cBhvr>
                                      <p:to>
                                        <p:strVal val="visible"/>
                                      </p:to>
                                    </p:set>
                                    <p:anim calcmode="discrete" valueType="clr">
                                      <p:cBhvr override="childStyle">
                                        <p:cTn id="21" dur="80"/>
                                        <p:tgtEl>
                                          <p:spTgt spid="28674">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8674">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28674">
                                            <p:txEl>
                                              <p:pRg st="2" end="2"/>
                                            </p:txEl>
                                          </p:spTgt>
                                        </p:tgtEl>
                                        <p:attrNameLst>
                                          <p:attrName>fill.type</p:attrName>
                                        </p:attrNameLst>
                                      </p:cBhvr>
                                      <p:to>
                                        <p:strVal val="solid"/>
                                      </p:to>
                                    </p:set>
                                  </p:childTnLst>
                                </p:cTn>
                              </p:par>
                            </p:childTnLst>
                          </p:cTn>
                        </p:par>
                      </p:childTnLst>
                    </p:cTn>
                  </p:par>
                  <p:par>
                    <p:cTn id="24" fill="hold" nodeType="clickPar">
                      <p:stCondLst>
                        <p:cond delay="indefinite"/>
                      </p:stCondLst>
                      <p:childTnLst>
                        <p:par>
                          <p:cTn id="25" fill="hold" nodeType="withGroup">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28674">
                                            <p:txEl>
                                              <p:pRg st="3" end="3"/>
                                            </p:txEl>
                                          </p:spTgt>
                                        </p:tgtEl>
                                        <p:attrNameLst>
                                          <p:attrName>style.visibility</p:attrName>
                                        </p:attrNameLst>
                                      </p:cBhvr>
                                      <p:to>
                                        <p:strVal val="visible"/>
                                      </p:to>
                                    </p:set>
                                    <p:anim calcmode="discrete" valueType="clr">
                                      <p:cBhvr override="childStyle">
                                        <p:cTn id="28" dur="80"/>
                                        <p:tgtEl>
                                          <p:spTgt spid="28674">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8674">
                                            <p:txEl>
                                              <p:pRg st="3" end="3"/>
                                            </p:txEl>
                                          </p:spTgt>
                                        </p:tgtEl>
                                        <p:attrNameLst>
                                          <p:attrName>fillcolor</p:attrName>
                                        </p:attrNameLst>
                                      </p:cBhvr>
                                      <p:tavLst>
                                        <p:tav tm="0">
                                          <p:val>
                                            <p:clrVal>
                                              <a:schemeClr val="accent2"/>
                                            </p:clrVal>
                                          </p:val>
                                        </p:tav>
                                        <p:tav tm="50000">
                                          <p:val>
                                            <p:clrVal>
                                              <a:schemeClr val="hlink"/>
                                            </p:clrVal>
                                          </p:val>
                                        </p:tav>
                                      </p:tavLst>
                                    </p:anim>
                                    <p:set>
                                      <p:cBhvr>
                                        <p:cTn id="30" dur="80"/>
                                        <p:tgtEl>
                                          <p:spTgt spid="28674">
                                            <p:txEl>
                                              <p:pRg st="3" end="3"/>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2"/>
          <p:cNvSpPr txBox="1">
            <a:spLocks noChangeArrowheads="1"/>
          </p:cNvSpPr>
          <p:nvPr/>
        </p:nvSpPr>
        <p:spPr bwMode="auto">
          <a:xfrm>
            <a:off x="2133600" y="1143001"/>
            <a:ext cx="8153400"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FR" altLang="en-US" sz="3200" dirty="0" smtClean="0">
                <a:latin typeface=".VnTime" panose="020B7200000000000000" pitchFamily="34" charset="0"/>
              </a:rPr>
              <a:t>d. </a:t>
            </a:r>
            <a:r>
              <a:rPr lang="fr-FR" altLang="en-US" sz="3200" dirty="0" err="1">
                <a:latin typeface=".VnTime" panose="020B7200000000000000" pitchFamily="34" charset="0"/>
              </a:rPr>
              <a:t>PhÇn</a:t>
            </a:r>
            <a:r>
              <a:rPr lang="fr-FR" altLang="en-US" sz="3200" dirty="0">
                <a:latin typeface=".VnTime" panose="020B7200000000000000" pitchFamily="34" charset="0"/>
              </a:rPr>
              <a:t> </a:t>
            </a:r>
            <a:r>
              <a:rPr lang="fr-FR" altLang="en-US" sz="3200" dirty="0" err="1">
                <a:latin typeface=".VnTime" panose="020B7200000000000000" pitchFamily="34" charset="0"/>
              </a:rPr>
              <a:t>khèc</a:t>
            </a:r>
            <a:r>
              <a:rPr lang="fr-FR" altLang="en-US" sz="3200" dirty="0">
                <a:latin typeface=".VnTime" panose="020B7200000000000000" pitchFamily="34" charset="0"/>
              </a:rPr>
              <a:t> </a:t>
            </a:r>
            <a:r>
              <a:rPr lang="fr-FR" altLang="en-US" sz="3200" dirty="0" err="1">
                <a:latin typeface=".VnTime" panose="020B7200000000000000" pitchFamily="34" charset="0"/>
              </a:rPr>
              <a:t>tËn</a:t>
            </a:r>
            <a:r>
              <a:rPr lang="fr-FR" altLang="en-US" sz="3200" dirty="0">
                <a:latin typeface=".VnTime" panose="020B7200000000000000" pitchFamily="34" charset="0"/>
              </a:rPr>
              <a:t> ( </a:t>
            </a:r>
            <a:r>
              <a:rPr lang="fr-FR" altLang="en-US" sz="3200" dirty="0" err="1">
                <a:latin typeface=".VnTime" panose="020B7200000000000000" pitchFamily="34" charset="0"/>
              </a:rPr>
              <a:t>kÕt</a:t>
            </a:r>
            <a:r>
              <a:rPr lang="fr-FR" altLang="en-US" sz="3200" dirty="0">
                <a:latin typeface=".VnTime" panose="020B7200000000000000" pitchFamily="34" charset="0"/>
              </a:rPr>
              <a:t> ).</a:t>
            </a:r>
          </a:p>
          <a:p>
            <a:r>
              <a:rPr lang="fr-FR" altLang="en-US" sz="3200" dirty="0">
                <a:latin typeface=".VnTime" panose="020B7200000000000000" pitchFamily="34" charset="0"/>
              </a:rPr>
              <a:t>- </a:t>
            </a:r>
            <a:r>
              <a:rPr lang="fr-FR" altLang="en-US" sz="3200" dirty="0" err="1">
                <a:latin typeface=".VnTime" panose="020B7200000000000000" pitchFamily="34" charset="0"/>
              </a:rPr>
              <a:t>T¸c</a:t>
            </a:r>
            <a:r>
              <a:rPr lang="fr-FR" altLang="en-US" sz="3200" dirty="0">
                <a:latin typeface=".VnTime" panose="020B7200000000000000" pitchFamily="34" charset="0"/>
              </a:rPr>
              <a:t> gi¶ ®Ò </a:t>
            </a:r>
            <a:r>
              <a:rPr lang="fr-FR" altLang="en-US" sz="3200" dirty="0" err="1">
                <a:latin typeface=".VnTime" panose="020B7200000000000000" pitchFamily="34" charset="0"/>
              </a:rPr>
              <a:t>cao</a:t>
            </a:r>
            <a:r>
              <a:rPr lang="fr-FR" altLang="en-US" sz="3200" dirty="0">
                <a:latin typeface=".VnTime" panose="020B7200000000000000" pitchFamily="34" charset="0"/>
              </a:rPr>
              <a:t> </a:t>
            </a:r>
            <a:r>
              <a:rPr lang="fr-FR" altLang="en-US" sz="3200" dirty="0" err="1">
                <a:latin typeface=".VnTime" panose="020B7200000000000000" pitchFamily="34" charset="0"/>
              </a:rPr>
              <a:t>quan</a:t>
            </a:r>
            <a:r>
              <a:rPr lang="fr-FR" altLang="en-US" sz="3200" dirty="0">
                <a:latin typeface=".VnTime" panose="020B7200000000000000" pitchFamily="34" charset="0"/>
              </a:rPr>
              <a:t> </a:t>
            </a:r>
            <a:r>
              <a:rPr lang="fr-FR" altLang="en-US" sz="3200" dirty="0" err="1">
                <a:latin typeface=".VnTime" panose="020B7200000000000000" pitchFamily="34" charset="0"/>
              </a:rPr>
              <a:t>niÖm</a:t>
            </a:r>
            <a:r>
              <a:rPr lang="fr-FR" altLang="en-US" sz="3200" dirty="0">
                <a:latin typeface=".VnTime" panose="020B7200000000000000" pitchFamily="34" charset="0"/>
              </a:rPr>
              <a:t> : </a:t>
            </a:r>
            <a:r>
              <a:rPr lang="fr-FR" altLang="en-US" sz="3200" b="1" i="1" dirty="0" err="1">
                <a:solidFill>
                  <a:srgbClr val="0000FF"/>
                </a:solidFill>
                <a:latin typeface=".VnTime" panose="020B7200000000000000" pitchFamily="34" charset="0"/>
              </a:rPr>
              <a:t>ChÕt</a:t>
            </a:r>
            <a:r>
              <a:rPr lang="fr-FR" altLang="en-US" sz="3200" b="1" i="1" dirty="0">
                <a:solidFill>
                  <a:srgbClr val="0000FF"/>
                </a:solidFill>
                <a:latin typeface=".VnTime" panose="020B7200000000000000" pitchFamily="34" charset="0"/>
              </a:rPr>
              <a:t> </a:t>
            </a:r>
            <a:r>
              <a:rPr lang="fr-FR" altLang="en-US" sz="3200" b="1" i="1" dirty="0" err="1">
                <a:solidFill>
                  <a:srgbClr val="0000FF"/>
                </a:solidFill>
                <a:latin typeface=".VnTime" panose="020B7200000000000000" pitchFamily="34" charset="0"/>
              </a:rPr>
              <a:t>vinh</a:t>
            </a:r>
            <a:r>
              <a:rPr lang="fr-FR" altLang="en-US" sz="3200" b="1" i="1" dirty="0">
                <a:solidFill>
                  <a:srgbClr val="0000FF"/>
                </a:solidFill>
                <a:latin typeface=".VnTime" panose="020B7200000000000000" pitchFamily="34" charset="0"/>
              </a:rPr>
              <a:t> </a:t>
            </a:r>
            <a:r>
              <a:rPr lang="fr-FR" altLang="en-US" sz="3200" b="1" i="1" dirty="0" err="1">
                <a:solidFill>
                  <a:srgbClr val="0000FF"/>
                </a:solidFill>
                <a:latin typeface=".VnTime" panose="020B7200000000000000" pitchFamily="34" charset="0"/>
              </a:rPr>
              <a:t>cßn</a:t>
            </a:r>
            <a:r>
              <a:rPr lang="fr-FR" altLang="en-US" sz="3200" b="1" i="1" dirty="0">
                <a:solidFill>
                  <a:srgbClr val="0000FF"/>
                </a:solidFill>
                <a:latin typeface=".VnTime" panose="020B7200000000000000" pitchFamily="34" charset="0"/>
              </a:rPr>
              <a:t> </a:t>
            </a:r>
            <a:r>
              <a:rPr lang="fr-FR" altLang="en-US" sz="3200" b="1" i="1" dirty="0" err="1">
                <a:solidFill>
                  <a:srgbClr val="0000FF"/>
                </a:solidFill>
                <a:latin typeface=".VnTime" panose="020B7200000000000000" pitchFamily="34" charset="0"/>
              </a:rPr>
              <a:t>h¬n</a:t>
            </a:r>
            <a:r>
              <a:rPr lang="fr-FR" altLang="en-US" sz="3200" b="1" i="1" dirty="0">
                <a:solidFill>
                  <a:srgbClr val="0000FF"/>
                </a:solidFill>
                <a:latin typeface=".VnTime" panose="020B7200000000000000" pitchFamily="34" charset="0"/>
              </a:rPr>
              <a:t> </a:t>
            </a:r>
            <a:r>
              <a:rPr lang="fr-FR" altLang="en-US" sz="3200" b="1" i="1" dirty="0" err="1">
                <a:solidFill>
                  <a:srgbClr val="0000FF"/>
                </a:solidFill>
                <a:latin typeface=".VnTime" panose="020B7200000000000000" pitchFamily="34" charset="0"/>
              </a:rPr>
              <a:t>sèng</a:t>
            </a:r>
            <a:r>
              <a:rPr lang="fr-FR" altLang="en-US" sz="3200" b="1" i="1" dirty="0">
                <a:solidFill>
                  <a:srgbClr val="0000FF"/>
                </a:solidFill>
                <a:latin typeface=".VnTime" panose="020B7200000000000000" pitchFamily="34" charset="0"/>
              </a:rPr>
              <a:t> </a:t>
            </a:r>
            <a:r>
              <a:rPr lang="fr-FR" altLang="en-US" sz="3200" b="1" i="1" dirty="0" err="1">
                <a:solidFill>
                  <a:srgbClr val="0000FF"/>
                </a:solidFill>
                <a:latin typeface=".VnTime" panose="020B7200000000000000" pitchFamily="34" charset="0"/>
              </a:rPr>
              <a:t>nhôc</a:t>
            </a:r>
            <a:r>
              <a:rPr lang="fr-FR" altLang="en-US" sz="3200" dirty="0">
                <a:latin typeface=".VnTime" panose="020B7200000000000000" pitchFamily="34" charset="0"/>
              </a:rPr>
              <a:t>. </a:t>
            </a:r>
            <a:r>
              <a:rPr lang="fr-FR" altLang="en-US" sz="3200" dirty="0" err="1">
                <a:latin typeface=".VnTime" panose="020B7200000000000000" pitchFamily="34" charset="0"/>
              </a:rPr>
              <a:t>Nªu</a:t>
            </a:r>
            <a:r>
              <a:rPr lang="fr-FR" altLang="en-US" sz="3200" dirty="0">
                <a:latin typeface=".VnTime" panose="020B7200000000000000" pitchFamily="34" charset="0"/>
              </a:rPr>
              <a:t> </a:t>
            </a:r>
            <a:r>
              <a:rPr lang="fr-FR" altLang="en-US" sz="3200" dirty="0" err="1">
                <a:latin typeface=".VnTime" panose="020B7200000000000000" pitchFamily="34" charset="0"/>
              </a:rPr>
              <a:t>cao</a:t>
            </a:r>
            <a:r>
              <a:rPr lang="fr-FR" altLang="en-US" sz="3200" dirty="0">
                <a:latin typeface=".VnTime" panose="020B7200000000000000" pitchFamily="34" charset="0"/>
              </a:rPr>
              <a:t> </a:t>
            </a:r>
            <a:r>
              <a:rPr lang="fr-FR" altLang="en-US" sz="3200" dirty="0" err="1">
                <a:latin typeface=".VnTime" panose="020B7200000000000000" pitchFamily="34" charset="0"/>
              </a:rPr>
              <a:t>tinh</a:t>
            </a:r>
            <a:r>
              <a:rPr lang="fr-FR" altLang="en-US" sz="3200" dirty="0">
                <a:latin typeface=".VnTime" panose="020B7200000000000000" pitchFamily="34" charset="0"/>
              </a:rPr>
              <a:t> </a:t>
            </a:r>
            <a:r>
              <a:rPr lang="fr-FR" altLang="en-US" sz="3200" dirty="0" err="1">
                <a:latin typeface=".VnTime" panose="020B7200000000000000" pitchFamily="34" charset="0"/>
              </a:rPr>
              <a:t>thÇn</a:t>
            </a:r>
            <a:r>
              <a:rPr lang="fr-FR" altLang="en-US" sz="3200" dirty="0">
                <a:latin typeface=".VnTime" panose="020B7200000000000000" pitchFamily="34" charset="0"/>
              </a:rPr>
              <a:t> </a:t>
            </a:r>
            <a:r>
              <a:rPr lang="fr-FR" altLang="en-US" sz="3200" dirty="0" err="1">
                <a:latin typeface=".VnTime" panose="020B7200000000000000" pitchFamily="34" charset="0"/>
              </a:rPr>
              <a:t>chiÕn</a:t>
            </a:r>
            <a:r>
              <a:rPr lang="fr-FR" altLang="en-US" sz="3200" dirty="0">
                <a:latin typeface=".VnTime" panose="020B7200000000000000" pitchFamily="34" charset="0"/>
              </a:rPr>
              <a:t> ®</a:t>
            </a:r>
            <a:r>
              <a:rPr lang="fr-FR" altLang="en-US" sz="3200" dirty="0" err="1">
                <a:latin typeface=".VnTime" panose="020B7200000000000000" pitchFamily="34" charset="0"/>
              </a:rPr>
              <a:t>Êu</a:t>
            </a:r>
            <a:r>
              <a:rPr lang="fr-FR" altLang="en-US" sz="3200" dirty="0">
                <a:latin typeface=".VnTime" panose="020B7200000000000000" pitchFamily="34" charset="0"/>
              </a:rPr>
              <a:t>, x¶ </a:t>
            </a:r>
            <a:r>
              <a:rPr lang="fr-FR" altLang="en-US" sz="3200" dirty="0" err="1">
                <a:latin typeface=".VnTime" panose="020B7200000000000000" pitchFamily="34" charset="0"/>
              </a:rPr>
              <a:t>th©n</a:t>
            </a:r>
            <a:r>
              <a:rPr lang="fr-FR" altLang="en-US" sz="3200" dirty="0">
                <a:latin typeface=".VnTime" panose="020B7200000000000000" pitchFamily="34" charset="0"/>
              </a:rPr>
              <a:t> v× </a:t>
            </a:r>
            <a:r>
              <a:rPr lang="fr-FR" altLang="en-US" sz="3200" dirty="0" err="1">
                <a:latin typeface=".VnTime" panose="020B7200000000000000" pitchFamily="34" charset="0"/>
              </a:rPr>
              <a:t>nghÜa</a:t>
            </a:r>
            <a:r>
              <a:rPr lang="fr-FR" altLang="en-US" sz="3200" dirty="0">
                <a:latin typeface=".VnTime" panose="020B7200000000000000" pitchFamily="34" charset="0"/>
              </a:rPr>
              <a:t> </a:t>
            </a:r>
            <a:r>
              <a:rPr lang="fr-FR" altLang="en-US" sz="3200" dirty="0" err="1">
                <a:latin typeface=".VnTime" panose="020B7200000000000000" pitchFamily="34" charset="0"/>
              </a:rPr>
              <a:t>lín</a:t>
            </a:r>
            <a:r>
              <a:rPr lang="fr-FR" altLang="en-US" sz="3200" dirty="0">
                <a:latin typeface=".VnTime" panose="020B7200000000000000" pitchFamily="34" charset="0"/>
              </a:rPr>
              <a:t> </a:t>
            </a:r>
            <a:r>
              <a:rPr lang="fr-FR" altLang="en-US" sz="3200" dirty="0" err="1">
                <a:latin typeface=".VnTime" panose="020B7200000000000000" pitchFamily="34" charset="0"/>
              </a:rPr>
              <a:t>cña</a:t>
            </a:r>
            <a:r>
              <a:rPr lang="fr-FR" altLang="en-US" sz="3200" dirty="0">
                <a:latin typeface=".VnTime" panose="020B7200000000000000" pitchFamily="34" charset="0"/>
              </a:rPr>
              <a:t> </a:t>
            </a:r>
            <a:r>
              <a:rPr lang="fr-FR" altLang="en-US" sz="3200" dirty="0" err="1">
                <a:latin typeface=".VnTime" panose="020B7200000000000000" pitchFamily="34" charset="0"/>
              </a:rPr>
              <a:t>nghÜa</a:t>
            </a:r>
            <a:r>
              <a:rPr lang="fr-FR" altLang="en-US" sz="3200" dirty="0">
                <a:latin typeface=".VnTime" panose="020B7200000000000000" pitchFamily="34" charset="0"/>
              </a:rPr>
              <a:t> </a:t>
            </a:r>
            <a:r>
              <a:rPr lang="fr-FR" altLang="en-US" sz="3200" dirty="0" err="1">
                <a:latin typeface=".VnTime" panose="020B7200000000000000" pitchFamily="34" charset="0"/>
              </a:rPr>
              <a:t>qu©n</a:t>
            </a:r>
            <a:r>
              <a:rPr lang="fr-FR" altLang="en-US" sz="3200" dirty="0">
                <a:latin typeface=".VnTime" panose="020B7200000000000000" pitchFamily="34" charset="0"/>
              </a:rPr>
              <a:t>. </a:t>
            </a:r>
            <a:r>
              <a:rPr lang="fr-FR" altLang="en-US" sz="3200" dirty="0" err="1">
                <a:latin typeface=".VnTime" panose="020B7200000000000000" pitchFamily="34" charset="0"/>
              </a:rPr>
              <a:t>Hä</a:t>
            </a:r>
            <a:r>
              <a:rPr lang="fr-FR" altLang="en-US" sz="3200" dirty="0">
                <a:latin typeface=".VnTime" panose="020B7200000000000000" pitchFamily="34" charset="0"/>
              </a:rPr>
              <a:t> ra </a:t>
            </a:r>
            <a:r>
              <a:rPr lang="fr-FR" altLang="en-US" sz="3200" dirty="0" err="1">
                <a:latin typeface=".VnTime" panose="020B7200000000000000" pitchFamily="34" charset="0"/>
              </a:rPr>
              <a:t>trËn</a:t>
            </a:r>
            <a:r>
              <a:rPr lang="fr-FR" altLang="en-US" sz="3200" dirty="0">
                <a:latin typeface=".VnTime" panose="020B7200000000000000" pitchFamily="34" charset="0"/>
              </a:rPr>
              <a:t> </a:t>
            </a:r>
            <a:r>
              <a:rPr lang="fr-FR" altLang="en-US" sz="3200" dirty="0" err="1">
                <a:latin typeface=".VnTime" panose="020B7200000000000000" pitchFamily="34" charset="0"/>
              </a:rPr>
              <a:t>kh«ng</a:t>
            </a:r>
            <a:r>
              <a:rPr lang="fr-FR" altLang="en-US" sz="3200" dirty="0">
                <a:latin typeface=".VnTime" panose="020B7200000000000000" pitchFamily="34" charset="0"/>
              </a:rPr>
              <a:t> </a:t>
            </a:r>
            <a:r>
              <a:rPr lang="fr-FR" altLang="en-US" sz="3200" dirty="0" err="1">
                <a:latin typeface=".VnTime" panose="020B7200000000000000" pitchFamily="34" charset="0"/>
              </a:rPr>
              <a:t>cÇn</a:t>
            </a:r>
            <a:r>
              <a:rPr lang="fr-FR" altLang="en-US" sz="3200" dirty="0">
                <a:latin typeface=".VnTime" panose="020B7200000000000000" pitchFamily="34" charset="0"/>
              </a:rPr>
              <a:t> </a:t>
            </a:r>
            <a:r>
              <a:rPr lang="fr-FR" altLang="en-US" sz="3200" dirty="0" err="1">
                <a:latin typeface=".VnTime" panose="020B7200000000000000" pitchFamily="34" charset="0"/>
              </a:rPr>
              <a:t>c«ng</a:t>
            </a:r>
            <a:r>
              <a:rPr lang="fr-FR" altLang="en-US" sz="3200" dirty="0">
                <a:latin typeface=".VnTime" panose="020B7200000000000000" pitchFamily="34" charset="0"/>
              </a:rPr>
              <a:t> </a:t>
            </a:r>
            <a:r>
              <a:rPr lang="fr-FR" altLang="en-US" sz="3200" dirty="0" err="1">
                <a:latin typeface=".VnTime" panose="020B7200000000000000" pitchFamily="34" charset="0"/>
              </a:rPr>
              <a:t>danh</a:t>
            </a:r>
            <a:r>
              <a:rPr lang="fr-FR" altLang="en-US" sz="3200" dirty="0">
                <a:latin typeface=".VnTime" panose="020B7200000000000000" pitchFamily="34" charset="0"/>
              </a:rPr>
              <a:t> </a:t>
            </a:r>
            <a:r>
              <a:rPr lang="fr-FR" altLang="en-US" sz="3200" dirty="0" err="1">
                <a:latin typeface=".VnTime" panose="020B7200000000000000" pitchFamily="34" charset="0"/>
              </a:rPr>
              <a:t>bæng</a:t>
            </a:r>
            <a:r>
              <a:rPr lang="fr-FR" altLang="en-US" sz="3200" dirty="0">
                <a:latin typeface=".VnTime" panose="020B7200000000000000" pitchFamily="34" charset="0"/>
              </a:rPr>
              <a:t> </a:t>
            </a:r>
            <a:r>
              <a:rPr lang="fr-FR" altLang="en-US" sz="3200" dirty="0" err="1">
                <a:latin typeface=".VnTime" panose="020B7200000000000000" pitchFamily="34" charset="0"/>
              </a:rPr>
              <a:t>léc</a:t>
            </a:r>
            <a:r>
              <a:rPr lang="fr-FR" altLang="en-US" sz="3200" dirty="0">
                <a:latin typeface=".VnTime" panose="020B7200000000000000" pitchFamily="34" charset="0"/>
              </a:rPr>
              <a:t> mµ </a:t>
            </a:r>
            <a:r>
              <a:rPr lang="fr-FR" altLang="en-US" sz="3200" dirty="0" err="1">
                <a:latin typeface=".VnTime" panose="020B7200000000000000" pitchFamily="34" charset="0"/>
              </a:rPr>
              <a:t>chØ</a:t>
            </a:r>
            <a:r>
              <a:rPr lang="fr-FR" altLang="en-US" sz="3200" dirty="0">
                <a:latin typeface=".VnTime" panose="020B7200000000000000" pitchFamily="34" charset="0"/>
              </a:rPr>
              <a:t> v× </a:t>
            </a:r>
            <a:r>
              <a:rPr lang="fr-FR" altLang="en-US" sz="3200" dirty="0" err="1">
                <a:latin typeface=".VnTime" panose="020B7200000000000000" pitchFamily="34" charset="0"/>
              </a:rPr>
              <a:t>mét</a:t>
            </a:r>
            <a:r>
              <a:rPr lang="fr-FR" altLang="en-US" sz="3200" dirty="0">
                <a:latin typeface=".VnTime" panose="020B7200000000000000" pitchFamily="34" charset="0"/>
              </a:rPr>
              <a:t> ®</a:t>
            </a:r>
            <a:r>
              <a:rPr lang="fr-FR" altLang="en-US" sz="3200" dirty="0" err="1">
                <a:latin typeface=".VnTime" panose="020B7200000000000000" pitchFamily="34" charset="0"/>
              </a:rPr>
              <a:t>iÒu</a:t>
            </a:r>
            <a:r>
              <a:rPr lang="fr-FR" altLang="en-US" sz="3200" dirty="0">
                <a:latin typeface=".VnTime" panose="020B7200000000000000" pitchFamily="34" charset="0"/>
              </a:rPr>
              <a:t> </a:t>
            </a:r>
            <a:r>
              <a:rPr lang="fr-FR" altLang="en-US" sz="3200" dirty="0" err="1">
                <a:latin typeface=".VnTime" panose="020B7200000000000000" pitchFamily="34" charset="0"/>
              </a:rPr>
              <a:t>rÊt</a:t>
            </a:r>
            <a:r>
              <a:rPr lang="fr-FR" altLang="en-US" sz="3200" dirty="0">
                <a:latin typeface=".VnTime" panose="020B7200000000000000" pitchFamily="34" charset="0"/>
              </a:rPr>
              <a:t> </a:t>
            </a:r>
            <a:r>
              <a:rPr lang="fr-FR" altLang="en-US" sz="3200" dirty="0" err="1">
                <a:latin typeface=".VnTime" panose="020B7200000000000000" pitchFamily="34" charset="0"/>
              </a:rPr>
              <a:t>gi¶n</a:t>
            </a:r>
            <a:r>
              <a:rPr lang="fr-FR" altLang="en-US" sz="3200" dirty="0">
                <a:latin typeface=".VnTime" panose="020B7200000000000000" pitchFamily="34" charset="0"/>
              </a:rPr>
              <a:t> ®¬n lµ </a:t>
            </a:r>
            <a:r>
              <a:rPr lang="fr-FR" altLang="en-US" sz="3200" dirty="0" err="1">
                <a:latin typeface=".VnTime" panose="020B7200000000000000" pitchFamily="34" charset="0"/>
              </a:rPr>
              <a:t>yªu</a:t>
            </a:r>
            <a:r>
              <a:rPr lang="fr-FR" altLang="en-US" sz="3200" dirty="0">
                <a:latin typeface=".VnTime" panose="020B7200000000000000" pitchFamily="34" charset="0"/>
              </a:rPr>
              <a:t> </a:t>
            </a:r>
            <a:r>
              <a:rPr lang="fr-FR" altLang="en-US" sz="3200" dirty="0" err="1" smtClean="0">
                <a:latin typeface=".VnTime" panose="020B7200000000000000" pitchFamily="34" charset="0"/>
              </a:rPr>
              <a:t>n­ưíc</a:t>
            </a:r>
            <a:r>
              <a:rPr lang="fr-FR" altLang="en-US" sz="3200" dirty="0">
                <a:latin typeface=".VnTime" panose="020B7200000000000000" pitchFamily="34" charset="0"/>
              </a:rPr>
              <a:t>.</a:t>
            </a:r>
          </a:p>
          <a:p>
            <a:r>
              <a:rPr lang="fr-FR" altLang="en-US" sz="3200" dirty="0">
                <a:latin typeface=".VnTime" panose="020B7200000000000000" pitchFamily="34" charset="0"/>
              </a:rPr>
              <a:t>- §©y lµ </a:t>
            </a:r>
            <a:r>
              <a:rPr lang="fr-FR" altLang="en-US" sz="3200" dirty="0" err="1">
                <a:latin typeface=".VnTime" panose="020B7200000000000000" pitchFamily="34" charset="0"/>
              </a:rPr>
              <a:t>c¸i</a:t>
            </a:r>
            <a:r>
              <a:rPr lang="fr-FR" altLang="en-US" sz="3200" dirty="0">
                <a:latin typeface=".VnTime" panose="020B7200000000000000" pitchFamily="34" charset="0"/>
              </a:rPr>
              <a:t> </a:t>
            </a:r>
            <a:r>
              <a:rPr lang="fr-FR" altLang="en-US" sz="3200" dirty="0" err="1">
                <a:latin typeface=".VnTime" panose="020B7200000000000000" pitchFamily="34" charset="0"/>
              </a:rPr>
              <a:t>tang</a:t>
            </a:r>
            <a:r>
              <a:rPr lang="fr-FR" altLang="en-US" sz="3200" dirty="0">
                <a:latin typeface=".VnTime" panose="020B7200000000000000" pitchFamily="34" charset="0"/>
              </a:rPr>
              <a:t> </a:t>
            </a:r>
            <a:r>
              <a:rPr lang="fr-FR" altLang="en-US" sz="3200" dirty="0" err="1">
                <a:latin typeface=".VnTime" panose="020B7200000000000000" pitchFamily="34" charset="0"/>
              </a:rPr>
              <a:t>chung</a:t>
            </a:r>
            <a:r>
              <a:rPr lang="fr-FR" altLang="en-US" sz="3200" dirty="0">
                <a:latin typeface=".VnTime" panose="020B7200000000000000" pitchFamily="34" charset="0"/>
              </a:rPr>
              <a:t> </a:t>
            </a:r>
            <a:r>
              <a:rPr lang="fr-FR" altLang="en-US" sz="3200" dirty="0" err="1">
                <a:latin typeface=".VnTime" panose="020B7200000000000000" pitchFamily="34" charset="0"/>
              </a:rPr>
              <a:t>cña</a:t>
            </a:r>
            <a:r>
              <a:rPr lang="fr-FR" altLang="en-US" sz="3200" dirty="0">
                <a:latin typeface=".VnTime" panose="020B7200000000000000" pitchFamily="34" charset="0"/>
              </a:rPr>
              <a:t> </a:t>
            </a:r>
            <a:r>
              <a:rPr lang="fr-FR" altLang="en-US" sz="3200" dirty="0" err="1">
                <a:latin typeface=".VnTime" panose="020B7200000000000000" pitchFamily="34" charset="0"/>
              </a:rPr>
              <a:t>mäi</a:t>
            </a:r>
            <a:r>
              <a:rPr lang="fr-FR" altLang="en-US" sz="3200" dirty="0">
                <a:latin typeface=".VnTime" panose="020B7200000000000000" pitchFamily="34" charset="0"/>
              </a:rPr>
              <a:t> </a:t>
            </a:r>
            <a:r>
              <a:rPr lang="fr-FR" altLang="en-US" sz="3200" dirty="0" err="1" smtClean="0">
                <a:latin typeface=".VnTime" panose="020B7200000000000000" pitchFamily="34" charset="0"/>
              </a:rPr>
              <a:t>ngư­êi</a:t>
            </a:r>
            <a:r>
              <a:rPr lang="fr-FR" altLang="en-US" sz="3200" dirty="0">
                <a:latin typeface=".VnTime" panose="020B7200000000000000" pitchFamily="34" charset="0"/>
              </a:rPr>
              <a:t>, </a:t>
            </a:r>
            <a:r>
              <a:rPr lang="fr-FR" altLang="en-US" sz="3200" dirty="0" err="1">
                <a:latin typeface=".VnTime" panose="020B7200000000000000" pitchFamily="34" charset="0"/>
              </a:rPr>
              <a:t>cña</a:t>
            </a:r>
            <a:r>
              <a:rPr lang="fr-FR" altLang="en-US" sz="3200" dirty="0">
                <a:latin typeface=".VnTime" panose="020B7200000000000000" pitchFamily="34" charset="0"/>
              </a:rPr>
              <a:t> c¶ </a:t>
            </a:r>
            <a:r>
              <a:rPr lang="fr-FR" altLang="en-US" sz="3200" dirty="0" err="1">
                <a:latin typeface=".VnTime" panose="020B7200000000000000" pitchFamily="34" charset="0"/>
              </a:rPr>
              <a:t>thêi</a:t>
            </a:r>
            <a:r>
              <a:rPr lang="fr-FR" altLang="en-US" sz="3200" dirty="0">
                <a:latin typeface=".VnTime" panose="020B7200000000000000" pitchFamily="34" charset="0"/>
              </a:rPr>
              <a:t> ®¹i, lµ </a:t>
            </a:r>
            <a:r>
              <a:rPr lang="fr-FR" altLang="en-US" sz="3200" dirty="0" err="1">
                <a:latin typeface=".VnTime" panose="020B7200000000000000" pitchFamily="34" charset="0"/>
              </a:rPr>
              <a:t>khóc</a:t>
            </a:r>
            <a:r>
              <a:rPr lang="fr-FR" altLang="en-US" sz="3200" dirty="0">
                <a:latin typeface=".VnTime" panose="020B7200000000000000" pitchFamily="34" charset="0"/>
              </a:rPr>
              <a:t> bi </a:t>
            </a:r>
            <a:r>
              <a:rPr lang="fr-FR" altLang="en-US" sz="3200" dirty="0" err="1">
                <a:latin typeface=".VnTime" panose="020B7200000000000000" pitchFamily="34" charset="0"/>
              </a:rPr>
              <a:t>tr¸ng</a:t>
            </a:r>
            <a:r>
              <a:rPr lang="fr-FR" altLang="en-US" sz="3200" dirty="0">
                <a:latin typeface=".VnTime" panose="020B7200000000000000" pitchFamily="34" charset="0"/>
              </a:rPr>
              <a:t> </a:t>
            </a:r>
            <a:r>
              <a:rPr lang="fr-FR" altLang="en-US" sz="3200" dirty="0" err="1">
                <a:latin typeface=".VnTime" panose="020B7200000000000000" pitchFamily="34" charset="0"/>
              </a:rPr>
              <a:t>vÒ</a:t>
            </a:r>
            <a:r>
              <a:rPr lang="fr-FR" altLang="en-US" sz="3200" dirty="0">
                <a:latin typeface=".VnTime" panose="020B7200000000000000" pitchFamily="34" charset="0"/>
              </a:rPr>
              <a:t> </a:t>
            </a:r>
            <a:r>
              <a:rPr lang="fr-FR" altLang="en-US" sz="3200" dirty="0" err="1">
                <a:latin typeface=".VnTime" panose="020B7200000000000000" pitchFamily="34" charset="0"/>
              </a:rPr>
              <a:t>ng­êi</a:t>
            </a:r>
            <a:r>
              <a:rPr lang="fr-FR" altLang="en-US" sz="3200" dirty="0">
                <a:latin typeface=".VnTime" panose="020B7200000000000000" pitchFamily="34" charset="0"/>
              </a:rPr>
              <a:t> </a:t>
            </a:r>
            <a:r>
              <a:rPr lang="fr-FR" altLang="en-US" sz="3200" dirty="0" err="1">
                <a:latin typeface=".VnTime" panose="020B7200000000000000" pitchFamily="34" charset="0"/>
              </a:rPr>
              <a:t>anh</a:t>
            </a:r>
            <a:r>
              <a:rPr lang="fr-FR" altLang="en-US" sz="3200" dirty="0">
                <a:latin typeface=".VnTime" panose="020B7200000000000000" pitchFamily="34" charset="0"/>
              </a:rPr>
              <a:t> </a:t>
            </a:r>
            <a:r>
              <a:rPr lang="fr-FR" altLang="en-US" sz="3200" dirty="0" err="1">
                <a:latin typeface=".VnTime" panose="020B7200000000000000" pitchFamily="34" charset="0"/>
              </a:rPr>
              <a:t>hïng</a:t>
            </a:r>
            <a:r>
              <a:rPr lang="fr-FR" altLang="en-US" sz="3200" dirty="0">
                <a:latin typeface=".VnTime" panose="020B7200000000000000" pitchFamily="34" charset="0"/>
              </a:rPr>
              <a:t> </a:t>
            </a:r>
            <a:r>
              <a:rPr lang="fr-FR" altLang="en-US" sz="3200" dirty="0" err="1">
                <a:latin typeface=".VnTime" panose="020B7200000000000000" pitchFamily="34" charset="0"/>
              </a:rPr>
              <a:t>thÊt</a:t>
            </a:r>
            <a:r>
              <a:rPr lang="fr-FR" altLang="en-US" sz="3200" dirty="0">
                <a:latin typeface=".VnTime" panose="020B7200000000000000" pitchFamily="34" charset="0"/>
              </a:rPr>
              <a:t> </a:t>
            </a:r>
            <a:r>
              <a:rPr lang="fr-FR" altLang="en-US" sz="3200" dirty="0" err="1">
                <a:latin typeface=".VnTime" panose="020B7200000000000000" pitchFamily="34" charset="0"/>
              </a:rPr>
              <a:t>thÕ</a:t>
            </a:r>
            <a:r>
              <a:rPr lang="fr-FR" altLang="en-US" sz="3200" dirty="0">
                <a:latin typeface=".VnTime" panose="020B7200000000000000" pitchFamily="34" charset="0"/>
              </a:rPr>
              <a:t> </a:t>
            </a:r>
            <a:r>
              <a:rPr lang="fr-FR" altLang="en-US" sz="3200" dirty="0" err="1" smtClean="0">
                <a:latin typeface=".VnTime" panose="020B7200000000000000" pitchFamily="34" charset="0"/>
              </a:rPr>
              <a:t>như­ng</a:t>
            </a:r>
            <a:r>
              <a:rPr lang="fr-FR" altLang="en-US" sz="3200" dirty="0" smtClean="0">
                <a:latin typeface=".VnTime" panose="020B7200000000000000" pitchFamily="34" charset="0"/>
              </a:rPr>
              <a:t> </a:t>
            </a:r>
            <a:r>
              <a:rPr lang="fr-FR" altLang="en-US" sz="3200" dirty="0" err="1">
                <a:latin typeface=".VnTime" panose="020B7200000000000000" pitchFamily="34" charset="0"/>
              </a:rPr>
              <a:t>hiªn</a:t>
            </a:r>
            <a:r>
              <a:rPr lang="fr-FR" altLang="en-US" sz="3200" dirty="0">
                <a:latin typeface=".VnTime" panose="020B7200000000000000" pitchFamily="34" charset="0"/>
              </a:rPr>
              <a:t> </a:t>
            </a:r>
            <a:r>
              <a:rPr lang="fr-FR" altLang="en-US" sz="3200" dirty="0" err="1">
                <a:latin typeface=".VnTime" panose="020B7200000000000000" pitchFamily="34" charset="0"/>
              </a:rPr>
              <a:t>ngang</a:t>
            </a:r>
            <a:r>
              <a:rPr lang="fr-FR" altLang="en-US" sz="3200" dirty="0">
                <a:latin typeface=".VnTime" panose="020B7200000000000000" pitchFamily="34" charset="0"/>
              </a:rPr>
              <a:t>.</a:t>
            </a:r>
            <a:endParaRPr lang="en-US" altLang="en-US" sz="3200" dirty="0">
              <a:latin typeface=".VnTime" panose="020B7200000000000000" pitchFamily="34" charset="0"/>
            </a:endParaRPr>
          </a:p>
        </p:txBody>
      </p:sp>
    </p:spTree>
    <p:extLst>
      <p:ext uri="{BB962C8B-B14F-4D97-AF65-F5344CB8AC3E}">
        <p14:creationId xmlns:p14="http://schemas.microsoft.com/office/powerpoint/2010/main" val="10904625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25602">
                                            <p:txEl>
                                              <p:pRg st="0" end="0"/>
                                            </p:txEl>
                                          </p:spTgt>
                                        </p:tgtEl>
                                        <p:attrNameLst>
                                          <p:attrName>style.visibility</p:attrName>
                                        </p:attrNameLst>
                                      </p:cBhvr>
                                      <p:to>
                                        <p:strVal val="visible"/>
                                      </p:to>
                                    </p:set>
                                    <p:animEffect transition="in" filter="fade">
                                      <p:cBhvr>
                                        <p:cTn id="7" dur="2000"/>
                                        <p:tgtEl>
                                          <p:spTgt spid="25602">
                                            <p:txEl>
                                              <p:pRg st="0" end="0"/>
                                            </p:txEl>
                                          </p:spTgt>
                                        </p:tgtEl>
                                      </p:cBhvr>
                                    </p:animEffect>
                                    <p:anim calcmode="lin" valueType="num">
                                      <p:cBhvr>
                                        <p:cTn id="8" dur="2000" fill="hold"/>
                                        <p:tgtEl>
                                          <p:spTgt spid="25602">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25602">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0" presetClass="entr" presetSubtype="0" fill="hold" nodeType="clickEffect">
                                  <p:stCondLst>
                                    <p:cond delay="0"/>
                                  </p:stCondLst>
                                  <p:iterate type="lt">
                                    <p:tmPct val="10000"/>
                                  </p:iterate>
                                  <p:childTnLst>
                                    <p:set>
                                      <p:cBhvr>
                                        <p:cTn id="13" dur="1" fill="hold">
                                          <p:stCondLst>
                                            <p:cond delay="0"/>
                                          </p:stCondLst>
                                        </p:cTn>
                                        <p:tgtEl>
                                          <p:spTgt spid="25602">
                                            <p:txEl>
                                              <p:pRg st="1" end="1"/>
                                            </p:txEl>
                                          </p:spTgt>
                                        </p:tgtEl>
                                        <p:attrNameLst>
                                          <p:attrName>style.visibility</p:attrName>
                                        </p:attrNameLst>
                                      </p:cBhvr>
                                      <p:to>
                                        <p:strVal val="visible"/>
                                      </p:to>
                                    </p:set>
                                    <p:animEffect transition="in" filter="fade">
                                      <p:cBhvr>
                                        <p:cTn id="14" dur="1000"/>
                                        <p:tgtEl>
                                          <p:spTgt spid="25602">
                                            <p:txEl>
                                              <p:pRg st="1" end="1"/>
                                            </p:txEl>
                                          </p:spTgt>
                                        </p:tgtEl>
                                      </p:cBhvr>
                                    </p:animEffect>
                                    <p:anim calcmode="lin" valueType="num">
                                      <p:cBhvr>
                                        <p:cTn id="15" dur="1000" fill="hold"/>
                                        <p:tgtEl>
                                          <p:spTgt spid="25602">
                                            <p:txEl>
                                              <p:pRg st="1" end="1"/>
                                            </p:txEl>
                                          </p:spTgt>
                                        </p:tgtEl>
                                        <p:attrNameLst>
                                          <p:attrName>ppt_x</p:attrName>
                                        </p:attrNameLst>
                                      </p:cBhvr>
                                      <p:tavLst>
                                        <p:tav tm="0">
                                          <p:val>
                                            <p:strVal val="#ppt_x-.1"/>
                                          </p:val>
                                        </p:tav>
                                        <p:tav tm="100000">
                                          <p:val>
                                            <p:strVal val="#ppt_x"/>
                                          </p:val>
                                        </p:tav>
                                      </p:tavLst>
                                    </p:anim>
                                    <p:anim calcmode="lin" valueType="num">
                                      <p:cBhvr>
                                        <p:cTn id="16" dur="1000" fill="hold"/>
                                        <p:tgtEl>
                                          <p:spTgt spid="25602">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0" presetClass="entr" presetSubtype="0" fill="hold" nodeType="clickEffect">
                                  <p:stCondLst>
                                    <p:cond delay="0"/>
                                  </p:stCondLst>
                                  <p:iterate type="lt">
                                    <p:tmPct val="10000"/>
                                  </p:iterate>
                                  <p:childTnLst>
                                    <p:set>
                                      <p:cBhvr>
                                        <p:cTn id="20" dur="1" fill="hold">
                                          <p:stCondLst>
                                            <p:cond delay="0"/>
                                          </p:stCondLst>
                                        </p:cTn>
                                        <p:tgtEl>
                                          <p:spTgt spid="25602">
                                            <p:txEl>
                                              <p:pRg st="2" end="2"/>
                                            </p:txEl>
                                          </p:spTgt>
                                        </p:tgtEl>
                                        <p:attrNameLst>
                                          <p:attrName>style.visibility</p:attrName>
                                        </p:attrNameLst>
                                      </p:cBhvr>
                                      <p:to>
                                        <p:strVal val="visible"/>
                                      </p:to>
                                    </p:set>
                                    <p:animEffect transition="in" filter="fade">
                                      <p:cBhvr>
                                        <p:cTn id="21" dur="1000"/>
                                        <p:tgtEl>
                                          <p:spTgt spid="25602">
                                            <p:txEl>
                                              <p:pRg st="2" end="2"/>
                                            </p:txEl>
                                          </p:spTgt>
                                        </p:tgtEl>
                                      </p:cBhvr>
                                    </p:animEffect>
                                    <p:anim calcmode="lin" valueType="num">
                                      <p:cBhvr>
                                        <p:cTn id="22" dur="1000" fill="hold"/>
                                        <p:tgtEl>
                                          <p:spTgt spid="25602">
                                            <p:txEl>
                                              <p:pRg st="2" end="2"/>
                                            </p:txEl>
                                          </p:spTgt>
                                        </p:tgtEl>
                                        <p:attrNameLst>
                                          <p:attrName>ppt_x</p:attrName>
                                        </p:attrNameLst>
                                      </p:cBhvr>
                                      <p:tavLst>
                                        <p:tav tm="0">
                                          <p:val>
                                            <p:strVal val="#ppt_x-.1"/>
                                          </p:val>
                                        </p:tav>
                                        <p:tav tm="100000">
                                          <p:val>
                                            <p:strVal val="#ppt_x"/>
                                          </p:val>
                                        </p:tav>
                                      </p:tavLst>
                                    </p:anim>
                                    <p:anim calcmode="lin" valueType="num">
                                      <p:cBhvr>
                                        <p:cTn id="23" dur="1000" fill="hold"/>
                                        <p:tgtEl>
                                          <p:spTgt spid="25602">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Text Box 4"/>
          <p:cNvSpPr txBox="1">
            <a:spLocks noChangeArrowheads="1"/>
          </p:cNvSpPr>
          <p:nvPr/>
        </p:nvSpPr>
        <p:spPr bwMode="auto">
          <a:xfrm>
            <a:off x="1981200" y="762000"/>
            <a:ext cx="8686800" cy="50167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FR" altLang="en-US" sz="3200" b="1">
                <a:latin typeface=".VnTime" panose="020B7200000000000000" pitchFamily="34" charset="0"/>
              </a:rPr>
              <a:t>4. KÕt luËn.</a:t>
            </a:r>
            <a:endParaRPr lang="fr-FR" altLang="en-US" sz="3200">
              <a:latin typeface=".VnTime" panose="020B7200000000000000" pitchFamily="34" charset="0"/>
            </a:endParaRPr>
          </a:p>
          <a:p>
            <a:r>
              <a:rPr lang="fr-FR" altLang="en-US" sz="3200">
                <a:latin typeface=".VnTime" panose="020B7200000000000000" pitchFamily="34" charset="0"/>
              </a:rPr>
              <a:t>- Bµi v¨n tÕ lµ h×nh ¶nh ch©n thùc vÒ ng­êi n«ng d©n ViÖt Nam chèng Ph¸p víi lßng yªu n­íc vµ lßng c¨m thï giÆc s©u s¾c, tinh thÇn chiÕn ®Êu hi sinh anh dòng tuyÖt vêi cña ng­êi n«ng d©n Nam Bé trong phong trµo chèng Ph¸p cuèi XIX.</a:t>
            </a:r>
          </a:p>
          <a:p>
            <a:r>
              <a:rPr lang="fr-FR" altLang="en-US" sz="3200">
                <a:latin typeface=".VnTime" panose="020B7200000000000000" pitchFamily="34" charset="0"/>
              </a:rPr>
              <a:t>- Víi bµi v¨n tÕ nµy lÇn ®Çu tiªn trong lÞch sö VH d©n téc cã mét t­îng ®µi nghÖ thuËt sõng s÷ng vÒ ng­êi n«ng d©n t­¬ng xøng víi phÈm chÊt vèn cã ngoµi ®êi cña hä.</a:t>
            </a:r>
            <a:endParaRPr lang="en-US" altLang="en-US" sz="3200">
              <a:latin typeface=".VnTime" panose="020B7200000000000000" pitchFamily="34" charset="0"/>
            </a:endParaRPr>
          </a:p>
        </p:txBody>
      </p:sp>
    </p:spTree>
    <p:extLst>
      <p:ext uri="{BB962C8B-B14F-4D97-AF65-F5344CB8AC3E}">
        <p14:creationId xmlns:p14="http://schemas.microsoft.com/office/powerpoint/2010/main" val="8721434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38916">
                                            <p:txEl>
                                              <p:pRg st="0" end="0"/>
                                            </p:txEl>
                                          </p:spTgt>
                                        </p:tgtEl>
                                        <p:attrNameLst>
                                          <p:attrName>style.visibility</p:attrName>
                                        </p:attrNameLst>
                                      </p:cBhvr>
                                      <p:to>
                                        <p:strVal val="visible"/>
                                      </p:to>
                                    </p:set>
                                    <p:anim calcmode="discrete" valueType="clr">
                                      <p:cBhvr override="childStyle">
                                        <p:cTn id="7" dur="80"/>
                                        <p:tgtEl>
                                          <p:spTgt spid="3891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8916">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8916">
                                            <p:txEl>
                                              <p:pRg st="0" end="0"/>
                                            </p:txEl>
                                          </p:spTgt>
                                        </p:tgtEl>
                                        <p:attrNameLst>
                                          <p:attrName>fill.type</p:attrName>
                                        </p:attrNameLst>
                                      </p:cBhvr>
                                      <p:to>
                                        <p:strVal val="solid"/>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38916">
                                            <p:txEl>
                                              <p:pRg st="1" end="1"/>
                                            </p:txEl>
                                          </p:spTgt>
                                        </p:tgtEl>
                                        <p:attrNameLst>
                                          <p:attrName>style.visibility</p:attrName>
                                        </p:attrNameLst>
                                      </p:cBhvr>
                                      <p:to>
                                        <p:strVal val="visible"/>
                                      </p:to>
                                    </p:set>
                                    <p:anim calcmode="discrete" valueType="clr">
                                      <p:cBhvr override="childStyle">
                                        <p:cTn id="14" dur="80"/>
                                        <p:tgtEl>
                                          <p:spTgt spid="3891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8916">
                                            <p:txEl>
                                              <p:pRg st="1" end="1"/>
                                            </p:txEl>
                                          </p:spTgt>
                                        </p:tgtEl>
                                        <p:attrNameLst>
                                          <p:attrName>fillcolor</p:attrName>
                                        </p:attrNameLst>
                                      </p:cBhvr>
                                      <p:tavLst>
                                        <p:tav tm="0">
                                          <p:val>
                                            <p:clrVal>
                                              <a:schemeClr val="accent2"/>
                                            </p:clrVal>
                                          </p:val>
                                        </p:tav>
                                        <p:tav tm="50000">
                                          <p:val>
                                            <p:clrVal>
                                              <a:schemeClr val="hlink"/>
                                            </p:clrVal>
                                          </p:val>
                                        </p:tav>
                                      </p:tavLst>
                                    </p:anim>
                                    <p:set>
                                      <p:cBhvr>
                                        <p:cTn id="16" dur="80"/>
                                        <p:tgtEl>
                                          <p:spTgt spid="38916">
                                            <p:txEl>
                                              <p:pRg st="1" end="1"/>
                                            </p:txEl>
                                          </p:spTgt>
                                        </p:tgtEl>
                                        <p:attrNameLst>
                                          <p:attrName>fill.type</p:attrName>
                                        </p:attrNameLst>
                                      </p:cBhvr>
                                      <p:to>
                                        <p:strVal val="solid"/>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38916">
                                            <p:txEl>
                                              <p:pRg st="2" end="2"/>
                                            </p:txEl>
                                          </p:spTgt>
                                        </p:tgtEl>
                                        <p:attrNameLst>
                                          <p:attrName>style.visibility</p:attrName>
                                        </p:attrNameLst>
                                      </p:cBhvr>
                                      <p:to>
                                        <p:strVal val="visible"/>
                                      </p:to>
                                    </p:set>
                                    <p:anim calcmode="discrete" valueType="clr">
                                      <p:cBhvr override="childStyle">
                                        <p:cTn id="21" dur="80"/>
                                        <p:tgtEl>
                                          <p:spTgt spid="3891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8916">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38916">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8651" y="609598"/>
            <a:ext cx="6241816" cy="644769"/>
          </a:xfrm>
        </p:spPr>
        <p:txBody>
          <a:bodyPr>
            <a:normAutofit fontScale="90000"/>
          </a:bodyPr>
          <a:lstStyle/>
          <a:p>
            <a:r>
              <a:rPr lang="en-US" sz="4000" b="1" smtClean="0">
                <a:latin typeface="Times New Roman (Body)"/>
              </a:rPr>
              <a:t>5</a:t>
            </a:r>
            <a:r>
              <a:rPr lang="vi-VN" sz="4000" b="1" smtClean="0">
                <a:latin typeface="+mn-lt"/>
              </a:rPr>
              <a:t>. </a:t>
            </a:r>
            <a:r>
              <a:rPr lang="vi-VN" sz="4000" b="1" dirty="0" smtClean="0">
                <a:latin typeface="+mn-lt"/>
              </a:rPr>
              <a:t>NGHỆ THUẬT:</a:t>
            </a:r>
            <a:endParaRPr lang="en-US" sz="4000" b="1" dirty="0">
              <a:latin typeface="+mn-lt"/>
            </a:endParaRPr>
          </a:p>
        </p:txBody>
      </p:sp>
      <p:sp>
        <p:nvSpPr>
          <p:cNvPr id="3" name="Picture Placeholder 2"/>
          <p:cNvSpPr>
            <a:spLocks noGrp="1"/>
          </p:cNvSpPr>
          <p:nvPr>
            <p:ph type="pic" idx="1"/>
          </p:nvPr>
        </p:nvSpPr>
        <p:spPr/>
      </p:sp>
      <p:sp>
        <p:nvSpPr>
          <p:cNvPr id="4" name="Text Placeholder 3"/>
          <p:cNvSpPr>
            <a:spLocks noGrp="1"/>
          </p:cNvSpPr>
          <p:nvPr>
            <p:ph type="body" sz="half" idx="2"/>
          </p:nvPr>
        </p:nvSpPr>
        <p:spPr>
          <a:xfrm>
            <a:off x="712303" y="1294126"/>
            <a:ext cx="7172740" cy="1828800"/>
          </a:xfrm>
        </p:spPr>
        <p:txBody>
          <a:bodyPr>
            <a:noAutofit/>
          </a:bodyPr>
          <a:lstStyle/>
          <a:p>
            <a:pPr algn="just"/>
            <a:r>
              <a:rPr lang="vi-VN"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Sự</a:t>
            </a: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kết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hợp</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nhuần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nhuyễn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giữa</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chất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trữ</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tình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và</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tính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hiện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thực</a:t>
            </a:r>
            <a:r>
              <a:rPr lang="en-US" sz="4000" dirty="0">
                <a:latin typeface="Times New Roman" pitchFamily="18" charset="0"/>
                <a:cs typeface="Times New Roman" pitchFamily="18" charset="0"/>
              </a:rPr>
              <a:t>.</a:t>
            </a:r>
          </a:p>
          <a:p>
            <a:pPr algn="just"/>
            <a:r>
              <a:rPr lang="vi-VN"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Giọng</a:t>
            </a: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văn</a:t>
            </a:r>
            <a:r>
              <a:rPr lang="en-US" sz="4000" dirty="0">
                <a:latin typeface="Times New Roman" pitchFamily="18" charset="0"/>
                <a:cs typeface="Times New Roman" pitchFamily="18" charset="0"/>
              </a:rPr>
              <a:t> bi </a:t>
            </a:r>
            <a:r>
              <a:rPr lang="en-US" sz="4000" dirty="0" err="1">
                <a:latin typeface="Times New Roman" pitchFamily="18" charset="0"/>
                <a:cs typeface="Times New Roman" pitchFamily="18" charset="0"/>
              </a:rPr>
              <a:t>tráng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thống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thiết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ngôn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ngữ</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giản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dị</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dân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dã</a:t>
            </a:r>
            <a:r>
              <a:rPr lang="en-US" sz="4000" dirty="0">
                <a:latin typeface="Times New Roman" pitchFamily="18" charset="0"/>
                <a:cs typeface="Times New Roman" pitchFamily="18" charset="0"/>
              </a:rPr>
              <a:t>.</a:t>
            </a:r>
          </a:p>
          <a:p>
            <a:pPr algn="just"/>
            <a:r>
              <a:rPr lang="vi-VN" sz="4000" dirty="0" smtClean="0">
                <a:latin typeface="Times New Roman" pitchFamily="18" charset="0"/>
                <a:cs typeface="Times New Roman" pitchFamily="18" charset="0"/>
              </a:rPr>
              <a:t>- </a:t>
            </a:r>
            <a:r>
              <a:rPr lang="en-US" sz="4000" dirty="0" err="1" smtClean="0">
                <a:latin typeface="Times New Roman" pitchFamily="18" charset="0"/>
                <a:cs typeface="Times New Roman" pitchFamily="18" charset="0"/>
              </a:rPr>
              <a:t>Xây</a:t>
            </a:r>
            <a:r>
              <a:rPr lang="en-US" sz="4000" dirty="0" smtClean="0">
                <a:latin typeface="Times New Roman" pitchFamily="18" charset="0"/>
                <a:cs typeface="Times New Roman" pitchFamily="18" charset="0"/>
              </a:rPr>
              <a:t> </a:t>
            </a:r>
            <a:r>
              <a:rPr lang="en-US" sz="4000" dirty="0" err="1">
                <a:latin typeface="Times New Roman" pitchFamily="18" charset="0"/>
                <a:cs typeface="Times New Roman" pitchFamily="18" charset="0"/>
              </a:rPr>
              <a:t>dựng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hình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tượng</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nhân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vật</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chân</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thực</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sinh</a:t>
            </a:r>
            <a:r>
              <a:rPr lang="en-US" sz="4000" dirty="0">
                <a:latin typeface="Times New Roman" pitchFamily="18" charset="0"/>
                <a:cs typeface="Times New Roman" pitchFamily="18" charset="0"/>
              </a:rPr>
              <a:t> </a:t>
            </a:r>
            <a:r>
              <a:rPr lang="en-US" sz="4000" dirty="0" err="1">
                <a:latin typeface="Times New Roman" pitchFamily="18" charset="0"/>
                <a:cs typeface="Times New Roman" pitchFamily="18" charset="0"/>
              </a:rPr>
              <a:t>động</a:t>
            </a:r>
            <a:r>
              <a:rPr lang="en-US" sz="4000" dirty="0">
                <a:latin typeface="Times New Roman" pitchFamily="18" charset="0"/>
                <a:cs typeface="Times New Roman" pitchFamily="18" charset="0"/>
              </a:rPr>
              <a:t>.</a:t>
            </a:r>
          </a:p>
          <a:p>
            <a:pPr algn="just"/>
            <a:endParaRPr lang="en-US" sz="4000"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l="1878" r="1878"/>
          <a:stretch>
            <a:fillRect/>
          </a:stretch>
        </p:blipFill>
        <p:spPr bwMode="auto">
          <a:xfrm>
            <a:off x="8088204" y="1021522"/>
            <a:ext cx="3063347" cy="4775200"/>
          </a:xfrm>
          <a:prstGeom prst="rect">
            <a:avLst/>
          </a:prstGeom>
          <a:noFill/>
          <a:ln w="57150" cmpd="thickThin">
            <a:noFill/>
            <a:miter lim="800000"/>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77070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821635" y="1351721"/>
            <a:ext cx="10548730" cy="3554819"/>
          </a:xfrm>
          <a:prstGeom prst="rect">
            <a:avLst/>
          </a:prstGeom>
          <a:noFill/>
        </p:spPr>
        <p:txBody>
          <a:bodyPr wrap="square" rtlCol="0">
            <a:spAutoFit/>
          </a:bodyPr>
          <a:lstStyle/>
          <a:p>
            <a:pPr algn="ctr"/>
            <a:r>
              <a:rPr lang="vi-VN" sz="4500" b="1" dirty="0" smtClean="0"/>
              <a:t>CÁC EM NGHIÊN CỨU THÊM NHÉ!</a:t>
            </a:r>
          </a:p>
          <a:p>
            <a:pPr algn="ctr"/>
            <a:endParaRPr lang="vi-VN" sz="4500" b="1" dirty="0" smtClean="0"/>
          </a:p>
          <a:p>
            <a:pPr algn="ctr"/>
            <a:endParaRPr lang="vi-VN" sz="4500" b="1" dirty="0"/>
          </a:p>
          <a:p>
            <a:pPr algn="ctr"/>
            <a:r>
              <a:rPr lang="vi-VN" sz="4500" b="1" dirty="0" smtClean="0"/>
              <a:t>HẸN GẶP LẠI </a:t>
            </a:r>
          </a:p>
          <a:p>
            <a:pPr algn="ctr"/>
            <a:r>
              <a:rPr lang="vi-VN" sz="4500" b="1" dirty="0" smtClean="0"/>
              <a:t>Ở BUỔI HỌC TRỰC TUYẾN </a:t>
            </a:r>
            <a:endParaRPr lang="en-US" sz="4500" b="1" dirty="0"/>
          </a:p>
        </p:txBody>
      </p:sp>
    </p:spTree>
    <p:extLst>
      <p:ext uri="{BB962C8B-B14F-4D97-AF65-F5344CB8AC3E}">
        <p14:creationId xmlns:p14="http://schemas.microsoft.com/office/powerpoint/2010/main" val="180224966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474</TotalTime>
  <Words>1777</Words>
  <Application>Microsoft Office PowerPoint</Application>
  <PresentationFormat>Widescreen</PresentationFormat>
  <Paragraphs>137</Paragraphs>
  <Slides>28</Slides>
  <Notes>1</Notes>
  <HiddenSlides>7</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.VnTime</vt:lpstr>
      <vt:lpstr>Arial</vt:lpstr>
      <vt:lpstr>Calibri</vt:lpstr>
      <vt:lpstr>Garamond</vt:lpstr>
      <vt:lpstr>Tahoma</vt:lpstr>
      <vt:lpstr>Times New Roman</vt:lpstr>
      <vt:lpstr>Times New Roman (Body)</vt:lpstr>
      <vt:lpstr>Wingdings</vt:lpstr>
      <vt:lpstr>Organic</vt:lpstr>
      <vt:lpstr>PowerPoint Presentation</vt:lpstr>
      <vt:lpstr>KIỂM TRA BÀI CŨ</vt:lpstr>
      <vt:lpstr>PowerPoint Presentation</vt:lpstr>
      <vt:lpstr>VĂN TẾ NGHĨA SĨ CẦN GIUỘC -- Nguyễn Đình Chiểu --</vt:lpstr>
      <vt:lpstr>I. CUỘC ĐỜI</vt:lpstr>
      <vt:lpstr>2. Con người</vt:lpstr>
      <vt:lpstr>II. SỰ NGHIỆP SÁNG TÁC 1. Các giai đoạn sáng tác: </vt:lpstr>
      <vt:lpstr>2. Quan điểm sáng tác</vt:lpstr>
      <vt:lpstr>3. Nội dung lớn trong sáng tác</vt:lpstr>
      <vt:lpstr>4. Nghệ thuật đặc sắc</vt:lpstr>
      <vt:lpstr>1. HOÀN CẢNH LỊCH SỬ</vt:lpstr>
      <vt:lpstr>2. THỂ LOẠI:</vt:lpstr>
      <vt:lpstr>3. BỐ CỤC</vt:lpstr>
      <vt:lpstr>sự hiện diện của các thế lực vật chất xâm lược bạo tàn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NGHỆ THUẬT: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Zoom09</cp:lastModifiedBy>
  <cp:revision>48</cp:revision>
  <dcterms:created xsi:type="dcterms:W3CDTF">2019-09-21T02:26:55Z</dcterms:created>
  <dcterms:modified xsi:type="dcterms:W3CDTF">2021-03-15T08:02:30Z</dcterms:modified>
</cp:coreProperties>
</file>