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60" d="100"/>
          <a:sy n="60" d="100"/>
        </p:scale>
        <p:origin x="330" y="30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b="1">
                <a:solidFill>
                  <a:srgbClr val="FF0000"/>
                </a:solidFill>
                <a:latin typeface="Times New Roman" panose="02020603050405020304" pitchFamily="18" charset="0"/>
                <a:cs typeface="Times New Roman" panose="02020603050405020304" pitchFamily="18" charset="0"/>
              </a:defRPr>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b="1">
                <a:solidFill>
                  <a:srgbClr val="FF0000"/>
                </a:solidFill>
                <a:latin typeface="Times New Roman" panose="02020603050405020304" pitchFamily="18" charset="0"/>
                <a:cs typeface="Times New Roman" panose="020206030504050203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b="1">
                <a:solidFill>
                  <a:srgbClr val="FF0000"/>
                </a:solidFill>
                <a:latin typeface="Times New Roman" panose="02020603050405020304" pitchFamily="18" charset="0"/>
                <a:cs typeface="Times New Roman" panose="02020603050405020304" pitchFamily="18" charset="0"/>
              </a:defRPr>
            </a:lvl1pPr>
          </a:lstStyle>
          <a:p>
            <a:fld id="{A69FF8AE-E971-40E3-9A33-B8B4C496276A}" type="datetimeFigureOut">
              <a:rPr lang="en-US" smtClean="0"/>
              <a:pPr/>
              <a:t>3/10/2021</a:t>
            </a:fld>
            <a:endParaRPr lang="en-US"/>
          </a:p>
        </p:txBody>
      </p:sp>
      <p:sp>
        <p:nvSpPr>
          <p:cNvPr id="5" name="Footer Placeholder 4"/>
          <p:cNvSpPr>
            <a:spLocks noGrp="1"/>
          </p:cNvSpPr>
          <p:nvPr>
            <p:ph type="ftr" sz="quarter" idx="11"/>
          </p:nvPr>
        </p:nvSpPr>
        <p:spPr/>
        <p:txBody>
          <a:bodyPr/>
          <a:lstStyle>
            <a:lvl1pPr>
              <a:defRPr b="1">
                <a:solidFill>
                  <a:srgbClr val="FF0000"/>
                </a:solidFill>
                <a:latin typeface="Times New Roman" panose="02020603050405020304" pitchFamily="18" charset="0"/>
                <a:cs typeface="Times New Roman" panose="02020603050405020304" pitchFamily="18" charset="0"/>
              </a:defRPr>
            </a:lvl1pPr>
          </a:lstStyle>
          <a:p>
            <a:endParaRPr lang="en-US"/>
          </a:p>
        </p:txBody>
      </p:sp>
      <p:sp>
        <p:nvSpPr>
          <p:cNvPr id="6" name="Slide Number Placeholder 5"/>
          <p:cNvSpPr>
            <a:spLocks noGrp="1"/>
          </p:cNvSpPr>
          <p:nvPr>
            <p:ph type="sldNum" sz="quarter" idx="12"/>
          </p:nvPr>
        </p:nvSpPr>
        <p:spPr/>
        <p:txBody>
          <a:bodyPr/>
          <a:lstStyle>
            <a:lvl1pPr>
              <a:defRPr b="1">
                <a:solidFill>
                  <a:srgbClr val="FF0000"/>
                </a:solidFill>
                <a:latin typeface="Times New Roman" panose="02020603050405020304" pitchFamily="18" charset="0"/>
                <a:cs typeface="Times New Roman" panose="02020603050405020304" pitchFamily="18" charset="0"/>
              </a:defRPr>
            </a:lvl1pPr>
          </a:lstStyle>
          <a:p>
            <a:fld id="{33570C62-38CD-42AA-8B1B-BC7CD8F28D87}" type="slidenum">
              <a:rPr lang="en-US" smtClean="0"/>
              <a:pPr/>
              <a:t>‹#›</a:t>
            </a:fld>
            <a:endParaRPr lang="en-US"/>
          </a:p>
        </p:txBody>
      </p:sp>
    </p:spTree>
    <p:extLst>
      <p:ext uri="{BB962C8B-B14F-4D97-AF65-F5344CB8AC3E}">
        <p14:creationId xmlns:p14="http://schemas.microsoft.com/office/powerpoint/2010/main" val="41560817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Times New Roman" panose="02020603050405020304" pitchFamily="18" charset="0"/>
                <a:cs typeface="Times New Roman" panose="02020603050405020304" pitchFamily="18" charset="0"/>
              </a:defRPr>
            </a:lvl1pPr>
          </a:lstStyle>
          <a:p>
            <a:r>
              <a:rPr lang="en-US" smtClean="0"/>
              <a:t>Click to edit Master title style</a:t>
            </a:r>
            <a:endParaRPr lang="en-US"/>
          </a:p>
        </p:txBody>
      </p:sp>
      <p:sp>
        <p:nvSpPr>
          <p:cNvPr id="3" name="Content Placeholder 2"/>
          <p:cNvSpPr>
            <a:spLocks noGrp="1"/>
          </p:cNvSpPr>
          <p:nvPr>
            <p:ph idx="1"/>
          </p:nvPr>
        </p:nvSpPr>
        <p:spPr/>
        <p:txBody>
          <a:bodyPr/>
          <a:lstStyle>
            <a:lvl1pPr>
              <a:defRPr>
                <a:latin typeface="Times New Roman" panose="02020603050405020304" pitchFamily="18" charset="0"/>
                <a:cs typeface="Times New Roman" panose="02020603050405020304" pitchFamily="18" charset="0"/>
              </a:defRPr>
            </a:lvl1pPr>
            <a:lvl2pPr>
              <a:defRPr>
                <a:latin typeface="Times New Roman" panose="02020603050405020304" pitchFamily="18" charset="0"/>
                <a:cs typeface="Times New Roman" panose="02020603050405020304" pitchFamily="18" charset="0"/>
              </a:defRPr>
            </a:lvl2pPr>
            <a:lvl3pPr>
              <a:defRPr>
                <a:latin typeface="Times New Roman" panose="02020603050405020304" pitchFamily="18" charset="0"/>
                <a:cs typeface="Times New Roman" panose="02020603050405020304" pitchFamily="18" charset="0"/>
              </a:defRPr>
            </a:lvl3pPr>
            <a:lvl4pPr>
              <a:defRPr>
                <a:latin typeface="Times New Roman" panose="02020603050405020304" pitchFamily="18" charset="0"/>
                <a:cs typeface="Times New Roman" panose="02020603050405020304" pitchFamily="18" charset="0"/>
              </a:defRPr>
            </a:lvl4pPr>
            <a:lvl5pPr>
              <a:defRPr>
                <a:latin typeface="Times New Roman" panose="02020603050405020304" pitchFamily="18" charset="0"/>
                <a:cs typeface="Times New Roman" panose="02020603050405020304"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atin typeface="Times New Roman" panose="02020603050405020304" pitchFamily="18" charset="0"/>
                <a:cs typeface="Times New Roman" panose="02020603050405020304" pitchFamily="18" charset="0"/>
              </a:defRPr>
            </a:lvl1pPr>
          </a:lstStyle>
          <a:p>
            <a:fld id="{A69FF8AE-E971-40E3-9A33-B8B4C496276A}" type="datetimeFigureOut">
              <a:rPr lang="en-US" smtClean="0"/>
              <a:pPr/>
              <a:t>3/10/2021</a:t>
            </a:fld>
            <a:endParaRPr lang="en-US"/>
          </a:p>
        </p:txBody>
      </p:sp>
      <p:sp>
        <p:nvSpPr>
          <p:cNvPr id="5" name="Footer Placeholder 4"/>
          <p:cNvSpPr>
            <a:spLocks noGrp="1"/>
          </p:cNvSpPr>
          <p:nvPr>
            <p:ph type="ftr" sz="quarter" idx="11"/>
          </p:nvPr>
        </p:nvSpPr>
        <p:spPr/>
        <p:txBody>
          <a:bodyPr/>
          <a:lstStyle>
            <a:lvl1pPr>
              <a:defRPr>
                <a:latin typeface="Times New Roman" panose="02020603050405020304" pitchFamily="18" charset="0"/>
                <a:cs typeface="Times New Roman" panose="02020603050405020304" pitchFamily="18" charset="0"/>
              </a:defRPr>
            </a:lvl1pPr>
          </a:lstStyle>
          <a:p>
            <a:endParaRPr lang="en-US"/>
          </a:p>
        </p:txBody>
      </p:sp>
      <p:sp>
        <p:nvSpPr>
          <p:cNvPr id="6" name="Slide Number Placeholder 5"/>
          <p:cNvSpPr>
            <a:spLocks noGrp="1"/>
          </p:cNvSpPr>
          <p:nvPr>
            <p:ph type="sldNum" sz="quarter" idx="12"/>
          </p:nvPr>
        </p:nvSpPr>
        <p:spPr/>
        <p:txBody>
          <a:bodyPr/>
          <a:lstStyle>
            <a:lvl1pPr>
              <a:defRPr>
                <a:latin typeface="Times New Roman" panose="02020603050405020304" pitchFamily="18" charset="0"/>
                <a:cs typeface="Times New Roman" panose="02020603050405020304" pitchFamily="18" charset="0"/>
              </a:defRPr>
            </a:lvl1pPr>
          </a:lstStyle>
          <a:p>
            <a:fld id="{33570C62-38CD-42AA-8B1B-BC7CD8F28D87}" type="slidenum">
              <a:rPr lang="en-US" smtClean="0"/>
              <a:pPr/>
              <a:t>‹#›</a:t>
            </a:fld>
            <a:endParaRPr lang="en-US"/>
          </a:p>
        </p:txBody>
      </p:sp>
    </p:spTree>
    <p:extLst>
      <p:ext uri="{BB962C8B-B14F-4D97-AF65-F5344CB8AC3E}">
        <p14:creationId xmlns:p14="http://schemas.microsoft.com/office/powerpoint/2010/main" val="41386375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69FF8AE-E971-40E3-9A33-B8B4C496276A}" type="datetimeFigureOut">
              <a:rPr lang="en-US" smtClean="0"/>
              <a:t>3/10/2021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570C62-38CD-42AA-8B1B-BC7CD8F28D87}" type="slidenum">
              <a:rPr lang="en-US" smtClean="0"/>
              <a:t>‹#›</a:t>
            </a:fld>
            <a:endParaRPr lang="en-US"/>
          </a:p>
        </p:txBody>
      </p:sp>
    </p:spTree>
    <p:extLst>
      <p:ext uri="{BB962C8B-B14F-4D97-AF65-F5344CB8AC3E}">
        <p14:creationId xmlns:p14="http://schemas.microsoft.com/office/powerpoint/2010/main" val="354142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69FF8AE-E971-40E3-9A33-B8B4C496276A}" type="datetimeFigureOut">
              <a:rPr lang="en-US" smtClean="0"/>
              <a:t>3/10/2021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570C62-38CD-42AA-8B1B-BC7CD8F28D87}" type="slidenum">
              <a:rPr lang="en-US" smtClean="0"/>
              <a:t>‹#›</a:t>
            </a:fld>
            <a:endParaRPr lang="en-US"/>
          </a:p>
        </p:txBody>
      </p:sp>
    </p:spTree>
    <p:extLst>
      <p:ext uri="{BB962C8B-B14F-4D97-AF65-F5344CB8AC3E}">
        <p14:creationId xmlns:p14="http://schemas.microsoft.com/office/powerpoint/2010/main" val="39174188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69FF8AE-E971-40E3-9A33-B8B4C496276A}" type="datetimeFigureOut">
              <a:rPr lang="en-US" smtClean="0"/>
              <a:t>3/10/2021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570C62-38CD-42AA-8B1B-BC7CD8F28D87}" type="slidenum">
              <a:rPr lang="en-US" smtClean="0"/>
              <a:t>‹#›</a:t>
            </a:fld>
            <a:endParaRPr lang="en-US"/>
          </a:p>
        </p:txBody>
      </p:sp>
    </p:spTree>
    <p:extLst>
      <p:ext uri="{BB962C8B-B14F-4D97-AF65-F5344CB8AC3E}">
        <p14:creationId xmlns:p14="http://schemas.microsoft.com/office/powerpoint/2010/main" val="3074301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69FF8AE-E971-40E3-9A33-B8B4C496276A}" type="datetimeFigureOut">
              <a:rPr lang="en-US" smtClean="0"/>
              <a:t>3/10/2021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570C62-38CD-42AA-8B1B-BC7CD8F28D87}" type="slidenum">
              <a:rPr lang="en-US" smtClean="0"/>
              <a:t>‹#›</a:t>
            </a:fld>
            <a:endParaRPr lang="en-US"/>
          </a:p>
        </p:txBody>
      </p:sp>
    </p:spTree>
    <p:extLst>
      <p:ext uri="{BB962C8B-B14F-4D97-AF65-F5344CB8AC3E}">
        <p14:creationId xmlns:p14="http://schemas.microsoft.com/office/powerpoint/2010/main" val="37233977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9FF8AE-E971-40E3-9A33-B8B4C496276A}" type="datetimeFigureOut">
              <a:rPr lang="en-US" smtClean="0"/>
              <a:t>3/10/2021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570C62-38CD-42AA-8B1B-BC7CD8F28D87}" type="slidenum">
              <a:rPr lang="en-US" smtClean="0"/>
              <a:t>‹#›</a:t>
            </a:fld>
            <a:endParaRPr lang="en-US"/>
          </a:p>
        </p:txBody>
      </p:sp>
    </p:spTree>
    <p:extLst>
      <p:ext uri="{BB962C8B-B14F-4D97-AF65-F5344CB8AC3E}">
        <p14:creationId xmlns:p14="http://schemas.microsoft.com/office/powerpoint/2010/main" val="16496371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69FF8AE-E971-40E3-9A33-B8B4C496276A}" type="datetimeFigureOut">
              <a:rPr lang="en-US" smtClean="0"/>
              <a:t>3/10/2021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570C62-38CD-42AA-8B1B-BC7CD8F28D87}" type="slidenum">
              <a:rPr lang="en-US" smtClean="0"/>
              <a:t>‹#›</a:t>
            </a:fld>
            <a:endParaRPr lang="en-US"/>
          </a:p>
        </p:txBody>
      </p:sp>
    </p:spTree>
    <p:extLst>
      <p:ext uri="{BB962C8B-B14F-4D97-AF65-F5344CB8AC3E}">
        <p14:creationId xmlns:p14="http://schemas.microsoft.com/office/powerpoint/2010/main" val="18100029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69FF8AE-E971-40E3-9A33-B8B4C496276A}" type="datetimeFigureOut">
              <a:rPr lang="en-US" smtClean="0"/>
              <a:t>3/10/2021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570C62-38CD-42AA-8B1B-BC7CD8F28D87}" type="slidenum">
              <a:rPr lang="en-US" smtClean="0"/>
              <a:t>‹#›</a:t>
            </a:fld>
            <a:endParaRPr lang="en-US"/>
          </a:p>
        </p:txBody>
      </p:sp>
    </p:spTree>
    <p:extLst>
      <p:ext uri="{BB962C8B-B14F-4D97-AF65-F5344CB8AC3E}">
        <p14:creationId xmlns:p14="http://schemas.microsoft.com/office/powerpoint/2010/main" val="9293980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69FF8AE-E971-40E3-9A33-B8B4C496276A}" type="datetimeFigureOut">
              <a:rPr lang="en-US" smtClean="0"/>
              <a:t>3/10/2021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570C62-38CD-42AA-8B1B-BC7CD8F28D87}" type="slidenum">
              <a:rPr lang="en-US" smtClean="0"/>
              <a:t>‹#›</a:t>
            </a:fld>
            <a:endParaRPr lang="en-US"/>
          </a:p>
        </p:txBody>
      </p:sp>
    </p:spTree>
    <p:extLst>
      <p:ext uri="{BB962C8B-B14F-4D97-AF65-F5344CB8AC3E}">
        <p14:creationId xmlns:p14="http://schemas.microsoft.com/office/powerpoint/2010/main" val="2545513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69FF8AE-E971-40E3-9A33-B8B4C496276A}" type="datetimeFigureOut">
              <a:rPr lang="en-US" smtClean="0"/>
              <a:t>3/10/2021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570C62-38CD-42AA-8B1B-BC7CD8F28D87}" type="slidenum">
              <a:rPr lang="en-US" smtClean="0"/>
              <a:t>‹#›</a:t>
            </a:fld>
            <a:endParaRPr lang="en-US"/>
          </a:p>
        </p:txBody>
      </p:sp>
    </p:spTree>
    <p:extLst>
      <p:ext uri="{BB962C8B-B14F-4D97-AF65-F5344CB8AC3E}">
        <p14:creationId xmlns:p14="http://schemas.microsoft.com/office/powerpoint/2010/main" val="3997861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9FF8AE-E971-40E3-9A33-B8B4C496276A}" type="datetimeFigureOut">
              <a:rPr lang="en-US" smtClean="0"/>
              <a:t>3/10/2021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570C62-38CD-42AA-8B1B-BC7CD8F28D87}" type="slidenum">
              <a:rPr lang="en-US" smtClean="0"/>
              <a:t>‹#›</a:t>
            </a:fld>
            <a:endParaRPr lang="en-US"/>
          </a:p>
        </p:txBody>
      </p:sp>
    </p:spTree>
    <p:extLst>
      <p:ext uri="{BB962C8B-B14F-4D97-AF65-F5344CB8AC3E}">
        <p14:creationId xmlns:p14="http://schemas.microsoft.com/office/powerpoint/2010/main" val="27095842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72343" y="556306"/>
            <a:ext cx="9144000" cy="2387600"/>
          </a:xfrm>
        </p:spPr>
        <p:txBody>
          <a:bodyPr/>
          <a:lstStyle/>
          <a:p>
            <a:r>
              <a:rPr lang="en-US" smtClean="0"/>
              <a:t>BÀI TẬP TRẮC NGHIỆM</a:t>
            </a:r>
            <a:endParaRPr lang="en-US"/>
          </a:p>
        </p:txBody>
      </p:sp>
      <p:sp>
        <p:nvSpPr>
          <p:cNvPr id="3" name="Subtitle 2"/>
          <p:cNvSpPr>
            <a:spLocks noGrp="1"/>
          </p:cNvSpPr>
          <p:nvPr>
            <p:ph type="subTitle" idx="1"/>
          </p:nvPr>
        </p:nvSpPr>
        <p:spPr>
          <a:xfrm>
            <a:off x="1770743" y="3224666"/>
            <a:ext cx="9144000" cy="1655762"/>
          </a:xfrm>
        </p:spPr>
        <p:txBody>
          <a:bodyPr/>
          <a:lstStyle/>
          <a:p>
            <a:pPr algn="l"/>
            <a:r>
              <a:rPr lang="en-US" smtClean="0"/>
              <a:t>VĂN BẢN: </a:t>
            </a:r>
          </a:p>
          <a:p>
            <a:r>
              <a:rPr lang="en-US" sz="6600" smtClean="0"/>
              <a:t>THƯƠNG VỢ</a:t>
            </a:r>
            <a:endParaRPr lang="en-US" sz="6600"/>
          </a:p>
        </p:txBody>
      </p:sp>
    </p:spTree>
    <p:extLst>
      <p:ext uri="{BB962C8B-B14F-4D97-AF65-F5344CB8AC3E}">
        <p14:creationId xmlns:p14="http://schemas.microsoft.com/office/powerpoint/2010/main" val="38214619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7094"/>
            <a:ext cx="10515600" cy="5983705"/>
          </a:xfrm>
        </p:spPr>
        <p:txBody>
          <a:bodyPr>
            <a:noAutofit/>
          </a:bodyPr>
          <a:lstStyle/>
          <a:p>
            <a:pPr marL="0" indent="0">
              <a:buNone/>
            </a:pPr>
            <a:r>
              <a:rPr lang="vi-VN" sz="3800" b="1">
                <a:solidFill>
                  <a:srgbClr val="FF0000"/>
                </a:solidFill>
              </a:rPr>
              <a:t>Điểm khác biệt nhất giữa nhà thơ Trần Tế Xương với nhiều nhà thơ khác thời phong kiến là gì?</a:t>
            </a:r>
            <a:endParaRPr lang="vi-VN" sz="3800">
              <a:solidFill>
                <a:srgbClr val="FF0000"/>
              </a:solidFill>
            </a:endParaRPr>
          </a:p>
          <a:p>
            <a:pPr marL="0" indent="0">
              <a:buNone/>
            </a:pPr>
            <a:r>
              <a:rPr lang="vi-VN" sz="3800" b="1">
                <a:solidFill>
                  <a:srgbClr val="FF0000"/>
                </a:solidFill>
              </a:rPr>
              <a:t>A</a:t>
            </a:r>
            <a:r>
              <a:rPr lang="vi-VN" sz="3800">
                <a:solidFill>
                  <a:srgbClr val="FF0000"/>
                </a:solidFill>
              </a:rPr>
              <a:t>. </a:t>
            </a:r>
            <a:r>
              <a:rPr lang="vi-VN" sz="3800"/>
              <a:t>Trần Tế Xương sáng tác chủ yếu là thơ Nôm, ngoài ra còn có văn tế, đối và phú.</a:t>
            </a:r>
            <a:br>
              <a:rPr lang="vi-VN" sz="3800"/>
            </a:br>
            <a:r>
              <a:rPr lang="vi-VN" sz="3800" b="1">
                <a:solidFill>
                  <a:srgbClr val="FF0000"/>
                </a:solidFill>
              </a:rPr>
              <a:t>B</a:t>
            </a:r>
            <a:r>
              <a:rPr lang="vi-VN" sz="3800">
                <a:solidFill>
                  <a:srgbClr val="FF0000"/>
                </a:solidFill>
              </a:rPr>
              <a:t>. </a:t>
            </a:r>
            <a:r>
              <a:rPr lang="vi-VN" sz="3800"/>
              <a:t>Trần Tế Xương sử dụng nhiều thể thơ.</a:t>
            </a:r>
            <a:br>
              <a:rPr lang="vi-VN" sz="3800"/>
            </a:br>
            <a:r>
              <a:rPr lang="vi-VN" sz="3800" b="1">
                <a:solidFill>
                  <a:srgbClr val="FF0000"/>
                </a:solidFill>
              </a:rPr>
              <a:t>C</a:t>
            </a:r>
            <a:r>
              <a:rPr lang="vi-VN" sz="3800">
                <a:solidFill>
                  <a:srgbClr val="FF0000"/>
                </a:solidFill>
              </a:rPr>
              <a:t>. </a:t>
            </a:r>
            <a:r>
              <a:rPr lang="vi-VN" sz="3800"/>
              <a:t>Trần Tế Xương dành hẳn một đề tài gồm cả thơ, đối, văn tế... để viết về người vợ của mình, lúc bà đang sống.</a:t>
            </a:r>
            <a:br>
              <a:rPr lang="vi-VN" sz="3800"/>
            </a:br>
            <a:r>
              <a:rPr lang="vi-VN" sz="3800" b="1">
                <a:solidFill>
                  <a:srgbClr val="FF0000"/>
                </a:solidFill>
              </a:rPr>
              <a:t>D</a:t>
            </a:r>
            <a:r>
              <a:rPr lang="vi-VN" sz="3800">
                <a:solidFill>
                  <a:srgbClr val="FF0000"/>
                </a:solidFill>
              </a:rPr>
              <a:t>. </a:t>
            </a:r>
            <a:r>
              <a:rPr lang="vi-VN" sz="3800"/>
              <a:t>Trần Tế Xương sáng tác không những để thể hiện mình mà còn dành cả tấm lòng trân trọng cuộc đời.</a:t>
            </a:r>
          </a:p>
          <a:p>
            <a:pPr marL="0" indent="0">
              <a:buNone/>
            </a:pPr>
            <a:endParaRPr lang="en-US" sz="3800"/>
          </a:p>
        </p:txBody>
      </p:sp>
    </p:spTree>
    <p:extLst>
      <p:ext uri="{BB962C8B-B14F-4D97-AF65-F5344CB8AC3E}">
        <p14:creationId xmlns:p14="http://schemas.microsoft.com/office/powerpoint/2010/main" val="21732984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7094"/>
            <a:ext cx="10515600" cy="5983705"/>
          </a:xfrm>
        </p:spPr>
        <p:txBody>
          <a:bodyPr>
            <a:normAutofit/>
          </a:bodyPr>
          <a:lstStyle/>
          <a:p>
            <a:pPr marL="0" indent="0">
              <a:buNone/>
            </a:pPr>
            <a:r>
              <a:rPr lang="vi-VN" sz="4000" b="1">
                <a:solidFill>
                  <a:srgbClr val="FF0000"/>
                </a:solidFill>
              </a:rPr>
              <a:t>Trong bài thơ “Thương vợ”, Trần Tế Xương mượn hình ảnh con cò trong ca dao để nói lên điều gì?</a:t>
            </a:r>
            <a:endParaRPr lang="vi-VN" sz="4000">
              <a:solidFill>
                <a:srgbClr val="FF0000"/>
              </a:solidFill>
            </a:endParaRPr>
          </a:p>
          <a:p>
            <a:pPr marL="0" indent="0">
              <a:buNone/>
            </a:pPr>
            <a:r>
              <a:rPr lang="vi-VN" sz="4000" b="1">
                <a:solidFill>
                  <a:srgbClr val="FF0000"/>
                </a:solidFill>
              </a:rPr>
              <a:t>A. </a:t>
            </a:r>
            <a:r>
              <a:rPr lang="vi-VN" sz="4000"/>
              <a:t>Để nói lên tình cảm của tác giả gắn bó với quê hương ruộng đồng.</a:t>
            </a:r>
            <a:br>
              <a:rPr lang="vi-VN" sz="4000"/>
            </a:br>
            <a:r>
              <a:rPr lang="vi-VN" sz="4000" b="1">
                <a:solidFill>
                  <a:srgbClr val="FF0000"/>
                </a:solidFill>
              </a:rPr>
              <a:t>B. </a:t>
            </a:r>
            <a:r>
              <a:rPr lang="vi-VN" sz="4000"/>
              <a:t>Để nói lên sự lận đận vất vả của mình.</a:t>
            </a:r>
            <a:br>
              <a:rPr lang="vi-VN" sz="4000"/>
            </a:br>
            <a:r>
              <a:rPr lang="vi-VN" sz="4000" b="1">
                <a:solidFill>
                  <a:srgbClr val="FF0000"/>
                </a:solidFill>
              </a:rPr>
              <a:t>C. </a:t>
            </a:r>
            <a:r>
              <a:rPr lang="vi-VN" sz="4000"/>
              <a:t>Để nói lên sự bon chen kiếm sống vất vả.</a:t>
            </a:r>
            <a:br>
              <a:rPr lang="vi-VN" sz="4000"/>
            </a:br>
            <a:r>
              <a:rPr lang="vi-VN" sz="4000" b="1">
                <a:solidFill>
                  <a:srgbClr val="FF0000"/>
                </a:solidFill>
              </a:rPr>
              <a:t>D. </a:t>
            </a:r>
            <a:r>
              <a:rPr lang="vi-VN" sz="4000"/>
              <a:t>Để nói sự vất vả, tần tảo và giàu đức hy sinh của bà Tú.</a:t>
            </a:r>
          </a:p>
          <a:p>
            <a:pPr marL="0" indent="0">
              <a:buNone/>
            </a:pPr>
            <a:endParaRPr lang="en-US" sz="4000"/>
          </a:p>
        </p:txBody>
      </p:sp>
    </p:spTree>
    <p:extLst>
      <p:ext uri="{BB962C8B-B14F-4D97-AF65-F5344CB8AC3E}">
        <p14:creationId xmlns:p14="http://schemas.microsoft.com/office/powerpoint/2010/main" val="42835900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7094"/>
            <a:ext cx="10515600" cy="5983705"/>
          </a:xfrm>
        </p:spPr>
        <p:txBody>
          <a:bodyPr>
            <a:normAutofit/>
          </a:bodyPr>
          <a:lstStyle/>
          <a:p>
            <a:pPr marL="0" indent="0">
              <a:buNone/>
            </a:pPr>
            <a:r>
              <a:rPr lang="vi-VN" sz="3600" b="1">
                <a:solidFill>
                  <a:srgbClr val="FF0000"/>
                </a:solidFill>
              </a:rPr>
              <a:t>Xác định đâu là ý nghĩa của 2 câu thơ (5, 6) “Một duyên hai nợ âu đành phận; Năm nắng mười mưa dám quản công”?</a:t>
            </a:r>
            <a:endParaRPr lang="vi-VN" sz="3600">
              <a:solidFill>
                <a:srgbClr val="FF0000"/>
              </a:solidFill>
            </a:endParaRPr>
          </a:p>
          <a:p>
            <a:pPr marL="0" indent="0">
              <a:buNone/>
            </a:pPr>
            <a:r>
              <a:rPr lang="vi-VN" sz="3600" b="1">
                <a:solidFill>
                  <a:srgbClr val="FF0000"/>
                </a:solidFill>
              </a:rPr>
              <a:t>A. </a:t>
            </a:r>
            <a:r>
              <a:rPr lang="vi-VN" sz="3600"/>
              <a:t>Nhập thân vào thân phận bà Tú, nhà thơ than thở giùm vợ.</a:t>
            </a:r>
            <a:br>
              <a:rPr lang="vi-VN" sz="3600"/>
            </a:br>
            <a:r>
              <a:rPr lang="vi-VN" sz="3600" b="1">
                <a:solidFill>
                  <a:srgbClr val="FF0000"/>
                </a:solidFill>
              </a:rPr>
              <a:t>B. </a:t>
            </a:r>
            <a:r>
              <a:rPr lang="vi-VN" sz="3600"/>
              <a:t>Bà Tú than thân trách phận duyên mình.</a:t>
            </a:r>
            <a:br>
              <a:rPr lang="vi-VN" sz="3600"/>
            </a:br>
            <a:r>
              <a:rPr lang="vi-VN" sz="3600" b="1">
                <a:solidFill>
                  <a:srgbClr val="FF0000"/>
                </a:solidFill>
              </a:rPr>
              <a:t>C. </a:t>
            </a:r>
            <a:r>
              <a:rPr lang="vi-VN" sz="3600"/>
              <a:t>Bà Tú than khổ vì quá vất vả.</a:t>
            </a:r>
            <a:br>
              <a:rPr lang="vi-VN" sz="3600"/>
            </a:br>
            <a:r>
              <a:rPr lang="vi-VN" sz="3600" b="1">
                <a:solidFill>
                  <a:srgbClr val="FF0000"/>
                </a:solidFill>
              </a:rPr>
              <a:t>D. </a:t>
            </a:r>
            <a:r>
              <a:rPr lang="vi-VN" sz="3600"/>
              <a:t>Nhà thơ ca ngợi sự tần tảo của vợ.</a:t>
            </a:r>
          </a:p>
          <a:p>
            <a:pPr marL="0" indent="0">
              <a:buNone/>
            </a:pPr>
            <a:endParaRPr lang="en-US" sz="3600"/>
          </a:p>
        </p:txBody>
      </p:sp>
    </p:spTree>
    <p:extLst>
      <p:ext uri="{BB962C8B-B14F-4D97-AF65-F5344CB8AC3E}">
        <p14:creationId xmlns:p14="http://schemas.microsoft.com/office/powerpoint/2010/main" val="3030571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7094"/>
            <a:ext cx="10515600" cy="5983705"/>
          </a:xfrm>
        </p:spPr>
        <p:txBody>
          <a:bodyPr>
            <a:noAutofit/>
          </a:bodyPr>
          <a:lstStyle/>
          <a:p>
            <a:pPr marL="0" indent="0">
              <a:buNone/>
            </a:pPr>
            <a:r>
              <a:rPr lang="vi-VN" sz="3600" b="1">
                <a:solidFill>
                  <a:srgbClr val="FF0000"/>
                </a:solidFill>
              </a:rPr>
              <a:t>Xác định đâu là ý nghĩa của 2 câu thơ (1, 2) “Quanh năm buôn bản ở mom sông; Nuôi đủ năm con với một chồng”?</a:t>
            </a:r>
            <a:endParaRPr lang="vi-VN" sz="3600">
              <a:solidFill>
                <a:srgbClr val="FF0000"/>
              </a:solidFill>
            </a:endParaRPr>
          </a:p>
          <a:p>
            <a:pPr marL="0" indent="0">
              <a:buNone/>
            </a:pPr>
            <a:r>
              <a:rPr lang="vi-VN" sz="3600" b="1">
                <a:solidFill>
                  <a:srgbClr val="FF0000"/>
                </a:solidFill>
              </a:rPr>
              <a:t>A. </a:t>
            </a:r>
            <a:r>
              <a:rPr lang="vi-VN" sz="3600"/>
              <a:t>Bà Tú quanh năm buôn bán ở mom sông để nuôi năm đứa con và chồng.</a:t>
            </a:r>
            <a:br>
              <a:rPr lang="vi-VN" sz="3600"/>
            </a:br>
            <a:r>
              <a:rPr lang="vi-VN" sz="3600" b="1">
                <a:solidFill>
                  <a:srgbClr val="FF0000"/>
                </a:solidFill>
              </a:rPr>
              <a:t>B. </a:t>
            </a:r>
            <a:r>
              <a:rPr lang="vi-VN" sz="3600"/>
              <a:t>Một mình bà Tú mà vẫn nuôi “đầy đủ” cho cả gia đình.</a:t>
            </a:r>
            <a:br>
              <a:rPr lang="vi-VN" sz="3600"/>
            </a:br>
            <a:r>
              <a:rPr lang="vi-VN" sz="3600" b="1">
                <a:solidFill>
                  <a:srgbClr val="FF0000"/>
                </a:solidFill>
              </a:rPr>
              <a:t>C. </a:t>
            </a:r>
            <a:r>
              <a:rPr lang="vi-VN" sz="3600"/>
              <a:t>Dù quanh năm vất vả nhưng cũng chỉ “vừa đủ” cái ăn cho chồng - con mà thôi.</a:t>
            </a:r>
            <a:br>
              <a:rPr lang="vi-VN" sz="3600"/>
            </a:br>
            <a:r>
              <a:rPr lang="vi-VN" sz="3600" b="1">
                <a:solidFill>
                  <a:srgbClr val="FF0000"/>
                </a:solidFill>
              </a:rPr>
              <a:t>D. </a:t>
            </a:r>
            <a:r>
              <a:rPr lang="vi-VN" sz="3600"/>
              <a:t>Vừa nói bà Tú phải đảm đang, vất vả gánh cả gánh nặng gia đình, vừa gián tiếp nói lên lòng biết ơn của nhà thơ đối với vợ mình.</a:t>
            </a:r>
          </a:p>
          <a:p>
            <a:pPr marL="0" indent="0">
              <a:buNone/>
            </a:pPr>
            <a:endParaRPr lang="en-US" sz="3600"/>
          </a:p>
        </p:txBody>
      </p:sp>
    </p:spTree>
    <p:extLst>
      <p:ext uri="{BB962C8B-B14F-4D97-AF65-F5344CB8AC3E}">
        <p14:creationId xmlns:p14="http://schemas.microsoft.com/office/powerpoint/2010/main" val="35056764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7094"/>
            <a:ext cx="10515600" cy="6440906"/>
          </a:xfrm>
        </p:spPr>
        <p:txBody>
          <a:bodyPr>
            <a:noAutofit/>
          </a:bodyPr>
          <a:lstStyle/>
          <a:p>
            <a:pPr marL="0" indent="0">
              <a:buNone/>
            </a:pPr>
            <a:r>
              <a:rPr lang="vi-VN" sz="3600" b="1">
                <a:solidFill>
                  <a:srgbClr val="FF0000"/>
                </a:solidFill>
              </a:rPr>
              <a:t>Giá trị nội dung của bài thơ “Thương vợ” thể hiện rõ nét nhất là:</a:t>
            </a:r>
            <a:endParaRPr lang="vi-VN" sz="3600">
              <a:solidFill>
                <a:srgbClr val="FF0000"/>
              </a:solidFill>
            </a:endParaRPr>
          </a:p>
          <a:p>
            <a:pPr marL="0" indent="0">
              <a:buNone/>
            </a:pPr>
            <a:r>
              <a:rPr lang="vi-VN" sz="3600" b="1">
                <a:solidFill>
                  <a:srgbClr val="FF0000"/>
                </a:solidFill>
              </a:rPr>
              <a:t>A. </a:t>
            </a:r>
            <a:r>
              <a:rPr lang="vi-VN" sz="3600"/>
              <a:t>Sự cảm thông chia sẻ với những khó khăn vất vả của người phụ nữ, đồng thời thể hiện thái độ trân trọng đối với những hy sinh của họ cho gia đình và xã hội.</a:t>
            </a:r>
            <a:br>
              <a:rPr lang="vi-VN" sz="3600"/>
            </a:br>
            <a:r>
              <a:rPr lang="vi-VN" sz="3600" b="1">
                <a:solidFill>
                  <a:srgbClr val="FF0000"/>
                </a:solidFill>
              </a:rPr>
              <a:t>B. </a:t>
            </a:r>
            <a:r>
              <a:rPr lang="vi-VN" sz="3600"/>
              <a:t>Đề cao hình ảnh người phụ nữ trong xã hội và những bất công mà họ đã hứng chịu.</a:t>
            </a:r>
            <a:br>
              <a:rPr lang="vi-VN" sz="3600"/>
            </a:br>
            <a:r>
              <a:rPr lang="vi-VN" sz="3600" b="1">
                <a:solidFill>
                  <a:srgbClr val="FF0000"/>
                </a:solidFill>
              </a:rPr>
              <a:t>C. </a:t>
            </a:r>
            <a:r>
              <a:rPr lang="vi-VN" sz="3600"/>
              <a:t>Bài thơ là nỗi niềm của những người chồng quanh năm sống nhờ vả vào sự tần tảo, vất vả đáng thương của những người vợ.</a:t>
            </a:r>
            <a:br>
              <a:rPr lang="vi-VN" sz="3600"/>
            </a:br>
            <a:r>
              <a:rPr lang="vi-VN" sz="3600" b="1">
                <a:solidFill>
                  <a:srgbClr val="FF0000"/>
                </a:solidFill>
              </a:rPr>
              <a:t>D. </a:t>
            </a:r>
            <a:r>
              <a:rPr lang="vi-VN" sz="3600"/>
              <a:t>Phản ánh một cách đầy đủ gia cảnh của Tú Xương, xuất phát từ sự thất thế của lớp nhà Nho cuối mùa.</a:t>
            </a:r>
          </a:p>
          <a:p>
            <a:pPr marL="0" indent="0">
              <a:buNone/>
            </a:pPr>
            <a:endParaRPr lang="en-US" sz="4000"/>
          </a:p>
        </p:txBody>
      </p:sp>
    </p:spTree>
    <p:extLst>
      <p:ext uri="{BB962C8B-B14F-4D97-AF65-F5344CB8AC3E}">
        <p14:creationId xmlns:p14="http://schemas.microsoft.com/office/powerpoint/2010/main" val="38259781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254</Words>
  <Application>Microsoft Office PowerPoint</Application>
  <PresentationFormat>Widescreen</PresentationFormat>
  <Paragraphs>13</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Times New Roman</vt:lpstr>
      <vt:lpstr>Office Theme</vt:lpstr>
      <vt:lpstr>BÀI TẬP TRẮC NGHIỆM</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TẬP TRẮC NGHIỆM</dc:title>
  <dc:creator>Admin</dc:creator>
  <cp:lastModifiedBy>Admin</cp:lastModifiedBy>
  <cp:revision>1</cp:revision>
  <dcterms:created xsi:type="dcterms:W3CDTF">2021-03-10T08:35:02Z</dcterms:created>
  <dcterms:modified xsi:type="dcterms:W3CDTF">2021-03-10T08:35:35Z</dcterms:modified>
</cp:coreProperties>
</file>