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sdx" ContentType="application/vnd.ms-visio.drawing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sldIdLst>
    <p:sldId id="256" r:id="rId2"/>
    <p:sldId id="276" r:id="rId3"/>
    <p:sldId id="277" r:id="rId4"/>
    <p:sldId id="258" r:id="rId5"/>
    <p:sldId id="278" r:id="rId6"/>
    <p:sldId id="279" r:id="rId7"/>
    <p:sldId id="280" r:id="rId8"/>
    <p:sldId id="284" r:id="rId9"/>
    <p:sldId id="281" r:id="rId10"/>
    <p:sldId id="282" r:id="rId11"/>
    <p:sldId id="283" r:id="rId12"/>
    <p:sldId id="286" r:id="rId13"/>
    <p:sldId id="296" r:id="rId14"/>
    <p:sldId id="285" r:id="rId15"/>
    <p:sldId id="288" r:id="rId16"/>
    <p:sldId id="289" r:id="rId17"/>
    <p:sldId id="290" r:id="rId18"/>
    <p:sldId id="291" r:id="rId19"/>
    <p:sldId id="292" r:id="rId20"/>
    <p:sldId id="293" r:id="rId21"/>
    <p:sldId id="297" r:id="rId22"/>
    <p:sldId id="294" r:id="rId23"/>
    <p:sldId id="295" r:id="rId24"/>
    <p:sldId id="274" r:id="rId25"/>
    <p:sldId id="275" r:id="rId2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485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e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17.emf"/><Relationship Id="rId1" Type="http://schemas.openxmlformats.org/officeDocument/2006/relationships/image" Target="../media/image15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E3C3FE7-975C-494F-B543-59936EB6770B}" type="datetimeFigureOut">
              <a:rPr lang="en-US" smtClean="0"/>
              <a:t>3/26/2021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FE29BE5-B096-47C9-87E8-14B9A79F02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18910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mtClean="0"/>
              <a:t>KÍNH</a:t>
            </a:r>
            <a:r>
              <a:rPr lang="en-US" baseline="0" smtClean="0"/>
              <a:t> CHÀO QUÝ VỊ ĐẠI BIỂU</a:t>
            </a:r>
          </a:p>
          <a:p>
            <a:r>
              <a:rPr lang="en-US" baseline="0" smtClean="0"/>
              <a:t>TÔI TÊN ….. 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209E4F-8B65-45E4-B25B-E1E5850D682A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885323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mtClean="0"/>
              <a:t>KÍNH</a:t>
            </a:r>
            <a:r>
              <a:rPr lang="en-US" baseline="0" smtClean="0"/>
              <a:t> CHÀO QUÝ VỊ ĐẠI BIỂU</a:t>
            </a:r>
          </a:p>
          <a:p>
            <a:r>
              <a:rPr lang="en-US" baseline="0" smtClean="0"/>
              <a:t>TÔI TÊN ….. 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209E4F-8B65-45E4-B25B-E1E5850D682A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200446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mtClean="0"/>
              <a:t>TRONG QUY TRÌNH</a:t>
            </a:r>
            <a:r>
              <a:rPr lang="en-US" baseline="0" smtClean="0"/>
              <a:t> HÀM CHỨA NỘI DUNG CỦA TOÀN CHƯƠNG</a:t>
            </a:r>
          </a:p>
          <a:p>
            <a:r>
              <a:rPr lang="en-US" baseline="0" smtClean="0"/>
              <a:t>VÌ ẢNH HƯỞNG COVID NÊN KHÔNG SỬ DỤNG PP HÀ HƠI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BDE81A3-0BFA-4197-8A3A-51BB5BDB9ED7}" type="slidenum">
              <a:rPr lang="en-US" smtClean="0">
                <a:solidFill>
                  <a:prstClr val="black"/>
                </a:solidFill>
              </a:rPr>
              <a:pPr>
                <a:defRPr/>
              </a:pPr>
              <a:t>24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1446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073551-0C76-4F1F-8446-A46CC98A8C38}" type="datetimeFigureOut">
              <a:rPr lang="en-US" smtClean="0"/>
              <a:t>3/26/2021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792865-C9BE-415E-8D66-C4D4FBBA28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03204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073551-0C76-4F1F-8446-A46CC98A8C38}" type="datetimeFigureOut">
              <a:rPr lang="en-US" smtClean="0"/>
              <a:t>3/26/2021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792865-C9BE-415E-8D66-C4D4FBBA28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82643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073551-0C76-4F1F-8446-A46CC98A8C38}" type="datetimeFigureOut">
              <a:rPr lang="en-US" smtClean="0"/>
              <a:t>3/26/2021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792865-C9BE-415E-8D66-C4D4FBBA28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92963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073551-0C76-4F1F-8446-A46CC98A8C38}" type="datetimeFigureOut">
              <a:rPr lang="en-US" smtClean="0"/>
              <a:t>3/26/2021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792865-C9BE-415E-8D66-C4D4FBBA28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14865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073551-0C76-4F1F-8446-A46CC98A8C38}" type="datetimeFigureOut">
              <a:rPr lang="en-US" smtClean="0"/>
              <a:t>3/26/2021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792865-C9BE-415E-8D66-C4D4FBBA28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904458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073551-0C76-4F1F-8446-A46CC98A8C38}" type="datetimeFigureOut">
              <a:rPr lang="en-US" smtClean="0"/>
              <a:t>3/26/2021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792865-C9BE-415E-8D66-C4D4FBBA28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920148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073551-0C76-4F1F-8446-A46CC98A8C38}" type="datetimeFigureOut">
              <a:rPr lang="en-US" smtClean="0"/>
              <a:t>3/26/2021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792865-C9BE-415E-8D66-C4D4FBBA28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77229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073551-0C76-4F1F-8446-A46CC98A8C38}" type="datetimeFigureOut">
              <a:rPr lang="en-US" smtClean="0"/>
              <a:t>3/26/2021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792865-C9BE-415E-8D66-C4D4FBBA28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99766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073551-0C76-4F1F-8446-A46CC98A8C38}" type="datetimeFigureOut">
              <a:rPr lang="en-US" smtClean="0"/>
              <a:t>3/26/2021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792865-C9BE-415E-8D66-C4D4FBBA28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54147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073551-0C76-4F1F-8446-A46CC98A8C38}" type="datetimeFigureOut">
              <a:rPr lang="en-US" smtClean="0"/>
              <a:t>3/26/2021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792865-C9BE-415E-8D66-C4D4FBBA28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3766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073551-0C76-4F1F-8446-A46CC98A8C38}" type="datetimeFigureOut">
              <a:rPr lang="en-US" smtClean="0"/>
              <a:t>3/26/2021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792865-C9BE-415E-8D66-C4D4FBBA28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2492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073551-0C76-4F1F-8446-A46CC98A8C38}" type="datetimeFigureOut">
              <a:rPr lang="en-US" smtClean="0"/>
              <a:t>3/26/2021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792865-C9BE-415E-8D66-C4D4FBBA28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71535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16.png"/><Relationship Id="rId5" Type="http://schemas.openxmlformats.org/officeDocument/2006/relationships/image" Target="../media/image15.emf"/><Relationship Id="rId4" Type="http://schemas.openxmlformats.org/officeDocument/2006/relationships/package" Target="../embeddings/Microsoft_Visio_Drawing11.vsdx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16.png"/><Relationship Id="rId5" Type="http://schemas.openxmlformats.org/officeDocument/2006/relationships/image" Target="../media/image17.emf"/><Relationship Id="rId4" Type="http://schemas.openxmlformats.org/officeDocument/2006/relationships/package" Target="../embeddings/Microsoft_Visio_Drawing2.vsdx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17.e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6" Type="http://schemas.openxmlformats.org/officeDocument/2006/relationships/package" Target="../embeddings/Microsoft_Visio_Drawing4.vsdx"/><Relationship Id="rId5" Type="http://schemas.openxmlformats.org/officeDocument/2006/relationships/image" Target="../media/image15.emf"/><Relationship Id="rId4" Type="http://schemas.openxmlformats.org/officeDocument/2006/relationships/package" Target="../embeddings/Microsoft_Visio_Drawing13.vsdx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4320" y="1908820"/>
            <a:ext cx="11263357" cy="2131491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MÔN HỌC</a:t>
            </a:r>
          </a:p>
          <a:p>
            <a:pPr algn="ctr"/>
            <a:endParaRPr lang="en-US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/>
            <a:r>
              <a:rPr lang="en-US" sz="6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AN TOÀN ĐIỆN</a:t>
            </a:r>
            <a:endParaRPr lang="en-US" sz="6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1026" name="Picture 2" descr="http://lttc.edu.vn/media/g5wA2-5tItrGc2JBMsJ_5DOZ3oSBt2-EPIG2wI86C5ulJslHWijwZZREQLDGEp8ACMZMrzieY_BJbwAH9QvZnA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225"/>
            <a:ext cx="3782584" cy="12179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576119" y="258848"/>
            <a:ext cx="8434138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TRƯỜNG CAO ĐẲNG LÝ TỰ TRỌNG </a:t>
            </a:r>
            <a:r>
              <a:rPr lang="en-US" sz="2400" b="1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TP HỒ </a:t>
            </a:r>
            <a:r>
              <a:rPr lang="en-US" sz="2400" b="1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CHÍ MINH</a:t>
            </a:r>
          </a:p>
          <a:p>
            <a:pPr algn="ctr"/>
            <a:r>
              <a:rPr lang="en-US" sz="2800" b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KHOA ĐIỆN - ĐIỆN TỬ</a:t>
            </a:r>
          </a:p>
          <a:p>
            <a:pPr algn="ctr"/>
            <a:endParaRPr lang="en-US" sz="2400" b="1">
              <a:solidFill>
                <a:srgbClr val="C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64320" y="5271777"/>
            <a:ext cx="523769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000" b="1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Ths</a:t>
            </a:r>
            <a:r>
              <a:rPr lang="en-US" sz="20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 CAO </a:t>
            </a:r>
            <a:r>
              <a:rPr lang="en-US" sz="20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VĂN TUẤN </a:t>
            </a:r>
            <a:endParaRPr lang="en-US" sz="2000" b="1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>
              <a:lnSpc>
                <a:spcPct val="150000"/>
              </a:lnSpc>
            </a:pPr>
            <a:r>
              <a:rPr lang="en-US" sz="20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GIẢNG </a:t>
            </a:r>
            <a:r>
              <a:rPr lang="en-US" sz="20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VIÊN KHOA ĐIỆN - </a:t>
            </a:r>
            <a:r>
              <a:rPr lang="en-US" sz="20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ĐIỆN TỬ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="" xmlns:a16="http://schemas.microsoft.com/office/drawing/2014/main" id="{0167DD7B-CF0F-473D-A635-0063C0BDBB2F}"/>
              </a:ext>
            </a:extLst>
          </p:cNvPr>
          <p:cNvSpPr/>
          <p:nvPr/>
        </p:nvSpPr>
        <p:spPr>
          <a:xfrm>
            <a:off x="1" y="1215426"/>
            <a:ext cx="12192000" cy="899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="" xmlns:a16="http://schemas.microsoft.com/office/drawing/2014/main" id="{0167DD7B-CF0F-473D-A635-0063C0BDBB2F}"/>
              </a:ext>
            </a:extLst>
          </p:cNvPr>
          <p:cNvSpPr/>
          <p:nvPr/>
        </p:nvSpPr>
        <p:spPr>
          <a:xfrm>
            <a:off x="3781425" y="1358302"/>
            <a:ext cx="8429625" cy="88683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6782540" y="5271778"/>
            <a:ext cx="4945137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0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ĐT, ZALO: 0907 907 093</a:t>
            </a:r>
          </a:p>
          <a:p>
            <a:pPr algn="ctr">
              <a:lnSpc>
                <a:spcPct val="150000"/>
              </a:lnSpc>
            </a:pPr>
            <a:r>
              <a:rPr lang="en-US" sz="20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EMAIL: CAOVANTUAN@LTTC.EDU.VN</a:t>
            </a:r>
            <a:endParaRPr lang="en-US" sz="2000" b="1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610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4320" y="2022135"/>
            <a:ext cx="11263357" cy="2131491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US" sz="5400" b="1" dirty="0" smtClean="0">
                <a:solidFill>
                  <a:schemeClr val="accent5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PHÂN TÍCH AN TOÀN </a:t>
            </a:r>
          </a:p>
          <a:p>
            <a:pPr>
              <a:lnSpc>
                <a:spcPct val="150000"/>
              </a:lnSpc>
            </a:pPr>
            <a:r>
              <a:rPr lang="en-US" sz="5400" b="1" dirty="0" smtClean="0">
                <a:solidFill>
                  <a:schemeClr val="accent5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TRONG MẠNG ĐIỆN ĐƠN GIẢN </a:t>
            </a:r>
            <a:endParaRPr lang="en-US" sz="9600" b="1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1026" name="Picture 2" descr="http://lttc.edu.vn/media/g5wA2-5tItrGc2JBMsJ_5DOZ3oSBt2-EPIG2wI86C5ulJslHWijwZZREQLDGEp8ACMZMrzieY_BJbwAH9QvZnA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225"/>
            <a:ext cx="3782584" cy="12179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576119" y="258848"/>
            <a:ext cx="8434138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TRƯỜNG CAO ĐẲNG LÝ TỰ TRỌNG </a:t>
            </a:r>
            <a:r>
              <a:rPr lang="en-US" sz="2400" b="1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TP HỒ </a:t>
            </a:r>
            <a:r>
              <a:rPr lang="en-US" sz="2400" b="1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CHÍ MINH</a:t>
            </a:r>
          </a:p>
          <a:p>
            <a:pPr algn="ctr"/>
            <a:r>
              <a:rPr lang="en-US" sz="2800" b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KHOA ĐIỆN - ĐIỆN TỬ</a:t>
            </a:r>
          </a:p>
          <a:p>
            <a:pPr algn="ctr"/>
            <a:endParaRPr lang="en-US" sz="2400" b="1">
              <a:solidFill>
                <a:srgbClr val="C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64320" y="5271777"/>
            <a:ext cx="523769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000" b="1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Ths</a:t>
            </a:r>
            <a:r>
              <a:rPr lang="en-US" sz="20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 CAO </a:t>
            </a:r>
            <a:r>
              <a:rPr lang="en-US" sz="20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VĂN TUẤN </a:t>
            </a:r>
            <a:endParaRPr lang="en-US" sz="2000" b="1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>
              <a:lnSpc>
                <a:spcPct val="150000"/>
              </a:lnSpc>
            </a:pPr>
            <a:r>
              <a:rPr lang="en-US" sz="20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GIẢNG </a:t>
            </a:r>
            <a:r>
              <a:rPr lang="en-US" sz="20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VIÊN KHOA ĐIỆN - </a:t>
            </a:r>
            <a:r>
              <a:rPr lang="en-US" sz="20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ĐIỆN TỬ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="" xmlns:a16="http://schemas.microsoft.com/office/drawing/2014/main" id="{0167DD7B-CF0F-473D-A635-0063C0BDBB2F}"/>
              </a:ext>
            </a:extLst>
          </p:cNvPr>
          <p:cNvSpPr/>
          <p:nvPr/>
        </p:nvSpPr>
        <p:spPr>
          <a:xfrm>
            <a:off x="1" y="1215426"/>
            <a:ext cx="12192000" cy="899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="" xmlns:a16="http://schemas.microsoft.com/office/drawing/2014/main" id="{0167DD7B-CF0F-473D-A635-0063C0BDBB2F}"/>
              </a:ext>
            </a:extLst>
          </p:cNvPr>
          <p:cNvSpPr/>
          <p:nvPr/>
        </p:nvSpPr>
        <p:spPr>
          <a:xfrm>
            <a:off x="3781425" y="1358302"/>
            <a:ext cx="8429625" cy="88683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6782540" y="5271778"/>
            <a:ext cx="4945137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0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ĐT, ZALO: 0907 907 093</a:t>
            </a:r>
          </a:p>
          <a:p>
            <a:pPr algn="ctr">
              <a:lnSpc>
                <a:spcPct val="150000"/>
              </a:lnSpc>
            </a:pPr>
            <a:r>
              <a:rPr lang="en-US" sz="20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EMAIL: CAOVANTUAN@LTTC.EDU.VN</a:t>
            </a:r>
            <a:endParaRPr lang="en-US" sz="2000" b="1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36135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="" xmlns:a16="http://schemas.microsoft.com/office/drawing/2014/main" id="{DC03FCAE-70C3-46D6-AEA2-A02691C8AEAE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32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1800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BÀI GIẢNG AN TOÀN ĐIỆN</a:t>
            </a:r>
            <a: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US" sz="31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PHÂN TÍCH AN TOÀN TRONG MẠNG ĐIỆN ĐƠN GIẢN </a:t>
            </a:r>
            <a:endParaRPr lang="en-US" sz="4900" dirty="0">
              <a:solidFill>
                <a:srgbClr val="C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="" xmlns:a16="http://schemas.microsoft.com/office/drawing/2014/main" id="{1EEB4407-D5BF-4060-B995-30DF7EE7921B}"/>
              </a:ext>
            </a:extLst>
          </p:cNvPr>
          <p:cNvCxnSpPr/>
          <p:nvPr/>
        </p:nvCxnSpPr>
        <p:spPr>
          <a:xfrm>
            <a:off x="0" y="903767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816"/>
          <a:stretch/>
        </p:blipFill>
        <p:spPr>
          <a:xfrm>
            <a:off x="9809825" y="88889"/>
            <a:ext cx="2263806" cy="701548"/>
          </a:xfrm>
          <a:prstGeom prst="rect">
            <a:avLst/>
          </a:prstGeom>
        </p:spPr>
      </p:pic>
      <p:pic>
        <p:nvPicPr>
          <p:cNvPr id="3074" name="Picture 2" descr="https://thuanduong.vn/wp-content/uploads/2020/02/hinh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3841" y="1668461"/>
            <a:ext cx="11402135" cy="43683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420427" y="1668461"/>
            <a:ext cx="21927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FF0000"/>
                </a:solidFill>
              </a:rPr>
              <a:t>0.4 ÷ 35  kV</a:t>
            </a:r>
            <a:endParaRPr lang="en-US" sz="2800" b="1" dirty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703561" y="1703443"/>
            <a:ext cx="24842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FF0000"/>
                </a:solidFill>
              </a:rPr>
              <a:t>110 ÷ 500  kV</a:t>
            </a:r>
            <a:endParaRPr lang="en-US" sz="2800" b="1" dirty="0">
              <a:solidFill>
                <a:srgbClr val="FF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9439982" y="2130126"/>
            <a:ext cx="20565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FF0000"/>
                </a:solidFill>
              </a:rPr>
              <a:t>22 ÷ 110 kV</a:t>
            </a:r>
            <a:endParaRPr lang="en-US" sz="2800" b="1" dirty="0">
              <a:solidFill>
                <a:srgbClr val="FF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337158" y="4066938"/>
            <a:ext cx="16609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FF0000"/>
                </a:solidFill>
              </a:rPr>
              <a:t>6 ÷ 36 kV</a:t>
            </a:r>
            <a:endParaRPr lang="en-US" sz="2800" b="1" dirty="0">
              <a:solidFill>
                <a:srgbClr val="FF000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961965" y="5907213"/>
            <a:ext cx="78301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FF0000"/>
                </a:solidFill>
              </a:rPr>
              <a:t>400/230 V </a:t>
            </a:r>
            <a:r>
              <a:rPr lang="en-US" sz="2800" b="1" dirty="0" err="1" smtClean="0"/>
              <a:t>thường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gọi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điện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áp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thiết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bị</a:t>
            </a:r>
            <a:r>
              <a:rPr lang="en-US" sz="2800" b="1" dirty="0" smtClean="0"/>
              <a:t> </a:t>
            </a:r>
            <a:r>
              <a:rPr lang="en-US" sz="2800" b="1" dirty="0" smtClean="0">
                <a:solidFill>
                  <a:srgbClr val="FF0000"/>
                </a:solidFill>
              </a:rPr>
              <a:t>380/220 V </a:t>
            </a:r>
            <a:endParaRPr lang="en-US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45799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="" xmlns:a16="http://schemas.microsoft.com/office/drawing/2014/main" id="{DC03FCAE-70C3-46D6-AEA2-A02691C8AEAE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32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1800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BÀI GIẢNG AN TOÀN ĐIỆN</a:t>
            </a:r>
            <a: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US" sz="31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PHÂN TÍCH AN TOÀN TRONG MẠNG ĐIỆN ĐƠN GIẢN </a:t>
            </a:r>
            <a:endParaRPr lang="en-US" sz="4900" dirty="0">
              <a:solidFill>
                <a:srgbClr val="C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="" xmlns:a16="http://schemas.microsoft.com/office/drawing/2014/main" id="{1EEB4407-D5BF-4060-B995-30DF7EE7921B}"/>
              </a:ext>
            </a:extLst>
          </p:cNvPr>
          <p:cNvCxnSpPr/>
          <p:nvPr/>
        </p:nvCxnSpPr>
        <p:spPr>
          <a:xfrm>
            <a:off x="0" y="903767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816"/>
          <a:stretch/>
        </p:blipFill>
        <p:spPr>
          <a:xfrm>
            <a:off x="9809825" y="88889"/>
            <a:ext cx="2263806" cy="701548"/>
          </a:xfrm>
          <a:prstGeom prst="rect">
            <a:avLst/>
          </a:prstGeom>
        </p:spPr>
      </p:pic>
      <p:pic>
        <p:nvPicPr>
          <p:cNvPr id="2052" name="Picture 4" descr="Giải bài 51: Truyền tải điện năng - Máy biến áp - Tech12h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1067" y="1256045"/>
            <a:ext cx="5655076" cy="5089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861133" y="4469030"/>
            <a:ext cx="313381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chemeClr val="accent5">
                    <a:lumMod val="75000"/>
                  </a:schemeClr>
                </a:solidFill>
              </a:rPr>
              <a:t>MẠNG ĐIỆN </a:t>
            </a:r>
            <a:r>
              <a:rPr lang="en-US" sz="2800" b="1" dirty="0" smtClean="0">
                <a:solidFill>
                  <a:srgbClr val="FF0000"/>
                </a:solidFill>
              </a:rPr>
              <a:t>3 PHA</a:t>
            </a:r>
          </a:p>
          <a:p>
            <a:pPr algn="ctr"/>
            <a:r>
              <a:rPr lang="en-US" sz="2800" b="1" dirty="0" smtClean="0">
                <a:solidFill>
                  <a:schemeClr val="accent5">
                    <a:lumMod val="75000"/>
                  </a:schemeClr>
                </a:solidFill>
              </a:rPr>
              <a:t>380/220 V </a:t>
            </a:r>
            <a:endParaRPr lang="en-US" sz="2800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8470776" y="5242867"/>
            <a:ext cx="310570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chemeClr val="accent5">
                    <a:lumMod val="75000"/>
                  </a:schemeClr>
                </a:solidFill>
              </a:rPr>
              <a:t>MẠNG ĐIỆN </a:t>
            </a:r>
            <a:r>
              <a:rPr lang="en-US" sz="2800" b="1" dirty="0" smtClean="0">
                <a:solidFill>
                  <a:srgbClr val="FF0000"/>
                </a:solidFill>
              </a:rPr>
              <a:t>1 PHA</a:t>
            </a:r>
          </a:p>
          <a:p>
            <a:pPr algn="ctr"/>
            <a:r>
              <a:rPr lang="en-US" sz="2800" b="1" dirty="0" smtClean="0">
                <a:solidFill>
                  <a:schemeClr val="accent5">
                    <a:lumMod val="75000"/>
                  </a:schemeClr>
                </a:solidFill>
              </a:rPr>
              <a:t>220 V </a:t>
            </a:r>
            <a:endParaRPr lang="en-US" sz="2800" b="1" dirty="0">
              <a:solidFill>
                <a:schemeClr val="accent5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05981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="" xmlns:a16="http://schemas.microsoft.com/office/drawing/2014/main" id="{DC03FCAE-70C3-46D6-AEA2-A02691C8AEAE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32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1800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BÀI GIẢNG AN TOÀN ĐIỆN</a:t>
            </a:r>
            <a: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US" sz="31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PHÂN TÍCH AN TOÀN TRONG MẠNG ĐIỆN ĐƠN GIẢN </a:t>
            </a:r>
            <a:endParaRPr lang="en-US" sz="4900" dirty="0">
              <a:solidFill>
                <a:srgbClr val="C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="" xmlns:a16="http://schemas.microsoft.com/office/drawing/2014/main" id="{1EEB4407-D5BF-4060-B995-30DF7EE7921B}"/>
              </a:ext>
            </a:extLst>
          </p:cNvPr>
          <p:cNvCxnSpPr/>
          <p:nvPr/>
        </p:nvCxnSpPr>
        <p:spPr>
          <a:xfrm>
            <a:off x="0" y="903767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816"/>
          <a:stretch/>
        </p:blipFill>
        <p:spPr>
          <a:xfrm>
            <a:off x="9809825" y="88889"/>
            <a:ext cx="2263806" cy="701548"/>
          </a:xfrm>
          <a:prstGeom prst="rect">
            <a:avLst/>
          </a:prstGeom>
        </p:spPr>
      </p:pic>
      <p:pic>
        <p:nvPicPr>
          <p:cNvPr id="4098" name="Picture 2" descr="Các yếu tố nguy hiểm hây tai nạ điện (phần 1)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968" r="12717"/>
          <a:stretch/>
        </p:blipFill>
        <p:spPr bwMode="auto">
          <a:xfrm>
            <a:off x="452259" y="1101935"/>
            <a:ext cx="7946756" cy="29015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1900560" y="5220069"/>
            <a:ext cx="310570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chemeClr val="accent5">
                    <a:lumMod val="75000"/>
                  </a:schemeClr>
                </a:solidFill>
              </a:rPr>
              <a:t>MẠNG ĐIỆN </a:t>
            </a:r>
            <a:r>
              <a:rPr lang="en-US" sz="2800" b="1" dirty="0" smtClean="0">
                <a:solidFill>
                  <a:srgbClr val="FF0000"/>
                </a:solidFill>
              </a:rPr>
              <a:t>1 PHA</a:t>
            </a:r>
          </a:p>
          <a:p>
            <a:pPr algn="ctr"/>
            <a:r>
              <a:rPr lang="en-US" sz="2800" b="1" dirty="0" smtClean="0">
                <a:solidFill>
                  <a:schemeClr val="accent5">
                    <a:lumMod val="75000"/>
                  </a:schemeClr>
                </a:solidFill>
              </a:rPr>
              <a:t>220 V </a:t>
            </a:r>
            <a:endParaRPr lang="en-US" sz="2800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673482" y="2069940"/>
            <a:ext cx="313381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chemeClr val="accent5">
                    <a:lumMod val="75000"/>
                  </a:schemeClr>
                </a:solidFill>
              </a:rPr>
              <a:t>MẠNG ĐIỆN </a:t>
            </a:r>
            <a:r>
              <a:rPr lang="en-US" sz="2800" b="1" dirty="0" smtClean="0">
                <a:solidFill>
                  <a:srgbClr val="FF0000"/>
                </a:solidFill>
              </a:rPr>
              <a:t>3 PHA</a:t>
            </a:r>
          </a:p>
          <a:p>
            <a:pPr algn="ctr"/>
            <a:r>
              <a:rPr lang="en-US" sz="2800" b="1" dirty="0" smtClean="0">
                <a:solidFill>
                  <a:schemeClr val="accent5">
                    <a:lumMod val="75000"/>
                  </a:schemeClr>
                </a:solidFill>
              </a:rPr>
              <a:t>380/220 V </a:t>
            </a:r>
            <a:endParaRPr lang="en-US" sz="2800" b="1" dirty="0">
              <a:solidFill>
                <a:schemeClr val="accent5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08843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="" xmlns:a16="http://schemas.microsoft.com/office/drawing/2014/main" id="{DC03FCAE-70C3-46D6-AEA2-A02691C8AEAE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32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1800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BÀI GIẢNG AN TOÀN ĐIỆN</a:t>
            </a:r>
            <a: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US" sz="31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PHÂN TÍCH AN TOÀN TRONG MẠNG </a:t>
            </a:r>
            <a:r>
              <a:rPr lang="en-US" sz="31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ĐIỆN 1 PHA</a:t>
            </a:r>
            <a:endParaRPr lang="en-US" sz="4900" dirty="0">
              <a:solidFill>
                <a:srgbClr val="C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="" xmlns:a16="http://schemas.microsoft.com/office/drawing/2014/main" id="{1EEB4407-D5BF-4060-B995-30DF7EE7921B}"/>
              </a:ext>
            </a:extLst>
          </p:cNvPr>
          <p:cNvCxnSpPr/>
          <p:nvPr/>
        </p:nvCxnSpPr>
        <p:spPr>
          <a:xfrm>
            <a:off x="0" y="903767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816"/>
          <a:stretch/>
        </p:blipFill>
        <p:spPr>
          <a:xfrm>
            <a:off x="9809825" y="88889"/>
            <a:ext cx="2263806" cy="701548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16311" y="1733377"/>
            <a:ext cx="4280776" cy="469009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090104" y="993163"/>
            <a:ext cx="8597225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b="1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Người</a:t>
            </a:r>
            <a:r>
              <a:rPr lang="en-US" sz="28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chạm</a:t>
            </a:r>
            <a:r>
              <a:rPr lang="en-US" sz="28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trực</a:t>
            </a:r>
            <a:r>
              <a:rPr lang="en-US" sz="28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tiếp</a:t>
            </a:r>
            <a:r>
              <a:rPr lang="en-US" sz="28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vào</a:t>
            </a:r>
            <a:r>
              <a:rPr lang="en-US" sz="28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800" b="1" dirty="0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 </a:t>
            </a:r>
            <a:r>
              <a:rPr lang="en-US" sz="2800" b="1" dirty="0" err="1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dây</a:t>
            </a:r>
            <a:r>
              <a:rPr lang="en-US" sz="2800" b="1" dirty="0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của</a:t>
            </a:r>
            <a:r>
              <a:rPr lang="en-US" sz="28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mạng</a:t>
            </a:r>
            <a:r>
              <a:rPr lang="en-US" sz="28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điện</a:t>
            </a:r>
            <a:endParaRPr lang="en-US" sz="2800" b="1" dirty="0" smtClean="0">
              <a:solidFill>
                <a:srgbClr val="0070C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257829" y="6192839"/>
            <a:ext cx="150714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 err="1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Ít</a:t>
            </a:r>
            <a:r>
              <a:rPr lang="en-US" sz="2400" b="1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xảy</a:t>
            </a:r>
            <a:r>
              <a:rPr lang="en-US" sz="2400" b="1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ra</a:t>
            </a:r>
            <a:endParaRPr lang="en-US" sz="2400" b="1" dirty="0">
              <a:solidFill>
                <a:srgbClr val="FF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749468" y="5580004"/>
            <a:ext cx="488146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 err="1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Là</a:t>
            </a:r>
            <a:r>
              <a:rPr lang="en-US" sz="2400" b="1" dirty="0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trường</a:t>
            </a:r>
            <a:r>
              <a:rPr lang="en-US" sz="2400" b="1" dirty="0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hợp</a:t>
            </a:r>
            <a:r>
              <a:rPr lang="en-US" sz="2400" b="1" dirty="0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nguy</a:t>
            </a:r>
            <a:r>
              <a:rPr lang="en-US" sz="2400" b="1" dirty="0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hiểm</a:t>
            </a:r>
            <a:r>
              <a:rPr lang="en-US" sz="2400" b="1" dirty="0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nhất</a:t>
            </a:r>
            <a:endParaRPr lang="en-US" sz="2400" b="1" dirty="0">
              <a:solidFill>
                <a:srgbClr val="FF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9468" y="2416922"/>
            <a:ext cx="4523867" cy="3011912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656965" y="1804116"/>
            <a:ext cx="555472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Dòng</a:t>
            </a:r>
            <a:r>
              <a:rPr lang="en-US" sz="24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điện</a:t>
            </a:r>
            <a:r>
              <a:rPr lang="en-US" sz="24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qua </a:t>
            </a:r>
            <a:r>
              <a:rPr lang="en-US" sz="2400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người</a:t>
            </a:r>
            <a:r>
              <a:rPr lang="en-US" sz="24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có</a:t>
            </a:r>
            <a:r>
              <a:rPr lang="en-US" sz="24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trị</a:t>
            </a:r>
            <a:r>
              <a:rPr lang="en-US" sz="24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số</a:t>
            </a:r>
            <a:r>
              <a:rPr lang="en-US" sz="24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lớn</a:t>
            </a:r>
            <a:r>
              <a:rPr lang="en-US" sz="24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nhất</a:t>
            </a:r>
            <a:r>
              <a:rPr lang="en-US" sz="24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</a:p>
        </p:txBody>
      </p:sp>
    </p:spTree>
    <p:extLst>
      <p:ext uri="{BB962C8B-B14F-4D97-AF65-F5344CB8AC3E}">
        <p14:creationId xmlns:p14="http://schemas.microsoft.com/office/powerpoint/2010/main" val="36220367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airplan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="" xmlns:a16="http://schemas.microsoft.com/office/drawing/2014/main" id="{DC03FCAE-70C3-46D6-AEA2-A02691C8AEAE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32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1800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BÀI GIẢNG AN TOÀN ĐIỆN</a:t>
            </a:r>
            <a: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US" sz="31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PHÂN TÍCH AN TOÀN TRONG MẠNG </a:t>
            </a:r>
            <a:r>
              <a:rPr lang="en-US" sz="31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ĐIỆN 1 PHA</a:t>
            </a:r>
            <a:endParaRPr lang="en-US" sz="4900" dirty="0">
              <a:solidFill>
                <a:srgbClr val="C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="" xmlns:a16="http://schemas.microsoft.com/office/drawing/2014/main" id="{1EEB4407-D5BF-4060-B995-30DF7EE7921B}"/>
              </a:ext>
            </a:extLst>
          </p:cNvPr>
          <p:cNvCxnSpPr/>
          <p:nvPr/>
        </p:nvCxnSpPr>
        <p:spPr>
          <a:xfrm>
            <a:off x="0" y="903767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816"/>
          <a:stretch/>
        </p:blipFill>
        <p:spPr>
          <a:xfrm>
            <a:off x="9809825" y="88889"/>
            <a:ext cx="2263806" cy="70154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743874" y="857740"/>
            <a:ext cx="9038052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b="1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Người</a:t>
            </a:r>
            <a:r>
              <a:rPr lang="en-US" sz="28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chạm</a:t>
            </a:r>
            <a:r>
              <a:rPr lang="en-US" sz="28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trực</a:t>
            </a:r>
            <a:r>
              <a:rPr lang="en-US" sz="28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tiếp</a:t>
            </a:r>
            <a:r>
              <a:rPr lang="en-US" sz="28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vào</a:t>
            </a:r>
            <a:r>
              <a:rPr lang="en-US" sz="28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dây</a:t>
            </a:r>
            <a:r>
              <a:rPr lang="en-US" sz="2800" b="1" dirty="0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pha</a:t>
            </a:r>
            <a:r>
              <a:rPr lang="en-US" sz="2800" b="1" dirty="0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của</a:t>
            </a:r>
            <a:r>
              <a:rPr lang="en-US" sz="28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mạng</a:t>
            </a:r>
            <a:r>
              <a:rPr lang="en-US" sz="28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điện</a:t>
            </a:r>
            <a:endParaRPr lang="en-US" sz="2800" b="1" dirty="0" smtClean="0">
              <a:solidFill>
                <a:srgbClr val="0070C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821785" y="5793065"/>
            <a:ext cx="1088223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Dòng</a:t>
            </a:r>
            <a:r>
              <a:rPr lang="en-US" sz="24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điện</a:t>
            </a:r>
            <a:r>
              <a:rPr lang="en-US" sz="24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qua </a:t>
            </a:r>
            <a:r>
              <a:rPr lang="en-US" sz="2400" b="1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người</a:t>
            </a:r>
            <a:r>
              <a:rPr lang="en-US" sz="24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phụ</a:t>
            </a:r>
            <a:r>
              <a:rPr lang="en-US" sz="24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thuộc</a:t>
            </a:r>
            <a:r>
              <a:rPr lang="en-US" sz="24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vào</a:t>
            </a:r>
            <a:r>
              <a:rPr lang="en-US" sz="24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điện</a:t>
            </a:r>
            <a:r>
              <a:rPr lang="en-US" sz="2400" b="1" dirty="0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áp</a:t>
            </a:r>
            <a:r>
              <a:rPr lang="en-US" sz="2400" b="1" dirty="0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của</a:t>
            </a:r>
            <a:r>
              <a:rPr lang="en-US" sz="24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mạng</a:t>
            </a:r>
            <a:r>
              <a:rPr lang="en-US" sz="24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điện</a:t>
            </a:r>
            <a:r>
              <a:rPr lang="en-US" sz="24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, </a:t>
            </a:r>
            <a:r>
              <a:rPr lang="en-US" sz="2400" b="1" dirty="0" err="1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điện</a:t>
            </a:r>
            <a:r>
              <a:rPr lang="en-US" sz="2400" b="1" dirty="0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trở</a:t>
            </a:r>
            <a:r>
              <a:rPr lang="en-US" sz="2400" b="1" dirty="0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người</a:t>
            </a:r>
            <a:r>
              <a:rPr lang="en-US" sz="24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, </a:t>
            </a:r>
            <a:r>
              <a:rPr lang="en-US" sz="2400" b="1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điện</a:t>
            </a:r>
            <a:r>
              <a:rPr lang="en-US" sz="24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trở</a:t>
            </a:r>
            <a:r>
              <a:rPr lang="en-US" sz="24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nền</a:t>
            </a:r>
            <a:r>
              <a:rPr lang="en-US" sz="24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(</a:t>
            </a:r>
            <a:r>
              <a:rPr lang="en-US" sz="2400" b="1" dirty="0" err="1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cách</a:t>
            </a:r>
            <a:r>
              <a:rPr lang="en-US" sz="2400" b="1" dirty="0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điện</a:t>
            </a:r>
            <a:r>
              <a:rPr lang="en-US" sz="2400" b="1" dirty="0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chân</a:t>
            </a:r>
            <a:r>
              <a:rPr lang="en-US" sz="2400" b="1" dirty="0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và</a:t>
            </a:r>
            <a:r>
              <a:rPr lang="en-US" sz="2400" b="1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nền</a:t>
            </a:r>
            <a:r>
              <a:rPr lang="en-US" sz="2400" b="1" dirty="0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đất</a:t>
            </a:r>
            <a:r>
              <a:rPr lang="en-US" sz="24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</a:t>
            </a:r>
            <a:endParaRPr lang="en-US" sz="2400" b="1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20624" y="1620845"/>
            <a:ext cx="567537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Toàn</a:t>
            </a:r>
            <a:r>
              <a:rPr lang="en-US" sz="24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bộ</a:t>
            </a:r>
            <a:r>
              <a:rPr lang="en-US" sz="24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điện</a:t>
            </a:r>
            <a:r>
              <a:rPr lang="en-US" sz="24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áp</a:t>
            </a:r>
            <a:r>
              <a:rPr lang="en-US" sz="24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sẽ</a:t>
            </a:r>
            <a:r>
              <a:rPr lang="en-US" sz="24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đặt</a:t>
            </a:r>
            <a:r>
              <a:rPr lang="en-US" sz="24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lên</a:t>
            </a:r>
            <a:r>
              <a:rPr lang="en-US" sz="24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người</a:t>
            </a:r>
            <a:r>
              <a:rPr lang="en-US" sz="24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 </a:t>
            </a:r>
            <a:r>
              <a:rPr lang="en-US" sz="2400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Dòng</a:t>
            </a:r>
            <a:r>
              <a:rPr lang="en-US" sz="24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điện</a:t>
            </a:r>
            <a:r>
              <a:rPr lang="en-US" sz="24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qua </a:t>
            </a:r>
            <a:r>
              <a:rPr lang="en-US" sz="2400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người</a:t>
            </a:r>
            <a:r>
              <a:rPr lang="en-US" sz="24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có</a:t>
            </a:r>
            <a:r>
              <a:rPr lang="en-US" sz="24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trị</a:t>
            </a:r>
            <a:r>
              <a:rPr lang="en-US" sz="24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số</a:t>
            </a:r>
            <a:r>
              <a:rPr lang="en-US" sz="24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là</a:t>
            </a:r>
            <a:r>
              <a:rPr lang="en-US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endParaRPr lang="en-US" sz="24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0" y="1596404"/>
            <a:ext cx="5842493" cy="4010402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34211" y="2821174"/>
            <a:ext cx="3240331" cy="27213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91372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airplan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="" xmlns:a16="http://schemas.microsoft.com/office/drawing/2014/main" id="{DC03FCAE-70C3-46D6-AEA2-A02691C8AEAE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32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1800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BÀI GIẢNG AN TOÀN ĐIỆN</a:t>
            </a:r>
            <a: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US" sz="31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PHÂN TÍCH AN TOÀN TRONG MẠNG </a:t>
            </a:r>
            <a:r>
              <a:rPr lang="en-US" sz="31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ĐIỆN 1 PHA</a:t>
            </a:r>
            <a:endParaRPr lang="en-US" sz="4900" dirty="0">
              <a:solidFill>
                <a:srgbClr val="C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="" xmlns:a16="http://schemas.microsoft.com/office/drawing/2014/main" id="{1EEB4407-D5BF-4060-B995-30DF7EE7921B}"/>
              </a:ext>
            </a:extLst>
          </p:cNvPr>
          <p:cNvCxnSpPr/>
          <p:nvPr/>
        </p:nvCxnSpPr>
        <p:spPr>
          <a:xfrm>
            <a:off x="0" y="903767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816"/>
          <a:stretch/>
        </p:blipFill>
        <p:spPr>
          <a:xfrm>
            <a:off x="9809825" y="88889"/>
            <a:ext cx="2263806" cy="70154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743874" y="857740"/>
            <a:ext cx="9038052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b="1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Người</a:t>
            </a:r>
            <a:r>
              <a:rPr lang="en-US" sz="28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chạm</a:t>
            </a:r>
            <a:r>
              <a:rPr lang="en-US" sz="28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trực</a:t>
            </a:r>
            <a:r>
              <a:rPr lang="en-US" sz="28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tiếp</a:t>
            </a:r>
            <a:r>
              <a:rPr lang="en-US" sz="28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vào</a:t>
            </a:r>
            <a:r>
              <a:rPr lang="en-US" sz="28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dây</a:t>
            </a:r>
            <a:r>
              <a:rPr lang="en-US" sz="2800" b="1" dirty="0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pha</a:t>
            </a:r>
            <a:r>
              <a:rPr lang="en-US" sz="2800" b="1" dirty="0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của</a:t>
            </a:r>
            <a:r>
              <a:rPr lang="en-US" sz="28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mạng</a:t>
            </a:r>
            <a:r>
              <a:rPr lang="en-US" sz="28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điện</a:t>
            </a:r>
            <a:endParaRPr lang="en-US" sz="2800" b="1" dirty="0" smtClean="0">
              <a:solidFill>
                <a:srgbClr val="0070C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71884" y="2102431"/>
            <a:ext cx="3620116" cy="4010402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4"/>
          <a:srcRect b="1932"/>
          <a:stretch/>
        </p:blipFill>
        <p:spPr>
          <a:xfrm>
            <a:off x="-29163" y="1620845"/>
            <a:ext cx="8601047" cy="49566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0394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airplan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="" xmlns:a16="http://schemas.microsoft.com/office/drawing/2014/main" id="{DC03FCAE-70C3-46D6-AEA2-A02691C8AEAE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32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1800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BÀI GIẢNG AN TOÀN ĐIỆN</a:t>
            </a:r>
            <a: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US" sz="31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PHÂN TÍCH AN TOÀN TRONG MẠNG </a:t>
            </a:r>
            <a:r>
              <a:rPr lang="en-US" sz="31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ĐIỆN 1 PHA</a:t>
            </a:r>
            <a:endParaRPr lang="en-US" sz="4900" dirty="0">
              <a:solidFill>
                <a:srgbClr val="C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="" xmlns:a16="http://schemas.microsoft.com/office/drawing/2014/main" id="{1EEB4407-D5BF-4060-B995-30DF7EE7921B}"/>
              </a:ext>
            </a:extLst>
          </p:cNvPr>
          <p:cNvCxnSpPr/>
          <p:nvPr/>
        </p:nvCxnSpPr>
        <p:spPr>
          <a:xfrm>
            <a:off x="0" y="903767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816"/>
          <a:stretch/>
        </p:blipFill>
        <p:spPr>
          <a:xfrm>
            <a:off x="9809825" y="88889"/>
            <a:ext cx="2263806" cy="70154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006305" y="882181"/>
            <a:ext cx="10179390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b="1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Người</a:t>
            </a:r>
            <a:r>
              <a:rPr lang="en-US" sz="28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chạm</a:t>
            </a:r>
            <a:r>
              <a:rPr lang="en-US" sz="28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trực</a:t>
            </a:r>
            <a:r>
              <a:rPr lang="en-US" sz="28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tiếp</a:t>
            </a:r>
            <a:r>
              <a:rPr lang="en-US" sz="28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vào</a:t>
            </a:r>
            <a:r>
              <a:rPr lang="en-US" sz="28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dây</a:t>
            </a:r>
            <a:r>
              <a:rPr lang="en-US" sz="2800" b="1" dirty="0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trung</a:t>
            </a:r>
            <a:r>
              <a:rPr lang="en-US" sz="2800" b="1" dirty="0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tính</a:t>
            </a:r>
            <a:r>
              <a:rPr lang="en-US" sz="2800" b="1" dirty="0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của</a:t>
            </a:r>
            <a:r>
              <a:rPr lang="en-US" sz="28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mạng</a:t>
            </a:r>
            <a:r>
              <a:rPr lang="en-US" sz="28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điện</a:t>
            </a:r>
            <a:endParaRPr lang="en-US" sz="2800" b="1" dirty="0" smtClean="0">
              <a:solidFill>
                <a:srgbClr val="0070C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20624" y="1620845"/>
            <a:ext cx="567537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Điện</a:t>
            </a:r>
            <a:r>
              <a:rPr lang="en-US" sz="24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áp</a:t>
            </a:r>
            <a:r>
              <a:rPr lang="en-US" sz="24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sẽ</a:t>
            </a:r>
            <a:r>
              <a:rPr lang="en-US" sz="24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đặt</a:t>
            </a:r>
            <a:r>
              <a:rPr lang="en-US" sz="24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lên</a:t>
            </a:r>
            <a:r>
              <a:rPr lang="en-US" sz="24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người</a:t>
            </a:r>
            <a:r>
              <a:rPr lang="en-US" sz="24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bé</a:t>
            </a:r>
            <a:r>
              <a:rPr lang="en-US" sz="24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 </a:t>
            </a:r>
            <a:r>
              <a:rPr lang="en-US" sz="2400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Tùy</a:t>
            </a:r>
            <a:r>
              <a:rPr lang="en-US" sz="24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vào</a:t>
            </a:r>
            <a:r>
              <a:rPr lang="en-US" sz="24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vị</a:t>
            </a:r>
            <a:r>
              <a:rPr lang="en-US" sz="24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trí</a:t>
            </a:r>
            <a:r>
              <a:rPr lang="en-US" sz="24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chạm</a:t>
            </a:r>
            <a:r>
              <a:rPr lang="en-US" sz="24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gần</a:t>
            </a:r>
            <a:r>
              <a:rPr lang="en-US" sz="24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hay </a:t>
            </a:r>
            <a:r>
              <a:rPr lang="en-US" sz="2400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xa</a:t>
            </a:r>
            <a:r>
              <a:rPr lang="en-US" sz="24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nguồn</a:t>
            </a:r>
            <a:r>
              <a:rPr lang="en-US" sz="24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61368" y="1642431"/>
            <a:ext cx="4424327" cy="395159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5319" y="2906604"/>
            <a:ext cx="4715985" cy="37000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94826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airplan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="" xmlns:a16="http://schemas.microsoft.com/office/drawing/2014/main" id="{DC03FCAE-70C3-46D6-AEA2-A02691C8AEAE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32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1800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BÀI GIẢNG AN TOÀN ĐIỆN</a:t>
            </a:r>
            <a: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US" sz="31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PHÂN TÍCH AN TOÀN TRONG MẠNG </a:t>
            </a:r>
            <a:r>
              <a:rPr lang="en-US" sz="31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ĐIỆN 1 PHA</a:t>
            </a:r>
            <a:endParaRPr lang="en-US" sz="4900" dirty="0">
              <a:solidFill>
                <a:srgbClr val="C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="" xmlns:a16="http://schemas.microsoft.com/office/drawing/2014/main" id="{1EEB4407-D5BF-4060-B995-30DF7EE7921B}"/>
              </a:ext>
            </a:extLst>
          </p:cNvPr>
          <p:cNvCxnSpPr/>
          <p:nvPr/>
        </p:nvCxnSpPr>
        <p:spPr>
          <a:xfrm>
            <a:off x="0" y="903767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816"/>
          <a:stretch/>
        </p:blipFill>
        <p:spPr>
          <a:xfrm>
            <a:off x="9809825" y="88889"/>
            <a:ext cx="2263806" cy="70154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006305" y="882181"/>
            <a:ext cx="10179390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b="1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Người</a:t>
            </a:r>
            <a:r>
              <a:rPr lang="en-US" sz="28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chạm</a:t>
            </a:r>
            <a:r>
              <a:rPr lang="en-US" sz="28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trực</a:t>
            </a:r>
            <a:r>
              <a:rPr lang="en-US" sz="28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tiếp</a:t>
            </a:r>
            <a:r>
              <a:rPr lang="en-US" sz="28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vào</a:t>
            </a:r>
            <a:r>
              <a:rPr lang="en-US" sz="28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dây</a:t>
            </a:r>
            <a:r>
              <a:rPr lang="en-US" sz="2800" b="1" dirty="0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trung</a:t>
            </a:r>
            <a:r>
              <a:rPr lang="en-US" sz="2800" b="1" dirty="0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tính</a:t>
            </a:r>
            <a:r>
              <a:rPr lang="en-US" sz="2800" b="1" dirty="0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của</a:t>
            </a:r>
            <a:r>
              <a:rPr lang="en-US" sz="28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mạng</a:t>
            </a:r>
            <a:r>
              <a:rPr lang="en-US" sz="28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điện</a:t>
            </a:r>
            <a:endParaRPr lang="en-US" sz="2800" b="1" dirty="0" smtClean="0">
              <a:solidFill>
                <a:srgbClr val="0070C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13065" y="1620845"/>
            <a:ext cx="67647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Điện</a:t>
            </a:r>
            <a:r>
              <a:rPr lang="en-US" sz="24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áp</a:t>
            </a:r>
            <a:r>
              <a:rPr lang="en-US" sz="24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sẽ</a:t>
            </a:r>
            <a:r>
              <a:rPr lang="en-US" sz="24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đặt</a:t>
            </a:r>
            <a:r>
              <a:rPr lang="en-US" sz="24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lên</a:t>
            </a:r>
            <a:r>
              <a:rPr lang="en-US" sz="24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người</a:t>
            </a:r>
            <a:r>
              <a:rPr lang="en-US" sz="24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có</a:t>
            </a:r>
            <a:r>
              <a:rPr lang="en-US" sz="24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thể</a:t>
            </a:r>
            <a:r>
              <a:rPr lang="en-US" sz="24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gây</a:t>
            </a:r>
            <a:r>
              <a:rPr lang="en-US" sz="24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nguy</a:t>
            </a:r>
            <a:r>
              <a:rPr lang="en-US" sz="24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hiểm</a:t>
            </a:r>
            <a:r>
              <a:rPr lang="en-US" sz="24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7292"/>
          <a:stretch/>
        </p:blipFill>
        <p:spPr>
          <a:xfrm>
            <a:off x="6800295" y="1642431"/>
            <a:ext cx="4934782" cy="474949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93517" y="2559082"/>
            <a:ext cx="5182995" cy="40942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58036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airplan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="" xmlns:a16="http://schemas.microsoft.com/office/drawing/2014/main" id="{DC03FCAE-70C3-46D6-AEA2-A02691C8AEAE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32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1800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BÀI GIẢNG AN TOÀN ĐIỆN</a:t>
            </a:r>
            <a: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US" sz="31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PHÂN TÍCH AN TOÀN TRONG MẠNG </a:t>
            </a:r>
            <a:r>
              <a:rPr lang="en-US" sz="31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ĐIỆN 3 PHA</a:t>
            </a:r>
            <a:endParaRPr lang="en-US" sz="4900" dirty="0">
              <a:solidFill>
                <a:srgbClr val="C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="" xmlns:a16="http://schemas.microsoft.com/office/drawing/2014/main" id="{1EEB4407-D5BF-4060-B995-30DF7EE7921B}"/>
              </a:ext>
            </a:extLst>
          </p:cNvPr>
          <p:cNvCxnSpPr/>
          <p:nvPr/>
        </p:nvCxnSpPr>
        <p:spPr>
          <a:xfrm>
            <a:off x="0" y="903767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816"/>
          <a:stretch/>
        </p:blipFill>
        <p:spPr>
          <a:xfrm>
            <a:off x="9809825" y="88889"/>
            <a:ext cx="2263806" cy="70154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936006" y="1044106"/>
            <a:ext cx="9373079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b="1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Người</a:t>
            </a:r>
            <a:r>
              <a:rPr lang="en-US" sz="28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chạm</a:t>
            </a:r>
            <a:r>
              <a:rPr lang="en-US" sz="28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trực</a:t>
            </a:r>
            <a:r>
              <a:rPr lang="en-US" sz="28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tiếp</a:t>
            </a:r>
            <a:r>
              <a:rPr lang="en-US" sz="28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vào</a:t>
            </a:r>
            <a:r>
              <a:rPr lang="en-US" sz="28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800" b="1" dirty="0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</a:t>
            </a:r>
            <a:r>
              <a:rPr lang="en-US" sz="28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dây</a:t>
            </a:r>
            <a:r>
              <a:rPr lang="en-US" sz="2800" b="1" dirty="0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pha</a:t>
            </a:r>
            <a:r>
              <a:rPr lang="en-US" sz="2800" b="1" dirty="0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của</a:t>
            </a:r>
            <a:r>
              <a:rPr lang="en-US" sz="28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mạng</a:t>
            </a:r>
            <a:r>
              <a:rPr lang="en-US" sz="28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điện</a:t>
            </a:r>
            <a:endParaRPr lang="en-US" sz="2800" b="1" dirty="0" smtClean="0">
              <a:solidFill>
                <a:srgbClr val="0070C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402495" y="4714043"/>
            <a:ext cx="448910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400" b="1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Là</a:t>
            </a:r>
            <a:r>
              <a:rPr lang="en-US" sz="24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trường</a:t>
            </a:r>
            <a:r>
              <a:rPr lang="en-US" sz="24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hợp</a:t>
            </a:r>
            <a:r>
              <a:rPr lang="en-US" sz="24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nguy</a:t>
            </a:r>
            <a:r>
              <a:rPr lang="en-US" sz="24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hiểm</a:t>
            </a:r>
            <a:r>
              <a:rPr lang="en-US" sz="24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nhất</a:t>
            </a:r>
            <a:r>
              <a:rPr lang="en-US" sz="24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vì</a:t>
            </a:r>
            <a:r>
              <a:rPr lang="en-US" sz="24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dirty="0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U </a:t>
            </a:r>
            <a:r>
              <a:rPr lang="en-US" sz="2400" b="1" dirty="0" err="1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là</a:t>
            </a:r>
            <a:r>
              <a:rPr lang="en-US" sz="2400" b="1" dirty="0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điện</a:t>
            </a:r>
            <a:r>
              <a:rPr lang="en-US" sz="2400" b="1" dirty="0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áp</a:t>
            </a:r>
            <a:r>
              <a:rPr lang="en-US" sz="2400" b="1" dirty="0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dây</a:t>
            </a:r>
            <a:r>
              <a:rPr lang="en-US" sz="2400" b="1" dirty="0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của</a:t>
            </a:r>
            <a:r>
              <a:rPr lang="en-US" sz="24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mạng</a:t>
            </a:r>
            <a:r>
              <a:rPr lang="en-US" sz="24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điện</a:t>
            </a:r>
            <a:r>
              <a:rPr lang="en-US" sz="24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có</a:t>
            </a:r>
            <a:r>
              <a:rPr lang="en-US" sz="24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giá</a:t>
            </a:r>
            <a:r>
              <a:rPr lang="en-US" sz="24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trị</a:t>
            </a:r>
            <a:r>
              <a:rPr lang="en-US" sz="24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lớn</a:t>
            </a:r>
            <a:endParaRPr lang="en-US" sz="2400" b="1" dirty="0">
              <a:solidFill>
                <a:srgbClr val="0070C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4" name="Rectangle 4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15" name="Object 1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37392994"/>
              </p:ext>
            </p:extLst>
          </p:nvPr>
        </p:nvGraphicFramePr>
        <p:xfrm>
          <a:off x="5291090" y="1993481"/>
          <a:ext cx="6409679" cy="432742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4" r:id="rId4" imgW="7124899" imgH="6431300" progId="Visio.Drawing.15">
                  <p:embed/>
                </p:oleObj>
              </mc:Choice>
              <mc:Fallback>
                <p:oleObj r:id="rId4" imgW="7124899" imgH="6431300" progId="Visio.Drawing.15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91090" y="1993481"/>
                        <a:ext cx="6409679" cy="432742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6" name="Picture 1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93219" y="2620668"/>
            <a:ext cx="1790673" cy="11896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90777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airplan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="" xmlns:a16="http://schemas.microsoft.com/office/drawing/2014/main" id="{DC03FCAE-70C3-46D6-AEA2-A02691C8AEAE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32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1800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BÀI GIẢNG AN TOÀN ĐIỆN</a:t>
            </a:r>
            <a: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US" sz="31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PHÂN TÍCH AN TOÀN TRONG MẠNG </a:t>
            </a:r>
            <a:r>
              <a:rPr lang="en-US" sz="31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ĐIỆN 3 PHA</a:t>
            </a:r>
            <a:endParaRPr lang="en-US" sz="4900" dirty="0">
              <a:solidFill>
                <a:srgbClr val="C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="" xmlns:a16="http://schemas.microsoft.com/office/drawing/2014/main" id="{1EEB4407-D5BF-4060-B995-30DF7EE7921B}"/>
              </a:ext>
            </a:extLst>
          </p:cNvPr>
          <p:cNvCxnSpPr/>
          <p:nvPr/>
        </p:nvCxnSpPr>
        <p:spPr>
          <a:xfrm>
            <a:off x="0" y="903767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816"/>
          <a:stretch/>
        </p:blipFill>
        <p:spPr>
          <a:xfrm>
            <a:off x="9809825" y="88889"/>
            <a:ext cx="2263806" cy="70154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031953" y="916040"/>
            <a:ext cx="10128094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b="1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Người</a:t>
            </a:r>
            <a:r>
              <a:rPr lang="en-US" sz="28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chạm</a:t>
            </a:r>
            <a:r>
              <a:rPr lang="en-US" sz="28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trực</a:t>
            </a:r>
            <a:r>
              <a:rPr lang="en-US" sz="28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tiếp</a:t>
            </a:r>
            <a:r>
              <a:rPr lang="en-US" sz="28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vào</a:t>
            </a:r>
            <a:r>
              <a:rPr lang="en-US" sz="28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800" b="1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</a:t>
            </a:r>
            <a:r>
              <a:rPr lang="en-US" sz="28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dây</a:t>
            </a:r>
            <a:r>
              <a:rPr lang="en-US" sz="2800" b="1" dirty="0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pha</a:t>
            </a:r>
            <a:r>
              <a:rPr lang="en-US" sz="2800" b="1" dirty="0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và</a:t>
            </a:r>
            <a:r>
              <a:rPr lang="en-US" sz="2800" b="1" dirty="0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dây</a:t>
            </a:r>
            <a:r>
              <a:rPr lang="en-US" sz="2800" b="1" dirty="0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trung</a:t>
            </a:r>
            <a:r>
              <a:rPr lang="en-US" sz="2800" b="1" dirty="0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tính</a:t>
            </a:r>
            <a:endParaRPr lang="en-US" sz="2800" b="1" dirty="0" smtClean="0">
              <a:solidFill>
                <a:srgbClr val="0070C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031953" y="4506548"/>
            <a:ext cx="416377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400" b="1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Là</a:t>
            </a:r>
            <a:r>
              <a:rPr lang="en-US" sz="24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trường</a:t>
            </a:r>
            <a:r>
              <a:rPr lang="en-US" sz="24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hợp</a:t>
            </a:r>
            <a:r>
              <a:rPr lang="en-US" sz="24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nguy</a:t>
            </a:r>
            <a:r>
              <a:rPr lang="en-US" sz="24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hiểm</a:t>
            </a:r>
            <a:r>
              <a:rPr lang="en-US" sz="24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vì</a:t>
            </a:r>
            <a:r>
              <a:rPr lang="en-US" sz="24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dirty="0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U </a:t>
            </a:r>
            <a:r>
              <a:rPr lang="en-US" sz="2400" b="1" dirty="0" err="1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là</a:t>
            </a:r>
            <a:r>
              <a:rPr lang="en-US" sz="2400" b="1" dirty="0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điện</a:t>
            </a:r>
            <a:r>
              <a:rPr lang="en-US" sz="2400" b="1" dirty="0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áp</a:t>
            </a:r>
            <a:r>
              <a:rPr lang="en-US" sz="2400" b="1" dirty="0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pha</a:t>
            </a:r>
            <a:r>
              <a:rPr lang="en-US" sz="2400" b="1" dirty="0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có</a:t>
            </a:r>
            <a:r>
              <a:rPr lang="en-US" sz="24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thể</a:t>
            </a:r>
            <a:r>
              <a:rPr lang="en-US" sz="24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gây</a:t>
            </a:r>
            <a:r>
              <a:rPr lang="en-US" sz="24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chết</a:t>
            </a:r>
            <a:r>
              <a:rPr lang="en-US" sz="24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người</a:t>
            </a:r>
            <a:endParaRPr lang="en-US" sz="2400" b="1" dirty="0">
              <a:solidFill>
                <a:srgbClr val="0070C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4" name="Rectangle 4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27617861"/>
              </p:ext>
            </p:extLst>
          </p:nvPr>
        </p:nvGraphicFramePr>
        <p:xfrm>
          <a:off x="5353235" y="1764431"/>
          <a:ext cx="6553141" cy="474801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5" r:id="rId4" imgW="7124899" imgH="6431300" progId="Visio.Drawing.15">
                  <p:embed/>
                </p:oleObj>
              </mc:Choice>
              <mc:Fallback>
                <p:oleObj r:id="rId4" imgW="7124899" imgH="6431300" progId="Visio.Drawing.15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53235" y="1764431"/>
                        <a:ext cx="6553141" cy="4748011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2" name="Picture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321140" y="2404791"/>
            <a:ext cx="2034619" cy="13516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1179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airplan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="" xmlns:a16="http://schemas.microsoft.com/office/drawing/2014/main" id="{DC03FCAE-70C3-46D6-AEA2-A02691C8AEAE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32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1800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BÀI GIẢNG AN TOÀN ĐIỆN</a:t>
            </a:r>
            <a: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US" sz="31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VÍ DỤ</a:t>
            </a:r>
            <a:endParaRPr lang="en-US" sz="4900" dirty="0">
              <a:solidFill>
                <a:srgbClr val="C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="" xmlns:a16="http://schemas.microsoft.com/office/drawing/2014/main" id="{1EEB4407-D5BF-4060-B995-30DF7EE7921B}"/>
              </a:ext>
            </a:extLst>
          </p:cNvPr>
          <p:cNvCxnSpPr/>
          <p:nvPr/>
        </p:nvCxnSpPr>
        <p:spPr>
          <a:xfrm>
            <a:off x="0" y="903767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816"/>
          <a:stretch/>
        </p:blipFill>
        <p:spPr>
          <a:xfrm>
            <a:off x="9809825" y="88889"/>
            <a:ext cx="2263806" cy="701548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532661" y="1168152"/>
            <a:ext cx="5832628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288290" lvl="0" algn="just">
              <a:lnSpc>
                <a:spcPct val="150000"/>
              </a:lnSpc>
              <a:spcAft>
                <a:spcPts val="0"/>
              </a:spcAft>
            </a:pPr>
            <a:r>
              <a:rPr lang="vi-VN" sz="3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Phân tích sự an toàn khi chạm trực tiếp trong hình </a:t>
            </a:r>
            <a:r>
              <a:rPr lang="vi-VN" sz="32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vẽ</a:t>
            </a:r>
            <a:r>
              <a:rPr lang="en-US" sz="32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 </a:t>
            </a:r>
            <a:r>
              <a:rPr lang="en-US" sz="3200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Biết</a:t>
            </a:r>
            <a:r>
              <a:rPr lang="en-US" sz="32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200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nguồn</a:t>
            </a:r>
            <a:r>
              <a:rPr lang="en-US" sz="32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200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điện</a:t>
            </a:r>
            <a:r>
              <a:rPr lang="en-US" sz="32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32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có </a:t>
            </a:r>
            <a:r>
              <a:rPr lang="en-US" sz="3200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điện</a:t>
            </a:r>
            <a:r>
              <a:rPr lang="en-US" sz="32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200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áp</a:t>
            </a:r>
            <a:r>
              <a:rPr lang="vi-VN" sz="32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3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hiệu dụng </a:t>
            </a:r>
            <a:r>
              <a:rPr lang="vi-VN" sz="3200" dirty="0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220V/380V</a:t>
            </a:r>
            <a:r>
              <a:rPr lang="en-US" sz="32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200" i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(127</a:t>
            </a:r>
            <a:r>
              <a:rPr lang="vi-VN" sz="3200" i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V/</a:t>
            </a:r>
            <a:r>
              <a:rPr lang="en-US" sz="3200" i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220</a:t>
            </a:r>
            <a:r>
              <a:rPr lang="vi-VN" sz="3200" i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</a:t>
            </a:r>
            <a:r>
              <a:rPr lang="en-US" sz="3200" i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, 230</a:t>
            </a:r>
            <a:r>
              <a:rPr lang="vi-VN" sz="3200" i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V/</a:t>
            </a:r>
            <a:r>
              <a:rPr lang="en-US" sz="3200" i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400</a:t>
            </a:r>
            <a:r>
              <a:rPr lang="vi-VN" sz="3200" i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</a:t>
            </a:r>
            <a:r>
              <a:rPr lang="en-US" sz="3200" i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, 380</a:t>
            </a:r>
            <a:r>
              <a:rPr lang="vi-VN" sz="3200" i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V/</a:t>
            </a:r>
            <a:r>
              <a:rPr lang="en-US" sz="3200" i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660</a:t>
            </a:r>
            <a:r>
              <a:rPr lang="vi-VN" sz="3200" i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</a:t>
            </a:r>
            <a:r>
              <a:rPr lang="en-US" sz="3200" i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);</a:t>
            </a:r>
            <a:r>
              <a:rPr lang="vi-VN" sz="3200" i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3200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</a:t>
            </a:r>
            <a:r>
              <a:rPr lang="vi-VN" sz="3200" baseline="-25000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ng</a:t>
            </a:r>
            <a:r>
              <a:rPr lang="vi-VN" sz="3200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= </a:t>
            </a:r>
            <a:r>
              <a:rPr lang="vi-VN" sz="3200" dirty="0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1500Ω</a:t>
            </a:r>
            <a:r>
              <a:rPr lang="en-US" sz="3200" dirty="0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200" i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(1000 – 10000 </a:t>
            </a:r>
            <a:r>
              <a:rPr lang="vi-VN" sz="3200" i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Ω</a:t>
            </a:r>
            <a:r>
              <a:rPr lang="en-US" sz="3200" i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</a:t>
            </a:r>
            <a:r>
              <a:rPr lang="vi-VN" sz="32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</a:t>
            </a:r>
            <a:endParaRPr lang="en-US" sz="2800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4007310"/>
              </p:ext>
            </p:extLst>
          </p:nvPr>
        </p:nvGraphicFramePr>
        <p:xfrm>
          <a:off x="7293494" y="1145219"/>
          <a:ext cx="3931673" cy="265442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r:id="rId4" imgW="7124899" imgH="6431300" progId="Visio.Drawing.15">
                  <p:embed/>
                </p:oleObj>
              </mc:Choice>
              <mc:Fallback>
                <p:oleObj r:id="rId4" imgW="7124899" imgH="6431300" progId="Visio.Drawing.15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293494" y="1145219"/>
                        <a:ext cx="3931673" cy="265442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64050901"/>
              </p:ext>
            </p:extLst>
          </p:nvPr>
        </p:nvGraphicFramePr>
        <p:xfrm>
          <a:off x="7442505" y="4181303"/>
          <a:ext cx="3499223" cy="253532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7" r:id="rId6" imgW="7124899" imgH="6431300" progId="Visio.Drawing.15">
                  <p:embed/>
                </p:oleObj>
              </mc:Choice>
              <mc:Fallback>
                <p:oleObj r:id="rId6" imgW="7124899" imgH="6431300" progId="Visio.Drawing.15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442505" y="4181303"/>
                        <a:ext cx="3499223" cy="2535326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8939129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airplan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="" xmlns:a16="http://schemas.microsoft.com/office/drawing/2014/main" id="{DC03FCAE-70C3-46D6-AEA2-A02691C8AEAE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32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1800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BÀI GIẢNG AN TOÀN ĐIỆN</a:t>
            </a:r>
            <a: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US" sz="31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PHÂN TÍCH AN TOÀN TRONG MẠNG </a:t>
            </a:r>
            <a:r>
              <a:rPr lang="en-US" sz="31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ĐIỆN 3 PHA</a:t>
            </a:r>
            <a:endParaRPr lang="en-US" sz="4900" dirty="0">
              <a:solidFill>
                <a:srgbClr val="C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="" xmlns:a16="http://schemas.microsoft.com/office/drawing/2014/main" id="{1EEB4407-D5BF-4060-B995-30DF7EE7921B}"/>
              </a:ext>
            </a:extLst>
          </p:cNvPr>
          <p:cNvCxnSpPr/>
          <p:nvPr/>
        </p:nvCxnSpPr>
        <p:spPr>
          <a:xfrm>
            <a:off x="0" y="903767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816"/>
          <a:stretch/>
        </p:blipFill>
        <p:spPr>
          <a:xfrm>
            <a:off x="9809825" y="88889"/>
            <a:ext cx="2263806" cy="70154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397646" y="968215"/>
            <a:ext cx="9038052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b="1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Người</a:t>
            </a:r>
            <a:r>
              <a:rPr lang="en-US" sz="28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chạm</a:t>
            </a:r>
            <a:r>
              <a:rPr lang="en-US" sz="28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trực</a:t>
            </a:r>
            <a:r>
              <a:rPr lang="en-US" sz="28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tiếp</a:t>
            </a:r>
            <a:r>
              <a:rPr lang="en-US" sz="28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vào</a:t>
            </a:r>
            <a:r>
              <a:rPr lang="en-US" sz="28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dây</a:t>
            </a:r>
            <a:r>
              <a:rPr lang="en-US" sz="2800" b="1" dirty="0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pha</a:t>
            </a:r>
            <a:r>
              <a:rPr lang="en-US" sz="2800" b="1" dirty="0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của</a:t>
            </a:r>
            <a:r>
              <a:rPr lang="en-US" sz="28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mạng</a:t>
            </a:r>
            <a:r>
              <a:rPr lang="en-US" sz="28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điện</a:t>
            </a:r>
            <a:endParaRPr lang="en-US" sz="2800" b="1" dirty="0" smtClean="0">
              <a:solidFill>
                <a:srgbClr val="0070C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736846" y="5599233"/>
            <a:ext cx="1093876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400" b="1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Là</a:t>
            </a:r>
            <a:r>
              <a:rPr lang="en-US" sz="24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trường</a:t>
            </a:r>
            <a:r>
              <a:rPr lang="en-US" sz="24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hợp</a:t>
            </a:r>
            <a:r>
              <a:rPr lang="en-US" sz="24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thường</a:t>
            </a:r>
            <a:r>
              <a:rPr lang="en-US" sz="24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xảy</a:t>
            </a:r>
            <a:r>
              <a:rPr lang="en-US" sz="24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ra.</a:t>
            </a:r>
            <a:r>
              <a:rPr lang="en-US" sz="24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dirty="0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U </a:t>
            </a:r>
            <a:r>
              <a:rPr lang="en-US" sz="2400" b="1" dirty="0" err="1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là</a:t>
            </a:r>
            <a:r>
              <a:rPr lang="en-US" sz="2400" b="1" dirty="0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điện</a:t>
            </a:r>
            <a:r>
              <a:rPr lang="en-US" sz="2400" b="1" dirty="0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áp</a:t>
            </a:r>
            <a:r>
              <a:rPr lang="en-US" sz="2400" b="1" dirty="0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dây</a:t>
            </a:r>
            <a:r>
              <a:rPr lang="en-US" sz="24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nên</a:t>
            </a:r>
            <a:r>
              <a:rPr lang="en-US" sz="24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tương</a:t>
            </a:r>
            <a:r>
              <a:rPr lang="en-US" sz="24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tự</a:t>
            </a:r>
            <a:r>
              <a:rPr lang="en-US" sz="24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như</a:t>
            </a:r>
            <a:r>
              <a:rPr lang="en-US" sz="24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trong</a:t>
            </a:r>
            <a:r>
              <a:rPr lang="en-US" sz="24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mạng</a:t>
            </a:r>
            <a:r>
              <a:rPr lang="en-US" sz="24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1 </a:t>
            </a:r>
            <a:r>
              <a:rPr lang="en-US" sz="2400" b="1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pha</a:t>
            </a:r>
            <a:endParaRPr lang="en-US" sz="2400" b="1" dirty="0">
              <a:solidFill>
                <a:srgbClr val="0070C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b="15936"/>
          <a:stretch/>
        </p:blipFill>
        <p:spPr>
          <a:xfrm>
            <a:off x="6400566" y="1677432"/>
            <a:ext cx="4911064" cy="3980239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90263" y="1942580"/>
            <a:ext cx="4088473" cy="33917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70344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airplan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="" xmlns:a16="http://schemas.microsoft.com/office/drawing/2014/main" id="{DC03FCAE-70C3-46D6-AEA2-A02691C8AEAE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32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1800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BÀI GIẢNG AN TOÀN ĐIỆN</a:t>
            </a:r>
            <a: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US" sz="31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PHÂN TÍCH AN TOÀN TRONG MẠNG ĐIỆN ĐƠN GIẢN </a:t>
            </a:r>
            <a:endParaRPr lang="en-US" sz="4900" dirty="0">
              <a:solidFill>
                <a:srgbClr val="C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="" xmlns:a16="http://schemas.microsoft.com/office/drawing/2014/main" id="{1EEB4407-D5BF-4060-B995-30DF7EE7921B}"/>
              </a:ext>
            </a:extLst>
          </p:cNvPr>
          <p:cNvCxnSpPr/>
          <p:nvPr/>
        </p:nvCxnSpPr>
        <p:spPr>
          <a:xfrm>
            <a:off x="0" y="903767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816"/>
          <a:stretch/>
        </p:blipFill>
        <p:spPr>
          <a:xfrm>
            <a:off x="9809825" y="88889"/>
            <a:ext cx="2263806" cy="701548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1955" y="1113626"/>
            <a:ext cx="10156052" cy="54839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08805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airplan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="" xmlns:a16="http://schemas.microsoft.com/office/drawing/2014/main" id="{DC03FCAE-70C3-46D6-AEA2-A02691C8AEAE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32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1800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BÀI GIẢNG AN TOÀN ĐIỆN</a:t>
            </a:r>
            <a: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US" sz="31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CHỐNG CHẠM ĐIỆN TRỰC TIẾP</a:t>
            </a:r>
            <a:endParaRPr lang="en-US" sz="4900" dirty="0">
              <a:solidFill>
                <a:srgbClr val="C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="" xmlns:a16="http://schemas.microsoft.com/office/drawing/2014/main" id="{1EEB4407-D5BF-4060-B995-30DF7EE7921B}"/>
              </a:ext>
            </a:extLst>
          </p:cNvPr>
          <p:cNvCxnSpPr/>
          <p:nvPr/>
        </p:nvCxnSpPr>
        <p:spPr>
          <a:xfrm>
            <a:off x="0" y="903767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816"/>
          <a:stretch/>
        </p:blipFill>
        <p:spPr>
          <a:xfrm>
            <a:off x="9809825" y="88889"/>
            <a:ext cx="2263806" cy="70154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6846" y="1263805"/>
            <a:ext cx="10885255" cy="53678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76036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airplan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="" xmlns:a16="http://schemas.microsoft.com/office/drawing/2014/main" id="{DC03FCAE-70C3-46D6-AEA2-A02691C8AEAE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32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1800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BÀI GIẢNG AN TOÀN ĐIỆN</a:t>
            </a:r>
            <a: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US" sz="31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CHỐNG CHẠM ĐIỆN TRỰC TIẾP</a:t>
            </a:r>
            <a:endParaRPr lang="en-US" sz="4900" dirty="0">
              <a:solidFill>
                <a:srgbClr val="C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="" xmlns:a16="http://schemas.microsoft.com/office/drawing/2014/main" id="{1EEB4407-D5BF-4060-B995-30DF7EE7921B}"/>
              </a:ext>
            </a:extLst>
          </p:cNvPr>
          <p:cNvCxnSpPr/>
          <p:nvPr/>
        </p:nvCxnSpPr>
        <p:spPr>
          <a:xfrm>
            <a:off x="0" y="903767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816"/>
          <a:stretch/>
        </p:blipFill>
        <p:spPr>
          <a:xfrm>
            <a:off x="9809825" y="88889"/>
            <a:ext cx="2263806" cy="701548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6846" y="1221011"/>
            <a:ext cx="10677988" cy="53573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62668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airplan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="" xmlns:a16="http://schemas.microsoft.com/office/drawing/2014/main" id="{DC03FCAE-70C3-46D6-AEA2-A02691C8AEAE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32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1800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BÀI GIẢNG AN TOÀN ĐIỆN</a:t>
            </a:r>
            <a: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US" sz="31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CHỐNG CHẠM ĐIỆN TRỰC TIẾP</a:t>
            </a:r>
            <a:endParaRPr lang="en-US" sz="4900" dirty="0">
              <a:solidFill>
                <a:srgbClr val="C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="" xmlns:a16="http://schemas.microsoft.com/office/drawing/2014/main" id="{1EEB4407-D5BF-4060-B995-30DF7EE7921B}"/>
              </a:ext>
            </a:extLst>
          </p:cNvPr>
          <p:cNvCxnSpPr/>
          <p:nvPr/>
        </p:nvCxnSpPr>
        <p:spPr>
          <a:xfrm>
            <a:off x="0" y="903767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816"/>
          <a:stretch/>
        </p:blipFill>
        <p:spPr>
          <a:xfrm>
            <a:off x="9809825" y="88889"/>
            <a:ext cx="2263806" cy="701548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7869" y="1142836"/>
            <a:ext cx="10828732" cy="57151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69410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airplan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="" xmlns:a16="http://schemas.microsoft.com/office/drawing/2014/main" id="{DC03FCAE-70C3-46D6-AEA2-A02691C8AEAE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32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1800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BÀI GIẢNG AN TOÀN ĐIỆN</a:t>
            </a:r>
            <a: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US" sz="31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CHỐNG CHẠM ĐIỆN TRỰC TIẾP</a:t>
            </a:r>
            <a:endParaRPr lang="en-US" sz="4900" dirty="0">
              <a:solidFill>
                <a:srgbClr val="C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="" xmlns:a16="http://schemas.microsoft.com/office/drawing/2014/main" id="{1EEB4407-D5BF-4060-B995-30DF7EE7921B}"/>
              </a:ext>
            </a:extLst>
          </p:cNvPr>
          <p:cNvCxnSpPr/>
          <p:nvPr/>
        </p:nvCxnSpPr>
        <p:spPr>
          <a:xfrm>
            <a:off x="0" y="903767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816"/>
          <a:stretch/>
        </p:blipFill>
        <p:spPr>
          <a:xfrm>
            <a:off x="9809825" y="88889"/>
            <a:ext cx="2263806" cy="701548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0020" y="1083076"/>
            <a:ext cx="11146713" cy="55219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31270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airplan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="" xmlns:a16="http://schemas.microsoft.com/office/drawing/2014/main" id="{DC03FCAE-70C3-46D6-AEA2-A02691C8AEAE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32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1800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BÀI GIẢNG AN TOÀN ĐIỆN</a:t>
            </a:r>
            <a: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US" sz="31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CHỐNG CHẠM ĐIỆN GIÁN TIẾP</a:t>
            </a:r>
            <a:endParaRPr lang="en-US" sz="4900" dirty="0">
              <a:solidFill>
                <a:srgbClr val="C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="" xmlns:a16="http://schemas.microsoft.com/office/drawing/2014/main" id="{1EEB4407-D5BF-4060-B995-30DF7EE7921B}"/>
              </a:ext>
            </a:extLst>
          </p:cNvPr>
          <p:cNvCxnSpPr/>
          <p:nvPr/>
        </p:nvCxnSpPr>
        <p:spPr>
          <a:xfrm>
            <a:off x="0" y="903767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816"/>
          <a:stretch/>
        </p:blipFill>
        <p:spPr>
          <a:xfrm>
            <a:off x="9809825" y="88889"/>
            <a:ext cx="2263806" cy="70154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3177" y="1164014"/>
            <a:ext cx="10012237" cy="53433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99357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airplan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="" xmlns:a16="http://schemas.microsoft.com/office/drawing/2014/main" id="{DC03FCAE-70C3-46D6-AEA2-A02691C8AEAE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32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1800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BÀI GIẢNG AN TOÀN ĐIỆN</a:t>
            </a:r>
            <a: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US" sz="31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CHỐNG CHẠM ĐIỆN GIÁN TIẾP</a:t>
            </a:r>
            <a:endParaRPr lang="en-US" sz="4900" dirty="0">
              <a:solidFill>
                <a:srgbClr val="C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="" xmlns:a16="http://schemas.microsoft.com/office/drawing/2014/main" id="{1EEB4407-D5BF-4060-B995-30DF7EE7921B}"/>
              </a:ext>
            </a:extLst>
          </p:cNvPr>
          <p:cNvCxnSpPr/>
          <p:nvPr/>
        </p:nvCxnSpPr>
        <p:spPr>
          <a:xfrm>
            <a:off x="0" y="903767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816"/>
          <a:stretch/>
        </p:blipFill>
        <p:spPr>
          <a:xfrm>
            <a:off x="9809825" y="88889"/>
            <a:ext cx="2263806" cy="701548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3177" y="1161038"/>
            <a:ext cx="9853953" cy="53462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63754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airplan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="" xmlns:a16="http://schemas.microsoft.com/office/drawing/2014/main" id="{DC03FCAE-70C3-46D6-AEA2-A02691C8AEAE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32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1800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BÀI GIẢNG AN TOÀN ĐIỆN</a:t>
            </a:r>
            <a: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US" sz="31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CHỐNG CHẠM ĐIỆN GIÁN TIẾP</a:t>
            </a:r>
            <a:endParaRPr lang="en-US" sz="4900" dirty="0">
              <a:solidFill>
                <a:srgbClr val="C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="" xmlns:a16="http://schemas.microsoft.com/office/drawing/2014/main" id="{1EEB4407-D5BF-4060-B995-30DF7EE7921B}"/>
              </a:ext>
            </a:extLst>
          </p:cNvPr>
          <p:cNvCxnSpPr/>
          <p:nvPr/>
        </p:nvCxnSpPr>
        <p:spPr>
          <a:xfrm>
            <a:off x="0" y="903767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816"/>
          <a:stretch/>
        </p:blipFill>
        <p:spPr>
          <a:xfrm>
            <a:off x="9809825" y="88889"/>
            <a:ext cx="2263806" cy="701548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58733" y="1086988"/>
            <a:ext cx="9296817" cy="57710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64482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airplan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="" xmlns:a16="http://schemas.microsoft.com/office/drawing/2014/main" id="{DC03FCAE-70C3-46D6-AEA2-A02691C8AEAE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32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1800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BÀI GIẢNG AN TOÀN ĐIỆN</a:t>
            </a:r>
            <a: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US" sz="31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CHỐNG CHẠM ĐIỆN GIÁN TIẾP</a:t>
            </a:r>
            <a:endParaRPr lang="en-US" sz="4900" dirty="0">
              <a:solidFill>
                <a:srgbClr val="C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="" xmlns:a16="http://schemas.microsoft.com/office/drawing/2014/main" id="{1EEB4407-D5BF-4060-B995-30DF7EE7921B}"/>
              </a:ext>
            </a:extLst>
          </p:cNvPr>
          <p:cNvCxnSpPr/>
          <p:nvPr/>
        </p:nvCxnSpPr>
        <p:spPr>
          <a:xfrm>
            <a:off x="0" y="903767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816"/>
          <a:stretch/>
        </p:blipFill>
        <p:spPr>
          <a:xfrm>
            <a:off x="9809825" y="88889"/>
            <a:ext cx="2263806" cy="701548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48990" y="1180960"/>
            <a:ext cx="9494020" cy="54676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63707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airplan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DC03FCAE-70C3-46D6-AEA2-A02691C8AE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879326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en-US" sz="1800" b="1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BÀI GIẢNG AN TOÀN </a:t>
            </a:r>
            <a:r>
              <a:rPr lang="en-US" sz="1800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ĐIỆN</a:t>
            </a: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ÔN TẬP</a:t>
            </a:r>
            <a:endParaRPr lang="en-US" dirty="0">
              <a:solidFill>
                <a:srgbClr val="C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="" xmlns:a16="http://schemas.microsoft.com/office/drawing/2014/main" id="{1EEB4407-D5BF-4060-B995-30DF7EE7921B}"/>
              </a:ext>
            </a:extLst>
          </p:cNvPr>
          <p:cNvCxnSpPr/>
          <p:nvPr/>
        </p:nvCxnSpPr>
        <p:spPr>
          <a:xfrm>
            <a:off x="0" y="903767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816"/>
          <a:stretch/>
        </p:blipFill>
        <p:spPr>
          <a:xfrm>
            <a:off x="9327803" y="38296"/>
            <a:ext cx="2648174" cy="820663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177196" y="1101401"/>
            <a:ext cx="9837607" cy="563231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da-DK" sz="3600" b="1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NỘI DUNG ÔN TẬP</a:t>
            </a:r>
          </a:p>
          <a:p>
            <a:pPr algn="just"/>
            <a:endParaRPr lang="da-DK" sz="3600" b="1" dirty="0" smtClean="0">
              <a:solidFill>
                <a:srgbClr val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just"/>
            <a:r>
              <a:rPr lang="en-US" sz="3600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Câu</a:t>
            </a:r>
            <a:r>
              <a:rPr lang="en-US" sz="3600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1. </a:t>
            </a:r>
            <a:r>
              <a:rPr lang="en-US" sz="3600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Tính</a:t>
            </a:r>
            <a:r>
              <a:rPr lang="en-US" sz="3600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600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toán</a:t>
            </a:r>
            <a:r>
              <a:rPr lang="en-US" sz="3600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600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dòng</a:t>
            </a:r>
            <a:r>
              <a:rPr lang="en-US" sz="3600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600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điện</a:t>
            </a:r>
            <a:r>
              <a:rPr lang="en-US" sz="3600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qua </a:t>
            </a:r>
            <a:r>
              <a:rPr lang="en-US" sz="3600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người</a:t>
            </a:r>
            <a:r>
              <a:rPr lang="en-US" sz="3600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600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trong</a:t>
            </a:r>
            <a:r>
              <a:rPr lang="en-US" sz="3600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600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các</a:t>
            </a:r>
            <a:r>
              <a:rPr lang="en-US" sz="3600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600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trường</a:t>
            </a:r>
            <a:r>
              <a:rPr lang="en-US" sz="3600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600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hợp</a:t>
            </a:r>
            <a:r>
              <a:rPr lang="en-US" sz="3600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600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cụ</a:t>
            </a:r>
            <a:r>
              <a:rPr lang="en-US" sz="3600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600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thể</a:t>
            </a:r>
            <a:r>
              <a:rPr lang="en-US" sz="3600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?</a:t>
            </a:r>
            <a:endParaRPr lang="en-US" sz="3600" dirty="0" smtClean="0">
              <a:solidFill>
                <a:srgbClr val="0070C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just"/>
            <a:endParaRPr lang="en-US" sz="3600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just"/>
            <a:r>
              <a:rPr lang="en-US" sz="3600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Câu</a:t>
            </a:r>
            <a:r>
              <a:rPr lang="en-US" sz="36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2. </a:t>
            </a:r>
            <a:r>
              <a:rPr lang="en-US" sz="3600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Trình</a:t>
            </a:r>
            <a:r>
              <a:rPr lang="en-US" sz="36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600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bày</a:t>
            </a:r>
            <a:r>
              <a:rPr lang="en-US" sz="36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600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một</a:t>
            </a:r>
            <a:r>
              <a:rPr lang="en-US" sz="36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600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số</a:t>
            </a:r>
            <a:r>
              <a:rPr lang="en-US" sz="36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600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biện</a:t>
            </a:r>
            <a:r>
              <a:rPr lang="en-US" sz="36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600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pháp</a:t>
            </a:r>
            <a:r>
              <a:rPr lang="en-US" sz="36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600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phòng</a:t>
            </a:r>
            <a:r>
              <a:rPr lang="en-US" sz="36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600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tránh</a:t>
            </a:r>
            <a:r>
              <a:rPr lang="en-US" sz="36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600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chạm</a:t>
            </a:r>
            <a:r>
              <a:rPr lang="en-US" sz="36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600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điện</a:t>
            </a:r>
            <a:r>
              <a:rPr lang="en-US" sz="36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600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trực</a:t>
            </a:r>
            <a:r>
              <a:rPr lang="en-US" sz="36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600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tiếp</a:t>
            </a:r>
            <a:r>
              <a:rPr lang="en-US" sz="36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?</a:t>
            </a:r>
            <a:endParaRPr lang="en-US" sz="36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just"/>
            <a:endParaRPr lang="en-US" sz="3600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just"/>
            <a:r>
              <a:rPr lang="en-US" sz="3600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Câu</a:t>
            </a:r>
            <a:r>
              <a:rPr lang="en-US" sz="36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3. </a:t>
            </a:r>
            <a:r>
              <a:rPr lang="en-US" sz="36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Trình</a:t>
            </a:r>
            <a:r>
              <a:rPr lang="en-US" sz="3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6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bày</a:t>
            </a:r>
            <a:r>
              <a:rPr lang="en-US" sz="3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6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một</a:t>
            </a:r>
            <a:r>
              <a:rPr lang="en-US" sz="3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6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số</a:t>
            </a:r>
            <a:r>
              <a:rPr lang="en-US" sz="3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6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biện</a:t>
            </a:r>
            <a:r>
              <a:rPr lang="en-US" sz="3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6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pháp</a:t>
            </a:r>
            <a:r>
              <a:rPr lang="en-US" sz="3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6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phòng</a:t>
            </a:r>
            <a:r>
              <a:rPr lang="en-US" sz="3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6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tránh</a:t>
            </a:r>
            <a:r>
              <a:rPr lang="en-US" sz="3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6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chạm</a:t>
            </a:r>
            <a:r>
              <a:rPr lang="en-US" sz="3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6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điện</a:t>
            </a:r>
            <a:r>
              <a:rPr lang="en-US" sz="3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6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trực</a:t>
            </a:r>
            <a:r>
              <a:rPr lang="en-US" sz="3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6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tiếp</a:t>
            </a:r>
            <a:r>
              <a:rPr lang="en-US" sz="36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?</a:t>
            </a:r>
            <a:endParaRPr lang="en-US" sz="36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801943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vi-VN" dirty="0">
              <a:latin typeface="Tahoma" panose="020B0604030504040204" pitchFamily="34" charset="0"/>
            </a:endParaRP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6" name="TextBox 5"/>
          <p:cNvSpPr txBox="1"/>
          <p:nvPr/>
        </p:nvSpPr>
        <p:spPr>
          <a:xfrm>
            <a:off x="2495600" y="1844824"/>
            <a:ext cx="7344816" cy="409342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bliqueTopLeft"/>
              <a:lightRig rig="threePt" dir="t"/>
            </a:scene3d>
          </a:bodyPr>
          <a:lstStyle/>
          <a:p>
            <a:pPr algn="just"/>
            <a:r>
              <a:rPr lang="vi-VN" sz="13000" b="1" i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  <a:reflection blurRad="6350" stA="60000" endA="900" endPos="60000" dist="29997" dir="5400000" sy="-100000" algn="bl" rotWithShape="0"/>
                </a:effectLst>
                <a:latin typeface="Tahoma" panose="020B0604030504040204" pitchFamily="34" charset="0"/>
              </a:rPr>
              <a:t>THANK</a:t>
            </a:r>
          </a:p>
          <a:p>
            <a:pPr algn="just"/>
            <a:r>
              <a:rPr lang="vi-VN" sz="13000" b="1" i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  <a:reflection blurRad="6350" stA="60000" endA="900" endPos="60000" dist="29997" dir="5400000" sy="-100000" algn="bl" rotWithShape="0"/>
                </a:effectLst>
                <a:latin typeface="Tahoma" panose="020B0604030504040204" pitchFamily="34" charset="0"/>
              </a:rPr>
              <a:t>      YOU</a:t>
            </a:r>
          </a:p>
        </p:txBody>
      </p:sp>
    </p:spTree>
    <p:extLst>
      <p:ext uri="{BB962C8B-B14F-4D97-AF65-F5344CB8AC3E}">
        <p14:creationId xmlns:p14="http://schemas.microsoft.com/office/powerpoint/2010/main" val="17726871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170</TotalTime>
  <Words>628</Words>
  <Application>Microsoft Office PowerPoint</Application>
  <PresentationFormat>Widescreen</PresentationFormat>
  <Paragraphs>89</Paragraphs>
  <Slides>25</Slides>
  <Notes>3</Notes>
  <HiddenSlides>0</HiddenSlides>
  <MMClips>0</MMClips>
  <ScaleCrop>false</ScaleCrop>
  <HeadingPairs>
    <vt:vector size="8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31" baseType="lpstr">
      <vt:lpstr>Arial</vt:lpstr>
      <vt:lpstr>Calibri</vt:lpstr>
      <vt:lpstr>Calibri Light</vt:lpstr>
      <vt:lpstr>Tahoma</vt:lpstr>
      <vt:lpstr>Office Theme</vt:lpstr>
      <vt:lpstr>Visio.Drawing.15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BÀI GIẢNG AN TOÀN ĐIỆN  ÔN TẬP</vt:lpstr>
      <vt:lpstr>PowerPoint Presentation</vt:lpstr>
    </vt:vector>
  </TitlesOfParts>
  <Company>HP Inc.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HP</dc:creator>
  <cp:lastModifiedBy>HP</cp:lastModifiedBy>
  <cp:revision>17</cp:revision>
  <dcterms:created xsi:type="dcterms:W3CDTF">2021-03-19T08:43:47Z</dcterms:created>
  <dcterms:modified xsi:type="dcterms:W3CDTF">2021-03-26T18:08:57Z</dcterms:modified>
</cp:coreProperties>
</file>