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sdx" ContentType="application/vnd.ms-visio.drawing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handoutMasterIdLst>
    <p:handoutMasterId r:id="rId29"/>
  </p:handoutMasterIdLst>
  <p:sldIdLst>
    <p:sldId id="256" r:id="rId2"/>
    <p:sldId id="276" r:id="rId3"/>
    <p:sldId id="277" r:id="rId4"/>
    <p:sldId id="258" r:id="rId5"/>
    <p:sldId id="278" r:id="rId6"/>
    <p:sldId id="279" r:id="rId7"/>
    <p:sldId id="280" r:id="rId8"/>
    <p:sldId id="284" r:id="rId9"/>
    <p:sldId id="281" r:id="rId10"/>
    <p:sldId id="282" r:id="rId11"/>
    <p:sldId id="283" r:id="rId12"/>
    <p:sldId id="286" r:id="rId13"/>
    <p:sldId id="296" r:id="rId14"/>
    <p:sldId id="285" r:id="rId15"/>
    <p:sldId id="288" r:id="rId16"/>
    <p:sldId id="298" r:id="rId17"/>
    <p:sldId id="289" r:id="rId18"/>
    <p:sldId id="290" r:id="rId19"/>
    <p:sldId id="291" r:id="rId20"/>
    <p:sldId id="292" r:id="rId21"/>
    <p:sldId id="293" r:id="rId22"/>
    <p:sldId id="297" r:id="rId23"/>
    <p:sldId id="294" r:id="rId24"/>
    <p:sldId id="295" r:id="rId25"/>
    <p:sldId id="274" r:id="rId26"/>
    <p:sldId id="275" r:id="rId27"/>
  </p:sldIdLst>
  <p:sldSz cx="12192000" cy="6858000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485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image" Target="../media/image1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70238" cy="4810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375" y="0"/>
            <a:ext cx="3170238" cy="4810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E9AE0E-211D-4386-B741-9A20571B96A2}" type="datetimeFigureOut">
              <a:rPr lang="en-US" smtClean="0"/>
              <a:t>3/27/2021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20188"/>
            <a:ext cx="3170238" cy="4810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375" y="9120188"/>
            <a:ext cx="3170238" cy="4810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CA83AA-5295-4988-9226-852023CF74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702622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DE3C3FE7-975C-494F-B543-59936EB6770B}" type="datetimeFigureOut">
              <a:rPr lang="en-US" smtClean="0"/>
              <a:t>3/27/2021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1200150"/>
            <a:ext cx="5759450" cy="3240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620577"/>
            <a:ext cx="5852160" cy="3780473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8FE29BE5-B096-47C9-87E8-14B9A79F02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89101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KÍNH</a:t>
            </a:r>
            <a:r>
              <a:rPr lang="en-US" baseline="0" smtClean="0"/>
              <a:t> CHÀO QUÝ VỊ ĐẠI BIỂU</a:t>
            </a:r>
          </a:p>
          <a:p>
            <a:r>
              <a:rPr lang="en-US" baseline="0" smtClean="0"/>
              <a:t>TÔI TÊN …..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88532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KÍNH</a:t>
            </a:r>
            <a:r>
              <a:rPr lang="en-US" baseline="0" smtClean="0"/>
              <a:t> CHÀO QUÝ VỊ ĐẠI BIỂU</a:t>
            </a:r>
          </a:p>
          <a:p>
            <a:r>
              <a:rPr lang="en-US" baseline="0" smtClean="0"/>
              <a:t>TÔI TÊN …..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20044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TRONG QUY TRÌNH</a:t>
            </a:r>
            <a:r>
              <a:rPr lang="en-US" baseline="0" smtClean="0"/>
              <a:t> HÀM CHỨA NỘI DUNG CỦA TOÀN CHƯƠNG</a:t>
            </a:r>
          </a:p>
          <a:p>
            <a:r>
              <a:rPr lang="en-US" baseline="0" smtClean="0"/>
              <a:t>VÌ ẢNH HƯỞNG COVID NÊN KHÔNG SỬ DỤNG PP HÀ HƠI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1446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56976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73551-0C76-4F1F-8446-A46CC98A8C38}" type="datetimeFigureOut">
              <a:rPr lang="en-US" smtClean="0"/>
              <a:t>3/27/2021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92865-C9BE-415E-8D66-C4D4FBBA2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3204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73551-0C76-4F1F-8446-A46CC98A8C38}" type="datetimeFigureOut">
              <a:rPr lang="en-US" smtClean="0"/>
              <a:t>3/27/2021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92865-C9BE-415E-8D66-C4D4FBBA2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82643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73551-0C76-4F1F-8446-A46CC98A8C38}" type="datetimeFigureOut">
              <a:rPr lang="en-US" smtClean="0"/>
              <a:t>3/27/2021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92865-C9BE-415E-8D66-C4D4FBBA2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9296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73551-0C76-4F1F-8446-A46CC98A8C38}" type="datetimeFigureOut">
              <a:rPr lang="en-US" smtClean="0"/>
              <a:t>3/27/2021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92865-C9BE-415E-8D66-C4D4FBBA2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14865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73551-0C76-4F1F-8446-A46CC98A8C38}" type="datetimeFigureOut">
              <a:rPr lang="en-US" smtClean="0"/>
              <a:t>3/27/2021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92865-C9BE-415E-8D66-C4D4FBBA2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04458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73551-0C76-4F1F-8446-A46CC98A8C38}" type="datetimeFigureOut">
              <a:rPr lang="en-US" smtClean="0"/>
              <a:t>3/27/2021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92865-C9BE-415E-8D66-C4D4FBBA2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20148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73551-0C76-4F1F-8446-A46CC98A8C38}" type="datetimeFigureOut">
              <a:rPr lang="en-US" smtClean="0"/>
              <a:t>3/27/2021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92865-C9BE-415E-8D66-C4D4FBBA2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77229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73551-0C76-4F1F-8446-A46CC98A8C38}" type="datetimeFigureOut">
              <a:rPr lang="en-US" smtClean="0"/>
              <a:t>3/27/2021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92865-C9BE-415E-8D66-C4D4FBBA2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99766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73551-0C76-4F1F-8446-A46CC98A8C38}" type="datetimeFigureOut">
              <a:rPr lang="en-US" smtClean="0"/>
              <a:t>3/27/2021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92865-C9BE-415E-8D66-C4D4FBBA2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54147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73551-0C76-4F1F-8446-A46CC98A8C38}" type="datetimeFigureOut">
              <a:rPr lang="en-US" smtClean="0"/>
              <a:t>3/27/2021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92865-C9BE-415E-8D66-C4D4FBBA2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3766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73551-0C76-4F1F-8446-A46CC98A8C38}" type="datetimeFigureOut">
              <a:rPr lang="en-US" smtClean="0"/>
              <a:t>3/27/2021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92865-C9BE-415E-8D66-C4D4FBBA2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2492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073551-0C76-4F1F-8446-A46CC98A8C38}" type="datetimeFigureOut">
              <a:rPr lang="en-US" smtClean="0"/>
              <a:t>3/27/2021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792865-C9BE-415E-8D66-C4D4FBBA2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7153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6.png"/><Relationship Id="rId5" Type="http://schemas.openxmlformats.org/officeDocument/2006/relationships/image" Target="../media/image15.emf"/><Relationship Id="rId4" Type="http://schemas.openxmlformats.org/officeDocument/2006/relationships/package" Target="../embeddings/Microsoft_Visio_Drawing111.vsdx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6.png"/><Relationship Id="rId5" Type="http://schemas.openxmlformats.org/officeDocument/2006/relationships/image" Target="../media/image17.emf"/><Relationship Id="rId4" Type="http://schemas.openxmlformats.org/officeDocument/2006/relationships/package" Target="../embeddings/Microsoft_Visio_Drawing22.vsdx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7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package" Target="../embeddings/Microsoft_Visio_Drawing44.vsdx"/><Relationship Id="rId5" Type="http://schemas.openxmlformats.org/officeDocument/2006/relationships/image" Target="../media/image15.emf"/><Relationship Id="rId4" Type="http://schemas.openxmlformats.org/officeDocument/2006/relationships/package" Target="../embeddings/Microsoft_Visio_Drawing133.vsdx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4320" y="1908820"/>
            <a:ext cx="11263357" cy="2131491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MÔN HỌC</a:t>
            </a:r>
          </a:p>
          <a:p>
            <a:pPr algn="ctr"/>
            <a:endParaRPr lang="en-US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US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 TOÀN ĐIỆN</a:t>
            </a:r>
            <a:endParaRPr lang="en-US" sz="6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26" name="Picture 2" descr="http://lttc.edu.vn/media/g5wA2-5tItrGc2JBMsJ_5DOZ3oSBt2-EPIG2wI86C5ulJslHWijwZZREQLDGEp8ACMZMrzieY_BJbwAH9QvZn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25"/>
            <a:ext cx="3782584" cy="1217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576119" y="258848"/>
            <a:ext cx="8434138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TRƯỜNG CAO ĐẲNG LÝ TỰ TRỌNG </a:t>
            </a:r>
            <a:r>
              <a:rPr lang="en-US" sz="2400" b="1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TP HỒ </a:t>
            </a:r>
            <a:r>
              <a:rPr lang="en-US" sz="2400" b="1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CHÍ MINH</a:t>
            </a:r>
          </a:p>
          <a:p>
            <a:pPr algn="ctr"/>
            <a:r>
              <a:rPr lang="en-US" sz="28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KHOA ĐIỆN - ĐIỆN TỬ</a:t>
            </a:r>
          </a:p>
          <a:p>
            <a:pPr algn="ctr"/>
            <a:endParaRPr lang="en-US" sz="2400" b="1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4320" y="5271777"/>
            <a:ext cx="523769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Ths</a:t>
            </a:r>
            <a:r>
              <a:rPr lang="en-US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CAO </a:t>
            </a:r>
            <a:r>
              <a:rPr lang="en-US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VĂN TUẤN </a:t>
            </a:r>
            <a:endParaRPr lang="en-US" sz="20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GIẢNG </a:t>
            </a:r>
            <a:r>
              <a:rPr lang="en-US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VIÊN KHOA ĐIỆN - </a:t>
            </a:r>
            <a:r>
              <a:rPr lang="en-US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 TỬ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0167DD7B-CF0F-473D-A635-0063C0BDBB2F}"/>
              </a:ext>
            </a:extLst>
          </p:cNvPr>
          <p:cNvSpPr/>
          <p:nvPr/>
        </p:nvSpPr>
        <p:spPr>
          <a:xfrm>
            <a:off x="1" y="1215426"/>
            <a:ext cx="12192000" cy="899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0167DD7B-CF0F-473D-A635-0063C0BDBB2F}"/>
              </a:ext>
            </a:extLst>
          </p:cNvPr>
          <p:cNvSpPr/>
          <p:nvPr/>
        </p:nvSpPr>
        <p:spPr>
          <a:xfrm>
            <a:off x="3781425" y="1358302"/>
            <a:ext cx="8429625" cy="8868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782540" y="5271778"/>
            <a:ext cx="494513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ĐT, ZALO: 0907 907 093</a:t>
            </a:r>
          </a:p>
          <a:p>
            <a:pPr algn="ctr">
              <a:lnSpc>
                <a:spcPct val="150000"/>
              </a:lnSpc>
            </a:pPr>
            <a:r>
              <a:rPr lang="en-US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EMAIL: CAOVANTUAN@LTTC.EDU.VN</a:t>
            </a:r>
            <a:endParaRPr lang="en-US" sz="2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610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4320" y="2022135"/>
            <a:ext cx="11263357" cy="213149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5400" b="1" dirty="0" smtClean="0">
                <a:solidFill>
                  <a:schemeClr val="accent5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PHÂN TÍCH AN TOÀN </a:t>
            </a:r>
          </a:p>
          <a:p>
            <a:pPr>
              <a:lnSpc>
                <a:spcPct val="150000"/>
              </a:lnSpc>
            </a:pPr>
            <a:r>
              <a:rPr lang="en-US" sz="5400" b="1" dirty="0" smtClean="0">
                <a:solidFill>
                  <a:schemeClr val="accent5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TRONG MẠNG ĐIỆN ĐƠN GIẢN </a:t>
            </a:r>
            <a:endParaRPr lang="en-US" sz="96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26" name="Picture 2" descr="http://lttc.edu.vn/media/g5wA2-5tItrGc2JBMsJ_5DOZ3oSBt2-EPIG2wI86C5ulJslHWijwZZREQLDGEp8ACMZMrzieY_BJbwAH9QvZn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25"/>
            <a:ext cx="3782584" cy="1217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576119" y="258848"/>
            <a:ext cx="8434138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TRƯỜNG CAO ĐẲNG LÝ TỰ TRỌNG </a:t>
            </a:r>
            <a:r>
              <a:rPr lang="en-US" sz="2400" b="1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TP HỒ </a:t>
            </a:r>
            <a:r>
              <a:rPr lang="en-US" sz="2400" b="1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CHÍ MINH</a:t>
            </a:r>
          </a:p>
          <a:p>
            <a:pPr algn="ctr"/>
            <a:r>
              <a:rPr lang="en-US" sz="28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KHOA ĐIỆN - ĐIỆN TỬ</a:t>
            </a:r>
          </a:p>
          <a:p>
            <a:pPr algn="ctr"/>
            <a:endParaRPr lang="en-US" sz="2400" b="1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4320" y="5271777"/>
            <a:ext cx="523769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Ths</a:t>
            </a:r>
            <a:r>
              <a:rPr lang="en-US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CAO </a:t>
            </a:r>
            <a:r>
              <a:rPr lang="en-US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VĂN TUẤN </a:t>
            </a:r>
            <a:endParaRPr lang="en-US" sz="20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GIẢNG </a:t>
            </a:r>
            <a:r>
              <a:rPr lang="en-US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VIÊN KHOA ĐIỆN - </a:t>
            </a:r>
            <a:r>
              <a:rPr lang="en-US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 TỬ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0167DD7B-CF0F-473D-A635-0063C0BDBB2F}"/>
              </a:ext>
            </a:extLst>
          </p:cNvPr>
          <p:cNvSpPr/>
          <p:nvPr/>
        </p:nvSpPr>
        <p:spPr>
          <a:xfrm>
            <a:off x="1" y="1215426"/>
            <a:ext cx="12192000" cy="899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0167DD7B-CF0F-473D-A635-0063C0BDBB2F}"/>
              </a:ext>
            </a:extLst>
          </p:cNvPr>
          <p:cNvSpPr/>
          <p:nvPr/>
        </p:nvSpPr>
        <p:spPr>
          <a:xfrm>
            <a:off x="3781425" y="1358302"/>
            <a:ext cx="8429625" cy="8868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782540" y="5271778"/>
            <a:ext cx="494513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ĐT, ZALO: 0907 907 093</a:t>
            </a:r>
          </a:p>
          <a:p>
            <a:pPr algn="ctr">
              <a:lnSpc>
                <a:spcPct val="150000"/>
              </a:lnSpc>
            </a:pPr>
            <a:r>
              <a:rPr lang="en-US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EMAIL: CAOVANTUAN@LTTC.EDU.VN</a:t>
            </a:r>
            <a:endParaRPr lang="en-US" sz="2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6135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PHÂN TÍCH AN TOÀN TRONG MẠNG ĐIỆN ĐƠN GIẢN 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pic>
        <p:nvPicPr>
          <p:cNvPr id="3074" name="Picture 2" descr="https://thuanduong.vn/wp-content/uploads/2020/02/hinh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841" y="1668461"/>
            <a:ext cx="11402135" cy="4368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20427" y="1668461"/>
            <a:ext cx="21927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0.4 ÷ 35  kV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703561" y="1703443"/>
            <a:ext cx="24842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110 ÷ 500  kV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439982" y="2130126"/>
            <a:ext cx="20565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22 ÷ 110 kV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37158" y="4066938"/>
            <a:ext cx="1660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6 ÷ 36 kV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961965" y="5907213"/>
            <a:ext cx="7830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400/230 V </a:t>
            </a:r>
            <a:r>
              <a:rPr lang="en-US" sz="2800" b="1" dirty="0" err="1" smtClean="0"/>
              <a:t>thường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gọi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điện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áp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thiết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bị</a:t>
            </a:r>
            <a:r>
              <a:rPr lang="en-US" sz="2800" b="1" dirty="0" smtClean="0"/>
              <a:t> </a:t>
            </a:r>
            <a:r>
              <a:rPr lang="en-US" sz="2800" b="1" dirty="0" smtClean="0">
                <a:solidFill>
                  <a:srgbClr val="FF0000"/>
                </a:solidFill>
              </a:rPr>
              <a:t>380/220 V </a:t>
            </a:r>
            <a:endParaRPr 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45799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PHÂN TÍCH AN TOÀN TRONG MẠNG ĐIỆN ĐƠN GIẢN 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pic>
        <p:nvPicPr>
          <p:cNvPr id="2052" name="Picture 4" descr="Giải bài 51: Truyền tải điện năng - Máy biến áp - Tech12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1067" y="1256045"/>
            <a:ext cx="5655076" cy="5089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861133" y="4469030"/>
            <a:ext cx="31338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accent5">
                    <a:lumMod val="75000"/>
                  </a:schemeClr>
                </a:solidFill>
              </a:rPr>
              <a:t>MẠNG ĐIỆN </a:t>
            </a:r>
            <a:r>
              <a:rPr lang="en-US" sz="2800" b="1" dirty="0" smtClean="0">
                <a:solidFill>
                  <a:srgbClr val="FF0000"/>
                </a:solidFill>
              </a:rPr>
              <a:t>3 PHA</a:t>
            </a:r>
          </a:p>
          <a:p>
            <a:pPr algn="ctr"/>
            <a:r>
              <a:rPr lang="en-US" sz="2800" b="1" dirty="0" smtClean="0">
                <a:solidFill>
                  <a:schemeClr val="accent5">
                    <a:lumMod val="75000"/>
                  </a:schemeClr>
                </a:solidFill>
              </a:rPr>
              <a:t>380/220 V </a:t>
            </a:r>
            <a:endParaRPr lang="en-US" sz="2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470776" y="5242867"/>
            <a:ext cx="31057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accent5">
                    <a:lumMod val="75000"/>
                  </a:schemeClr>
                </a:solidFill>
              </a:rPr>
              <a:t>MẠNG ĐIỆN </a:t>
            </a:r>
            <a:r>
              <a:rPr lang="en-US" sz="2800" b="1" dirty="0" smtClean="0">
                <a:solidFill>
                  <a:srgbClr val="FF0000"/>
                </a:solidFill>
              </a:rPr>
              <a:t>1 PHA</a:t>
            </a:r>
          </a:p>
          <a:p>
            <a:pPr algn="ctr"/>
            <a:r>
              <a:rPr lang="en-US" sz="2800" b="1" dirty="0" smtClean="0">
                <a:solidFill>
                  <a:schemeClr val="accent5">
                    <a:lumMod val="75000"/>
                  </a:schemeClr>
                </a:solidFill>
              </a:rPr>
              <a:t>220 V </a:t>
            </a:r>
            <a:endParaRPr lang="en-US" sz="28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5981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PHÂN TÍCH AN TOÀN TRONG MẠNG ĐIỆN ĐƠN GIẢN 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pic>
        <p:nvPicPr>
          <p:cNvPr id="4098" name="Picture 2" descr="Các yếu tố nguy hiểm hây tai nạ điện (phần 1)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68" r="12717"/>
          <a:stretch/>
        </p:blipFill>
        <p:spPr bwMode="auto">
          <a:xfrm>
            <a:off x="452259" y="1101935"/>
            <a:ext cx="7946756" cy="2901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900560" y="5220069"/>
            <a:ext cx="31057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accent5">
                    <a:lumMod val="75000"/>
                  </a:schemeClr>
                </a:solidFill>
              </a:rPr>
              <a:t>MẠNG ĐIỆN </a:t>
            </a:r>
            <a:r>
              <a:rPr lang="en-US" sz="2800" b="1" dirty="0" smtClean="0">
                <a:solidFill>
                  <a:srgbClr val="FF0000"/>
                </a:solidFill>
              </a:rPr>
              <a:t>1 PHA</a:t>
            </a:r>
          </a:p>
          <a:p>
            <a:pPr algn="ctr"/>
            <a:r>
              <a:rPr lang="en-US" sz="2800" b="1" dirty="0" smtClean="0">
                <a:solidFill>
                  <a:schemeClr val="accent5">
                    <a:lumMod val="75000"/>
                  </a:schemeClr>
                </a:solidFill>
              </a:rPr>
              <a:t>220 V </a:t>
            </a:r>
            <a:endParaRPr lang="en-US" sz="2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673482" y="2069940"/>
            <a:ext cx="31338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accent5">
                    <a:lumMod val="75000"/>
                  </a:schemeClr>
                </a:solidFill>
              </a:rPr>
              <a:t>MẠNG ĐIỆN </a:t>
            </a:r>
            <a:r>
              <a:rPr lang="en-US" sz="2800" b="1" dirty="0" smtClean="0">
                <a:solidFill>
                  <a:srgbClr val="FF0000"/>
                </a:solidFill>
              </a:rPr>
              <a:t>3 PHA</a:t>
            </a:r>
          </a:p>
          <a:p>
            <a:pPr algn="ctr"/>
            <a:r>
              <a:rPr lang="en-US" sz="2800" b="1" dirty="0" smtClean="0">
                <a:solidFill>
                  <a:schemeClr val="accent5">
                    <a:lumMod val="75000"/>
                  </a:schemeClr>
                </a:solidFill>
              </a:rPr>
              <a:t>380/220 V </a:t>
            </a:r>
            <a:endParaRPr lang="en-US" sz="28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08843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PHÂN TÍCH AN TOÀN TRONG MẠNG ĐIỆN 1 PHA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6311" y="1733377"/>
            <a:ext cx="4280776" cy="469009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90104" y="993163"/>
            <a:ext cx="859722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Người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chạm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trực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tiếp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vào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 </a:t>
            </a:r>
            <a:r>
              <a:rPr lang="en-US" sz="28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dây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của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mạng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endParaRPr lang="en-US" sz="2800" b="1" dirty="0" smtClean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57829" y="6192839"/>
            <a:ext cx="15071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Ít</a:t>
            </a:r>
            <a:r>
              <a:rPr lang="en-US" sz="24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xảy</a:t>
            </a:r>
            <a:r>
              <a:rPr lang="en-US" sz="24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ra</a:t>
            </a:r>
            <a:endParaRPr lang="en-US" sz="24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49468" y="5580004"/>
            <a:ext cx="488146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Là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trường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hợp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nguy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hiểm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nhất</a:t>
            </a:r>
            <a:endParaRPr lang="en-US" sz="24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9468" y="2416922"/>
            <a:ext cx="4523867" cy="301191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56965" y="1804116"/>
            <a:ext cx="55547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Dòng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qua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người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có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trị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số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lớn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nhất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36220367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PHÂN TÍCH AN TOÀN TRONG MẠNG ĐIỆN 1 PHA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43874" y="857740"/>
            <a:ext cx="903805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Người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chạm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trực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tiếp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vào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dây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pha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của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mạng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endParaRPr lang="en-US" sz="2800" b="1" dirty="0" smtClean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21785" y="5793065"/>
            <a:ext cx="1088223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Dòng</a:t>
            </a:r>
            <a:r>
              <a:rPr lang="en-US" sz="2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2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qua </a:t>
            </a:r>
            <a:r>
              <a:rPr lang="en-US" sz="2400" b="1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người</a:t>
            </a:r>
            <a:r>
              <a:rPr lang="en-US" sz="2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phụ</a:t>
            </a:r>
            <a:r>
              <a:rPr lang="en-US" sz="2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thuộc</a:t>
            </a:r>
            <a:r>
              <a:rPr lang="en-US" sz="2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vào</a:t>
            </a:r>
            <a:r>
              <a:rPr lang="en-US" sz="2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áp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của</a:t>
            </a:r>
            <a:r>
              <a:rPr lang="en-US" sz="2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mạng</a:t>
            </a:r>
            <a:r>
              <a:rPr lang="en-US" sz="2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2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trở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người</a:t>
            </a:r>
            <a:r>
              <a:rPr lang="en-US" sz="2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2400" b="1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2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trở</a:t>
            </a:r>
            <a:r>
              <a:rPr lang="en-US" sz="2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nền</a:t>
            </a:r>
            <a:r>
              <a:rPr lang="en-US" sz="2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cách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chân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</a:t>
            </a:r>
            <a:r>
              <a:rPr lang="en-US" sz="24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nền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đất</a:t>
            </a:r>
            <a:r>
              <a:rPr lang="en-US" sz="2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en-US" sz="24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20624" y="1620845"/>
            <a:ext cx="56753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Toàn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bộ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áp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sẽ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đặt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lên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người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Dòng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qua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người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có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trị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số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là</a:t>
            </a: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endParaRPr lang="en-US" sz="24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596404"/>
            <a:ext cx="5842493" cy="401040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4211" y="2821174"/>
            <a:ext cx="3240331" cy="2721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1372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PHÂN TÍCH AN TOÀN TRONG MẠNG ĐIỆN 1 PHA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43874" y="857740"/>
            <a:ext cx="903805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Người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chạm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trực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tiếp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vào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dây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pha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của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mạng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endParaRPr lang="en-US" sz="2800" b="1" dirty="0" smtClean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1884" y="2102431"/>
            <a:ext cx="3620116" cy="401040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b="1932"/>
          <a:stretch/>
        </p:blipFill>
        <p:spPr>
          <a:xfrm>
            <a:off x="-29163" y="1620845"/>
            <a:ext cx="8601047" cy="4956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39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PHÂN TÍCH AN TOÀN TRONG MẠNG ĐIỆN 1 PHA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06305" y="882181"/>
            <a:ext cx="1017939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Người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chạm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trực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tiếp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vào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dây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trung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tính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của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mạng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endParaRPr lang="en-US" sz="2800" b="1" dirty="0" smtClean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20624" y="1620845"/>
            <a:ext cx="56753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áp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sẽ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đặt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lên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người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bé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Tùy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vào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vị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trí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chạm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gần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hay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xa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nguồn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1368" y="1642431"/>
            <a:ext cx="4424327" cy="395159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5319" y="2906604"/>
            <a:ext cx="4715985" cy="3700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4826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PHÂN TÍCH AN TOÀN TRONG MẠNG ĐIỆN 1 PHA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06305" y="882181"/>
            <a:ext cx="1017939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Người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chạm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trực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tiếp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vào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dây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trung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tính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của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mạng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endParaRPr lang="en-US" sz="2800" b="1" dirty="0" smtClean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3065" y="1620845"/>
            <a:ext cx="67647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áp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sẽ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đặt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lên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người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có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thể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gây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nguy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hiểm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7292"/>
          <a:stretch/>
        </p:blipFill>
        <p:spPr>
          <a:xfrm>
            <a:off x="6800295" y="1642431"/>
            <a:ext cx="4934782" cy="474949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3517" y="2559082"/>
            <a:ext cx="5182995" cy="4094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8036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PHÂN TÍCH AN TOÀN TRONG MẠNG ĐIỆN 3 PHA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36006" y="1044106"/>
            <a:ext cx="9373079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Người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chạm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trực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tiếp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vào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dây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pha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của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mạng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endParaRPr lang="en-US" sz="2800" b="1" dirty="0" smtClean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02495" y="4714043"/>
            <a:ext cx="448910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Là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trường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hợp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nguy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hiểm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nhất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vì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là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áp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dây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của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mạng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có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giá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trị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lớn</a:t>
            </a:r>
            <a:endParaRPr lang="en-US" sz="24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37392994"/>
              </p:ext>
            </p:extLst>
          </p:nvPr>
        </p:nvGraphicFramePr>
        <p:xfrm>
          <a:off x="5291090" y="1993481"/>
          <a:ext cx="6409679" cy="43274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r:id="rId4" imgW="7124899" imgH="6431300" progId="Visio.Drawing.15">
                  <p:embed/>
                </p:oleObj>
              </mc:Choice>
              <mc:Fallback>
                <p:oleObj r:id="rId4" imgW="7124899" imgH="6431300" progId="Visio.Drawing.15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91090" y="1993481"/>
                        <a:ext cx="6409679" cy="432742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93219" y="2620668"/>
            <a:ext cx="1790673" cy="1189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0777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PHÂN TÍCH AN TOÀN TRONG MẠNG ĐIỆN 3 PHA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31953" y="916040"/>
            <a:ext cx="1012809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Người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chạm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trực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tiếp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vào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dây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pha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dây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trung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tính</a:t>
            </a:r>
            <a:endParaRPr lang="en-US" sz="2800" b="1" dirty="0" smtClean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031953" y="4506548"/>
            <a:ext cx="416377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Là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trường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hợp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nguy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hiểm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vì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là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áp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pha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có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thể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gây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chết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người</a:t>
            </a:r>
            <a:endParaRPr lang="en-US" sz="24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27617861"/>
              </p:ext>
            </p:extLst>
          </p:nvPr>
        </p:nvGraphicFramePr>
        <p:xfrm>
          <a:off x="5353235" y="1764431"/>
          <a:ext cx="6553141" cy="47480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9" r:id="rId4" imgW="7124899" imgH="6431300" progId="Visio.Drawing.15">
                  <p:embed/>
                </p:oleObj>
              </mc:Choice>
              <mc:Fallback>
                <p:oleObj r:id="rId4" imgW="7124899" imgH="6431300" progId="Visio.Drawing.15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53235" y="1764431"/>
                        <a:ext cx="6553141" cy="474801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21140" y="2404791"/>
            <a:ext cx="2034619" cy="1351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179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VÍ DỤ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32661" y="1168152"/>
            <a:ext cx="583262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288290" lvl="0" algn="just">
              <a:lnSpc>
                <a:spcPct val="150000"/>
              </a:lnSpc>
              <a:spcAft>
                <a:spcPts val="0"/>
              </a:spcAft>
            </a:pPr>
            <a:r>
              <a:rPr lang="vi-VN" sz="3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Phân tích sự an toàn khi chạm trực tiếp trong hình </a:t>
            </a:r>
            <a:r>
              <a:rPr lang="vi-VN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vẽ</a:t>
            </a:r>
            <a:r>
              <a:rPr lang="en-US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r>
              <a:rPr lang="en-US" sz="32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Biết</a:t>
            </a:r>
            <a:r>
              <a:rPr lang="en-US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nguồn</a:t>
            </a:r>
            <a:r>
              <a:rPr lang="en-US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có </a:t>
            </a:r>
            <a:r>
              <a:rPr lang="en-US" sz="32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áp</a:t>
            </a:r>
            <a:r>
              <a:rPr lang="vi-VN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3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hiệu dụng </a:t>
            </a:r>
            <a:r>
              <a:rPr lang="vi-VN" sz="3200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220V/380V</a:t>
            </a:r>
            <a:r>
              <a:rPr lang="en-US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i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(127</a:t>
            </a:r>
            <a:r>
              <a:rPr lang="vi-VN" sz="3200" i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V/</a:t>
            </a:r>
            <a:r>
              <a:rPr lang="en-US" sz="3200" i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220</a:t>
            </a:r>
            <a:r>
              <a:rPr lang="vi-VN" sz="3200" i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</a:t>
            </a:r>
            <a:r>
              <a:rPr lang="en-US" sz="3200" i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230</a:t>
            </a:r>
            <a:r>
              <a:rPr lang="vi-VN" sz="3200" i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V/</a:t>
            </a:r>
            <a:r>
              <a:rPr lang="en-US" sz="3200" i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400</a:t>
            </a:r>
            <a:r>
              <a:rPr lang="vi-VN" sz="3200" i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</a:t>
            </a:r>
            <a:r>
              <a:rPr lang="en-US" sz="3200" i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380</a:t>
            </a:r>
            <a:r>
              <a:rPr lang="vi-VN" sz="3200" i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V/</a:t>
            </a:r>
            <a:r>
              <a:rPr lang="en-US" sz="3200" i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660</a:t>
            </a:r>
            <a:r>
              <a:rPr lang="vi-VN" sz="3200" i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</a:t>
            </a:r>
            <a:r>
              <a:rPr lang="en-US" sz="3200" i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);</a:t>
            </a:r>
            <a:r>
              <a:rPr lang="vi-VN" sz="3200" i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32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</a:t>
            </a:r>
            <a:r>
              <a:rPr lang="vi-VN" sz="3200" baseline="-250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</a:t>
            </a:r>
            <a:r>
              <a:rPr lang="vi-VN" sz="32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= </a:t>
            </a:r>
            <a:r>
              <a:rPr lang="vi-VN" sz="3200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1500Ω</a:t>
            </a:r>
            <a:r>
              <a:rPr lang="en-US" sz="3200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i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(1000 – 10000 </a:t>
            </a:r>
            <a:r>
              <a:rPr lang="vi-VN" sz="3200" i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Ω</a:t>
            </a:r>
            <a:r>
              <a:rPr lang="en-US" sz="3200" i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r>
              <a:rPr lang="vi-VN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en-US" sz="28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4007310"/>
              </p:ext>
            </p:extLst>
          </p:nvPr>
        </p:nvGraphicFramePr>
        <p:xfrm>
          <a:off x="7293494" y="1145219"/>
          <a:ext cx="3931673" cy="26544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r:id="rId4" imgW="7124899" imgH="6431300" progId="Visio.Drawing.15">
                  <p:embed/>
                </p:oleObj>
              </mc:Choice>
              <mc:Fallback>
                <p:oleObj r:id="rId4" imgW="7124899" imgH="6431300" progId="Visio.Drawing.15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93494" y="1145219"/>
                        <a:ext cx="3931673" cy="265442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64050901"/>
              </p:ext>
            </p:extLst>
          </p:nvPr>
        </p:nvGraphicFramePr>
        <p:xfrm>
          <a:off x="7442505" y="4181303"/>
          <a:ext cx="3499223" cy="25353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r:id="rId6" imgW="7124899" imgH="6431300" progId="Visio.Drawing.15">
                  <p:embed/>
                </p:oleObj>
              </mc:Choice>
              <mc:Fallback>
                <p:oleObj r:id="rId6" imgW="7124899" imgH="6431300" progId="Visio.Drawing.15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42505" y="4181303"/>
                        <a:ext cx="3499223" cy="253532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939129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PHÂN TÍCH AN TOÀN TRONG MẠNG ĐIỆN 3 PHA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397646" y="968215"/>
            <a:ext cx="903805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Người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chạm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trực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tiếp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vào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dây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pha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của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mạng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endParaRPr lang="en-US" sz="2800" b="1" dirty="0" smtClean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36846" y="5599233"/>
            <a:ext cx="109387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Là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trường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hợp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thường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xảy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ra.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là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áp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dây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nên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tương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tự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như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trong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mạng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pha</a:t>
            </a:r>
            <a:endParaRPr lang="en-US" sz="24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b="15936"/>
          <a:stretch/>
        </p:blipFill>
        <p:spPr>
          <a:xfrm>
            <a:off x="6400566" y="1677432"/>
            <a:ext cx="4911064" cy="398023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0263" y="1942580"/>
            <a:ext cx="4088473" cy="3391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0344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PHÂN TÍCH AN TOÀN TRONG MẠNG ĐIỆN ĐƠN GIẢN 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1955" y="1113626"/>
            <a:ext cx="10156052" cy="5483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8805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PHÂN TÍCH AN TOÀN TRONG MẠNG ĐIỆN ĐƠN GIẢN 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82351" y="928209"/>
            <a:ext cx="11395971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61963" lvl="2" indent="-461963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q"/>
              <a:tabLst>
                <a:tab pos="228600" algn="l"/>
              </a:tabLst>
            </a:pP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Khi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người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chạm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vào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phần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tử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có </a:t>
            </a:r>
            <a:r>
              <a:rPr lang="en-US" sz="2800" b="1" dirty="0" err="1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điện</a:t>
            </a: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áp</a:t>
            </a: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trong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các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mạng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điện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đều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có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dòng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điện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chạy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qua </a:t>
            </a:r>
            <a:r>
              <a:rPr lang="en-US" sz="2800" dirty="0" err="1" smtClean="0">
                <a:latin typeface="Tahoma" panose="020B0604030504040204" pitchFamily="34" charset="0"/>
                <a:ea typeface="Times New Roman" panose="02020603050405020304" pitchFamily="18" charset="0"/>
              </a:rPr>
              <a:t>người</a:t>
            </a:r>
            <a:r>
              <a:rPr lang="en-US" sz="2800" dirty="0" smtClean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ahoma" panose="020B0604030504040204" pitchFamily="34" charset="0"/>
                <a:ea typeface="Times New Roman" panose="02020603050405020304" pitchFamily="18" charset="0"/>
              </a:rPr>
              <a:t>và</a:t>
            </a:r>
            <a:r>
              <a:rPr lang="en-US" sz="2800" dirty="0" smtClean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gây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nguy</a:t>
            </a: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hiểm</a:t>
            </a: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đến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tính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mạng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. </a:t>
            </a:r>
            <a:endParaRPr lang="en-US" sz="2800" dirty="0" smtClean="0">
              <a:latin typeface="Tahoma" panose="020B0604030504040204" pitchFamily="34" charset="0"/>
              <a:ea typeface="Times New Roman" panose="02020603050405020304" pitchFamily="18" charset="0"/>
            </a:endParaRPr>
          </a:p>
          <a:p>
            <a:pPr marL="461963" lvl="2" indent="-461963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q"/>
              <a:tabLst>
                <a:tab pos="228600" algn="l"/>
              </a:tabLst>
            </a:pPr>
            <a:endParaRPr lang="en-US" sz="2800" dirty="0" smtClean="0">
              <a:latin typeface="Tahoma" panose="020B0604030504040204" pitchFamily="34" charset="0"/>
              <a:ea typeface="Times New Roman" panose="02020603050405020304" pitchFamily="18" charset="0"/>
            </a:endParaRPr>
          </a:p>
          <a:p>
            <a:pPr marL="461963" lvl="2" indent="-461963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q"/>
              <a:tabLst>
                <a:tab pos="228600" algn="l"/>
              </a:tabLst>
            </a:pPr>
            <a:r>
              <a:rPr lang="en-US" sz="2800" dirty="0" err="1" smtClean="0">
                <a:latin typeface="Tahoma" panose="020B0604030504040204" pitchFamily="34" charset="0"/>
                <a:ea typeface="Times New Roman" panose="02020603050405020304" pitchFamily="18" charset="0"/>
              </a:rPr>
              <a:t>Để</a:t>
            </a:r>
            <a:r>
              <a:rPr lang="en-US" sz="2800" dirty="0" smtClean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ahoma" panose="020B0604030504040204" pitchFamily="34" charset="0"/>
                <a:ea typeface="Times New Roman" panose="02020603050405020304" pitchFamily="18" charset="0"/>
              </a:rPr>
              <a:t>đảm</a:t>
            </a:r>
            <a:r>
              <a:rPr lang="en-US" sz="2800" dirty="0" smtClean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bảo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an </a:t>
            </a:r>
            <a:r>
              <a:rPr lang="en-US" sz="2800" dirty="0" err="1" smtClean="0">
                <a:latin typeface="Tahoma" panose="020B0604030504040204" pitchFamily="34" charset="0"/>
                <a:ea typeface="Times New Roman" panose="02020603050405020304" pitchFamily="18" charset="0"/>
              </a:rPr>
              <a:t>toàn</a:t>
            </a:r>
            <a:r>
              <a:rPr lang="en-US" sz="2800" dirty="0" smtClean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ahoma" panose="020B0604030504040204" pitchFamily="34" charset="0"/>
                <a:ea typeface="Times New Roman" panose="02020603050405020304" pitchFamily="18" charset="0"/>
              </a:rPr>
              <a:t>cần</a:t>
            </a:r>
            <a:r>
              <a:rPr lang="en-US" sz="2800" dirty="0" smtClean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chấp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hành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nghiêm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chỉnh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các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qui </a:t>
            </a:r>
            <a:r>
              <a:rPr lang="en-US" sz="2800" b="1" dirty="0" err="1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định</a:t>
            </a: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của</a:t>
            </a: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cơ</a:t>
            </a: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quan</a:t>
            </a: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̀ </a:t>
            </a:r>
            <a:r>
              <a:rPr lang="en-US" sz="2800" b="1" dirty="0" err="1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ngành</a:t>
            </a: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điện</a:t>
            </a: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lực</a:t>
            </a: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về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an </a:t>
            </a:r>
            <a:r>
              <a:rPr lang="en-US" sz="2800" b="1" dirty="0" err="1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toàn</a:t>
            </a: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điện</a:t>
            </a:r>
            <a:r>
              <a:rPr lang="en-US" sz="2800" dirty="0" smtClean="0">
                <a:latin typeface="Tahoma" panose="020B0604030504040204" pitchFamily="34" charset="0"/>
                <a:ea typeface="Times New Roman" panose="02020603050405020304" pitchFamily="18" charset="0"/>
              </a:rPr>
              <a:t>.</a:t>
            </a:r>
          </a:p>
          <a:p>
            <a:pPr marL="461963" lvl="2" indent="-461963" algn="just">
              <a:lnSpc>
                <a:spcPct val="150000"/>
              </a:lnSpc>
              <a:spcAft>
                <a:spcPts val="0"/>
              </a:spcAft>
              <a:tabLst>
                <a:tab pos="228600" algn="l"/>
              </a:tabLst>
            </a:pP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61963" lvl="2" indent="-461963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q"/>
              <a:tabLst>
                <a:tab pos="228600" algn="l"/>
              </a:tabLst>
            </a:pP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Cần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học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tập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nghiên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cứu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nâng</a:t>
            </a: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cao</a:t>
            </a: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hiểu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biết</a:t>
            </a: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̀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tư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̀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đo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́ </a:t>
            </a:r>
            <a:r>
              <a:rPr lang="en-US" sz="2800" dirty="0" err="1" smtClean="0">
                <a:latin typeface="Tahoma" panose="020B0604030504040204" pitchFamily="34" charset="0"/>
                <a:ea typeface="Times New Roman" panose="02020603050405020304" pitchFamily="18" charset="0"/>
              </a:rPr>
              <a:t>đề</a:t>
            </a:r>
            <a:r>
              <a:rPr lang="en-US" sz="2800" dirty="0" smtClean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ra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các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biện</a:t>
            </a: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pháp</a:t>
            </a: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kỹ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thuật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an </a:t>
            </a:r>
            <a:r>
              <a:rPr lang="en-US" sz="2800" b="1" dirty="0" err="1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toàn</a:t>
            </a: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nhằm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hạn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ahoma" panose="020B0604030504040204" pitchFamily="34" charset="0"/>
                <a:ea typeface="Times New Roman" panose="02020603050405020304" pitchFamily="18" charset="0"/>
              </a:rPr>
              <a:t>chế</a:t>
            </a:r>
            <a:r>
              <a:rPr lang="en-US" sz="2800" dirty="0" smtClean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tối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đa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những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rủi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ro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do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dòng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diện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gây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ra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đối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với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con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người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58040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CHỐNG CHẠM ĐIỆN TRỰC TIẾP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846" y="1263805"/>
            <a:ext cx="10885255" cy="5367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6036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CHỐNG CHẠM ĐIỆN TRỰC TIẾP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846" y="1221011"/>
            <a:ext cx="10677988" cy="5357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62668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CHỐNG CHẠM ĐIỆN TRỰC TIẾP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869" y="1142836"/>
            <a:ext cx="10828732" cy="5715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9410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CHỐNG CHẠM ĐIỆN TRỰC TIẾP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020" y="1083076"/>
            <a:ext cx="11146713" cy="5521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1270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CHỐNG CHẠM ĐIỆN GIÁN TIẾP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3177" y="1164014"/>
            <a:ext cx="10012237" cy="5343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9357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CHỐNG CHẠM ĐIỆN GIÁN TIẾP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3177" y="1161038"/>
            <a:ext cx="9853953" cy="5346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3754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CHỐNG CHẠM ĐIỆN GIÁN TIẾP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8733" y="1086988"/>
            <a:ext cx="9296817" cy="5771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4482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CHỐNG CHẠM ĐIỆN GIÁN TIẾP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8990" y="1180960"/>
            <a:ext cx="9494020" cy="5467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3707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879326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</a:t>
            </a: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ÔN TẬP</a:t>
            </a:r>
            <a:endParaRPr lang="en-US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327803" y="38296"/>
            <a:ext cx="2648174" cy="82066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77196" y="1101401"/>
            <a:ext cx="9837607" cy="563231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a-DK" sz="3600" b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NỘI DUNG ÔN TẬP</a:t>
            </a:r>
          </a:p>
          <a:p>
            <a:pPr algn="just"/>
            <a:endParaRPr lang="da-DK" sz="3600" b="1" dirty="0" smtClean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en-US" sz="36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Câu</a:t>
            </a:r>
            <a:r>
              <a:rPr lang="en-US" sz="36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1. </a:t>
            </a:r>
            <a:r>
              <a:rPr lang="en-US" sz="36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Tính</a:t>
            </a:r>
            <a:r>
              <a:rPr lang="en-US" sz="36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toán</a:t>
            </a:r>
            <a:r>
              <a:rPr lang="en-US" sz="36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dòng</a:t>
            </a:r>
            <a:r>
              <a:rPr lang="en-US" sz="36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36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qua </a:t>
            </a:r>
            <a:r>
              <a:rPr lang="en-US" sz="36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người</a:t>
            </a:r>
            <a:r>
              <a:rPr lang="en-US" sz="36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trong</a:t>
            </a:r>
            <a:r>
              <a:rPr lang="en-US" sz="36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</a:t>
            </a:r>
            <a:r>
              <a:rPr lang="en-US" sz="36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trường</a:t>
            </a:r>
            <a:r>
              <a:rPr lang="en-US" sz="36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hợp</a:t>
            </a:r>
            <a:r>
              <a:rPr lang="en-US" sz="36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cụ</a:t>
            </a:r>
            <a:r>
              <a:rPr lang="en-US" sz="36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thể</a:t>
            </a:r>
            <a:r>
              <a:rPr lang="en-US" sz="36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</a:p>
          <a:p>
            <a:pPr algn="just"/>
            <a:endParaRPr lang="en-US" sz="36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en-US" sz="36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Câu</a:t>
            </a:r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2. </a:t>
            </a:r>
            <a:r>
              <a:rPr lang="en-US" sz="36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Trình</a:t>
            </a:r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bày</a:t>
            </a:r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một</a:t>
            </a:r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số</a:t>
            </a:r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biện</a:t>
            </a:r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pháp</a:t>
            </a:r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phòng</a:t>
            </a:r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tránh</a:t>
            </a:r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chạm</a:t>
            </a:r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trực</a:t>
            </a:r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tiếp</a:t>
            </a:r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</a:p>
          <a:p>
            <a:pPr algn="just"/>
            <a:endParaRPr lang="en-US" sz="36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en-US" sz="36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Câu</a:t>
            </a:r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3. </a:t>
            </a:r>
            <a:r>
              <a:rPr lang="en-US" sz="3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Trình</a:t>
            </a:r>
            <a:r>
              <a:rPr lang="en-US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bày</a:t>
            </a:r>
            <a:r>
              <a:rPr lang="en-US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một</a:t>
            </a:r>
            <a:r>
              <a:rPr lang="en-US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số</a:t>
            </a:r>
            <a:r>
              <a:rPr lang="en-US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biện</a:t>
            </a:r>
            <a:r>
              <a:rPr lang="en-US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pháp</a:t>
            </a:r>
            <a:r>
              <a:rPr lang="en-US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phòng</a:t>
            </a:r>
            <a:r>
              <a:rPr lang="en-US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tránh</a:t>
            </a:r>
            <a:r>
              <a:rPr lang="en-US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chạm</a:t>
            </a:r>
            <a:r>
              <a:rPr lang="en-US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trực</a:t>
            </a:r>
            <a:r>
              <a:rPr lang="en-US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tiếp</a:t>
            </a:r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lang="en-US" sz="3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0194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vi-VN" dirty="0">
              <a:latin typeface="Tahoma" panose="020B0604030504040204" pitchFamily="34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6" name="TextBox 5"/>
          <p:cNvSpPr txBox="1"/>
          <p:nvPr/>
        </p:nvSpPr>
        <p:spPr>
          <a:xfrm>
            <a:off x="2495600" y="1844824"/>
            <a:ext cx="7344816" cy="409342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TopLeft"/>
              <a:lightRig rig="threePt" dir="t"/>
            </a:scene3d>
          </a:bodyPr>
          <a:lstStyle/>
          <a:p>
            <a:pPr algn="just"/>
            <a:r>
              <a:rPr lang="vi-VN" sz="130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  <a:reflection blurRad="6350" stA="60000" endA="900" endPos="60000" dist="29997" dir="5400000" sy="-100000" algn="bl" rotWithShape="0"/>
                </a:effectLst>
                <a:latin typeface="Tahoma" panose="020B0604030504040204" pitchFamily="34" charset="0"/>
              </a:rPr>
              <a:t>THANK</a:t>
            </a:r>
          </a:p>
          <a:p>
            <a:pPr algn="just"/>
            <a:r>
              <a:rPr lang="vi-VN" sz="130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  <a:reflection blurRad="6350" stA="60000" endA="900" endPos="60000" dist="29997" dir="5400000" sy="-100000" algn="bl" rotWithShape="0"/>
                </a:effectLst>
                <a:latin typeface="Tahoma" panose="020B0604030504040204" pitchFamily="34" charset="0"/>
              </a:rPr>
              <a:t>      YOU</a:t>
            </a:r>
          </a:p>
        </p:txBody>
      </p:sp>
    </p:spTree>
    <p:extLst>
      <p:ext uri="{BB962C8B-B14F-4D97-AF65-F5344CB8AC3E}">
        <p14:creationId xmlns:p14="http://schemas.microsoft.com/office/powerpoint/2010/main" val="1772687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</TotalTime>
  <Words>723</Words>
  <Application>Microsoft Office PowerPoint</Application>
  <PresentationFormat>Widescreen</PresentationFormat>
  <Paragraphs>92</Paragraphs>
  <Slides>26</Slides>
  <Notes>4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4" baseType="lpstr">
      <vt:lpstr>Arial</vt:lpstr>
      <vt:lpstr>Calibri</vt:lpstr>
      <vt:lpstr>Calibri Light</vt:lpstr>
      <vt:lpstr>Tahoma</vt:lpstr>
      <vt:lpstr>Times New Roman</vt:lpstr>
      <vt:lpstr>Wingdings</vt:lpstr>
      <vt:lpstr>Office Theme</vt:lpstr>
      <vt:lpstr>Visio.Drawing.15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BÀI GIẢNG AN TOÀN ĐIỆN  ÔN TẬP</vt:lpstr>
      <vt:lpstr>PowerPoint Presentation</vt:lpstr>
    </vt:vector>
  </TitlesOfParts>
  <Company>HP Inc.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HP</dc:creator>
  <cp:lastModifiedBy>HP</cp:lastModifiedBy>
  <cp:revision>20</cp:revision>
  <cp:lastPrinted>2021-03-26T18:11:54Z</cp:lastPrinted>
  <dcterms:created xsi:type="dcterms:W3CDTF">2021-03-19T08:43:47Z</dcterms:created>
  <dcterms:modified xsi:type="dcterms:W3CDTF">2021-03-27T02:09:56Z</dcterms:modified>
</cp:coreProperties>
</file>